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80" r:id="rId10"/>
    <p:sldId id="281" r:id="rId11"/>
    <p:sldId id="282" r:id="rId12"/>
    <p:sldId id="283" r:id="rId13"/>
    <p:sldId id="263" r:id="rId14"/>
    <p:sldId id="264" r:id="rId15"/>
    <p:sldId id="265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80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" name="Shape 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792931" y="3845020"/>
            <a:ext cx="15185571" cy="1555560"/>
          </a:xfrm>
          <a:prstGeom prst="rect">
            <a:avLst/>
          </a:prstGeom>
        </p:spPr>
        <p:txBody>
          <a:bodyPr lIns="38100" tIns="38100" rIns="38100" bIns="38100" anchor="b"/>
          <a:lstStyle>
            <a:lvl1pPr defTabSz="825500">
              <a:lnSpc>
                <a:spcPct val="100000"/>
              </a:lnSpc>
              <a:defRPr sz="4400" b="0" spc="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r>
              <a:t>大標題文字</a:t>
            </a:r>
          </a:p>
        </p:txBody>
      </p:sp>
      <p:sp>
        <p:nvSpPr>
          <p:cNvPr id="12" name="線條"/>
          <p:cNvSpPr/>
          <p:nvPr/>
        </p:nvSpPr>
        <p:spPr>
          <a:xfrm>
            <a:off x="822611" y="6402119"/>
            <a:ext cx="22738777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3" name="矩形"/>
          <p:cNvSpPr/>
          <p:nvPr/>
        </p:nvSpPr>
        <p:spPr>
          <a:xfrm>
            <a:off x="-1096890" y="12937776"/>
            <a:ext cx="25504706" cy="45476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DCDEE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14" name="文字"/>
          <p:cNvSpPr txBox="1">
            <a:spLocks noGrp="1"/>
          </p:cNvSpPr>
          <p:nvPr>
            <p:ph type="body" sz="quarter" idx="21"/>
          </p:nvPr>
        </p:nvSpPr>
        <p:spPr>
          <a:xfrm>
            <a:off x="22805519" y="5625659"/>
            <a:ext cx="723901" cy="52070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5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87441" y="11525250"/>
            <a:ext cx="399593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大標題文字"/>
          <p:cNvSpPr txBox="1">
            <a:spLocks noGrp="1"/>
          </p:cNvSpPr>
          <p:nvPr>
            <p:ph type="title"/>
          </p:nvPr>
        </p:nvSpPr>
        <p:spPr>
          <a:xfrm>
            <a:off x="93564" y="568603"/>
            <a:ext cx="17010753" cy="1050895"/>
          </a:xfrm>
          <a:prstGeom prst="rect">
            <a:avLst/>
          </a:prstGeom>
        </p:spPr>
        <p:txBody>
          <a:bodyPr lIns="38100" tIns="38100" rIns="38100" bIns="38100" anchor="ctr"/>
          <a:lstStyle>
            <a:lvl1pPr defTabSz="825500">
              <a:lnSpc>
                <a:spcPct val="100000"/>
              </a:lnSpc>
              <a:defRPr sz="4400" b="0" spc="0">
                <a:latin typeface="+mj-lt"/>
                <a:ea typeface="+mj-ea"/>
                <a:cs typeface="+mj-cs"/>
                <a:sym typeface="Helvetica Neue Thin"/>
              </a:defRPr>
            </a:lvl1pPr>
          </a:lstStyle>
          <a:p>
            <a:r>
              <a:t>大標題文字</a:t>
            </a:r>
          </a:p>
        </p:txBody>
      </p:sp>
      <p:sp>
        <p:nvSpPr>
          <p:cNvPr id="23" name="線條"/>
          <p:cNvSpPr/>
          <p:nvPr/>
        </p:nvSpPr>
        <p:spPr>
          <a:xfrm>
            <a:off x="-106490" y="1615997"/>
            <a:ext cx="24596979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38100" tIns="38100" rIns="38100" bIns="38100" anchor="ctr"/>
          <a:lstStyle/>
          <a:p>
            <a:pPr algn="ctr" defTabSz="82550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01231" y="13152939"/>
            <a:ext cx="399594" cy="406401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825500"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燈片標題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104775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幻燈片標題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104775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幻燈片項目符號文字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r12922162@ntu.edu.tw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ieee-dataport.org/open-access/cataract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Otsu%27s_method" TargetMode="External"/><Relationship Id="rId4" Type="http://schemas.openxmlformats.org/officeDocument/2006/relationships/hyperlink" Target="https://ieee-dataport.org/documents/cataract-surgery-dataset-eye-positioning-and-alignment#fil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dAzb-wU7mg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oric IOL (IntraOcular Lens) Implant Digital Alignment"/>
          <p:cNvSpPr txBox="1">
            <a:spLocks noGrp="1"/>
          </p:cNvSpPr>
          <p:nvPr>
            <p:ph type="ctrTitle"/>
          </p:nvPr>
        </p:nvSpPr>
        <p:spPr>
          <a:xfrm>
            <a:off x="792931" y="4734020"/>
            <a:ext cx="19808652" cy="1555560"/>
          </a:xfrm>
          <a:prstGeom prst="rect">
            <a:avLst/>
          </a:prstGeom>
        </p:spPr>
        <p:txBody>
          <a:bodyPr/>
          <a:lstStyle>
            <a:lvl1pPr>
              <a:defRPr sz="6400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Toric IOL (IntraOcular Lens) Implant Digital Alignment</a:t>
            </a:r>
          </a:p>
        </p:txBody>
      </p:sp>
      <p:sp>
        <p:nvSpPr>
          <p:cNvPr id="41" name="Presenter: 陳孝寧…"/>
          <p:cNvSpPr txBox="1">
            <a:spLocks noGrp="1"/>
          </p:cNvSpPr>
          <p:nvPr>
            <p:ph type="body" idx="21"/>
          </p:nvPr>
        </p:nvSpPr>
        <p:spPr>
          <a:xfrm>
            <a:off x="18000245" y="6514659"/>
            <a:ext cx="5529175" cy="16383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anchor="t"/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Presenter: 陳孝寧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Email: </a:t>
            </a:r>
            <a:r>
              <a:rPr u="sng">
                <a:hlinkClick r:id="rId2"/>
              </a:rPr>
              <a:t>r12922162@ntu.edu.tw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SzTx/>
              <a:buNone/>
              <a:defRPr sz="3200">
                <a:solidFill>
                  <a:srgbClr val="5E5E5E"/>
                </a:solidFill>
              </a:defRPr>
            </a:pPr>
            <a:r>
              <a:t>Tel: 0972064212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97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sp>
        <p:nvSpPr>
          <p:cNvPr id="98" name="Otsu’s Algorithm:"/>
          <p:cNvSpPr txBox="1"/>
          <p:nvPr/>
        </p:nvSpPr>
        <p:spPr>
          <a:xfrm>
            <a:off x="404684" y="2070589"/>
            <a:ext cx="2357463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Otsu’s Algorithm:</a:t>
            </a:r>
          </a:p>
        </p:txBody>
      </p:sp>
      <p:pic>
        <p:nvPicPr>
          <p:cNvPr id="99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  </a:t>
            </a:r>
          </a:p>
        </p:txBody>
      </p:sp>
      <p:pic>
        <p:nvPicPr>
          <p:cNvPr id="101" name="Otsu's_Method_Visualization.gif" descr="Otsu's_Method_Visualization.gif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70240" y="4064007"/>
            <a:ext cx="10092248" cy="7569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rcRect l="4707" r="4707"/>
          <a:stretch>
            <a:fillRect/>
          </a:stretch>
        </p:blipFill>
        <p:spPr>
          <a:xfrm>
            <a:off x="471617" y="4033599"/>
            <a:ext cx="13314893" cy="4497821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Algorithm:"/>
          <p:cNvSpPr txBox="1"/>
          <p:nvPr/>
        </p:nvSpPr>
        <p:spPr>
          <a:xfrm>
            <a:off x="499994" y="3160888"/>
            <a:ext cx="260913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Algorithm: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tep1: Eye center detection: Piecewise Contour Sampling Method."/>
          <p:cNvSpPr txBox="1"/>
          <p:nvPr/>
        </p:nvSpPr>
        <p:spPr>
          <a:xfrm>
            <a:off x="404684" y="1987931"/>
            <a:ext cx="2357463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Step1: Eye center detection: Piecewise Contour Sampling Method.</a:t>
            </a:r>
          </a:p>
        </p:txBody>
      </p:sp>
      <p:sp>
        <p:nvSpPr>
          <p:cNvPr id="10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07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pic>
        <p:nvPicPr>
          <p:cNvPr id="108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  </a:t>
            </a:r>
          </a:p>
        </p:txBody>
      </p:sp>
      <p:sp>
        <p:nvSpPr>
          <p:cNvPr id="110" name="Divide the contour into S uniform segments.…"/>
          <p:cNvSpPr txBox="1"/>
          <p:nvPr/>
        </p:nvSpPr>
        <p:spPr>
          <a:xfrm>
            <a:off x="727453" y="3368708"/>
            <a:ext cx="22929093" cy="4413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508000" indent="-508000" algn="l">
              <a:lnSpc>
                <a:spcPct val="15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Divide the contour into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S</a:t>
            </a:r>
            <a:r>
              <a:t> uniform segments. </a:t>
            </a:r>
          </a:p>
          <a:p>
            <a:pPr marL="508000" indent="-508000" algn="l">
              <a:lnSpc>
                <a:spcPct val="15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For each segment, a subset of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D</a:t>
            </a:r>
            <a:r>
              <a:t> points are randomly sampled and used as the representation of this segment.</a:t>
            </a:r>
          </a:p>
          <a:p>
            <a:pPr marL="508000" indent="-508000" algn="l">
              <a:lnSpc>
                <a:spcPct val="15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Then,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N</a:t>
            </a:r>
            <a:r>
              <a:t> non-repetitive segments are selected from the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S</a:t>
            </a:r>
            <a:r>
              <a:t> segments, generating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M</a:t>
            </a:r>
            <a:r>
              <a:t> combinations of point sets.</a:t>
            </a:r>
          </a:p>
        </p:txBody>
      </p:sp>
      <p:pic>
        <p:nvPicPr>
          <p:cNvPr id="111" name="page4image7063584.jpg" descr="page4image7063584.jpg"/>
          <p:cNvPicPr>
            <a:picLocks noChangeAspect="1"/>
          </p:cNvPicPr>
          <p:nvPr/>
        </p:nvPicPr>
        <p:blipFill>
          <a:blip r:embed="rId3">
            <a:extLst/>
          </a:blip>
          <a:srcRect t="26657" r="72589" b="40152"/>
          <a:stretch>
            <a:fillRect/>
          </a:stretch>
        </p:blipFill>
        <p:spPr>
          <a:xfrm>
            <a:off x="19558272" y="7710844"/>
            <a:ext cx="4074091" cy="5209387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連接線"/>
          <p:cNvSpPr/>
          <p:nvPr/>
        </p:nvSpPr>
        <p:spPr>
          <a:xfrm>
            <a:off x="20891002" y="8092053"/>
            <a:ext cx="1325164" cy="1432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53" y="8587"/>
                  <a:pt x="7853" y="1387"/>
                  <a:pt x="21600" y="0"/>
                </a:cubicBezTo>
              </a:path>
            </a:pathLst>
          </a:custGeom>
          <a:ln w="762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13" name="Segment"/>
          <p:cNvSpPr txBox="1"/>
          <p:nvPr/>
        </p:nvSpPr>
        <p:spPr>
          <a:xfrm>
            <a:off x="21171153" y="8582498"/>
            <a:ext cx="1339597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Segment</a:t>
            </a:r>
          </a:p>
        </p:txBody>
      </p:sp>
      <p:sp>
        <p:nvSpPr>
          <p:cNvPr id="114" name="線條"/>
          <p:cNvSpPr/>
          <p:nvPr/>
        </p:nvSpPr>
        <p:spPr>
          <a:xfrm flipH="1">
            <a:off x="22194519" y="6979515"/>
            <a:ext cx="274599" cy="1138326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15" name="線條"/>
          <p:cNvSpPr/>
          <p:nvPr/>
        </p:nvSpPr>
        <p:spPr>
          <a:xfrm>
            <a:off x="19675854" y="9540240"/>
            <a:ext cx="1187707" cy="1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0" name="連接線"/>
          <p:cNvSpPr/>
          <p:nvPr/>
        </p:nvSpPr>
        <p:spPr>
          <a:xfrm>
            <a:off x="19657555" y="6951688"/>
            <a:ext cx="2787767" cy="2577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833" extrusionOk="0">
                <a:moveTo>
                  <a:pt x="0" y="20833"/>
                </a:moveTo>
                <a:cubicBezTo>
                  <a:pt x="565" y="6155"/>
                  <a:pt x="7765" y="-767"/>
                  <a:pt x="21600" y="67"/>
                </a:cubicBezTo>
              </a:path>
            </a:pathLst>
          </a:custGeom>
          <a:ln w="76200">
            <a:solidFill>
              <a:schemeClr val="accent4">
                <a:hueOff val="-1247790"/>
                <a:lumOff val="-12326"/>
              </a:schemeClr>
            </a:solidFill>
            <a:prstDash val="sysDot"/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17" name="D points"/>
          <p:cNvSpPr txBox="1"/>
          <p:nvPr/>
        </p:nvSpPr>
        <p:spPr>
          <a:xfrm>
            <a:off x="19101097" y="7114742"/>
            <a:ext cx="1254863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t>D points</a:t>
            </a:r>
          </a:p>
        </p:txBody>
      </p:sp>
      <p:pic>
        <p:nvPicPr>
          <p:cNvPr id="118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6013" y="9172940"/>
            <a:ext cx="9277189" cy="22851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tep 1: Eye center detection: Piecewise Contour Sampling Method."/>
          <p:cNvSpPr txBox="1"/>
          <p:nvPr/>
        </p:nvSpPr>
        <p:spPr>
          <a:xfrm>
            <a:off x="404684" y="1987931"/>
            <a:ext cx="2357463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Step 1: Eye center detection: Piecewise Contour Sampling Method.</a:t>
            </a:r>
          </a:p>
        </p:txBody>
      </p:sp>
      <p:sp>
        <p:nvSpPr>
          <p:cNvPr id="12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24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pic>
        <p:nvPicPr>
          <p:cNvPr id="125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  </a:t>
            </a:r>
          </a:p>
        </p:txBody>
      </p:sp>
      <p:pic>
        <p:nvPicPr>
          <p:cNvPr id="127" name="page4image7063584.jpg" descr="page4image7063584.jpg"/>
          <p:cNvPicPr>
            <a:picLocks noChangeAspect="1"/>
          </p:cNvPicPr>
          <p:nvPr/>
        </p:nvPicPr>
        <p:blipFill>
          <a:blip r:embed="rId3">
            <a:extLst/>
          </a:blip>
          <a:srcRect t="24865"/>
          <a:stretch>
            <a:fillRect/>
          </a:stretch>
        </p:blipFill>
        <p:spPr>
          <a:xfrm>
            <a:off x="5773737" y="3078229"/>
            <a:ext cx="12836645" cy="10184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30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sp>
        <p:nvSpPr>
          <p:cNvPr id="131" name="Step 2: Eye rotation tracking…"/>
          <p:cNvSpPr txBox="1"/>
          <p:nvPr/>
        </p:nvSpPr>
        <p:spPr>
          <a:xfrm>
            <a:off x="404684" y="1987931"/>
            <a:ext cx="9246240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629833" indent="-740833" algn="l">
              <a:lnSpc>
                <a:spcPct val="130000"/>
              </a:lnSpc>
              <a:buClr>
                <a:srgbClr val="000000"/>
              </a:buClr>
              <a:buSzPct val="100000"/>
              <a:buAutoNum type="romanUcPeriod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</a:lstStyle>
          <a:p>
            <a:r>
              <a:t>Step 2: Eye rotation tracking</a:t>
            </a:r>
          </a:p>
          <a:p>
            <a:pPr lvl="1"/>
            <a:r>
              <a:t>ROI selection/re-selection </a:t>
            </a:r>
          </a:p>
        </p:txBody>
      </p:sp>
      <p:pic>
        <p:nvPicPr>
          <p:cNvPr id="132" name="page5image5958208.jpg" descr="page5image5958208.jpg"/>
          <p:cNvPicPr>
            <a:picLocks noChangeAspect="1"/>
          </p:cNvPicPr>
          <p:nvPr/>
        </p:nvPicPr>
        <p:blipFill>
          <a:blip r:embed="rId2">
            <a:extLst/>
          </a:blip>
          <a:srcRect b="62227"/>
          <a:stretch>
            <a:fillRect/>
          </a:stretch>
        </p:blipFill>
        <p:spPr>
          <a:xfrm>
            <a:off x="13305276" y="1866173"/>
            <a:ext cx="10532503" cy="1122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age4image7063376.png" descr="page4image70633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he current frame with the eye center and limbus determined.…"/>
          <p:cNvSpPr txBox="1"/>
          <p:nvPr/>
        </p:nvSpPr>
        <p:spPr>
          <a:xfrm>
            <a:off x="364840" y="4815874"/>
            <a:ext cx="12761586" cy="532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40833" indent="-740833" algn="l">
              <a:lnSpc>
                <a:spcPct val="130000"/>
              </a:lnSpc>
              <a:buSzPct val="100000"/>
              <a:buAutoNum type="alphaLcParenBoth"/>
              <a:defRPr sz="3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current frame with the eye center and limbus determined.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/>
              <a:defRPr sz="3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scleral region near the limbus under polar coordinates.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/>
              <a:defRPr sz="3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Vessel enhanced image by matched filtering.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/>
              <a:defRPr sz="3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Vascular skeleton image by morphological thinning.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/>
              <a:defRPr sz="3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Vascular density image based on the vascular skeleton points.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/>
              <a:defRPr sz="3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Assume that all ROIs were failed in tracking in the previous frame, the blue boxes are the re-selected ROIs in the current frame according to (e).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37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sp>
        <p:nvSpPr>
          <p:cNvPr id="138" name="Step 2: Eye rotation tracking…"/>
          <p:cNvSpPr txBox="1"/>
          <p:nvPr/>
        </p:nvSpPr>
        <p:spPr>
          <a:xfrm>
            <a:off x="404684" y="1987931"/>
            <a:ext cx="9246240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629833" indent="-740833" algn="l">
              <a:lnSpc>
                <a:spcPct val="130000"/>
              </a:lnSpc>
              <a:buClr>
                <a:srgbClr val="000000"/>
              </a:buClr>
              <a:buSzPct val="100000"/>
              <a:buAutoNum type="romanUcPeriod" startAt="2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</a:lstStyle>
          <a:p>
            <a:r>
              <a:t>Step 2: Eye rotation tracking</a:t>
            </a:r>
          </a:p>
          <a:p>
            <a:pPr lvl="1"/>
            <a:r>
              <a:t>Inter-frame rotation tracking</a:t>
            </a:r>
          </a:p>
        </p:txBody>
      </p:sp>
      <p:pic>
        <p:nvPicPr>
          <p:cNvPr id="139" name="page5image5958208.jpg" descr="page5image5958208.jpg"/>
          <p:cNvPicPr>
            <a:picLocks noChangeAspect="1"/>
          </p:cNvPicPr>
          <p:nvPr/>
        </p:nvPicPr>
        <p:blipFill>
          <a:blip r:embed="rId2">
            <a:extLst/>
          </a:blip>
          <a:srcRect t="37626" b="34429"/>
          <a:stretch>
            <a:fillRect/>
          </a:stretch>
        </p:blipFill>
        <p:spPr>
          <a:xfrm>
            <a:off x="13996237" y="3906242"/>
            <a:ext cx="10003913" cy="7884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ge4image7063376.png" descr="page4image70633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ypical inter-frame ROI tracking results. The yellow boxes are the ROIs successfully tracked in the current frame.…"/>
          <p:cNvSpPr txBox="1"/>
          <p:nvPr/>
        </p:nvSpPr>
        <p:spPr>
          <a:xfrm>
            <a:off x="263397" y="5482594"/>
            <a:ext cx="13717014" cy="4732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40833" indent="-740833" algn="l">
              <a:lnSpc>
                <a:spcPct val="130000"/>
              </a:lnSpc>
              <a:buSzPct val="100000"/>
              <a:buAutoNum type="alphaLcParenBoth" startAt="7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Typical inter-frame ROI tracking results. The yellow boxes are the ROIs successfully tracked in the current frame.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7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Real-time tracking results overlaid on the original image. Black: the horizontal line; Yellow: tracked corneal meridian; Red: limbus circle.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44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sp>
        <p:nvSpPr>
          <p:cNvPr id="145" name="Step 2: Eye rotation tracking…"/>
          <p:cNvSpPr txBox="1"/>
          <p:nvPr/>
        </p:nvSpPr>
        <p:spPr>
          <a:xfrm>
            <a:off x="404684" y="1987931"/>
            <a:ext cx="13278203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629833" indent="-740833" algn="l">
              <a:lnSpc>
                <a:spcPct val="130000"/>
              </a:lnSpc>
              <a:buClr>
                <a:srgbClr val="000000"/>
              </a:buClr>
              <a:buSzPct val="100000"/>
              <a:buAutoNum type="romanUcPeriod" startAt="3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</a:lstStyle>
          <a:p>
            <a:r>
              <a:t>Step 2: Eye rotation tracking</a:t>
            </a:r>
          </a:p>
          <a:p>
            <a:pPr lvl="1"/>
            <a:r>
              <a:t>Long-term cumulative error correction</a:t>
            </a:r>
          </a:p>
        </p:txBody>
      </p:sp>
      <p:pic>
        <p:nvPicPr>
          <p:cNvPr id="146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ge5image5958208.jpg" descr="page5image5958208.jpg"/>
          <p:cNvPicPr>
            <a:picLocks noChangeAspect="1"/>
          </p:cNvPicPr>
          <p:nvPr/>
        </p:nvPicPr>
        <p:blipFill>
          <a:blip r:embed="rId3">
            <a:extLst/>
          </a:blip>
          <a:srcRect t="65429"/>
          <a:stretch>
            <a:fillRect/>
          </a:stretch>
        </p:blipFill>
        <p:spPr>
          <a:xfrm>
            <a:off x="14111507" y="3010892"/>
            <a:ext cx="9922557" cy="967544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racking result of the initial ROIs in the current frame. The white boxes indicate ROIs that succeed in tracking, and the red boxes are the ROIs that are failed.…"/>
          <p:cNvSpPr txBox="1"/>
          <p:nvPr/>
        </p:nvSpPr>
        <p:spPr>
          <a:xfrm>
            <a:off x="404684" y="10778120"/>
            <a:ext cx="13278203" cy="2197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740833" indent="-740833" algn="l">
              <a:lnSpc>
                <a:spcPct val="130000"/>
              </a:lnSpc>
              <a:buSzPct val="100000"/>
              <a:buAutoNum type="alphaLcParenBoth" startAt="9"/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Tracking result of the initial ROIs in the current frame. The white boxes indicate ROIs that succeed in tracking, and the red boxes are the ROIs that are failed. </a:t>
            </a:r>
          </a:p>
          <a:p>
            <a:pPr marL="740833" indent="-740833" algn="l">
              <a:lnSpc>
                <a:spcPct val="130000"/>
              </a:lnSpc>
              <a:buSzPct val="100000"/>
              <a:buAutoNum type="alphaLcParenBoth" startAt="9"/>
              <a:defRPr sz="2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The reference frame in Cartesian and polar coordinates. The white boxes show the initial ROIs distributed evenly in the reference frame. </a:t>
            </a:r>
          </a:p>
        </p:txBody>
      </p:sp>
      <p:sp>
        <p:nvSpPr>
          <p:cNvPr id="149" name="Using the same tracking algorithm as in the first tracking module, with the previous frame replaced by the reference frame.…"/>
          <p:cNvSpPr txBox="1"/>
          <p:nvPr/>
        </p:nvSpPr>
        <p:spPr>
          <a:xfrm>
            <a:off x="404684" y="3867249"/>
            <a:ext cx="13278203" cy="634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Using the same tracking algorithm as in the first tracking module, with the previous frame replaced by the reference frame.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When to use: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1. Every 10 frames.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2. When the number of successful ROIs in inter-frame rotation tracking is too low (≤ 25% of the total ROIs in this study).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67" name="Target Result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Target Result</a:t>
            </a:r>
          </a:p>
        </p:txBody>
      </p:sp>
      <p:pic>
        <p:nvPicPr>
          <p:cNvPr id="168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65461" y="2971045"/>
            <a:ext cx="15453078" cy="8722539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線條"/>
          <p:cNvSpPr/>
          <p:nvPr/>
        </p:nvSpPr>
        <p:spPr>
          <a:xfrm flipH="1">
            <a:off x="7996611" y="2576890"/>
            <a:ext cx="446498" cy="926948"/>
          </a:xfrm>
          <a:prstGeom prst="line">
            <a:avLst/>
          </a:pr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8" name="連接線"/>
          <p:cNvSpPr/>
          <p:nvPr/>
        </p:nvSpPr>
        <p:spPr>
          <a:xfrm>
            <a:off x="3972678" y="5252958"/>
            <a:ext cx="3190421" cy="9584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488" extrusionOk="0">
                <a:moveTo>
                  <a:pt x="0" y="13831"/>
                </a:moveTo>
                <a:cubicBezTo>
                  <a:pt x="10470" y="21600"/>
                  <a:pt x="17670" y="16990"/>
                  <a:pt x="21600" y="0"/>
                </a:cubicBezTo>
              </a:path>
            </a:pathLst>
          </a:custGeom>
          <a:ln w="1016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172" name="Limbus"/>
          <p:cNvSpPr txBox="1"/>
          <p:nvPr/>
        </p:nvSpPr>
        <p:spPr>
          <a:xfrm>
            <a:off x="7710268" y="1942114"/>
            <a:ext cx="1712977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Limbus</a:t>
            </a:r>
          </a:p>
        </p:txBody>
      </p:sp>
      <p:sp>
        <p:nvSpPr>
          <p:cNvPr id="173" name="Eye center"/>
          <p:cNvSpPr txBox="1"/>
          <p:nvPr/>
        </p:nvSpPr>
        <p:spPr>
          <a:xfrm>
            <a:off x="1452956" y="5584291"/>
            <a:ext cx="242976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Eye center</a:t>
            </a:r>
          </a:p>
        </p:txBody>
      </p:sp>
      <p:sp>
        <p:nvSpPr>
          <p:cNvPr id="174" name="線條"/>
          <p:cNvSpPr/>
          <p:nvPr/>
        </p:nvSpPr>
        <p:spPr>
          <a:xfrm flipH="1">
            <a:off x="6614498" y="4372801"/>
            <a:ext cx="371912" cy="644730"/>
          </a:xfrm>
          <a:prstGeom prst="line">
            <a:avLst/>
          </a:prstGeom>
          <a:ln w="101600">
            <a:solidFill>
              <a:schemeClr val="accent4">
                <a:hueOff val="348544"/>
                <a:lumOff val="7139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5" name="Alignment axis"/>
          <p:cNvSpPr txBox="1"/>
          <p:nvPr/>
        </p:nvSpPr>
        <p:spPr>
          <a:xfrm>
            <a:off x="6097492" y="3882492"/>
            <a:ext cx="242976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chemeClr val="accent4">
                    <a:hueOff val="348544"/>
                    <a:lumOff val="7139"/>
                  </a:schemeClr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Alignment axis</a:t>
            </a:r>
          </a:p>
        </p:txBody>
      </p:sp>
      <p:sp>
        <p:nvSpPr>
          <p:cNvPr id="176" name="線條"/>
          <p:cNvSpPr/>
          <p:nvPr/>
        </p:nvSpPr>
        <p:spPr>
          <a:xfrm flipH="1">
            <a:off x="9219206" y="4505244"/>
            <a:ext cx="371913" cy="644730"/>
          </a:xfrm>
          <a:prstGeom prst="line">
            <a:avLst/>
          </a:prstGeom>
          <a:ln w="1016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7" name="Horizontal line"/>
          <p:cNvSpPr txBox="1"/>
          <p:nvPr/>
        </p:nvSpPr>
        <p:spPr>
          <a:xfrm>
            <a:off x="9077455" y="3882492"/>
            <a:ext cx="2429766" cy="52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2800">
                <a:solidFill>
                  <a:srgbClr val="000000"/>
                </a:solidFill>
              </a:defRPr>
            </a:lvl1pPr>
          </a:lstStyle>
          <a:p>
            <a:r>
              <a:t>Horizontal line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1609.jpg" descr="16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19779" y="2310466"/>
            <a:ext cx="8400265" cy="4725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62235" y="1833366"/>
            <a:ext cx="8622554" cy="5679351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83" name="Implementation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Implementation</a:t>
            </a:r>
          </a:p>
        </p:txBody>
      </p:sp>
      <p:pic>
        <p:nvPicPr>
          <p:cNvPr id="184" name="page4image7063376.png" descr="page4image706337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gray.bmp" descr="gray.bm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71659" y="8290813"/>
            <a:ext cx="8403707" cy="472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th.bmp" descr="th.bmp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618058" y="8290813"/>
            <a:ext cx="8403708" cy="4727085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Code"/>
          <p:cNvSpPr txBox="1"/>
          <p:nvPr/>
        </p:nvSpPr>
        <p:spPr>
          <a:xfrm>
            <a:off x="6018700" y="7547182"/>
            <a:ext cx="1309625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Code</a:t>
            </a:r>
          </a:p>
        </p:txBody>
      </p:sp>
      <p:sp>
        <p:nvSpPr>
          <p:cNvPr id="188" name="Grayscale image"/>
          <p:cNvSpPr txBox="1"/>
          <p:nvPr/>
        </p:nvSpPr>
        <p:spPr>
          <a:xfrm>
            <a:off x="4800008" y="13052364"/>
            <a:ext cx="374700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Grayscale image</a:t>
            </a:r>
          </a:p>
        </p:txBody>
      </p:sp>
      <p:sp>
        <p:nvSpPr>
          <p:cNvPr id="189" name="Binarized image"/>
          <p:cNvSpPr txBox="1"/>
          <p:nvPr/>
        </p:nvSpPr>
        <p:spPr>
          <a:xfrm>
            <a:off x="16021845" y="13052364"/>
            <a:ext cx="359613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Binarized image</a:t>
            </a:r>
          </a:p>
        </p:txBody>
      </p:sp>
      <p:sp>
        <p:nvSpPr>
          <p:cNvPr id="190" name="Input image"/>
          <p:cNvSpPr txBox="1"/>
          <p:nvPr/>
        </p:nvSpPr>
        <p:spPr>
          <a:xfrm>
            <a:off x="16478536" y="7494017"/>
            <a:ext cx="268274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Input image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93" name="Implementation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Implementation</a:t>
            </a:r>
          </a:p>
        </p:txBody>
      </p:sp>
      <p:pic>
        <p:nvPicPr>
          <p:cNvPr id="194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cont.bmp" descr="cont.bmp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36707" y="2430722"/>
            <a:ext cx="8394701" cy="4722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8773" y="2336410"/>
            <a:ext cx="11837019" cy="10056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cont_fil.bmp" descr="cont_fil.bmp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36707" y="7976666"/>
            <a:ext cx="8394701" cy="4722019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Code"/>
          <p:cNvSpPr txBox="1"/>
          <p:nvPr/>
        </p:nvSpPr>
        <p:spPr>
          <a:xfrm>
            <a:off x="6172470" y="12623882"/>
            <a:ext cx="130962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Code</a:t>
            </a:r>
          </a:p>
        </p:txBody>
      </p:sp>
      <p:sp>
        <p:nvSpPr>
          <p:cNvPr id="199" name="Contour"/>
          <p:cNvSpPr txBox="1"/>
          <p:nvPr/>
        </p:nvSpPr>
        <p:spPr>
          <a:xfrm>
            <a:off x="17287653" y="7210121"/>
            <a:ext cx="189280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Contour</a:t>
            </a:r>
          </a:p>
        </p:txBody>
      </p:sp>
      <p:sp>
        <p:nvSpPr>
          <p:cNvPr id="200" name="Contour filtered by area and roundness"/>
          <p:cNvSpPr txBox="1"/>
          <p:nvPr/>
        </p:nvSpPr>
        <p:spPr>
          <a:xfrm>
            <a:off x="13918596" y="12756065"/>
            <a:ext cx="863092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Contour filtered by area and roundness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203" name="Implement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Implement</a:t>
            </a:r>
          </a:p>
        </p:txBody>
      </p:sp>
      <p:pic>
        <p:nvPicPr>
          <p:cNvPr id="204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rcRect t="15887"/>
          <a:stretch>
            <a:fillRect/>
          </a:stretch>
        </p:blipFill>
        <p:spPr>
          <a:xfrm>
            <a:off x="908773" y="3934143"/>
            <a:ext cx="11837019" cy="8458788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Code"/>
          <p:cNvSpPr txBox="1"/>
          <p:nvPr/>
        </p:nvSpPr>
        <p:spPr>
          <a:xfrm>
            <a:off x="6172470" y="12623882"/>
            <a:ext cx="1309625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Code</a:t>
            </a:r>
          </a:p>
        </p:txBody>
      </p:sp>
      <p:sp>
        <p:nvSpPr>
          <p:cNvPr id="207" name="Contour"/>
          <p:cNvSpPr txBox="1"/>
          <p:nvPr/>
        </p:nvSpPr>
        <p:spPr>
          <a:xfrm>
            <a:off x="17287653" y="7210121"/>
            <a:ext cx="1892809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Contour</a:t>
            </a:r>
          </a:p>
        </p:txBody>
      </p:sp>
      <p:sp>
        <p:nvSpPr>
          <p:cNvPr id="208" name="Contour filtered by area and roundness"/>
          <p:cNvSpPr txBox="1"/>
          <p:nvPr/>
        </p:nvSpPr>
        <p:spPr>
          <a:xfrm>
            <a:off x="13918596" y="12756065"/>
            <a:ext cx="863092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Contour filtered by area and roundness</a:t>
            </a:r>
          </a:p>
        </p:txBody>
      </p:sp>
      <p:pic>
        <p:nvPicPr>
          <p:cNvPr id="209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36707" y="7979123"/>
            <a:ext cx="8394701" cy="4717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貼上的影片.png" descr="貼上的影片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45443" y="2057682"/>
            <a:ext cx="8377230" cy="4717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貼上的影片.png" descr="貼上的影片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8861" y="2025757"/>
            <a:ext cx="11837019" cy="148942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矩形"/>
          <p:cNvSpPr/>
          <p:nvPr/>
        </p:nvSpPr>
        <p:spPr>
          <a:xfrm>
            <a:off x="7762301" y="3061771"/>
            <a:ext cx="2605987" cy="397641"/>
          </a:xfrm>
          <a:prstGeom prst="rect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Introduction | Cataract Surgery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4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45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rcRect l="26512"/>
          <a:stretch>
            <a:fillRect/>
          </a:stretch>
        </p:blipFill>
        <p:spPr>
          <a:xfrm>
            <a:off x="4136429" y="2134790"/>
            <a:ext cx="16111260" cy="114277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215" name="Summary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Summary</a:t>
            </a:r>
          </a:p>
        </p:txBody>
      </p:sp>
      <p:pic>
        <p:nvPicPr>
          <p:cNvPr id="216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(6 points)…"/>
          <p:cNvSpPr txBox="1"/>
          <p:nvPr/>
        </p:nvSpPr>
        <p:spPr>
          <a:xfrm>
            <a:off x="771324" y="2725740"/>
            <a:ext cx="22841353" cy="7769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50000"/>
              </a:lnSpc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(6 points)</a:t>
            </a:r>
          </a:p>
          <a:p>
            <a:pPr marL="304800" indent="-304800" algn="l">
              <a:lnSpc>
                <a:spcPct val="150000"/>
              </a:lnSpc>
              <a:buClr>
                <a:schemeClr val="accent1"/>
              </a:buClr>
              <a:buSzPct val="75000"/>
              <a:buChar char="•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Purpose:</a:t>
            </a:r>
            <a:r>
              <a:t> To enhance the accuracy and stability of IOL alignment during cataract surgery.</a:t>
            </a:r>
          </a:p>
          <a:p>
            <a:pPr marL="304800" indent="-304800" algn="l">
              <a:lnSpc>
                <a:spcPct val="150000"/>
              </a:lnSpc>
              <a:buClr>
                <a:schemeClr val="accent1"/>
              </a:buClr>
              <a:buSzPct val="75000"/>
              <a:buChar char="•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Method:</a:t>
            </a:r>
            <a:r>
              <a:t> </a:t>
            </a:r>
          </a:p>
          <a:p>
            <a:pPr marL="1555750" lvl="1" indent="-666750" algn="l">
              <a:lnSpc>
                <a:spcPct val="150000"/>
              </a:lnSpc>
              <a:buSzPct val="100000"/>
              <a:buAutoNum type="arabicPeriod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Eye center detection </a:t>
            </a:r>
          </a:p>
          <a:p>
            <a:pPr marL="1555750" lvl="1" indent="-666750" algn="l">
              <a:lnSpc>
                <a:spcPct val="150000"/>
              </a:lnSpc>
              <a:buSzPct val="100000"/>
              <a:buAutoNum type="arabicPeriod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Eye rotation tracking: ROI selection -&gt; Inter-frame rotation tracking -&gt; long-term error correction.</a:t>
            </a:r>
          </a:p>
          <a:p>
            <a:pPr marL="304800" indent="-304800" algn="l">
              <a:lnSpc>
                <a:spcPct val="150000"/>
              </a:lnSpc>
              <a:buClr>
                <a:schemeClr val="accent1"/>
              </a:buClr>
              <a:buSzPct val="75000"/>
              <a:buChar char="•"/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solidFill>
                  <a:schemeClr val="accent1"/>
                </a:solidFill>
              </a:rPr>
              <a:t>Result:</a:t>
            </a:r>
            <a:r>
              <a:t> Show eye center, limbus and alignment axis in every frame, target average position error &lt;0.3mm, axis alignment error &lt;1°.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hanks for listening!"/>
          <p:cNvSpPr txBox="1"/>
          <p:nvPr/>
        </p:nvSpPr>
        <p:spPr>
          <a:xfrm>
            <a:off x="5304281" y="5920485"/>
            <a:ext cx="13775437" cy="1875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chemeClr val="accent1"/>
                </a:solidFill>
              </a:defRPr>
            </a:lvl1pPr>
          </a:lstStyle>
          <a:p>
            <a:r>
              <a:t>Thanks for listening!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22" name="Reference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1"/>
                </a:solidFill>
              </a:rPr>
              <a:t>Reference</a:t>
            </a:r>
          </a:p>
        </p:txBody>
      </p:sp>
      <p:pic>
        <p:nvPicPr>
          <p:cNvPr id="223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1897" y="-18334643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Y. Zhai et al., &quot;Computer-Aided Intraoperative Toric Intraocular Lens Positioning and Alignment During Cataract Surgery,&quot; in IEEE Journal of Biomedical and Health Informatics, vol. 25, no. 10, pp. 3921-3932, Oct. 2021.…"/>
          <p:cNvSpPr txBox="1"/>
          <p:nvPr/>
        </p:nvSpPr>
        <p:spPr>
          <a:xfrm>
            <a:off x="526430" y="2620675"/>
            <a:ext cx="23331140" cy="3935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solidFill>
                  <a:srgbClr val="000000"/>
                </a:solidFill>
              </a:defRPr>
            </a:pPr>
            <a:r>
              <a:t>Y. Zhai </a:t>
            </a:r>
            <a:r>
              <a:rPr i="1"/>
              <a:t>et al</a:t>
            </a:r>
            <a:r>
              <a:t>., "Computer-Aided Intraoperative Toric Intraocular Lens Positioning and Alignment During Cataract Surgery," in </a:t>
            </a:r>
            <a:r>
              <a:rPr i="1"/>
              <a:t>IEEE Journal of Biomedical and Health Informatics</a:t>
            </a:r>
            <a:r>
              <a:t>, vol. 25, no. 10, pp. 3921-3932, Oct. 2021.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u="sng">
                <a:hlinkClick r:id="rId3"/>
              </a:rPr>
              <a:t>https://ieee-dataport.org/open-access/cataracts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u="sng">
                <a:hlinkClick r:id="rId4"/>
              </a:rPr>
              <a:t>https://ieee-dataport.org/documents/cataract-surgery-dataset-eye-positioning-and-alignment#files</a:t>
            </a:r>
          </a:p>
          <a:p>
            <a:pPr marL="304800" indent="-304800" algn="l">
              <a:lnSpc>
                <a:spcPct val="150000"/>
              </a:lnSpc>
              <a:buSzPct val="75000"/>
              <a:buChar char="•"/>
              <a:defRPr sz="36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 u="sng">
                <a:hlinkClick r:id="rId5"/>
              </a:rPr>
              <a:t>https://en.wikipedia.org/wiki/Otsu%27s_method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48" name="Introduction | Cataract Surgery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49" name="Surgery:…"/>
          <p:cNvSpPr txBox="1"/>
          <p:nvPr/>
        </p:nvSpPr>
        <p:spPr>
          <a:xfrm>
            <a:off x="311609" y="1877048"/>
            <a:ext cx="21552409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Surgery:</a:t>
            </a:r>
          </a:p>
          <a:p>
            <a:pPr marL="444500" indent="-444500" algn="l">
              <a:lnSpc>
                <a:spcPct val="130000"/>
              </a:lnSpc>
              <a:buSzPct val="100000"/>
              <a:buAutoNum type="arabicPeriod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Femtosecond Laser-Assisted Cataract Surgery (FLACS): Higher operating cost, more limitations.</a:t>
            </a:r>
          </a:p>
        </p:txBody>
      </p:sp>
      <p:pic>
        <p:nvPicPr>
          <p:cNvPr id="50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4134" y="3457368"/>
            <a:ext cx="10735733" cy="100812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53" name="Introduction | Cataract Surgery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54" name="Surgery:…"/>
          <p:cNvSpPr txBox="1"/>
          <p:nvPr/>
        </p:nvSpPr>
        <p:spPr>
          <a:xfrm>
            <a:off x="311609" y="1877048"/>
            <a:ext cx="23168865" cy="1617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Surgery:</a:t>
            </a:r>
          </a:p>
          <a:p>
            <a:pPr marL="444500" indent="-444500" algn="l">
              <a:lnSpc>
                <a:spcPct val="130000"/>
              </a:lnSpc>
              <a:buSzPct val="100000"/>
              <a:buAutoNum type="arabicPeriod" startAt="2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By phacoemulsification (超音波乳化晶體摘除手術): Traditional method, lower cost and fewer limitations.</a:t>
            </a:r>
          </a:p>
        </p:txBody>
      </p:sp>
      <p:pic>
        <p:nvPicPr>
          <p:cNvPr id="55" name="貼上的影片.png" descr="貼上的影片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26849" y="3510957"/>
            <a:ext cx="13538384" cy="10153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58" name="Introduction | Cataract Surgery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59" name="Important factor:…"/>
          <p:cNvSpPr txBox="1"/>
          <p:nvPr/>
        </p:nvSpPr>
        <p:spPr>
          <a:xfrm>
            <a:off x="404684" y="1987931"/>
            <a:ext cx="23574631" cy="8489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Important factor: 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During the operation, the size and position of the capsulorhexis (撕囊術) is important for the performance of IOL. 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Small capsulorhexis can lead to anterior capsule fibrosis(水晶體前纖維化) and hyperopia shift (遠視偏移). 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Large or asymmetric capsulorhexis can cause decentration, as well as subluxation (脫位) and posterior capsule opacification (水晶體後混濁) of IOL.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Accurate toric IOL alignment along the desired corneal meridian is a prerequisite for achieving optimal visual outcome. Approximately, one degree of misalignment reduces the astigmatism correction by 3.3%.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62" name="Introduction | Cataract Surgery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63" name="Traditional manual marking:…"/>
          <p:cNvSpPr txBox="1"/>
          <p:nvPr/>
        </p:nvSpPr>
        <p:spPr>
          <a:xfrm>
            <a:off x="404684" y="1987931"/>
            <a:ext cx="23574631" cy="1513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Traditional manual marking: </a:t>
            </a:r>
          </a:p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rPr>
                <a:hlinkClick r:id="rId2"/>
              </a:rPr>
              <a:t>https://www.youtube.com/watch?v=dAzb-wU7mgU</a:t>
            </a:r>
          </a:p>
        </p:txBody>
      </p:sp>
      <p:pic>
        <p:nvPicPr>
          <p:cNvPr id="64" name="貼上的影片.png" descr="貼上的影片.png"/>
          <p:cNvPicPr>
            <a:picLocks noChangeAspect="1"/>
          </p:cNvPicPr>
          <p:nvPr/>
        </p:nvPicPr>
        <p:blipFill>
          <a:blip r:embed="rId3">
            <a:extLst/>
          </a:blip>
          <a:srcRect t="2227" b="2227"/>
          <a:stretch>
            <a:fillRect/>
          </a:stretch>
        </p:blipFill>
        <p:spPr>
          <a:xfrm>
            <a:off x="12645359" y="4350482"/>
            <a:ext cx="10209322" cy="855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29319" y="4350210"/>
            <a:ext cx="10209322" cy="8560344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線條"/>
          <p:cNvSpPr/>
          <p:nvPr/>
        </p:nvSpPr>
        <p:spPr>
          <a:xfrm flipV="1">
            <a:off x="14809124" y="5448508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7" name="線條"/>
          <p:cNvSpPr/>
          <p:nvPr/>
        </p:nvSpPr>
        <p:spPr>
          <a:xfrm flipV="1">
            <a:off x="16682895" y="11669426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8" name="線條"/>
          <p:cNvSpPr/>
          <p:nvPr/>
        </p:nvSpPr>
        <p:spPr>
          <a:xfrm flipV="1">
            <a:off x="5615157" y="10245360"/>
            <a:ext cx="1490598" cy="439289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69" name="線條"/>
          <p:cNvSpPr/>
          <p:nvPr/>
        </p:nvSpPr>
        <p:spPr>
          <a:xfrm flipV="1">
            <a:off x="4291026" y="6797622"/>
            <a:ext cx="1490598" cy="439290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0" name="線條"/>
          <p:cNvSpPr/>
          <p:nvPr/>
        </p:nvSpPr>
        <p:spPr>
          <a:xfrm flipV="1">
            <a:off x="8654737" y="7722015"/>
            <a:ext cx="1" cy="1157338"/>
          </a:xfrm>
          <a:prstGeom prst="line">
            <a:avLst/>
          </a:prstGeom>
          <a:ln w="1016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71" name="Marking Tool"/>
          <p:cNvSpPr txBox="1"/>
          <p:nvPr/>
        </p:nvSpPr>
        <p:spPr>
          <a:xfrm>
            <a:off x="7725402" y="9000759"/>
            <a:ext cx="1858672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Marking Tool</a:t>
            </a:r>
          </a:p>
        </p:txBody>
      </p:sp>
      <p:sp>
        <p:nvSpPr>
          <p:cNvPr id="72" name="Mark"/>
          <p:cNvSpPr txBox="1"/>
          <p:nvPr/>
        </p:nvSpPr>
        <p:spPr>
          <a:xfrm>
            <a:off x="4627570" y="10503568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Mark</a:t>
            </a:r>
          </a:p>
        </p:txBody>
      </p:sp>
      <p:sp>
        <p:nvSpPr>
          <p:cNvPr id="73" name="Mark"/>
          <p:cNvSpPr txBox="1"/>
          <p:nvPr/>
        </p:nvSpPr>
        <p:spPr>
          <a:xfrm>
            <a:off x="3403374" y="7105798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Mark</a:t>
            </a:r>
          </a:p>
        </p:txBody>
      </p:sp>
      <p:sp>
        <p:nvSpPr>
          <p:cNvPr id="74" name="Mark"/>
          <p:cNvSpPr txBox="1"/>
          <p:nvPr/>
        </p:nvSpPr>
        <p:spPr>
          <a:xfrm>
            <a:off x="13921472" y="5631765"/>
            <a:ext cx="80314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Mark</a:t>
            </a:r>
          </a:p>
        </p:txBody>
      </p:sp>
      <p:sp>
        <p:nvSpPr>
          <p:cNvPr id="75" name="Mark"/>
          <p:cNvSpPr txBox="1"/>
          <p:nvPr/>
        </p:nvSpPr>
        <p:spPr>
          <a:xfrm>
            <a:off x="15770259" y="11977602"/>
            <a:ext cx="803149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Mark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78" name="Introduction | Cataract Surgery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/>
          <a:p>
            <a:r>
              <a:rPr>
                <a:solidFill>
                  <a:schemeClr val="accent1"/>
                </a:solidFill>
              </a:rPr>
              <a:t>Introduction | </a:t>
            </a:r>
            <a:r>
              <a:t>Cataract Surgery</a:t>
            </a:r>
          </a:p>
        </p:txBody>
      </p:sp>
      <p:sp>
        <p:nvSpPr>
          <p:cNvPr id="79" name="Drawbacks:…"/>
          <p:cNvSpPr txBox="1"/>
          <p:nvPr/>
        </p:nvSpPr>
        <p:spPr>
          <a:xfrm>
            <a:off x="704487" y="2312718"/>
            <a:ext cx="22975025" cy="478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 u="sng">
                <a:solidFill>
                  <a:schemeClr val="accen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Drawbacks: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Color of mark may fade or disappear.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Contact marking may cause discomfort and risk of infection.</a:t>
            </a:r>
          </a:p>
          <a:p>
            <a:pPr marL="508000" indent="-508000" algn="l">
              <a:lnSpc>
                <a:spcPct val="130000"/>
              </a:lnSpc>
              <a:buSzPct val="75000"/>
              <a:buChar char="•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Accuracy of manual marking highly depends on surgeons.</a:t>
            </a:r>
          </a:p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  <a:p>
            <a:pPr algn="l">
              <a:lnSpc>
                <a:spcPct val="130000"/>
              </a:lnSpc>
              <a:defRPr sz="4400">
                <a:solidFill>
                  <a:srgbClr val="000000"/>
                </a:solidFill>
              </a:defRPr>
            </a:pP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Therefore</a:t>
            </a:r>
            <a:r>
              <a:t> computer-assisted IOL alignment </a:t>
            </a:r>
            <a:r>
              <a:rPr>
                <a:latin typeface="Helvetica Neue Light"/>
                <a:ea typeface="Helvetica Neue Light"/>
                <a:cs typeface="Helvetica Neue Light"/>
                <a:sym typeface="Helvetica Neue Light"/>
              </a:rPr>
              <a:t>is needed.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65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sp>
        <p:nvSpPr>
          <p:cNvPr id="66" name="Step1: Eye center detection: Piecewise Contour Sampling Method.…"/>
          <p:cNvSpPr txBox="1"/>
          <p:nvPr/>
        </p:nvSpPr>
        <p:spPr>
          <a:xfrm>
            <a:off x="404684" y="1987931"/>
            <a:ext cx="23574631" cy="5536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Step1: Eye center detection: Piecewise Contour Sampling Method.</a:t>
            </a:r>
          </a:p>
          <a:p>
            <a:pPr marL="1629833" lvl="1" indent="-740833" algn="l">
              <a:lnSpc>
                <a:spcPct val="130000"/>
              </a:lnSpc>
              <a:buSzPct val="100000"/>
              <a:buAutoNum type="alphaLcParenBoth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Current frame.</a:t>
            </a:r>
          </a:p>
          <a:p>
            <a:pPr marL="1629833" lvl="1" indent="-740833" algn="l">
              <a:lnSpc>
                <a:spcPct val="130000"/>
              </a:lnSpc>
              <a:buSzPct val="100000"/>
              <a:buAutoNum type="alphaLcParenBoth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Binarize the image by the threshold obtained by Otsu’s algorithm according to the principle of maximum variance between foreground and background.</a:t>
            </a:r>
          </a:p>
          <a:p>
            <a:pPr marL="1629833" lvl="1" indent="-740833" algn="l">
              <a:lnSpc>
                <a:spcPct val="130000"/>
              </a:lnSpc>
              <a:buSzPct val="100000"/>
              <a:buAutoNum type="alphaLcParenBoth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Acquire contours from binarized image.</a:t>
            </a:r>
          </a:p>
          <a:p>
            <a:pPr marL="1629833" lvl="1" indent="-740833" algn="l">
              <a:lnSpc>
                <a:spcPct val="130000"/>
              </a:lnSpc>
              <a:buSzPct val="100000"/>
              <a:buAutoNum type="alphaLcParenBoth"/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Determine the set of connected outline points belonging to limbus using morphological criteria based on region size and roundness.</a:t>
            </a:r>
          </a:p>
        </p:txBody>
      </p:sp>
      <p:pic>
        <p:nvPicPr>
          <p:cNvPr id="67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  </a:t>
            </a:r>
          </a:p>
        </p:txBody>
      </p:sp>
      <p:pic>
        <p:nvPicPr>
          <p:cNvPr id="69" name="page4image7063584.jpg" descr="page4image7063584.jpg"/>
          <p:cNvPicPr>
            <a:picLocks noChangeAspect="1"/>
          </p:cNvPicPr>
          <p:nvPr/>
        </p:nvPicPr>
        <p:blipFill>
          <a:blip r:embed="rId3">
            <a:extLst/>
          </a:blip>
          <a:srcRect b="76427"/>
          <a:stretch>
            <a:fillRect/>
          </a:stretch>
        </p:blipFill>
        <p:spPr>
          <a:xfrm>
            <a:off x="3173412" y="8284623"/>
            <a:ext cx="18037054" cy="4489855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d"/>
          <p:cNvSpPr txBox="1"/>
          <p:nvPr/>
        </p:nvSpPr>
        <p:spPr>
          <a:xfrm>
            <a:off x="14217330" y="11369525"/>
            <a:ext cx="370358" cy="59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0000"/>
                </a:solidFill>
              </a:defRPr>
            </a:lvl1pPr>
          </a:lstStyle>
          <a:p>
            <a:r>
              <a:t>d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23878904" y="13152939"/>
            <a:ext cx="244248" cy="406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73" name="Method"/>
          <p:cNvSpPr txBox="1">
            <a:spLocks noGrp="1"/>
          </p:cNvSpPr>
          <p:nvPr>
            <p:ph type="title"/>
          </p:nvPr>
        </p:nvSpPr>
        <p:spPr>
          <a:xfrm>
            <a:off x="220564" y="704731"/>
            <a:ext cx="17588206" cy="90206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Method</a:t>
            </a:r>
          </a:p>
        </p:txBody>
      </p:sp>
      <p:sp>
        <p:nvSpPr>
          <p:cNvPr id="74" name="Otsu’s Algorithm:"/>
          <p:cNvSpPr txBox="1"/>
          <p:nvPr/>
        </p:nvSpPr>
        <p:spPr>
          <a:xfrm>
            <a:off x="404684" y="1987931"/>
            <a:ext cx="23574631" cy="758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ct val="130000"/>
              </a:lnSpc>
              <a:defRPr sz="44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Otsu’s Algorithm:</a:t>
            </a:r>
          </a:p>
        </p:txBody>
      </p:sp>
      <p:pic>
        <p:nvPicPr>
          <p:cNvPr id="75" name="page4image7063376.png" descr="page4image7063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82549" y="-5738190"/>
            <a:ext cx="6553201" cy="12701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文字"/>
          <p:cNvSpPr txBox="1"/>
          <p:nvPr/>
        </p:nvSpPr>
        <p:spPr>
          <a:xfrm>
            <a:off x="6782549" y="-5966790"/>
            <a:ext cx="2286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  </a:t>
            </a:r>
          </a:p>
        </p:txBody>
      </p:sp>
      <p:pic>
        <p:nvPicPr>
          <p:cNvPr id="77" name="a54fa4d7191375eb50b1400ea63d80f3fb1146b2.svg" descr="a54fa4d7191375eb50b1400ea63d80f3fb1146b2.sv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37126" y="3487295"/>
            <a:ext cx="10359719" cy="1038036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intra-class variance:"/>
          <p:cNvSpPr txBox="1"/>
          <p:nvPr/>
        </p:nvSpPr>
        <p:spPr>
          <a:xfrm>
            <a:off x="909655" y="3651730"/>
            <a:ext cx="44521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intra-class variance:</a:t>
            </a:r>
          </a:p>
        </p:txBody>
      </p:sp>
      <p:pic>
        <p:nvPicPr>
          <p:cNvPr id="79" name="貼上的影片.png" descr="貼上的影片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8417" y="5821491"/>
            <a:ext cx="1092670" cy="103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貼上的影片.png" descr="貼上的影片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6665" y="7236576"/>
            <a:ext cx="1096175" cy="90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貼上的影片.png" descr="貼上的影片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37795" y="9983076"/>
            <a:ext cx="1568097" cy="103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貼上的影片.png" descr="貼上的影片.png"/>
          <p:cNvPicPr>
            <a:picLocks noChangeAspect="1"/>
          </p:cNvPicPr>
          <p:nvPr/>
        </p:nvPicPr>
        <p:blipFill>
          <a:blip r:embed="rId7">
            <a:extLst/>
          </a:blip>
          <a:srcRect l="3237"/>
          <a:stretch>
            <a:fillRect/>
          </a:stretch>
        </p:blipFill>
        <p:spPr>
          <a:xfrm>
            <a:off x="1140967" y="8542981"/>
            <a:ext cx="1615818" cy="1038037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: probability for the group with values ≦ t"/>
          <p:cNvSpPr txBox="1"/>
          <p:nvPr/>
        </p:nvSpPr>
        <p:spPr>
          <a:xfrm>
            <a:off x="1977045" y="5985927"/>
            <a:ext cx="8875120" cy="72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: probability for the group with values ≦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t</a:t>
            </a:r>
          </a:p>
        </p:txBody>
      </p:sp>
      <p:sp>
        <p:nvSpPr>
          <p:cNvPr id="84" name=": probability for the group with values &gt; t"/>
          <p:cNvSpPr txBox="1"/>
          <p:nvPr/>
        </p:nvSpPr>
        <p:spPr>
          <a:xfrm>
            <a:off x="1977045" y="7324768"/>
            <a:ext cx="8887969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: probability for the group with values &gt;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t</a:t>
            </a:r>
          </a:p>
        </p:txBody>
      </p:sp>
      <p:sp>
        <p:nvSpPr>
          <p:cNvPr id="85" name=": variance for the group with values ≦ t"/>
          <p:cNvSpPr txBox="1"/>
          <p:nvPr/>
        </p:nvSpPr>
        <p:spPr>
          <a:xfrm>
            <a:off x="2576652" y="8707416"/>
            <a:ext cx="8452464" cy="72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: variance for the group with values ≦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t</a:t>
            </a:r>
          </a:p>
        </p:txBody>
      </p:sp>
      <p:sp>
        <p:nvSpPr>
          <p:cNvPr id="86" name=": variance for the group with values &gt; t"/>
          <p:cNvSpPr txBox="1"/>
          <p:nvPr/>
        </p:nvSpPr>
        <p:spPr>
          <a:xfrm>
            <a:off x="2576652" y="10138113"/>
            <a:ext cx="8465313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: variance for the group with values &gt; </a:t>
            </a:r>
            <a:r>
              <a:rPr i="1">
                <a:latin typeface="+mn-lt"/>
                <a:ea typeface="+mn-ea"/>
                <a:cs typeface="+mn-cs"/>
                <a:sym typeface="Helvetica Neue"/>
              </a:rPr>
              <a:t>t</a:t>
            </a:r>
          </a:p>
        </p:txBody>
      </p:sp>
      <p:pic>
        <p:nvPicPr>
          <p:cNvPr id="87" name="貼上的影片.png" descr="貼上的影片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246635" y="5693775"/>
            <a:ext cx="2825754" cy="2701998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箭頭"/>
          <p:cNvSpPr/>
          <p:nvPr/>
        </p:nvSpPr>
        <p:spPr>
          <a:xfrm>
            <a:off x="11790618" y="7893407"/>
            <a:ext cx="1568097" cy="1038036"/>
          </a:xfrm>
          <a:prstGeom prst="rightArrow">
            <a:avLst>
              <a:gd name="adj1" fmla="val 32000"/>
              <a:gd name="adj2" fmla="val 78302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9" name="貼上的影片.png" descr="貼上的影片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177326" y="9778194"/>
            <a:ext cx="4546601" cy="1447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貼上的影片.png" descr="貼上的影片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134441" y="8366547"/>
            <a:ext cx="4419601" cy="140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貼上的影片.png" descr="貼上的影片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0468234" y="8359205"/>
            <a:ext cx="2959101" cy="1397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貼上的影片.png" descr="貼上的影片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0506334" y="9775145"/>
            <a:ext cx="2882901" cy="143510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Find t that minimizes"/>
          <p:cNvSpPr txBox="1"/>
          <p:nvPr/>
        </p:nvSpPr>
        <p:spPr>
          <a:xfrm>
            <a:off x="8905524" y="12149471"/>
            <a:ext cx="4646068" cy="85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lnSpc>
                <a:spcPct val="130000"/>
              </a:lnSpc>
              <a:defRPr sz="40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Find </a:t>
            </a:r>
            <a:r>
              <a:rPr sz="5200" i="1">
                <a:latin typeface="+mn-lt"/>
                <a:ea typeface="+mn-ea"/>
                <a:cs typeface="+mn-cs"/>
                <a:sym typeface="Helvetica Neue"/>
              </a:rPr>
              <a:t>t</a:t>
            </a:r>
            <a:r>
              <a:t> that minimizes</a:t>
            </a:r>
          </a:p>
        </p:txBody>
      </p:sp>
      <p:pic>
        <p:nvPicPr>
          <p:cNvPr id="94" name="a54fa4d7191375eb50b1400ea63d80f3fb1146b2.svg" descr="a54fa4d7191375eb50b1400ea63d80f3fb1146b2.svg"/>
          <p:cNvPicPr>
            <a:picLocks noChangeAspect="1"/>
          </p:cNvPicPr>
          <p:nvPr/>
        </p:nvPicPr>
        <p:blipFill>
          <a:blip r:embed="rId3">
            <a:extLst/>
          </a:blip>
          <a:srcRect r="82341"/>
          <a:stretch>
            <a:fillRect/>
          </a:stretch>
        </p:blipFill>
        <p:spPr>
          <a:xfrm>
            <a:off x="13648881" y="11984941"/>
            <a:ext cx="1829423" cy="1038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Thin"/>
        <a:ea typeface="Helvetica Neue Thin"/>
        <a:cs typeface="Helvetica Neue Thin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 Thin"/>
        <a:ea typeface="Helvetica Neue Thin"/>
        <a:cs typeface="Helvetica Neue Thin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908</Words>
  <Application>Microsoft Office PowerPoint</Application>
  <PresentationFormat>自訂</PresentationFormat>
  <Paragraphs>138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9" baseType="lpstr">
      <vt:lpstr>Helvetica Light</vt:lpstr>
      <vt:lpstr>Helvetica Neue</vt:lpstr>
      <vt:lpstr>Helvetica Neue Light</vt:lpstr>
      <vt:lpstr>Helvetica Neue Medium</vt:lpstr>
      <vt:lpstr>Helvetica Neue Thin</vt:lpstr>
      <vt:lpstr>Times Roman</vt:lpstr>
      <vt:lpstr>21_BasicWhite</vt:lpstr>
      <vt:lpstr>Toric IOL (IntraOcular Lens) Implant Digital Alignment</vt:lpstr>
      <vt:lpstr>Introduction | Cataract Surgery</vt:lpstr>
      <vt:lpstr>Introduction | Cataract Surgery</vt:lpstr>
      <vt:lpstr>Introduction | Cataract Surgery</vt:lpstr>
      <vt:lpstr>Introduction | Cataract Surgery</vt:lpstr>
      <vt:lpstr>Introduction | Cataract Surgery</vt:lpstr>
      <vt:lpstr>Introduction | Cataract Surgery</vt:lpstr>
      <vt:lpstr>Method</vt:lpstr>
      <vt:lpstr>Method</vt:lpstr>
      <vt:lpstr>Method</vt:lpstr>
      <vt:lpstr>Method</vt:lpstr>
      <vt:lpstr>Method</vt:lpstr>
      <vt:lpstr>Method</vt:lpstr>
      <vt:lpstr>Method</vt:lpstr>
      <vt:lpstr>Method</vt:lpstr>
      <vt:lpstr>Target Result</vt:lpstr>
      <vt:lpstr>Implementation</vt:lpstr>
      <vt:lpstr>Implementation</vt:lpstr>
      <vt:lpstr>Implement</vt:lpstr>
      <vt:lpstr>Summary</vt:lpstr>
      <vt:lpstr>PowerPoint 簡報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Toric IOL (IntraOcular Lens) Implant Digital Alignment</dc:title>
  <cp:lastModifiedBy>user</cp:lastModifiedBy>
  <cp:revision>1</cp:revision>
  <dcterms:modified xsi:type="dcterms:W3CDTF">2023-10-02T08:27:20Z</dcterms:modified>
</cp:coreProperties>
</file>