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1" r:id="rId1"/>
  </p:sldMasterIdLst>
  <p:notesMasterIdLst>
    <p:notesMasterId r:id="rId74"/>
  </p:notesMasterIdLst>
  <p:handoutMasterIdLst>
    <p:handoutMasterId r:id="rId75"/>
  </p:handoutMasterIdLst>
  <p:sldIdLst>
    <p:sldId id="319" r:id="rId2"/>
    <p:sldId id="390" r:id="rId3"/>
    <p:sldId id="320" r:id="rId4"/>
    <p:sldId id="321" r:id="rId5"/>
    <p:sldId id="322" r:id="rId6"/>
    <p:sldId id="323" r:id="rId7"/>
    <p:sldId id="362" r:id="rId8"/>
    <p:sldId id="324" r:id="rId9"/>
    <p:sldId id="325" r:id="rId10"/>
    <p:sldId id="379" r:id="rId11"/>
    <p:sldId id="326" r:id="rId12"/>
    <p:sldId id="327" r:id="rId13"/>
    <p:sldId id="376" r:id="rId14"/>
    <p:sldId id="328" r:id="rId15"/>
    <p:sldId id="329" r:id="rId16"/>
    <p:sldId id="330" r:id="rId17"/>
    <p:sldId id="331" r:id="rId18"/>
    <p:sldId id="332" r:id="rId19"/>
    <p:sldId id="333" r:id="rId20"/>
    <p:sldId id="389" r:id="rId21"/>
    <p:sldId id="381" r:id="rId22"/>
    <p:sldId id="334" r:id="rId23"/>
    <p:sldId id="363" r:id="rId24"/>
    <p:sldId id="364" r:id="rId25"/>
    <p:sldId id="377" r:id="rId26"/>
    <p:sldId id="335" r:id="rId27"/>
    <p:sldId id="365" r:id="rId28"/>
    <p:sldId id="336" r:id="rId29"/>
    <p:sldId id="337" r:id="rId30"/>
    <p:sldId id="382" r:id="rId31"/>
    <p:sldId id="338" r:id="rId32"/>
    <p:sldId id="339" r:id="rId33"/>
    <p:sldId id="340" r:id="rId34"/>
    <p:sldId id="341" r:id="rId35"/>
    <p:sldId id="342" r:id="rId36"/>
    <p:sldId id="343" r:id="rId37"/>
    <p:sldId id="344" r:id="rId38"/>
    <p:sldId id="383" r:id="rId39"/>
    <p:sldId id="366" r:id="rId40"/>
    <p:sldId id="345" r:id="rId41"/>
    <p:sldId id="346" r:id="rId42"/>
    <p:sldId id="367" r:id="rId43"/>
    <p:sldId id="347" r:id="rId44"/>
    <p:sldId id="348" r:id="rId45"/>
    <p:sldId id="349" r:id="rId46"/>
    <p:sldId id="350" r:id="rId47"/>
    <p:sldId id="351" r:id="rId48"/>
    <p:sldId id="384" r:id="rId49"/>
    <p:sldId id="352" r:id="rId50"/>
    <p:sldId id="353" r:id="rId51"/>
    <p:sldId id="354" r:id="rId52"/>
    <p:sldId id="378" r:id="rId53"/>
    <p:sldId id="355" r:id="rId54"/>
    <p:sldId id="368" r:id="rId55"/>
    <p:sldId id="369" r:id="rId56"/>
    <p:sldId id="370" r:id="rId57"/>
    <p:sldId id="385" r:id="rId58"/>
    <p:sldId id="371" r:id="rId59"/>
    <p:sldId id="356" r:id="rId60"/>
    <p:sldId id="357" r:id="rId61"/>
    <p:sldId id="358" r:id="rId62"/>
    <p:sldId id="359" r:id="rId63"/>
    <p:sldId id="386" r:id="rId64"/>
    <p:sldId id="360" r:id="rId65"/>
    <p:sldId id="372" r:id="rId66"/>
    <p:sldId id="373" r:id="rId67"/>
    <p:sldId id="374" r:id="rId68"/>
    <p:sldId id="375" r:id="rId69"/>
    <p:sldId id="361" r:id="rId70"/>
    <p:sldId id="387" r:id="rId71"/>
    <p:sldId id="380" r:id="rId72"/>
    <p:sldId id="388"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288F"/>
    <a:srgbClr val="245192"/>
    <a:srgbClr val="0C4BA8"/>
    <a:srgbClr val="CADE60"/>
    <a:srgbClr val="F5CD39"/>
    <a:srgbClr val="7EC4F2"/>
    <a:srgbClr val="27AB60"/>
    <a:srgbClr val="005E9E"/>
    <a:srgbClr val="192C88"/>
    <a:srgbClr val="008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97" autoAdjust="0"/>
    <p:restoredTop sz="82182" autoAdjust="0"/>
  </p:normalViewPr>
  <p:slideViewPr>
    <p:cSldViewPr>
      <p:cViewPr varScale="1">
        <p:scale>
          <a:sx n="104" d="100"/>
          <a:sy n="104" d="100"/>
        </p:scale>
        <p:origin x="2296" y="208"/>
      </p:cViewPr>
      <p:guideLst>
        <p:guide orient="horz" pos="2160"/>
        <p:guide pos="288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66" d="100"/>
        <a:sy n="66" d="100"/>
      </p:scale>
      <p:origin x="0" y="0"/>
    </p:cViewPr>
  </p:sorterViewPr>
  <p:notesViewPr>
    <p:cSldViewPr>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4E9B005-666D-41F2-9A84-3122CC59B4F1}" type="datetimeFigureOut">
              <a:rPr lang="en-US" altLang="en-US"/>
              <a:pPr>
                <a:defRPr/>
              </a:pPr>
              <a:t>10/16/23</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AFF4FE-759C-43DF-8E6D-CBD3D1EB07D9}" type="slidenum">
              <a:rPr lang="en-US" altLang="en-US"/>
              <a:pPr/>
              <a:t>‹#›</a:t>
            </a:fld>
            <a:endParaRPr lang="en-US" altLang="en-US" dirty="0"/>
          </a:p>
        </p:txBody>
      </p:sp>
    </p:spTree>
    <p:extLst>
      <p:ext uri="{BB962C8B-B14F-4D97-AF65-F5344CB8AC3E}">
        <p14:creationId xmlns:p14="http://schemas.microsoft.com/office/powerpoint/2010/main" val="2702288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A4F039EE-F51B-42B9-8CA8-6C4D3435052A}" type="datetimeFigureOut">
              <a:rPr lang="en-US" altLang="en-US"/>
              <a:pPr>
                <a:defRPr/>
              </a:pPr>
              <a:t>10/16/23</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43B143-C6FC-456E-8FE1-F9CFF830DE78}" type="slidenum">
              <a:rPr lang="en-US" altLang="en-US"/>
              <a:pPr/>
              <a:t>‹#›</a:t>
            </a:fld>
            <a:endParaRPr lang="en-US" altLang="en-US" dirty="0"/>
          </a:p>
        </p:txBody>
      </p:sp>
    </p:spTree>
    <p:extLst>
      <p:ext uri="{BB962C8B-B14F-4D97-AF65-F5344CB8AC3E}">
        <p14:creationId xmlns:p14="http://schemas.microsoft.com/office/powerpoint/2010/main" val="2984873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s://zh.wikipedia.org/wiki/%E8%BF%91%E5%A0%B4%E9%80%9A%E8%A8%8A" TargetMode="External"/><Relationship Id="rId18" Type="http://schemas.openxmlformats.org/officeDocument/2006/relationships/hyperlink" Target="https://zh.wikipedia.org/wiki/%E7%84%A1%E7%B7%9A%E5%B0%84%E9%A0%BB%E8%BE%A8%E8%AD%98" TargetMode="External"/><Relationship Id="rId26" Type="http://schemas.openxmlformats.org/officeDocument/2006/relationships/hyperlink" Target="https://zh.wikipedia.org/zh-tw/%E7%89%A9%E8%81%94%E7%BD%91#cite_note-ZigBee-33" TargetMode="External"/><Relationship Id="rId39" Type="http://schemas.openxmlformats.org/officeDocument/2006/relationships/hyperlink" Target="https://zh.wikipedia.org/wiki/LoRa" TargetMode="External"/><Relationship Id="rId21" Type="http://schemas.openxmlformats.org/officeDocument/2006/relationships/hyperlink" Target="https://zh.wikipedia.org/wiki/IEEE_802.11" TargetMode="External"/><Relationship Id="rId34" Type="http://schemas.openxmlformats.org/officeDocument/2006/relationships/hyperlink" Target="https://zh.wikipedia.org/wiki/5G" TargetMode="External"/><Relationship Id="rId42" Type="http://schemas.openxmlformats.org/officeDocument/2006/relationships/hyperlink" Target="https://zh.wikipedia.org/wiki/IEEE_802.11ah" TargetMode="External"/><Relationship Id="rId7" Type="http://schemas.openxmlformats.org/officeDocument/2006/relationships/hyperlink" Target="https://zh.wikipedia.org/zh-tw/%E7%89%A9%E8%81%94%E7%BD%91#cite_note-Bluetooth-28" TargetMode="External"/><Relationship Id="rId2" Type="http://schemas.openxmlformats.org/officeDocument/2006/relationships/slide" Target="../slides/slide23.xml"/><Relationship Id="rId16" Type="http://schemas.openxmlformats.org/officeDocument/2006/relationships/hyperlink" Target="https://zh.wikipedia.org/wiki/%E9%80%9A%E8%AE%AF%E5%8D%8F%E8%AE%AE" TargetMode="External"/><Relationship Id="rId29" Type="http://schemas.openxmlformats.org/officeDocument/2006/relationships/hyperlink" Target="https://zh.wikipedia.org/zh-tw/%E7%89%A9%E8%81%94%E7%BD%91#cite_note-Z-Wave-34" TargetMode="External"/><Relationship Id="rId1" Type="http://schemas.openxmlformats.org/officeDocument/2006/relationships/notesMaster" Target="../notesMasters/notesMaster1.xml"/><Relationship Id="rId6" Type="http://schemas.openxmlformats.org/officeDocument/2006/relationships/hyperlink" Target="https://zh.wikipedia.org/wiki/%E8%8A%82%E7%82%B9_(%E7%94%B5%E4%BF%A1%E7%BD%91%E7%BB%9C)" TargetMode="External"/><Relationship Id="rId11" Type="http://schemas.openxmlformats.org/officeDocument/2006/relationships/hyperlink" Target="https://zh.wikipedia.org/wiki/%E9%A0%BB%E5%AF%AC" TargetMode="External"/><Relationship Id="rId24" Type="http://schemas.openxmlformats.org/officeDocument/2006/relationships/hyperlink" Target="https://zh.wikipedia.org/wiki/ZigBee" TargetMode="External"/><Relationship Id="rId32" Type="http://schemas.openxmlformats.org/officeDocument/2006/relationships/hyperlink" Target="https://zh.wikipedia.org/wiki/%E5%82%B3%E6%92%AD%E5%BB%B6%E9%81%B2" TargetMode="External"/><Relationship Id="rId37" Type="http://schemas.openxmlformats.org/officeDocument/2006/relationships/hyperlink" Target="https://zh.wikipedia.org/wiki/NB-IoT" TargetMode="External"/><Relationship Id="rId40" Type="http://schemas.openxmlformats.org/officeDocument/2006/relationships/hyperlink" Target="https://zh.wikipedia.org/wiki/Sigfox" TargetMode="External"/><Relationship Id="rId45" Type="http://schemas.openxmlformats.org/officeDocument/2006/relationships/hyperlink" Target="https://zh.wikipedia.org/wiki/%E4%BA%BA%E9%80%A0%E8%A1%9B%E6%98%9F" TargetMode="External"/><Relationship Id="rId5" Type="http://schemas.openxmlformats.org/officeDocument/2006/relationships/hyperlink" Target="https://zh.wikipedia.org/wiki/%E7%B6%B2%E7%8B%80%E7%B6%B2%E7%B5%A1" TargetMode="External"/><Relationship Id="rId15" Type="http://schemas.openxmlformats.org/officeDocument/2006/relationships/hyperlink" Target="https://zh.wikipedia.org/wiki/%E9%80%9A%E8%A8%8A" TargetMode="External"/><Relationship Id="rId23" Type="http://schemas.openxmlformats.org/officeDocument/2006/relationships/hyperlink" Target="https://zh.wikipedia.org/zh-tw/%E7%89%A9%E8%81%94%E7%BD%91#cite_note-Wi-Fi-32" TargetMode="External"/><Relationship Id="rId28" Type="http://schemas.openxmlformats.org/officeDocument/2006/relationships/hyperlink" Target="https://zh.wikipedia.org/wiki/%E6%99%BA%E6%85%A7%E5%AE%B6%E5%BA%AD" TargetMode="External"/><Relationship Id="rId36" Type="http://schemas.openxmlformats.org/officeDocument/2006/relationships/hyperlink" Target="https://zh.wikipedia.org/wiki/LPWAN" TargetMode="External"/><Relationship Id="rId10" Type="http://schemas.openxmlformats.org/officeDocument/2006/relationships/hyperlink" Target="https://zh.wikipedia.org/wiki/%E5%8F%AF%E8%A6%8B%E5%85%89%E9%80%9A%E8%A8%8A" TargetMode="External"/><Relationship Id="rId19" Type="http://schemas.openxmlformats.org/officeDocument/2006/relationships/hyperlink" Target="https://zh.wikipedia.org/wiki/%E9%9B%BB%E7%A3%81%E5%A0%B4" TargetMode="External"/><Relationship Id="rId31" Type="http://schemas.openxmlformats.org/officeDocument/2006/relationships/hyperlink" Target="https://zh.wikipedia.org/wiki/%E8%9C%82%E5%B7%A2%E5%BC%8F%E7%B6%B2%E8%B7%AF" TargetMode="External"/><Relationship Id="rId44" Type="http://schemas.openxmlformats.org/officeDocument/2006/relationships/hyperlink" Target="https://zh.wikipedia.org/wiki/%E7%94%9A%E5%B0%8F%E5%AD%94%E5%BE%84%E7%BB%88%E7%AB%AF" TargetMode="External"/><Relationship Id="rId4" Type="http://schemas.openxmlformats.org/officeDocument/2006/relationships/hyperlink" Target="https://zh.wikipedia.org/wiki/%E8%97%8D%E7%89%99" TargetMode="External"/><Relationship Id="rId9" Type="http://schemas.openxmlformats.org/officeDocument/2006/relationships/hyperlink" Target="https://zh.wikipedia.org/wiki/Wi-Fi" TargetMode="External"/><Relationship Id="rId14" Type="http://schemas.openxmlformats.org/officeDocument/2006/relationships/hyperlink" Target="https://zh.wikipedia.org/wiki/%E5%85%AC%E5%88%86" TargetMode="External"/><Relationship Id="rId22" Type="http://schemas.openxmlformats.org/officeDocument/2006/relationships/hyperlink" Target="https://zh.wikipedia.org/wiki/%E7%84%A1%E7%B7%9A%E5%8D%80%E5%9F%9F%E7%B6%B2%E8%B7%AF" TargetMode="External"/><Relationship Id="rId27" Type="http://schemas.openxmlformats.org/officeDocument/2006/relationships/hyperlink" Target="https://zh.wikipedia.org/wiki/Z-Wave" TargetMode="External"/><Relationship Id="rId30" Type="http://schemas.openxmlformats.org/officeDocument/2006/relationships/hyperlink" Target="https://zh.wikipedia.org/wiki/%E9%80%B2%E9%9A%8E%E9%95%B7%E6%9C%9F%E6%BC%94%E9%80%B2%E6%8A%80%E8%A1%93" TargetMode="External"/><Relationship Id="rId35" Type="http://schemas.openxmlformats.org/officeDocument/2006/relationships/hyperlink" Target="https://zh.wikipedia.org/zh-tw/%E7%89%A9%E8%81%94%E7%BD%91#cite_note-Alsulami-36" TargetMode="External"/><Relationship Id="rId43" Type="http://schemas.openxmlformats.org/officeDocument/2006/relationships/hyperlink" Target="https://zh.wikipedia.org/zh-tw/%E7%89%A9%E8%81%94%E7%BD%91#cite_note-LPWAN-37" TargetMode="External"/><Relationship Id="rId8" Type="http://schemas.openxmlformats.org/officeDocument/2006/relationships/hyperlink" Target="https://zh.wikipedia.org/wiki/%E5%85%89%E7%85%A7%E4%B8%8A%E7%BD%91%E6%8A%80%E6%9C%AF" TargetMode="External"/><Relationship Id="rId3" Type="http://schemas.openxmlformats.org/officeDocument/2006/relationships/hyperlink" Target="https://zh.wikipedia.org/w/index.php?title=%E8%97%8D%E7%89%99%E7%B6%B2%E7%8B%80%E7%B6%B2%E8%B7%AF&amp;action=edit&amp;redlink=1" TargetMode="External"/><Relationship Id="rId12" Type="http://schemas.openxmlformats.org/officeDocument/2006/relationships/hyperlink" Target="https://zh.wikipedia.org/zh-tw/%E7%89%A9%E8%81%94%E7%BD%91#cite_note-Li-Fi-29" TargetMode="External"/><Relationship Id="rId17" Type="http://schemas.openxmlformats.org/officeDocument/2006/relationships/hyperlink" Target="https://zh.wikipedia.org/zh-tw/%E7%89%A9%E8%81%94%E7%BD%91#cite_note-NFC-30" TargetMode="External"/><Relationship Id="rId25" Type="http://schemas.openxmlformats.org/officeDocument/2006/relationships/hyperlink" Target="https://zh.wikipedia.org/wiki/%E5%80%8B%E4%BA%BA%E5%8D%80%E5%9F%9F%E7%B6%B2%E7%B5%A1" TargetMode="External"/><Relationship Id="rId33" Type="http://schemas.openxmlformats.org/officeDocument/2006/relationships/hyperlink" Target="https://zh.wikipedia.org/zh-tw/%E7%89%A9%E8%81%94%E7%BD%91#cite_note-LTE-Advanced-35" TargetMode="External"/><Relationship Id="rId38" Type="http://schemas.openxmlformats.org/officeDocument/2006/relationships/hyperlink" Target="https://zh.wikipedia.org/wiki/ISM%E9%A0%BB%E6%AE%B5" TargetMode="External"/><Relationship Id="rId46" Type="http://schemas.openxmlformats.org/officeDocument/2006/relationships/hyperlink" Target="https://zh.wikipedia.org/zh-tw/%E7%89%A9%E8%81%94%E7%BD%91#cite_note-VSAT-38" TargetMode="External"/><Relationship Id="rId20" Type="http://schemas.openxmlformats.org/officeDocument/2006/relationships/hyperlink" Target="https://zh.wikipedia.org/zh-tw/%E7%89%A9%E8%81%94%E7%BD%91#cite_note-RFID-31" TargetMode="External"/><Relationship Id="rId41" Type="http://schemas.openxmlformats.org/officeDocument/2006/relationships/hyperlink" Target="https://zh.wikipedia.org/w/index.php?title=Weightless&amp;action=edit&amp;redlink=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zh.wikipedia.org/wiki/%E7%BE%8E%E5%9B%BD%E5%9B%BD%E9%98%B2%E9%83%A8" TargetMode="External"/><Relationship Id="rId7" Type="http://schemas.openxmlformats.org/officeDocument/2006/relationships/hyperlink" Target="https://zh.wikipedia.org/wiki/%E5%9C%B0%E7%90%83"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zh.wikipedia.org/wiki/%E5%8D%AB%E6%98%9F%E5%AF%BC%E8%88%AA%E7%B3%BB%E7%BB%9F" TargetMode="External"/><Relationship Id="rId5" Type="http://schemas.openxmlformats.org/officeDocument/2006/relationships/hyperlink" Target="https://zh.wikipedia.org/wiki/%E4%B8%AD%E5%9C%B0%E7%90%83%E8%BD%A8%E9%81%93" TargetMode="External"/><Relationship Id="rId4" Type="http://schemas.openxmlformats.org/officeDocument/2006/relationships/hyperlink" Target="https://zh.wikipedia.org/wiki/%E7%BE%8E%E5%9C%8B%E5%A4%AA%E7%A9%BA%E8%BB%8D"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zh.wikipedia.org/wiki/%E4%BA%92%E8%81%94%E7%BD%91%E6%89%98%E7%AE%A1%E6%9C%8D%E5%8A%A1" TargetMode="External"/><Relationship Id="rId3" Type="http://schemas.openxmlformats.org/officeDocument/2006/relationships/hyperlink" Target="https://zh.wikipedia.org/zh-tw/%E8%BD%AF%E4%BB%B6%E5%8D%B3%E6%9C%8D%E5%8A%A1#cite_note-1" TargetMode="External"/><Relationship Id="rId7" Type="http://schemas.openxmlformats.org/officeDocument/2006/relationships/hyperlink" Target="https://zh.wikipedia.org/wiki/%E6%95%B0%E6%8D%AE"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zh.wikipedia.org/zh-tw/%E8%BD%AF%E4%BB%B6%E5%8D%B3%E6%9C%8D%E5%8A%A1#cite_note-3" TargetMode="External"/><Relationship Id="rId5" Type="http://schemas.openxmlformats.org/officeDocument/2006/relationships/hyperlink" Target="https://zh.wikipedia.org/wiki/%E8%BD%AF%E4%BB%B6" TargetMode="External"/><Relationship Id="rId4" Type="http://schemas.openxmlformats.org/officeDocument/2006/relationships/hyperlink" Target="https://zh.wikipedia.org/zh-tw/%E8%BD%AF%E4%BB%B6%E5%8D%B3%E6%9C%8D%E5%8A%A1#cite_note-ITChannelGlossary-2" TargetMode="External"/><Relationship Id="rId9" Type="http://schemas.openxmlformats.org/officeDocument/2006/relationships/hyperlink" Target="https://zh.wikipedia.org/wiki/%E4%BA%91%E8%AE%A1%E7%AE%97"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zh.wikipedia.org/wiki/%E8%B3%87%E6%96%99"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zh.wikipedia.org/wiki/%E9%9D%9E%E6%8F%AE%E7%99%BC%E6%80%A7%E8%A8%98%E6%86%B6%E9%AB%94" TargetMode="External"/><Relationship Id="rId4" Type="http://schemas.openxmlformats.org/officeDocument/2006/relationships/hyperlink" Target="https://zh.wikipedia.org/wiki/%E9%9B%BB%E8%85%A6%E8%A8%98%E6%86%B6%E9%AB%9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zh.wikipedia.org/wiki/%E9%9A%8F%E6%9C%BA%E5%AD%98%E5%8F%96%E5%AD%98%E5%82%A8%E5%99%A8"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zh.wikipedia.org/wiki/%E9%9D%9C%E6%85%8B%E9%9A%A8%E6%A9%9F%E5%AD%98%E5%8F%96%E8%A8%98%E6%86%B6%E9%AB%94" TargetMode="External"/><Relationship Id="rId4" Type="http://schemas.openxmlformats.org/officeDocument/2006/relationships/hyperlink" Target="https://zh.wikipedia.org/wiki/DRA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zh.wikipedia.org/wiki/%E7%AE%97%E6%9C%AF" TargetMode="External"/><Relationship Id="rId13" Type="http://schemas.openxmlformats.org/officeDocument/2006/relationships/hyperlink" Target="https://zh.wikipedia.org/zh-tw/%E7%AE%97%E8%A1%93%E9%82%8F%E8%BC%AF%E5%96%AE%E5%85%83#cite_note-let2pt-2" TargetMode="External"/><Relationship Id="rId18" Type="http://schemas.openxmlformats.org/officeDocument/2006/relationships/hyperlink" Target="https://zh.wikipedia.org/wiki/%E5%9C%96%E5%BD%A2%E8%99%95%E7%90%86%E5%99%A8" TargetMode="External"/><Relationship Id="rId3" Type="http://schemas.openxmlformats.org/officeDocument/2006/relationships/hyperlink" Target="https://zh.wikipedia.org/wiki/CPU" TargetMode="External"/><Relationship Id="rId7" Type="http://schemas.openxmlformats.org/officeDocument/2006/relationships/hyperlink" Target="https://zh.wikipedia.org/wiki/%E6%95%B4%E6%95%B0" TargetMode="External"/><Relationship Id="rId12" Type="http://schemas.openxmlformats.org/officeDocument/2006/relationships/hyperlink" Target="https://zh.wikipedia.org/zh-tw/%E7%AE%97%E8%A1%93%E9%82%8F%E8%BC%AF%E5%96%AE%E5%85%83#cite_note-A.P.GodseD.A.Godse2009-1" TargetMode="External"/><Relationship Id="rId17" Type="http://schemas.openxmlformats.org/officeDocument/2006/relationships/hyperlink" Target="https://zh.wikipedia.org/wiki/%E4%B8%AD%E5%A4%AE%E5%A4%84%E7%90%86%E5%99%A8" TargetMode="External"/><Relationship Id="rId2" Type="http://schemas.openxmlformats.org/officeDocument/2006/relationships/slide" Target="../slides/slide14.xml"/><Relationship Id="rId16" Type="http://schemas.openxmlformats.org/officeDocument/2006/relationships/hyperlink" Target="https://zh.wikipedia.org/wiki/%E6%B5%AE%E7%82%B9%E8%BF%90%E7%AE%97%E5%99%A8" TargetMode="External"/><Relationship Id="rId20" Type="http://schemas.openxmlformats.org/officeDocument/2006/relationships/hyperlink" Target="https://zh.wikipedia.org/wiki/%E5%AF%84%E5%AD%98%E5%99%A8" TargetMode="External"/><Relationship Id="rId1" Type="http://schemas.openxmlformats.org/officeDocument/2006/relationships/notesMaster" Target="../notesMasters/notesMaster1.xml"/><Relationship Id="rId6" Type="http://schemas.openxmlformats.org/officeDocument/2006/relationships/hyperlink" Target="https://zh.wikipedia.org/wiki/%E4%BA%8C%E8%BF%9B%E5%88%B6" TargetMode="External"/><Relationship Id="rId11" Type="http://schemas.openxmlformats.org/officeDocument/2006/relationships/hyperlink" Target="https://zh.wikipedia.org/wiki/%E6%95%B0%E5%AD%97%E7%94%B5%E8%B7%AF" TargetMode="External"/><Relationship Id="rId5" Type="http://schemas.openxmlformats.org/officeDocument/2006/relationships/hyperlink" Target="https://zh.wikipedia.org/wiki/%E7%B8%AE%E5%AF%AB" TargetMode="External"/><Relationship Id="rId15" Type="http://schemas.openxmlformats.org/officeDocument/2006/relationships/hyperlink" Target="https://zh.wikipedia.org/zh-tw/%E7%AE%97%E8%A1%93%E9%82%8F%E8%BC%AF%E5%96%AE%E5%85%83#cite_note-hh-4" TargetMode="External"/><Relationship Id="rId10" Type="http://schemas.openxmlformats.org/officeDocument/2006/relationships/hyperlink" Target="https://zh.wikipedia.org/wiki/%E7%BB%84%E5%90%88%E9%80%BB%E8%BE%91%E7%94%B5%E8%B7%AF" TargetMode="External"/><Relationship Id="rId19" Type="http://schemas.openxmlformats.org/officeDocument/2006/relationships/hyperlink" Target="https://zh.wikipedia.org/wiki/%E9%81%8B%E7%AE%97%E6%95%B8" TargetMode="External"/><Relationship Id="rId4" Type="http://schemas.openxmlformats.org/officeDocument/2006/relationships/hyperlink" Target="https://zh.wikipedia.org/wiki/%E6%9C%89%E9%99%90%E7%8B%80%E6%85%8B%E8%87%AA%E5%8B%95%E6%A9%9F" TargetMode="External"/><Relationship Id="rId9" Type="http://schemas.openxmlformats.org/officeDocument/2006/relationships/hyperlink" Target="https://zh.wikipedia.org/wiki/%E4%BD%8D%E6%93%8D%E4%BD%9C" TargetMode="External"/><Relationship Id="rId14" Type="http://schemas.openxmlformats.org/officeDocument/2006/relationships/hyperlink" Target="https://zh.wikipedia.org/zh-tw/%E7%AE%97%E8%A1%93%E9%82%8F%E8%BC%AF%E5%96%AE%E5%85%83#cite_note-A.P.GodseD.A.Godse2009-2-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6E1F3836-BD6C-4B56-AAA7-36927B219275}" type="slidenum">
              <a:rPr lang="en-US" sz="1200"/>
              <a:pPr/>
              <a:t>1</a:t>
            </a:fld>
            <a:endParaRPr lang="en-US" sz="1200" dirty="0"/>
          </a:p>
        </p:txBody>
      </p:sp>
    </p:spTree>
    <p:extLst>
      <p:ext uri="{BB962C8B-B14F-4D97-AF65-F5344CB8AC3E}">
        <p14:creationId xmlns:p14="http://schemas.microsoft.com/office/powerpoint/2010/main" val="3653543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r>
              <a:rPr lang="ja-JP" altLang="en-US" b="1" i="0" u="none" strike="noStrike">
                <a:solidFill>
                  <a:srgbClr val="000000"/>
                </a:solidFill>
                <a:effectLst/>
                <a:latin typeface="Arial" panose="020B0604020202020204" pitchFamily="34" charset="0"/>
              </a:rPr>
              <a:t>短距離無線</a:t>
            </a:r>
          </a:p>
          <a:p>
            <a:pPr algn="l">
              <a:buFont typeface="Arial" panose="020B0604020202020204" pitchFamily="34" charset="0"/>
              <a:buChar char="•"/>
            </a:pPr>
            <a:r>
              <a:rPr lang="ja-JP" altLang="en-US" b="0" i="0" u="none" strike="noStrike">
                <a:solidFill>
                  <a:srgbClr val="428C7A"/>
                </a:solidFill>
                <a:effectLst/>
                <a:latin typeface="Arial" panose="020B0604020202020204" pitchFamily="34" charset="0"/>
                <a:hlinkClick r:id="rId3"/>
              </a:rPr>
              <a:t>藍牙網狀網路</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Bluetooth mesh networking）– </a:t>
            </a:r>
            <a:r>
              <a:rPr lang="ja-JP" altLang="en-US" b="0" i="0" u="none" strike="noStrike">
                <a:solidFill>
                  <a:srgbClr val="202122"/>
                </a:solidFill>
                <a:effectLst/>
                <a:latin typeface="Arial" panose="020B0604020202020204" pitchFamily="34" charset="0"/>
              </a:rPr>
              <a:t>規範採用</a:t>
            </a:r>
            <a:r>
              <a:rPr lang="ja-JP" altLang="en-US" b="0" i="0" u="none" strike="noStrike">
                <a:solidFill>
                  <a:srgbClr val="795CB2"/>
                </a:solidFill>
                <a:effectLst/>
                <a:latin typeface="Arial" panose="020B0604020202020204" pitchFamily="34" charset="0"/>
                <a:hlinkClick r:id="rId4" tooltip="藍牙"/>
              </a:rPr>
              <a:t>藍牙</a:t>
            </a:r>
            <a:r>
              <a:rPr lang="ja-JP" altLang="en-US" b="0" i="0" u="none" strike="noStrike">
                <a:solidFill>
                  <a:srgbClr val="202122"/>
                </a:solidFill>
                <a:effectLst/>
                <a:latin typeface="Arial" panose="020B0604020202020204" pitchFamily="34" charset="0"/>
              </a:rPr>
              <a:t>技術的</a:t>
            </a:r>
            <a:r>
              <a:rPr lang="ja-JP" altLang="en-US" b="0" i="0" u="none" strike="noStrike">
                <a:solidFill>
                  <a:srgbClr val="795CB2"/>
                </a:solidFill>
                <a:effectLst/>
                <a:latin typeface="Arial" panose="020B0604020202020204" pitchFamily="34" charset="0"/>
                <a:hlinkClick r:id="rId5" tooltip="網狀網路"/>
              </a:rPr>
              <a:t>網狀網路</a:t>
            </a:r>
            <a:r>
              <a:rPr lang="ja-JP" altLang="en-US" b="0" i="0" u="none" strike="noStrike">
                <a:solidFill>
                  <a:srgbClr val="202122"/>
                </a:solidFill>
                <a:effectLst/>
                <a:latin typeface="Arial" panose="020B0604020202020204" pitchFamily="34" charset="0"/>
              </a:rPr>
              <a:t>，可增加</a:t>
            </a:r>
            <a:r>
              <a:rPr lang="ja-JP" altLang="en-US" b="0" i="0" u="none" strike="noStrike">
                <a:solidFill>
                  <a:srgbClr val="795CB2"/>
                </a:solidFill>
                <a:effectLst/>
                <a:latin typeface="Arial" panose="020B0604020202020204" pitchFamily="34" charset="0"/>
                <a:hlinkClick r:id="rId6" tooltip="節點 (電信網路)"/>
              </a:rPr>
              <a:t>節點</a:t>
            </a:r>
            <a:r>
              <a:rPr lang="ja-JP" altLang="en-US" b="0" i="0" u="none" strike="noStrike">
                <a:solidFill>
                  <a:srgbClr val="202122"/>
                </a:solidFill>
                <a:effectLst/>
                <a:latin typeface="Arial" panose="020B0604020202020204" pitchFamily="34" charset="0"/>
              </a:rPr>
              <a:t>數，並提供標準化的應用層</a:t>
            </a:r>
            <a:r>
              <a:rPr lang="en-US" altLang="ja-JP" b="0" i="0" u="none" strike="noStrike" baseline="30000">
                <a:solidFill>
                  <a:srgbClr val="795CB2"/>
                </a:solidFill>
                <a:effectLst/>
                <a:latin typeface="Arial" panose="020B0604020202020204" pitchFamily="34" charset="0"/>
                <a:hlinkClick r:id="rId7"/>
              </a:rPr>
              <a:t>[28]</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ja-JP" altLang="en-US" b="0" i="0" u="none" strike="noStrike">
                <a:solidFill>
                  <a:srgbClr val="795CB2"/>
                </a:solidFill>
                <a:effectLst/>
                <a:latin typeface="Arial" panose="020B0604020202020204" pitchFamily="34" charset="0"/>
                <a:hlinkClick r:id="rId8" tooltip="光照上網技術"/>
              </a:rPr>
              <a:t>光照上網技術</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Li-Fi）– </a:t>
            </a:r>
            <a:r>
              <a:rPr lang="ja-JP" altLang="en-US" b="0" i="0" u="none" strike="noStrike">
                <a:solidFill>
                  <a:srgbClr val="202122"/>
                </a:solidFill>
                <a:effectLst/>
                <a:latin typeface="Arial" panose="020B0604020202020204" pitchFamily="34" charset="0"/>
              </a:rPr>
              <a:t>與</a:t>
            </a:r>
            <a:r>
              <a:rPr lang="en-US" b="0" i="0" u="none" strike="noStrike">
                <a:solidFill>
                  <a:srgbClr val="795CB2"/>
                </a:solidFill>
                <a:effectLst/>
                <a:latin typeface="Arial" panose="020B0604020202020204" pitchFamily="34" charset="0"/>
                <a:hlinkClick r:id="rId9" tooltip="Wi-Fi"/>
              </a:rPr>
              <a:t>Wi-Fi</a:t>
            </a:r>
            <a:r>
              <a:rPr lang="ja-JP" altLang="en-US" b="0" i="0" u="none" strike="noStrike">
                <a:solidFill>
                  <a:srgbClr val="202122"/>
                </a:solidFill>
                <a:effectLst/>
                <a:latin typeface="Arial" panose="020B0604020202020204" pitchFamily="34" charset="0"/>
              </a:rPr>
              <a:t>標準相似的無線通信技術，但使用</a:t>
            </a:r>
            <a:r>
              <a:rPr lang="ja-JP" altLang="en-US" b="0" i="0" u="none" strike="noStrike">
                <a:solidFill>
                  <a:srgbClr val="795CB2"/>
                </a:solidFill>
                <a:effectLst/>
                <a:latin typeface="Arial" panose="020B0604020202020204" pitchFamily="34" charset="0"/>
                <a:hlinkClick r:id="rId10" tooltip="可見光通訊"/>
              </a:rPr>
              <a:t>可見光通訊</a:t>
            </a:r>
            <a:r>
              <a:rPr lang="ja-JP" altLang="en-US" b="0" i="0" u="none" strike="noStrike">
                <a:solidFill>
                  <a:srgbClr val="202122"/>
                </a:solidFill>
                <a:effectLst/>
                <a:latin typeface="Arial" panose="020B0604020202020204" pitchFamily="34" charset="0"/>
              </a:rPr>
              <a:t>以增加</a:t>
            </a:r>
            <a:r>
              <a:rPr lang="ja-JP" altLang="en-US" b="0" i="0" u="none" strike="noStrike">
                <a:solidFill>
                  <a:srgbClr val="795CB2"/>
                </a:solidFill>
                <a:effectLst/>
                <a:latin typeface="Arial" panose="020B0604020202020204" pitchFamily="34" charset="0"/>
                <a:hlinkClick r:id="rId11" tooltip="頻寬"/>
              </a:rPr>
              <a:t>頻寬</a:t>
            </a:r>
            <a:r>
              <a:rPr lang="en-US" altLang="ja-JP" b="0" i="0" u="none" strike="noStrike" baseline="30000">
                <a:solidFill>
                  <a:srgbClr val="795CB2"/>
                </a:solidFill>
                <a:effectLst/>
                <a:latin typeface="Arial" panose="020B0604020202020204" pitchFamily="34" charset="0"/>
                <a:hlinkClick r:id="rId12"/>
              </a:rPr>
              <a:t>[29]</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ja-JP" altLang="en-US" b="0" i="0" u="none" strike="noStrike">
                <a:solidFill>
                  <a:srgbClr val="795CB2"/>
                </a:solidFill>
                <a:effectLst/>
                <a:latin typeface="Arial" panose="020B0604020202020204" pitchFamily="34" charset="0"/>
                <a:hlinkClick r:id="rId13" tooltip="近場通訊"/>
              </a:rPr>
              <a:t>近場通訊</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Near-field communication，NFC）– </a:t>
            </a:r>
            <a:r>
              <a:rPr lang="ja-JP" altLang="en-US" b="0" i="0" u="none" strike="noStrike">
                <a:solidFill>
                  <a:srgbClr val="202122"/>
                </a:solidFill>
                <a:effectLst/>
                <a:latin typeface="Arial" panose="020B0604020202020204" pitchFamily="34" charset="0"/>
              </a:rPr>
              <a:t>使兩個電子裝置能夠在</a:t>
            </a:r>
            <a:r>
              <a:rPr lang="en-US" altLang="ja-JP" b="0" i="0" u="none" strike="noStrike">
                <a:solidFill>
                  <a:srgbClr val="202122"/>
                </a:solidFill>
                <a:effectLst/>
                <a:latin typeface="Arial" panose="020B0604020202020204" pitchFamily="34" charset="0"/>
              </a:rPr>
              <a:t>4</a:t>
            </a:r>
            <a:r>
              <a:rPr lang="ja-JP" altLang="en-US" b="0" i="0" u="none" strike="noStrike">
                <a:solidFill>
                  <a:srgbClr val="795CB2"/>
                </a:solidFill>
                <a:effectLst/>
                <a:latin typeface="Arial" panose="020B0604020202020204" pitchFamily="34" charset="0"/>
                <a:hlinkClick r:id="rId14" tooltip="公分"/>
              </a:rPr>
              <a:t>公分</a:t>
            </a:r>
            <a:r>
              <a:rPr lang="ja-JP" altLang="en-US" b="0" i="0" u="none" strike="noStrike">
                <a:solidFill>
                  <a:srgbClr val="202122"/>
                </a:solidFill>
                <a:effectLst/>
                <a:latin typeface="Arial" panose="020B0604020202020204" pitchFamily="34" charset="0"/>
              </a:rPr>
              <a:t>範圍內進行</a:t>
            </a:r>
            <a:r>
              <a:rPr lang="ja-JP" altLang="en-US" b="0" i="0" u="none" strike="noStrike">
                <a:solidFill>
                  <a:srgbClr val="795CB2"/>
                </a:solidFill>
                <a:effectLst/>
                <a:latin typeface="Arial" panose="020B0604020202020204" pitchFamily="34" charset="0"/>
                <a:hlinkClick r:id="rId15" tooltip="通訊"/>
              </a:rPr>
              <a:t>通訊</a:t>
            </a:r>
            <a:r>
              <a:rPr lang="ja-JP" altLang="en-US" b="0" i="0" u="none" strike="noStrike">
                <a:solidFill>
                  <a:srgbClr val="202122"/>
                </a:solidFill>
                <a:effectLst/>
                <a:latin typeface="Arial" panose="020B0604020202020204" pitchFamily="34" charset="0"/>
              </a:rPr>
              <a:t>的</a:t>
            </a:r>
            <a:r>
              <a:rPr lang="ja-JP" altLang="en-US" b="0" i="0" u="none" strike="noStrike">
                <a:solidFill>
                  <a:srgbClr val="795CB2"/>
                </a:solidFill>
                <a:effectLst/>
                <a:latin typeface="Arial" panose="020B0604020202020204" pitchFamily="34" charset="0"/>
                <a:hlinkClick r:id="rId16" tooltip="通訊協定"/>
              </a:rPr>
              <a:t>通訊協定</a:t>
            </a:r>
            <a:r>
              <a:rPr lang="en-US" altLang="ja-JP" b="0" i="0" u="none" strike="noStrike" baseline="30000">
                <a:solidFill>
                  <a:srgbClr val="795CB2"/>
                </a:solidFill>
                <a:effectLst/>
                <a:latin typeface="Arial" panose="020B0604020202020204" pitchFamily="34" charset="0"/>
                <a:hlinkClick r:id="rId17"/>
              </a:rPr>
              <a:t>[30]</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ja-JP" altLang="en-US" b="0" i="0" u="none" strike="noStrike">
                <a:solidFill>
                  <a:srgbClr val="795CB2"/>
                </a:solidFill>
                <a:effectLst/>
                <a:latin typeface="Arial" panose="020B0604020202020204" pitchFamily="34" charset="0"/>
                <a:hlinkClick r:id="rId18" tooltip="無線射頻辨識"/>
              </a:rPr>
              <a:t>無線射頻辨識</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Radio-frequency identification，RFID）– </a:t>
            </a:r>
            <a:r>
              <a:rPr lang="ja-JP" altLang="en-US" b="0" i="0" u="none" strike="noStrike">
                <a:solidFill>
                  <a:srgbClr val="202122"/>
                </a:solidFill>
                <a:effectLst/>
                <a:latin typeface="Arial" panose="020B0604020202020204" pitchFamily="34" charset="0"/>
              </a:rPr>
              <a:t>使用</a:t>
            </a:r>
            <a:r>
              <a:rPr lang="ja-JP" altLang="en-US" b="0" i="0" u="none" strike="noStrike">
                <a:solidFill>
                  <a:srgbClr val="795CB2"/>
                </a:solidFill>
                <a:effectLst/>
                <a:latin typeface="Arial" panose="020B0604020202020204" pitchFamily="34" charset="0"/>
                <a:hlinkClick r:id="rId19" tooltip="電磁場"/>
              </a:rPr>
              <a:t>電磁場</a:t>
            </a:r>
            <a:r>
              <a:rPr lang="ja-JP" altLang="en-US" b="0" i="0" u="none" strike="noStrike">
                <a:solidFill>
                  <a:srgbClr val="202122"/>
                </a:solidFill>
                <a:effectLst/>
                <a:latin typeface="Arial" panose="020B0604020202020204" pitchFamily="34" charset="0"/>
              </a:rPr>
              <a:t>存取</a:t>
            </a:r>
            <a:r>
              <a:rPr lang="ja-JP" altLang="en-US" b="0" i="0" u="none" strike="noStrike">
                <a:solidFill>
                  <a:srgbClr val="795CB2"/>
                </a:solidFill>
                <a:effectLst/>
                <a:latin typeface="Arial" panose="020B0604020202020204" pitchFamily="34" charset="0"/>
                <a:hlinkClick r:id="rId18" tooltip="無線射頻辨識"/>
              </a:rPr>
              <a:t>無線射頻辨識</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RFID）</a:t>
            </a:r>
            <a:r>
              <a:rPr lang="ja-JP" altLang="en-US" b="0" i="0" u="none" strike="noStrike">
                <a:solidFill>
                  <a:srgbClr val="202122"/>
                </a:solidFill>
                <a:effectLst/>
                <a:latin typeface="Arial" panose="020B0604020202020204" pitchFamily="34" charset="0"/>
              </a:rPr>
              <a:t>標籤中數據的技術</a:t>
            </a:r>
            <a:r>
              <a:rPr lang="en-US" altLang="ja-JP" b="0" i="0" u="none" strike="noStrike" baseline="30000">
                <a:solidFill>
                  <a:srgbClr val="795CB2"/>
                </a:solidFill>
                <a:effectLst/>
                <a:latin typeface="Arial" panose="020B0604020202020204" pitchFamily="34" charset="0"/>
                <a:hlinkClick r:id="rId20"/>
              </a:rPr>
              <a:t>[31]</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en-US" b="0" i="0" u="none" strike="noStrike">
                <a:solidFill>
                  <a:srgbClr val="795CB2"/>
                </a:solidFill>
                <a:effectLst/>
                <a:latin typeface="Arial" panose="020B0604020202020204" pitchFamily="34" charset="0"/>
                <a:hlinkClick r:id="rId9" tooltip="Wi-Fi"/>
              </a:rPr>
              <a:t>Wi-Fi</a:t>
            </a:r>
            <a:r>
              <a:rPr lang="en-US" b="0" i="0" u="none" strike="noStrike">
                <a:solidFill>
                  <a:srgbClr val="202122"/>
                </a:solidFill>
                <a:effectLst/>
                <a:latin typeface="Arial" panose="020B0604020202020204" pitchFamily="34" charset="0"/>
              </a:rPr>
              <a:t> – </a:t>
            </a:r>
            <a:r>
              <a:rPr lang="ja-JP" altLang="en-US" b="0" i="0" u="none" strike="noStrike">
                <a:solidFill>
                  <a:srgbClr val="202122"/>
                </a:solidFill>
                <a:effectLst/>
                <a:latin typeface="Arial" panose="020B0604020202020204" pitchFamily="34" charset="0"/>
              </a:rPr>
              <a:t>基於</a:t>
            </a:r>
            <a:r>
              <a:rPr lang="en-US" b="0" i="0" u="none" strike="noStrike">
                <a:solidFill>
                  <a:srgbClr val="795CB2"/>
                </a:solidFill>
                <a:effectLst/>
                <a:latin typeface="Arial" panose="020B0604020202020204" pitchFamily="34" charset="0"/>
                <a:hlinkClick r:id="rId21" tooltip="IEEE 802.11"/>
              </a:rPr>
              <a:t>IEEE 802.11</a:t>
            </a:r>
            <a:r>
              <a:rPr lang="ja-JP" altLang="en-US" b="0" i="0" u="none" strike="noStrike">
                <a:solidFill>
                  <a:srgbClr val="202122"/>
                </a:solidFill>
                <a:effectLst/>
                <a:latin typeface="Arial" panose="020B0604020202020204" pitchFamily="34" charset="0"/>
              </a:rPr>
              <a:t>標準的</a:t>
            </a:r>
            <a:r>
              <a:rPr lang="ja-JP" altLang="en-US" b="0" i="0" u="none" strike="noStrike">
                <a:solidFill>
                  <a:srgbClr val="795CB2"/>
                </a:solidFill>
                <a:effectLst/>
                <a:latin typeface="Arial" panose="020B0604020202020204" pitchFamily="34" charset="0"/>
                <a:hlinkClick r:id="rId22" tooltip="無線區域網路"/>
              </a:rPr>
              <a:t>無線區域網路</a:t>
            </a:r>
            <a:r>
              <a:rPr lang="ja-JP" altLang="en-US" b="0" i="0" u="none" strike="noStrike">
                <a:solidFill>
                  <a:srgbClr val="202122"/>
                </a:solidFill>
                <a:effectLst/>
                <a:latin typeface="Arial" panose="020B0604020202020204" pitchFamily="34" charset="0"/>
              </a:rPr>
              <a:t>技術</a:t>
            </a:r>
            <a:r>
              <a:rPr lang="en-US" altLang="ja-JP" b="0" i="0" u="none" strike="noStrike" baseline="30000">
                <a:solidFill>
                  <a:srgbClr val="795CB2"/>
                </a:solidFill>
                <a:effectLst/>
                <a:latin typeface="Arial" panose="020B0604020202020204" pitchFamily="34" charset="0"/>
                <a:hlinkClick r:id="rId23"/>
              </a:rPr>
              <a:t>[32]</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en-US" b="0" i="0" u="none" strike="noStrike">
                <a:solidFill>
                  <a:srgbClr val="795CB2"/>
                </a:solidFill>
                <a:effectLst/>
                <a:latin typeface="Arial" panose="020B0604020202020204" pitchFamily="34" charset="0"/>
                <a:hlinkClick r:id="rId24" tooltip="ZigBee"/>
              </a:rPr>
              <a:t>ZigBee</a:t>
            </a:r>
            <a:r>
              <a:rPr lang="en-US" b="0" i="0" u="none" strike="noStrike">
                <a:solidFill>
                  <a:srgbClr val="202122"/>
                </a:solidFill>
                <a:effectLst/>
                <a:latin typeface="Arial" panose="020B0604020202020204" pitchFamily="34" charset="0"/>
              </a:rPr>
              <a:t> – </a:t>
            </a:r>
            <a:r>
              <a:rPr lang="ja-JP" altLang="en-US" b="0" i="0" u="none" strike="noStrike">
                <a:solidFill>
                  <a:srgbClr val="202122"/>
                </a:solidFill>
                <a:effectLst/>
                <a:latin typeface="Arial" panose="020B0604020202020204" pitchFamily="34" charset="0"/>
              </a:rPr>
              <a:t>基於</a:t>
            </a:r>
            <a:r>
              <a:rPr lang="en-US" b="0" i="0" u="none" strike="noStrike">
                <a:solidFill>
                  <a:srgbClr val="202122"/>
                </a:solidFill>
                <a:effectLst/>
                <a:latin typeface="Arial" panose="020B0604020202020204" pitchFamily="34" charset="0"/>
              </a:rPr>
              <a:t>IEEE 802.15.4</a:t>
            </a:r>
            <a:r>
              <a:rPr lang="ja-JP" altLang="en-US" b="0" i="0" u="none" strike="noStrike">
                <a:solidFill>
                  <a:srgbClr val="202122"/>
                </a:solidFill>
                <a:effectLst/>
                <a:latin typeface="Arial" panose="020B0604020202020204" pitchFamily="34" charset="0"/>
              </a:rPr>
              <a:t>標準的</a:t>
            </a:r>
            <a:r>
              <a:rPr lang="ja-JP" altLang="en-US" b="0" i="0" u="none" strike="noStrike">
                <a:solidFill>
                  <a:srgbClr val="795CB2"/>
                </a:solidFill>
                <a:effectLst/>
                <a:latin typeface="Arial" panose="020B0604020202020204" pitchFamily="34" charset="0"/>
                <a:hlinkClick r:id="rId25" tooltip="個人區域網路"/>
              </a:rPr>
              <a:t>個人區域網路</a:t>
            </a:r>
            <a:r>
              <a:rPr lang="ja-JP" altLang="en-US" b="0" i="0" u="none" strike="noStrike">
                <a:solidFill>
                  <a:srgbClr val="795CB2"/>
                </a:solidFill>
                <a:effectLst/>
                <a:latin typeface="Arial" panose="020B0604020202020204" pitchFamily="34" charset="0"/>
                <a:hlinkClick r:id="rId16" tooltip="通訊協定"/>
              </a:rPr>
              <a:t>通訊協定</a:t>
            </a:r>
            <a:r>
              <a:rPr lang="ja-JP" altLang="en-US" b="0" i="0" u="none" strike="noStrike">
                <a:solidFill>
                  <a:srgbClr val="202122"/>
                </a:solidFill>
                <a:effectLst/>
                <a:latin typeface="Arial" panose="020B0604020202020204" pitchFamily="34" charset="0"/>
              </a:rPr>
              <a:t>，具有低功耗，低數據速率，低成本的特性</a:t>
            </a:r>
            <a:r>
              <a:rPr lang="en-US" altLang="ja-JP" b="0" i="0" u="none" strike="noStrike" baseline="30000">
                <a:solidFill>
                  <a:srgbClr val="795CB2"/>
                </a:solidFill>
                <a:effectLst/>
                <a:latin typeface="Arial" panose="020B0604020202020204" pitchFamily="34" charset="0"/>
                <a:hlinkClick r:id="rId26"/>
              </a:rPr>
              <a:t>[33]</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en-US" b="0" i="0" u="none" strike="noStrike">
                <a:solidFill>
                  <a:srgbClr val="795CB2"/>
                </a:solidFill>
                <a:effectLst/>
                <a:latin typeface="Arial" panose="020B0604020202020204" pitchFamily="34" charset="0"/>
                <a:hlinkClick r:id="rId27" tooltip="Z-Wave"/>
              </a:rPr>
              <a:t>Z-Wave</a:t>
            </a:r>
            <a:r>
              <a:rPr lang="en-US" b="0" i="0" u="none" strike="noStrike">
                <a:solidFill>
                  <a:srgbClr val="202122"/>
                </a:solidFill>
                <a:effectLst/>
                <a:latin typeface="Arial" panose="020B0604020202020204" pitchFamily="34" charset="0"/>
              </a:rPr>
              <a:t> – </a:t>
            </a:r>
            <a:r>
              <a:rPr lang="ja-JP" altLang="en-US" b="0" i="0" u="none" strike="noStrike">
                <a:solidFill>
                  <a:srgbClr val="202122"/>
                </a:solidFill>
                <a:effectLst/>
                <a:latin typeface="Arial" panose="020B0604020202020204" pitchFamily="34" charset="0"/>
              </a:rPr>
              <a:t>主要應用於</a:t>
            </a:r>
            <a:r>
              <a:rPr lang="ja-JP" altLang="en-US" b="0" i="0" u="none" strike="noStrike">
                <a:solidFill>
                  <a:srgbClr val="795CB2"/>
                </a:solidFill>
                <a:effectLst/>
                <a:latin typeface="Arial" panose="020B0604020202020204" pitchFamily="34" charset="0"/>
                <a:hlinkClick r:id="rId28" tooltip="智慧型家庭"/>
              </a:rPr>
              <a:t>智慧型家庭</a:t>
            </a:r>
            <a:r>
              <a:rPr lang="ja-JP" altLang="en-US" b="0" i="0" u="none" strike="noStrike">
                <a:solidFill>
                  <a:srgbClr val="202122"/>
                </a:solidFill>
                <a:effectLst/>
                <a:latin typeface="Arial" panose="020B0604020202020204" pitchFamily="34" charset="0"/>
              </a:rPr>
              <a:t>和安全應用的無線</a:t>
            </a:r>
            <a:r>
              <a:rPr lang="ja-JP" altLang="en-US" b="0" i="0" u="none" strike="noStrike">
                <a:solidFill>
                  <a:srgbClr val="795CB2"/>
                </a:solidFill>
                <a:effectLst/>
                <a:latin typeface="Arial" panose="020B0604020202020204" pitchFamily="34" charset="0"/>
                <a:hlinkClick r:id="rId16" tooltip="通訊協定"/>
              </a:rPr>
              <a:t>通訊協定</a:t>
            </a:r>
            <a:r>
              <a:rPr lang="en-US" altLang="ja-JP" b="0" i="0" u="none" strike="noStrike" baseline="30000">
                <a:solidFill>
                  <a:srgbClr val="795CB2"/>
                </a:solidFill>
                <a:effectLst/>
                <a:latin typeface="Arial" panose="020B0604020202020204" pitchFamily="34" charset="0"/>
                <a:hlinkClick r:id="rId29"/>
              </a:rPr>
              <a:t>[34]</a:t>
            </a:r>
            <a:r>
              <a:rPr lang="ja-JP" altLang="en-US" b="0" i="0" u="none" strike="noStrike">
                <a:solidFill>
                  <a:srgbClr val="202122"/>
                </a:solidFill>
                <a:effectLst/>
                <a:latin typeface="Arial" panose="020B0604020202020204" pitchFamily="34" charset="0"/>
              </a:rPr>
              <a:t>。</a:t>
            </a:r>
          </a:p>
          <a:p>
            <a:pPr algn="l"/>
            <a:r>
              <a:rPr lang="ja-JP" altLang="en-US" b="1" i="0" u="none" strike="noStrike">
                <a:solidFill>
                  <a:srgbClr val="000000"/>
                </a:solidFill>
                <a:effectLst/>
                <a:latin typeface="Arial" panose="020B0604020202020204" pitchFamily="34" charset="0"/>
              </a:rPr>
              <a:t>中距離無線</a:t>
            </a:r>
          </a:p>
          <a:p>
            <a:pPr algn="l">
              <a:buFont typeface="Arial" panose="020B0604020202020204" pitchFamily="34" charset="0"/>
              <a:buChar char="•"/>
            </a:pPr>
            <a:r>
              <a:rPr lang="ja-JP" altLang="en-US" b="0" i="0" u="none" strike="noStrike">
                <a:solidFill>
                  <a:srgbClr val="795CB2"/>
                </a:solidFill>
                <a:effectLst/>
                <a:latin typeface="Arial" panose="020B0604020202020204" pitchFamily="34" charset="0"/>
                <a:hlinkClick r:id="rId30" tooltip="進階長期演進技術"/>
              </a:rPr>
              <a:t>進階長期演進技術</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LTE-Advanced）– </a:t>
            </a:r>
            <a:r>
              <a:rPr lang="ja-JP" altLang="en-US" b="0" i="0" u="none" strike="noStrike">
                <a:solidFill>
                  <a:srgbClr val="202122"/>
                </a:solidFill>
                <a:effectLst/>
                <a:latin typeface="Arial" panose="020B0604020202020204" pitchFamily="34" charset="0"/>
              </a:rPr>
              <a:t>高速</a:t>
            </a:r>
            <a:r>
              <a:rPr lang="ja-JP" altLang="en-US" b="0" i="0" u="none" strike="noStrike">
                <a:solidFill>
                  <a:srgbClr val="795CB2"/>
                </a:solidFill>
                <a:effectLst/>
                <a:latin typeface="Arial" panose="020B0604020202020204" pitchFamily="34" charset="0"/>
                <a:hlinkClick r:id="rId31" tooltip="蜂巢式網路"/>
              </a:rPr>
              <a:t>蜂巢式網路</a:t>
            </a:r>
            <a:r>
              <a:rPr lang="ja-JP" altLang="en-US" b="0" i="0" u="none" strike="noStrike">
                <a:solidFill>
                  <a:srgbClr val="202122"/>
                </a:solidFill>
                <a:effectLst/>
                <a:latin typeface="Arial" panose="020B0604020202020204" pitchFamily="34" charset="0"/>
              </a:rPr>
              <a:t>的通信規範。通過擴展的覆蓋範圍，提供更高的數據傳輸量和更低的</a:t>
            </a:r>
            <a:r>
              <a:rPr lang="ja-JP" altLang="en-US" b="0" i="0" u="none" strike="noStrike">
                <a:solidFill>
                  <a:srgbClr val="795CB2"/>
                </a:solidFill>
                <a:effectLst/>
                <a:latin typeface="Arial" panose="020B0604020202020204" pitchFamily="34" charset="0"/>
                <a:hlinkClick r:id="rId32" tooltip="傳播延遲"/>
              </a:rPr>
              <a:t>延遲</a:t>
            </a:r>
            <a:r>
              <a:rPr lang="en-US" altLang="ja-JP" b="0" i="0" u="none" strike="noStrike" baseline="30000">
                <a:solidFill>
                  <a:srgbClr val="795CB2"/>
                </a:solidFill>
                <a:effectLst/>
                <a:latin typeface="Arial" panose="020B0604020202020204" pitchFamily="34" charset="0"/>
                <a:hlinkClick r:id="rId33"/>
              </a:rPr>
              <a:t>[35]</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en-US" altLang="ja-JP" b="0" i="0" u="none" strike="noStrike">
                <a:solidFill>
                  <a:srgbClr val="795CB2"/>
                </a:solidFill>
                <a:effectLst/>
                <a:latin typeface="Arial" panose="020B0604020202020204" pitchFamily="34" charset="0"/>
                <a:hlinkClick r:id="rId34" tooltip="5G"/>
              </a:rPr>
              <a:t>5</a:t>
            </a:r>
            <a:r>
              <a:rPr lang="en-US" b="0" i="0" u="none" strike="noStrike">
                <a:solidFill>
                  <a:srgbClr val="795CB2"/>
                </a:solidFill>
                <a:effectLst/>
                <a:latin typeface="Arial" panose="020B0604020202020204" pitchFamily="34" charset="0"/>
                <a:hlinkClick r:id="rId34" tooltip="5G"/>
              </a:rPr>
              <a:t>G</a:t>
            </a:r>
            <a:r>
              <a:rPr lang="en-US" b="0" i="0" u="none" strike="noStrike">
                <a:solidFill>
                  <a:srgbClr val="202122"/>
                </a:solidFill>
                <a:effectLst/>
                <a:latin typeface="Arial" panose="020B0604020202020204" pitchFamily="34" charset="0"/>
              </a:rPr>
              <a:t> - </a:t>
            </a:r>
            <a:r>
              <a:rPr lang="ja-JP" altLang="en-US" b="0" i="0" u="none" strike="noStrike">
                <a:solidFill>
                  <a:srgbClr val="202122"/>
                </a:solidFill>
                <a:effectLst/>
                <a:latin typeface="Arial" panose="020B0604020202020204" pitchFamily="34" charset="0"/>
              </a:rPr>
              <a:t>新一代行動通訊技術，提供高資料速率、減少</a:t>
            </a:r>
            <a:r>
              <a:rPr lang="ja-JP" altLang="en-US" b="0" i="0" u="none" strike="noStrike">
                <a:solidFill>
                  <a:srgbClr val="795CB2"/>
                </a:solidFill>
                <a:effectLst/>
                <a:latin typeface="Arial" panose="020B0604020202020204" pitchFamily="34" charset="0"/>
                <a:hlinkClick r:id="rId32" tooltip="傳播延遲"/>
              </a:rPr>
              <a:t>延遲</a:t>
            </a:r>
            <a:r>
              <a:rPr lang="ja-JP" altLang="en-US" b="0" i="0" u="none" strike="noStrike">
                <a:solidFill>
                  <a:srgbClr val="202122"/>
                </a:solidFill>
                <a:effectLst/>
                <a:latin typeface="Arial" panose="020B0604020202020204" pitchFamily="34" charset="0"/>
              </a:rPr>
              <a:t>、節省能源、提高系統容量和大規模裝置連接</a:t>
            </a:r>
            <a:r>
              <a:rPr lang="en-US" altLang="ja-JP" b="0" i="0" u="none" strike="noStrike" baseline="30000">
                <a:solidFill>
                  <a:srgbClr val="795CB2"/>
                </a:solidFill>
                <a:effectLst/>
                <a:latin typeface="Arial" panose="020B0604020202020204" pitchFamily="34" charset="0"/>
                <a:hlinkClick r:id="rId35"/>
              </a:rPr>
              <a:t>[36]</a:t>
            </a:r>
            <a:r>
              <a:rPr lang="ja-JP" altLang="en-US" b="0" i="0" u="none" strike="noStrike">
                <a:solidFill>
                  <a:srgbClr val="202122"/>
                </a:solidFill>
                <a:effectLst/>
                <a:latin typeface="Arial" panose="020B0604020202020204" pitchFamily="34" charset="0"/>
              </a:rPr>
              <a:t>。</a:t>
            </a:r>
          </a:p>
          <a:p>
            <a:pPr algn="l"/>
            <a:r>
              <a:rPr lang="ja-JP" altLang="en-US" b="1" i="0" u="none" strike="noStrike">
                <a:solidFill>
                  <a:srgbClr val="000000"/>
                </a:solidFill>
                <a:effectLst/>
                <a:latin typeface="Arial" panose="020B0604020202020204" pitchFamily="34" charset="0"/>
              </a:rPr>
              <a:t>長距離無線</a:t>
            </a:r>
          </a:p>
          <a:p>
            <a:pPr algn="l">
              <a:buFont typeface="Arial" panose="020B0604020202020204" pitchFamily="34" charset="0"/>
              <a:buChar char="•"/>
            </a:pPr>
            <a:r>
              <a:rPr lang="ja-JP" altLang="en-US" b="0" i="0" u="none" strike="noStrike">
                <a:solidFill>
                  <a:srgbClr val="795CB2"/>
                </a:solidFill>
                <a:effectLst/>
                <a:latin typeface="Arial" panose="020B0604020202020204" pitchFamily="34" charset="0"/>
                <a:hlinkClick r:id="rId36" tooltip="LPWAN"/>
              </a:rPr>
              <a:t>低功率廣域網路</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Low-Power Wide-Area Network，LPWAN）– </a:t>
            </a:r>
            <a:r>
              <a:rPr lang="ja-JP" altLang="en-US" b="0" i="0" u="none" strike="noStrike">
                <a:solidFill>
                  <a:srgbClr val="202122"/>
                </a:solidFill>
                <a:effectLst/>
                <a:latin typeface="Arial" panose="020B0604020202020204" pitchFamily="34" charset="0"/>
              </a:rPr>
              <a:t>提供低資料速率與遠程通訊，降低功耗和傳輸成本。可用的</a:t>
            </a:r>
            <a:r>
              <a:rPr lang="en-US" b="0" i="0" u="none" strike="noStrike">
                <a:solidFill>
                  <a:srgbClr val="202122"/>
                </a:solidFill>
                <a:effectLst/>
                <a:latin typeface="Arial" panose="020B0604020202020204" pitchFamily="34" charset="0"/>
              </a:rPr>
              <a:t>LPWAN</a:t>
            </a:r>
            <a:r>
              <a:rPr lang="ja-JP" altLang="en-US" b="0" i="0" u="none" strike="noStrike">
                <a:solidFill>
                  <a:srgbClr val="202122"/>
                </a:solidFill>
                <a:effectLst/>
                <a:latin typeface="Arial" panose="020B0604020202020204" pitchFamily="34" charset="0"/>
              </a:rPr>
              <a:t>技術和協定分為使用授權頻段的</a:t>
            </a:r>
            <a:r>
              <a:rPr lang="en-US" b="0" i="0" u="none" strike="noStrike">
                <a:solidFill>
                  <a:srgbClr val="795CB2"/>
                </a:solidFill>
                <a:effectLst/>
                <a:latin typeface="Arial" panose="020B0604020202020204" pitchFamily="34" charset="0"/>
                <a:hlinkClick r:id="rId37" tooltip="NB-IoT"/>
              </a:rPr>
              <a:t>NB-IoT</a:t>
            </a:r>
            <a:r>
              <a:rPr lang="en-US" b="0" i="0" u="none" strike="noStrike">
                <a:solidFill>
                  <a:srgbClr val="202122"/>
                </a:solidFill>
                <a:effectLst/>
                <a:latin typeface="Arial" panose="020B0604020202020204" pitchFamily="34" charset="0"/>
              </a:rPr>
              <a:t>，</a:t>
            </a:r>
            <a:r>
              <a:rPr lang="ja-JP" altLang="en-US" b="0" i="0" u="none" strike="noStrike">
                <a:solidFill>
                  <a:srgbClr val="202122"/>
                </a:solidFill>
                <a:effectLst/>
                <a:latin typeface="Arial" panose="020B0604020202020204" pitchFamily="34" charset="0"/>
              </a:rPr>
              <a:t>以及使用</a:t>
            </a:r>
            <a:r>
              <a:rPr lang="ja-JP" altLang="en-US" b="0" i="0" u="none" strike="noStrike">
                <a:solidFill>
                  <a:srgbClr val="795CB2"/>
                </a:solidFill>
                <a:effectLst/>
                <a:latin typeface="Arial" panose="020B0604020202020204" pitchFamily="34" charset="0"/>
                <a:hlinkClick r:id="rId38" tooltip="ISM頻段"/>
              </a:rPr>
              <a:t>非授權頻段</a:t>
            </a:r>
            <a:r>
              <a:rPr lang="ja-JP" altLang="en-US" b="0" i="0" u="none" strike="noStrike">
                <a:solidFill>
                  <a:srgbClr val="202122"/>
                </a:solidFill>
                <a:effectLst/>
                <a:latin typeface="Arial" panose="020B0604020202020204" pitchFamily="34" charset="0"/>
              </a:rPr>
              <a:t>的</a:t>
            </a:r>
            <a:r>
              <a:rPr lang="en-US" b="0" i="0" u="none" strike="noStrike">
                <a:solidFill>
                  <a:srgbClr val="795CB2"/>
                </a:solidFill>
                <a:effectLst/>
                <a:latin typeface="Arial" panose="020B0604020202020204" pitchFamily="34" charset="0"/>
                <a:hlinkClick r:id="rId39" tooltip="LoRa"/>
              </a:rPr>
              <a:t>LoRa</a:t>
            </a:r>
            <a:r>
              <a:rPr lang="en-US" b="0" i="0" u="none" strike="noStrike">
                <a:solidFill>
                  <a:srgbClr val="202122"/>
                </a:solidFill>
                <a:effectLst/>
                <a:latin typeface="Arial" panose="020B0604020202020204" pitchFamily="34" charset="0"/>
              </a:rPr>
              <a:t>、</a:t>
            </a:r>
            <a:r>
              <a:rPr lang="en-US" b="0" i="0" u="none" strike="noStrike">
                <a:solidFill>
                  <a:srgbClr val="795CB2"/>
                </a:solidFill>
                <a:effectLst/>
                <a:latin typeface="Arial" panose="020B0604020202020204" pitchFamily="34" charset="0"/>
                <a:hlinkClick r:id="rId40" tooltip="Sigfox"/>
              </a:rPr>
              <a:t>Sigfox</a:t>
            </a:r>
            <a:r>
              <a:rPr lang="en-US" b="0" i="0" u="none" strike="noStrike">
                <a:solidFill>
                  <a:srgbClr val="202122"/>
                </a:solidFill>
                <a:effectLst/>
                <a:latin typeface="Arial" panose="020B0604020202020204" pitchFamily="34" charset="0"/>
              </a:rPr>
              <a:t>、</a:t>
            </a:r>
            <a:r>
              <a:rPr lang="en-US" b="0" i="0" u="none" strike="noStrike">
                <a:solidFill>
                  <a:srgbClr val="428C7A"/>
                </a:solidFill>
                <a:effectLst/>
                <a:latin typeface="Arial" panose="020B0604020202020204" pitchFamily="34" charset="0"/>
                <a:hlinkClick r:id="rId41"/>
              </a:rPr>
              <a:t>Weightless</a:t>
            </a:r>
            <a:r>
              <a:rPr lang="en-US" b="0" i="0" u="none" strike="noStrike">
                <a:solidFill>
                  <a:srgbClr val="202122"/>
                </a:solidFill>
                <a:effectLst/>
                <a:latin typeface="Arial" panose="020B0604020202020204" pitchFamily="34" charset="0"/>
              </a:rPr>
              <a:t>、Random Phase Multiple Access（RPMA）、</a:t>
            </a:r>
            <a:r>
              <a:rPr lang="en-US" b="0" i="0" u="none" strike="noStrike">
                <a:solidFill>
                  <a:srgbClr val="795CB2"/>
                </a:solidFill>
                <a:effectLst/>
                <a:latin typeface="Arial" panose="020B0604020202020204" pitchFamily="34" charset="0"/>
                <a:hlinkClick r:id="rId42" tooltip="IEEE 802.11ah"/>
              </a:rPr>
              <a:t>IEEE 802.11ah</a:t>
            </a:r>
            <a:r>
              <a:rPr lang="ja-JP" altLang="en-US" b="0" i="0" u="none" strike="noStrike">
                <a:solidFill>
                  <a:srgbClr val="202122"/>
                </a:solidFill>
                <a:effectLst/>
                <a:latin typeface="Arial" panose="020B0604020202020204" pitchFamily="34" charset="0"/>
              </a:rPr>
              <a:t>等</a:t>
            </a:r>
            <a:r>
              <a:rPr lang="en-US" altLang="ja-JP" b="0" i="0" u="none" strike="noStrike" baseline="30000">
                <a:solidFill>
                  <a:srgbClr val="795CB2"/>
                </a:solidFill>
                <a:effectLst/>
                <a:latin typeface="Arial" panose="020B0604020202020204" pitchFamily="34" charset="0"/>
                <a:hlinkClick r:id="rId43"/>
              </a:rPr>
              <a:t>[37]</a:t>
            </a:r>
            <a:r>
              <a:rPr lang="ja-JP" altLang="en-US" b="0" i="0" u="none" strike="noStrike">
                <a:solidFill>
                  <a:srgbClr val="202122"/>
                </a:solidFill>
                <a:effectLst/>
                <a:latin typeface="Arial" panose="020B0604020202020204" pitchFamily="34" charset="0"/>
              </a:rPr>
              <a:t>。</a:t>
            </a:r>
          </a:p>
          <a:p>
            <a:pPr algn="l">
              <a:buFont typeface="Arial" panose="020B0604020202020204" pitchFamily="34" charset="0"/>
              <a:buChar char="•"/>
            </a:pPr>
            <a:r>
              <a:rPr lang="ja-JP" altLang="en-US" b="0" i="0" u="none" strike="noStrike">
                <a:solidFill>
                  <a:srgbClr val="795CB2"/>
                </a:solidFill>
                <a:effectLst/>
                <a:latin typeface="Arial" panose="020B0604020202020204" pitchFamily="34" charset="0"/>
                <a:hlinkClick r:id="rId44" tooltip="甚小孔徑終端"/>
              </a:rPr>
              <a:t>甚小孔徑終端</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Very Small Aperture Terminal, VSAT）– </a:t>
            </a:r>
            <a:r>
              <a:rPr lang="ja-JP" altLang="en-US" b="0" i="0" u="none" strike="noStrike">
                <a:solidFill>
                  <a:srgbClr val="202122"/>
                </a:solidFill>
                <a:effectLst/>
                <a:latin typeface="Arial" panose="020B0604020202020204" pitchFamily="34" charset="0"/>
              </a:rPr>
              <a:t>使用小型碟型天線，透過</a:t>
            </a:r>
            <a:r>
              <a:rPr lang="ja-JP" altLang="en-US" b="0" i="0" u="none" strike="noStrike">
                <a:solidFill>
                  <a:srgbClr val="795CB2"/>
                </a:solidFill>
                <a:effectLst/>
                <a:latin typeface="Arial" panose="020B0604020202020204" pitchFamily="34" charset="0"/>
                <a:hlinkClick r:id="rId45" tooltip="人造衛星"/>
              </a:rPr>
              <a:t>人造衛星</a:t>
            </a:r>
            <a:r>
              <a:rPr lang="ja-JP" altLang="en-US" b="0" i="0" u="none" strike="noStrike">
                <a:solidFill>
                  <a:srgbClr val="202122"/>
                </a:solidFill>
                <a:effectLst/>
                <a:latin typeface="Arial" panose="020B0604020202020204" pitchFamily="34" charset="0"/>
              </a:rPr>
              <a:t>傳輸之通訊技術</a:t>
            </a:r>
            <a:r>
              <a:rPr lang="en-US" altLang="ja-JP" b="0" i="0" u="none" strike="noStrike" baseline="30000">
                <a:solidFill>
                  <a:srgbClr val="795CB2"/>
                </a:solidFill>
                <a:effectLst/>
                <a:latin typeface="Arial" panose="020B0604020202020204" pitchFamily="34" charset="0"/>
                <a:hlinkClick r:id="rId46"/>
              </a:rPr>
              <a:t>[38]</a:t>
            </a:r>
            <a:r>
              <a:rPr lang="ja-JP" altLang="en-US" b="0" i="0" u="none" strike="noStrike">
                <a:solidFill>
                  <a:srgbClr val="202122"/>
                </a:solidFill>
                <a:effectLst/>
                <a:latin typeface="Arial" panose="020B0604020202020204" pitchFamily="34" charset="0"/>
              </a:rPr>
              <a:t>。</a:t>
            </a:r>
          </a:p>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23</a:t>
            </a:fld>
            <a:endParaRPr lang="en-US" altLang="en-US" dirty="0"/>
          </a:p>
        </p:txBody>
      </p:sp>
    </p:spTree>
    <p:extLst>
      <p:ext uri="{BB962C8B-B14F-4D97-AF65-F5344CB8AC3E}">
        <p14:creationId xmlns:p14="http://schemas.microsoft.com/office/powerpoint/2010/main" val="3661292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1" i="0" u="none" strike="noStrike">
                <a:solidFill>
                  <a:srgbClr val="202122"/>
                </a:solidFill>
                <a:effectLst/>
                <a:latin typeface="Arial" panose="020B0604020202020204" pitchFamily="34" charset="0"/>
              </a:rPr>
              <a:t>全球定位系統</a:t>
            </a:r>
            <a:r>
              <a:rPr lang="ja-JP" altLang="en-US" b="0" i="0" u="none" strike="noStrike">
                <a:solidFill>
                  <a:srgbClr val="202122"/>
                </a:solidFill>
                <a:effectLst/>
                <a:latin typeface="Arial" panose="020B0604020202020204" pitchFamily="34" charset="0"/>
              </a:rPr>
              <a:t>（英語：</a:t>
            </a:r>
            <a:r>
              <a:rPr lang="en-US" b="1" i="0" u="none" strike="noStrike">
                <a:solidFill>
                  <a:srgbClr val="202122"/>
                </a:solidFill>
                <a:effectLst/>
                <a:latin typeface="Arial" panose="020B0604020202020204" pitchFamily="34" charset="0"/>
              </a:rPr>
              <a:t>G</a:t>
            </a:r>
            <a:r>
              <a:rPr lang="en-US" b="0" i="0" u="none" strike="noStrike">
                <a:solidFill>
                  <a:srgbClr val="202122"/>
                </a:solidFill>
                <a:effectLst/>
                <a:latin typeface="Arial" panose="020B0604020202020204" pitchFamily="34" charset="0"/>
              </a:rPr>
              <a:t>lobal </a:t>
            </a:r>
            <a:r>
              <a:rPr lang="en-US" b="1" i="0" u="none" strike="noStrike">
                <a:solidFill>
                  <a:srgbClr val="202122"/>
                </a:solidFill>
                <a:effectLst/>
                <a:latin typeface="Arial" panose="020B0604020202020204" pitchFamily="34" charset="0"/>
              </a:rPr>
              <a:t>P</a:t>
            </a:r>
            <a:r>
              <a:rPr lang="en-US" b="0" i="0" u="none" strike="noStrike">
                <a:solidFill>
                  <a:srgbClr val="202122"/>
                </a:solidFill>
                <a:effectLst/>
                <a:latin typeface="Arial" panose="020B0604020202020204" pitchFamily="34" charset="0"/>
              </a:rPr>
              <a:t>ositioning </a:t>
            </a:r>
            <a:r>
              <a:rPr lang="en-US" b="1" i="0" u="none" strike="noStrike">
                <a:solidFill>
                  <a:srgbClr val="202122"/>
                </a:solidFill>
                <a:effectLst/>
                <a:latin typeface="Arial" panose="020B0604020202020204" pitchFamily="34" charset="0"/>
              </a:rPr>
              <a:t>S</a:t>
            </a:r>
            <a:r>
              <a:rPr lang="en-US" b="0" i="0" u="none" strike="noStrike">
                <a:solidFill>
                  <a:srgbClr val="202122"/>
                </a:solidFill>
                <a:effectLst/>
                <a:latin typeface="Arial" panose="020B0604020202020204" pitchFamily="34" charset="0"/>
              </a:rPr>
              <a:t>ystem，</a:t>
            </a:r>
            <a:r>
              <a:rPr lang="ja-JP" altLang="en-US" b="0" i="0" u="none" strike="noStrike">
                <a:solidFill>
                  <a:srgbClr val="202122"/>
                </a:solidFill>
                <a:effectLst/>
                <a:latin typeface="Arial" panose="020B0604020202020204" pitchFamily="34" charset="0"/>
              </a:rPr>
              <a:t>通常簡稱</a:t>
            </a:r>
            <a:r>
              <a:rPr lang="en-US" b="1" i="0" u="none" strike="noStrike">
                <a:solidFill>
                  <a:srgbClr val="202122"/>
                </a:solidFill>
                <a:effectLst/>
                <a:latin typeface="Arial" panose="020B0604020202020204" pitchFamily="34" charset="0"/>
              </a:rPr>
              <a:t>GPS</a:t>
            </a:r>
            <a:r>
              <a:rPr lang="en-US" b="0" i="0" u="none" strike="noStrike">
                <a:solidFill>
                  <a:srgbClr val="202122"/>
                </a:solidFill>
                <a:effectLst/>
                <a:latin typeface="Arial" panose="020B0604020202020204" pitchFamily="34" charset="0"/>
              </a:rPr>
              <a:t>），</a:t>
            </a:r>
            <a:r>
              <a:rPr lang="ja-JP" altLang="en-US" b="0" i="0" u="none" strike="noStrike">
                <a:solidFill>
                  <a:srgbClr val="202122"/>
                </a:solidFill>
                <a:effectLst/>
                <a:latin typeface="Arial" panose="020B0604020202020204" pitchFamily="34" charset="0"/>
              </a:rPr>
              <a:t>又稱</a:t>
            </a:r>
            <a:r>
              <a:rPr lang="ja-JP" altLang="en-US" b="1" i="0" u="none" strike="noStrike">
                <a:solidFill>
                  <a:srgbClr val="202122"/>
                </a:solidFill>
                <a:effectLst/>
                <a:latin typeface="Arial" panose="020B0604020202020204" pitchFamily="34" charset="0"/>
              </a:rPr>
              <a:t>全球衛星定位系統</a:t>
            </a:r>
            <a:r>
              <a:rPr lang="ja-JP" altLang="en-US" b="0" i="0" u="none" strike="noStrike">
                <a:solidFill>
                  <a:srgbClr val="202122"/>
                </a:solidFill>
                <a:effectLst/>
                <a:latin typeface="Arial" panose="020B0604020202020204" pitchFamily="34" charset="0"/>
              </a:rPr>
              <a:t>，是</a:t>
            </a:r>
            <a:r>
              <a:rPr lang="ja-JP" altLang="en-US" b="0" i="0" u="none" strike="noStrike">
                <a:solidFill>
                  <a:srgbClr val="795CB2"/>
                </a:solidFill>
                <a:effectLst/>
                <a:latin typeface="Arial" panose="020B0604020202020204" pitchFamily="34" charset="0"/>
                <a:hlinkClick r:id="rId3" tooltip="美國國防部"/>
              </a:rPr>
              <a:t>美國國防部</a:t>
            </a:r>
            <a:r>
              <a:rPr lang="ja-JP" altLang="en-US" b="0" i="0" u="none" strike="noStrike">
                <a:solidFill>
                  <a:srgbClr val="202122"/>
                </a:solidFill>
                <a:effectLst/>
                <a:latin typeface="Arial" panose="020B0604020202020204" pitchFamily="34" charset="0"/>
              </a:rPr>
              <a:t>研製，</a:t>
            </a:r>
            <a:r>
              <a:rPr lang="ja-JP" altLang="en-US" b="0" i="0" u="none" strike="noStrike">
                <a:solidFill>
                  <a:srgbClr val="795CB2"/>
                </a:solidFill>
                <a:effectLst/>
                <a:latin typeface="Arial" panose="020B0604020202020204" pitchFamily="34" charset="0"/>
                <a:hlinkClick r:id="rId4" tooltip="美國太空軍"/>
              </a:rPr>
              <a:t>美國太空軍</a:t>
            </a:r>
            <a:r>
              <a:rPr lang="ja-JP" altLang="en-US" b="0" i="0" u="none" strike="noStrike">
                <a:solidFill>
                  <a:srgbClr val="202122"/>
                </a:solidFill>
                <a:effectLst/>
                <a:latin typeface="Arial" panose="020B0604020202020204" pitchFamily="34" charset="0"/>
              </a:rPr>
              <a:t>運營與維護的</a:t>
            </a:r>
            <a:r>
              <a:rPr lang="ja-JP" altLang="en-US" b="0" i="0" u="none" strike="noStrike">
                <a:solidFill>
                  <a:srgbClr val="795CB2"/>
                </a:solidFill>
                <a:effectLst/>
                <a:latin typeface="Arial" panose="020B0604020202020204" pitchFamily="34" charset="0"/>
                <a:hlinkClick r:id="rId5" tooltip="中地球軌域"/>
              </a:rPr>
              <a:t>中地球軌域</a:t>
            </a:r>
            <a:r>
              <a:rPr lang="ja-JP" altLang="en-US" b="0" i="0" u="none" strike="noStrike">
                <a:solidFill>
                  <a:srgbClr val="795CB2"/>
                </a:solidFill>
                <a:effectLst/>
                <a:latin typeface="Arial" panose="020B0604020202020204" pitchFamily="34" charset="0"/>
                <a:hlinkClick r:id="rId6" tooltip="衛星導航系統"/>
              </a:rPr>
              <a:t>衛星導航系統</a:t>
            </a:r>
            <a:r>
              <a:rPr lang="ja-JP" altLang="en-US" b="0" i="0" u="none" strike="noStrike">
                <a:solidFill>
                  <a:srgbClr val="202122"/>
                </a:solidFill>
                <a:effectLst/>
                <a:latin typeface="Arial" panose="020B0604020202020204" pitchFamily="34" charset="0"/>
              </a:rPr>
              <a:t>。它可以為</a:t>
            </a:r>
            <a:r>
              <a:rPr lang="ja-JP" altLang="en-US" b="0" i="0" u="none" strike="noStrike">
                <a:solidFill>
                  <a:srgbClr val="795CB2"/>
                </a:solidFill>
                <a:effectLst/>
                <a:latin typeface="Arial" panose="020B0604020202020204" pitchFamily="34" charset="0"/>
                <a:hlinkClick r:id="rId7" tooltip="地球"/>
              </a:rPr>
              <a:t>地球</a:t>
            </a:r>
            <a:r>
              <a:rPr lang="ja-JP" altLang="en-US" b="0" i="0" u="none" strike="noStrike">
                <a:solidFill>
                  <a:srgbClr val="202122"/>
                </a:solidFill>
                <a:effectLst/>
                <a:latin typeface="Arial" panose="020B0604020202020204" pitchFamily="34" charset="0"/>
              </a:rPr>
              <a:t>表面絕大部分地區（</a:t>
            </a:r>
            <a:r>
              <a:rPr lang="en-US" altLang="ja-JP" b="0" i="0" u="none" strike="noStrike">
                <a:solidFill>
                  <a:srgbClr val="202122"/>
                </a:solidFill>
                <a:effectLst/>
                <a:latin typeface="Arial" panose="020B0604020202020204" pitchFamily="34" charset="0"/>
              </a:rPr>
              <a:t>98%</a:t>
            </a:r>
            <a:r>
              <a:rPr lang="ja-JP" altLang="en-US" b="0" i="0" u="none" strike="noStrike">
                <a:solidFill>
                  <a:srgbClr val="202122"/>
                </a:solidFill>
                <a:effectLst/>
                <a:latin typeface="Arial" panose="020B0604020202020204" pitchFamily="34" charset="0"/>
              </a:rPr>
              <a:t>）提供準確的定位、測速和高精度的標準時間。全球定位系統可滿足位於全球地面任何一處或近地空間的軍事使用者連續且精確地確定三維位置、三維運動和時間的需求。</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24</a:t>
            </a:fld>
            <a:endParaRPr lang="en-US" altLang="en-US" dirty="0"/>
          </a:p>
        </p:txBody>
      </p:sp>
    </p:spTree>
    <p:extLst>
      <p:ext uri="{BB962C8B-B14F-4D97-AF65-F5344CB8AC3E}">
        <p14:creationId xmlns:p14="http://schemas.microsoft.com/office/powerpoint/2010/main" val="66547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1" i="0" u="none" strike="noStrike">
                <a:solidFill>
                  <a:srgbClr val="202122"/>
                </a:solidFill>
                <a:effectLst/>
                <a:latin typeface="Arial" panose="020B0604020202020204" pitchFamily="34" charset="0"/>
              </a:rPr>
              <a:t>軟體即服務</a:t>
            </a:r>
            <a:r>
              <a:rPr lang="ja-JP" altLang="en-US" b="0" i="0" u="none" strike="noStrike">
                <a:solidFill>
                  <a:srgbClr val="202122"/>
                </a:solidFill>
                <a:effectLst/>
                <a:latin typeface="Arial" panose="020B0604020202020204" pitchFamily="34" charset="0"/>
              </a:rPr>
              <a:t>（英語：</a:t>
            </a:r>
            <a:r>
              <a:rPr lang="en-US" b="0" i="0" u="none" strike="noStrike">
                <a:solidFill>
                  <a:srgbClr val="202122"/>
                </a:solidFill>
                <a:effectLst/>
                <a:latin typeface="Arial" panose="020B0604020202020204" pitchFamily="34" charset="0"/>
              </a:rPr>
              <a:t>Software as a Service，</a:t>
            </a:r>
            <a:r>
              <a:rPr lang="ja-JP" altLang="en-US" b="0" i="0" u="none" strike="noStrike">
                <a:solidFill>
                  <a:srgbClr val="202122"/>
                </a:solidFill>
                <a:effectLst/>
                <a:latin typeface="Arial" panose="020B0604020202020204" pitchFamily="34" charset="0"/>
              </a:rPr>
              <a:t>縮寫：</a:t>
            </a:r>
            <a:r>
              <a:rPr lang="en-US" b="1" i="0" u="none" strike="noStrike">
                <a:solidFill>
                  <a:srgbClr val="202122"/>
                </a:solidFill>
                <a:effectLst/>
                <a:latin typeface="Arial" panose="020B0604020202020204" pitchFamily="34" charset="0"/>
              </a:rPr>
              <a:t>SaaS</a:t>
            </a:r>
            <a:r>
              <a:rPr lang="en-US" b="0" i="0" u="none" strike="noStrike">
                <a:solidFill>
                  <a:srgbClr val="202122"/>
                </a:solidFill>
                <a:effectLst/>
                <a:latin typeface="Arial" panose="020B0604020202020204" pitchFamily="34" charset="0"/>
              </a:rPr>
              <a:t>，</a:t>
            </a:r>
            <a:r>
              <a:rPr lang="ja-JP" altLang="en-US" b="0" i="0" u="none" strike="noStrike">
                <a:solidFill>
                  <a:srgbClr val="202122"/>
                </a:solidFill>
                <a:effectLst/>
                <a:latin typeface="Arial" panose="020B0604020202020204" pitchFamily="34" charset="0"/>
              </a:rPr>
              <a:t>發音：</a:t>
            </a:r>
            <a:r>
              <a:rPr lang="en-US" altLang="ja-JP" b="0" i="0" u="none" strike="noStrike">
                <a:solidFill>
                  <a:srgbClr val="202122"/>
                </a:solidFill>
                <a:effectLst/>
                <a:latin typeface="Charis SIL"/>
              </a:rPr>
              <a:t>/</a:t>
            </a:r>
            <a:r>
              <a:rPr lang="en-US" b="0" i="0" u="none" strike="noStrike">
                <a:solidFill>
                  <a:srgbClr val="202122"/>
                </a:solidFill>
                <a:effectLst/>
                <a:latin typeface="Charis SIL"/>
              </a:rPr>
              <a:t>sæs/</a:t>
            </a:r>
            <a:r>
              <a:rPr lang="ja-JP" altLang="en-US" b="0" i="0" u="none" strike="noStrike">
                <a:solidFill>
                  <a:srgbClr val="202122"/>
                </a:solidFill>
                <a:effectLst/>
                <a:latin typeface="Arial" panose="020B0604020202020204" pitchFamily="34" charset="0"/>
              </a:rPr>
              <a:t>或</a:t>
            </a:r>
            <a:r>
              <a:rPr lang="en-US" altLang="ja-JP" b="0" i="0" u="none" strike="noStrike">
                <a:solidFill>
                  <a:srgbClr val="202122"/>
                </a:solidFill>
                <a:effectLst/>
                <a:latin typeface="Charis SIL"/>
              </a:rPr>
              <a:t>/</a:t>
            </a:r>
            <a:r>
              <a:rPr lang="en-US" b="0" i="0" u="none" strike="noStrike">
                <a:solidFill>
                  <a:srgbClr val="202122"/>
                </a:solidFill>
                <a:effectLst/>
                <a:latin typeface="Charis SIL"/>
              </a:rPr>
              <a:t>sɑs/</a:t>
            </a:r>
            <a:r>
              <a:rPr lang="en-US" b="0" i="0" u="none" strike="noStrike" baseline="30000">
                <a:solidFill>
                  <a:srgbClr val="795CB2"/>
                </a:solidFill>
                <a:effectLst/>
                <a:latin typeface="Arial" panose="020B0604020202020204" pitchFamily="34" charset="0"/>
                <a:hlinkClick r:id="rId3"/>
              </a:rPr>
              <a:t>[1]</a:t>
            </a:r>
            <a:r>
              <a:rPr lang="en-US" b="0" i="0" u="none" strike="noStrike">
                <a:solidFill>
                  <a:srgbClr val="202122"/>
                </a:solidFill>
                <a:effectLst/>
                <a:latin typeface="Arial" panose="020B0604020202020204" pitchFamily="34" charset="0"/>
              </a:rPr>
              <a:t>），</a:t>
            </a:r>
            <a:r>
              <a:rPr lang="ja-JP" altLang="en-US" b="0" i="0" u="none" strike="noStrike">
                <a:solidFill>
                  <a:srgbClr val="202122"/>
                </a:solidFill>
                <a:effectLst/>
                <a:latin typeface="Arial" panose="020B0604020202020204" pitchFamily="34" charset="0"/>
              </a:rPr>
              <a:t>亦可稱為「按需即用軟體」（即「一經要求，即可使用」）</a:t>
            </a:r>
            <a:r>
              <a:rPr lang="en-US" altLang="ja-JP" b="0" i="0" u="none" strike="noStrike" baseline="30000">
                <a:solidFill>
                  <a:srgbClr val="795CB2"/>
                </a:solidFill>
                <a:effectLst/>
                <a:latin typeface="Arial" panose="020B0604020202020204" pitchFamily="34" charset="0"/>
                <a:hlinkClick r:id="rId4"/>
              </a:rPr>
              <a:t>[2]</a:t>
            </a:r>
            <a:r>
              <a:rPr lang="ja-JP" altLang="en-US" b="0" i="0" u="none" strike="noStrike">
                <a:solidFill>
                  <a:srgbClr val="202122"/>
                </a:solidFill>
                <a:effectLst/>
                <a:latin typeface="Arial" panose="020B0604020202020204" pitchFamily="34" charset="0"/>
              </a:rPr>
              <a:t>，它是一種</a:t>
            </a:r>
            <a:r>
              <a:rPr lang="ja-JP" altLang="en-US" b="0" i="0" u="none" strike="noStrike">
                <a:solidFill>
                  <a:srgbClr val="795CB2"/>
                </a:solidFill>
                <a:effectLst/>
                <a:latin typeface="Arial" panose="020B0604020202020204" pitchFamily="34" charset="0"/>
                <a:hlinkClick r:id="rId5" tooltip="軟體"/>
              </a:rPr>
              <a:t>軟體</a:t>
            </a:r>
            <a:r>
              <a:rPr lang="ja-JP" altLang="en-US" b="0" i="0" u="none" strike="noStrike">
                <a:solidFill>
                  <a:srgbClr val="202122"/>
                </a:solidFill>
                <a:effectLst/>
                <a:latin typeface="Arial" panose="020B0604020202020204" pitchFamily="34" charset="0"/>
              </a:rPr>
              <a:t>交付模式</a:t>
            </a:r>
            <a:r>
              <a:rPr lang="en-US" altLang="ja-JP" b="0" i="0" u="none" strike="noStrike" baseline="30000">
                <a:solidFill>
                  <a:srgbClr val="795CB2"/>
                </a:solidFill>
                <a:effectLst/>
                <a:latin typeface="Arial" panose="020B0604020202020204" pitchFamily="34" charset="0"/>
                <a:hlinkClick r:id="rId6"/>
              </a:rPr>
              <a:t>[3]</a:t>
            </a:r>
            <a:r>
              <a:rPr lang="ja-JP" altLang="en-US" b="0" i="0" u="none" strike="noStrike">
                <a:solidFill>
                  <a:srgbClr val="202122"/>
                </a:solidFill>
                <a:effectLst/>
                <a:latin typeface="Arial" panose="020B0604020202020204" pitchFamily="34" charset="0"/>
              </a:rPr>
              <a:t>。在這種交付模式中，軟體僅需通過網路，不須經過傳統的安裝步驟即可使用，軟體及其相關的</a:t>
            </a:r>
            <a:r>
              <a:rPr lang="ja-JP" altLang="en-US" b="0" i="0" u="none" strike="noStrike">
                <a:solidFill>
                  <a:srgbClr val="795CB2"/>
                </a:solidFill>
                <a:effectLst/>
                <a:latin typeface="Arial" panose="020B0604020202020204" pitchFamily="34" charset="0"/>
                <a:hlinkClick r:id="rId7" tooltip="資料"/>
              </a:rPr>
              <a:t>資料</a:t>
            </a:r>
            <a:r>
              <a:rPr lang="ja-JP" altLang="en-US" b="0" i="0" u="none" strike="noStrike">
                <a:solidFill>
                  <a:srgbClr val="202122"/>
                </a:solidFill>
                <a:effectLst/>
                <a:latin typeface="Arial" panose="020B0604020202020204" pitchFamily="34" charset="0"/>
              </a:rPr>
              <a:t>集中</a:t>
            </a:r>
            <a:r>
              <a:rPr lang="ja-JP" altLang="en-US" b="0" i="0" u="none" strike="noStrike">
                <a:solidFill>
                  <a:srgbClr val="795CB2"/>
                </a:solidFill>
                <a:effectLst/>
                <a:latin typeface="Arial" panose="020B0604020202020204" pitchFamily="34" charset="0"/>
                <a:hlinkClick r:id="rId8" tooltip="網際網路代管服務"/>
              </a:rPr>
              <a:t>代管</a:t>
            </a:r>
            <a:r>
              <a:rPr lang="ja-JP" altLang="en-US" b="0" i="0" u="none" strike="noStrike">
                <a:solidFill>
                  <a:srgbClr val="202122"/>
                </a:solidFill>
                <a:effectLst/>
                <a:latin typeface="Arial" panose="020B0604020202020204" pitchFamily="34" charset="0"/>
              </a:rPr>
              <a:t>於</a:t>
            </a:r>
            <a:r>
              <a:rPr lang="ja-JP" altLang="en-US" b="0" i="0" u="none" strike="noStrike">
                <a:solidFill>
                  <a:srgbClr val="795CB2"/>
                </a:solidFill>
                <a:effectLst/>
                <a:latin typeface="Arial" panose="020B0604020202020204" pitchFamily="34" charset="0"/>
                <a:hlinkClick r:id="rId9" tooltip="雲端運算"/>
              </a:rPr>
              <a:t>雲端</a:t>
            </a:r>
            <a:r>
              <a:rPr lang="ja-JP" altLang="en-US" b="0" i="0" u="none" strike="noStrike">
                <a:solidFill>
                  <a:srgbClr val="202122"/>
                </a:solidFill>
                <a:effectLst/>
                <a:latin typeface="Arial" panose="020B0604020202020204" pitchFamily="34" charset="0"/>
              </a:rPr>
              <a:t>服務。</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27</a:t>
            </a:fld>
            <a:endParaRPr lang="en-US" altLang="en-US" dirty="0"/>
          </a:p>
        </p:txBody>
      </p:sp>
    </p:spTree>
    <p:extLst>
      <p:ext uri="{BB962C8B-B14F-4D97-AF65-F5344CB8AC3E}">
        <p14:creationId xmlns:p14="http://schemas.microsoft.com/office/powerpoint/2010/main" val="372507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i="0" u="none" strike="noStrike">
                <a:solidFill>
                  <a:srgbClr val="4D5156"/>
                </a:solidFill>
                <a:effectLst/>
                <a:latin typeface="arial" panose="020B0604020202020204" pitchFamily="34" charset="0"/>
              </a:rPr>
              <a:t>揮發性記憶體</a:t>
            </a:r>
            <a:endParaRPr lang="en-US" altLang="ja-JP" b="0" i="0" u="none" strike="noStrike">
              <a:solidFill>
                <a:srgbClr val="4D5156"/>
              </a:solidFill>
              <a:effectLst/>
              <a:latin typeface="arial" panose="020B0604020202020204" pitchFamily="34" charset="0"/>
            </a:endParaRPr>
          </a:p>
          <a:p>
            <a:r>
              <a:rPr lang="ja-JP" altLang="en-US" b="0" i="0" u="none" strike="noStrike">
                <a:solidFill>
                  <a:srgbClr val="4D5156"/>
                </a:solidFill>
                <a:effectLst/>
                <a:latin typeface="arial" panose="020B0604020202020204" pitchFamily="34" charset="0"/>
              </a:rPr>
              <a:t>非揮發性記憶體</a:t>
            </a:r>
            <a:endParaRPr lang="en-US" altLang="ja-JP" b="0" i="0" u="none" strike="noStrike">
              <a:solidFill>
                <a:srgbClr val="4D5156"/>
              </a:solidFill>
              <a:effectLst/>
              <a:latin typeface="arial" panose="020B0604020202020204" pitchFamily="34" charset="0"/>
            </a:endParaRPr>
          </a:p>
          <a:p>
            <a:endParaRPr lang="en-US" b="0" i="0" u="none" strike="noStrike">
              <a:solidFill>
                <a:srgbClr val="4D5156"/>
              </a:solidFill>
              <a:effectLst/>
              <a:latin typeface="arial" panose="020B0604020202020204" pitchFamily="34" charset="0"/>
            </a:endParaRPr>
          </a:p>
          <a:p>
            <a:r>
              <a:rPr lang="ja-JP" altLang="en-US" b="1" i="0" u="none" strike="noStrike">
                <a:solidFill>
                  <a:srgbClr val="202122"/>
                </a:solidFill>
                <a:effectLst/>
                <a:latin typeface="Arial" panose="020B0604020202020204" pitchFamily="34" charset="0"/>
              </a:rPr>
              <a:t>揮發性記憶體</a:t>
            </a:r>
            <a:r>
              <a:rPr lang="ja-JP" altLang="en-US" b="0" i="0" u="none" strike="noStrike">
                <a:solidFill>
                  <a:srgbClr val="202122"/>
                </a:solidFill>
                <a:effectLst/>
                <a:latin typeface="Arial" panose="020B0604020202020204" pitchFamily="34" charset="0"/>
              </a:rPr>
              <a:t>（英語：</a:t>
            </a:r>
            <a:r>
              <a:rPr lang="en-US" b="0" i="0" u="none" strike="noStrike">
                <a:solidFill>
                  <a:srgbClr val="202122"/>
                </a:solidFill>
                <a:effectLst/>
                <a:latin typeface="Arial" panose="020B0604020202020204" pitchFamily="34" charset="0"/>
              </a:rPr>
              <a:t>Volatile memory）</a:t>
            </a:r>
            <a:r>
              <a:rPr lang="ja-JP" altLang="en-US" b="0" i="0" u="none" strike="noStrike">
                <a:solidFill>
                  <a:srgbClr val="202122"/>
                </a:solidFill>
                <a:effectLst/>
                <a:latin typeface="Arial" panose="020B0604020202020204" pitchFamily="34" charset="0"/>
              </a:rPr>
              <a:t>是指當電流中斷後，所儲存的</a:t>
            </a:r>
            <a:r>
              <a:rPr lang="ja-JP" altLang="en-US" b="0" i="0" u="none" strike="noStrike">
                <a:solidFill>
                  <a:srgbClr val="795CB2"/>
                </a:solidFill>
                <a:effectLst/>
                <a:latin typeface="Arial" panose="020B0604020202020204" pitchFamily="34" charset="0"/>
                <a:hlinkClick r:id="rId3" tooltip="資料"/>
              </a:rPr>
              <a:t>資料</a:t>
            </a:r>
            <a:r>
              <a:rPr lang="ja-JP" altLang="en-US" b="0" i="0" u="none" strike="noStrike">
                <a:solidFill>
                  <a:srgbClr val="202122"/>
                </a:solidFill>
                <a:effectLst/>
                <a:latin typeface="Arial" panose="020B0604020202020204" pitchFamily="34" charset="0"/>
              </a:rPr>
              <a:t>便會消失的</a:t>
            </a:r>
            <a:r>
              <a:rPr lang="ja-JP" altLang="en-US" b="0" i="0" u="none" strike="noStrike">
                <a:solidFill>
                  <a:srgbClr val="795CB2"/>
                </a:solidFill>
                <a:effectLst/>
                <a:latin typeface="Arial" panose="020B0604020202020204" pitchFamily="34" charset="0"/>
                <a:hlinkClick r:id="rId4" tooltip="電腦記憶體"/>
              </a:rPr>
              <a:t>電腦記憶體</a:t>
            </a:r>
            <a:r>
              <a:rPr lang="ja-JP" altLang="en-US" b="0" i="0" u="none" strike="noStrike">
                <a:solidFill>
                  <a:srgbClr val="202122"/>
                </a:solidFill>
                <a:effectLst/>
                <a:latin typeface="Arial" panose="020B0604020202020204" pitchFamily="34" charset="0"/>
              </a:rPr>
              <a:t>。與之相對的是</a:t>
            </a:r>
            <a:r>
              <a:rPr lang="ja-JP" altLang="en-US" b="0" i="0" u="none" strike="noStrike">
                <a:solidFill>
                  <a:srgbClr val="795CB2"/>
                </a:solidFill>
                <a:effectLst/>
                <a:latin typeface="Arial" panose="020B0604020202020204" pitchFamily="34" charset="0"/>
                <a:hlinkClick r:id="rId5" tooltip="非揮發性記憶體"/>
              </a:rPr>
              <a:t>非揮發性記憶體</a:t>
            </a:r>
            <a:r>
              <a:rPr lang="ja-JP" altLang="en-US" b="0" i="0" u="none" strike="noStrike">
                <a:solidFill>
                  <a:srgbClr val="202122"/>
                </a:solidFill>
                <a:effectLst/>
                <a:latin typeface="Arial" panose="020B0604020202020204" pitchFamily="34" charset="0"/>
              </a:rPr>
              <a:t> ，後者的電源供應中斷後，記憶體所儲存的資料也不會消失，只要重新供電後，就能夠讀取記憶體資料。</a:t>
            </a:r>
            <a:endParaRPr lang="en-US" altLang="ja-JP" b="0" i="0" u="none" strike="noStrike">
              <a:solidFill>
                <a:srgbClr val="4D5156"/>
              </a:solidFill>
              <a:effectLst/>
              <a:latin typeface="arial" panose="020B0604020202020204" pitchFamily="34" charset="0"/>
            </a:endParaRPr>
          </a:p>
          <a:p>
            <a:endParaRPr lang="en-US" b="0" i="0" u="none" strike="noStrike">
              <a:solidFill>
                <a:srgbClr val="4D5156"/>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35</a:t>
            </a:fld>
            <a:endParaRPr lang="en-US" altLang="en-US" dirty="0"/>
          </a:p>
        </p:txBody>
      </p:sp>
    </p:spTree>
    <p:extLst>
      <p:ext uri="{BB962C8B-B14F-4D97-AF65-F5344CB8AC3E}">
        <p14:creationId xmlns:p14="http://schemas.microsoft.com/office/powerpoint/2010/main" val="383243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36</a:t>
            </a:fld>
            <a:endParaRPr lang="en-US" altLang="en-US" dirty="0"/>
          </a:p>
        </p:txBody>
      </p:sp>
    </p:spTree>
    <p:extLst>
      <p:ext uri="{BB962C8B-B14F-4D97-AF65-F5344CB8AC3E}">
        <p14:creationId xmlns:p14="http://schemas.microsoft.com/office/powerpoint/2010/main" val="26762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ja-JP" altLang="en-US" b="0" i="0" u="none" strike="noStrike">
                <a:solidFill>
                  <a:srgbClr val="202122"/>
                </a:solidFill>
                <a:effectLst/>
                <a:latin typeface="Arial" panose="020B0604020202020204" pitchFamily="34" charset="0"/>
              </a:rPr>
              <a:t>揮發性記憶體主要有以下類型：</a:t>
            </a:r>
          </a:p>
          <a:p>
            <a:pPr algn="l">
              <a:buFont typeface="Arial" panose="020B0604020202020204" pitchFamily="34" charset="0"/>
              <a:buChar char="•"/>
            </a:pPr>
            <a:r>
              <a:rPr lang="en-US" b="0" i="0" u="none" strike="noStrike">
                <a:solidFill>
                  <a:srgbClr val="795CB2"/>
                </a:solidFill>
                <a:effectLst/>
                <a:latin typeface="Arial" panose="020B0604020202020204" pitchFamily="34" charset="0"/>
                <a:hlinkClick r:id="rId3" tooltip="隨機存取記憶體"/>
              </a:rPr>
              <a:t>RAM</a:t>
            </a:r>
            <a:r>
              <a:rPr lang="en-US" b="0" i="0" u="none" strike="noStrike">
                <a:solidFill>
                  <a:srgbClr val="202122"/>
                </a:solidFill>
                <a:effectLst/>
                <a:latin typeface="Arial" panose="020B0604020202020204" pitchFamily="34" charset="0"/>
              </a:rPr>
              <a:t>（Random Access Memory，</a:t>
            </a:r>
            <a:r>
              <a:rPr lang="ja-JP" altLang="en-US" b="0" i="0" u="none" strike="noStrike">
                <a:solidFill>
                  <a:srgbClr val="202122"/>
                </a:solidFill>
                <a:effectLst/>
                <a:latin typeface="Arial" panose="020B0604020202020204" pitchFamily="34" charset="0"/>
              </a:rPr>
              <a:t>隨機存取記憶體）</a:t>
            </a:r>
          </a:p>
          <a:p>
            <a:pPr marL="742950" lvl="1" indent="-285750" algn="l">
              <a:buFont typeface="Arial" panose="020B0604020202020204" pitchFamily="34" charset="0"/>
              <a:buChar char="•"/>
            </a:pPr>
            <a:r>
              <a:rPr lang="en-US" b="0" i="0" u="none" strike="noStrike">
                <a:solidFill>
                  <a:srgbClr val="795CB2"/>
                </a:solidFill>
                <a:effectLst/>
                <a:latin typeface="Arial" panose="020B0604020202020204" pitchFamily="34" charset="0"/>
                <a:hlinkClick r:id="rId4" tooltip="DRAM"/>
              </a:rPr>
              <a:t>DRAM</a:t>
            </a:r>
            <a:r>
              <a:rPr lang="en-US" b="0" i="0" u="none" strike="noStrike">
                <a:solidFill>
                  <a:srgbClr val="202122"/>
                </a:solidFill>
                <a:effectLst/>
                <a:latin typeface="Arial" panose="020B0604020202020204" pitchFamily="34" charset="0"/>
              </a:rPr>
              <a:t>（Dynamic Random Access Memory，</a:t>
            </a:r>
            <a:r>
              <a:rPr lang="ja-JP" altLang="en-US" b="0" i="0" u="none" strike="noStrike">
                <a:solidFill>
                  <a:srgbClr val="202122"/>
                </a:solidFill>
                <a:effectLst/>
                <a:latin typeface="Arial" panose="020B0604020202020204" pitchFamily="34" charset="0"/>
              </a:rPr>
              <a:t>動態隨機存取記憶體）</a:t>
            </a:r>
          </a:p>
          <a:p>
            <a:pPr marL="742950" lvl="1" indent="-285750" algn="l">
              <a:buFont typeface="Arial" panose="020B0604020202020204" pitchFamily="34" charset="0"/>
              <a:buChar char="•"/>
            </a:pPr>
            <a:r>
              <a:rPr lang="en-US" b="0" i="0" u="none" strike="noStrike">
                <a:solidFill>
                  <a:srgbClr val="795CB2"/>
                </a:solidFill>
                <a:effectLst/>
                <a:latin typeface="Arial" panose="020B0604020202020204" pitchFamily="34" charset="0"/>
                <a:hlinkClick r:id="rId5" tooltip="靜態隨機存取記憶體"/>
              </a:rPr>
              <a:t>SRAM</a:t>
            </a:r>
            <a:r>
              <a:rPr lang="en-US" b="0" i="0" u="none" strike="noStrike">
                <a:solidFill>
                  <a:srgbClr val="202122"/>
                </a:solidFill>
                <a:effectLst/>
                <a:latin typeface="Arial" panose="020B0604020202020204" pitchFamily="34" charset="0"/>
              </a:rPr>
              <a:t>（Static Random Access Memory，</a:t>
            </a:r>
            <a:r>
              <a:rPr lang="ja-JP" altLang="en-US" b="0" i="0" u="none" strike="noStrike">
                <a:solidFill>
                  <a:srgbClr val="202122"/>
                </a:solidFill>
                <a:effectLst/>
                <a:latin typeface="Arial" panose="020B0604020202020204" pitchFamily="34" charset="0"/>
              </a:rPr>
              <a:t>靜態隨機存取記憶體）</a:t>
            </a:r>
          </a:p>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37</a:t>
            </a:fld>
            <a:endParaRPr lang="en-US" altLang="en-US" dirty="0"/>
          </a:p>
        </p:txBody>
      </p:sp>
    </p:spTree>
    <p:extLst>
      <p:ext uri="{BB962C8B-B14F-4D97-AF65-F5344CB8AC3E}">
        <p14:creationId xmlns:p14="http://schemas.microsoft.com/office/powerpoint/2010/main" val="3755718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202124"/>
                </a:solidFill>
                <a:effectLst/>
                <a:latin typeface="Google Sans"/>
              </a:rPr>
              <a:t>SRAM</a:t>
            </a:r>
            <a:r>
              <a:rPr lang="ja-JP" altLang="en-US" b="0" i="0" u="none" strike="noStrike">
                <a:solidFill>
                  <a:srgbClr val="202124"/>
                </a:solidFill>
                <a:effectLst/>
                <a:latin typeface="Google Sans"/>
              </a:rPr>
              <a:t>和</a:t>
            </a:r>
            <a:r>
              <a:rPr lang="en-US" b="0" i="0" u="none" strike="noStrike">
                <a:solidFill>
                  <a:srgbClr val="202124"/>
                </a:solidFill>
                <a:effectLst/>
                <a:latin typeface="Google Sans"/>
              </a:rPr>
              <a:t>DRAM</a:t>
            </a:r>
            <a:r>
              <a:rPr lang="ja-JP" altLang="en-US" b="0" i="0" u="none" strike="noStrike">
                <a:solidFill>
                  <a:srgbClr val="202124"/>
                </a:solidFill>
                <a:effectLst/>
                <a:latin typeface="Google Sans"/>
              </a:rPr>
              <a:t>的差異在於，</a:t>
            </a:r>
            <a:r>
              <a:rPr lang="en-US" b="0" i="0" u="none" strike="noStrike">
                <a:solidFill>
                  <a:srgbClr val="040C28"/>
                </a:solidFill>
                <a:effectLst/>
                <a:latin typeface="Google Sans"/>
              </a:rPr>
              <a:t>DRAM</a:t>
            </a:r>
            <a:r>
              <a:rPr lang="ja-JP" altLang="en-US" b="0" i="0" u="none" strike="noStrike">
                <a:solidFill>
                  <a:srgbClr val="040C28"/>
                </a:solidFill>
                <a:effectLst/>
                <a:latin typeface="Google Sans"/>
              </a:rPr>
              <a:t>得隨時充電，而</a:t>
            </a:r>
            <a:r>
              <a:rPr lang="en-US" b="0" i="0" u="none" strike="noStrike">
                <a:solidFill>
                  <a:srgbClr val="040C28"/>
                </a:solidFill>
                <a:effectLst/>
                <a:latin typeface="Google Sans"/>
              </a:rPr>
              <a:t>SRAM</a:t>
            </a:r>
            <a:r>
              <a:rPr lang="ja-JP" altLang="en-US" b="0" i="0" u="none" strike="noStrike">
                <a:solidFill>
                  <a:srgbClr val="040C28"/>
                </a:solidFill>
                <a:effectLst/>
                <a:latin typeface="Google Sans"/>
              </a:rPr>
              <a:t>儲存記憶不必作自動充電的動作，會出現充電動作的唯一時刻是有寫入動作時</a:t>
            </a:r>
            <a:r>
              <a:rPr lang="ja-JP" altLang="en-US" b="0" i="0" u="none" strike="noStrike">
                <a:solidFill>
                  <a:srgbClr val="202124"/>
                </a:solidFill>
                <a:effectLst/>
                <a:latin typeface="Google Sans"/>
              </a:rPr>
              <a:t>。 如果沒有寫入的指令，在</a:t>
            </a:r>
            <a:r>
              <a:rPr lang="en-US" b="0" i="0" u="none" strike="noStrike">
                <a:solidFill>
                  <a:srgbClr val="202124"/>
                </a:solidFill>
                <a:effectLst/>
                <a:latin typeface="Google Sans"/>
              </a:rPr>
              <a:t>SRAM</a:t>
            </a:r>
            <a:r>
              <a:rPr lang="ja-JP" altLang="en-US" b="0" i="0" u="none" strike="noStrike">
                <a:solidFill>
                  <a:srgbClr val="202124"/>
                </a:solidFill>
                <a:effectLst/>
                <a:latin typeface="Google Sans"/>
              </a:rPr>
              <a:t>裏不會有任何東西被更動，這也是它為什麼被稱為靜態的原因。 </a:t>
            </a:r>
            <a:r>
              <a:rPr lang="en-US" b="0" i="0" u="none" strike="noStrike">
                <a:solidFill>
                  <a:srgbClr val="202124"/>
                </a:solidFill>
                <a:effectLst/>
                <a:latin typeface="Google Sans"/>
              </a:rPr>
              <a:t>SRAM</a:t>
            </a:r>
            <a:r>
              <a:rPr lang="ja-JP" altLang="en-US" b="0" i="0" u="none" strike="noStrike">
                <a:solidFill>
                  <a:srgbClr val="202124"/>
                </a:solidFill>
                <a:effectLst/>
                <a:latin typeface="Google Sans"/>
              </a:rPr>
              <a:t>的優點是它比</a:t>
            </a:r>
            <a:r>
              <a:rPr lang="en-US" b="0" i="0" u="none" strike="noStrike">
                <a:solidFill>
                  <a:srgbClr val="202124"/>
                </a:solidFill>
                <a:effectLst/>
                <a:latin typeface="Google Sans"/>
              </a:rPr>
              <a:t>DRAM</a:t>
            </a:r>
            <a:r>
              <a:rPr lang="ja-JP" altLang="en-US" b="0" i="0" u="none" strike="noStrike">
                <a:solidFill>
                  <a:srgbClr val="202124"/>
                </a:solidFill>
                <a:effectLst/>
                <a:latin typeface="Google Sans"/>
              </a:rPr>
              <a:t>快得多，和</a:t>
            </a:r>
            <a:r>
              <a:rPr lang="en-US" b="0" i="0" u="none" strike="noStrike">
                <a:solidFill>
                  <a:srgbClr val="202124"/>
                </a:solidFill>
                <a:effectLst/>
                <a:latin typeface="Google Sans"/>
              </a:rPr>
              <a:t>BFDO</a:t>
            </a:r>
            <a:r>
              <a:rPr lang="ja-JP" altLang="en-US" b="0" i="0" u="none" strike="noStrike">
                <a:solidFill>
                  <a:srgbClr val="202124"/>
                </a:solidFill>
                <a:effectLst/>
                <a:latin typeface="Google Sans"/>
              </a:rPr>
              <a:t>的</a:t>
            </a:r>
            <a:r>
              <a:rPr lang="en-US" altLang="ja-JP" b="0" i="0" u="none" strike="noStrike">
                <a:solidFill>
                  <a:srgbClr val="202124"/>
                </a:solidFill>
                <a:effectLst/>
                <a:latin typeface="Google Sans"/>
              </a:rPr>
              <a:t>50</a:t>
            </a:r>
            <a:r>
              <a:rPr lang="en-US" b="0" i="0" u="none" strike="noStrike">
                <a:solidFill>
                  <a:srgbClr val="202124"/>
                </a:solidFill>
                <a:effectLst/>
                <a:latin typeface="Google Sans"/>
              </a:rPr>
              <a:t>ns</a:t>
            </a:r>
            <a:r>
              <a:rPr lang="ja-JP" altLang="en-US" b="0" i="0" u="none" strike="noStrike">
                <a:solidFill>
                  <a:srgbClr val="202124"/>
                </a:solidFill>
                <a:effectLst/>
                <a:latin typeface="Google Sans"/>
              </a:rPr>
              <a:t>相較，它甚至可以達到</a:t>
            </a:r>
            <a:r>
              <a:rPr lang="en-US" altLang="ja-JP" b="0" i="0" u="none" strike="noStrike">
                <a:solidFill>
                  <a:srgbClr val="202124"/>
                </a:solidFill>
                <a:effectLst/>
                <a:latin typeface="Google Sans"/>
              </a:rPr>
              <a:t>12</a:t>
            </a:r>
            <a:r>
              <a:rPr lang="en-US" b="0" i="0" u="none" strike="noStrike">
                <a:solidFill>
                  <a:srgbClr val="202124"/>
                </a:solidFill>
                <a:effectLst/>
                <a:latin typeface="Google Sans"/>
              </a:rPr>
              <a:t>ns。</a:t>
            </a:r>
          </a:p>
          <a:p>
            <a:endParaRPr lang="en-US" altLang="zh-TW" b="0" i="0" u="none" strike="noStrike">
              <a:solidFill>
                <a:srgbClr val="202124"/>
              </a:solidFill>
              <a:effectLst/>
              <a:latin typeface="Google Sans"/>
            </a:endParaRPr>
          </a:p>
          <a:p>
            <a:r>
              <a:rPr lang="en-US" altLang="zh-TW" b="0" i="0" u="none" strike="noStrike">
                <a:solidFill>
                  <a:srgbClr val="202124"/>
                </a:solidFill>
                <a:effectLst/>
                <a:latin typeface="Google Sans"/>
              </a:rPr>
              <a:t>ns</a:t>
            </a:r>
            <a:r>
              <a:rPr lang="zh-TW" altLang="en-US" b="0" i="0" u="none" strike="noStrike">
                <a:solidFill>
                  <a:srgbClr val="202124"/>
                </a:solidFill>
                <a:effectLst/>
                <a:latin typeface="Google Sans"/>
              </a:rPr>
              <a:t>是奈米秒</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39</a:t>
            </a:fld>
            <a:endParaRPr lang="en-US" altLang="en-US" dirty="0"/>
          </a:p>
        </p:txBody>
      </p:sp>
    </p:spTree>
    <p:extLst>
      <p:ext uri="{BB962C8B-B14F-4D97-AF65-F5344CB8AC3E}">
        <p14:creationId xmlns:p14="http://schemas.microsoft.com/office/powerpoint/2010/main" val="2551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0" i="0" u="none" strike="noStrike">
                <a:solidFill>
                  <a:srgbClr val="374151"/>
                </a:solidFill>
                <a:effectLst/>
                <a:latin typeface="Söhne"/>
              </a:rPr>
              <a:t>SDRAM (</a:t>
            </a:r>
            <a:r>
              <a:rPr lang="ja-JP" altLang="en-US" b="0" i="0" u="none" strike="noStrike">
                <a:solidFill>
                  <a:srgbClr val="374151"/>
                </a:solidFill>
                <a:effectLst/>
                <a:latin typeface="Söhne"/>
              </a:rPr>
              <a:t>同步動態隨機存取記憶體</a:t>
            </a:r>
            <a:r>
              <a:rPr lang="en-US" altLang="ja-JP" b="0" i="0" u="none" strike="noStrike">
                <a:solidFill>
                  <a:srgbClr val="374151"/>
                </a:solidFill>
                <a:effectLst/>
                <a:latin typeface="Söhne"/>
              </a:rPr>
              <a:t>) - </a:t>
            </a:r>
            <a:r>
              <a:rPr lang="ja-JP" altLang="en-US" b="0" i="0" u="none" strike="noStrike">
                <a:solidFill>
                  <a:srgbClr val="374151"/>
                </a:solidFill>
                <a:effectLst/>
                <a:latin typeface="Söhne"/>
              </a:rPr>
              <a:t>同步於系統時鐘</a:t>
            </a:r>
          </a:p>
          <a:p>
            <a:pPr algn="l">
              <a:buFont typeface="+mj-lt"/>
              <a:buAutoNum type="arabicPeriod"/>
            </a:pPr>
            <a:r>
              <a:rPr lang="en-US" b="0" i="0" u="none" strike="noStrike">
                <a:solidFill>
                  <a:srgbClr val="374151"/>
                </a:solidFill>
                <a:effectLst/>
                <a:latin typeface="Söhne"/>
              </a:rPr>
              <a:t>DDR SDRAM (</a:t>
            </a:r>
            <a:r>
              <a:rPr lang="ja-JP" altLang="en-US" b="0" i="0" u="none" strike="noStrike">
                <a:solidFill>
                  <a:srgbClr val="374151"/>
                </a:solidFill>
                <a:effectLst/>
                <a:latin typeface="Söhne"/>
              </a:rPr>
              <a:t>雙倍資料速度同步動態隨機存取記憶體</a:t>
            </a:r>
            <a:r>
              <a:rPr lang="en-US" altLang="ja-JP" b="0" i="0" u="none" strike="noStrike">
                <a:solidFill>
                  <a:srgbClr val="374151"/>
                </a:solidFill>
                <a:effectLst/>
                <a:latin typeface="Söhne"/>
              </a:rPr>
              <a:t>) - </a:t>
            </a:r>
            <a:r>
              <a:rPr lang="ja-JP" altLang="en-US" b="0" i="0" u="none" strike="noStrike">
                <a:solidFill>
                  <a:srgbClr val="374151"/>
                </a:solidFill>
                <a:effectLst/>
                <a:latin typeface="Söhne"/>
              </a:rPr>
              <a:t>每個時鐘週期傳輸兩次資料，而非一次</a:t>
            </a:r>
          </a:p>
          <a:p>
            <a:pPr algn="l">
              <a:buFont typeface="+mj-lt"/>
              <a:buAutoNum type="arabicPeriod"/>
            </a:pPr>
            <a:r>
              <a:rPr lang="en-US" b="0" i="0" u="none" strike="noStrike">
                <a:solidFill>
                  <a:srgbClr val="374151"/>
                </a:solidFill>
                <a:effectLst/>
                <a:latin typeface="Söhne"/>
              </a:rPr>
              <a:t>DDR2 - DDR</a:t>
            </a:r>
            <a:r>
              <a:rPr lang="ja-JP" altLang="en-US" b="0" i="0" u="none" strike="noStrike">
                <a:solidFill>
                  <a:srgbClr val="374151"/>
                </a:solidFill>
                <a:effectLst/>
                <a:latin typeface="Söhne"/>
              </a:rPr>
              <a:t>的第二代，比</a:t>
            </a:r>
            <a:r>
              <a:rPr lang="en-US" b="0" i="0" u="none" strike="noStrike">
                <a:solidFill>
                  <a:srgbClr val="374151"/>
                </a:solidFill>
                <a:effectLst/>
                <a:latin typeface="Söhne"/>
              </a:rPr>
              <a:t>DDR</a:t>
            </a:r>
            <a:r>
              <a:rPr lang="ja-JP" altLang="en-US" b="0" i="0" u="none" strike="noStrike">
                <a:solidFill>
                  <a:srgbClr val="374151"/>
                </a:solidFill>
                <a:effectLst/>
                <a:latin typeface="Söhne"/>
              </a:rPr>
              <a:t>更快</a:t>
            </a:r>
          </a:p>
          <a:p>
            <a:pPr algn="l">
              <a:buFont typeface="+mj-lt"/>
              <a:buAutoNum type="arabicPeriod"/>
            </a:pPr>
            <a:r>
              <a:rPr lang="en-US" b="0" i="0" u="none" strike="noStrike">
                <a:solidFill>
                  <a:srgbClr val="374151"/>
                </a:solidFill>
                <a:effectLst/>
                <a:latin typeface="Söhne"/>
              </a:rPr>
              <a:t>DDR3 - DDR</a:t>
            </a:r>
            <a:r>
              <a:rPr lang="ja-JP" altLang="en-US" b="0" i="0" u="none" strike="noStrike">
                <a:solidFill>
                  <a:srgbClr val="374151"/>
                </a:solidFill>
                <a:effectLst/>
                <a:latin typeface="Söhne"/>
              </a:rPr>
              <a:t>的第三代，設計用於多核心處理器的電腦，比</a:t>
            </a:r>
            <a:r>
              <a:rPr lang="en-US" b="0" i="0" u="none" strike="noStrike">
                <a:solidFill>
                  <a:srgbClr val="374151"/>
                </a:solidFill>
                <a:effectLst/>
                <a:latin typeface="Söhne"/>
              </a:rPr>
              <a:t>DDR2</a:t>
            </a:r>
            <a:r>
              <a:rPr lang="ja-JP" altLang="en-US" b="0" i="0" u="none" strike="noStrike">
                <a:solidFill>
                  <a:srgbClr val="374151"/>
                </a:solidFill>
                <a:effectLst/>
                <a:latin typeface="Söhne"/>
              </a:rPr>
              <a:t>更快</a:t>
            </a:r>
          </a:p>
          <a:p>
            <a:pPr algn="l">
              <a:buFont typeface="+mj-lt"/>
              <a:buAutoNum type="arabicPeriod"/>
            </a:pPr>
            <a:r>
              <a:rPr lang="en-US" b="0" i="0" u="none" strike="noStrike">
                <a:solidFill>
                  <a:srgbClr val="374151"/>
                </a:solidFill>
                <a:effectLst/>
                <a:latin typeface="Söhne"/>
              </a:rPr>
              <a:t>DDR4 - DDR</a:t>
            </a:r>
            <a:r>
              <a:rPr lang="ja-JP" altLang="en-US" b="0" i="0" u="none" strike="noStrike">
                <a:solidFill>
                  <a:srgbClr val="374151"/>
                </a:solidFill>
                <a:effectLst/>
                <a:latin typeface="Söhne"/>
              </a:rPr>
              <a:t>的第四代，比</a:t>
            </a:r>
            <a:r>
              <a:rPr lang="en-US" b="0" i="0" u="none" strike="noStrike">
                <a:solidFill>
                  <a:srgbClr val="374151"/>
                </a:solidFill>
                <a:effectLst/>
                <a:latin typeface="Söhne"/>
              </a:rPr>
              <a:t>DDR3</a:t>
            </a:r>
            <a:r>
              <a:rPr lang="ja-JP" altLang="en-US" b="0" i="0" u="none" strike="noStrike">
                <a:solidFill>
                  <a:srgbClr val="374151"/>
                </a:solidFill>
                <a:effectLst/>
                <a:latin typeface="Söhne"/>
              </a:rPr>
              <a:t>更快</a:t>
            </a:r>
          </a:p>
          <a:p>
            <a:pPr algn="l">
              <a:buFont typeface="+mj-lt"/>
              <a:buAutoNum type="arabicPeriod"/>
            </a:pPr>
            <a:r>
              <a:rPr lang="en-US" b="0" i="0" u="none" strike="noStrike">
                <a:solidFill>
                  <a:srgbClr val="374151"/>
                </a:solidFill>
                <a:effectLst/>
                <a:latin typeface="Söhne"/>
              </a:rPr>
              <a:t>RDRAM (Rambus</a:t>
            </a:r>
            <a:r>
              <a:rPr lang="ja-JP" altLang="en-US" b="0" i="0" u="none" strike="noStrike">
                <a:solidFill>
                  <a:srgbClr val="374151"/>
                </a:solidFill>
                <a:effectLst/>
                <a:latin typeface="Söhne"/>
              </a:rPr>
              <a:t>動態隨機存取記憶體</a:t>
            </a:r>
            <a:r>
              <a:rPr lang="en-US" altLang="ja-JP" b="0" i="0" u="none" strike="noStrike">
                <a:solidFill>
                  <a:srgbClr val="374151"/>
                </a:solidFill>
                <a:effectLst/>
                <a:latin typeface="Söhne"/>
              </a:rPr>
              <a:t>) - </a:t>
            </a:r>
            <a:r>
              <a:rPr lang="ja-JP" altLang="en-US" b="0" i="0" u="none" strike="noStrike">
                <a:solidFill>
                  <a:srgbClr val="374151"/>
                </a:solidFill>
                <a:effectLst/>
                <a:latin typeface="Söhne"/>
              </a:rPr>
              <a:t>比</a:t>
            </a:r>
            <a:r>
              <a:rPr lang="en-US" b="0" i="0" u="none" strike="noStrike">
                <a:solidFill>
                  <a:srgbClr val="374151"/>
                </a:solidFill>
                <a:effectLst/>
                <a:latin typeface="Söhne"/>
              </a:rPr>
              <a:t>SDRAM</a:t>
            </a:r>
            <a:r>
              <a:rPr lang="ja-JP" altLang="en-US" b="0" i="0" u="none" strike="noStrike">
                <a:solidFill>
                  <a:srgbClr val="374151"/>
                </a:solidFill>
                <a:effectLst/>
                <a:latin typeface="Söhne"/>
              </a:rPr>
              <a:t>快得多</a:t>
            </a:r>
          </a:p>
        </p:txBody>
      </p:sp>
      <p:sp>
        <p:nvSpPr>
          <p:cNvPr id="4" name="Slide Number Placeholder 3"/>
          <p:cNvSpPr>
            <a:spLocks noGrp="1"/>
          </p:cNvSpPr>
          <p:nvPr>
            <p:ph type="sldNum" sz="quarter" idx="5"/>
          </p:nvPr>
        </p:nvSpPr>
        <p:spPr/>
        <p:txBody>
          <a:bodyPr/>
          <a:lstStyle/>
          <a:p>
            <a:fld id="{9143B143-C6FC-456E-8FE1-F9CFF830DE78}" type="slidenum">
              <a:rPr lang="en-US" altLang="en-US"/>
              <a:pPr/>
              <a:t>40</a:t>
            </a:fld>
            <a:endParaRPr lang="en-US" altLang="en-US" dirty="0"/>
          </a:p>
        </p:txBody>
      </p:sp>
    </p:spTree>
    <p:extLst>
      <p:ext uri="{BB962C8B-B14F-4D97-AF65-F5344CB8AC3E}">
        <p14:creationId xmlns:p14="http://schemas.microsoft.com/office/powerpoint/2010/main" val="5016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u="none" strike="noStrike">
                <a:solidFill>
                  <a:srgbClr val="343541"/>
                </a:solidFill>
                <a:effectLst/>
                <a:latin typeface="Söhne"/>
              </a:rPr>
            </a:br>
            <a:r>
              <a:rPr lang="en-US" b="0" i="0" u="none" strike="noStrike">
                <a:solidFill>
                  <a:srgbClr val="343541"/>
                </a:solidFill>
                <a:effectLst/>
                <a:latin typeface="Söhne"/>
              </a:rPr>
              <a:t>"Firmware" </a:t>
            </a:r>
            <a:r>
              <a:rPr lang="ja-JP" altLang="en-US" b="0" i="0" u="none" strike="noStrike">
                <a:solidFill>
                  <a:srgbClr val="343541"/>
                </a:solidFill>
                <a:effectLst/>
                <a:latin typeface="Söhne"/>
              </a:rPr>
              <a:t>為 </a:t>
            </a:r>
            <a:r>
              <a:rPr lang="en-US" altLang="ja-JP" b="0" i="0" u="none" strike="noStrike">
                <a:solidFill>
                  <a:srgbClr val="343541"/>
                </a:solidFill>
                <a:effectLst/>
                <a:latin typeface="Söhne"/>
              </a:rPr>
              <a:t>"</a:t>
            </a:r>
            <a:r>
              <a:rPr lang="ja-JP" altLang="en-US" b="0" i="0" u="none" strike="noStrike">
                <a:solidFill>
                  <a:srgbClr val="343541"/>
                </a:solidFill>
                <a:effectLst/>
                <a:latin typeface="Söhne"/>
              </a:rPr>
              <a:t>固件</a:t>
            </a:r>
            <a:r>
              <a:rPr lang="en-US" altLang="ja-JP" b="0" i="0" u="none" strike="noStrike">
                <a:solidFill>
                  <a:srgbClr val="343541"/>
                </a:solidFill>
                <a:effectLst/>
                <a:latin typeface="Söhne"/>
              </a:rPr>
              <a:t>"</a:t>
            </a:r>
            <a:r>
              <a:rPr lang="ja-JP" altLang="en-US" b="0" i="0" u="none" strike="noStrike">
                <a:solidFill>
                  <a:srgbClr val="343541"/>
                </a:solidFill>
                <a:effectLst/>
                <a:latin typeface="Söhne"/>
              </a:rPr>
              <a:t>。這是一種嵌入式軟體，通常儲存在硬體設備中，用於控制和管理設備的運作。固件可在許多不同的電子設備中找到，包括電腦、手機、路由器、數位相機和其他許多裝置中。</a:t>
            </a:r>
          </a:p>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44</a:t>
            </a:fld>
            <a:endParaRPr lang="en-US" altLang="en-US" dirty="0"/>
          </a:p>
        </p:txBody>
      </p:sp>
    </p:spTree>
    <p:extLst>
      <p:ext uri="{BB962C8B-B14F-4D97-AF65-F5344CB8AC3E}">
        <p14:creationId xmlns:p14="http://schemas.microsoft.com/office/powerpoint/2010/main" val="1173232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i="0" u="none" strike="noStrike">
                <a:solidFill>
                  <a:srgbClr val="374151"/>
                </a:solidFill>
                <a:effectLst/>
                <a:latin typeface="Söhne"/>
              </a:rPr>
              <a:t>一個介面卡可以增強桌面或伺服器系統單元的組件功能，並</a:t>
            </a:r>
            <a:r>
              <a:rPr lang="en-US" altLang="ja-JP" b="0" i="0" u="none" strike="noStrike">
                <a:solidFill>
                  <a:srgbClr val="374151"/>
                </a:solidFill>
                <a:effectLst/>
                <a:latin typeface="Söhne"/>
              </a:rPr>
              <a:t>/</a:t>
            </a:r>
            <a:r>
              <a:rPr lang="ja-JP" altLang="en-US" b="0" i="0" u="none" strike="noStrike">
                <a:solidFill>
                  <a:srgbClr val="374151"/>
                </a:solidFill>
                <a:effectLst/>
                <a:latin typeface="Söhne"/>
              </a:rPr>
              <a:t>或提供連接外設設備的功能： 聲音卡和顯示卡</a:t>
            </a:r>
            <a:endParaRPr lang="en-US" altLang="ja-JP" b="0" i="0" u="none" strike="noStrike">
              <a:solidFill>
                <a:srgbClr val="374151"/>
              </a:solidFill>
              <a:effectLst/>
              <a:latin typeface="Söhne"/>
            </a:endParaRPr>
          </a:p>
          <a:p>
            <a:r>
              <a:rPr lang="ja-JP" altLang="en-US" b="0" i="0" u="none" strike="noStrike">
                <a:solidFill>
                  <a:srgbClr val="374151"/>
                </a:solidFill>
                <a:effectLst/>
                <a:latin typeface="Söhne"/>
              </a:rPr>
              <a:t>擴充插槽是桌面或伺服器主機板上可以容納適配卡的插座。</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49</a:t>
            </a:fld>
            <a:endParaRPr lang="en-US" altLang="en-US" dirty="0"/>
          </a:p>
        </p:txBody>
      </p:sp>
    </p:spTree>
    <p:extLst>
      <p:ext uri="{BB962C8B-B14F-4D97-AF65-F5344CB8AC3E}">
        <p14:creationId xmlns:p14="http://schemas.microsoft.com/office/powerpoint/2010/main" val="352246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3</a:t>
            </a:fld>
            <a:endParaRPr lang="en-US" altLang="en-US" dirty="0"/>
          </a:p>
        </p:txBody>
      </p:sp>
    </p:spTree>
    <p:extLst>
      <p:ext uri="{BB962C8B-B14F-4D97-AF65-F5344CB8AC3E}">
        <p14:creationId xmlns:p14="http://schemas.microsoft.com/office/powerpoint/2010/main" val="2929317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i="0" u="none" strike="noStrike">
                <a:solidFill>
                  <a:srgbClr val="374151"/>
                </a:solidFill>
                <a:effectLst/>
                <a:latin typeface="Söhne"/>
              </a:rPr>
              <a:t>一台電腦可能擁有以下三種類型的匯流排： </a:t>
            </a:r>
            <a:endParaRPr lang="en-US" altLang="ja-JP" b="0" i="0" u="none" strike="noStrike">
              <a:solidFill>
                <a:srgbClr val="374151"/>
              </a:solidFill>
              <a:effectLst/>
              <a:latin typeface="Söhne"/>
            </a:endParaRPr>
          </a:p>
          <a:p>
            <a:endParaRPr lang="en-US" altLang="ja-JP" b="0" i="0" u="none" strike="noStrike">
              <a:solidFill>
                <a:srgbClr val="374151"/>
              </a:solidFill>
              <a:effectLst/>
              <a:latin typeface="Söhne"/>
            </a:endParaRPr>
          </a:p>
          <a:p>
            <a:r>
              <a:rPr lang="ja-JP" altLang="en-US" b="0" i="0" u="none" strike="noStrike">
                <a:solidFill>
                  <a:srgbClr val="374151"/>
                </a:solidFill>
                <a:effectLst/>
                <a:latin typeface="Söhne"/>
              </a:rPr>
              <a:t>系統匯流排</a:t>
            </a:r>
            <a:endParaRPr lang="en-US" altLang="ja-JP" b="0" i="0" u="none" strike="noStrike">
              <a:solidFill>
                <a:srgbClr val="374151"/>
              </a:solidFill>
              <a:effectLst/>
              <a:latin typeface="Söhne"/>
            </a:endParaRPr>
          </a:p>
          <a:p>
            <a:r>
              <a:rPr lang="ja-JP" altLang="en-US" b="0" i="0" u="none" strike="noStrike">
                <a:solidFill>
                  <a:srgbClr val="374151"/>
                </a:solidFill>
                <a:effectLst/>
                <a:latin typeface="Söhne"/>
              </a:rPr>
              <a:t>背面匯流排</a:t>
            </a:r>
            <a:endParaRPr lang="en-US" altLang="ja-JP" b="0" i="0" u="none" strike="noStrike">
              <a:solidFill>
                <a:srgbClr val="374151"/>
              </a:solidFill>
              <a:effectLst/>
              <a:latin typeface="Söhne"/>
            </a:endParaRPr>
          </a:p>
          <a:p>
            <a:r>
              <a:rPr lang="ja-JP" altLang="en-US" b="0" i="0" u="none" strike="noStrike">
                <a:solidFill>
                  <a:srgbClr val="374151"/>
                </a:solidFill>
                <a:effectLst/>
                <a:latin typeface="Söhne"/>
              </a:rPr>
              <a:t>擴充匯流排</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61</a:t>
            </a:fld>
            <a:endParaRPr lang="en-US" altLang="en-US" dirty="0"/>
          </a:p>
        </p:txBody>
      </p:sp>
    </p:spTree>
    <p:extLst>
      <p:ext uri="{BB962C8B-B14F-4D97-AF65-F5344CB8AC3E}">
        <p14:creationId xmlns:p14="http://schemas.microsoft.com/office/powerpoint/2010/main" val="4206470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70</a:t>
            </a:fld>
            <a:endParaRPr lang="en-US" altLang="en-US" dirty="0"/>
          </a:p>
        </p:txBody>
      </p:sp>
    </p:spTree>
    <p:extLst>
      <p:ext uri="{BB962C8B-B14F-4D97-AF65-F5344CB8AC3E}">
        <p14:creationId xmlns:p14="http://schemas.microsoft.com/office/powerpoint/2010/main" val="13331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l">
              <a:buFont typeface="+mj-lt"/>
              <a:buAutoNum type="arabicPeriod"/>
            </a:pPr>
            <a:r>
              <a:rPr lang="en-US" b="1" i="0" u="none" strike="noStrike">
                <a:solidFill>
                  <a:srgbClr val="D1D5DB"/>
                </a:solidFill>
                <a:effectLst/>
                <a:latin typeface="Söhne"/>
              </a:rPr>
              <a:t>USB</a:t>
            </a:r>
          </a:p>
          <a:p>
            <a:pPr algn="l">
              <a:buFont typeface="+mj-lt"/>
              <a:buAutoNum type="arabicPeriod"/>
            </a:pPr>
            <a:r>
              <a:rPr lang="en-US" b="1" i="0" u="none" strike="noStrike">
                <a:solidFill>
                  <a:srgbClr val="D1D5DB"/>
                </a:solidFill>
                <a:effectLst/>
                <a:latin typeface="Söhne"/>
              </a:rPr>
              <a:t>Data Transfer</a:t>
            </a:r>
            <a:r>
              <a:rPr lang="en-US" b="0" i="0" u="none" strike="noStrike">
                <a:solidFill>
                  <a:srgbClr val="D1D5DB"/>
                </a:solidFill>
                <a:effectLst/>
                <a:latin typeface="Söhne"/>
              </a:rPr>
              <a:t>: USB allows for the transfer of data between devices, such as copying files from a computer to a USB flash drive or connecting a digital camera to transfer photos.</a:t>
            </a:r>
          </a:p>
          <a:p>
            <a:pPr algn="l">
              <a:buFont typeface="+mj-lt"/>
              <a:buAutoNum type="arabicPeriod"/>
            </a:pPr>
            <a:r>
              <a:rPr lang="en-US" b="1" i="0" u="none" strike="noStrike">
                <a:solidFill>
                  <a:srgbClr val="D1D5DB"/>
                </a:solidFill>
                <a:effectLst/>
                <a:latin typeface="Söhne"/>
              </a:rPr>
              <a:t>Charging</a:t>
            </a:r>
            <a:r>
              <a:rPr lang="en-US" b="0" i="0" u="none" strike="noStrike">
                <a:solidFill>
                  <a:srgbClr val="D1D5DB"/>
                </a:solidFill>
                <a:effectLst/>
                <a:latin typeface="Söhne"/>
              </a:rPr>
              <a:t>: USB ports can also provide power to recharge devices like smartphones, tablets, and other portable gadgets. This function is especially useful for keeping our devices powered while on the go.</a:t>
            </a:r>
          </a:p>
          <a:p>
            <a:pPr algn="l">
              <a:buFont typeface="+mj-lt"/>
              <a:buAutoNum type="arabicPeriod"/>
            </a:pPr>
            <a:r>
              <a:rPr lang="en-US" b="1" i="0" u="none" strike="noStrike">
                <a:solidFill>
                  <a:srgbClr val="D1D5DB"/>
                </a:solidFill>
                <a:effectLst/>
                <a:latin typeface="Söhne"/>
              </a:rPr>
              <a:t>Peripheral Connection</a:t>
            </a:r>
            <a:r>
              <a:rPr lang="en-US" b="0" i="0" u="none" strike="noStrike">
                <a:solidFill>
                  <a:srgbClr val="D1D5DB"/>
                </a:solidFill>
                <a:effectLst/>
                <a:latin typeface="Söhne"/>
              </a:rPr>
              <a:t>: USB is used to connect various peripherals like keyboards, mice, printers, and external hard drives to a computer. This versatility makes it a universal interface for connecting hardware.</a:t>
            </a:r>
          </a:p>
          <a:p>
            <a:pPr algn="l">
              <a:buFont typeface="+mj-lt"/>
              <a:buAutoNum type="arabicPeriod"/>
            </a:pPr>
            <a:r>
              <a:rPr lang="en-US" b="1" i="0" u="none" strike="noStrike">
                <a:solidFill>
                  <a:srgbClr val="D1D5DB"/>
                </a:solidFill>
                <a:effectLst/>
                <a:latin typeface="Söhne"/>
              </a:rPr>
              <a:t>Device Configuration</a:t>
            </a:r>
            <a:r>
              <a:rPr lang="en-US" b="0" i="0" u="none" strike="noStrike">
                <a:solidFill>
                  <a:srgbClr val="D1D5DB"/>
                </a:solidFill>
                <a:effectLst/>
                <a:latin typeface="Söhne"/>
              </a:rPr>
              <a:t>: Many devices can be configured and updated via USB connections. For example, firmware updates for smartphones or programming microcontrollers can be done through USB.</a:t>
            </a:r>
          </a:p>
          <a:p>
            <a:pPr algn="l">
              <a:buFont typeface="+mj-lt"/>
              <a:buAutoNum type="arabicPeriod"/>
            </a:pPr>
            <a:r>
              <a:rPr lang="en-US" b="1" i="0" u="none" strike="noStrike">
                <a:solidFill>
                  <a:srgbClr val="D1D5DB"/>
                </a:solidFill>
                <a:effectLst/>
                <a:latin typeface="Söhne"/>
              </a:rPr>
              <a:t>Audio and Video</a:t>
            </a:r>
            <a:r>
              <a:rPr lang="en-US" b="0" i="0" u="none" strike="noStrike">
                <a:solidFill>
                  <a:srgbClr val="D1D5DB"/>
                </a:solidFill>
                <a:effectLst/>
                <a:latin typeface="Söhne"/>
              </a:rPr>
              <a:t>: USB can transmit audio and video signals, making it common for connecting webcams, microphones, and external speakers to computers.</a:t>
            </a:r>
          </a:p>
          <a:p>
            <a:pPr algn="l">
              <a:buFont typeface="+mj-lt"/>
              <a:buAutoNum type="arabicPeriod"/>
            </a:pPr>
            <a:r>
              <a:rPr lang="en-US" b="1" i="0" u="none" strike="noStrike">
                <a:solidFill>
                  <a:srgbClr val="D1D5DB"/>
                </a:solidFill>
                <a:effectLst/>
                <a:latin typeface="Söhne"/>
              </a:rPr>
              <a:t>Fast Data Transfer</a:t>
            </a:r>
            <a:r>
              <a:rPr lang="en-US" b="0" i="0" u="none" strike="noStrike">
                <a:solidFill>
                  <a:srgbClr val="D1D5DB"/>
                </a:solidFill>
                <a:effectLst/>
                <a:latin typeface="Söhne"/>
              </a:rPr>
              <a:t>: USB has evolved over the years, with newer versions offering faster data transfer speeds. USB 3.0 and USB 3.1, for instance, provide much higher data transfer rates than older USB 2.0.</a:t>
            </a:r>
          </a:p>
          <a:p>
            <a:pPr algn="l">
              <a:buFont typeface="+mj-lt"/>
              <a:buAutoNum type="arabicPeriod"/>
            </a:pPr>
            <a:endParaRPr lang="en-US" b="0" i="0" u="none" strike="noStrike">
              <a:solidFill>
                <a:srgbClr val="D1D5DB"/>
              </a:solidFill>
              <a:effectLst/>
              <a:latin typeface="Söhne"/>
            </a:endParaRPr>
          </a:p>
          <a:p>
            <a:pPr algn="l">
              <a:buFont typeface="+mj-lt"/>
              <a:buAutoNum type="arabicPeriod"/>
            </a:pPr>
            <a:r>
              <a:rPr lang="en-US" b="0" i="0" u="none" strike="noStrike">
                <a:solidFill>
                  <a:srgbClr val="D1D5DB"/>
                </a:solidFill>
                <a:effectLst/>
                <a:latin typeface="Söhne"/>
              </a:rPr>
              <a:t>ROM</a:t>
            </a:r>
          </a:p>
          <a:p>
            <a:pPr algn="l">
              <a:buFont typeface="+mj-lt"/>
              <a:buAutoNum type="arabicPeriod"/>
            </a:pPr>
            <a:r>
              <a:rPr lang="en-US" b="1" i="0" u="none" strike="noStrike">
                <a:solidFill>
                  <a:srgbClr val="D1D5DB"/>
                </a:solidFill>
                <a:effectLst/>
                <a:latin typeface="Söhne"/>
              </a:rPr>
              <a:t>Permanent Data Storage</a:t>
            </a:r>
            <a:r>
              <a:rPr lang="en-US" b="0" i="0" u="none" strike="noStrike">
                <a:solidFill>
                  <a:srgbClr val="D1D5DB"/>
                </a:solidFill>
                <a:effectLst/>
                <a:latin typeface="Söhne"/>
              </a:rPr>
              <a:t>: ROM is used to store data that needs to be retained even when the computer is turned off. It contains essential firmware and software instructions that are required for the computer's basic functions, such as booting up.</a:t>
            </a:r>
          </a:p>
          <a:p>
            <a:pPr algn="l">
              <a:buFont typeface="+mj-lt"/>
              <a:buAutoNum type="arabicPeriod"/>
            </a:pPr>
            <a:r>
              <a:rPr lang="en-US" b="1" i="0" u="none" strike="noStrike">
                <a:solidFill>
                  <a:srgbClr val="D1D5DB"/>
                </a:solidFill>
                <a:effectLst/>
                <a:latin typeface="Söhne"/>
              </a:rPr>
              <a:t>Firmware</a:t>
            </a:r>
            <a:r>
              <a:rPr lang="en-US" b="0" i="0" u="none" strike="noStrike">
                <a:solidFill>
                  <a:srgbClr val="D1D5DB"/>
                </a:solidFill>
                <a:effectLst/>
                <a:latin typeface="Söhne"/>
              </a:rPr>
              <a:t>: Many electronic devices, including computers and mobile devices, have ROM chips that contain firmware. Firmware is software that is permanently programmed into the ROM and is responsible for initializing hardware components during startup. For example, your blue lightsaber's programming and configuration may be stored in ROM.</a:t>
            </a:r>
          </a:p>
          <a:p>
            <a:pPr algn="l">
              <a:buFont typeface="+mj-lt"/>
              <a:buAutoNum type="arabicPeriod"/>
            </a:pPr>
            <a:r>
              <a:rPr lang="en-US" b="1" i="0" u="none" strike="noStrike">
                <a:solidFill>
                  <a:srgbClr val="D1D5DB"/>
                </a:solidFill>
                <a:effectLst/>
                <a:latin typeface="Söhne"/>
              </a:rPr>
              <a:t>Operating System</a:t>
            </a:r>
            <a:r>
              <a:rPr lang="en-US" b="0" i="0" u="none" strike="noStrike">
                <a:solidFill>
                  <a:srgbClr val="D1D5DB"/>
                </a:solidFill>
                <a:effectLst/>
                <a:latin typeface="Söhne"/>
              </a:rPr>
              <a:t>: A portion of the ROM is often reserved for the basic code needed to start the computer's operating system. This code, known as the BIOS (Basic Input/Output System) or UEFI (Unified Extensible Firmware Interface), is essential for the computer to begin the booting process.</a:t>
            </a:r>
          </a:p>
          <a:p>
            <a:pPr algn="l">
              <a:buFont typeface="+mj-lt"/>
              <a:buAutoNum type="arabicPeriod"/>
            </a:pPr>
            <a:r>
              <a:rPr lang="en-US" b="1" i="0" u="none" strike="noStrike">
                <a:solidFill>
                  <a:srgbClr val="D1D5DB"/>
                </a:solidFill>
                <a:effectLst/>
                <a:latin typeface="Söhne"/>
              </a:rPr>
              <a:t>Game Consoles</a:t>
            </a:r>
            <a:r>
              <a:rPr lang="en-US" b="0" i="0" u="none" strike="noStrike">
                <a:solidFill>
                  <a:srgbClr val="D1D5DB"/>
                </a:solidFill>
                <a:effectLst/>
                <a:latin typeface="Söhne"/>
              </a:rPr>
              <a:t>: In our galaxy, ROM is also used in gaming consoles to store video game software. These ROMs are read-only to prevent modification of the game code, ensuring fair play.</a:t>
            </a:r>
          </a:p>
          <a:p>
            <a:pPr algn="l">
              <a:buFont typeface="+mj-lt"/>
              <a:buAutoNum type="arabicPeriod"/>
            </a:pPr>
            <a:r>
              <a:rPr lang="en-US" b="1" i="0" u="none" strike="noStrike">
                <a:solidFill>
                  <a:srgbClr val="D1D5DB"/>
                </a:solidFill>
                <a:effectLst/>
                <a:latin typeface="Söhne"/>
              </a:rPr>
              <a:t>Car Navigation Systems</a:t>
            </a:r>
            <a:r>
              <a:rPr lang="en-US" b="0" i="0" u="none" strike="noStrike">
                <a:solidFill>
                  <a:srgbClr val="D1D5DB"/>
                </a:solidFill>
                <a:effectLst/>
                <a:latin typeface="Söhne"/>
              </a:rPr>
              <a:t>: Some car navigation systems use ROM to store maps and essential software. This allows the system to function without relying on an internet connection.</a:t>
            </a:r>
          </a:p>
          <a:p>
            <a:pPr algn="l">
              <a:buFont typeface="+mj-lt"/>
              <a:buAutoNum type="arabicPeriod"/>
            </a:pPr>
            <a:r>
              <a:rPr lang="en-US" b="1" i="0" u="none" strike="noStrike">
                <a:solidFill>
                  <a:srgbClr val="D1D5DB"/>
                </a:solidFill>
                <a:effectLst/>
                <a:latin typeface="Söhne"/>
              </a:rPr>
              <a:t>Security</a:t>
            </a:r>
            <a:r>
              <a:rPr lang="en-US" b="0" i="0" u="none" strike="noStrike">
                <a:solidFill>
                  <a:srgbClr val="D1D5DB"/>
                </a:solidFill>
                <a:effectLst/>
                <a:latin typeface="Söhne"/>
              </a:rPr>
              <a:t>: In certain applications, ROM is used to store cryptographic keys and security-related information. Since ROM cannot be easily modified, it enhances the security of sensitive data.</a:t>
            </a:r>
          </a:p>
          <a:p>
            <a:br>
              <a:rPr lang="en-US"/>
            </a:br>
            <a:endParaRPr lang="en-US" b="0" i="0" u="none" strike="noStrike">
              <a:solidFill>
                <a:srgbClr val="D1D5DB"/>
              </a:solidFill>
              <a:effectLst/>
              <a:latin typeface="Söhne"/>
            </a:endParaRPr>
          </a:p>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72</a:t>
            </a:fld>
            <a:endParaRPr lang="en-US" altLang="en-US" dirty="0"/>
          </a:p>
        </p:txBody>
      </p:sp>
    </p:spTree>
    <p:extLst>
      <p:ext uri="{BB962C8B-B14F-4D97-AF65-F5344CB8AC3E}">
        <p14:creationId xmlns:p14="http://schemas.microsoft.com/office/powerpoint/2010/main" val="403536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ja-JP" altLang="en-US" b="0" i="0" u="none" strike="noStrike">
                <a:solidFill>
                  <a:srgbClr val="040C28"/>
                </a:solidFill>
                <a:effectLst/>
                <a:latin typeface="Google Sans"/>
              </a:rPr>
              <a:t>通用序列匯流排</a:t>
            </a:r>
            <a:r>
              <a:rPr lang="en-US" altLang="ja-JP" b="0" i="0" u="none" strike="noStrike">
                <a:solidFill>
                  <a:srgbClr val="040C28"/>
                </a:solidFill>
                <a:effectLst/>
                <a:latin typeface="Google Sans"/>
              </a:rPr>
              <a:t> (</a:t>
            </a:r>
            <a:r>
              <a:rPr lang="en-US" b="0" i="0" u="none" strike="noStrike">
                <a:solidFill>
                  <a:srgbClr val="202124"/>
                </a:solidFill>
                <a:effectLst/>
                <a:latin typeface="Google Sans"/>
              </a:rPr>
              <a:t>Universal Serial Bus)</a:t>
            </a:r>
            <a:endParaRPr lang="en-US"/>
          </a:p>
          <a:p>
            <a:endParaRPr lang="en-US"/>
          </a:p>
          <a:p>
            <a:r>
              <a:rPr lang="en-US"/>
              <a:t>”Bus" </a:t>
            </a:r>
            <a:r>
              <a:rPr lang="ja-JP" altLang="en-US"/>
              <a:t>通常是指計算機硬碟的接口或總線。這個詞用來描述計算機系統中連接硬碟的物理或邏輯通道。在硬碟的上下文中，有幾種常見的總線類型，包括以下幾種：</a:t>
            </a:r>
          </a:p>
          <a:p>
            <a:endParaRPr lang="ja-JP" altLang="en-US"/>
          </a:p>
          <a:p>
            <a:r>
              <a:rPr lang="en-US" altLang="ja-JP"/>
              <a:t>1. **</a:t>
            </a:r>
            <a:r>
              <a:rPr lang="en-US"/>
              <a:t>SATA（Serial ATA）**：SATA</a:t>
            </a:r>
            <a:r>
              <a:rPr lang="ja-JP" altLang="en-US"/>
              <a:t>總線是連接許多內部和外部硬碟驅動器的常見接口。它是一種串行接口，通常用於連接機械硬碟、固態硬碟（</a:t>
            </a:r>
            <a:r>
              <a:rPr lang="en-US"/>
              <a:t>SSD）</a:t>
            </a:r>
            <a:r>
              <a:rPr lang="ja-JP" altLang="en-US"/>
              <a:t>和光碟驅動器等存儲設備。</a:t>
            </a:r>
          </a:p>
          <a:p>
            <a:endParaRPr lang="ja-JP" altLang="en-US"/>
          </a:p>
          <a:p>
            <a:r>
              <a:rPr lang="en-US" altLang="ja-JP"/>
              <a:t>2. **</a:t>
            </a:r>
            <a:r>
              <a:rPr lang="en-US"/>
              <a:t>IDE（Integrated Drive Electronics）**：IDE</a:t>
            </a:r>
            <a:r>
              <a:rPr lang="ja-JP" altLang="en-US"/>
              <a:t>總線曾經是連接早期計算機硬碟的標準接口。它通常是一種平行接口，現在已經不太常見，被</a:t>
            </a:r>
            <a:r>
              <a:rPr lang="en-US"/>
              <a:t>SATA</a:t>
            </a:r>
            <a:r>
              <a:rPr lang="ja-JP" altLang="en-US"/>
              <a:t>所取代。</a:t>
            </a:r>
          </a:p>
          <a:p>
            <a:endParaRPr lang="ja-JP" altLang="en-US"/>
          </a:p>
          <a:p>
            <a:r>
              <a:rPr lang="en-US" altLang="ja-JP"/>
              <a:t>3. **</a:t>
            </a:r>
            <a:r>
              <a:rPr lang="en-US"/>
              <a:t>SCSI（Small Computer System Interface）**：SCSI</a:t>
            </a:r>
            <a:r>
              <a:rPr lang="ja-JP" altLang="en-US"/>
              <a:t>總線是一種高級接口，通常用於連接高性能伺服器硬碟和其他外部設備。</a:t>
            </a:r>
            <a:r>
              <a:rPr lang="en-US"/>
              <a:t>SCSI</a:t>
            </a:r>
            <a:r>
              <a:rPr lang="ja-JP" altLang="en-US"/>
              <a:t>接口支援多個設備的鏈路，並具有較高的帶寬和功能。</a:t>
            </a:r>
          </a:p>
          <a:p>
            <a:endParaRPr lang="ja-JP" altLang="en-US"/>
          </a:p>
          <a:p>
            <a:r>
              <a:rPr lang="en-US" altLang="ja-JP"/>
              <a:t>4. **</a:t>
            </a:r>
            <a:r>
              <a:rPr lang="en-US"/>
              <a:t>NVMe（Non-Volatile Memory Express）**：NVMe</a:t>
            </a:r>
            <a:r>
              <a:rPr lang="ja-JP" altLang="en-US"/>
              <a:t>是一種用於連接固態硬碟（</a:t>
            </a:r>
            <a:r>
              <a:rPr lang="en-US"/>
              <a:t>SSD）</a:t>
            </a:r>
            <a:r>
              <a:rPr lang="ja-JP" altLang="en-US"/>
              <a:t>的高速接口。它比</a:t>
            </a:r>
            <a:r>
              <a:rPr lang="en-US"/>
              <a:t>SATA</a:t>
            </a:r>
            <a:r>
              <a:rPr lang="ja-JP" altLang="en-US"/>
              <a:t>更快，旨在充分發揮</a:t>
            </a:r>
            <a:r>
              <a:rPr lang="en-US"/>
              <a:t>SSD</a:t>
            </a:r>
            <a:r>
              <a:rPr lang="ja-JP" altLang="en-US"/>
              <a:t>的性能潛力。</a:t>
            </a:r>
          </a:p>
          <a:p>
            <a:endParaRPr lang="ja-JP" altLang="en-US"/>
          </a:p>
          <a:p>
            <a:r>
              <a:rPr lang="ja-JP" altLang="en-US"/>
              <a:t>總線的類型會影響硬碟的連接方式以及數據傳輸速度。當你購買硬碟時，需要確保硬碟的接口與你的計算機主板或擴展卡上的總線兼容。否則，你可能需要使用適配器或更換硬碟以確保正常連接和數據傳輸。總線的選擇也會影響計算機系統的性能，因為較快的總線通常能夠提供更高的數據傳輸速度。</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4</a:t>
            </a:fld>
            <a:endParaRPr lang="en-US" altLang="en-US" dirty="0"/>
          </a:p>
        </p:txBody>
      </p:sp>
    </p:spTree>
    <p:extLst>
      <p:ext uri="{BB962C8B-B14F-4D97-AF65-F5344CB8AC3E}">
        <p14:creationId xmlns:p14="http://schemas.microsoft.com/office/powerpoint/2010/main" val="97813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音效卡</a:t>
            </a:r>
          </a:p>
        </p:txBody>
      </p:sp>
      <p:sp>
        <p:nvSpPr>
          <p:cNvPr id="4" name="Slide Number Placeholder 3"/>
          <p:cNvSpPr>
            <a:spLocks noGrp="1"/>
          </p:cNvSpPr>
          <p:nvPr>
            <p:ph type="sldNum" sz="quarter" idx="5"/>
          </p:nvPr>
        </p:nvSpPr>
        <p:spPr/>
        <p:txBody>
          <a:bodyPr/>
          <a:lstStyle/>
          <a:p>
            <a:fld id="{9143B143-C6FC-456E-8FE1-F9CFF830DE78}" type="slidenum">
              <a:rPr lang="en-US" altLang="en-US"/>
              <a:pPr/>
              <a:t>6</a:t>
            </a:fld>
            <a:endParaRPr lang="en-US" altLang="en-US" dirty="0"/>
          </a:p>
        </p:txBody>
      </p:sp>
    </p:spTree>
    <p:extLst>
      <p:ext uri="{BB962C8B-B14F-4D97-AF65-F5344CB8AC3E}">
        <p14:creationId xmlns:p14="http://schemas.microsoft.com/office/powerpoint/2010/main" val="1071149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主機板</a:t>
            </a:r>
            <a:r>
              <a:rPr lang="en-US" b="0" i="0" u="none" strike="noStrike">
                <a:solidFill>
                  <a:srgbClr val="333333"/>
                </a:solidFill>
                <a:effectLst/>
                <a:latin typeface="Microsoft JhengHei" panose="020B0604030504040204" pitchFamily="34" charset="-120"/>
                <a:ea typeface="Microsoft JhengHei" panose="020B0604030504040204" pitchFamily="34" charset="-120"/>
              </a:rPr>
              <a:t>MB（Motherboard），</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如果</a:t>
            </a:r>
            <a:r>
              <a:rPr lang="en-US" b="0" i="0" u="none" strike="noStrike">
                <a:solidFill>
                  <a:srgbClr val="333333"/>
                </a:solidFill>
                <a:effectLst/>
                <a:latin typeface="Microsoft JhengHei" panose="020B0604030504040204" pitchFamily="34" charset="-120"/>
                <a:ea typeface="Microsoft JhengHei" panose="020B0604030504040204" pitchFamily="34" charset="-120"/>
              </a:rPr>
              <a:t>CPU</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是電腦的大腦，那主機板就像是人體脊椎一樣，負責串聯個人電腦全部的零件，向個人電腦的每個部分發出指令。根據尺寸，目前市面上常見的是</a:t>
            </a:r>
            <a:r>
              <a:rPr lang="en-US" b="0" i="0" u="none" strike="noStrike">
                <a:solidFill>
                  <a:srgbClr val="333333"/>
                </a:solidFill>
                <a:effectLst/>
                <a:latin typeface="Microsoft JhengHei" panose="020B0604030504040204" pitchFamily="34" charset="-120"/>
                <a:ea typeface="Microsoft JhengHei" panose="020B0604030504040204" pitchFamily="34" charset="-120"/>
              </a:rPr>
              <a:t>Standard-ATX(</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簡稱</a:t>
            </a:r>
            <a:r>
              <a:rPr lang="en-US" b="0" i="0" u="none" strike="noStrike">
                <a:solidFill>
                  <a:srgbClr val="333333"/>
                </a:solidFill>
                <a:effectLst/>
                <a:latin typeface="Microsoft JhengHei" panose="020B0604030504040204" pitchFamily="34" charset="-120"/>
                <a:ea typeface="Microsoft JhengHei" panose="020B0604030504040204" pitchFamily="34" charset="-120"/>
              </a:rPr>
              <a:t>ATX)</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與</a:t>
            </a:r>
            <a:r>
              <a:rPr lang="en-US" b="0" i="0" u="none" strike="noStrike">
                <a:solidFill>
                  <a:srgbClr val="333333"/>
                </a:solidFill>
                <a:effectLst/>
                <a:latin typeface="Microsoft JhengHei" panose="020B0604030504040204" pitchFamily="34" charset="-120"/>
                <a:ea typeface="Microsoft JhengHei" panose="020B0604030504040204" pitchFamily="34" charset="-120"/>
              </a:rPr>
              <a:t>Micro-ATX(</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簡稱</a:t>
            </a:r>
            <a:r>
              <a:rPr lang="en-US" b="0" i="0" u="none" strike="noStrike">
                <a:solidFill>
                  <a:srgbClr val="333333"/>
                </a:solidFill>
                <a:effectLst/>
                <a:latin typeface="Microsoft JhengHei" panose="020B0604030504040204" pitchFamily="34" charset="-120"/>
                <a:ea typeface="Microsoft JhengHei" panose="020B0604030504040204" pitchFamily="34" charset="-120"/>
              </a:rPr>
              <a:t>MATX)</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等類型。</a:t>
            </a:r>
            <a:br>
              <a:rPr lang="ja-JP" altLang="en-US"/>
            </a:b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由於</a:t>
            </a:r>
            <a:r>
              <a:rPr lang="en-US" b="0" i="0" u="none" strike="noStrike">
                <a:solidFill>
                  <a:srgbClr val="333333"/>
                </a:solidFill>
                <a:effectLst/>
                <a:latin typeface="Microsoft JhengHei" panose="020B0604030504040204" pitchFamily="34" charset="-120"/>
                <a:ea typeface="Microsoft JhengHei" panose="020B0604030504040204" pitchFamily="34" charset="-120"/>
              </a:rPr>
              <a:t>CPU</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插槽和</a:t>
            </a:r>
            <a:r>
              <a:rPr lang="en-US" b="0" i="0" u="none" strike="noStrike">
                <a:solidFill>
                  <a:srgbClr val="333333"/>
                </a:solidFill>
                <a:effectLst/>
                <a:latin typeface="Microsoft JhengHei" panose="020B0604030504040204" pitchFamily="34" charset="-120"/>
                <a:ea typeface="Microsoft JhengHei" panose="020B0604030504040204" pitchFamily="34" charset="-120"/>
              </a:rPr>
              <a:t>CPU</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有標準規格，因此需要注意，在選擇主機版時要跟</a:t>
            </a:r>
            <a:r>
              <a:rPr lang="en-US" b="0" i="0" u="none" strike="noStrike">
                <a:solidFill>
                  <a:srgbClr val="333333"/>
                </a:solidFill>
                <a:effectLst/>
                <a:latin typeface="Microsoft JhengHei" panose="020B0604030504040204" pitchFamily="34" charset="-120"/>
                <a:ea typeface="Microsoft JhengHei" panose="020B0604030504040204" pitchFamily="34" charset="-120"/>
              </a:rPr>
              <a:t>CPU</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一起考慮。</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8</a:t>
            </a:fld>
            <a:endParaRPr lang="en-US" altLang="en-US" dirty="0"/>
          </a:p>
        </p:txBody>
      </p:sp>
    </p:spTree>
    <p:extLst>
      <p:ext uri="{BB962C8B-B14F-4D97-AF65-F5344CB8AC3E}">
        <p14:creationId xmlns:p14="http://schemas.microsoft.com/office/powerpoint/2010/main" val="3784281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基本上，每台電腦的主機板上面，都會有個「</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電池」來維持主機板正常運作。</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電池的最主要功能，就是「為主機板上的揮發性記憶體晶片供電，以保存使用者的</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設定」；若是沒有</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電池，電腦每次斷電重開之後，</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設定都會恢復預設，就像阿湯哥的</a:t>
            </a:r>
            <a:r>
              <a:rPr lang="en-US" altLang="ja-JP" b="0" i="0" u="none" strike="noStrike">
                <a:solidFill>
                  <a:srgbClr val="333333"/>
                </a:solidFill>
                <a:effectLst/>
                <a:latin typeface="Microsoft JhengHei" panose="020B0604030504040204" pitchFamily="34" charset="-120"/>
                <a:ea typeface="Microsoft JhengHei" panose="020B0604030504040204" pitchFamily="34" charset="-120"/>
              </a:rPr>
              <a:t>《</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明日邊界</a:t>
            </a:r>
            <a:r>
              <a:rPr lang="en-US" altLang="ja-JP" b="0" i="0" u="none" strike="noStrike">
                <a:solidFill>
                  <a:srgbClr val="333333"/>
                </a:solidFill>
                <a:effectLst/>
                <a:latin typeface="Microsoft JhengHei" panose="020B0604030504040204" pitchFamily="34" charset="-120"/>
                <a:ea typeface="Microsoft JhengHei" panose="020B0604030504040204" pitchFamily="34" charset="-120"/>
              </a:rPr>
              <a:t>》</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一樣，無論你更改多少次，</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設定都不會被儲存，只會重複重複再重複的被打回出廠設定。</a:t>
            </a:r>
            <a:endParaRPr lang="en-US" altLang="ja-JP" b="0" i="0" u="none" strike="noStrike">
              <a:solidFill>
                <a:srgbClr val="333333"/>
              </a:solidFill>
              <a:effectLst/>
              <a:latin typeface="Microsoft JhengHei" panose="020B0604030504040204" pitchFamily="34" charset="-120"/>
              <a:ea typeface="Microsoft JhengHei" panose="020B0604030504040204" pitchFamily="34" charset="-120"/>
            </a:endParaRPr>
          </a:p>
          <a:p>
            <a:endParaRPr lang="en-US" b="0" i="0" u="none" strike="noStrike">
              <a:solidFill>
                <a:srgbClr val="333333"/>
              </a:solidFill>
              <a:effectLst/>
              <a:latin typeface="Microsoft JhengHei" panose="020B0604030504040204" pitchFamily="34" charset="-120"/>
              <a:ea typeface="Microsoft JhengHei" panose="020B0604030504040204" pitchFamily="34" charset="-120"/>
            </a:endParaRPr>
          </a:p>
          <a:p>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電池的另一個功能，就是讓</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上的「實時時鐘」（</a:t>
            </a:r>
            <a:r>
              <a:rPr lang="en-US" b="0" i="0" u="none" strike="noStrike">
                <a:solidFill>
                  <a:srgbClr val="333333"/>
                </a:solidFill>
                <a:effectLst/>
                <a:latin typeface="Microsoft JhengHei" panose="020B0604030504040204" pitchFamily="34" charset="-120"/>
                <a:ea typeface="Microsoft JhengHei" panose="020B0604030504040204" pitchFamily="34" charset="-120"/>
              </a:rPr>
              <a:t>Real-time clock，RTC）</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可以正常運作，並確保電腦的時鐘功能保持準確。請注意，雖然</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上的時間設定並不等於作業系統（如</a:t>
            </a:r>
            <a:r>
              <a:rPr lang="en-US" b="0" i="0" u="none" strike="noStrike">
                <a:solidFill>
                  <a:srgbClr val="333333"/>
                </a:solidFill>
                <a:effectLst/>
                <a:latin typeface="Microsoft JhengHei" panose="020B0604030504040204" pitchFamily="34" charset="-120"/>
                <a:ea typeface="Microsoft JhengHei" panose="020B0604030504040204" pitchFamily="34" charset="-120"/>
              </a:rPr>
              <a:t>Windows）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中的時間設定，但有時</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上的時間設定錯誤，卻會影響到作業系統運行。換個簡單的方式說，如果主機板上沒有</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電池的存在，</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上時間會一直被重置，當然作業系統的時間也會變得不準確。</a:t>
            </a:r>
            <a:endParaRPr lang="en-US" altLang="ja-JP" b="0" i="0" u="none" strike="noStrike">
              <a:solidFill>
                <a:srgbClr val="333333"/>
              </a:solidFill>
              <a:effectLst/>
              <a:latin typeface="Microsoft JhengHei" panose="020B0604030504040204" pitchFamily="34" charset="-120"/>
              <a:ea typeface="Microsoft JhengHei" panose="020B0604030504040204" pitchFamily="34" charset="-120"/>
            </a:endParaRPr>
          </a:p>
          <a:p>
            <a:endParaRPr lang="en-US" b="0" i="0" u="none" strike="noStrike">
              <a:solidFill>
                <a:srgbClr val="333333"/>
              </a:solidFill>
              <a:effectLst/>
              <a:latin typeface="Microsoft JhengHei" panose="020B0604030504040204" pitchFamily="34" charset="-120"/>
              <a:ea typeface="Microsoft JhengHei" panose="020B0604030504040204" pitchFamily="34" charset="-120"/>
            </a:endParaRPr>
          </a:p>
          <a:p>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第三個</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電池的功能，就是讓使用者可以「重置</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前面說過，電腦一旦沒有</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電池為儲存晶片進行供電，</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就會被重置到出廠時的原始設定；而使用者此時也可以反過來利用這個特性，在</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遭到破壞，或是自己不小心調整</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中的參數，導致電腦無法開機時，將電腦總電源關閉後，再把主機板上的</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電池拔起來，等待數秒鐘再將</a:t>
            </a:r>
            <a:r>
              <a:rPr lang="en-US" b="0" i="0" u="none" strike="noStrike">
                <a:solidFill>
                  <a:srgbClr val="333333"/>
                </a:solidFill>
                <a:effectLst/>
                <a:latin typeface="Microsoft JhengHei" panose="020B0604030504040204" pitchFamily="34" charset="-120"/>
                <a:ea typeface="Microsoft JhengHei" panose="020B0604030504040204" pitchFamily="34" charset="-120"/>
              </a:rPr>
              <a:t>CMOS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電池裝回去，用這樣的方式來重置</a:t>
            </a:r>
            <a:r>
              <a:rPr lang="en-US" b="0" i="0" u="none" strike="noStrike">
                <a:solidFill>
                  <a:srgbClr val="333333"/>
                </a:solidFill>
                <a:effectLst/>
                <a:latin typeface="Microsoft JhengHei" panose="020B0604030504040204" pitchFamily="34" charset="-120"/>
                <a:ea typeface="Microsoft JhengHei" panose="020B0604030504040204" pitchFamily="34" charset="-120"/>
              </a:rPr>
              <a:t>BIOS</a:t>
            </a:r>
            <a:r>
              <a:rPr lang="ja-JP" altLang="en-US" b="0" i="0" u="none" strike="noStrike">
                <a:solidFill>
                  <a:srgbClr val="333333"/>
                </a:solidFill>
                <a:effectLst/>
                <a:latin typeface="Microsoft JhengHei" panose="020B0604030504040204" pitchFamily="34" charset="-120"/>
                <a:ea typeface="Microsoft JhengHei" panose="020B0604030504040204" pitchFamily="34" charset="-120"/>
              </a:rPr>
              <a:t>進行電腦救援。</a:t>
            </a:r>
            <a:endParaRPr lang="en-US" altLang="ja-JP" b="0" i="0" u="none" strike="noStrike">
              <a:solidFill>
                <a:srgbClr val="333333"/>
              </a:solidFill>
              <a:effectLst/>
              <a:latin typeface="Microsoft JhengHei" panose="020B0604030504040204" pitchFamily="34" charset="-120"/>
              <a:ea typeface="Microsoft JhengHei" panose="020B0604030504040204" pitchFamily="34" charset="-120"/>
            </a:endParaRPr>
          </a:p>
          <a:p>
            <a:endParaRPr lang="en-US" b="0" i="0" u="none" strike="noStrike">
              <a:solidFill>
                <a:srgbClr val="333333"/>
              </a:solidFill>
              <a:effectLst/>
              <a:latin typeface="Microsoft JhengHei" panose="020B0604030504040204" pitchFamily="34" charset="-120"/>
              <a:ea typeface="Microsoft JhengHei" panose="020B0604030504040204" pitchFamily="34" charset="-120"/>
            </a:endParaRPr>
          </a:p>
          <a:p>
            <a:endParaRPr lang="en-US" b="0" i="0" u="none" strike="noStrike">
              <a:solidFill>
                <a:srgbClr val="333333"/>
              </a:solidFill>
              <a:effectLst/>
              <a:latin typeface="Microsoft JhengHei" panose="020B0604030504040204" pitchFamily="34" charset="-120"/>
              <a:ea typeface="Microsoft JhengHei" panose="020B0604030504040204" pitchFamily="34" charset="-120"/>
            </a:endParaRPr>
          </a:p>
          <a:p>
            <a:r>
              <a:rPr lang="ja-JP" altLang="en-US" b="0" i="0" u="none" strike="noStrike">
                <a:solidFill>
                  <a:srgbClr val="7C0002"/>
                </a:solidFill>
                <a:effectLst/>
                <a:latin typeface="微软雅黑" panose="020B0503020204020204" pitchFamily="34" charset="-122"/>
                <a:ea typeface="微软雅黑" panose="020B0503020204020204" pitchFamily="34" charset="-122"/>
              </a:rPr>
              <a:t>在計算中，</a:t>
            </a:r>
            <a:r>
              <a:rPr lang="en-US" b="0" i="0" u="none" strike="noStrike">
                <a:solidFill>
                  <a:srgbClr val="7C0002"/>
                </a:solidFill>
                <a:effectLst/>
                <a:latin typeface="微软雅黑" panose="020B0503020204020204" pitchFamily="34" charset="-122"/>
                <a:ea typeface="微软雅黑" panose="020B0503020204020204" pitchFamily="34" charset="-122"/>
              </a:rPr>
              <a:t>BIOS（Basic Input/Output System，</a:t>
            </a:r>
            <a:r>
              <a:rPr lang="ja-JP" altLang="en-US" b="0" i="0" u="none" strike="noStrike">
                <a:solidFill>
                  <a:srgbClr val="7C0002"/>
                </a:solidFill>
                <a:effectLst/>
                <a:latin typeface="微软雅黑" panose="020B0503020204020204" pitchFamily="34" charset="-122"/>
                <a:ea typeface="微软雅黑" panose="020B0503020204020204" pitchFamily="34" charset="-122"/>
              </a:rPr>
              <a:t>也稱為</a:t>
            </a:r>
            <a:r>
              <a:rPr lang="en-US" b="0" i="0" u="none" strike="noStrike">
                <a:solidFill>
                  <a:srgbClr val="7C0002"/>
                </a:solidFill>
                <a:effectLst/>
                <a:latin typeface="微软雅黑" panose="020B0503020204020204" pitchFamily="34" charset="-122"/>
                <a:ea typeface="微软雅黑" panose="020B0503020204020204" pitchFamily="34" charset="-122"/>
              </a:rPr>
              <a:t>System BIOS、ROM BIOS、BIOS ROM</a:t>
            </a:r>
            <a:r>
              <a:rPr lang="ja-JP" altLang="en-US" b="0" i="0" u="none" strike="noStrike">
                <a:solidFill>
                  <a:srgbClr val="7C0002"/>
                </a:solidFill>
                <a:effectLst/>
                <a:latin typeface="微软雅黑" panose="020B0503020204020204" pitchFamily="34" charset="-122"/>
                <a:ea typeface="微软雅黑" panose="020B0503020204020204" pitchFamily="34" charset="-122"/>
              </a:rPr>
              <a:t>或電腦 </a:t>
            </a:r>
            <a:r>
              <a:rPr lang="en-US" b="0" i="0" u="none" strike="noStrike">
                <a:solidFill>
                  <a:srgbClr val="7C0002"/>
                </a:solidFill>
                <a:effectLst/>
                <a:latin typeface="微软雅黑" panose="020B0503020204020204" pitchFamily="34" charset="-122"/>
                <a:ea typeface="微软雅黑" panose="020B0503020204020204" pitchFamily="34" charset="-122"/>
              </a:rPr>
              <a:t>BIOS）</a:t>
            </a:r>
            <a:r>
              <a:rPr lang="ja-JP" altLang="en-US" b="0" i="0" u="none" strike="noStrike">
                <a:solidFill>
                  <a:srgbClr val="7C0002"/>
                </a:solidFill>
                <a:effectLst/>
                <a:latin typeface="微软雅黑" panose="020B0503020204020204" pitchFamily="34" charset="-122"/>
                <a:ea typeface="微软雅黑" panose="020B0503020204020204" pitchFamily="34" charset="-122"/>
              </a:rPr>
              <a:t>是用於為作業系統和程式提供運行時服務並在啟動過程中進行硬體安裝的韌體（開機啟動）</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9</a:t>
            </a:fld>
            <a:endParaRPr lang="en-US" altLang="en-US" dirty="0"/>
          </a:p>
        </p:txBody>
      </p:sp>
    </p:spTree>
    <p:extLst>
      <p:ext uri="{BB962C8B-B14F-4D97-AF65-F5344CB8AC3E}">
        <p14:creationId xmlns:p14="http://schemas.microsoft.com/office/powerpoint/2010/main" val="171987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0" i="0" u="none" strike="noStrike">
                <a:solidFill>
                  <a:srgbClr val="202124"/>
                </a:solidFill>
                <a:effectLst/>
                <a:latin typeface="Google Sans"/>
              </a:rPr>
              <a:t>在電腦中，</a:t>
            </a:r>
            <a:r>
              <a:rPr lang="en-US" b="0" i="0" u="none" strike="noStrike">
                <a:solidFill>
                  <a:srgbClr val="202124"/>
                </a:solidFill>
                <a:effectLst/>
                <a:latin typeface="Google Sans"/>
              </a:rPr>
              <a:t>CPU</a:t>
            </a:r>
            <a:r>
              <a:rPr lang="ja-JP" altLang="en-US" b="0" i="0" u="none" strike="noStrike">
                <a:solidFill>
                  <a:srgbClr val="202124"/>
                </a:solidFill>
                <a:effectLst/>
                <a:latin typeface="Google Sans"/>
              </a:rPr>
              <a:t>負責各部門的運作以及處理各種算術運算與邏輯運算。 因為</a:t>
            </a:r>
            <a:r>
              <a:rPr lang="en-US" b="0" i="0" u="none" strike="noStrike">
                <a:solidFill>
                  <a:srgbClr val="202124"/>
                </a:solidFill>
                <a:effectLst/>
                <a:latin typeface="Google Sans"/>
              </a:rPr>
              <a:t>CPU</a:t>
            </a:r>
            <a:r>
              <a:rPr lang="ja-JP" altLang="en-US" b="0" i="0" u="none" strike="noStrike">
                <a:solidFill>
                  <a:srgbClr val="202124"/>
                </a:solidFill>
                <a:effectLst/>
                <a:latin typeface="Google Sans"/>
              </a:rPr>
              <a:t>具有多樣重要的功能，所以它也是電腦系統中最複雜的一部分。</a:t>
            </a:r>
            <a:endParaRPr lang="en-US" altLang="ja-JP" b="0" i="0" u="none" strike="noStrike">
              <a:solidFill>
                <a:srgbClr val="202124"/>
              </a:solidFill>
              <a:effectLst/>
              <a:latin typeface="Google Sans"/>
            </a:endParaRPr>
          </a:p>
          <a:p>
            <a:endParaRPr lang="en-US" altLang="ja-JP" b="0" i="0" u="none" strike="noStrike">
              <a:solidFill>
                <a:srgbClr val="202124"/>
              </a:solidFill>
              <a:effectLst/>
              <a:latin typeface="Google Sans"/>
            </a:endParaRPr>
          </a:p>
          <a:p>
            <a:r>
              <a:rPr lang="ja-JP" altLang="en-US" b="0" i="0" u="none" strike="noStrike">
                <a:solidFill>
                  <a:srgbClr val="202124"/>
                </a:solidFill>
                <a:effectLst/>
                <a:latin typeface="Google Sans"/>
              </a:rPr>
              <a:t> </a:t>
            </a:r>
            <a:r>
              <a:rPr lang="en-US" b="0" i="0" u="none" strike="noStrike">
                <a:solidFill>
                  <a:srgbClr val="202124"/>
                </a:solidFill>
                <a:effectLst/>
                <a:latin typeface="Google Sans"/>
              </a:rPr>
              <a:t>CPU</a:t>
            </a:r>
            <a:r>
              <a:rPr lang="ja-JP" altLang="en-US" b="0" i="0" u="none" strike="noStrike">
                <a:solidFill>
                  <a:srgbClr val="202124"/>
                </a:solidFill>
                <a:effectLst/>
                <a:latin typeface="Google Sans"/>
              </a:rPr>
              <a:t>主要是由兩個主要的部分所構成：</a:t>
            </a:r>
            <a:endParaRPr lang="en-US" altLang="ja-JP" b="0" i="0" u="none" strike="noStrike">
              <a:solidFill>
                <a:srgbClr val="202124"/>
              </a:solidFill>
              <a:effectLst/>
              <a:latin typeface="Google Sans"/>
            </a:endParaRPr>
          </a:p>
          <a:p>
            <a:r>
              <a:rPr lang="en-US" altLang="ja-JP" b="0" i="0" u="none" strike="noStrike">
                <a:solidFill>
                  <a:srgbClr val="202124"/>
                </a:solidFill>
                <a:effectLst/>
                <a:latin typeface="Google Sans"/>
              </a:rPr>
              <a:t>	</a:t>
            </a:r>
            <a:r>
              <a:rPr lang="ja-JP" altLang="en-US" b="0" i="0" u="none" strike="noStrike">
                <a:solidFill>
                  <a:srgbClr val="202124"/>
                </a:solidFill>
                <a:effectLst/>
                <a:latin typeface="Google Sans"/>
              </a:rPr>
              <a:t>控制單元</a:t>
            </a:r>
            <a:r>
              <a:rPr lang="en-US" altLang="ja-JP" b="0" i="0" u="none" strike="noStrike">
                <a:solidFill>
                  <a:srgbClr val="202124"/>
                </a:solidFill>
                <a:effectLst/>
                <a:latin typeface="Google Sans"/>
              </a:rPr>
              <a:t>(</a:t>
            </a:r>
            <a:r>
              <a:rPr lang="en-US" b="0" i="0" u="none" strike="noStrike">
                <a:solidFill>
                  <a:srgbClr val="202124"/>
                </a:solidFill>
                <a:effectLst/>
                <a:latin typeface="Google Sans"/>
              </a:rPr>
              <a:t>control unit, CU)</a:t>
            </a:r>
          </a:p>
          <a:p>
            <a:r>
              <a:rPr lang="en-US" altLang="ja-JP" b="0" i="0" u="none" strike="noStrike">
                <a:solidFill>
                  <a:srgbClr val="202124"/>
                </a:solidFill>
                <a:effectLst/>
                <a:latin typeface="Google Sans"/>
              </a:rPr>
              <a:t>	</a:t>
            </a:r>
            <a:r>
              <a:rPr lang="ja-JP" altLang="en-US" b="0" i="0" u="none" strike="noStrike">
                <a:solidFill>
                  <a:srgbClr val="040C28"/>
                </a:solidFill>
                <a:effectLst/>
                <a:latin typeface="Google Sans"/>
              </a:rPr>
              <a:t>算術邏輯單元</a:t>
            </a:r>
            <a:r>
              <a:rPr lang="en-US" altLang="ja-JP" b="0" i="0" u="none" strike="noStrike">
                <a:solidFill>
                  <a:srgbClr val="202124"/>
                </a:solidFill>
                <a:effectLst/>
                <a:latin typeface="Google Sans"/>
              </a:rPr>
              <a:t>(</a:t>
            </a:r>
            <a:r>
              <a:rPr lang="en-US" b="0" i="0" u="none" strike="noStrike">
                <a:solidFill>
                  <a:srgbClr val="202124"/>
                </a:solidFill>
                <a:effectLst/>
                <a:latin typeface="Google Sans"/>
              </a:rPr>
              <a:t>arithmatic and logical unit, ALU)。</a:t>
            </a:r>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11</a:t>
            </a:fld>
            <a:endParaRPr lang="en-US" altLang="en-US" dirty="0"/>
          </a:p>
        </p:txBody>
      </p:sp>
    </p:spTree>
    <p:extLst>
      <p:ext uri="{BB962C8B-B14F-4D97-AF65-F5344CB8AC3E}">
        <p14:creationId xmlns:p14="http://schemas.microsoft.com/office/powerpoint/2010/main" val="287238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1" i="0" u="none" strike="noStrike">
                <a:solidFill>
                  <a:srgbClr val="202122"/>
                </a:solidFill>
                <a:effectLst/>
                <a:latin typeface="Arial" panose="020B0604020202020204" pitchFamily="34" charset="0"/>
              </a:rPr>
              <a:t>控制單元</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Control Unit），</a:t>
            </a:r>
            <a:r>
              <a:rPr lang="ja-JP" altLang="en-US" b="0" i="0" u="none" strike="noStrike">
                <a:solidFill>
                  <a:srgbClr val="202122"/>
                </a:solidFill>
                <a:effectLst/>
                <a:latin typeface="Arial" panose="020B0604020202020204" pitchFamily="34" charset="0"/>
              </a:rPr>
              <a:t>有時為</a:t>
            </a:r>
            <a:r>
              <a:rPr lang="en-US" b="0" i="0" u="none" strike="noStrike">
                <a:solidFill>
                  <a:srgbClr val="795CB2"/>
                </a:solidFill>
                <a:effectLst/>
                <a:latin typeface="Arial" panose="020B0604020202020204" pitchFamily="34" charset="0"/>
                <a:hlinkClick r:id="rId3" tooltip="CPU"/>
              </a:rPr>
              <a:t>CPU</a:t>
            </a:r>
            <a:r>
              <a:rPr lang="ja-JP" altLang="en-US" b="0" i="0" u="none" strike="noStrike">
                <a:solidFill>
                  <a:srgbClr val="202122"/>
                </a:solidFill>
                <a:effectLst/>
                <a:latin typeface="Arial" panose="020B0604020202020204" pitchFamily="34" charset="0"/>
              </a:rPr>
              <a:t>一部分，有時安裝於</a:t>
            </a:r>
            <a:r>
              <a:rPr lang="en-US" b="0" i="0" u="none" strike="noStrike">
                <a:solidFill>
                  <a:srgbClr val="795CB2"/>
                </a:solidFill>
                <a:effectLst/>
                <a:latin typeface="Arial" panose="020B0604020202020204" pitchFamily="34" charset="0"/>
                <a:hlinkClick r:id="rId3" tooltip="CPU"/>
              </a:rPr>
              <a:t>CPU</a:t>
            </a:r>
            <a:r>
              <a:rPr lang="ja-JP" altLang="en-US" b="0" i="0" u="none" strike="noStrike">
                <a:solidFill>
                  <a:srgbClr val="202122"/>
                </a:solidFill>
                <a:effectLst/>
                <a:latin typeface="Arial" panose="020B0604020202020204" pitchFamily="34" charset="0"/>
              </a:rPr>
              <a:t>外部，負責指揮</a:t>
            </a:r>
            <a:r>
              <a:rPr lang="en-US" b="0" i="0" u="none" strike="noStrike">
                <a:solidFill>
                  <a:srgbClr val="795CB2"/>
                </a:solidFill>
                <a:effectLst/>
                <a:latin typeface="Arial" panose="020B0604020202020204" pitchFamily="34" charset="0"/>
                <a:hlinkClick r:id="rId3" tooltip="CPU"/>
              </a:rPr>
              <a:t>CPU</a:t>
            </a:r>
            <a:r>
              <a:rPr lang="ja-JP" altLang="en-US" b="0" i="0" u="none" strike="noStrike">
                <a:solidFill>
                  <a:srgbClr val="202122"/>
                </a:solidFill>
                <a:effectLst/>
                <a:latin typeface="Arial" panose="020B0604020202020204" pitchFamily="34" charset="0"/>
              </a:rPr>
              <a:t>工作。通過該裝置的運行來控制其他裝置的活動，也被視作</a:t>
            </a:r>
            <a:r>
              <a:rPr lang="ja-JP" altLang="en-US" b="0" i="0" u="none" strike="noStrike">
                <a:solidFill>
                  <a:srgbClr val="795CB2"/>
                </a:solidFill>
                <a:effectLst/>
                <a:latin typeface="Arial" panose="020B0604020202020204" pitchFamily="34" charset="0"/>
                <a:hlinkClick r:id="rId4" tooltip="有限狀態自動機"/>
              </a:rPr>
              <a:t>有限狀態自動機</a:t>
            </a:r>
            <a:r>
              <a:rPr lang="en-US" altLang="ja-JP" b="0" i="0" u="none" strike="noStrike">
                <a:solidFill>
                  <a:srgbClr val="795CB2"/>
                </a:solidFill>
                <a:effectLst/>
                <a:latin typeface="Arial" panose="020B0604020202020204" pitchFamily="34" charset="0"/>
              </a:rPr>
              <a:t> (</a:t>
            </a:r>
            <a:r>
              <a:rPr lang="en-US" b="0" i="0" u="none" strike="noStrike">
                <a:solidFill>
                  <a:srgbClr val="202122"/>
                </a:solidFill>
                <a:effectLst/>
                <a:latin typeface="Arial" panose="020B0604020202020204" pitchFamily="34" charset="0"/>
              </a:rPr>
              <a:t>finite-state machine) </a:t>
            </a:r>
            <a:r>
              <a:rPr lang="ja-JP" altLang="en-US" b="0" i="0" u="none" strike="noStrike">
                <a:solidFill>
                  <a:srgbClr val="202122"/>
                </a:solidFill>
                <a:effectLst/>
                <a:latin typeface="Arial" panose="020B0604020202020204" pitchFamily="34" charset="0"/>
              </a:rPr>
              <a:t>的一種。</a:t>
            </a:r>
            <a:endParaRPr lang="en-US" altLang="ja-JP" b="0" i="0" u="none" strike="noStrike">
              <a:solidFill>
                <a:srgbClr val="202122"/>
              </a:solidFill>
              <a:effectLst/>
              <a:latin typeface="Arial" panose="020B0604020202020204" pitchFamily="34" charset="0"/>
            </a:endParaRPr>
          </a:p>
          <a:p>
            <a:endParaRPr lang="en-US" b="0" i="0" u="none" strike="noStrike">
              <a:solidFill>
                <a:srgbClr val="202122"/>
              </a:solidFill>
              <a:effectLst/>
              <a:latin typeface="Arial" panose="020B0604020202020204" pitchFamily="34" charset="0"/>
            </a:endParaRPr>
          </a:p>
          <a:p>
            <a:pPr algn="l"/>
            <a:r>
              <a:rPr lang="ja-JP" altLang="en-US" b="1" i="0" u="none" strike="noStrike">
                <a:solidFill>
                  <a:srgbClr val="202122"/>
                </a:solidFill>
                <a:effectLst/>
                <a:latin typeface="Arial" panose="020B0604020202020204" pitchFamily="34" charset="0"/>
              </a:rPr>
              <a:t>算術邏輯單元</a:t>
            </a:r>
            <a:r>
              <a:rPr lang="ja-JP" altLang="en-US" b="0" i="0" u="none" strike="noStrike">
                <a:solidFill>
                  <a:srgbClr val="202122"/>
                </a:solidFill>
                <a:effectLst/>
                <a:latin typeface="Arial" panose="020B0604020202020204" pitchFamily="34" charset="0"/>
              </a:rPr>
              <a:t>（英語：</a:t>
            </a:r>
            <a:r>
              <a:rPr lang="en-US" b="0" i="0" u="none" strike="noStrike">
                <a:solidFill>
                  <a:srgbClr val="202122"/>
                </a:solidFill>
                <a:effectLst/>
                <a:latin typeface="Arial" panose="020B0604020202020204" pitchFamily="34" charset="0"/>
              </a:rPr>
              <a:t>Arithmetic logic unit，</a:t>
            </a:r>
            <a:r>
              <a:rPr lang="ja-JP" altLang="en-US" b="0" i="0" u="none" strike="noStrike">
                <a:solidFill>
                  <a:srgbClr val="795CB2"/>
                </a:solidFill>
                <a:effectLst/>
                <a:latin typeface="Arial" panose="020B0604020202020204" pitchFamily="34" charset="0"/>
                <a:hlinkClick r:id="rId5" tooltip="縮寫"/>
              </a:rPr>
              <a:t>縮寫</a:t>
            </a:r>
            <a:r>
              <a:rPr lang="ja-JP" altLang="en-US" b="0" i="0" u="none" strike="noStrike">
                <a:solidFill>
                  <a:srgbClr val="202122"/>
                </a:solidFill>
                <a:effectLst/>
                <a:latin typeface="Arial" panose="020B0604020202020204" pitchFamily="34" charset="0"/>
              </a:rPr>
              <a:t>：</a:t>
            </a:r>
            <a:r>
              <a:rPr lang="en-US" b="1" i="0" u="none" strike="noStrike">
                <a:solidFill>
                  <a:srgbClr val="202122"/>
                </a:solidFill>
                <a:effectLst/>
                <a:latin typeface="Arial" panose="020B0604020202020204" pitchFamily="34" charset="0"/>
              </a:rPr>
              <a:t>ALU</a:t>
            </a:r>
            <a:r>
              <a:rPr lang="en-US" b="0" i="0" u="none" strike="noStrike">
                <a:solidFill>
                  <a:srgbClr val="202122"/>
                </a:solidFill>
                <a:effectLst/>
                <a:latin typeface="Arial" panose="020B0604020202020204" pitchFamily="34" charset="0"/>
              </a:rPr>
              <a:t>）</a:t>
            </a:r>
            <a:r>
              <a:rPr lang="ja-JP" altLang="en-US" b="0" i="0" u="none" strike="noStrike">
                <a:solidFill>
                  <a:srgbClr val="202122"/>
                </a:solidFill>
                <a:effectLst/>
                <a:latin typeface="Arial" panose="020B0604020202020204" pitchFamily="34" charset="0"/>
              </a:rPr>
              <a:t>是一種可對</a:t>
            </a:r>
            <a:r>
              <a:rPr lang="ja-JP" altLang="en-US" b="0" i="0" u="none" strike="noStrike">
                <a:solidFill>
                  <a:srgbClr val="795CB2"/>
                </a:solidFill>
                <a:effectLst/>
                <a:latin typeface="Arial" panose="020B0604020202020204" pitchFamily="34" charset="0"/>
                <a:hlinkClick r:id="rId6" tooltip="二進位"/>
              </a:rPr>
              <a:t>二進位</a:t>
            </a:r>
            <a:r>
              <a:rPr lang="ja-JP" altLang="en-US" b="0" i="0" u="none" strike="noStrike">
                <a:solidFill>
                  <a:srgbClr val="795CB2"/>
                </a:solidFill>
                <a:effectLst/>
                <a:latin typeface="Arial" panose="020B0604020202020204" pitchFamily="34" charset="0"/>
                <a:hlinkClick r:id="rId7" tooltip="整數"/>
              </a:rPr>
              <a:t>整數</a:t>
            </a:r>
            <a:r>
              <a:rPr lang="ja-JP" altLang="en-US" b="0" i="0" u="none" strike="noStrike">
                <a:solidFill>
                  <a:srgbClr val="202122"/>
                </a:solidFill>
                <a:effectLst/>
                <a:latin typeface="Arial" panose="020B0604020202020204" pitchFamily="34" charset="0"/>
              </a:rPr>
              <a:t>執行</a:t>
            </a:r>
            <a:r>
              <a:rPr lang="ja-JP" altLang="en-US" b="0" i="0" u="none" strike="noStrike">
                <a:solidFill>
                  <a:srgbClr val="795CB2"/>
                </a:solidFill>
                <a:effectLst/>
                <a:latin typeface="Arial" panose="020B0604020202020204" pitchFamily="34" charset="0"/>
                <a:hlinkClick r:id="rId8" tooltip="算術"/>
              </a:rPr>
              <a:t>算術運算</a:t>
            </a:r>
            <a:r>
              <a:rPr lang="ja-JP" altLang="en-US" b="0" i="0" u="none" strike="noStrike">
                <a:solidFill>
                  <a:srgbClr val="202122"/>
                </a:solidFill>
                <a:effectLst/>
                <a:latin typeface="Arial" panose="020B0604020202020204" pitchFamily="34" charset="0"/>
              </a:rPr>
              <a:t>或</a:t>
            </a:r>
            <a:r>
              <a:rPr lang="ja-JP" altLang="en-US" b="0" i="0" u="none" strike="noStrike">
                <a:solidFill>
                  <a:srgbClr val="795CB2"/>
                </a:solidFill>
                <a:effectLst/>
                <a:latin typeface="Arial" panose="020B0604020202020204" pitchFamily="34" charset="0"/>
                <a:hlinkClick r:id="rId9" tooltip="位元運算"/>
              </a:rPr>
              <a:t>位元運算</a:t>
            </a:r>
            <a:r>
              <a:rPr lang="ja-JP" altLang="en-US" b="0" i="0" u="none" strike="noStrike">
                <a:solidFill>
                  <a:srgbClr val="202122"/>
                </a:solidFill>
                <a:effectLst/>
                <a:latin typeface="Arial" panose="020B0604020202020204" pitchFamily="34" charset="0"/>
              </a:rPr>
              <a:t>的</a:t>
            </a:r>
            <a:r>
              <a:rPr lang="ja-JP" altLang="en-US" b="0" i="0" u="none" strike="noStrike">
                <a:solidFill>
                  <a:srgbClr val="795CB2"/>
                </a:solidFill>
                <a:effectLst/>
                <a:latin typeface="Arial" panose="020B0604020202020204" pitchFamily="34" charset="0"/>
                <a:hlinkClick r:id="rId10" tooltip="組合邏輯電路"/>
              </a:rPr>
              <a:t>組合邏輯</a:t>
            </a:r>
            <a:r>
              <a:rPr lang="ja-JP" altLang="en-US" b="0" i="0" u="none" strike="noStrike">
                <a:solidFill>
                  <a:srgbClr val="795CB2"/>
                </a:solidFill>
                <a:effectLst/>
                <a:latin typeface="Arial" panose="020B0604020202020204" pitchFamily="34" charset="0"/>
                <a:hlinkClick r:id="rId11" tooltip="數位電路"/>
              </a:rPr>
              <a:t>數位電路</a:t>
            </a:r>
            <a:r>
              <a:rPr lang="ja-JP" altLang="en-US" b="0" i="0" u="none" strike="noStrike">
                <a:solidFill>
                  <a:srgbClr val="202122"/>
                </a:solidFill>
                <a:effectLst/>
                <a:latin typeface="Arial" panose="020B0604020202020204" pitchFamily="34" charset="0"/>
              </a:rPr>
              <a:t>。</a:t>
            </a:r>
            <a:r>
              <a:rPr lang="en-US" altLang="ja-JP" b="0" i="0" u="none" strike="noStrike" baseline="30000">
                <a:solidFill>
                  <a:srgbClr val="795CB2"/>
                </a:solidFill>
                <a:effectLst/>
                <a:latin typeface="Arial" panose="020B0604020202020204" pitchFamily="34" charset="0"/>
                <a:hlinkClick r:id="rId12"/>
              </a:rPr>
              <a:t>[1]</a:t>
            </a:r>
            <a:r>
              <a:rPr lang="en-US" altLang="ja-JP" b="0" i="0" u="none" strike="noStrike" baseline="30000">
                <a:solidFill>
                  <a:srgbClr val="795CB2"/>
                </a:solidFill>
                <a:effectLst/>
                <a:latin typeface="Arial" panose="020B0604020202020204" pitchFamily="34" charset="0"/>
                <a:hlinkClick r:id="rId13"/>
              </a:rPr>
              <a:t>[2]</a:t>
            </a:r>
            <a:r>
              <a:rPr lang="en-US" altLang="ja-JP" b="0" i="0" u="none" strike="noStrike" baseline="30000">
                <a:solidFill>
                  <a:srgbClr val="795CB2"/>
                </a:solidFill>
                <a:effectLst/>
                <a:latin typeface="Arial" panose="020B0604020202020204" pitchFamily="34" charset="0"/>
                <a:hlinkClick r:id="rId14"/>
              </a:rPr>
              <a:t>[3]</a:t>
            </a:r>
            <a:r>
              <a:rPr lang="en-US" altLang="ja-JP" b="0" i="0" u="none" strike="noStrike" baseline="30000">
                <a:solidFill>
                  <a:srgbClr val="795CB2"/>
                </a:solidFill>
                <a:effectLst/>
                <a:latin typeface="Arial" panose="020B0604020202020204" pitchFamily="34" charset="0"/>
                <a:hlinkClick r:id="rId15"/>
              </a:rPr>
              <a:t>[4]</a:t>
            </a:r>
            <a:r>
              <a:rPr lang="en-US" b="0" i="0" u="none" strike="noStrike">
                <a:solidFill>
                  <a:srgbClr val="202122"/>
                </a:solidFill>
                <a:effectLst/>
                <a:latin typeface="Arial" panose="020B0604020202020204" pitchFamily="34" charset="0"/>
              </a:rPr>
              <a:t>ALU </a:t>
            </a:r>
            <a:r>
              <a:rPr lang="ja-JP" altLang="en-US" b="0" i="0" u="none" strike="noStrike">
                <a:solidFill>
                  <a:srgbClr val="202122"/>
                </a:solidFill>
                <a:effectLst/>
                <a:latin typeface="Arial" panose="020B0604020202020204" pitchFamily="34" charset="0"/>
              </a:rPr>
              <a:t>與</a:t>
            </a:r>
            <a:r>
              <a:rPr lang="ja-JP" altLang="en-US" b="0" i="0" u="none" strike="noStrike">
                <a:solidFill>
                  <a:srgbClr val="795CB2"/>
                </a:solidFill>
                <a:effectLst/>
                <a:latin typeface="Arial" panose="020B0604020202020204" pitchFamily="34" charset="0"/>
                <a:hlinkClick r:id="rId16" tooltip="浮點運算器"/>
              </a:rPr>
              <a:t>浮點數運算單元</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FPU）</a:t>
            </a:r>
            <a:r>
              <a:rPr lang="ja-JP" altLang="en-US" b="0" i="0" u="none" strike="noStrike">
                <a:solidFill>
                  <a:srgbClr val="202122"/>
                </a:solidFill>
                <a:effectLst/>
                <a:latin typeface="Arial" panose="020B0604020202020204" pitchFamily="34" charset="0"/>
              </a:rPr>
              <a:t>不同，後者僅對</a:t>
            </a:r>
            <a:r>
              <a:rPr lang="ja-JP" altLang="en-US" b="0" i="0" u="none" strike="noStrike">
                <a:solidFill>
                  <a:srgbClr val="795CB2"/>
                </a:solidFill>
                <a:effectLst/>
                <a:latin typeface="Arial" panose="020B0604020202020204" pitchFamily="34" charset="0"/>
                <a:hlinkClick r:id="rId16" tooltip="浮點運算器"/>
              </a:rPr>
              <a:t>浮點數</a:t>
            </a:r>
            <a:r>
              <a:rPr lang="ja-JP" altLang="en-US" b="0" i="0" u="none" strike="noStrike">
                <a:solidFill>
                  <a:srgbClr val="202122"/>
                </a:solidFill>
                <a:effectLst/>
                <a:latin typeface="Arial" panose="020B0604020202020204" pitchFamily="34" charset="0"/>
              </a:rPr>
              <a:t>進行操作。</a:t>
            </a:r>
            <a:r>
              <a:rPr lang="en-US" b="0" i="0" u="none" strike="noStrike">
                <a:solidFill>
                  <a:srgbClr val="202122"/>
                </a:solidFill>
                <a:effectLst/>
                <a:latin typeface="Arial" panose="020B0604020202020204" pitchFamily="34" charset="0"/>
              </a:rPr>
              <a:t>ALU </a:t>
            </a:r>
            <a:r>
              <a:rPr lang="ja-JP" altLang="en-US" b="0" i="0" u="none" strike="noStrike">
                <a:solidFill>
                  <a:srgbClr val="202122"/>
                </a:solidFill>
                <a:effectLst/>
                <a:latin typeface="Arial" panose="020B0604020202020204" pitchFamily="34" charset="0"/>
              </a:rPr>
              <a:t>是許多類型的計算電路的基本部件，這些計算電路包括電腦的</a:t>
            </a:r>
            <a:r>
              <a:rPr lang="ja-JP" altLang="en-US" b="0" i="0" u="none" strike="noStrike">
                <a:solidFill>
                  <a:srgbClr val="795CB2"/>
                </a:solidFill>
                <a:effectLst/>
                <a:latin typeface="Arial" panose="020B0604020202020204" pitchFamily="34" charset="0"/>
                <a:hlinkClick r:id="rId17" tooltip="中央處理器"/>
              </a:rPr>
              <a:t>中央處理單元</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CPU）、</a:t>
            </a:r>
            <a:r>
              <a:rPr lang="ja-JP" altLang="en-US" b="0" i="0" u="none" strike="noStrike">
                <a:solidFill>
                  <a:srgbClr val="795CB2"/>
                </a:solidFill>
                <a:effectLst/>
                <a:latin typeface="Arial" panose="020B0604020202020204" pitchFamily="34" charset="0"/>
                <a:hlinkClick r:id="rId16" tooltip="浮點運算器"/>
              </a:rPr>
              <a:t>浮點處理單元</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FPU）</a:t>
            </a:r>
            <a:r>
              <a:rPr lang="ja-JP" altLang="en-US" b="0" i="0" u="none" strike="noStrike">
                <a:solidFill>
                  <a:srgbClr val="202122"/>
                </a:solidFill>
                <a:effectLst/>
                <a:latin typeface="Arial" panose="020B0604020202020204" pitchFamily="34" charset="0"/>
              </a:rPr>
              <a:t>和</a:t>
            </a:r>
            <a:r>
              <a:rPr lang="ja-JP" altLang="en-US" b="0" i="0" u="none" strike="noStrike">
                <a:solidFill>
                  <a:srgbClr val="795CB2"/>
                </a:solidFill>
                <a:effectLst/>
                <a:latin typeface="Arial" panose="020B0604020202020204" pitchFamily="34" charset="0"/>
                <a:hlinkClick r:id="rId18" tooltip="圖形處理器"/>
              </a:rPr>
              <a:t>圖形處理單元</a:t>
            </a:r>
            <a:r>
              <a:rPr lang="ja-JP" altLang="en-US" b="0" i="0" u="none" strike="noStrike">
                <a:solidFill>
                  <a:srgbClr val="202122"/>
                </a:solidFill>
                <a:effectLst/>
                <a:latin typeface="Arial" panose="020B0604020202020204" pitchFamily="34" charset="0"/>
              </a:rPr>
              <a:t>（</a:t>
            </a:r>
            <a:r>
              <a:rPr lang="en-US" b="0" i="0" u="none" strike="noStrike">
                <a:solidFill>
                  <a:srgbClr val="202122"/>
                </a:solidFill>
                <a:effectLst/>
                <a:latin typeface="Arial" panose="020B0604020202020204" pitchFamily="34" charset="0"/>
              </a:rPr>
              <a:t>GPU）。</a:t>
            </a:r>
            <a:r>
              <a:rPr lang="ja-JP" altLang="en-US" b="0" i="0" u="none" strike="noStrike">
                <a:solidFill>
                  <a:srgbClr val="202122"/>
                </a:solidFill>
                <a:effectLst/>
                <a:latin typeface="Arial" panose="020B0604020202020204" pitchFamily="34" charset="0"/>
              </a:rPr>
              <a:t>單個</a:t>
            </a:r>
            <a:r>
              <a:rPr lang="en-US" b="0" i="0" u="none" strike="noStrike">
                <a:solidFill>
                  <a:srgbClr val="202122"/>
                </a:solidFill>
                <a:effectLst/>
                <a:latin typeface="Arial" panose="020B0604020202020204" pitchFamily="34" charset="0"/>
              </a:rPr>
              <a:t>CPU、FPU </a:t>
            </a:r>
            <a:r>
              <a:rPr lang="ja-JP" altLang="en-US" b="0" i="0" u="none" strike="noStrike">
                <a:solidFill>
                  <a:srgbClr val="202122"/>
                </a:solidFill>
                <a:effectLst/>
                <a:latin typeface="Arial" panose="020B0604020202020204" pitchFamily="34" charset="0"/>
              </a:rPr>
              <a:t>或 </a:t>
            </a:r>
            <a:r>
              <a:rPr lang="en-US" b="0" i="0" u="none" strike="noStrike">
                <a:solidFill>
                  <a:srgbClr val="202122"/>
                </a:solidFill>
                <a:effectLst/>
                <a:latin typeface="Arial" panose="020B0604020202020204" pitchFamily="34" charset="0"/>
              </a:rPr>
              <a:t>GPU </a:t>
            </a:r>
            <a:r>
              <a:rPr lang="ja-JP" altLang="en-US" b="0" i="0" u="none" strike="noStrike">
                <a:solidFill>
                  <a:srgbClr val="202122"/>
                </a:solidFill>
                <a:effectLst/>
                <a:latin typeface="Arial" panose="020B0604020202020204" pitchFamily="34" charset="0"/>
              </a:rPr>
              <a:t>可能包含多個 </a:t>
            </a:r>
            <a:r>
              <a:rPr lang="en-US" b="0" i="0" u="none" strike="noStrike">
                <a:solidFill>
                  <a:srgbClr val="202122"/>
                </a:solidFill>
                <a:effectLst/>
                <a:latin typeface="Arial" panose="020B0604020202020204" pitchFamily="34" charset="0"/>
              </a:rPr>
              <a:t>ALU。</a:t>
            </a:r>
          </a:p>
          <a:p>
            <a:pPr algn="l"/>
            <a:r>
              <a:rPr lang="en-US" b="0" i="0" u="none" strike="noStrike">
                <a:solidFill>
                  <a:srgbClr val="202122"/>
                </a:solidFill>
                <a:effectLst/>
                <a:latin typeface="Arial" panose="020B0604020202020204" pitchFamily="34" charset="0"/>
              </a:rPr>
              <a:t>ALU </a:t>
            </a:r>
            <a:r>
              <a:rPr lang="ja-JP" altLang="en-US" b="0" i="0" u="none" strike="noStrike">
                <a:solidFill>
                  <a:srgbClr val="202122"/>
                </a:solidFill>
                <a:effectLst/>
                <a:latin typeface="Arial" panose="020B0604020202020204" pitchFamily="34" charset="0"/>
              </a:rPr>
              <a:t>的輸入包括需要運算的資料（也稱為</a:t>
            </a:r>
            <a:r>
              <a:rPr lang="ja-JP" altLang="en-US" b="0" i="0" u="none" strike="noStrike">
                <a:solidFill>
                  <a:srgbClr val="795CB2"/>
                </a:solidFill>
                <a:effectLst/>
                <a:latin typeface="Arial" panose="020B0604020202020204" pitchFamily="34" charset="0"/>
                <a:hlinkClick r:id="rId19" tooltip="運算數"/>
              </a:rPr>
              <a:t>運算數</a:t>
            </a:r>
            <a:r>
              <a:rPr lang="ja-JP" altLang="en-US" b="0" i="0" u="none" strike="noStrike">
                <a:solidFill>
                  <a:srgbClr val="202122"/>
                </a:solidFill>
                <a:effectLst/>
                <a:latin typeface="Arial" panose="020B0604020202020204" pitchFamily="34" charset="0"/>
              </a:rPr>
              <a:t>）和表明了運算操作類型的指令碼。</a:t>
            </a:r>
            <a:r>
              <a:rPr lang="en-US" b="0" i="0" u="none" strike="noStrike">
                <a:solidFill>
                  <a:srgbClr val="202122"/>
                </a:solidFill>
                <a:effectLst/>
                <a:latin typeface="Arial" panose="020B0604020202020204" pitchFamily="34" charset="0"/>
              </a:rPr>
              <a:t>ALU </a:t>
            </a:r>
            <a:r>
              <a:rPr lang="ja-JP" altLang="en-US" b="0" i="0" u="none" strike="noStrike">
                <a:solidFill>
                  <a:srgbClr val="202122"/>
                </a:solidFill>
                <a:effectLst/>
                <a:latin typeface="Arial" panose="020B0604020202020204" pitchFamily="34" charset="0"/>
              </a:rPr>
              <a:t>的輸出是其執行運算的結果。在許多的設計中，</a:t>
            </a:r>
            <a:r>
              <a:rPr lang="en-US" b="0" i="0" u="none" strike="noStrike">
                <a:solidFill>
                  <a:srgbClr val="202122"/>
                </a:solidFill>
                <a:effectLst/>
                <a:latin typeface="Arial" panose="020B0604020202020204" pitchFamily="34" charset="0"/>
              </a:rPr>
              <a:t>ALU </a:t>
            </a:r>
            <a:r>
              <a:rPr lang="ja-JP" altLang="en-US" b="0" i="0" u="none" strike="noStrike">
                <a:solidFill>
                  <a:srgbClr val="202122"/>
                </a:solidFill>
                <a:effectLst/>
                <a:latin typeface="Arial" panose="020B0604020202020204" pitchFamily="34" charset="0"/>
              </a:rPr>
              <a:t>還帶有狀態輸入或輸出，可將其之前操作或當前操作的資訊在 </a:t>
            </a:r>
            <a:r>
              <a:rPr lang="en-US" b="0" i="0" u="none" strike="noStrike">
                <a:solidFill>
                  <a:srgbClr val="202122"/>
                </a:solidFill>
                <a:effectLst/>
                <a:latin typeface="Arial" panose="020B0604020202020204" pitchFamily="34" charset="0"/>
              </a:rPr>
              <a:t>ALU </a:t>
            </a:r>
            <a:r>
              <a:rPr lang="ja-JP" altLang="en-US" b="0" i="0" u="none" strike="noStrike">
                <a:solidFill>
                  <a:srgbClr val="202122"/>
                </a:solidFill>
                <a:effectLst/>
                <a:latin typeface="Arial" panose="020B0604020202020204" pitchFamily="34" charset="0"/>
              </a:rPr>
              <a:t>和外部狀態</a:t>
            </a:r>
            <a:r>
              <a:rPr lang="ja-JP" altLang="en-US" b="0" i="0" u="none" strike="noStrike">
                <a:solidFill>
                  <a:srgbClr val="795CB2"/>
                </a:solidFill>
                <a:effectLst/>
                <a:latin typeface="Arial" panose="020B0604020202020204" pitchFamily="34" charset="0"/>
                <a:hlinkClick r:id="rId20" tooltip="暫存器"/>
              </a:rPr>
              <a:t>暫存器</a:t>
            </a:r>
            <a:r>
              <a:rPr lang="ja-JP" altLang="en-US" b="0" i="0" u="none" strike="noStrike">
                <a:solidFill>
                  <a:srgbClr val="202122"/>
                </a:solidFill>
                <a:effectLst/>
                <a:latin typeface="Arial" panose="020B0604020202020204" pitchFamily="34" charset="0"/>
              </a:rPr>
              <a:t>間傳遞。</a:t>
            </a:r>
            <a:endParaRPr lang="en-US" altLang="ja-JP" b="0" i="0" u="none" strike="noStrike">
              <a:solidFill>
                <a:srgbClr val="2021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143B143-C6FC-456E-8FE1-F9CFF830DE78}" type="slidenum">
              <a:rPr lang="en-US" altLang="en-US"/>
              <a:pPr/>
              <a:t>14</a:t>
            </a:fld>
            <a:endParaRPr lang="en-US" altLang="en-US" dirty="0"/>
          </a:p>
        </p:txBody>
      </p:sp>
    </p:spTree>
    <p:extLst>
      <p:ext uri="{BB962C8B-B14F-4D97-AF65-F5344CB8AC3E}">
        <p14:creationId xmlns:p14="http://schemas.microsoft.com/office/powerpoint/2010/main" val="314358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ja-JP" altLang="en-US" b="1" i="0" u="none" strike="noStrike">
                <a:solidFill>
                  <a:srgbClr val="374151"/>
                </a:solidFill>
                <a:effectLst/>
                <a:latin typeface="Söhne"/>
              </a:rPr>
              <a:t>寄存器：</a:t>
            </a:r>
            <a:r>
              <a:rPr lang="en-US" b="0" i="0" u="none" strike="noStrike">
                <a:solidFill>
                  <a:srgbClr val="4D5156"/>
                </a:solidFill>
                <a:effectLst/>
                <a:latin typeface="arial" panose="020B0604020202020204" pitchFamily="34" charset="0"/>
              </a:rPr>
              <a:t>Register</a:t>
            </a:r>
            <a:r>
              <a:rPr lang="ja-JP" altLang="en-US" b="0" i="0" u="none" strike="noStrike">
                <a:solidFill>
                  <a:srgbClr val="374151"/>
                </a:solidFill>
                <a:effectLst/>
                <a:latin typeface="Söhne"/>
              </a:rPr>
              <a:t> 處理器包含寄存器，這是</a:t>
            </a:r>
            <a:r>
              <a:rPr lang="en-US" b="0" i="0" u="none" strike="noStrike">
                <a:solidFill>
                  <a:srgbClr val="374151"/>
                </a:solidFill>
                <a:effectLst/>
                <a:latin typeface="Söhne"/>
              </a:rPr>
              <a:t>CPU（</a:t>
            </a:r>
            <a:r>
              <a:rPr lang="ja-JP" altLang="en-US" b="0" i="0" u="none" strike="noStrike">
                <a:solidFill>
                  <a:srgbClr val="374151"/>
                </a:solidFill>
                <a:effectLst/>
                <a:latin typeface="Söhne"/>
              </a:rPr>
              <a:t>中央處理單元）內的小型、高速存儲位置。寄存器用於暫時保存</a:t>
            </a:r>
            <a:r>
              <a:rPr lang="en-US" b="0" i="0" u="none" strike="noStrike">
                <a:solidFill>
                  <a:srgbClr val="374151"/>
                </a:solidFill>
                <a:effectLst/>
                <a:latin typeface="Söhne"/>
              </a:rPr>
              <a:t>CPU</a:t>
            </a:r>
            <a:r>
              <a:rPr lang="ja-JP" altLang="en-US" b="0" i="0" u="none" strike="noStrike">
                <a:solidFill>
                  <a:srgbClr val="374151"/>
                </a:solidFill>
                <a:effectLst/>
                <a:latin typeface="Söhne"/>
              </a:rPr>
              <a:t>需要執行操作的數據和指令。它們的訪問速度比主記憶體快得多，這使它們對於高效處理至關重要。</a:t>
            </a:r>
          </a:p>
          <a:p>
            <a:pPr algn="l">
              <a:buFont typeface="+mj-lt"/>
              <a:buAutoNum type="arabicPeriod"/>
            </a:pPr>
            <a:r>
              <a:rPr lang="ja-JP" altLang="en-US" b="1" i="0" u="none" strike="noStrike">
                <a:solidFill>
                  <a:srgbClr val="374151"/>
                </a:solidFill>
                <a:effectLst/>
                <a:latin typeface="Söhne"/>
              </a:rPr>
              <a:t>系統時鐘：</a:t>
            </a:r>
            <a:r>
              <a:rPr lang="ja-JP" altLang="en-US" b="0" i="0" u="none" strike="noStrike">
                <a:solidFill>
                  <a:srgbClr val="374151"/>
                </a:solidFill>
                <a:effectLst/>
                <a:latin typeface="Söhne"/>
              </a:rPr>
              <a:t> 系統時鐘是計算機的重要組件之一，它控制各種計算機操作的時序。它以恆定的速率生成一系列電子脈衝，這些脈衝同步計算機的不同部件的活動，包括</a:t>
            </a:r>
            <a:r>
              <a:rPr lang="en-US" b="0" i="0" u="none" strike="noStrike">
                <a:solidFill>
                  <a:srgbClr val="374151"/>
                </a:solidFill>
                <a:effectLst/>
                <a:latin typeface="Söhne"/>
              </a:rPr>
              <a:t>CPU、</a:t>
            </a:r>
            <a:r>
              <a:rPr lang="ja-JP" altLang="en-US" b="0" i="0" u="none" strike="noStrike">
                <a:solidFill>
                  <a:srgbClr val="374151"/>
                </a:solidFill>
                <a:effectLst/>
                <a:latin typeface="Söhne"/>
              </a:rPr>
              <a:t>內存和輸入</a:t>
            </a:r>
            <a:r>
              <a:rPr lang="en-US" altLang="ja-JP" b="0" i="0" u="none" strike="noStrike">
                <a:solidFill>
                  <a:srgbClr val="374151"/>
                </a:solidFill>
                <a:effectLst/>
                <a:latin typeface="Söhne"/>
              </a:rPr>
              <a:t>/</a:t>
            </a:r>
            <a:r>
              <a:rPr lang="ja-JP" altLang="en-US" b="0" i="0" u="none" strike="noStrike">
                <a:solidFill>
                  <a:srgbClr val="374151"/>
                </a:solidFill>
                <a:effectLst/>
                <a:latin typeface="Söhne"/>
              </a:rPr>
              <a:t>輸出設備。</a:t>
            </a:r>
          </a:p>
          <a:p>
            <a:pPr algn="l">
              <a:buFont typeface="+mj-lt"/>
              <a:buAutoNum type="arabicPeriod"/>
            </a:pPr>
            <a:r>
              <a:rPr lang="ja-JP" altLang="en-US" b="1" i="0" u="none" strike="noStrike">
                <a:solidFill>
                  <a:srgbClr val="374151"/>
                </a:solidFill>
                <a:effectLst/>
                <a:latin typeface="Söhne"/>
              </a:rPr>
              <a:t>時鐘速度：</a:t>
            </a:r>
            <a:r>
              <a:rPr lang="ja-JP" altLang="en-US" b="0" i="0" u="none" strike="noStrike">
                <a:solidFill>
                  <a:srgbClr val="374151"/>
                </a:solidFill>
                <a:effectLst/>
                <a:latin typeface="Söhne"/>
              </a:rPr>
              <a:t> 系統時鐘生成這些脈衝的速率稱為時鐘速度或時鐘頻率。通常以赫茲（</a:t>
            </a:r>
            <a:r>
              <a:rPr lang="en-US" b="0" i="0" u="none" strike="noStrike">
                <a:solidFill>
                  <a:srgbClr val="374151"/>
                </a:solidFill>
                <a:effectLst/>
                <a:latin typeface="Söhne"/>
              </a:rPr>
              <a:t>Hz）</a:t>
            </a:r>
            <a:r>
              <a:rPr lang="ja-JP" altLang="en-US" b="0" i="0" u="none" strike="noStrike">
                <a:solidFill>
                  <a:srgbClr val="374151"/>
                </a:solidFill>
                <a:effectLst/>
                <a:latin typeface="Söhne"/>
              </a:rPr>
              <a:t>或其倍數來衡量，如吉赫茲（</a:t>
            </a:r>
            <a:r>
              <a:rPr lang="en-US" b="0" i="0" u="none" strike="noStrike">
                <a:solidFill>
                  <a:srgbClr val="374151"/>
                </a:solidFill>
                <a:effectLst/>
                <a:latin typeface="Söhne"/>
              </a:rPr>
              <a:t>GHz），</a:t>
            </a:r>
            <a:r>
              <a:rPr lang="ja-JP" altLang="en-US" b="0" i="0" u="none" strike="noStrike">
                <a:solidFill>
                  <a:srgbClr val="374151"/>
                </a:solidFill>
                <a:effectLst/>
                <a:latin typeface="Söhne"/>
              </a:rPr>
              <a:t>適用於現代處理器。時鐘速度決定了</a:t>
            </a:r>
            <a:r>
              <a:rPr lang="en-US" b="0" i="0" u="none" strike="noStrike">
                <a:solidFill>
                  <a:srgbClr val="374151"/>
                </a:solidFill>
                <a:effectLst/>
                <a:latin typeface="Söhne"/>
              </a:rPr>
              <a:t>CPU</a:t>
            </a:r>
            <a:r>
              <a:rPr lang="ja-JP" altLang="en-US" b="0" i="0" u="none" strike="noStrike">
                <a:solidFill>
                  <a:srgbClr val="374151"/>
                </a:solidFill>
                <a:effectLst/>
                <a:latin typeface="Söhne"/>
              </a:rPr>
              <a:t>每秒可以執行多少週期或指令。通常情況下，更高的時鐘速度意味著</a:t>
            </a:r>
            <a:r>
              <a:rPr lang="en-US" b="0" i="0" u="none" strike="noStrike">
                <a:solidFill>
                  <a:srgbClr val="374151"/>
                </a:solidFill>
                <a:effectLst/>
                <a:latin typeface="Söhne"/>
              </a:rPr>
              <a:t>CPU</a:t>
            </a:r>
            <a:r>
              <a:rPr lang="ja-JP" altLang="en-US" b="0" i="0" u="none" strike="noStrike">
                <a:solidFill>
                  <a:srgbClr val="374151"/>
                </a:solidFill>
                <a:effectLst/>
                <a:latin typeface="Söhne"/>
              </a:rPr>
              <a:t>可以更快地處理指令。</a:t>
            </a:r>
          </a:p>
          <a:p>
            <a:pPr algn="l"/>
            <a:r>
              <a:rPr lang="ja-JP" altLang="en-US" b="0" i="0" u="none" strike="noStrike">
                <a:solidFill>
                  <a:srgbClr val="374151"/>
                </a:solidFill>
                <a:effectLst/>
                <a:latin typeface="Söhne"/>
              </a:rPr>
              <a:t>值得注意的是，儘管時鐘速度是處理器性能的重要因素之一，但它並不是唯一的因素。現代</a:t>
            </a:r>
            <a:r>
              <a:rPr lang="en-US" b="0" i="0" u="none" strike="noStrike">
                <a:solidFill>
                  <a:srgbClr val="374151"/>
                </a:solidFill>
                <a:effectLst/>
                <a:latin typeface="Söhne"/>
              </a:rPr>
              <a:t>CPU</a:t>
            </a:r>
            <a:r>
              <a:rPr lang="ja-JP" altLang="en-US" b="0" i="0" u="none" strike="noStrike">
                <a:solidFill>
                  <a:srgbClr val="374151"/>
                </a:solidFill>
                <a:effectLst/>
                <a:latin typeface="Söhne"/>
              </a:rPr>
              <a:t>可能具有多個核心、先進的微架構和其他功能，這些也會影響其整體性能。此外，技術的改進使得即使在較低的時鐘速度下，也能實現更高效的處理。因此，時鐘速度只是評估</a:t>
            </a:r>
            <a:r>
              <a:rPr lang="en-US" b="0" i="0" u="none" strike="noStrike">
                <a:solidFill>
                  <a:srgbClr val="374151"/>
                </a:solidFill>
                <a:effectLst/>
                <a:latin typeface="Söhne"/>
              </a:rPr>
              <a:t>CPU</a:t>
            </a:r>
            <a:r>
              <a:rPr lang="ja-JP" altLang="en-US" b="0" i="0" u="none" strike="noStrike">
                <a:solidFill>
                  <a:srgbClr val="374151"/>
                </a:solidFill>
                <a:effectLst/>
                <a:latin typeface="Söhne"/>
              </a:rPr>
              <a:t>性能時需要考慮的多個因素之一。</a:t>
            </a:r>
          </a:p>
          <a:p>
            <a:endParaRPr lang="en-US"/>
          </a:p>
        </p:txBody>
      </p:sp>
      <p:sp>
        <p:nvSpPr>
          <p:cNvPr id="4" name="Slide Number Placeholder 3"/>
          <p:cNvSpPr>
            <a:spLocks noGrp="1"/>
          </p:cNvSpPr>
          <p:nvPr>
            <p:ph type="sldNum" sz="quarter" idx="5"/>
          </p:nvPr>
        </p:nvSpPr>
        <p:spPr/>
        <p:txBody>
          <a:bodyPr/>
          <a:lstStyle/>
          <a:p>
            <a:fld id="{9143B143-C6FC-456E-8FE1-F9CFF830DE78}" type="slidenum">
              <a:rPr lang="en-US" altLang="en-US"/>
              <a:pPr/>
              <a:t>16</a:t>
            </a:fld>
            <a:endParaRPr lang="en-US" altLang="en-US" dirty="0"/>
          </a:p>
        </p:txBody>
      </p:sp>
    </p:spTree>
    <p:extLst>
      <p:ext uri="{BB962C8B-B14F-4D97-AF65-F5344CB8AC3E}">
        <p14:creationId xmlns:p14="http://schemas.microsoft.com/office/powerpoint/2010/main" val="2476486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8A28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bwMode="white">
          <a:xfrm>
            <a:off x="-7938" y="6248400"/>
            <a:ext cx="9161463" cy="630238"/>
          </a:xfrm>
          <a:prstGeom prst="rect">
            <a:avLst/>
          </a:prstGeom>
          <a:solidFill>
            <a:srgbClr val="8A28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itle 10"/>
          <p:cNvSpPr>
            <a:spLocks noGrp="1"/>
          </p:cNvSpPr>
          <p:nvPr>
            <p:ph type="title"/>
          </p:nvPr>
        </p:nvSpPr>
        <p:spPr>
          <a:xfrm>
            <a:off x="457200" y="228600"/>
            <a:ext cx="8229600" cy="622828"/>
          </a:xfrm>
          <a:solidFill>
            <a:srgbClr val="8A288F"/>
          </a:solidFill>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5" name="Content Placeholder 4"/>
          <p:cNvSpPr>
            <a:spLocks noGrp="1"/>
          </p:cNvSpPr>
          <p:nvPr>
            <p:ph sz="quarter" idx="16"/>
          </p:nvPr>
        </p:nvSpPr>
        <p:spPr>
          <a:xfrm>
            <a:off x="1600200" y="6285230"/>
            <a:ext cx="7543800" cy="572770"/>
          </a:xfrm>
          <a:solidFill>
            <a:srgbClr val="8A288F"/>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spTree>
    <p:extLst>
      <p:ext uri="{BB962C8B-B14F-4D97-AF65-F5344CB8AC3E}">
        <p14:creationId xmlns:p14="http://schemas.microsoft.com/office/powerpoint/2010/main" val="2321533556"/>
      </p:ext>
    </p:extLst>
  </p:cSld>
  <p:clrMapOvr>
    <a:masterClrMapping/>
  </p:clrMapOvr>
  <p:transition spd="slow"/>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2743200" y="64008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9" name="Rectangle 8"/>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12757453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146243220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14624322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14624322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1462432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a:solidFill>
            <a:srgbClr val="8A288F"/>
          </a:solidFill>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517525" indent="-517525">
              <a:buClr>
                <a:srgbClr val="8A288F"/>
              </a:buClr>
              <a:buSzPct val="100000"/>
              <a:defRPr sz="2600"/>
            </a:lvl1pPr>
            <a:lvl2pPr marL="915988" indent="-452438">
              <a:buClr>
                <a:srgbClr val="8A288F"/>
              </a:buClr>
              <a:defRPr/>
            </a:lvl2pPr>
            <a:lvl3pPr marL="1377950" indent="-463550">
              <a:buClr>
                <a:srgbClr val="8A288F"/>
              </a:buClr>
              <a:buFont typeface="Wingdings" pitchFamily="2" charset="2"/>
              <a:buChar char="§"/>
              <a:defRPr sz="2200"/>
            </a:lvl3pPr>
            <a:lvl4pPr marL="1828800" indent="-457200">
              <a:buClr>
                <a:srgbClr val="8A288F"/>
              </a:buClr>
              <a:buFont typeface="Courier New" pitchFamily="49" charset="0"/>
              <a:buChar char="o"/>
              <a:defRPr/>
            </a:lvl4pPr>
            <a:lvl5pPr>
              <a:buClr>
                <a:srgbClr val="8A288F"/>
              </a:buCl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txBox="1">
            <a:spLocks/>
          </p:cNvSpPr>
          <p:nvPr userDrawn="1"/>
        </p:nvSpPr>
        <p:spPr>
          <a:xfrm>
            <a:off x="8153400" y="63246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6-</a:t>
            </a:r>
            <a:fld id="{432E8A05-05FF-45FC-8B7A-11FF800F41EA}"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5728216"/>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6" name="Rectangle 5"/>
          <p:cNvSpPr/>
          <p:nvPr userDrawn="1"/>
        </p:nvSpPr>
        <p:spPr bwMode="white">
          <a:xfrm>
            <a:off x="-7938" y="6248400"/>
            <a:ext cx="9151938" cy="617538"/>
          </a:xfrm>
          <a:prstGeom prst="rect">
            <a:avLst/>
          </a:prstGeom>
          <a:solidFill>
            <a:srgbClr val="8A28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itle 1"/>
          <p:cNvSpPr>
            <a:spLocks noGrp="1"/>
          </p:cNvSpPr>
          <p:nvPr>
            <p:ph type="title"/>
          </p:nvPr>
        </p:nvSpPr>
        <p:spPr>
          <a:xfrm>
            <a:off x="228600" y="1"/>
            <a:ext cx="8610600" cy="1143000"/>
          </a:xfrm>
        </p:spPr>
        <p:txBody>
          <a:bodyPr>
            <a:normAutofit/>
          </a:bodyPr>
          <a:lstStyle>
            <a:lvl1pPr algn="ctr">
              <a:defRPr sz="3600" b="0">
                <a:solidFill>
                  <a:schemeClr val="tx1"/>
                </a:solidFill>
              </a:defRPr>
            </a:lvl1pPr>
          </a:lstStyle>
          <a:p>
            <a:r>
              <a:rPr lang="en-US" dirty="0"/>
              <a:t>Click to edit Master title style</a:t>
            </a:r>
          </a:p>
        </p:txBody>
      </p:sp>
      <p:sp>
        <p:nvSpPr>
          <p:cNvPr id="3" name="Picture Placeholder 2"/>
          <p:cNvSpPr>
            <a:spLocks noGrp="1"/>
          </p:cNvSpPr>
          <p:nvPr>
            <p:ph type="pic" sz="quarter" idx="10"/>
          </p:nvPr>
        </p:nvSpPr>
        <p:spPr>
          <a:xfrm>
            <a:off x="5410200" y="2971800"/>
            <a:ext cx="2730500" cy="2209800"/>
          </a:xfrm>
        </p:spPr>
        <p:txBody>
          <a:bodyPr rtlCol="0">
            <a:normAutofit/>
          </a:bodyPr>
          <a:lstStyle/>
          <a:p>
            <a:pPr lvl="0"/>
            <a:r>
              <a:rPr lang="en-US" noProof="0" dirty="0"/>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Content Placeholder 3"/>
          <p:cNvSpPr>
            <a:spLocks noGrp="1"/>
          </p:cNvSpPr>
          <p:nvPr>
            <p:ph sz="quarter" idx="11"/>
          </p:nvPr>
        </p:nvSpPr>
        <p:spPr>
          <a:xfrm>
            <a:off x="457200" y="1295400"/>
            <a:ext cx="8305800" cy="1600200"/>
          </a:xfrm>
        </p:spPr>
        <p:txBody>
          <a:bodyPr/>
          <a:lstStyle>
            <a:lvl1pPr marL="465138" indent="-465138">
              <a:defRPr/>
            </a:lvl1pPr>
            <a:lvl2pPr marL="914400" indent="-457200">
              <a:defRPr/>
            </a:lvl2pPr>
            <a:lvl3pPr marL="1379538" indent="-465138">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6372225"/>
            <a:ext cx="1362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pyright" descr="Pearson: Copyright 2015, 2012, 2009"/>
          <p:cNvSpPr txBox="1">
            <a:spLocks noChangeArrowheads="1"/>
          </p:cNvSpPr>
          <p:nvPr userDrawn="1"/>
        </p:nvSpPr>
        <p:spPr bwMode="auto">
          <a:xfrm>
            <a:off x="1676400" y="6297613"/>
            <a:ext cx="6444342" cy="528637"/>
          </a:xfrm>
          <a:prstGeom prst="rect">
            <a:avLst/>
          </a:prstGeom>
          <a:solidFill>
            <a:srgbClr val="8A288F"/>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algn="l">
              <a:buNone/>
              <a:defRPr/>
            </a:pPr>
            <a:r>
              <a:rPr lang="en-US" altLang="zh-TW" sz="1000" b="1" dirty="0">
                <a:solidFill>
                  <a:schemeClr val="bg1"/>
                </a:solidFill>
                <a:latin typeface="Arial Narrow" pitchFamily="34" charset="0"/>
              </a:rPr>
              <a:t>© 2018 </a:t>
            </a:r>
            <a:r>
              <a:rPr lang="en-US" altLang="zh-TW" sz="1000" b="1" dirty="0" err="1">
                <a:solidFill>
                  <a:schemeClr val="bg1"/>
                </a:solidFill>
                <a:latin typeface="Arial Narrow" pitchFamily="34" charset="0"/>
              </a:rPr>
              <a:t>Cengage</a:t>
            </a:r>
            <a:r>
              <a:rPr lang="zh-TW" altLang="zh-TW" sz="1000" b="1" dirty="0">
                <a:solidFill>
                  <a:schemeClr val="bg1"/>
                </a:solidFill>
                <a:latin typeface="+mn-lt"/>
              </a:rPr>
              <a:t>版權所有，為課本著作之延伸教材，亦受著作權法之規範保護，僅作為授課教學使用，禁止列印、影印、未經授權重製和公開散佈</a:t>
            </a:r>
            <a:endParaRPr lang="en-US" altLang="zh-TW" sz="1000" dirty="0">
              <a:latin typeface="+mn-lt"/>
            </a:endParaRPr>
          </a:p>
        </p:txBody>
      </p:sp>
      <p:sp>
        <p:nvSpPr>
          <p:cNvPr id="12" name="Slide Number Placeholder 5"/>
          <p:cNvSpPr txBox="1">
            <a:spLocks/>
          </p:cNvSpPr>
          <p:nvPr userDrawn="1"/>
        </p:nvSpPr>
        <p:spPr>
          <a:xfrm>
            <a:off x="8153400" y="6324600"/>
            <a:ext cx="9144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6-</a:t>
            </a:r>
            <a:fld id="{432E8A05-05FF-45FC-8B7A-11FF800F41EA}" type="slidenum">
              <a:rPr lang="en-US" sz="1200" smtClean="0">
                <a:solidFill>
                  <a:schemeClr val="bg1"/>
                </a:solidFill>
                <a:latin typeface="Verdana" panose="020B0604030504040204" pitchFamily="34" charset="0"/>
                <a:ea typeface="Verdana" panose="020B0604030504040204" pitchFamily="34" charset="0"/>
                <a:cs typeface="Verdana" panose="020B0604030504040204" pitchFamily="34" charset="0"/>
              </a:rPr>
              <a:pPr algn="ctr">
                <a:defRPr/>
              </a:pPr>
              <a:t>‹#›</a:t>
            </a:fld>
            <a:endPar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492267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38133339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57475764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5747576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2441265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10323698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52400" y="1600200"/>
            <a:ext cx="883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2743200" y="6324600"/>
            <a:ext cx="3810000" cy="457200"/>
          </a:xfrm>
          <a:prstGeom prst="rect">
            <a:avLst/>
          </a:prstGeom>
        </p:spPr>
        <p:txBody>
          <a:bodyPr/>
          <a:lstStyle/>
          <a:p>
            <a:r>
              <a:rPr lang="en-US"/>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a:t>Page </a:t>
            </a:r>
          </a:p>
        </p:txBody>
      </p:sp>
      <p:sp>
        <p:nvSpPr>
          <p:cNvPr id="7" name="Rectangle 6"/>
          <p:cNvSpPr/>
          <p:nvPr userDrawn="1"/>
        </p:nvSpPr>
        <p:spPr>
          <a:xfrm>
            <a:off x="8534400" y="6248400"/>
            <a:ext cx="609600" cy="609600"/>
          </a:xfrm>
          <a:prstGeom prst="rect">
            <a:avLst/>
          </a:prstGeom>
          <a:solidFill>
            <a:srgbClr val="DB753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extLst>
      <p:ext uri="{BB962C8B-B14F-4D97-AF65-F5344CB8AC3E}">
        <p14:creationId xmlns:p14="http://schemas.microsoft.com/office/powerpoint/2010/main" val="22383609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Content Placeholder 1"/>
          <p:cNvSpPr>
            <a:spLocks noGrp="1"/>
          </p:cNvSpPr>
          <p:nvPr>
            <p:ph type="title"/>
          </p:nvPr>
        </p:nvSpPr>
        <p:spPr bwMode="auto">
          <a:xfrm>
            <a:off x="457200" y="26988"/>
            <a:ext cx="82296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Content Placeholder 2"/>
          <p:cNvSpPr>
            <a:spLocks noGrp="1"/>
          </p:cNvSpPr>
          <p:nvPr>
            <p:ph type="body" idx="1"/>
          </p:nvPr>
        </p:nvSpPr>
        <p:spPr bwMode="auto">
          <a:xfrm>
            <a:off x="228600" y="1295400"/>
            <a:ext cx="87630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bwMode="white">
          <a:xfrm>
            <a:off x="0" y="0"/>
            <a:ext cx="9144000" cy="1133475"/>
          </a:xfrm>
          <a:prstGeom prst="rect">
            <a:avLst/>
          </a:prstGeom>
          <a:solidFill>
            <a:srgbClr val="8A28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bwMode="white">
          <a:xfrm>
            <a:off x="-7938" y="6248400"/>
            <a:ext cx="9161463" cy="630238"/>
          </a:xfrm>
          <a:prstGeom prst="rect">
            <a:avLst/>
          </a:prstGeom>
          <a:solidFill>
            <a:srgbClr val="8A28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 y="6372225"/>
            <a:ext cx="1362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pyright" descr="Pearson: Copyright 2015, 2012, 2009"/>
          <p:cNvSpPr txBox="1">
            <a:spLocks noChangeArrowheads="1"/>
          </p:cNvSpPr>
          <p:nvPr userDrawn="1"/>
        </p:nvSpPr>
        <p:spPr bwMode="auto">
          <a:xfrm>
            <a:off x="1676400" y="6297613"/>
            <a:ext cx="6444342" cy="528637"/>
          </a:xfrm>
          <a:prstGeom prst="rect">
            <a:avLst/>
          </a:prstGeom>
          <a:solidFill>
            <a:srgbClr val="8A288F"/>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algn="l">
              <a:buNone/>
              <a:defRPr/>
            </a:pPr>
            <a:r>
              <a:rPr lang="en-US" altLang="zh-TW" sz="1000" b="1" dirty="0">
                <a:solidFill>
                  <a:schemeClr val="bg1"/>
                </a:solidFill>
                <a:latin typeface="Arial Narrow" pitchFamily="34" charset="0"/>
              </a:rPr>
              <a:t>© 2018 </a:t>
            </a:r>
            <a:r>
              <a:rPr lang="en-US" altLang="zh-TW" sz="1000" b="1" dirty="0" err="1">
                <a:solidFill>
                  <a:schemeClr val="bg1"/>
                </a:solidFill>
                <a:latin typeface="Arial Narrow" pitchFamily="34" charset="0"/>
              </a:rPr>
              <a:t>Cengage</a:t>
            </a:r>
            <a:r>
              <a:rPr lang="zh-TW" altLang="zh-TW" sz="1000" b="1" dirty="0">
                <a:solidFill>
                  <a:schemeClr val="bg1"/>
                </a:solidFill>
                <a:latin typeface="+mn-lt"/>
              </a:rPr>
              <a:t>版權所有，為課本著作之延伸教材，亦受著作權法之規範保護，僅作為授課教學使用，禁止列印、影印、未經授權重製和公開散佈</a:t>
            </a:r>
            <a:endParaRPr lang="en-US" altLang="zh-TW" sz="1000" dirty="0">
              <a:latin typeface="+mn-lt"/>
            </a:endParaRPr>
          </a:p>
        </p:txBody>
      </p:sp>
    </p:spTree>
    <p:extLst>
      <p:ext uri="{BB962C8B-B14F-4D97-AF65-F5344CB8AC3E}">
        <p14:creationId xmlns:p14="http://schemas.microsoft.com/office/powerpoint/2010/main" val="90027916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Lst>
  <p:hf sldNum="0" hdr="0" ftr="0" dt="0"/>
  <p:txStyles>
    <p:titleStyle>
      <a:lvl1pPr algn="ctr" rtl="0" eaLnBrk="1" fontAlgn="base" hangingPunct="1">
        <a:spcBef>
          <a:spcPct val="0"/>
        </a:spcBef>
        <a:spcAft>
          <a:spcPct val="0"/>
        </a:spcAft>
        <a:defRPr sz="36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3600">
          <a:solidFill>
            <a:schemeClr val="bg1"/>
          </a:solidFill>
          <a:latin typeface="Arial" charset="0"/>
          <a:cs typeface="Arial" charset="0"/>
        </a:defRPr>
      </a:lvl2pPr>
      <a:lvl3pPr algn="ctr" rtl="0" eaLnBrk="1" fontAlgn="base" hangingPunct="1">
        <a:spcBef>
          <a:spcPct val="0"/>
        </a:spcBef>
        <a:spcAft>
          <a:spcPct val="0"/>
        </a:spcAft>
        <a:defRPr sz="3600">
          <a:solidFill>
            <a:schemeClr val="bg1"/>
          </a:solidFill>
          <a:latin typeface="Arial" charset="0"/>
          <a:cs typeface="Arial" charset="0"/>
        </a:defRPr>
      </a:lvl3pPr>
      <a:lvl4pPr algn="ctr" rtl="0" eaLnBrk="1" fontAlgn="base" hangingPunct="1">
        <a:spcBef>
          <a:spcPct val="0"/>
        </a:spcBef>
        <a:spcAft>
          <a:spcPct val="0"/>
        </a:spcAft>
        <a:defRPr sz="3600">
          <a:solidFill>
            <a:schemeClr val="bg1"/>
          </a:solidFill>
          <a:latin typeface="Arial" charset="0"/>
          <a:cs typeface="Arial" charset="0"/>
        </a:defRPr>
      </a:lvl4pPr>
      <a:lvl5pPr algn="ctr" rtl="0" eaLnBrk="1" fontAlgn="base" hangingPunct="1">
        <a:spcBef>
          <a:spcPct val="0"/>
        </a:spcBef>
        <a:spcAft>
          <a:spcPct val="0"/>
        </a:spcAft>
        <a:defRPr sz="3600">
          <a:solidFill>
            <a:schemeClr val="bg1"/>
          </a:solidFill>
          <a:latin typeface="Arial" charset="0"/>
          <a:cs typeface="Arial" charset="0"/>
        </a:defRPr>
      </a:lvl5pPr>
      <a:lvl6pPr marL="457200" algn="ctr" rtl="0" eaLnBrk="1" fontAlgn="base" hangingPunct="1">
        <a:spcBef>
          <a:spcPct val="0"/>
        </a:spcBef>
        <a:spcAft>
          <a:spcPct val="0"/>
        </a:spcAft>
        <a:defRPr sz="3600">
          <a:solidFill>
            <a:schemeClr val="bg1"/>
          </a:solidFill>
          <a:latin typeface="Arial" charset="0"/>
          <a:cs typeface="Arial" charset="0"/>
        </a:defRPr>
      </a:lvl6pPr>
      <a:lvl7pPr marL="914400" algn="ctr" rtl="0" eaLnBrk="1" fontAlgn="base" hangingPunct="1">
        <a:spcBef>
          <a:spcPct val="0"/>
        </a:spcBef>
        <a:spcAft>
          <a:spcPct val="0"/>
        </a:spcAft>
        <a:defRPr sz="3600">
          <a:solidFill>
            <a:schemeClr val="bg1"/>
          </a:solidFill>
          <a:latin typeface="Arial" charset="0"/>
          <a:cs typeface="Arial" charset="0"/>
        </a:defRPr>
      </a:lvl7pPr>
      <a:lvl8pPr marL="1371600" algn="ctr" rtl="0" eaLnBrk="1" fontAlgn="base" hangingPunct="1">
        <a:spcBef>
          <a:spcPct val="0"/>
        </a:spcBef>
        <a:spcAft>
          <a:spcPct val="0"/>
        </a:spcAft>
        <a:defRPr sz="3600">
          <a:solidFill>
            <a:schemeClr val="bg1"/>
          </a:solidFill>
          <a:latin typeface="Arial" charset="0"/>
          <a:cs typeface="Arial" charset="0"/>
        </a:defRPr>
      </a:lvl8pPr>
      <a:lvl9pPr marL="1828800" algn="ctr" rtl="0" eaLnBrk="1" fontAlgn="base" hangingPunct="1">
        <a:spcBef>
          <a:spcPct val="0"/>
        </a:spcBef>
        <a:spcAft>
          <a:spcPct val="0"/>
        </a:spcAft>
        <a:defRPr sz="36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lr>
          <a:srgbClr val="8A288F"/>
        </a:buClr>
        <a:buFont typeface="Arial" charset="0"/>
        <a:buChar char="•"/>
        <a:defRPr sz="2600" kern="1200">
          <a:solidFill>
            <a:schemeClr val="tx1"/>
          </a:solidFill>
          <a:latin typeface="Arial" pitchFamily="34" charset="0"/>
          <a:ea typeface="Verdana" pitchFamily="34" charset="0"/>
          <a:cs typeface="Arial" pitchFamily="34" charset="0"/>
        </a:defRPr>
      </a:lvl1pPr>
      <a:lvl2pPr marL="742950" indent="-285750" algn="l" rtl="0" eaLnBrk="1" fontAlgn="base" hangingPunct="1">
        <a:spcBef>
          <a:spcPct val="20000"/>
        </a:spcBef>
        <a:spcAft>
          <a:spcPct val="0"/>
        </a:spcAft>
        <a:buClr>
          <a:srgbClr val="8A288F"/>
        </a:buClr>
        <a:buFont typeface="Arial" charset="0"/>
        <a:buChar char="–"/>
        <a:defRPr sz="2400" kern="1200">
          <a:solidFill>
            <a:schemeClr val="tx1"/>
          </a:solidFill>
          <a:latin typeface="Arial" pitchFamily="34" charset="0"/>
          <a:ea typeface="Verdana" pitchFamily="34" charset="0"/>
          <a:cs typeface="Arial" pitchFamily="34" charset="0"/>
        </a:defRPr>
      </a:lvl2pPr>
      <a:lvl3pPr marL="1143000" indent="-228600" algn="l" rtl="0" eaLnBrk="1" fontAlgn="base" hangingPunct="1">
        <a:spcBef>
          <a:spcPct val="20000"/>
        </a:spcBef>
        <a:spcAft>
          <a:spcPct val="0"/>
        </a:spcAft>
        <a:buClr>
          <a:srgbClr val="8A288F"/>
        </a:buClr>
        <a:buFont typeface="Wingdings" pitchFamily="2" charset="2"/>
        <a:buChar char="§"/>
        <a:defRPr sz="2200" kern="1200">
          <a:solidFill>
            <a:schemeClr val="tx1"/>
          </a:solidFill>
          <a:latin typeface="Arial" pitchFamily="34" charset="0"/>
          <a:ea typeface="Verdana" pitchFamily="34" charset="0"/>
          <a:cs typeface="Arial" pitchFamily="34" charset="0"/>
        </a:defRPr>
      </a:lvl3pPr>
      <a:lvl4pPr marL="1600200" indent="-228600" algn="l" rtl="0" eaLnBrk="1" fontAlgn="base" hangingPunct="1">
        <a:spcBef>
          <a:spcPct val="20000"/>
        </a:spcBef>
        <a:spcAft>
          <a:spcPct val="0"/>
        </a:spcAft>
        <a:buClr>
          <a:srgbClr val="8A288F"/>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rtl="0" eaLnBrk="1" fontAlgn="base" hangingPunct="1">
        <a:spcBef>
          <a:spcPct val="20000"/>
        </a:spcBef>
        <a:spcAft>
          <a:spcPct val="0"/>
        </a:spcAft>
        <a:buClr>
          <a:srgbClr val="8A288F"/>
        </a:buClr>
        <a:buFont typeface="Arial"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hyperlink" Target="https://www.instagram.com/p/CxphEOhPcwU/"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6AlnbK5IHu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instagram.com/reel/CxXpU5vvzx_/?utm_source=ig_web_copy_link&amp;igshid=MzRlODBiNWFlZA=="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d8sqedJsWho"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instagram.com/reel/CxC77mYPonY/?utm_source=ig_web_copy_link&amp;igshid=MzRlODBiNWFlZA=="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instagram.com/reel/CwFm6kEM11G/?utm_source=ig_web_copy_link&amp;igshid=MzRlODBiNWFlZA=="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hyperlink" Target="https://www.instagram.com/reel/CvwYABAM4hQ/?utm_source=ig_web_copy_link&amp;igshid=MzRlODBiNWFlZA=="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youtu.be/52Cl9wK_Heo"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hyperlink" Target="https://www.instagram.com/reel/CvJ-NAKx1Tk/?utm_source=ig_web_copy_link&amp;igshid=MzRlODBiNWFlZA=="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hyperlink" Target="https://www.instagram.com/reel/Cubh8x8Ow4c/?utm_source=ig_web_copy_link&amp;igshid=MzRlODBiNWFlZA=="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www.instagram.com/p/CuO7KwnMW0q/"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0" y="0"/>
            <a:ext cx="9144000" cy="1424066"/>
          </a:xfrm>
        </p:spPr>
        <p:txBody>
          <a:bodyPr/>
          <a:lstStyle/>
          <a:p>
            <a:pPr algn="l">
              <a:buClr>
                <a:srgbClr val="177671"/>
              </a:buClr>
            </a:pPr>
            <a:r>
              <a:rPr lang="en-US" sz="4000" dirty="0"/>
              <a:t>DISCOVERING COMPUTERS 2018</a:t>
            </a:r>
            <a:br>
              <a:rPr lang="en-US" sz="3200" dirty="0"/>
            </a:br>
            <a:r>
              <a:rPr lang="en-US" dirty="0"/>
              <a:t>Digital Technology, Data, and Devices</a:t>
            </a:r>
          </a:p>
        </p:txBody>
      </p:sp>
      <p:pic>
        <p:nvPicPr>
          <p:cNvPr id="1026" name="Picture 2" descr="Book cover reads title and name of the author as follows: “DISCOVERING COMPUTERS 2018: Digital Technology, Data, and Devices,” and “VERMAAT, SEBOK, FREUND, CAMPBELL, and FRYDENBERG.” Colorful patterns are shown above and below the title of the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498602"/>
            <a:ext cx="35699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Placeholder 5"/>
          <p:cNvSpPr>
            <a:spLocks noGrp="1"/>
          </p:cNvSpPr>
          <p:nvPr>
            <p:ph type="body" sz="quarter" idx="14"/>
          </p:nvPr>
        </p:nvSpPr>
        <p:spPr>
          <a:xfrm>
            <a:off x="3962400" y="1779776"/>
            <a:ext cx="4953000" cy="4011424"/>
          </a:xfrm>
        </p:spPr>
        <p:txBody>
          <a:bodyPr anchor="ctr"/>
          <a:lstStyle/>
          <a:p>
            <a:pPr algn="ctr"/>
            <a:r>
              <a:rPr lang="en-US" b="1" dirty="0"/>
              <a:t>Module 6</a:t>
            </a:r>
          </a:p>
          <a:p>
            <a:pPr algn="ctr"/>
            <a:r>
              <a:rPr lang="en-US" b="1" dirty="0"/>
              <a:t>Computing Components:</a:t>
            </a:r>
            <a:br>
              <a:rPr lang="en-US" sz="4000" b="1" dirty="0"/>
            </a:br>
            <a:r>
              <a:rPr lang="en-US" sz="4000" dirty="0"/>
              <a:t>Processors, Memory, the Cloud, and More</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372225"/>
            <a:ext cx="1362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內容版面配置區 6"/>
          <p:cNvSpPr>
            <a:spLocks noGrp="1"/>
          </p:cNvSpPr>
          <p:nvPr>
            <p:ph sz="quarter" idx="16"/>
          </p:nvPr>
        </p:nvSpPr>
        <p:spPr/>
        <p:txBody>
          <a:bodyPr/>
          <a:lstStyle/>
          <a:p>
            <a:endParaRPr lang="zh-TW" altLang="en-US"/>
          </a:p>
        </p:txBody>
      </p:sp>
      <p:sp>
        <p:nvSpPr>
          <p:cNvPr id="8" name="Copyright" descr="Pearson: Copyright 2015, 2012, 2009"/>
          <p:cNvSpPr txBox="1">
            <a:spLocks noChangeArrowheads="1"/>
          </p:cNvSpPr>
          <p:nvPr/>
        </p:nvSpPr>
        <p:spPr bwMode="auto">
          <a:xfrm>
            <a:off x="1676400" y="6297613"/>
            <a:ext cx="7315200" cy="528637"/>
          </a:xfrm>
          <a:prstGeom prst="rect">
            <a:avLst/>
          </a:prstGeom>
          <a:solidFill>
            <a:srgbClr val="8A288F"/>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algn="l">
              <a:buNone/>
              <a:defRPr/>
            </a:pPr>
            <a:r>
              <a:rPr lang="en-US" altLang="zh-TW" sz="1000" b="1" dirty="0">
                <a:solidFill>
                  <a:schemeClr val="bg1"/>
                </a:solidFill>
                <a:latin typeface="Arial Narrow" pitchFamily="34" charset="0"/>
              </a:rPr>
              <a:t>© 2018 </a:t>
            </a:r>
            <a:r>
              <a:rPr lang="en-US" altLang="zh-TW" sz="1000" b="1" dirty="0" err="1">
                <a:solidFill>
                  <a:schemeClr val="bg1"/>
                </a:solidFill>
                <a:latin typeface="Arial Narrow" pitchFamily="34" charset="0"/>
              </a:rPr>
              <a:t>Cengage</a:t>
            </a:r>
            <a:r>
              <a:rPr lang="zh-TW" altLang="zh-TW" sz="1000" b="1" dirty="0">
                <a:solidFill>
                  <a:schemeClr val="bg1"/>
                </a:solidFill>
                <a:latin typeface="+mn-lt"/>
              </a:rPr>
              <a:t>版權所有，為課本著作之延伸教材，亦受著作權法之規範保護，僅作為授課教學使用，禁止列印、影印、未經授權重製和公開散佈</a:t>
            </a:r>
            <a:endParaRPr lang="en-US" altLang="zh-TW" sz="1000" dirty="0">
              <a:latin typeface="+mn-lt"/>
            </a:endParaRPr>
          </a:p>
        </p:txBody>
      </p:sp>
    </p:spTree>
    <p:extLst>
      <p:ext uri="{BB962C8B-B14F-4D97-AF65-F5344CB8AC3E}">
        <p14:creationId xmlns:p14="http://schemas.microsoft.com/office/powerpoint/2010/main" val="369325593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323610721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Processors (1 of 9)</a:t>
            </a:r>
          </a:p>
        </p:txBody>
      </p:sp>
      <p:sp>
        <p:nvSpPr>
          <p:cNvPr id="7" name="Content Placeholder 6"/>
          <p:cNvSpPr>
            <a:spLocks noGrp="1"/>
          </p:cNvSpPr>
          <p:nvPr>
            <p:ph idx="1"/>
          </p:nvPr>
        </p:nvSpPr>
        <p:spPr/>
        <p:txBody>
          <a:bodyPr/>
          <a:lstStyle/>
          <a:p>
            <a:r>
              <a:rPr lang="en-US" sz="2800" dirty="0"/>
              <a:t>The </a:t>
            </a:r>
            <a:r>
              <a:rPr lang="en-US" sz="2800" b="1" dirty="0"/>
              <a:t>processor</a:t>
            </a:r>
            <a:r>
              <a:rPr lang="en-US" sz="2800" dirty="0"/>
              <a:t>, also called the </a:t>
            </a:r>
            <a:r>
              <a:rPr lang="en-US" sz="2800" b="1" dirty="0"/>
              <a:t>Central Processing Unit </a:t>
            </a:r>
            <a:r>
              <a:rPr lang="en-US" sz="2800" dirty="0"/>
              <a:t>(</a:t>
            </a:r>
            <a:r>
              <a:rPr lang="en-US" sz="2800" b="1" dirty="0"/>
              <a:t>CPU</a:t>
            </a:r>
            <a:r>
              <a:rPr lang="en-US" sz="2800" dirty="0"/>
              <a:t>), interprets and carries out the basic instructions that operate a computer.</a:t>
            </a:r>
          </a:p>
          <a:p>
            <a:r>
              <a:rPr lang="en-US" sz="2800" dirty="0"/>
              <a:t>A </a:t>
            </a:r>
            <a:r>
              <a:rPr lang="en-US" sz="2800" b="1" dirty="0"/>
              <a:t>multi-core processor </a:t>
            </a:r>
            <a:r>
              <a:rPr lang="en-US" sz="2800" dirty="0"/>
              <a:t>is a single chip with two or more separate processor cores.</a:t>
            </a:r>
          </a:p>
          <a:p>
            <a:r>
              <a:rPr lang="en-US" sz="2800" dirty="0"/>
              <a:t>Processors contain a control unit and an Arithmetic Logic Unit (ALU).</a:t>
            </a:r>
          </a:p>
        </p:txBody>
      </p:sp>
    </p:spTree>
    <p:extLst>
      <p:ext uri="{BB962C8B-B14F-4D97-AF65-F5344CB8AC3E}">
        <p14:creationId xmlns:p14="http://schemas.microsoft.com/office/powerpoint/2010/main" val="300615445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illustration shows the communication between devices connected to the computer and the processor to carry out a task. The processer comprises of a control unit and an Arithmetic Logic Unit (ALU).  The figure shows a two-way arrow titled, “instructions data information,” flowing between memory and processor, and memory and storage devices. The data from input devices is transferred to the memory; and the information from memory is transferred to output devic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611" y="0"/>
            <a:ext cx="5848589" cy="550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419100" y="5486400"/>
            <a:ext cx="8305800" cy="903271"/>
          </a:xfrm>
        </p:spPr>
        <p:txBody>
          <a:bodyPr/>
          <a:lstStyle/>
          <a:p>
            <a:pPr marL="0" indent="0">
              <a:buNone/>
            </a:pPr>
            <a:r>
              <a:rPr lang="en-US" sz="2400" b="1" dirty="0"/>
              <a:t>Figure 6-4 </a:t>
            </a:r>
            <a:r>
              <a:rPr lang="en-US" sz="2400" dirty="0"/>
              <a:t>Most devices connected to the computer communicate with the processor to carry out a task.</a:t>
            </a:r>
          </a:p>
        </p:txBody>
      </p:sp>
    </p:spTree>
    <p:extLst>
      <p:ext uri="{BB962C8B-B14F-4D97-AF65-F5344CB8AC3E}">
        <p14:creationId xmlns:p14="http://schemas.microsoft.com/office/powerpoint/2010/main" val="350297021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DCA5-2733-E00C-16E3-378E4DCF98C9}"/>
              </a:ext>
            </a:extLst>
          </p:cNvPr>
          <p:cNvSpPr>
            <a:spLocks noGrp="1"/>
          </p:cNvSpPr>
          <p:nvPr>
            <p:ph type="title"/>
          </p:nvPr>
        </p:nvSpPr>
        <p:spPr>
          <a:xfrm>
            <a:off x="266700" y="2514600"/>
            <a:ext cx="8610600" cy="1143000"/>
          </a:xfrm>
        </p:spPr>
        <p:txBody>
          <a:bodyPr>
            <a:normAutofit/>
          </a:bodyPr>
          <a:lstStyle/>
          <a:p>
            <a:r>
              <a:rPr lang="en-US" sz="4800" b="1">
                <a:hlinkClick r:id="rId2">
                  <a:extLst>
                    <a:ext uri="{A12FA001-AC4F-418D-AE19-62706E023703}">
                      <ahyp:hlinkClr xmlns:ahyp="http://schemas.microsoft.com/office/drawing/2018/hyperlinkcolor" val="tx"/>
                    </a:ext>
                  </a:extLst>
                </a:hlinkClick>
              </a:rPr>
              <a:t>Funny Accidents</a:t>
            </a:r>
            <a:endParaRPr lang="en-US" sz="4800" b="1"/>
          </a:p>
        </p:txBody>
      </p:sp>
    </p:spTree>
    <p:extLst>
      <p:ext uri="{BB962C8B-B14F-4D97-AF65-F5344CB8AC3E}">
        <p14:creationId xmlns:p14="http://schemas.microsoft.com/office/powerpoint/2010/main" val="167882487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(3 of 9)</a:t>
            </a:r>
          </a:p>
        </p:txBody>
      </p:sp>
      <p:sp>
        <p:nvSpPr>
          <p:cNvPr id="3" name="Content Placeholder 2"/>
          <p:cNvSpPr>
            <a:spLocks noGrp="1"/>
          </p:cNvSpPr>
          <p:nvPr>
            <p:ph idx="1"/>
          </p:nvPr>
        </p:nvSpPr>
        <p:spPr/>
        <p:txBody>
          <a:bodyPr/>
          <a:lstStyle/>
          <a:p>
            <a:r>
              <a:rPr lang="en-US" sz="2800" dirty="0"/>
              <a:t>The </a:t>
            </a:r>
            <a:r>
              <a:rPr lang="en-US" sz="2800" b="1" dirty="0"/>
              <a:t>control unit</a:t>
            </a:r>
            <a:r>
              <a:rPr lang="en-US" sz="2800" dirty="0"/>
              <a:t> is the component of the processor that directs and coordinates most of the operations in the computer.</a:t>
            </a:r>
          </a:p>
          <a:p>
            <a:r>
              <a:rPr lang="en-US" sz="2800" dirty="0"/>
              <a:t>The </a:t>
            </a:r>
            <a:r>
              <a:rPr lang="en-US" sz="2800" b="1" dirty="0"/>
              <a:t>Arithmetic Logic Unit</a:t>
            </a:r>
            <a:r>
              <a:rPr lang="en-US" sz="2800" dirty="0"/>
              <a:t> (ALU), another component of the processor, performs arithmetic, comparison, and other operations.</a:t>
            </a:r>
          </a:p>
        </p:txBody>
      </p:sp>
    </p:spTree>
    <p:extLst>
      <p:ext uri="{BB962C8B-B14F-4D97-AF65-F5344CB8AC3E}">
        <p14:creationId xmlns:p14="http://schemas.microsoft.com/office/powerpoint/2010/main" val="401566132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419100" y="0"/>
            <a:ext cx="8305800" cy="821155"/>
          </a:xfrm>
        </p:spPr>
        <p:txBody>
          <a:bodyPr/>
          <a:lstStyle/>
          <a:p>
            <a:r>
              <a:rPr lang="en-US" sz="2400" dirty="0"/>
              <a:t>For every instruction, a processor repeats a set of four basic operations, which comprise a machine cycle</a:t>
            </a:r>
          </a:p>
        </p:txBody>
      </p:sp>
      <p:pic>
        <p:nvPicPr>
          <p:cNvPr id="3074" name="Picture 2" descr="An illustration shows the steps involved in a machine cycle. The flowchart commences with a photo showing a Hand on a keyboard with a caption reading, “Using a calculator app, a student enters a calculation. The app sends the calculation to the computer’s memory for processing.”  This is followed by Step 1: The control unit fetches the calculation’s instructions and data from memory; A flowline reading “100 multiplied by 48 equals,” points toward the next stage reading, “Step 2: The control unit decodes the calculation’s instructions and sends the instructions and data to the ALU;” a flowline reading “100 multiplied by 48 equals,” points toward the next stage reading “Step 3: The ALU performs calculations on the data;” a flowline reading “100 multiplied by 48 equals 4800,” points toward the next stage reading “Step 4: The results of the calculation are stored in memory.” A flowline reading “4800” points toward a monitor displaying “4800” on the screen with the following caption: The results in memory appear on the screen of the moni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87" y="914400"/>
            <a:ext cx="6773513" cy="497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type="body" sz="half" idx="2"/>
          </p:nvPr>
        </p:nvSpPr>
        <p:spPr>
          <a:xfrm>
            <a:off x="555681" y="5867400"/>
            <a:ext cx="8032638" cy="413022"/>
          </a:xfrm>
        </p:spPr>
        <p:txBody>
          <a:bodyPr/>
          <a:lstStyle/>
          <a:p>
            <a:r>
              <a:rPr lang="en-US" sz="2000" b="1" dirty="0"/>
              <a:t>Figure 6-5 </a:t>
            </a:r>
            <a:r>
              <a:rPr lang="en-US" sz="2000" dirty="0"/>
              <a:t>This figure shows the steps in a machine cycle.</a:t>
            </a:r>
          </a:p>
        </p:txBody>
      </p:sp>
    </p:spTree>
    <p:extLst>
      <p:ext uri="{BB962C8B-B14F-4D97-AF65-F5344CB8AC3E}">
        <p14:creationId xmlns:p14="http://schemas.microsoft.com/office/powerpoint/2010/main" val="341158497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Processors (5 of 9)</a:t>
            </a:r>
          </a:p>
        </p:txBody>
      </p:sp>
      <p:sp>
        <p:nvSpPr>
          <p:cNvPr id="7" name="Content Placeholder 6"/>
          <p:cNvSpPr>
            <a:spLocks noGrp="1"/>
          </p:cNvSpPr>
          <p:nvPr>
            <p:ph idx="1"/>
          </p:nvPr>
        </p:nvSpPr>
        <p:spPr/>
        <p:txBody>
          <a:bodyPr/>
          <a:lstStyle/>
          <a:p>
            <a:pPr lvl="0"/>
            <a:r>
              <a:rPr lang="en-US" sz="2800" dirty="0"/>
              <a:t>The processor contains registers, that temporarily hold data and instructions.</a:t>
            </a:r>
          </a:p>
          <a:p>
            <a:pPr lvl="0"/>
            <a:r>
              <a:rPr lang="en-US" sz="2800" dirty="0"/>
              <a:t>The </a:t>
            </a:r>
            <a:r>
              <a:rPr lang="en-US" sz="2800" b="1" dirty="0"/>
              <a:t>system clock</a:t>
            </a:r>
            <a:r>
              <a:rPr lang="en-US" sz="2800" dirty="0"/>
              <a:t> controls the timing of all computer operations.</a:t>
            </a:r>
          </a:p>
          <a:p>
            <a:pPr lvl="1"/>
            <a:r>
              <a:rPr lang="en-US" dirty="0"/>
              <a:t>The pace of the system clock is called the </a:t>
            </a:r>
            <a:r>
              <a:rPr lang="en-US" b="1" dirty="0"/>
              <a:t>clock speed</a:t>
            </a:r>
            <a:r>
              <a:rPr lang="en-US" dirty="0"/>
              <a:t>, and is usually measured in </a:t>
            </a:r>
            <a:r>
              <a:rPr lang="en-US" b="1" dirty="0" err="1"/>
              <a:t>GigaHertz</a:t>
            </a:r>
            <a:r>
              <a:rPr lang="en-US" dirty="0"/>
              <a:t> (</a:t>
            </a:r>
            <a:r>
              <a:rPr lang="en-US" b="1" dirty="0"/>
              <a:t>GHz</a:t>
            </a:r>
            <a:r>
              <a:rPr lang="en-US" dirty="0"/>
              <a:t>).</a:t>
            </a:r>
          </a:p>
        </p:txBody>
      </p:sp>
    </p:spTree>
    <p:extLst>
      <p:ext uri="{BB962C8B-B14F-4D97-AF65-F5344CB8AC3E}">
        <p14:creationId xmlns:p14="http://schemas.microsoft.com/office/powerpoint/2010/main" val="9010582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0" y="0"/>
            <a:ext cx="9144000" cy="903271"/>
          </a:xfrm>
        </p:spPr>
        <p:txBody>
          <a:bodyPr/>
          <a:lstStyle/>
          <a:p>
            <a:r>
              <a:rPr lang="en-US" dirty="0"/>
              <a:t>The leading manufacturers of personal computer processor chips are Intel and Advanced Micro Devices (AMD).</a:t>
            </a:r>
          </a:p>
        </p:txBody>
      </p:sp>
      <p:pic>
        <p:nvPicPr>
          <p:cNvPr id="8" name="Picture 6" descr="A photo shows an Intel inside Core i7 processor chip."/>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600199" y="923925"/>
            <a:ext cx="6421219"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3494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Processors (7 of 9)</a:t>
            </a:r>
          </a:p>
        </p:txBody>
      </p:sp>
      <p:sp>
        <p:nvSpPr>
          <p:cNvPr id="7" name="Content Placeholder 6"/>
          <p:cNvSpPr>
            <a:spLocks noGrp="1"/>
          </p:cNvSpPr>
          <p:nvPr>
            <p:ph idx="1"/>
          </p:nvPr>
        </p:nvSpPr>
        <p:spPr/>
        <p:txBody>
          <a:bodyPr/>
          <a:lstStyle/>
          <a:p>
            <a:r>
              <a:rPr lang="en-US" dirty="0"/>
              <a:t>A processor chip generates heat that could cause the chip to malfunction or fail.</a:t>
            </a:r>
          </a:p>
          <a:p>
            <a:r>
              <a:rPr lang="en-US" dirty="0"/>
              <a:t>Require additional cooling</a:t>
            </a:r>
          </a:p>
          <a:p>
            <a:pPr lvl="1"/>
            <a:r>
              <a:rPr lang="en-US" dirty="0"/>
              <a:t>Heat sinks</a:t>
            </a:r>
          </a:p>
          <a:p>
            <a:pPr lvl="1"/>
            <a:r>
              <a:rPr lang="en-US" dirty="0"/>
              <a:t>Liquid cooling technology</a:t>
            </a:r>
          </a:p>
          <a:p>
            <a:pPr lvl="1"/>
            <a:r>
              <a:rPr lang="en-US" dirty="0"/>
              <a:t>Cooling pads</a:t>
            </a:r>
          </a:p>
        </p:txBody>
      </p:sp>
    </p:spTree>
    <p:extLst>
      <p:ext uri="{BB962C8B-B14F-4D97-AF65-F5344CB8AC3E}">
        <p14:creationId xmlns:p14="http://schemas.microsoft.com/office/powerpoint/2010/main" val="185882417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 photo shows a person attaching a heat sink to a processor in order to prevent the chip from overheating. The heat sink fan, heat sink, and the processor are labele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12" y="0"/>
            <a:ext cx="6858738" cy="556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609600" y="5638800"/>
            <a:ext cx="8305800" cy="821155"/>
          </a:xfrm>
        </p:spPr>
        <p:txBody>
          <a:bodyPr/>
          <a:lstStyle/>
          <a:p>
            <a:pPr marL="0" indent="0">
              <a:buNone/>
            </a:pPr>
            <a:r>
              <a:rPr lang="en-US" sz="2000" b="1" dirty="0"/>
              <a:t>Figure 6-6 </a:t>
            </a:r>
            <a:r>
              <a:rPr lang="en-US" sz="2000" dirty="0"/>
              <a:t>This photo shows a heat sink being attached to the top of a processor to prevent the chip from overheating.</a:t>
            </a:r>
          </a:p>
        </p:txBody>
      </p:sp>
    </p:spTree>
    <p:extLst>
      <p:ext uri="{BB962C8B-B14F-4D97-AF65-F5344CB8AC3E}">
        <p14:creationId xmlns:p14="http://schemas.microsoft.com/office/powerpoint/2010/main" val="22512426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105B-2ECC-7D46-05E7-4BB21ED2C947}"/>
              </a:ext>
            </a:extLst>
          </p:cNvPr>
          <p:cNvSpPr>
            <a:spLocks noGrp="1"/>
          </p:cNvSpPr>
          <p:nvPr>
            <p:ph type="title"/>
          </p:nvPr>
        </p:nvSpPr>
        <p:spPr/>
        <p:txBody>
          <a:bodyPr/>
          <a:lstStyle/>
          <a:p>
            <a:endParaRPr lang="en-US"/>
          </a:p>
        </p:txBody>
      </p:sp>
      <p:sp>
        <p:nvSpPr>
          <p:cNvPr id="4" name="TextBox 3">
            <a:extLst>
              <a:ext uri="{FF2B5EF4-FFF2-40B4-BE49-F238E27FC236}">
                <a16:creationId xmlns:a16="http://schemas.microsoft.com/office/drawing/2014/main" id="{2A39A78E-66F4-F80D-FE36-58FBC9CD7EBA}"/>
              </a:ext>
            </a:extLst>
          </p:cNvPr>
          <p:cNvSpPr txBox="1"/>
          <p:nvPr/>
        </p:nvSpPr>
        <p:spPr>
          <a:xfrm>
            <a:off x="3787170" y="3200400"/>
            <a:ext cx="1569660" cy="646331"/>
          </a:xfrm>
          <a:prstGeom prst="rect">
            <a:avLst/>
          </a:prstGeom>
          <a:noFill/>
        </p:spPr>
        <p:txBody>
          <a:bodyPr wrap="none" rtlCol="0">
            <a:spAutoFit/>
          </a:bodyPr>
          <a:lstStyle/>
          <a:p>
            <a:pPr algn="ctr"/>
            <a:r>
              <a:rPr lang="en-US" sz="3600">
                <a:latin typeface="HanWangShinSuMedium" panose="02000500000000000000" pitchFamily="2" charset="-120"/>
                <a:ea typeface="HanWangShinSuMedium" panose="02000500000000000000" pitchFamily="2" charset="-120"/>
              </a:rPr>
              <a:t>李亦宸</a:t>
            </a:r>
          </a:p>
        </p:txBody>
      </p:sp>
    </p:spTree>
    <p:extLst>
      <p:ext uri="{BB962C8B-B14F-4D97-AF65-F5344CB8AC3E}">
        <p14:creationId xmlns:p14="http://schemas.microsoft.com/office/powerpoint/2010/main" val="170018497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04E02C-EFD2-D92A-7DE1-11582381091A}"/>
              </a:ext>
            </a:extLst>
          </p:cNvPr>
          <p:cNvPicPr>
            <a:picLocks noChangeAspect="1"/>
          </p:cNvPicPr>
          <p:nvPr/>
        </p:nvPicPr>
        <p:blipFill>
          <a:blip r:embed="rId2"/>
          <a:stretch>
            <a:fillRect/>
          </a:stretch>
        </p:blipFill>
        <p:spPr>
          <a:xfrm>
            <a:off x="2991655" y="0"/>
            <a:ext cx="3160690" cy="6858000"/>
          </a:xfrm>
          <a:prstGeom prst="rect">
            <a:avLst/>
          </a:prstGeom>
        </p:spPr>
      </p:pic>
    </p:spTree>
    <p:extLst>
      <p:ext uri="{BB962C8B-B14F-4D97-AF65-F5344CB8AC3E}">
        <p14:creationId xmlns:p14="http://schemas.microsoft.com/office/powerpoint/2010/main" val="157779895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154731924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 inset photo shows a laptop placed upon a cooling 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21" y="76200"/>
            <a:ext cx="9275104"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19050" y="5943600"/>
            <a:ext cx="8915400" cy="678641"/>
          </a:xfrm>
        </p:spPr>
        <p:txBody>
          <a:bodyPr/>
          <a:lstStyle/>
          <a:p>
            <a:pPr marL="0" indent="0">
              <a:buNone/>
            </a:pPr>
            <a:r>
              <a:rPr lang="en-US" sz="2000" b="1" dirty="0"/>
              <a:t>Figure 6-7 </a:t>
            </a:r>
            <a:r>
              <a:rPr lang="en-US" sz="2000" dirty="0"/>
              <a:t>A laptop cooling pad helps reduce heat generated by a laptop.</a:t>
            </a:r>
          </a:p>
        </p:txBody>
      </p:sp>
    </p:spTree>
    <p:extLst>
      <p:ext uri="{BB962C8B-B14F-4D97-AF65-F5344CB8AC3E}">
        <p14:creationId xmlns:p14="http://schemas.microsoft.com/office/powerpoint/2010/main" val="6935800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23</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6" y="-1"/>
            <a:ext cx="8512834" cy="6863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670739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24</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6" y="-21566"/>
            <a:ext cx="7935595" cy="6879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228600" y="2971800"/>
            <a:ext cx="3084306" cy="369332"/>
          </a:xfrm>
          <a:prstGeom prst="rect">
            <a:avLst/>
          </a:prstGeom>
          <a:noFill/>
        </p:spPr>
        <p:txBody>
          <a:bodyPr wrap="none" rtlCol="0">
            <a:spAutoFit/>
          </a:bodyPr>
          <a:lstStyle/>
          <a:p>
            <a:r>
              <a:rPr lang="en-US" altLang="zh-TW" dirty="0"/>
              <a:t>GPS: Global </a:t>
            </a:r>
            <a:r>
              <a:rPr lang="en-US" altLang="zh-TW"/>
              <a:t>Positioning System</a:t>
            </a:r>
            <a:endParaRPr lang="zh-TW" altLang="en-US"/>
          </a:p>
        </p:txBody>
      </p:sp>
    </p:spTree>
    <p:extLst>
      <p:ext uri="{BB962C8B-B14F-4D97-AF65-F5344CB8AC3E}">
        <p14:creationId xmlns:p14="http://schemas.microsoft.com/office/powerpoint/2010/main" val="47428979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9CE8-2DAF-687E-B23A-DB0BFE6FA93F}"/>
              </a:ext>
            </a:extLst>
          </p:cNvPr>
          <p:cNvSpPr>
            <a:spLocks noGrp="1"/>
          </p:cNvSpPr>
          <p:nvPr>
            <p:ph type="title"/>
          </p:nvPr>
        </p:nvSpPr>
        <p:spPr>
          <a:xfrm>
            <a:off x="457200" y="3124200"/>
            <a:ext cx="8229600" cy="1039812"/>
          </a:xfrm>
        </p:spPr>
        <p:txBody>
          <a:bodyPr/>
          <a:lstStyle/>
          <a:p>
            <a:r>
              <a:rPr lang="en-US" b="1">
                <a:solidFill>
                  <a:schemeClr val="tx1"/>
                </a:solidFill>
                <a:hlinkClick r:id="rId2">
                  <a:extLst>
                    <a:ext uri="{A12FA001-AC4F-418D-AE19-62706E023703}">
                      <ahyp:hlinkClr xmlns:ahyp="http://schemas.microsoft.com/office/drawing/2018/hyperlinkcolor" val="tx"/>
                    </a:ext>
                  </a:extLst>
                </a:hlinkClick>
              </a:rPr>
              <a:t>Family Guy!</a:t>
            </a:r>
            <a:endParaRPr lang="en-US" b="1">
              <a:solidFill>
                <a:schemeClr val="tx1"/>
              </a:solidFill>
            </a:endParaRPr>
          </a:p>
        </p:txBody>
      </p:sp>
      <p:sp>
        <p:nvSpPr>
          <p:cNvPr id="4" name="Text Placeholder 3">
            <a:extLst>
              <a:ext uri="{FF2B5EF4-FFF2-40B4-BE49-F238E27FC236}">
                <a16:creationId xmlns:a16="http://schemas.microsoft.com/office/drawing/2014/main" id="{03D75870-E288-099F-79E0-88F084511B82}"/>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DF356FB5-5879-E083-7EC7-E3694C47A11E}"/>
              </a:ext>
            </a:extLst>
          </p:cNvPr>
          <p:cNvPicPr>
            <a:picLocks noChangeAspect="1"/>
          </p:cNvPicPr>
          <p:nvPr/>
        </p:nvPicPr>
        <p:blipFill>
          <a:blip r:embed="rId3"/>
          <a:stretch>
            <a:fillRect/>
          </a:stretch>
        </p:blipFill>
        <p:spPr>
          <a:xfrm>
            <a:off x="723900" y="2971800"/>
            <a:ext cx="2209800" cy="3211815"/>
          </a:xfrm>
          <a:prstGeom prst="rect">
            <a:avLst/>
          </a:prstGeom>
        </p:spPr>
      </p:pic>
    </p:spTree>
    <p:extLst>
      <p:ext uri="{BB962C8B-B14F-4D97-AF65-F5344CB8AC3E}">
        <p14:creationId xmlns:p14="http://schemas.microsoft.com/office/powerpoint/2010/main" val="315397536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Cloud Computing</a:t>
            </a:r>
          </a:p>
        </p:txBody>
      </p:sp>
      <p:sp>
        <p:nvSpPr>
          <p:cNvPr id="7" name="Content Placeholder 6"/>
          <p:cNvSpPr>
            <a:spLocks noGrp="1"/>
          </p:cNvSpPr>
          <p:nvPr>
            <p:ph idx="1"/>
          </p:nvPr>
        </p:nvSpPr>
        <p:spPr/>
        <p:txBody>
          <a:bodyPr/>
          <a:lstStyle/>
          <a:p>
            <a:r>
              <a:rPr lang="en-US" dirty="0"/>
              <a:t>Home and business users choose cloud computing for a variety of reasons:</a:t>
            </a:r>
          </a:p>
          <a:p>
            <a:pPr lvl="1"/>
            <a:r>
              <a:rPr lang="en-US" dirty="0"/>
              <a:t>Accessibility</a:t>
            </a:r>
          </a:p>
          <a:p>
            <a:pPr lvl="1"/>
            <a:r>
              <a:rPr lang="en-US" dirty="0"/>
              <a:t>Cost savings</a:t>
            </a:r>
          </a:p>
          <a:p>
            <a:pPr lvl="1"/>
            <a:r>
              <a:rPr lang="en-US" dirty="0"/>
              <a:t>Space savings</a:t>
            </a:r>
          </a:p>
          <a:p>
            <a:pPr lvl="1"/>
            <a:r>
              <a:rPr lang="en-US" dirty="0"/>
              <a:t>Scalability</a:t>
            </a:r>
          </a:p>
        </p:txBody>
      </p:sp>
    </p:spTree>
    <p:extLst>
      <p:ext uri="{BB962C8B-B14F-4D97-AF65-F5344CB8AC3E}">
        <p14:creationId xmlns:p14="http://schemas.microsoft.com/office/powerpoint/2010/main" val="181965958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27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70" y="0"/>
            <a:ext cx="73247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07905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Representation (1 of 4)</a:t>
            </a:r>
          </a:p>
        </p:txBody>
      </p:sp>
      <p:sp>
        <p:nvSpPr>
          <p:cNvPr id="3" name="Content Placeholder 2"/>
          <p:cNvSpPr>
            <a:spLocks noGrp="1"/>
          </p:cNvSpPr>
          <p:nvPr>
            <p:ph idx="1"/>
          </p:nvPr>
        </p:nvSpPr>
        <p:spPr/>
        <p:txBody>
          <a:bodyPr/>
          <a:lstStyle/>
          <a:p>
            <a:pPr lvl="0"/>
            <a:r>
              <a:rPr lang="en-US" b="1" dirty="0"/>
              <a:t>Analog</a:t>
            </a:r>
            <a:r>
              <a:rPr lang="en-US" dirty="0"/>
              <a:t> signals are continuous and vary in strength and quality.</a:t>
            </a:r>
            <a:endParaRPr lang="en-US" b="1" dirty="0"/>
          </a:p>
          <a:p>
            <a:pPr lvl="0"/>
            <a:r>
              <a:rPr lang="en-US" b="1" dirty="0"/>
              <a:t>Digital</a:t>
            </a:r>
            <a:r>
              <a:rPr lang="en-US" dirty="0"/>
              <a:t> signals are in one of two states: on or off</a:t>
            </a:r>
            <a:endParaRPr lang="en-US" b="1" dirty="0"/>
          </a:p>
          <a:p>
            <a:pPr lvl="1"/>
            <a:r>
              <a:rPr lang="en-US" dirty="0"/>
              <a:t>Most computers are digital.</a:t>
            </a:r>
          </a:p>
          <a:p>
            <a:pPr lvl="1"/>
            <a:r>
              <a:rPr lang="en-US" dirty="0"/>
              <a:t>The </a:t>
            </a:r>
            <a:r>
              <a:rPr lang="en-US" b="1" dirty="0"/>
              <a:t>binary system</a:t>
            </a:r>
            <a:r>
              <a:rPr lang="en-US" dirty="0"/>
              <a:t> uses two unique digits (0 and 1).</a:t>
            </a:r>
          </a:p>
          <a:p>
            <a:pPr lvl="2"/>
            <a:r>
              <a:rPr lang="en-US" b="1" dirty="0"/>
              <a:t>Bits</a:t>
            </a:r>
            <a:r>
              <a:rPr lang="en-US" dirty="0"/>
              <a:t> and </a:t>
            </a:r>
            <a:r>
              <a:rPr lang="en-US" b="1" dirty="0"/>
              <a:t>bytes</a:t>
            </a:r>
          </a:p>
        </p:txBody>
      </p:sp>
    </p:spTree>
    <p:extLst>
      <p:ext uri="{BB962C8B-B14F-4D97-AF65-F5344CB8AC3E}">
        <p14:creationId xmlns:p14="http://schemas.microsoft.com/office/powerpoint/2010/main" val="158740899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quot;An illustration shows a switch demonstrating the binary bit, electronic charge, and electronic state. Binary Digit (bit): 1; Electronic charge: green light; Electronic State: ON. &#10;Binary Digit (bit): 0; Electronic charge: off light; electronic State: OFF.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 y="0"/>
            <a:ext cx="714756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533400" y="5105400"/>
            <a:ext cx="8305800" cy="1202254"/>
          </a:xfrm>
        </p:spPr>
        <p:txBody>
          <a:bodyPr/>
          <a:lstStyle/>
          <a:p>
            <a:pPr marL="0" indent="0">
              <a:buNone/>
            </a:pPr>
            <a:r>
              <a:rPr lang="en-US" sz="2400" b="1" dirty="0"/>
              <a:t>Figure 6-8 </a:t>
            </a:r>
            <a:r>
              <a:rPr lang="en-US" sz="2400" dirty="0"/>
              <a:t>The circuitry in a computer or mobile device represents the on or the off states electronically by the presence or absence of an electronic charge.</a:t>
            </a:r>
          </a:p>
        </p:txBody>
      </p:sp>
    </p:spTree>
    <p:extLst>
      <p:ext uri="{BB962C8B-B14F-4D97-AF65-F5344CB8AC3E}">
        <p14:creationId xmlns:p14="http://schemas.microsoft.com/office/powerpoint/2010/main" val="173282756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Overview (1 of 2)</a:t>
            </a:r>
          </a:p>
        </p:txBody>
      </p:sp>
      <p:sp>
        <p:nvSpPr>
          <p:cNvPr id="3" name="Content Placeholder 2"/>
          <p:cNvSpPr>
            <a:spLocks noGrp="1"/>
          </p:cNvSpPr>
          <p:nvPr>
            <p:ph idx="1"/>
          </p:nvPr>
        </p:nvSpPr>
        <p:spPr>
          <a:xfrm>
            <a:off x="152400" y="1295400"/>
            <a:ext cx="8839200" cy="4876800"/>
          </a:xfrm>
        </p:spPr>
        <p:txBody>
          <a:bodyPr/>
          <a:lstStyle/>
          <a:p>
            <a:pPr lvl="0"/>
            <a:r>
              <a:rPr lang="en-US" dirty="0"/>
              <a:t>Describe the various computer and mobile device cases and the contents they protect.</a:t>
            </a:r>
          </a:p>
          <a:p>
            <a:pPr lvl="0"/>
            <a:r>
              <a:rPr lang="en-US" dirty="0"/>
              <a:t>Describe multi-core processors, the components of a processor, and the four steps in a machine cycle.</a:t>
            </a:r>
          </a:p>
          <a:p>
            <a:pPr lvl="0"/>
            <a:r>
              <a:rPr lang="en-US" dirty="0"/>
              <a:t>Identify characteristics of various personal computer processors on the market today, and describe the ways processors are cooled.</a:t>
            </a:r>
          </a:p>
          <a:p>
            <a:pPr lvl="0"/>
            <a:r>
              <a:rPr lang="en-US" dirty="0"/>
              <a:t>Describe what is meant by the Internet of Things.</a:t>
            </a:r>
          </a:p>
          <a:p>
            <a:pPr lvl="0"/>
            <a:r>
              <a:rPr lang="en-US" dirty="0"/>
              <a:t>Explain the advantages and services of cloud computing.</a:t>
            </a:r>
          </a:p>
        </p:txBody>
      </p:sp>
    </p:spTree>
    <p:extLst>
      <p:ext uri="{BB962C8B-B14F-4D97-AF65-F5344CB8AC3E}">
        <p14:creationId xmlns:p14="http://schemas.microsoft.com/office/powerpoint/2010/main" val="247000868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294372848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quot;An illustration shows the 8-bit byte representation for the letter E, the symbol *, and the number 6. 0 represents OFF and 1 represents ON.&#10;8-bit byte for the Letter E: 01000101; 8-bit byte for the Symbol *: 00101010; and 8-bit byte for the Number 6: 001101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2" y="914400"/>
            <a:ext cx="9413793" cy="42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533400" y="5410200"/>
            <a:ext cx="8305800" cy="746505"/>
          </a:xfrm>
        </p:spPr>
        <p:txBody>
          <a:bodyPr/>
          <a:lstStyle/>
          <a:p>
            <a:pPr marL="0" indent="0">
              <a:buNone/>
            </a:pPr>
            <a:r>
              <a:rPr lang="en-US" sz="2000" b="1" dirty="0"/>
              <a:t>Figure 6-9 </a:t>
            </a:r>
            <a:r>
              <a:rPr lang="en-US" sz="2000" dirty="0"/>
              <a:t>Eight bits grouped together as a unit are called a byte. A byte represents a single character in the computer or mobile device.</a:t>
            </a:r>
          </a:p>
        </p:txBody>
      </p:sp>
    </p:spTree>
    <p:extLst>
      <p:ext uri="{BB962C8B-B14F-4D97-AF65-F5344CB8AC3E}">
        <p14:creationId xmlns:p14="http://schemas.microsoft.com/office/powerpoint/2010/main" val="79736998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quot;A flowchart exhibits the steps involved in the process of converting a letter to binary form and back. The flowchart is as follows: &#10;Step 1: A user presses the capital letter T (SHIFT+T keys) on the keyboard, which in turn creates a special code, called a scan code, for the capital letter T; a photo shows a keyboard, an accompanying inset shows the letter T on the keyboard. &#10;Step 2: The scan code for the capital letter T is sent to the electronic circuitry in the computer; a photo shows the interior of a CPU. &#10;Step 3: The electronic circuitry in the computer converts the scan code for the capital letter T to its ASCII binary code (01010100) and stores it in memory for processing. &#10;Step 4: After processing, the binary code for the capital letter T is converted to an image and displayed on the output device. &#10;Steps 3 and 4 show a combined photo of the letter T converted to an image and displayed on the screen of a desktop computer.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87" y="1"/>
            <a:ext cx="7140313" cy="589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0" y="5943600"/>
            <a:ext cx="9296400" cy="746505"/>
          </a:xfrm>
        </p:spPr>
        <p:txBody>
          <a:bodyPr/>
          <a:lstStyle/>
          <a:p>
            <a:pPr marL="0" indent="0">
              <a:buNone/>
            </a:pPr>
            <a:r>
              <a:rPr lang="en-US" sz="2000" b="1" dirty="0"/>
              <a:t>Figure 6-10 </a:t>
            </a:r>
            <a:r>
              <a:rPr lang="en-US" sz="2000" dirty="0"/>
              <a:t>This figure shows how a letter is converted to binary form and back.</a:t>
            </a:r>
          </a:p>
        </p:txBody>
      </p:sp>
    </p:spTree>
    <p:extLst>
      <p:ext uri="{BB962C8B-B14F-4D97-AF65-F5344CB8AC3E}">
        <p14:creationId xmlns:p14="http://schemas.microsoft.com/office/powerpoint/2010/main" val="50135237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Memory (1 of 12)</a:t>
            </a:r>
          </a:p>
        </p:txBody>
      </p:sp>
      <p:sp>
        <p:nvSpPr>
          <p:cNvPr id="7" name="Content Placeholder 6"/>
          <p:cNvSpPr>
            <a:spLocks noGrp="1"/>
          </p:cNvSpPr>
          <p:nvPr>
            <p:ph idx="1"/>
          </p:nvPr>
        </p:nvSpPr>
        <p:spPr/>
        <p:txBody>
          <a:bodyPr/>
          <a:lstStyle/>
          <a:p>
            <a:r>
              <a:rPr lang="en-US" b="1" dirty="0"/>
              <a:t>Memory</a:t>
            </a:r>
            <a:r>
              <a:rPr lang="en-US" dirty="0"/>
              <a:t> consists of electronic components that store instructions waiting to be executed by the processor, data needed by those instructions, and the results of processing the data.</a:t>
            </a:r>
          </a:p>
          <a:p>
            <a:r>
              <a:rPr lang="en-US" dirty="0"/>
              <a:t>Stores three basic categories of items:</a:t>
            </a:r>
          </a:p>
          <a:p>
            <a:pPr lvl="1"/>
            <a:r>
              <a:rPr lang="en-US" dirty="0"/>
              <a:t>The operating system and other programs</a:t>
            </a:r>
          </a:p>
          <a:p>
            <a:pPr lvl="1"/>
            <a:r>
              <a:rPr lang="en-US" dirty="0"/>
              <a:t>Applications</a:t>
            </a:r>
          </a:p>
          <a:p>
            <a:pPr lvl="1"/>
            <a:r>
              <a:rPr lang="en-US" dirty="0"/>
              <a:t>Data being processed and the resulting information</a:t>
            </a:r>
          </a:p>
        </p:txBody>
      </p:sp>
    </p:spTree>
    <p:extLst>
      <p:ext uri="{BB962C8B-B14F-4D97-AF65-F5344CB8AC3E}">
        <p14:creationId xmlns:p14="http://schemas.microsoft.com/office/powerpoint/2010/main" val="331489660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1956"/>
            <a:ext cx="8610600" cy="1039091"/>
          </a:xfrm>
        </p:spPr>
        <p:txBody>
          <a:bodyPr/>
          <a:lstStyle/>
          <a:p>
            <a:r>
              <a:rPr lang="en-US" dirty="0"/>
              <a:t>Memory (2 of 12)</a:t>
            </a:r>
          </a:p>
        </p:txBody>
      </p:sp>
      <p:sp>
        <p:nvSpPr>
          <p:cNvPr id="3" name="Content Placeholder 2"/>
          <p:cNvSpPr>
            <a:spLocks noGrp="1"/>
          </p:cNvSpPr>
          <p:nvPr>
            <p:ph sz="quarter" idx="11"/>
          </p:nvPr>
        </p:nvSpPr>
        <p:spPr>
          <a:xfrm>
            <a:off x="457200" y="1117600"/>
            <a:ext cx="8305800" cy="1752600"/>
          </a:xfrm>
        </p:spPr>
        <p:txBody>
          <a:bodyPr/>
          <a:lstStyle/>
          <a:p>
            <a:r>
              <a:rPr lang="en-US" dirty="0"/>
              <a:t>Each byte resides temporarily in a location in memory that has an </a:t>
            </a:r>
            <a:r>
              <a:rPr lang="en-US" i="1" dirty="0"/>
              <a:t>address</a:t>
            </a:r>
          </a:p>
          <a:p>
            <a:r>
              <a:rPr lang="en-US" dirty="0"/>
              <a:t>Memory size commonly is measured in </a:t>
            </a:r>
            <a:r>
              <a:rPr lang="en-US" dirty="0" err="1"/>
              <a:t>GigaBytes</a:t>
            </a:r>
            <a:r>
              <a:rPr lang="en-US" dirty="0"/>
              <a:t> (GB)</a:t>
            </a:r>
          </a:p>
        </p:txBody>
      </p:sp>
      <p:pic>
        <p:nvPicPr>
          <p:cNvPr id="7" name="Picture 6" descr="A photo shows how people seated in a stadium are similar to addresses in memory. A callout reading “seat J20 is empty” points toward an empty seat; while another callout reading “seat J21 is occupied” points toward a man a seated on the chai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5782" y="2438400"/>
            <a:ext cx="6276936" cy="4419600"/>
          </a:xfrm>
          <a:prstGeom prst="rect">
            <a:avLst/>
          </a:prstGeom>
        </p:spPr>
      </p:pic>
    </p:spTree>
    <p:extLst>
      <p:ext uri="{BB962C8B-B14F-4D97-AF65-F5344CB8AC3E}">
        <p14:creationId xmlns:p14="http://schemas.microsoft.com/office/powerpoint/2010/main" val="314443776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Memory (3 of 12)</a:t>
            </a:r>
          </a:p>
        </p:txBody>
      </p:sp>
      <p:sp>
        <p:nvSpPr>
          <p:cNvPr id="7" name="Content Placeholder 6"/>
          <p:cNvSpPr>
            <a:spLocks noGrp="1"/>
          </p:cNvSpPr>
          <p:nvPr>
            <p:ph idx="1"/>
          </p:nvPr>
        </p:nvSpPr>
        <p:spPr/>
        <p:txBody>
          <a:bodyPr/>
          <a:lstStyle/>
          <a:p>
            <a:r>
              <a:rPr lang="en-US" dirty="0"/>
              <a:t>Computers and mobile devices contain two types of memory:</a:t>
            </a:r>
          </a:p>
          <a:p>
            <a:pPr lvl="1"/>
            <a:r>
              <a:rPr lang="en-US" dirty="0"/>
              <a:t>Volatile memory</a:t>
            </a:r>
          </a:p>
          <a:p>
            <a:pPr lvl="2"/>
            <a:r>
              <a:rPr lang="en-US" dirty="0"/>
              <a:t>Loses its contents when power is turned off</a:t>
            </a:r>
          </a:p>
          <a:p>
            <a:pPr lvl="2"/>
            <a:r>
              <a:rPr lang="en-US" dirty="0"/>
              <a:t>Example includes </a:t>
            </a:r>
            <a:r>
              <a:rPr lang="en-US" b="1" dirty="0"/>
              <a:t>RAM</a:t>
            </a:r>
          </a:p>
          <a:p>
            <a:pPr lvl="1"/>
            <a:r>
              <a:rPr lang="en-US" dirty="0"/>
              <a:t>Nonvolatile memory</a:t>
            </a:r>
          </a:p>
          <a:p>
            <a:pPr lvl="2"/>
            <a:r>
              <a:rPr lang="en-US" dirty="0"/>
              <a:t>Does not lose contents when power is removed</a:t>
            </a:r>
          </a:p>
          <a:p>
            <a:pPr lvl="2"/>
            <a:r>
              <a:rPr lang="en-US" dirty="0"/>
              <a:t>Examples include ROM, flash memory, and CMOS</a:t>
            </a:r>
          </a:p>
        </p:txBody>
      </p:sp>
      <p:sp>
        <p:nvSpPr>
          <p:cNvPr id="2" name="文字方塊 1"/>
          <p:cNvSpPr txBox="1"/>
          <p:nvPr/>
        </p:nvSpPr>
        <p:spPr>
          <a:xfrm>
            <a:off x="1524000" y="4876800"/>
            <a:ext cx="7321235" cy="1200329"/>
          </a:xfrm>
          <a:prstGeom prst="rect">
            <a:avLst/>
          </a:prstGeom>
          <a:noFill/>
        </p:spPr>
        <p:txBody>
          <a:bodyPr wrap="none" rtlCol="0">
            <a:spAutoFit/>
          </a:bodyPr>
          <a:lstStyle/>
          <a:p>
            <a:r>
              <a:rPr lang="en-US" altLang="zh-TW" dirty="0"/>
              <a:t>RAM: Random Access Memory</a:t>
            </a:r>
          </a:p>
          <a:p>
            <a:r>
              <a:rPr lang="en-US" altLang="zh-TW" dirty="0"/>
              <a:t>ROM: Read-Only Memory</a:t>
            </a:r>
          </a:p>
          <a:p>
            <a:r>
              <a:rPr lang="en-US" altLang="zh-TW" dirty="0"/>
              <a:t>CMOS: Complementary Metal Oxide Semiconductor</a:t>
            </a:r>
            <a:endParaRPr lang="zh-TW" altLang="en-US" dirty="0"/>
          </a:p>
        </p:txBody>
      </p:sp>
    </p:spTree>
    <p:extLst>
      <p:ext uri="{BB962C8B-B14F-4D97-AF65-F5344CB8AC3E}">
        <p14:creationId xmlns:p14="http://schemas.microsoft.com/office/powerpoint/2010/main" val="332897544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quot;An illustration shows the steps involved in the program and application instructions transfer in and out of RAM. &#10;Each step is represented by illustrations that complement the description of the step.&#10;Step 1: When you start the computer, certain operating system files are loaded into RAM from the hard drive. The operating system displays the user interface on the screen. &#10;The step is accompanied by a photo that shows a hard drive with an arrow reading “operating system instructions” pointing toward the RAM.  Another arrow from the RAM, reading, “operating system interface,” points toward a computer monitor. &#10;Step2: When you run a browser, the application’s instructions are loaded into RAM from the hard drive. The browser and certain operating system instructions are in RAM. The browser window appears on the screen.&#10;The step is accompanied by a photo that shows a hard drive with an arrow reading “browser instructions” pointing toward the RAM. Another arrow from RAM, reading, “browser window” points toward the window on the monitor screen. &#10;Step 3: When you run a paint application, the application’s instructions are loaded into RAM from the hard drive. The paint application, along with the browser and certain operating system instructions, are in RAM. The paint application window appears on the screen.&#10;This step is accompanied by a photo that shows a hard drive with an arrow reading “paint application instructions” pointing toward the RAM.  Another arrow from RAM, reading, “browser and paint application window” points toward the windows on the monitor screen. &#10;Step 4: When you exit an application, such as the browser, its instructions are removed from RAM. The browser no longer is displayed on the screen.&#10;This step is accompanied by a photo that shows the RAM with a caption reading “browser instructions are removed from ram,” and a monitor displaying the paint window with a caption reading, “browser window no longer is displayed on deskto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96" y="0"/>
            <a:ext cx="5985163"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419100" y="5486400"/>
            <a:ext cx="8305800" cy="903271"/>
          </a:xfrm>
        </p:spPr>
        <p:txBody>
          <a:bodyPr/>
          <a:lstStyle/>
          <a:p>
            <a:pPr marL="0" indent="0">
              <a:buNone/>
            </a:pPr>
            <a:r>
              <a:rPr lang="en-US" sz="2400" b="1" dirty="0"/>
              <a:t>Figure 6-12 </a:t>
            </a:r>
            <a:r>
              <a:rPr lang="en-US" sz="2400" dirty="0"/>
              <a:t>This figure shows how program and application instructions transfer in and out of RAM.</a:t>
            </a:r>
          </a:p>
        </p:txBody>
      </p:sp>
    </p:spTree>
    <p:extLst>
      <p:ext uri="{BB962C8B-B14F-4D97-AF65-F5344CB8AC3E}">
        <p14:creationId xmlns:p14="http://schemas.microsoft.com/office/powerpoint/2010/main" val="693846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Memory (5 of 12)</a:t>
            </a:r>
          </a:p>
        </p:txBody>
      </p:sp>
      <p:sp>
        <p:nvSpPr>
          <p:cNvPr id="7" name="Content Placeholder 6"/>
          <p:cNvSpPr>
            <a:spLocks noGrp="1"/>
          </p:cNvSpPr>
          <p:nvPr>
            <p:ph idx="1"/>
          </p:nvPr>
        </p:nvSpPr>
        <p:spPr/>
        <p:txBody>
          <a:bodyPr/>
          <a:lstStyle/>
          <a:p>
            <a:r>
              <a:rPr lang="en-US" dirty="0"/>
              <a:t>Two common types of RAM exist:</a:t>
            </a:r>
          </a:p>
          <a:p>
            <a:pPr lvl="1"/>
            <a:r>
              <a:rPr lang="en-US" dirty="0"/>
              <a:t>Dynamic RAM (DRAM)</a:t>
            </a:r>
          </a:p>
          <a:p>
            <a:pPr lvl="1"/>
            <a:r>
              <a:rPr lang="en-US" dirty="0"/>
              <a:t>Static RAM (SRAM)</a:t>
            </a:r>
          </a:p>
        </p:txBody>
      </p:sp>
    </p:spTree>
    <p:extLst>
      <p:ext uri="{BB962C8B-B14F-4D97-AF65-F5344CB8AC3E}">
        <p14:creationId xmlns:p14="http://schemas.microsoft.com/office/powerpoint/2010/main" val="1465391064"/>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163512157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39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 y="-1"/>
            <a:ext cx="8923283" cy="108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85" y="1089782"/>
            <a:ext cx="9200977" cy="188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6093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Overview (2 of 2)</a:t>
            </a:r>
          </a:p>
        </p:txBody>
      </p:sp>
      <p:sp>
        <p:nvSpPr>
          <p:cNvPr id="3" name="Content Placeholder 2"/>
          <p:cNvSpPr>
            <a:spLocks noGrp="1"/>
          </p:cNvSpPr>
          <p:nvPr>
            <p:ph idx="1"/>
          </p:nvPr>
        </p:nvSpPr>
        <p:spPr>
          <a:xfrm>
            <a:off x="152400" y="1219200"/>
            <a:ext cx="8839200" cy="4953000"/>
          </a:xfrm>
        </p:spPr>
        <p:txBody>
          <a:bodyPr/>
          <a:lstStyle/>
          <a:p>
            <a:r>
              <a:rPr lang="en-US" dirty="0"/>
              <a:t>Define a bit, and describe how a series of bits represents data.</a:t>
            </a:r>
          </a:p>
          <a:p>
            <a:pPr lvl="0"/>
            <a:r>
              <a:rPr lang="en-US" dirty="0"/>
              <a:t>Explain how program and application instructions transfer in and out of memory.</a:t>
            </a:r>
          </a:p>
          <a:p>
            <a:pPr lvl="0"/>
            <a:r>
              <a:rPr lang="en-US" dirty="0"/>
              <a:t>Differentiate among the various types of memory.</a:t>
            </a:r>
          </a:p>
          <a:p>
            <a:pPr lvl="0"/>
            <a:r>
              <a:rPr lang="en-US" dirty="0"/>
              <a:t>Describe the purpose of adapter cards and Universal Serial Bus (USB) adapters.</a:t>
            </a:r>
          </a:p>
          <a:p>
            <a:pPr lvl="0"/>
            <a:r>
              <a:rPr lang="en-US" dirty="0"/>
              <a:t>Explain the function of a bus.</a:t>
            </a:r>
          </a:p>
          <a:p>
            <a:pPr lvl="0"/>
            <a:r>
              <a:rPr lang="en-US" dirty="0"/>
              <a:t>Explain the purpose of a power supply and batteries.</a:t>
            </a:r>
          </a:p>
          <a:p>
            <a:pPr lvl="0"/>
            <a:r>
              <a:rPr lang="en-US" dirty="0"/>
              <a:t>Describe how to care for computers and mobile devices.</a:t>
            </a:r>
          </a:p>
        </p:txBody>
      </p:sp>
    </p:spTree>
    <p:extLst>
      <p:ext uri="{BB962C8B-B14F-4D97-AF65-F5344CB8AC3E}">
        <p14:creationId xmlns:p14="http://schemas.microsoft.com/office/powerpoint/2010/main" val="56746339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Memory (6 of 12)</a:t>
            </a:r>
          </a:p>
        </p:txBody>
      </p:sp>
      <p:sp>
        <p:nvSpPr>
          <p:cNvPr id="7" name="Content Placeholder 6"/>
          <p:cNvSpPr>
            <a:spLocks noGrp="1"/>
          </p:cNvSpPr>
          <p:nvPr>
            <p:ph sz="quarter" idx="11"/>
          </p:nvPr>
        </p:nvSpPr>
        <p:spPr>
          <a:xfrm>
            <a:off x="457200" y="1219200"/>
            <a:ext cx="8305800" cy="616946"/>
          </a:xfrm>
        </p:spPr>
        <p:txBody>
          <a:bodyPr/>
          <a:lstStyle/>
          <a:p>
            <a:pPr marL="0" indent="0">
              <a:buNone/>
            </a:pPr>
            <a:r>
              <a:rPr lang="en-US" b="1" dirty="0"/>
              <a:t>Table 6-1 common DRAM Variations</a:t>
            </a:r>
          </a:p>
        </p:txBody>
      </p:sp>
      <p:graphicFrame>
        <p:nvGraphicFramePr>
          <p:cNvPr id="8" name="Table 7"/>
          <p:cNvGraphicFramePr>
            <a:graphicFrameLocks noGrp="1"/>
          </p:cNvGraphicFramePr>
          <p:nvPr>
            <p:extLst>
              <p:ext uri="{D42A27DB-BD31-4B8C-83A1-F6EECF244321}">
                <p14:modId xmlns:p14="http://schemas.microsoft.com/office/powerpoint/2010/main" val="32585190"/>
              </p:ext>
            </p:extLst>
          </p:nvPr>
        </p:nvGraphicFramePr>
        <p:xfrm>
          <a:off x="0" y="1904999"/>
          <a:ext cx="9144000" cy="42672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338667">
                <a:tc>
                  <a:txBody>
                    <a:bodyPr/>
                    <a:lstStyle/>
                    <a:p>
                      <a:r>
                        <a:rPr lang="en-US" sz="1400" b="1" i="0" kern="1200" dirty="0">
                          <a:solidFill>
                            <a:schemeClr val="bg1"/>
                          </a:solidFill>
                          <a:effectLst/>
                          <a:latin typeface="Arial" pitchFamily="34" charset="0"/>
                          <a:ea typeface="+mn-ea"/>
                          <a:cs typeface="Arial" pitchFamily="34" charset="0"/>
                        </a:rPr>
                        <a:t>Name</a:t>
                      </a:r>
                      <a:endParaRPr lang="en-US" sz="1400" dirty="0">
                        <a:solidFill>
                          <a:schemeClr val="bg1"/>
                        </a:solidFill>
                        <a:latin typeface="Arial" pitchFamily="34" charset="0"/>
                        <a:cs typeface="Arial" pitchFamily="34" charset="0"/>
                      </a:endParaRPr>
                    </a:p>
                  </a:txBody>
                  <a:tcPr>
                    <a:solidFill>
                      <a:srgbClr val="8A288F"/>
                    </a:solidFill>
                  </a:tcPr>
                </a:tc>
                <a:tc>
                  <a:txBody>
                    <a:bodyPr/>
                    <a:lstStyle/>
                    <a:p>
                      <a:r>
                        <a:rPr lang="en-US" sz="1400" b="1" i="0" kern="1200" dirty="0">
                          <a:solidFill>
                            <a:schemeClr val="bg1"/>
                          </a:solidFill>
                          <a:effectLst/>
                          <a:latin typeface="Arial" pitchFamily="34" charset="0"/>
                          <a:ea typeface="+mn-ea"/>
                          <a:cs typeface="Arial" pitchFamily="34" charset="0"/>
                        </a:rPr>
                        <a:t>Comments</a:t>
                      </a:r>
                      <a:endParaRPr lang="en-US" sz="1400" dirty="0">
                        <a:solidFill>
                          <a:schemeClr val="bg1"/>
                        </a:solidFill>
                        <a:latin typeface="Arial" pitchFamily="34" charset="0"/>
                        <a:cs typeface="Arial" pitchFamily="34" charset="0"/>
                      </a:endParaRPr>
                    </a:p>
                  </a:txBody>
                  <a:tcPr>
                    <a:solidFill>
                      <a:srgbClr val="8A288F"/>
                    </a:solidFill>
                  </a:tcPr>
                </a:tc>
                <a:extLst>
                  <a:ext uri="{0D108BD9-81ED-4DB2-BD59-A6C34878D82A}">
                    <a16:rowId xmlns:a16="http://schemas.microsoft.com/office/drawing/2014/main" val="10000"/>
                  </a:ext>
                </a:extLst>
              </a:tr>
              <a:tr h="575733">
                <a:tc>
                  <a:txBody>
                    <a:bodyPr/>
                    <a:lstStyle/>
                    <a:p>
                      <a:r>
                        <a:rPr lang="en-US" sz="1400" i="0" kern="1200" dirty="0">
                          <a:solidFill>
                            <a:schemeClr val="tx1"/>
                          </a:solidFill>
                          <a:effectLst/>
                          <a:latin typeface="Arial" pitchFamily="34" charset="0"/>
                          <a:ea typeface="+mn-ea"/>
                          <a:cs typeface="Arial" pitchFamily="34" charset="0"/>
                        </a:rPr>
                        <a:t>SDRAM (Synchronous DRAM)</a:t>
                      </a:r>
                      <a:endParaRPr lang="en-US" sz="1400" dirty="0">
                        <a:latin typeface="Arial" pitchFamily="34" charset="0"/>
                        <a:cs typeface="Arial" pitchFamily="34" charset="0"/>
                      </a:endParaRPr>
                    </a:p>
                  </a:txBody>
                  <a:tcPr/>
                </a:tc>
                <a:tc>
                  <a:txBody>
                    <a:bodyPr/>
                    <a:lstStyle/>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Synchronized to the system clock</a:t>
                      </a:r>
                    </a:p>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Much faster than DRAM</a:t>
                      </a:r>
                      <a:endParaRPr lang="en-US" sz="1400" dirty="0">
                        <a:latin typeface="Arial" pitchFamily="34" charset="0"/>
                        <a:cs typeface="Arial" pitchFamily="34" charset="0"/>
                      </a:endParaRPr>
                    </a:p>
                  </a:txBody>
                  <a:tcPr/>
                </a:tc>
                <a:extLst>
                  <a:ext uri="{0D108BD9-81ED-4DB2-BD59-A6C34878D82A}">
                    <a16:rowId xmlns:a16="http://schemas.microsoft.com/office/drawing/2014/main" val="10001"/>
                  </a:ext>
                </a:extLst>
              </a:tr>
              <a:tr h="812800">
                <a:tc>
                  <a:txBody>
                    <a:bodyPr/>
                    <a:lstStyle/>
                    <a:p>
                      <a:r>
                        <a:rPr lang="en-US" sz="1400" i="0" kern="1200" dirty="0">
                          <a:solidFill>
                            <a:schemeClr val="tx1"/>
                          </a:solidFill>
                          <a:effectLst/>
                          <a:latin typeface="Arial" pitchFamily="34" charset="0"/>
                          <a:ea typeface="+mn-ea"/>
                          <a:cs typeface="Arial" pitchFamily="34" charset="0"/>
                        </a:rPr>
                        <a:t>DDR SDRAM (Double Data Rate SDRAM)</a:t>
                      </a:r>
                      <a:endParaRPr lang="en-US" sz="1400" dirty="0">
                        <a:latin typeface="Arial" pitchFamily="34" charset="0"/>
                        <a:cs typeface="Arial" pitchFamily="34" charset="0"/>
                      </a:endParaRPr>
                    </a:p>
                  </a:txBody>
                  <a:tcPr/>
                </a:tc>
                <a:tc>
                  <a:txBody>
                    <a:bodyPr/>
                    <a:lstStyle/>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Transfers data twice, instead of once, for each clock cycle</a:t>
                      </a:r>
                    </a:p>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Faster than SDRAM</a:t>
                      </a:r>
                      <a:endParaRPr lang="en-US" sz="1400" dirty="0">
                        <a:latin typeface="Arial" pitchFamily="34" charset="0"/>
                        <a:cs typeface="Arial" pitchFamily="34" charset="0"/>
                      </a:endParaRPr>
                    </a:p>
                  </a:txBody>
                  <a:tcPr/>
                </a:tc>
                <a:extLst>
                  <a:ext uri="{0D108BD9-81ED-4DB2-BD59-A6C34878D82A}">
                    <a16:rowId xmlns:a16="http://schemas.microsoft.com/office/drawing/2014/main" val="10002"/>
                  </a:ext>
                </a:extLst>
              </a:tr>
              <a:tr h="575733">
                <a:tc>
                  <a:txBody>
                    <a:bodyPr/>
                    <a:lstStyle/>
                    <a:p>
                      <a:r>
                        <a:rPr lang="en-US" sz="1400" i="0" kern="1200" dirty="0">
                          <a:solidFill>
                            <a:schemeClr val="tx1"/>
                          </a:solidFill>
                          <a:effectLst/>
                          <a:latin typeface="Arial" pitchFamily="34" charset="0"/>
                          <a:ea typeface="+mn-ea"/>
                          <a:cs typeface="Arial" pitchFamily="34" charset="0"/>
                        </a:rPr>
                        <a:t>DDR2</a:t>
                      </a:r>
                      <a:endParaRPr lang="en-US" sz="1400" dirty="0">
                        <a:latin typeface="Arial" pitchFamily="34" charset="0"/>
                        <a:cs typeface="Arial" pitchFamily="34" charset="0"/>
                      </a:endParaRPr>
                    </a:p>
                  </a:txBody>
                  <a:tcPr/>
                </a:tc>
                <a:tc>
                  <a:txBody>
                    <a:bodyPr/>
                    <a:lstStyle/>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Second generation of DDR</a:t>
                      </a:r>
                    </a:p>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Faster than DDR</a:t>
                      </a:r>
                      <a:endParaRPr lang="en-US" sz="1400" dirty="0">
                        <a:latin typeface="Arial" pitchFamily="34" charset="0"/>
                        <a:cs typeface="Arial" pitchFamily="34" charset="0"/>
                      </a:endParaRPr>
                    </a:p>
                  </a:txBody>
                  <a:tcPr/>
                </a:tc>
                <a:extLst>
                  <a:ext uri="{0D108BD9-81ED-4DB2-BD59-A6C34878D82A}">
                    <a16:rowId xmlns:a16="http://schemas.microsoft.com/office/drawing/2014/main" val="10003"/>
                  </a:ext>
                </a:extLst>
              </a:tr>
              <a:tr h="1049867">
                <a:tc>
                  <a:txBody>
                    <a:bodyPr/>
                    <a:lstStyle/>
                    <a:p>
                      <a:r>
                        <a:rPr lang="en-US" sz="1400" i="0" kern="1200" dirty="0">
                          <a:solidFill>
                            <a:schemeClr val="tx1"/>
                          </a:solidFill>
                          <a:effectLst/>
                          <a:latin typeface="Arial" pitchFamily="34" charset="0"/>
                          <a:ea typeface="+mn-ea"/>
                          <a:cs typeface="Arial" pitchFamily="34" charset="0"/>
                        </a:rPr>
                        <a:t>DDR3</a:t>
                      </a:r>
                      <a:endParaRPr lang="en-US" sz="1400" dirty="0">
                        <a:latin typeface="Arial" pitchFamily="34" charset="0"/>
                        <a:cs typeface="Arial" pitchFamily="34" charset="0"/>
                      </a:endParaRPr>
                    </a:p>
                  </a:txBody>
                  <a:tcPr/>
                </a:tc>
                <a:tc>
                  <a:txBody>
                    <a:bodyPr/>
                    <a:lstStyle/>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Third generation of DDR</a:t>
                      </a:r>
                    </a:p>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Designed for computers with multi-core processors</a:t>
                      </a:r>
                    </a:p>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Faster than DDR2</a:t>
                      </a:r>
                      <a:endParaRPr lang="en-US" sz="1400" dirty="0">
                        <a:latin typeface="Arial" pitchFamily="34" charset="0"/>
                        <a:cs typeface="Arial" pitchFamily="34" charset="0"/>
                      </a:endParaRPr>
                    </a:p>
                  </a:txBody>
                  <a:tcPr/>
                </a:tc>
                <a:extLst>
                  <a:ext uri="{0D108BD9-81ED-4DB2-BD59-A6C34878D82A}">
                    <a16:rowId xmlns:a16="http://schemas.microsoft.com/office/drawing/2014/main" val="10004"/>
                  </a:ext>
                </a:extLst>
              </a:tr>
              <a:tr h="575733">
                <a:tc>
                  <a:txBody>
                    <a:bodyPr/>
                    <a:lstStyle/>
                    <a:p>
                      <a:r>
                        <a:rPr lang="en-US" sz="1400" i="0" kern="1200" dirty="0">
                          <a:solidFill>
                            <a:schemeClr val="tx1"/>
                          </a:solidFill>
                          <a:effectLst/>
                          <a:latin typeface="Arial" pitchFamily="34" charset="0"/>
                          <a:ea typeface="+mn-ea"/>
                          <a:cs typeface="Arial" pitchFamily="34" charset="0"/>
                        </a:rPr>
                        <a:t>DDR4</a:t>
                      </a:r>
                      <a:endParaRPr lang="en-US" sz="1400" dirty="0">
                        <a:latin typeface="Arial" pitchFamily="34" charset="0"/>
                        <a:cs typeface="Arial" pitchFamily="34" charset="0"/>
                      </a:endParaRPr>
                    </a:p>
                  </a:txBody>
                  <a:tcPr/>
                </a:tc>
                <a:tc>
                  <a:txBody>
                    <a:bodyPr/>
                    <a:lstStyle/>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Fourth generation of DDR</a:t>
                      </a:r>
                    </a:p>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Faster than DDR3</a:t>
                      </a:r>
                      <a:endParaRPr lang="en-US" sz="1400" dirty="0">
                        <a:latin typeface="Arial" pitchFamily="34" charset="0"/>
                        <a:cs typeface="Arial" pitchFamily="34" charset="0"/>
                      </a:endParaRPr>
                    </a:p>
                  </a:txBody>
                  <a:tcPr/>
                </a:tc>
                <a:extLst>
                  <a:ext uri="{0D108BD9-81ED-4DB2-BD59-A6C34878D82A}">
                    <a16:rowId xmlns:a16="http://schemas.microsoft.com/office/drawing/2014/main" val="10005"/>
                  </a:ext>
                </a:extLst>
              </a:tr>
              <a:tr h="338667">
                <a:tc>
                  <a:txBody>
                    <a:bodyPr/>
                    <a:lstStyle/>
                    <a:p>
                      <a:r>
                        <a:rPr lang="en-US" sz="1400" i="0" kern="1200" dirty="0">
                          <a:solidFill>
                            <a:schemeClr val="tx1"/>
                          </a:solidFill>
                          <a:effectLst/>
                          <a:latin typeface="Arial" pitchFamily="34" charset="0"/>
                          <a:ea typeface="+mn-ea"/>
                          <a:cs typeface="Arial" pitchFamily="34" charset="0"/>
                        </a:rPr>
                        <a:t>RDRAM (Rambus DRAM)</a:t>
                      </a:r>
                      <a:endParaRPr lang="en-US" sz="1400" dirty="0">
                        <a:latin typeface="Arial" pitchFamily="34" charset="0"/>
                        <a:cs typeface="Arial" pitchFamily="34" charset="0"/>
                      </a:endParaRPr>
                    </a:p>
                  </a:txBody>
                  <a:tcPr/>
                </a:tc>
                <a:tc>
                  <a:txBody>
                    <a:bodyPr/>
                    <a:lstStyle/>
                    <a:p>
                      <a:pPr marL="285750" indent="-285750">
                        <a:buFont typeface="Arial" pitchFamily="34" charset="0"/>
                        <a:buChar char="•"/>
                      </a:pPr>
                      <a:r>
                        <a:rPr lang="en-US" sz="1400" i="0" kern="1200" dirty="0">
                          <a:solidFill>
                            <a:schemeClr val="tx1"/>
                          </a:solidFill>
                          <a:effectLst/>
                          <a:latin typeface="Arial" pitchFamily="34" charset="0"/>
                          <a:ea typeface="+mn-ea"/>
                          <a:cs typeface="Arial" pitchFamily="34" charset="0"/>
                        </a:rPr>
                        <a:t>Much faster than SDRAM</a:t>
                      </a:r>
                      <a:endParaRPr lang="en-US" sz="1400" dirty="0">
                        <a:latin typeface="Arial" pitchFamily="34" charset="0"/>
                        <a:cs typeface="Arial"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072404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2125"/>
            <a:ext cx="8610600" cy="858753"/>
          </a:xfrm>
        </p:spPr>
        <p:txBody>
          <a:bodyPr/>
          <a:lstStyle/>
          <a:p>
            <a:r>
              <a:rPr lang="en-US" dirty="0"/>
              <a:t>Memory (7 of 12)</a:t>
            </a:r>
          </a:p>
        </p:txBody>
      </p:sp>
      <p:sp>
        <p:nvSpPr>
          <p:cNvPr id="5" name="Content Placeholder 4"/>
          <p:cNvSpPr>
            <a:spLocks noGrp="1"/>
          </p:cNvSpPr>
          <p:nvPr>
            <p:ph sz="quarter" idx="11"/>
          </p:nvPr>
        </p:nvSpPr>
        <p:spPr>
          <a:xfrm>
            <a:off x="457200" y="1066800"/>
            <a:ext cx="8305800" cy="903271"/>
          </a:xfrm>
        </p:spPr>
        <p:txBody>
          <a:bodyPr/>
          <a:lstStyle/>
          <a:p>
            <a:r>
              <a:rPr lang="en-US" sz="2400" dirty="0"/>
              <a:t>RAM chips usually reside on a memory module and are inserted into memory slots.</a:t>
            </a:r>
          </a:p>
        </p:txBody>
      </p:sp>
      <p:pic>
        <p:nvPicPr>
          <p:cNvPr id="10242" name="Picture 2" descr="A photo shows two memory modules (a single line module and a dual line module) isolated on a white background. A callout reading “memory chips” points toward the RAM chipsets mounted on the circuit board. A callout reading “single line memory module” points toward the circuit board on the left; while another callout reading “dual line memory module” points toward the circuit board on the r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2843"/>
            <a:ext cx="9144523" cy="230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sz="half" idx="2"/>
          </p:nvPr>
        </p:nvSpPr>
        <p:spPr>
          <a:xfrm>
            <a:off x="519169" y="5486400"/>
            <a:ext cx="8032638" cy="685800"/>
          </a:xfrm>
        </p:spPr>
        <p:txBody>
          <a:bodyPr/>
          <a:lstStyle/>
          <a:p>
            <a:r>
              <a:rPr lang="en-US" sz="2000" b="1" dirty="0"/>
              <a:t>Figure 6-13 </a:t>
            </a:r>
            <a:r>
              <a:rPr lang="en-US" sz="2000" dirty="0"/>
              <a:t>Memory modules contain memory chips.</a:t>
            </a:r>
          </a:p>
        </p:txBody>
      </p:sp>
    </p:spTree>
    <p:extLst>
      <p:ext uri="{BB962C8B-B14F-4D97-AF65-F5344CB8AC3E}">
        <p14:creationId xmlns:p14="http://schemas.microsoft.com/office/powerpoint/2010/main" val="325169161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42</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8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03605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190500" y="0"/>
            <a:ext cx="8763000" cy="838200"/>
          </a:xfrm>
        </p:spPr>
        <p:txBody>
          <a:bodyPr/>
          <a:lstStyle/>
          <a:p>
            <a:r>
              <a:rPr lang="en-US" sz="2400" b="1" dirty="0"/>
              <a:t>Memory cache </a:t>
            </a:r>
            <a:r>
              <a:rPr lang="en-US" sz="2400" dirty="0"/>
              <a:t>speeds the processes of the computer because it stores frequently used instructions and data</a:t>
            </a:r>
            <a:endParaRPr lang="en-US" sz="2400" b="1" dirty="0"/>
          </a:p>
        </p:txBody>
      </p:sp>
      <p:pic>
        <p:nvPicPr>
          <p:cNvPr id="11266" name="Picture 2" descr="An illustration demonstrates the transaction between the Processor chip and RAM. The Processor chip comprises of “L1 cache-part of processor” and “L2 cache-part of processor.” An inward arrow reading, “L1 cache-fastest access,” points toward L1 cache, and an inward arrow reading, “Slower access than L1 cache,” points toward L2 cache. A double headed arrow flows between Processor Chip and “L3 cache-separate chip between processor and RAM.” An inward arrow reading, “Slower access than L1 and L2 cache,” points toward L3 cache. Another double headed arrow flows between processor chip and RAM; an inward arrow reading, “Slower access than L1, L2, and L3 cache,” points toward RAM.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06" y="762000"/>
            <a:ext cx="6862046"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sz="half" idx="2"/>
          </p:nvPr>
        </p:nvSpPr>
        <p:spPr>
          <a:xfrm>
            <a:off x="555681" y="5638800"/>
            <a:ext cx="8032638" cy="665175"/>
          </a:xfrm>
        </p:spPr>
        <p:txBody>
          <a:bodyPr/>
          <a:lstStyle/>
          <a:p>
            <a:r>
              <a:rPr lang="en-US" sz="2000" b="1" dirty="0"/>
              <a:t>Figure 6-14 </a:t>
            </a:r>
            <a:r>
              <a:rPr lang="en-US" sz="2000" dirty="0"/>
              <a:t>Memory cache helps speed processing times when the processor requests data, instructions, or information.</a:t>
            </a:r>
          </a:p>
        </p:txBody>
      </p:sp>
    </p:spTree>
    <p:extLst>
      <p:ext uri="{BB962C8B-B14F-4D97-AF65-F5344CB8AC3E}">
        <p14:creationId xmlns:p14="http://schemas.microsoft.com/office/powerpoint/2010/main" val="87683289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Memory (9 of 12)</a:t>
            </a:r>
          </a:p>
        </p:txBody>
      </p:sp>
      <p:sp>
        <p:nvSpPr>
          <p:cNvPr id="7" name="Content Placeholder 6"/>
          <p:cNvSpPr>
            <a:spLocks noGrp="1"/>
          </p:cNvSpPr>
          <p:nvPr>
            <p:ph idx="1"/>
          </p:nvPr>
        </p:nvSpPr>
        <p:spPr/>
        <p:txBody>
          <a:bodyPr/>
          <a:lstStyle/>
          <a:p>
            <a:pPr lvl="0"/>
            <a:r>
              <a:rPr lang="en-US" b="1" dirty="0"/>
              <a:t>Read-Only Memory</a:t>
            </a:r>
            <a:r>
              <a:rPr lang="en-US" dirty="0"/>
              <a:t> (</a:t>
            </a:r>
            <a:r>
              <a:rPr lang="en-US" b="1" dirty="0"/>
              <a:t>ROM</a:t>
            </a:r>
            <a:r>
              <a:rPr lang="en-US" dirty="0"/>
              <a:t>) refers to memory chips storing permanent data and instructions.</a:t>
            </a:r>
            <a:endParaRPr lang="en-US" b="1" dirty="0"/>
          </a:p>
          <a:p>
            <a:pPr lvl="1"/>
            <a:r>
              <a:rPr lang="en-US" b="1" dirty="0"/>
              <a:t>Firmware</a:t>
            </a:r>
          </a:p>
        </p:txBody>
      </p:sp>
    </p:spTree>
    <p:extLst>
      <p:ext uri="{BB962C8B-B14F-4D97-AF65-F5344CB8AC3E}">
        <p14:creationId xmlns:p14="http://schemas.microsoft.com/office/powerpoint/2010/main" val="418946301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(10 of 12)</a:t>
            </a:r>
          </a:p>
        </p:txBody>
      </p:sp>
      <p:sp>
        <p:nvSpPr>
          <p:cNvPr id="3" name="Content Placeholder 2"/>
          <p:cNvSpPr>
            <a:spLocks noGrp="1"/>
          </p:cNvSpPr>
          <p:nvPr>
            <p:ph idx="1"/>
          </p:nvPr>
        </p:nvSpPr>
        <p:spPr/>
        <p:txBody>
          <a:bodyPr/>
          <a:lstStyle/>
          <a:p>
            <a:r>
              <a:rPr lang="en-US" b="1" dirty="0"/>
              <a:t>Flash memory</a:t>
            </a:r>
            <a:r>
              <a:rPr lang="en-US" dirty="0"/>
              <a:t> can be erased electronically and rewritten.</a:t>
            </a:r>
          </a:p>
          <a:p>
            <a:pPr lvl="1"/>
            <a:r>
              <a:rPr lang="en-US" dirty="0"/>
              <a:t>Complementary Metal Oxide Semiconductor (CMOS)</a:t>
            </a:r>
            <a:r>
              <a:rPr lang="en-US" b="1" dirty="0"/>
              <a:t> </a:t>
            </a:r>
            <a:r>
              <a:rPr lang="en-US" dirty="0"/>
              <a:t>technology uses battery power to retain information when the power to the computer is off.</a:t>
            </a:r>
          </a:p>
        </p:txBody>
      </p:sp>
    </p:spTree>
    <p:extLst>
      <p:ext uri="{BB962C8B-B14F-4D97-AF65-F5344CB8AC3E}">
        <p14:creationId xmlns:p14="http://schemas.microsoft.com/office/powerpoint/2010/main" val="629371815"/>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533400" y="-19050"/>
            <a:ext cx="8305800" cy="1447800"/>
          </a:xfrm>
        </p:spPr>
        <p:txBody>
          <a:bodyPr/>
          <a:lstStyle/>
          <a:p>
            <a:r>
              <a:rPr lang="en-US" b="1" dirty="0"/>
              <a:t>Access time</a:t>
            </a:r>
            <a:r>
              <a:rPr lang="en-US" dirty="0"/>
              <a:t> is the amount of time it takes the processor to read from memory</a:t>
            </a:r>
          </a:p>
          <a:p>
            <a:pPr lvl="1"/>
            <a:r>
              <a:rPr lang="en-US" dirty="0"/>
              <a:t>Measured in nanoseconds</a:t>
            </a:r>
          </a:p>
        </p:txBody>
      </p:sp>
      <p:pic>
        <p:nvPicPr>
          <p:cNvPr id="12290" name="Picture 2" descr="An illustration shows two photos. The first photo shows a close-up of an open eye and the second shows a close-up of a closed eye. Text above the photos reads, “10 million operations equal 1 b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23629"/>
            <a:ext cx="2743200" cy="44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type="body" sz="half" idx="2"/>
          </p:nvPr>
        </p:nvSpPr>
        <p:spPr>
          <a:xfrm>
            <a:off x="533400" y="5638800"/>
            <a:ext cx="8032638" cy="665175"/>
          </a:xfrm>
        </p:spPr>
        <p:txBody>
          <a:bodyPr/>
          <a:lstStyle/>
          <a:p>
            <a:r>
              <a:rPr lang="en-US" sz="2000" b="1" dirty="0"/>
              <a:t>Figure 6-15 </a:t>
            </a:r>
            <a:r>
              <a:rPr lang="en-US" sz="2000" dirty="0"/>
              <a:t>It takes about one-tenth of a second to blink your eye, in which time a computer can perform some operations 10 million times.</a:t>
            </a:r>
          </a:p>
        </p:txBody>
      </p:sp>
    </p:spTree>
    <p:extLst>
      <p:ext uri="{BB962C8B-B14F-4D97-AF65-F5344CB8AC3E}">
        <p14:creationId xmlns:p14="http://schemas.microsoft.com/office/powerpoint/2010/main" val="181823084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dirty="0"/>
              <a:t>Memory (12 of 12)</a:t>
            </a:r>
          </a:p>
        </p:txBody>
      </p:sp>
      <p:sp>
        <p:nvSpPr>
          <p:cNvPr id="5" name="Content Placeholder 4"/>
          <p:cNvSpPr>
            <a:spLocks noGrp="1"/>
          </p:cNvSpPr>
          <p:nvPr>
            <p:ph sz="quarter" idx="11"/>
          </p:nvPr>
        </p:nvSpPr>
        <p:spPr>
          <a:xfrm>
            <a:off x="457200" y="1547527"/>
            <a:ext cx="8305800" cy="509873"/>
          </a:xfrm>
        </p:spPr>
        <p:txBody>
          <a:bodyPr/>
          <a:lstStyle/>
          <a:p>
            <a:pPr marL="0" indent="0">
              <a:buNone/>
            </a:pPr>
            <a:r>
              <a:rPr lang="en-US" b="1" dirty="0"/>
              <a:t>Table 6-2 access Time Terminology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98838745"/>
              </p:ext>
            </p:extLst>
          </p:nvPr>
        </p:nvGraphicFramePr>
        <p:xfrm>
          <a:off x="76200" y="2362200"/>
          <a:ext cx="9067800" cy="2819400"/>
        </p:xfrm>
        <a:graphic>
          <a:graphicData uri="http://schemas.openxmlformats.org/drawingml/2006/table">
            <a:tbl>
              <a:tblPr firstRow="1" bandRow="1">
                <a:tableStyleId>{5940675A-B579-460E-94D1-54222C63F5DA}</a:tableStyleId>
              </a:tblPr>
              <a:tblGrid>
                <a:gridCol w="3022600">
                  <a:extLst>
                    <a:ext uri="{9D8B030D-6E8A-4147-A177-3AD203B41FA5}">
                      <a16:colId xmlns:a16="http://schemas.microsoft.com/office/drawing/2014/main" val="20000"/>
                    </a:ext>
                  </a:extLst>
                </a:gridCol>
                <a:gridCol w="30226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636639">
                <a:tc>
                  <a:txBody>
                    <a:bodyPr/>
                    <a:lstStyle/>
                    <a:p>
                      <a:r>
                        <a:rPr lang="en-US" sz="1600" b="1" i="0" kern="1200" dirty="0">
                          <a:solidFill>
                            <a:schemeClr val="bg1"/>
                          </a:solidFill>
                          <a:effectLst/>
                          <a:latin typeface="Arial" pitchFamily="34" charset="0"/>
                          <a:ea typeface="+mn-ea"/>
                          <a:cs typeface="Arial" pitchFamily="34" charset="0"/>
                        </a:rPr>
                        <a:t>Term</a:t>
                      </a:r>
                      <a:endParaRPr lang="en-US" sz="1600" dirty="0">
                        <a:solidFill>
                          <a:schemeClr val="bg1"/>
                        </a:solidFill>
                        <a:latin typeface="Arial" pitchFamily="34" charset="0"/>
                        <a:cs typeface="Arial" pitchFamily="34" charset="0"/>
                      </a:endParaRPr>
                    </a:p>
                  </a:txBody>
                  <a:tcPr anchor="ctr">
                    <a:solidFill>
                      <a:srgbClr val="8A288F"/>
                    </a:solidFill>
                  </a:tcPr>
                </a:tc>
                <a:tc>
                  <a:txBody>
                    <a:bodyPr/>
                    <a:lstStyle/>
                    <a:p>
                      <a:r>
                        <a:rPr lang="en-US" sz="1600" b="1" i="0" kern="1200" dirty="0">
                          <a:solidFill>
                            <a:schemeClr val="bg1"/>
                          </a:solidFill>
                          <a:effectLst/>
                          <a:latin typeface="Arial" pitchFamily="34" charset="0"/>
                          <a:ea typeface="+mn-ea"/>
                          <a:cs typeface="Arial" pitchFamily="34" charset="0"/>
                        </a:rPr>
                        <a:t>Abbreviation</a:t>
                      </a:r>
                      <a:endParaRPr lang="en-US" sz="1600" dirty="0">
                        <a:solidFill>
                          <a:schemeClr val="bg1"/>
                        </a:solidFill>
                        <a:latin typeface="Arial" pitchFamily="34" charset="0"/>
                        <a:cs typeface="Arial" pitchFamily="34" charset="0"/>
                      </a:endParaRPr>
                    </a:p>
                  </a:txBody>
                  <a:tcPr anchor="ctr">
                    <a:solidFill>
                      <a:srgbClr val="8A288F"/>
                    </a:solidFill>
                  </a:tcPr>
                </a:tc>
                <a:tc>
                  <a:txBody>
                    <a:bodyPr/>
                    <a:lstStyle/>
                    <a:p>
                      <a:r>
                        <a:rPr lang="en-US" sz="1600" b="1" i="0" kern="1200" dirty="0">
                          <a:solidFill>
                            <a:schemeClr val="bg1"/>
                          </a:solidFill>
                          <a:effectLst/>
                          <a:latin typeface="Arial" pitchFamily="34" charset="0"/>
                          <a:ea typeface="+mn-ea"/>
                          <a:cs typeface="Arial" pitchFamily="34" charset="0"/>
                        </a:rPr>
                        <a:t>Speed</a:t>
                      </a:r>
                      <a:endParaRPr lang="en-US" sz="1600" dirty="0">
                        <a:solidFill>
                          <a:schemeClr val="bg1"/>
                        </a:solidFill>
                        <a:latin typeface="Arial" pitchFamily="34" charset="0"/>
                        <a:cs typeface="Arial" pitchFamily="34" charset="0"/>
                      </a:endParaRPr>
                    </a:p>
                  </a:txBody>
                  <a:tcPr anchor="ctr">
                    <a:solidFill>
                      <a:srgbClr val="8A288F"/>
                    </a:solidFill>
                  </a:tcPr>
                </a:tc>
                <a:extLst>
                  <a:ext uri="{0D108BD9-81ED-4DB2-BD59-A6C34878D82A}">
                    <a16:rowId xmlns:a16="http://schemas.microsoft.com/office/drawing/2014/main" val="10000"/>
                  </a:ext>
                </a:extLst>
              </a:tr>
              <a:tr h="727587">
                <a:tc>
                  <a:txBody>
                    <a:bodyPr/>
                    <a:lstStyle/>
                    <a:p>
                      <a:r>
                        <a:rPr lang="en-US" sz="1600" i="0" kern="1200" dirty="0">
                          <a:solidFill>
                            <a:schemeClr val="tx1"/>
                          </a:solidFill>
                          <a:effectLst/>
                          <a:latin typeface="Arial" pitchFamily="34" charset="0"/>
                          <a:ea typeface="+mn-ea"/>
                          <a:cs typeface="Arial" pitchFamily="34" charset="0"/>
                        </a:rPr>
                        <a:t>Millisecond</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ms</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One-thousandth of a second</a:t>
                      </a:r>
                      <a:endParaRPr lang="en-US" sz="1600" dirty="0">
                        <a:latin typeface="Arial" pitchFamily="34" charset="0"/>
                        <a:cs typeface="Arial" pitchFamily="34" charset="0"/>
                      </a:endParaRPr>
                    </a:p>
                  </a:txBody>
                  <a:tcPr/>
                </a:tc>
                <a:extLst>
                  <a:ext uri="{0D108BD9-81ED-4DB2-BD59-A6C34878D82A}">
                    <a16:rowId xmlns:a16="http://schemas.microsoft.com/office/drawing/2014/main" val="10001"/>
                  </a:ext>
                </a:extLst>
              </a:tr>
              <a:tr h="600259">
                <a:tc>
                  <a:txBody>
                    <a:bodyPr/>
                    <a:lstStyle/>
                    <a:p>
                      <a:r>
                        <a:rPr lang="en-US" sz="1600" i="0" kern="1200" dirty="0">
                          <a:solidFill>
                            <a:schemeClr val="tx1"/>
                          </a:solidFill>
                          <a:effectLst/>
                          <a:latin typeface="Arial" pitchFamily="34" charset="0"/>
                          <a:ea typeface="+mn-ea"/>
                          <a:cs typeface="Arial" pitchFamily="34" charset="0"/>
                        </a:rPr>
                        <a:t>Microsecond</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µs</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One-millionth of a second</a:t>
                      </a:r>
                      <a:endParaRPr lang="en-US" sz="1600" dirty="0">
                        <a:latin typeface="Arial" pitchFamily="34" charset="0"/>
                        <a:cs typeface="Arial" pitchFamily="34" charset="0"/>
                      </a:endParaRPr>
                    </a:p>
                  </a:txBody>
                  <a:tcPr/>
                </a:tc>
                <a:extLst>
                  <a:ext uri="{0D108BD9-81ED-4DB2-BD59-A6C34878D82A}">
                    <a16:rowId xmlns:a16="http://schemas.microsoft.com/office/drawing/2014/main" val="10002"/>
                  </a:ext>
                </a:extLst>
              </a:tr>
              <a:tr h="454742">
                <a:tc>
                  <a:txBody>
                    <a:bodyPr/>
                    <a:lstStyle/>
                    <a:p>
                      <a:r>
                        <a:rPr lang="en-US" sz="1600" i="0" kern="1200" dirty="0">
                          <a:solidFill>
                            <a:schemeClr val="tx1"/>
                          </a:solidFill>
                          <a:effectLst/>
                          <a:latin typeface="Arial" pitchFamily="34" charset="0"/>
                          <a:ea typeface="+mn-ea"/>
                          <a:cs typeface="Arial" pitchFamily="34" charset="0"/>
                        </a:rPr>
                        <a:t>Nanosecond</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ns</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One-billionth of a second</a:t>
                      </a:r>
                      <a:endParaRPr lang="en-US" sz="1600" dirty="0">
                        <a:latin typeface="Arial" pitchFamily="34" charset="0"/>
                        <a:cs typeface="Arial" pitchFamily="34" charset="0"/>
                      </a:endParaRPr>
                    </a:p>
                  </a:txBody>
                  <a:tcPr/>
                </a:tc>
                <a:extLst>
                  <a:ext uri="{0D108BD9-81ED-4DB2-BD59-A6C34878D82A}">
                    <a16:rowId xmlns:a16="http://schemas.microsoft.com/office/drawing/2014/main" val="10003"/>
                  </a:ext>
                </a:extLst>
              </a:tr>
              <a:tr h="400173">
                <a:tc>
                  <a:txBody>
                    <a:bodyPr/>
                    <a:lstStyle/>
                    <a:p>
                      <a:r>
                        <a:rPr lang="en-US" sz="1600" i="0" kern="1200" dirty="0">
                          <a:solidFill>
                            <a:schemeClr val="tx1"/>
                          </a:solidFill>
                          <a:effectLst/>
                          <a:latin typeface="Arial" pitchFamily="34" charset="0"/>
                          <a:ea typeface="+mn-ea"/>
                          <a:cs typeface="Arial" pitchFamily="34" charset="0"/>
                        </a:rPr>
                        <a:t>Picosecond</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ps</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One-trillionth of a second</a:t>
                      </a:r>
                      <a:endParaRPr lang="en-US" sz="1600" dirty="0">
                        <a:latin typeface="Arial" pitchFamily="34" charset="0"/>
                        <a:cs typeface="Arial"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0993984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317304800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Adapters (1 of 4)</a:t>
            </a:r>
          </a:p>
        </p:txBody>
      </p:sp>
      <p:sp>
        <p:nvSpPr>
          <p:cNvPr id="7" name="Content Placeholder 6"/>
          <p:cNvSpPr>
            <a:spLocks noGrp="1"/>
          </p:cNvSpPr>
          <p:nvPr>
            <p:ph idx="1"/>
          </p:nvPr>
        </p:nvSpPr>
        <p:spPr/>
        <p:txBody>
          <a:bodyPr/>
          <a:lstStyle/>
          <a:p>
            <a:r>
              <a:rPr lang="en-US" sz="2800" dirty="0"/>
              <a:t>An </a:t>
            </a:r>
            <a:r>
              <a:rPr lang="en-US" sz="2800" b="1" dirty="0"/>
              <a:t>adapter card</a:t>
            </a:r>
            <a:r>
              <a:rPr lang="en-US" sz="2800" dirty="0"/>
              <a:t> enhances functions of a component of a desktop or server system unit and/or provides connections to peripheral devices:</a:t>
            </a:r>
          </a:p>
          <a:p>
            <a:pPr lvl="1"/>
            <a:r>
              <a:rPr lang="en-US" dirty="0"/>
              <a:t>Sound card and video card</a:t>
            </a:r>
          </a:p>
          <a:p>
            <a:r>
              <a:rPr lang="en-US" sz="2800" dirty="0"/>
              <a:t>An </a:t>
            </a:r>
            <a:r>
              <a:rPr lang="en-US" sz="2800" b="1" dirty="0"/>
              <a:t>expansion slot</a:t>
            </a:r>
            <a:r>
              <a:rPr lang="en-US" sz="2800" dirty="0"/>
              <a:t> is a socket on a desktop or server motherboard that can hold an adapter card.</a:t>
            </a:r>
          </a:p>
        </p:txBody>
      </p:sp>
    </p:spTree>
    <p:extLst>
      <p:ext uri="{BB962C8B-B14F-4D97-AF65-F5344CB8AC3E}">
        <p14:creationId xmlns:p14="http://schemas.microsoft.com/office/powerpoint/2010/main" val="338870259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190500" y="-76200"/>
            <a:ext cx="8763000" cy="821155"/>
          </a:xfrm>
        </p:spPr>
        <p:txBody>
          <a:bodyPr/>
          <a:lstStyle/>
          <a:p>
            <a:r>
              <a:rPr lang="en-US" sz="2400" dirty="0"/>
              <a:t>The case contains and protects the electronics of the computer or mobile device from damage</a:t>
            </a:r>
          </a:p>
        </p:txBody>
      </p:sp>
      <p:pic>
        <p:nvPicPr>
          <p:cNvPr id="1026" name="Picture 2" descr="&quot;An illustration shows photos of the Cases for computers and mobile devices as follows: &#10;A desktop computer, a callout reading “desktop tower case” points toward the CPU; &#10;A Mac book, a callout reading “all-in-one desktop case” points toward the monitor casing; &#10;A Laptop, a callout reading “laptop case” points toward the palmrest casing; &#10;A Tablet, a callout reading “Slate tablet case” points toward the casing; &#10;A Convertible laptop, a callout reading “convertible tablet case” points toward the palmrest casing;&#10;A Video Game console, a callout reading “game console case” points toward the casing of the unit; &#10;A Smartphone, a callout reading “smartphone case” points toward the metal casing of the phone; &#10;A Smart watch, a callout reading “wearable device case” points toward the strap of the watch; &#10;A digital camera, a callout reading “digital camera case” points toward the metal casing of the camera; &#10;A portable gaming device, a callout reading “handheld game device case” points toward the outer casing the consol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130" y="761999"/>
            <a:ext cx="5259669" cy="480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type="body" sz="half" idx="2"/>
          </p:nvPr>
        </p:nvSpPr>
        <p:spPr>
          <a:xfrm>
            <a:off x="155698" y="5562600"/>
            <a:ext cx="8835902" cy="665176"/>
          </a:xfrm>
        </p:spPr>
        <p:txBody>
          <a:bodyPr/>
          <a:lstStyle/>
          <a:p>
            <a:r>
              <a:rPr lang="en-US" sz="2000" b="1" dirty="0"/>
              <a:t>Figure 6-1 </a:t>
            </a:r>
            <a:r>
              <a:rPr lang="en-US" sz="2000" dirty="0"/>
              <a:t>Cases for computers and mobile devices are available in a variety of shapes and sizes</a:t>
            </a:r>
          </a:p>
        </p:txBody>
      </p:sp>
    </p:spTree>
    <p:extLst>
      <p:ext uri="{BB962C8B-B14F-4D97-AF65-F5344CB8AC3E}">
        <p14:creationId xmlns:p14="http://schemas.microsoft.com/office/powerpoint/2010/main" val="306550067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Adapters (2 of 4)</a:t>
            </a:r>
          </a:p>
        </p:txBody>
      </p:sp>
      <p:sp>
        <p:nvSpPr>
          <p:cNvPr id="7" name="Content Placeholder 6"/>
          <p:cNvSpPr>
            <a:spLocks noGrp="1"/>
          </p:cNvSpPr>
          <p:nvPr>
            <p:ph sz="quarter" idx="11"/>
          </p:nvPr>
        </p:nvSpPr>
        <p:spPr>
          <a:xfrm>
            <a:off x="457200" y="1242727"/>
            <a:ext cx="8305800" cy="509873"/>
          </a:xfrm>
        </p:spPr>
        <p:txBody>
          <a:bodyPr/>
          <a:lstStyle/>
          <a:p>
            <a:pPr marL="0" indent="0">
              <a:buNone/>
            </a:pPr>
            <a:r>
              <a:rPr lang="en-US" sz="2400" b="1" dirty="0"/>
              <a:t>Table 6-3 adapter cards</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3820303461"/>
              </p:ext>
            </p:extLst>
          </p:nvPr>
        </p:nvGraphicFramePr>
        <p:xfrm>
          <a:off x="0" y="1752598"/>
          <a:ext cx="9144000" cy="4419601"/>
        </p:xfrm>
        <a:graphic>
          <a:graphicData uri="http://schemas.openxmlformats.org/drawingml/2006/table">
            <a:tbl>
              <a:tblPr firstRow="1" bandRow="1">
                <a:tableStyleId>{5940675A-B579-460E-94D1-54222C63F5DA}</a:tableStyleId>
              </a:tblPr>
              <a:tblGrid>
                <a:gridCol w="1795591">
                  <a:extLst>
                    <a:ext uri="{9D8B030D-6E8A-4147-A177-3AD203B41FA5}">
                      <a16:colId xmlns:a16="http://schemas.microsoft.com/office/drawing/2014/main" val="20000"/>
                    </a:ext>
                  </a:extLst>
                </a:gridCol>
                <a:gridCol w="7348409">
                  <a:extLst>
                    <a:ext uri="{9D8B030D-6E8A-4147-A177-3AD203B41FA5}">
                      <a16:colId xmlns:a16="http://schemas.microsoft.com/office/drawing/2014/main" val="20001"/>
                    </a:ext>
                  </a:extLst>
                </a:gridCol>
              </a:tblGrid>
              <a:tr h="393401">
                <a:tc>
                  <a:txBody>
                    <a:bodyPr/>
                    <a:lstStyle/>
                    <a:p>
                      <a:r>
                        <a:rPr lang="en-US" sz="1600" b="1" i="0" kern="1200" dirty="0">
                          <a:solidFill>
                            <a:schemeClr val="bg1"/>
                          </a:solidFill>
                          <a:effectLst/>
                          <a:latin typeface="Arial" pitchFamily="34" charset="0"/>
                          <a:ea typeface="+mn-ea"/>
                          <a:cs typeface="Arial" pitchFamily="34" charset="0"/>
                        </a:rPr>
                        <a:t>Type</a:t>
                      </a:r>
                      <a:endParaRPr lang="en-US" sz="1600" dirty="0">
                        <a:solidFill>
                          <a:schemeClr val="bg1"/>
                        </a:solidFill>
                        <a:latin typeface="Arial" pitchFamily="34" charset="0"/>
                        <a:cs typeface="Arial" pitchFamily="34" charset="0"/>
                      </a:endParaRPr>
                    </a:p>
                  </a:txBody>
                  <a:tcPr anchor="ctr">
                    <a:solidFill>
                      <a:srgbClr val="8A288F"/>
                    </a:solidFill>
                  </a:tcPr>
                </a:tc>
                <a:tc>
                  <a:txBody>
                    <a:bodyPr/>
                    <a:lstStyle/>
                    <a:p>
                      <a:r>
                        <a:rPr lang="en-US" sz="1600" b="1" i="0" kern="1200" dirty="0">
                          <a:solidFill>
                            <a:schemeClr val="bg1"/>
                          </a:solidFill>
                          <a:effectLst/>
                          <a:latin typeface="Arial" pitchFamily="34" charset="0"/>
                          <a:ea typeface="+mn-ea"/>
                          <a:cs typeface="Arial" pitchFamily="34" charset="0"/>
                        </a:rPr>
                        <a:t>Purpose</a:t>
                      </a:r>
                      <a:endParaRPr lang="en-US" sz="1600" dirty="0">
                        <a:solidFill>
                          <a:schemeClr val="bg1"/>
                        </a:solidFill>
                        <a:latin typeface="Arial" pitchFamily="34" charset="0"/>
                        <a:cs typeface="Arial" pitchFamily="34" charset="0"/>
                      </a:endParaRPr>
                    </a:p>
                  </a:txBody>
                  <a:tcPr anchor="ctr">
                    <a:solidFill>
                      <a:srgbClr val="8A288F"/>
                    </a:solidFill>
                  </a:tcPr>
                </a:tc>
                <a:extLst>
                  <a:ext uri="{0D108BD9-81ED-4DB2-BD59-A6C34878D82A}">
                    <a16:rowId xmlns:a16="http://schemas.microsoft.com/office/drawing/2014/main" val="10000"/>
                  </a:ext>
                </a:extLst>
              </a:tr>
              <a:tr h="393401">
                <a:tc>
                  <a:txBody>
                    <a:bodyPr/>
                    <a:lstStyle/>
                    <a:p>
                      <a:r>
                        <a:rPr lang="en-US" sz="1600" i="0" kern="1200" dirty="0">
                          <a:solidFill>
                            <a:schemeClr val="tx1"/>
                          </a:solidFill>
                          <a:effectLst/>
                          <a:latin typeface="Arial" pitchFamily="34" charset="0"/>
                          <a:ea typeface="+mn-ea"/>
                          <a:cs typeface="Arial" pitchFamily="34" charset="0"/>
                        </a:rPr>
                        <a:t>Bluetooth</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Enables Bluetooth connectivity</a:t>
                      </a:r>
                      <a:endParaRPr lang="en-US" sz="1600" dirty="0">
                        <a:latin typeface="Arial" pitchFamily="34" charset="0"/>
                        <a:cs typeface="Arial" pitchFamily="34" charset="0"/>
                      </a:endParaRPr>
                    </a:p>
                  </a:txBody>
                  <a:tcPr/>
                </a:tc>
                <a:extLst>
                  <a:ext uri="{0D108BD9-81ED-4DB2-BD59-A6C34878D82A}">
                    <a16:rowId xmlns:a16="http://schemas.microsoft.com/office/drawing/2014/main" val="10001"/>
                  </a:ext>
                </a:extLst>
              </a:tr>
              <a:tr h="393401">
                <a:tc>
                  <a:txBody>
                    <a:bodyPr/>
                    <a:lstStyle/>
                    <a:p>
                      <a:r>
                        <a:rPr lang="en-US" sz="1600" i="0" kern="1200" dirty="0">
                          <a:solidFill>
                            <a:schemeClr val="tx1"/>
                          </a:solidFill>
                          <a:effectLst/>
                          <a:latin typeface="Arial" pitchFamily="34" charset="0"/>
                          <a:ea typeface="+mn-ea"/>
                          <a:cs typeface="Arial" pitchFamily="34" charset="0"/>
                        </a:rPr>
                        <a:t>MIDI</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Connects to musical instruments</a:t>
                      </a:r>
                      <a:endParaRPr lang="en-US" sz="1600" dirty="0">
                        <a:latin typeface="Arial" pitchFamily="34" charset="0"/>
                        <a:cs typeface="Arial" pitchFamily="34" charset="0"/>
                      </a:endParaRPr>
                    </a:p>
                  </a:txBody>
                  <a:tcPr/>
                </a:tc>
                <a:extLst>
                  <a:ext uri="{0D108BD9-81ED-4DB2-BD59-A6C34878D82A}">
                    <a16:rowId xmlns:a16="http://schemas.microsoft.com/office/drawing/2014/main" val="10002"/>
                  </a:ext>
                </a:extLst>
              </a:tr>
              <a:tr h="603611">
                <a:tc>
                  <a:txBody>
                    <a:bodyPr/>
                    <a:lstStyle/>
                    <a:p>
                      <a:r>
                        <a:rPr lang="en-US" sz="1600" i="0" kern="1200" dirty="0">
                          <a:solidFill>
                            <a:schemeClr val="tx1"/>
                          </a:solidFill>
                          <a:effectLst/>
                          <a:latin typeface="Arial" pitchFamily="34" charset="0"/>
                          <a:ea typeface="+mn-ea"/>
                          <a:cs typeface="Arial" pitchFamily="34" charset="0"/>
                        </a:rPr>
                        <a:t>Modem</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Connects to transmission media, such as cable television lines or phone lines</a:t>
                      </a:r>
                      <a:endParaRPr lang="en-US" sz="1600" b="1" dirty="0">
                        <a:latin typeface="Arial" pitchFamily="34" charset="0"/>
                        <a:cs typeface="Arial" pitchFamily="34" charset="0"/>
                      </a:endParaRPr>
                    </a:p>
                  </a:txBody>
                  <a:tcPr/>
                </a:tc>
                <a:extLst>
                  <a:ext uri="{0D108BD9-81ED-4DB2-BD59-A6C34878D82A}">
                    <a16:rowId xmlns:a16="http://schemas.microsoft.com/office/drawing/2014/main" val="10003"/>
                  </a:ext>
                </a:extLst>
              </a:tr>
              <a:tr h="393401">
                <a:tc>
                  <a:txBody>
                    <a:bodyPr/>
                    <a:lstStyle/>
                    <a:p>
                      <a:r>
                        <a:rPr lang="en-US" sz="1600" i="0" kern="1200" dirty="0">
                          <a:solidFill>
                            <a:schemeClr val="tx1"/>
                          </a:solidFill>
                          <a:effectLst/>
                          <a:latin typeface="Arial" pitchFamily="34" charset="0"/>
                          <a:ea typeface="+mn-ea"/>
                          <a:cs typeface="Arial" pitchFamily="34" charset="0"/>
                        </a:rPr>
                        <a:t>Network</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Provides network connections, such as to an Ethernet port</a:t>
                      </a:r>
                      <a:endParaRPr lang="en-US" sz="1600" dirty="0">
                        <a:latin typeface="Arial" pitchFamily="34" charset="0"/>
                        <a:cs typeface="Arial" pitchFamily="34" charset="0"/>
                      </a:endParaRPr>
                    </a:p>
                  </a:txBody>
                  <a:tcPr/>
                </a:tc>
                <a:extLst>
                  <a:ext uri="{0D108BD9-81ED-4DB2-BD59-A6C34878D82A}">
                    <a16:rowId xmlns:a16="http://schemas.microsoft.com/office/drawing/2014/main" val="10004"/>
                  </a:ext>
                </a:extLst>
              </a:tr>
              <a:tr h="393401">
                <a:tc>
                  <a:txBody>
                    <a:bodyPr/>
                    <a:lstStyle/>
                    <a:p>
                      <a:r>
                        <a:rPr lang="en-US" sz="1600" i="0" kern="1200" dirty="0">
                          <a:solidFill>
                            <a:schemeClr val="tx1"/>
                          </a:solidFill>
                          <a:effectLst/>
                          <a:latin typeface="Arial" pitchFamily="34" charset="0"/>
                          <a:ea typeface="+mn-ea"/>
                          <a:cs typeface="Arial" pitchFamily="34" charset="0"/>
                        </a:rPr>
                        <a:t>Sound</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Connects to speakers or a microphone</a:t>
                      </a:r>
                      <a:endParaRPr lang="en-US" sz="1600" dirty="0">
                        <a:latin typeface="Arial" pitchFamily="34" charset="0"/>
                        <a:cs typeface="Arial" pitchFamily="34" charset="0"/>
                      </a:endParaRPr>
                    </a:p>
                  </a:txBody>
                  <a:tcPr/>
                </a:tc>
                <a:extLst>
                  <a:ext uri="{0D108BD9-81ED-4DB2-BD59-A6C34878D82A}">
                    <a16:rowId xmlns:a16="http://schemas.microsoft.com/office/drawing/2014/main" val="10005"/>
                  </a:ext>
                </a:extLst>
              </a:tr>
              <a:tr h="393401">
                <a:tc>
                  <a:txBody>
                    <a:bodyPr/>
                    <a:lstStyle/>
                    <a:p>
                      <a:r>
                        <a:rPr lang="en-US" sz="1600" i="0" kern="1200" dirty="0">
                          <a:solidFill>
                            <a:schemeClr val="tx1"/>
                          </a:solidFill>
                          <a:effectLst/>
                          <a:latin typeface="Arial" pitchFamily="34" charset="0"/>
                          <a:ea typeface="+mn-ea"/>
                          <a:cs typeface="Arial" pitchFamily="34" charset="0"/>
                        </a:rPr>
                        <a:t>TV tuner</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Allows viewing of digital television broadcasts on a monitor</a:t>
                      </a:r>
                      <a:endParaRPr lang="en-US" sz="1600" dirty="0">
                        <a:latin typeface="Arial" pitchFamily="34" charset="0"/>
                        <a:cs typeface="Arial" pitchFamily="34" charset="0"/>
                      </a:endParaRPr>
                    </a:p>
                  </a:txBody>
                  <a:tcPr/>
                </a:tc>
                <a:extLst>
                  <a:ext uri="{0D108BD9-81ED-4DB2-BD59-A6C34878D82A}">
                    <a16:rowId xmlns:a16="http://schemas.microsoft.com/office/drawing/2014/main" val="10006"/>
                  </a:ext>
                </a:extLst>
              </a:tr>
              <a:tr h="393401">
                <a:tc>
                  <a:txBody>
                    <a:bodyPr/>
                    <a:lstStyle/>
                    <a:p>
                      <a:r>
                        <a:rPr lang="en-US" sz="1600" i="0" kern="1200" dirty="0">
                          <a:solidFill>
                            <a:schemeClr val="tx1"/>
                          </a:solidFill>
                          <a:effectLst/>
                          <a:latin typeface="Arial" pitchFamily="34" charset="0"/>
                          <a:ea typeface="+mn-ea"/>
                          <a:cs typeface="Arial" pitchFamily="34" charset="0"/>
                        </a:rPr>
                        <a:t>USB</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Connects to high-speed USB ports</a:t>
                      </a:r>
                      <a:endParaRPr lang="en-US" sz="1600" dirty="0">
                        <a:latin typeface="Arial" pitchFamily="34" charset="0"/>
                        <a:cs typeface="Arial" pitchFamily="34" charset="0"/>
                      </a:endParaRPr>
                    </a:p>
                  </a:txBody>
                  <a:tcPr/>
                </a:tc>
                <a:extLst>
                  <a:ext uri="{0D108BD9-81ED-4DB2-BD59-A6C34878D82A}">
                    <a16:rowId xmlns:a16="http://schemas.microsoft.com/office/drawing/2014/main" val="10007"/>
                  </a:ext>
                </a:extLst>
              </a:tr>
              <a:tr h="668782">
                <a:tc>
                  <a:txBody>
                    <a:bodyPr/>
                    <a:lstStyle/>
                    <a:p>
                      <a:r>
                        <a:rPr lang="en-US" sz="1600" i="0" kern="1200" dirty="0">
                          <a:solidFill>
                            <a:schemeClr val="tx1"/>
                          </a:solidFill>
                          <a:effectLst/>
                          <a:latin typeface="Arial" pitchFamily="34" charset="0"/>
                          <a:ea typeface="+mn-ea"/>
                          <a:cs typeface="Arial" pitchFamily="34" charset="0"/>
                        </a:rPr>
                        <a:t>Video</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Provides enhanced graphics capabilities, such as accelerated processing or the ability to connect a second monitor</a:t>
                      </a:r>
                      <a:endParaRPr lang="en-US" sz="1600" dirty="0">
                        <a:latin typeface="Arial" pitchFamily="34" charset="0"/>
                        <a:cs typeface="Arial" pitchFamily="34" charset="0"/>
                      </a:endParaRPr>
                    </a:p>
                  </a:txBody>
                  <a:tcPr/>
                </a:tc>
                <a:extLst>
                  <a:ext uri="{0D108BD9-81ED-4DB2-BD59-A6C34878D82A}">
                    <a16:rowId xmlns:a16="http://schemas.microsoft.com/office/drawing/2014/main" val="10008"/>
                  </a:ext>
                </a:extLst>
              </a:tr>
              <a:tr h="393401">
                <a:tc>
                  <a:txBody>
                    <a:bodyPr/>
                    <a:lstStyle/>
                    <a:p>
                      <a:r>
                        <a:rPr lang="en-US" sz="1600" i="0" kern="1200" dirty="0">
                          <a:solidFill>
                            <a:schemeClr val="tx1"/>
                          </a:solidFill>
                          <a:effectLst/>
                          <a:latin typeface="Arial" pitchFamily="34" charset="0"/>
                          <a:ea typeface="+mn-ea"/>
                          <a:cs typeface="Arial" pitchFamily="34" charset="0"/>
                        </a:rPr>
                        <a:t>Video capture</a:t>
                      </a:r>
                      <a:endParaRPr lang="en-US" sz="1600" dirty="0">
                        <a:latin typeface="Arial" pitchFamily="34" charset="0"/>
                        <a:cs typeface="Arial" pitchFamily="34" charset="0"/>
                      </a:endParaRPr>
                    </a:p>
                  </a:txBody>
                  <a:tcPr/>
                </a:tc>
                <a:tc>
                  <a:txBody>
                    <a:bodyPr/>
                    <a:lstStyle/>
                    <a:p>
                      <a:r>
                        <a:rPr lang="en-US" sz="1600" i="0" kern="1200" dirty="0">
                          <a:solidFill>
                            <a:schemeClr val="tx1"/>
                          </a:solidFill>
                          <a:effectLst/>
                          <a:latin typeface="Arial" pitchFamily="34" charset="0"/>
                          <a:ea typeface="+mn-ea"/>
                          <a:cs typeface="Arial" pitchFamily="34" charset="0"/>
                        </a:rPr>
                        <a:t>Connects to a digital video camera</a:t>
                      </a:r>
                      <a:endParaRPr lang="en-US" sz="1600" dirty="0">
                        <a:latin typeface="Arial" pitchFamily="34" charset="0"/>
                        <a:cs typeface="Arial" pitchFamily="34" charset="0"/>
                      </a:endParaRPr>
                    </a:p>
                  </a:txBody>
                  <a:tcPr/>
                </a:tc>
                <a:extLst>
                  <a:ext uri="{0D108BD9-81ED-4DB2-BD59-A6C34878D82A}">
                    <a16:rowId xmlns:a16="http://schemas.microsoft.com/office/drawing/2014/main" val="10009"/>
                  </a:ext>
                </a:extLst>
              </a:tr>
            </a:tbl>
          </a:graphicData>
        </a:graphic>
      </p:graphicFrame>
      <p:sp>
        <p:nvSpPr>
          <p:cNvPr id="2" name="文字方塊 1"/>
          <p:cNvSpPr txBox="1"/>
          <p:nvPr/>
        </p:nvSpPr>
        <p:spPr>
          <a:xfrm>
            <a:off x="4038600" y="838200"/>
            <a:ext cx="4867038" cy="1015663"/>
          </a:xfrm>
          <a:prstGeom prst="rect">
            <a:avLst/>
          </a:prstGeom>
          <a:noFill/>
        </p:spPr>
        <p:txBody>
          <a:bodyPr wrap="none" rtlCol="0">
            <a:spAutoFit/>
          </a:bodyPr>
          <a:lstStyle/>
          <a:p>
            <a:r>
              <a:rPr lang="en-US" altLang="zh-TW" sz="2000" dirty="0"/>
              <a:t>MIDI: Musical Instrument Digital Interface</a:t>
            </a:r>
          </a:p>
          <a:p>
            <a:r>
              <a:rPr lang="en-US" altLang="zh-TW" sz="2000" dirty="0"/>
              <a:t>TV: </a:t>
            </a:r>
            <a:r>
              <a:rPr lang="en-US" altLang="zh-TW" sz="2000" dirty="0" err="1"/>
              <a:t>TeleVision</a:t>
            </a:r>
            <a:endParaRPr lang="en-US" altLang="zh-TW" sz="2000" dirty="0"/>
          </a:p>
          <a:p>
            <a:r>
              <a:rPr lang="en-US" altLang="zh-TW" sz="2000" dirty="0"/>
              <a:t>USB: Universal Serial Bus </a:t>
            </a:r>
            <a:endParaRPr lang="zh-TW" altLang="en-US" sz="2000" dirty="0"/>
          </a:p>
        </p:txBody>
      </p:sp>
    </p:spTree>
    <p:extLst>
      <p:ext uri="{BB962C8B-B14F-4D97-AF65-F5344CB8AC3E}">
        <p14:creationId xmlns:p14="http://schemas.microsoft.com/office/powerpoint/2010/main" val="84153792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04800" y="0"/>
            <a:ext cx="8458200" cy="1219200"/>
          </a:xfrm>
        </p:spPr>
        <p:txBody>
          <a:bodyPr/>
          <a:lstStyle/>
          <a:p>
            <a:r>
              <a:rPr lang="en-US" dirty="0"/>
              <a:t>With </a:t>
            </a:r>
            <a:r>
              <a:rPr lang="en-US" b="1" dirty="0"/>
              <a:t>Plug and Play</a:t>
            </a:r>
            <a:r>
              <a:rPr lang="en-US" dirty="0"/>
              <a:t> technology, the computer automatically can recognize peripheral devices as you install them</a:t>
            </a:r>
          </a:p>
        </p:txBody>
      </p:sp>
      <p:pic>
        <p:nvPicPr>
          <p:cNvPr id="13314" name="Picture 2" descr="A photo shows a desktop motherboard isolated on a white background. The expansion slots, the sound card, and the video card are 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 y="1295400"/>
            <a:ext cx="795810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sz="half" idx="2"/>
          </p:nvPr>
        </p:nvSpPr>
        <p:spPr>
          <a:xfrm>
            <a:off x="7201" y="5943600"/>
            <a:ext cx="9136799" cy="665175"/>
          </a:xfrm>
        </p:spPr>
        <p:txBody>
          <a:bodyPr/>
          <a:lstStyle/>
          <a:p>
            <a:r>
              <a:rPr lang="en-US" sz="2000" b="1" dirty="0"/>
              <a:t>Figure 6-16 </a:t>
            </a:r>
            <a:r>
              <a:rPr lang="en-US" sz="2000" dirty="0"/>
              <a:t>Cards inserted in expansion slots on a desktop motherboard.</a:t>
            </a:r>
          </a:p>
        </p:txBody>
      </p:sp>
    </p:spTree>
    <p:extLst>
      <p:ext uri="{BB962C8B-B14F-4D97-AF65-F5344CB8AC3E}">
        <p14:creationId xmlns:p14="http://schemas.microsoft.com/office/powerpoint/2010/main" val="21420428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F6325D-B943-36B5-F39C-491661F0F18B}"/>
              </a:ext>
            </a:extLst>
          </p:cNvPr>
          <p:cNvSpPr>
            <a:spLocks noGrp="1"/>
          </p:cNvSpPr>
          <p:nvPr>
            <p:ph type="title"/>
          </p:nvPr>
        </p:nvSpPr>
        <p:spPr>
          <a:xfrm>
            <a:off x="457200" y="2514600"/>
            <a:ext cx="8229600" cy="1039812"/>
          </a:xfrm>
        </p:spPr>
        <p:txBody>
          <a:bodyPr/>
          <a:lstStyle/>
          <a:p>
            <a:r>
              <a:rPr lang="en-US" b="1">
                <a:hlinkClick r:id="rId2">
                  <a:extLst>
                    <a:ext uri="{A12FA001-AC4F-418D-AE19-62706E023703}">
                      <ahyp:hlinkClr xmlns:ahyp="http://schemas.microsoft.com/office/drawing/2018/hyperlinkcolor" val="tx"/>
                    </a:ext>
                  </a:extLst>
                </a:hlinkClick>
              </a:rPr>
              <a:t>Shot on iPhone</a:t>
            </a:r>
            <a:endParaRPr lang="en-US" b="1"/>
          </a:p>
        </p:txBody>
      </p:sp>
    </p:spTree>
    <p:extLst>
      <p:ext uri="{BB962C8B-B14F-4D97-AF65-F5344CB8AC3E}">
        <p14:creationId xmlns:p14="http://schemas.microsoft.com/office/powerpoint/2010/main" val="417473735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2900" y="0"/>
            <a:ext cx="8458200" cy="1257300"/>
          </a:xfrm>
        </p:spPr>
        <p:txBody>
          <a:bodyPr/>
          <a:lstStyle/>
          <a:p>
            <a:r>
              <a:rPr lang="en-US" dirty="0"/>
              <a:t>A </a:t>
            </a:r>
            <a:r>
              <a:rPr lang="en-US" b="1" dirty="0"/>
              <a:t>USB adapter </a:t>
            </a:r>
            <a:r>
              <a:rPr lang="en-US" dirty="0"/>
              <a:t>enhances functions of a mobile computer and/or provides connections to peripheral devices.</a:t>
            </a:r>
          </a:p>
        </p:txBody>
      </p:sp>
      <p:pic>
        <p:nvPicPr>
          <p:cNvPr id="14338" name="Picture 2" descr="A photo shows an USB adapter inserted into a USB port on a computer. The USB adapter is shown in clos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838200"/>
            <a:ext cx="4343400" cy="485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sz="half" idx="2"/>
          </p:nvPr>
        </p:nvSpPr>
        <p:spPr>
          <a:xfrm>
            <a:off x="0" y="5638800"/>
            <a:ext cx="9296400" cy="665176"/>
          </a:xfrm>
        </p:spPr>
        <p:txBody>
          <a:bodyPr/>
          <a:lstStyle/>
          <a:p>
            <a:r>
              <a:rPr lang="en-US" sz="2000" b="1" dirty="0"/>
              <a:t>Figure 6-17 </a:t>
            </a:r>
            <a:r>
              <a:rPr lang="en-US" sz="2000" dirty="0"/>
              <a:t>A USB adapter inserts into a USB port on a computer or mobile device.</a:t>
            </a:r>
          </a:p>
        </p:txBody>
      </p:sp>
    </p:spTree>
    <p:extLst>
      <p:ext uri="{BB962C8B-B14F-4D97-AF65-F5344CB8AC3E}">
        <p14:creationId xmlns:p14="http://schemas.microsoft.com/office/powerpoint/2010/main" val="68636771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sp>
        <p:nvSpPr>
          <p:cNvPr id="5" name="頁尾版面配置區 4"/>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6" name="文字版面配置區 5"/>
          <p:cNvSpPr>
            <a:spLocks noGrp="1"/>
          </p:cNvSpPr>
          <p:nvPr>
            <p:ph type="body" sz="quarter" idx="13"/>
          </p:nvPr>
        </p:nvSpPr>
        <p:spPr/>
        <p:txBody>
          <a:bodyPr/>
          <a:lstStyle/>
          <a:p>
            <a:endParaRPr lang="zh-TW" altLang="en-US"/>
          </a:p>
        </p:txBody>
      </p:sp>
      <p:sp>
        <p:nvSpPr>
          <p:cNvPr id="7" name="投影片編號版面配置區 6"/>
          <p:cNvSpPr>
            <a:spLocks noGrp="1"/>
          </p:cNvSpPr>
          <p:nvPr>
            <p:ph type="sldNum" sz="quarter" idx="4"/>
          </p:nvPr>
        </p:nvSpPr>
        <p:spPr/>
        <p:txBody>
          <a:bodyPr/>
          <a:lstStyle/>
          <a:p>
            <a:fld id="{E1920792-1FFE-4123-96E7-9B6DC9FF0B06}" type="slidenum">
              <a:rPr lang="en-US" smtClean="0"/>
              <a:pPr/>
              <a:t>54</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259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2057400" y="1295400"/>
            <a:ext cx="3809120" cy="923330"/>
          </a:xfrm>
          <a:prstGeom prst="rect">
            <a:avLst/>
          </a:prstGeom>
          <a:noFill/>
        </p:spPr>
        <p:txBody>
          <a:bodyPr wrap="none" rtlCol="0">
            <a:spAutoFit/>
          </a:bodyPr>
          <a:lstStyle/>
          <a:p>
            <a:r>
              <a:rPr lang="en-US" altLang="zh-TW" dirty="0"/>
              <a:t>VGA: Video Graphics Array</a:t>
            </a:r>
          </a:p>
          <a:p>
            <a:r>
              <a:rPr lang="en-US" altLang="zh-TW" dirty="0"/>
              <a:t>DVI: Digital Video Interface</a:t>
            </a:r>
          </a:p>
          <a:p>
            <a:r>
              <a:rPr lang="en-US" altLang="zh-TW" dirty="0"/>
              <a:t>HDMI: High-Definition Media Interface</a:t>
            </a:r>
            <a:endParaRPr lang="zh-TW" altLang="en-US" dirty="0"/>
          </a:p>
        </p:txBody>
      </p:sp>
    </p:spTree>
    <p:extLst>
      <p:ext uri="{BB962C8B-B14F-4D97-AF65-F5344CB8AC3E}">
        <p14:creationId xmlns:p14="http://schemas.microsoft.com/office/powerpoint/2010/main" val="37179148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sp>
        <p:nvSpPr>
          <p:cNvPr id="5" name="頁尾版面配置區 4"/>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6" name="文字版面配置區 5"/>
          <p:cNvSpPr>
            <a:spLocks noGrp="1"/>
          </p:cNvSpPr>
          <p:nvPr>
            <p:ph type="body" sz="quarter" idx="13"/>
          </p:nvPr>
        </p:nvSpPr>
        <p:spPr/>
        <p:txBody>
          <a:bodyPr/>
          <a:lstStyle/>
          <a:p>
            <a:endParaRPr lang="zh-TW" altLang="en-US"/>
          </a:p>
        </p:txBody>
      </p:sp>
      <p:sp>
        <p:nvSpPr>
          <p:cNvPr id="7" name="投影片編號版面配置區 6"/>
          <p:cNvSpPr>
            <a:spLocks noGrp="1"/>
          </p:cNvSpPr>
          <p:nvPr>
            <p:ph type="sldNum" sz="quarter" idx="4"/>
          </p:nvPr>
        </p:nvSpPr>
        <p:spPr/>
        <p:txBody>
          <a:bodyPr/>
          <a:lstStyle/>
          <a:p>
            <a:fld id="{E1920792-1FFE-4123-96E7-9B6DC9FF0B06}" type="slidenum">
              <a:rPr lang="en-US" smtClean="0"/>
              <a:pPr/>
              <a:t>55</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 y="0"/>
            <a:ext cx="9146876" cy="313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9360"/>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sp>
        <p:nvSpPr>
          <p:cNvPr id="5" name="頁尾版面配置區 4"/>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6" name="文字版面配置區 5"/>
          <p:cNvSpPr>
            <a:spLocks noGrp="1"/>
          </p:cNvSpPr>
          <p:nvPr>
            <p:ph type="body" sz="quarter" idx="13"/>
          </p:nvPr>
        </p:nvSpPr>
        <p:spPr/>
        <p:txBody>
          <a:bodyPr/>
          <a:lstStyle/>
          <a:p>
            <a:endParaRPr lang="zh-TW" altLang="en-US"/>
          </a:p>
        </p:txBody>
      </p:sp>
      <p:sp>
        <p:nvSpPr>
          <p:cNvPr id="7" name="投影片編號版面配置區 6"/>
          <p:cNvSpPr>
            <a:spLocks noGrp="1"/>
          </p:cNvSpPr>
          <p:nvPr>
            <p:ph type="sldNum" sz="quarter" idx="4"/>
          </p:nvPr>
        </p:nvSpPr>
        <p:spPr/>
        <p:txBody>
          <a:bodyPr/>
          <a:lstStyle/>
          <a:p>
            <a:fld id="{E1920792-1FFE-4123-96E7-9B6DC9FF0B06}" type="slidenum">
              <a:rPr lang="en-US" smtClean="0"/>
              <a:pPr/>
              <a:t>56</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48988"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81602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198326182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half" idx="1"/>
          </p:nvPr>
        </p:nvSpPr>
        <p:spPr/>
        <p:txBody>
          <a:bodyPr/>
          <a:lstStyle/>
          <a:p>
            <a:endParaRPr lang="zh-TW" altLang="en-US"/>
          </a:p>
        </p:txBody>
      </p:sp>
      <p:sp>
        <p:nvSpPr>
          <p:cNvPr id="4" name="內容版面配置區 3"/>
          <p:cNvSpPr>
            <a:spLocks noGrp="1"/>
          </p:cNvSpPr>
          <p:nvPr>
            <p:ph sz="half" idx="2"/>
          </p:nvPr>
        </p:nvSpPr>
        <p:spPr/>
        <p:txBody>
          <a:bodyPr/>
          <a:lstStyle/>
          <a:p>
            <a:endParaRPr lang="zh-TW" altLang="en-US"/>
          </a:p>
        </p:txBody>
      </p:sp>
      <p:sp>
        <p:nvSpPr>
          <p:cNvPr id="5" name="頁尾版面配置區 4"/>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6" name="文字版面配置區 5"/>
          <p:cNvSpPr>
            <a:spLocks noGrp="1"/>
          </p:cNvSpPr>
          <p:nvPr>
            <p:ph type="body" sz="quarter" idx="13"/>
          </p:nvPr>
        </p:nvSpPr>
        <p:spPr/>
        <p:txBody>
          <a:bodyPr/>
          <a:lstStyle/>
          <a:p>
            <a:endParaRPr lang="zh-TW" altLang="en-US"/>
          </a:p>
        </p:txBody>
      </p:sp>
      <p:sp>
        <p:nvSpPr>
          <p:cNvPr id="7" name="投影片編號版面配置區 6"/>
          <p:cNvSpPr>
            <a:spLocks noGrp="1"/>
          </p:cNvSpPr>
          <p:nvPr>
            <p:ph type="sldNum" sz="quarter" idx="4"/>
          </p:nvPr>
        </p:nvSpPr>
        <p:spPr/>
        <p:txBody>
          <a:bodyPr/>
          <a:lstStyle/>
          <a:p>
            <a:fld id="{E1920792-1FFE-4123-96E7-9B6DC9FF0B06}" type="slidenum">
              <a:rPr lang="en-US" smtClean="0"/>
              <a:pPr/>
              <a:t>58</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 y="0"/>
            <a:ext cx="9132998"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7"/>
          <p:cNvSpPr txBox="1"/>
          <p:nvPr/>
        </p:nvSpPr>
        <p:spPr>
          <a:xfrm>
            <a:off x="228600" y="2667000"/>
            <a:ext cx="2507610" cy="369332"/>
          </a:xfrm>
          <a:prstGeom prst="rect">
            <a:avLst/>
          </a:prstGeom>
          <a:noFill/>
        </p:spPr>
        <p:txBody>
          <a:bodyPr wrap="none" rtlCol="0">
            <a:spAutoFit/>
          </a:bodyPr>
          <a:lstStyle/>
          <a:p>
            <a:r>
              <a:rPr lang="en-US" altLang="zh-TW" dirty="0"/>
              <a:t>USB: Universal Serial Bus</a:t>
            </a:r>
            <a:endParaRPr lang="zh-TW" altLang="en-US" dirty="0"/>
          </a:p>
        </p:txBody>
      </p:sp>
    </p:spTree>
    <p:extLst>
      <p:ext uri="{BB962C8B-B14F-4D97-AF65-F5344CB8AC3E}">
        <p14:creationId xmlns:p14="http://schemas.microsoft.com/office/powerpoint/2010/main" val="149472567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Buses (1 of 3)</a:t>
            </a:r>
          </a:p>
        </p:txBody>
      </p:sp>
      <p:sp>
        <p:nvSpPr>
          <p:cNvPr id="7" name="Content Placeholder 6"/>
          <p:cNvSpPr>
            <a:spLocks noGrp="1"/>
          </p:cNvSpPr>
          <p:nvPr>
            <p:ph idx="1"/>
          </p:nvPr>
        </p:nvSpPr>
        <p:spPr/>
        <p:txBody>
          <a:bodyPr/>
          <a:lstStyle/>
          <a:p>
            <a:r>
              <a:rPr lang="en-US" dirty="0"/>
              <a:t>A </a:t>
            </a:r>
            <a:r>
              <a:rPr lang="en-US" b="1" dirty="0"/>
              <a:t>bus</a:t>
            </a:r>
            <a:r>
              <a:rPr lang="en-US" dirty="0"/>
              <a:t> allows the various devices both inside and attached to the system unit to communicate with one another.</a:t>
            </a:r>
          </a:p>
          <a:p>
            <a:pPr lvl="1"/>
            <a:r>
              <a:rPr lang="en-US" dirty="0"/>
              <a:t>Data bus</a:t>
            </a:r>
          </a:p>
          <a:p>
            <a:pPr lvl="1"/>
            <a:r>
              <a:rPr lang="en-US" dirty="0"/>
              <a:t>Address bus</a:t>
            </a:r>
          </a:p>
          <a:p>
            <a:r>
              <a:rPr lang="en-US" b="1" dirty="0"/>
              <a:t>Word size</a:t>
            </a:r>
            <a:r>
              <a:rPr lang="en-US" dirty="0"/>
              <a:t> is the number of bits the processor can interpret and execute at a given time.</a:t>
            </a:r>
            <a:endParaRPr lang="en-US" b="1" dirty="0"/>
          </a:p>
        </p:txBody>
      </p:sp>
    </p:spTree>
    <p:extLst>
      <p:ext uri="{BB962C8B-B14F-4D97-AF65-F5344CB8AC3E}">
        <p14:creationId xmlns:p14="http://schemas.microsoft.com/office/powerpoint/2010/main" val="121346733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illustration shows the shows typical components in a higher-end desktop and laptop. The following parts of a desktop are shown as photos: power supply fan, sound card, hard disk, processor, heat sink and fan, and memory module. The photos of the laptop parts exposed are as follows: battery, integrated sound ports and circuitry, processor, heat sink and fan, and memory mod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0" y="0"/>
            <a:ext cx="7469779" cy="521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1"/>
          </p:nvPr>
        </p:nvSpPr>
        <p:spPr>
          <a:xfrm>
            <a:off x="304800" y="5181600"/>
            <a:ext cx="8534400" cy="1004080"/>
          </a:xfrm>
        </p:spPr>
        <p:txBody>
          <a:bodyPr/>
          <a:lstStyle/>
          <a:p>
            <a:pPr marL="0" indent="0">
              <a:buNone/>
            </a:pPr>
            <a:r>
              <a:rPr lang="en-US" sz="2000" b="1" dirty="0"/>
              <a:t>Figure 6-2 </a:t>
            </a:r>
            <a:r>
              <a:rPr lang="en-US" sz="2000" dirty="0"/>
              <a:t>This figure shows typical components in a higher-end desktop and laptop. Many basic desktops have integrated video and sound capability, similar to the laptop image shown here.</a:t>
            </a:r>
          </a:p>
        </p:txBody>
      </p:sp>
    </p:spTree>
    <p:extLst>
      <p:ext uri="{BB962C8B-B14F-4D97-AF65-F5344CB8AC3E}">
        <p14:creationId xmlns:p14="http://schemas.microsoft.com/office/powerpoint/2010/main" val="1599223404"/>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 illustration shows a processor connected to a memory chip, through a virtual path labeled as “b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98" y="0"/>
            <a:ext cx="4477518" cy="476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457200" y="4876800"/>
            <a:ext cx="8305800" cy="1295400"/>
          </a:xfrm>
        </p:spPr>
        <p:txBody>
          <a:bodyPr/>
          <a:lstStyle/>
          <a:p>
            <a:pPr marL="0" indent="0">
              <a:buNone/>
            </a:pPr>
            <a:r>
              <a:rPr lang="en-US" sz="2000" b="1" dirty="0"/>
              <a:t>Figure 6-18 </a:t>
            </a:r>
            <a:r>
              <a:rPr lang="en-US" sz="2000" dirty="0"/>
              <a:t>Just as vehicles travel on a highway, bits travel on a bus. Buses are used to transfer bits from input devices to memory, from memory to the processor, from the processor to memory, and from memory to output or storage devices.</a:t>
            </a:r>
          </a:p>
        </p:txBody>
      </p:sp>
    </p:spTree>
    <p:extLst>
      <p:ext uri="{BB962C8B-B14F-4D97-AF65-F5344CB8AC3E}">
        <p14:creationId xmlns:p14="http://schemas.microsoft.com/office/powerpoint/2010/main" val="2311685666"/>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Buses (3 of 3)</a:t>
            </a:r>
          </a:p>
        </p:txBody>
      </p:sp>
      <p:sp>
        <p:nvSpPr>
          <p:cNvPr id="7" name="Content Placeholder 6"/>
          <p:cNvSpPr>
            <a:spLocks noGrp="1"/>
          </p:cNvSpPr>
          <p:nvPr>
            <p:ph idx="1"/>
          </p:nvPr>
        </p:nvSpPr>
        <p:spPr/>
        <p:txBody>
          <a:bodyPr/>
          <a:lstStyle/>
          <a:p>
            <a:r>
              <a:rPr lang="en-US" dirty="0"/>
              <a:t>A computer might have these three types of buses:</a:t>
            </a:r>
          </a:p>
          <a:p>
            <a:pPr lvl="1"/>
            <a:r>
              <a:rPr lang="en-US" dirty="0"/>
              <a:t>System bus</a:t>
            </a:r>
          </a:p>
          <a:p>
            <a:pPr lvl="1"/>
            <a:r>
              <a:rPr lang="en-US" dirty="0"/>
              <a:t>Backside bus</a:t>
            </a:r>
          </a:p>
          <a:p>
            <a:pPr lvl="1"/>
            <a:r>
              <a:rPr lang="en-US" dirty="0"/>
              <a:t>Expansion bus</a:t>
            </a:r>
          </a:p>
        </p:txBody>
      </p:sp>
    </p:spTree>
    <p:extLst>
      <p:ext uri="{BB962C8B-B14F-4D97-AF65-F5344CB8AC3E}">
        <p14:creationId xmlns:p14="http://schemas.microsoft.com/office/powerpoint/2010/main" val="159080333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1"/>
          </p:nvPr>
        </p:nvSpPr>
        <p:spPr>
          <a:xfrm>
            <a:off x="533400" y="-76200"/>
            <a:ext cx="8305800" cy="838200"/>
          </a:xfrm>
        </p:spPr>
        <p:txBody>
          <a:bodyPr/>
          <a:lstStyle/>
          <a:p>
            <a:r>
              <a:rPr lang="en-US" sz="2400" dirty="0"/>
              <a:t>The </a:t>
            </a:r>
            <a:r>
              <a:rPr lang="en-US" sz="2400" b="1" dirty="0"/>
              <a:t>power supply</a:t>
            </a:r>
            <a:r>
              <a:rPr lang="en-US" sz="2400" dirty="0"/>
              <a:t> or laptop AC adapter converts the wall outlet AC power into DC power.</a:t>
            </a:r>
          </a:p>
          <a:p>
            <a:r>
              <a:rPr lang="en-US" sz="2400" dirty="0"/>
              <a:t>AC: Alternating Current</a:t>
            </a:r>
          </a:p>
          <a:p>
            <a:r>
              <a:rPr lang="en-US" sz="2400" dirty="0"/>
              <a:t>DC: Direct Current</a:t>
            </a:r>
          </a:p>
        </p:txBody>
      </p:sp>
      <p:pic>
        <p:nvPicPr>
          <p:cNvPr id="16386" name="Picture 2" descr="A photo shows a desktop power supply and a laptop AC adapter. Both equipment are 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 y="1725886"/>
            <a:ext cx="9142168" cy="368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sz="half" idx="2"/>
          </p:nvPr>
        </p:nvSpPr>
        <p:spPr/>
        <p:txBody>
          <a:bodyPr/>
          <a:lstStyle/>
          <a:p>
            <a:r>
              <a:rPr lang="en-US" sz="2000" b="1" dirty="0"/>
              <a:t>Figure 6-19 </a:t>
            </a:r>
            <a:r>
              <a:rPr lang="en-US" sz="2000" dirty="0"/>
              <a:t>Examples of desktop power supply and laptop AC adapter.</a:t>
            </a:r>
          </a:p>
        </p:txBody>
      </p:sp>
    </p:spTree>
    <p:extLst>
      <p:ext uri="{BB962C8B-B14F-4D97-AF65-F5344CB8AC3E}">
        <p14:creationId xmlns:p14="http://schemas.microsoft.com/office/powerpoint/2010/main" val="1868168947"/>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2">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179648298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57200" y="0"/>
            <a:ext cx="8305800" cy="1219200"/>
          </a:xfrm>
        </p:spPr>
        <p:txBody>
          <a:bodyPr/>
          <a:lstStyle/>
          <a:p>
            <a:r>
              <a:rPr lang="en-US" sz="2400" dirty="0"/>
              <a:t>Mobile computers and devices can run using either a power supply or batteries</a:t>
            </a:r>
          </a:p>
          <a:p>
            <a:r>
              <a:rPr lang="en-US" sz="2400" dirty="0"/>
              <a:t>Batteries typically are rechargeable lithium-ion batteries</a:t>
            </a:r>
          </a:p>
        </p:txBody>
      </p:sp>
      <p:pic>
        <p:nvPicPr>
          <p:cNvPr id="17410" name="Picture 2" descr="An illustration shows two images. The first photo shows the rear-side view of a laptop with the battery panel removed; a callout reading, “laptop battery,” points toward the battery. The second photo shows the rear-side of a mobile phone with the battery panel removed; a callout reading, “smartphone battery,” points toward the bat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8" y="2192432"/>
            <a:ext cx="9124212" cy="321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type="body" sz="half" idx="2"/>
          </p:nvPr>
        </p:nvSpPr>
        <p:spPr/>
        <p:txBody>
          <a:bodyPr/>
          <a:lstStyle/>
          <a:p>
            <a:r>
              <a:rPr lang="en-US" sz="2000" b="1" dirty="0"/>
              <a:t>Figure 6-20 </a:t>
            </a:r>
            <a:r>
              <a:rPr lang="en-US" sz="2000" dirty="0"/>
              <a:t>Rechargeable batteries for mobile computers and devices.</a:t>
            </a:r>
          </a:p>
        </p:txBody>
      </p:sp>
    </p:spTree>
    <p:extLst>
      <p:ext uri="{BB962C8B-B14F-4D97-AF65-F5344CB8AC3E}">
        <p14:creationId xmlns:p14="http://schemas.microsoft.com/office/powerpoint/2010/main" val="3231379073"/>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65</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 y="-1438"/>
            <a:ext cx="9141535" cy="670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46437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66</a:t>
            </a:fld>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954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089950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67</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60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57682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68</a:t>
            </a:fld>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0" y="5750"/>
            <a:ext cx="9156940" cy="617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374425"/>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Summary</a:t>
            </a:r>
          </a:p>
        </p:txBody>
      </p:sp>
      <p:sp>
        <p:nvSpPr>
          <p:cNvPr id="7" name="Content Placeholder 6"/>
          <p:cNvSpPr>
            <a:spLocks noGrp="1"/>
          </p:cNvSpPr>
          <p:nvPr>
            <p:ph idx="1"/>
          </p:nvPr>
        </p:nvSpPr>
        <p:spPr/>
        <p:txBody>
          <a:bodyPr/>
          <a:lstStyle/>
          <a:p>
            <a:pPr lvl="0"/>
            <a:r>
              <a:rPr lang="en-US" dirty="0"/>
              <a:t>Various components inside computers and mobile devices</a:t>
            </a:r>
          </a:p>
          <a:p>
            <a:pPr lvl="0"/>
            <a:r>
              <a:rPr lang="en-US" dirty="0"/>
              <a:t>Types of processors, steps in a machine cycle, and processor cooling methods</a:t>
            </a:r>
          </a:p>
          <a:p>
            <a:pPr lvl="0"/>
            <a:r>
              <a:rPr lang="en-US" dirty="0"/>
              <a:t>Advantages and services of cloud computing</a:t>
            </a:r>
          </a:p>
          <a:p>
            <a:pPr lvl="0"/>
            <a:r>
              <a:rPr lang="en-US" dirty="0"/>
              <a:t>How memory stores data and various types of memory</a:t>
            </a:r>
          </a:p>
          <a:p>
            <a:pPr lvl="0"/>
            <a:r>
              <a:rPr lang="en-US" dirty="0"/>
              <a:t>Adapters, buses, power supplies and batteries</a:t>
            </a:r>
          </a:p>
          <a:p>
            <a:pPr lvl="0"/>
            <a:r>
              <a:rPr lang="en-US" dirty="0"/>
              <a:t>Ways to care for computers and mobile devices</a:t>
            </a:r>
          </a:p>
        </p:txBody>
      </p:sp>
    </p:spTree>
    <p:extLst>
      <p:ext uri="{BB962C8B-B14F-4D97-AF65-F5344CB8AC3E}">
        <p14:creationId xmlns:p14="http://schemas.microsoft.com/office/powerpoint/2010/main" val="182152978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頁尾版面配置區 3"/>
          <p:cNvSpPr>
            <a:spLocks noGrp="1"/>
          </p:cNvSpPr>
          <p:nvPr>
            <p:ph type="ftr" sz="quarter" idx="11"/>
          </p:nvPr>
        </p:nvSpPr>
        <p:spPr/>
        <p:txBody>
          <a:bodyPr/>
          <a:lstStyle/>
          <a:p>
            <a:r>
              <a:rPr lang="en-US"/>
              <a:t>© 2016 Cengage Learning®. May not be scanned, copied or duplicated, or posted to a publicly accessible website, in whole or in part.</a:t>
            </a:r>
            <a:endParaRPr lang="en-US" dirty="0"/>
          </a:p>
        </p:txBody>
      </p:sp>
      <p:sp>
        <p:nvSpPr>
          <p:cNvPr id="5" name="文字版面配置區 4"/>
          <p:cNvSpPr>
            <a:spLocks noGrp="1"/>
          </p:cNvSpPr>
          <p:nvPr>
            <p:ph type="body" sz="quarter" idx="13"/>
          </p:nvPr>
        </p:nvSpPr>
        <p:spPr/>
        <p:txBody>
          <a:bodyPr/>
          <a:lstStyle/>
          <a:p>
            <a:endParaRPr lang="zh-TW" altLang="en-US"/>
          </a:p>
        </p:txBody>
      </p:sp>
      <p:sp>
        <p:nvSpPr>
          <p:cNvPr id="6" name="投影片編號版面配置區 5"/>
          <p:cNvSpPr>
            <a:spLocks noGrp="1"/>
          </p:cNvSpPr>
          <p:nvPr>
            <p:ph type="sldNum" sz="quarter" idx="4"/>
          </p:nvPr>
        </p:nvSpPr>
        <p:spPr/>
        <p:txBody>
          <a:bodyPr/>
          <a:lstStyle/>
          <a:p>
            <a:fld id="{E1920792-1FFE-4123-96E7-9B6DC9FF0B06}" type="slidenum">
              <a:rPr lang="en-US" smtClean="0"/>
              <a:pPr/>
              <a:t>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65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265779"/>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97B9-0C78-6A44-D124-A596811F7CD8}"/>
              </a:ext>
            </a:extLst>
          </p:cNvPr>
          <p:cNvSpPr>
            <a:spLocks noGrp="1"/>
          </p:cNvSpPr>
          <p:nvPr>
            <p:ph type="title"/>
          </p:nvPr>
        </p:nvSpPr>
        <p:spPr>
          <a:xfrm>
            <a:off x="266700" y="2286000"/>
            <a:ext cx="8610600" cy="1143000"/>
          </a:xfrm>
        </p:spPr>
        <p:txBody>
          <a:bodyPr>
            <a:normAutofit/>
          </a:bodyPr>
          <a:lstStyle/>
          <a:p>
            <a:r>
              <a:rPr lang="en-US">
                <a:hlinkClick r:id="rId3">
                  <a:extLst>
                    <a:ext uri="{A12FA001-AC4F-418D-AE19-62706E023703}">
                      <ahyp:hlinkClr xmlns:ahyp="http://schemas.microsoft.com/office/drawing/2018/hyperlinkcolor" val="tx"/>
                    </a:ext>
                  </a:extLst>
                </a:hlinkClick>
              </a:rPr>
              <a:t>Reel</a:t>
            </a:r>
            <a:endParaRPr lang="en-US"/>
          </a:p>
        </p:txBody>
      </p:sp>
    </p:spTree>
    <p:extLst>
      <p:ext uri="{BB962C8B-B14F-4D97-AF65-F5344CB8AC3E}">
        <p14:creationId xmlns:p14="http://schemas.microsoft.com/office/powerpoint/2010/main" val="3417323024"/>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F7C-3CDE-5DE7-5BB9-E069AD8D78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3EE213-E8CF-29DF-B7FF-81813DE5A99F}"/>
              </a:ext>
            </a:extLst>
          </p:cNvPr>
          <p:cNvSpPr>
            <a:spLocks noGrp="1"/>
          </p:cNvSpPr>
          <p:nvPr>
            <p:ph idx="1"/>
          </p:nvPr>
        </p:nvSpPr>
        <p:spPr/>
        <p:txBody>
          <a:bodyPr/>
          <a:lstStyle/>
          <a:p>
            <a:r>
              <a:rPr lang="en-US"/>
              <a:t>What does the term USB stand for?</a:t>
            </a:r>
            <a:r>
              <a:rPr lang="zh-TW" altLang="en-US"/>
              <a:t> </a:t>
            </a:r>
            <a:r>
              <a:rPr lang="en-US" altLang="zh-TW"/>
              <a:t>Explain its usage and functions.</a:t>
            </a:r>
          </a:p>
          <a:p>
            <a:r>
              <a:rPr lang="en-US"/>
              <a:t>What does the term ROM stand for?</a:t>
            </a:r>
            <a:r>
              <a:rPr lang="zh-TW" altLang="en-US"/>
              <a:t> </a:t>
            </a:r>
            <a:r>
              <a:rPr lang="en-US" altLang="zh-TW"/>
              <a:t>Explain its usage and functions.</a:t>
            </a:r>
          </a:p>
        </p:txBody>
      </p:sp>
    </p:spTree>
    <p:extLst>
      <p:ext uri="{BB962C8B-B14F-4D97-AF65-F5344CB8AC3E}">
        <p14:creationId xmlns:p14="http://schemas.microsoft.com/office/powerpoint/2010/main" val="1557105740"/>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BF7C-3CDE-5DE7-5BB9-E069AD8D78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3EE213-E8CF-29DF-B7FF-81813DE5A99F}"/>
              </a:ext>
            </a:extLst>
          </p:cNvPr>
          <p:cNvSpPr>
            <a:spLocks noGrp="1"/>
          </p:cNvSpPr>
          <p:nvPr>
            <p:ph idx="1"/>
          </p:nvPr>
        </p:nvSpPr>
        <p:spPr/>
        <p:txBody>
          <a:bodyPr/>
          <a:lstStyle/>
          <a:p>
            <a:r>
              <a:rPr lang="en-US"/>
              <a:t>What does the term USB stand for?</a:t>
            </a:r>
            <a:r>
              <a:rPr lang="zh-TW" altLang="en-US"/>
              <a:t> </a:t>
            </a:r>
            <a:r>
              <a:rPr lang="en-US" altLang="zh-TW"/>
              <a:t>Explane its usage and functions.</a:t>
            </a:r>
          </a:p>
          <a:p>
            <a:pPr lvl="1"/>
            <a:r>
              <a:rPr lang="en-US" altLang="zh-TW"/>
              <a:t>"USB" stands for "Universal Serial Bus. Its functions include data transfer, charging, peripheral connection, device configuration, audio and video, and fast data transfer.</a:t>
            </a:r>
          </a:p>
          <a:p>
            <a:r>
              <a:rPr lang="en-US"/>
              <a:t>What does the term ROM stand for?</a:t>
            </a:r>
            <a:r>
              <a:rPr lang="zh-TW" altLang="en-US"/>
              <a:t> </a:t>
            </a:r>
            <a:r>
              <a:rPr lang="en-US" altLang="zh-TW"/>
              <a:t>Explane its usage and functions.</a:t>
            </a:r>
          </a:p>
          <a:p>
            <a:pPr lvl="1"/>
            <a:r>
              <a:rPr lang="en-US" altLang="zh-TW"/>
              <a:t>"ROM" stands for "Read-Only Memory.” Its functions include permanent data storage, firmware, operating system, game consoles, car navigation systems, and security.</a:t>
            </a:r>
          </a:p>
        </p:txBody>
      </p:sp>
    </p:spTree>
    <p:extLst>
      <p:ext uri="{BB962C8B-B14F-4D97-AF65-F5344CB8AC3E}">
        <p14:creationId xmlns:p14="http://schemas.microsoft.com/office/powerpoint/2010/main" val="1092175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Inside the Case (3 of 4)</a:t>
            </a:r>
          </a:p>
        </p:txBody>
      </p:sp>
      <p:sp>
        <p:nvSpPr>
          <p:cNvPr id="7" name="Content Placeholder 6"/>
          <p:cNvSpPr>
            <a:spLocks noGrp="1"/>
          </p:cNvSpPr>
          <p:nvPr>
            <p:ph idx="1"/>
          </p:nvPr>
        </p:nvSpPr>
        <p:spPr/>
        <p:txBody>
          <a:bodyPr/>
          <a:lstStyle/>
          <a:p>
            <a:r>
              <a:rPr lang="en-US" dirty="0"/>
              <a:t>The </a:t>
            </a:r>
            <a:r>
              <a:rPr lang="en-US" b="1" dirty="0"/>
              <a:t>motherboard</a:t>
            </a:r>
            <a:r>
              <a:rPr lang="en-US" dirty="0"/>
              <a:t> is the main circuit board of the computer.</a:t>
            </a:r>
          </a:p>
          <a:p>
            <a:pPr lvl="1"/>
            <a:r>
              <a:rPr lang="en-US" dirty="0"/>
              <a:t>A computer </a:t>
            </a:r>
            <a:r>
              <a:rPr lang="en-US" b="1" dirty="0"/>
              <a:t>chip</a:t>
            </a:r>
            <a:r>
              <a:rPr lang="en-US" dirty="0"/>
              <a:t> is a small piece of semiconducting material, usually silicon, on which integrated circuits are etched.</a:t>
            </a:r>
          </a:p>
        </p:txBody>
      </p:sp>
    </p:spTree>
    <p:extLst>
      <p:ext uri="{BB962C8B-B14F-4D97-AF65-F5344CB8AC3E}">
        <p14:creationId xmlns:p14="http://schemas.microsoft.com/office/powerpoint/2010/main" val="38303278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ot;An illustration shows a desktop motherboard (without a CPU cooler) and laptop motherboard with the following parts labeled: &#10;Desktop motherboard: slots for memory modules at the top right corner, slot for processor chip at the center of the board, CMOS battery below the slot for processor chip, slots for adapter cards - on the left of CMOS battery, and ports to connect peripheral devices are on the top left corner.&#10;Laptop motherboard: slot for memory modules in the lower right corner, slot for processor chip in the center of the board, ports to connect peripheral devices are on the top left corne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32" y="437222"/>
            <a:ext cx="9174932" cy="512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quarter" idx="11"/>
          </p:nvPr>
        </p:nvSpPr>
        <p:spPr>
          <a:xfrm>
            <a:off x="228600" y="5867400"/>
            <a:ext cx="8763000" cy="473142"/>
          </a:xfrm>
        </p:spPr>
        <p:txBody>
          <a:bodyPr/>
          <a:lstStyle/>
          <a:p>
            <a:pPr marL="0" indent="0">
              <a:buNone/>
            </a:pPr>
            <a:r>
              <a:rPr lang="en-US" sz="2400" b="1" dirty="0"/>
              <a:t>Figure 6-3 </a:t>
            </a:r>
            <a:r>
              <a:rPr lang="en-US" sz="2400" dirty="0"/>
              <a:t>A desktop motherboard and a laptop motherboard.</a:t>
            </a:r>
          </a:p>
        </p:txBody>
      </p:sp>
    </p:spTree>
    <p:extLst>
      <p:ext uri="{BB962C8B-B14F-4D97-AF65-F5344CB8AC3E}">
        <p14:creationId xmlns:p14="http://schemas.microsoft.com/office/powerpoint/2010/main" val="2358616928"/>
      </p:ext>
    </p:extLst>
  </p:cSld>
  <p:clrMapOvr>
    <a:masterClrMapping/>
  </p:clrMapOvr>
  <p:transition spd="slow"/>
</p:sld>
</file>

<file path=ppt/theme/theme1.xml><?xml version="1.0" encoding="utf-8"?>
<a:theme xmlns:a="http://schemas.openxmlformats.org/drawingml/2006/main" name="hoeger_14e_ch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hoeger_14e_ch02</Template>
  <TotalTime>4506</TotalTime>
  <Words>5110</Words>
  <Application>Microsoft Macintosh PowerPoint</Application>
  <PresentationFormat>On-screen Show (4:3)</PresentationFormat>
  <Paragraphs>365</Paragraphs>
  <Slides>72</Slides>
  <Notes>22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72</vt:i4>
      </vt:variant>
    </vt:vector>
  </HeadingPairs>
  <TitlesOfParts>
    <vt:vector size="86" baseType="lpstr">
      <vt:lpstr>Charis SIL</vt:lpstr>
      <vt:lpstr>Google Sans</vt:lpstr>
      <vt:lpstr>HanWangShinSuMedium</vt:lpstr>
      <vt:lpstr>Microsoft JhengHei</vt:lpstr>
      <vt:lpstr>微软雅黑</vt:lpstr>
      <vt:lpstr>Söhne</vt:lpstr>
      <vt:lpstr>Arial</vt:lpstr>
      <vt:lpstr>Arial</vt:lpstr>
      <vt:lpstr>Arial Narrow</vt:lpstr>
      <vt:lpstr>Calibri</vt:lpstr>
      <vt:lpstr>Courier New</vt:lpstr>
      <vt:lpstr>Verdana</vt:lpstr>
      <vt:lpstr>Wingdings</vt:lpstr>
      <vt:lpstr>hoeger_14e_ch02</vt:lpstr>
      <vt:lpstr>DISCOVERING COMPUTERS 2018 Digital Technology, Data, and Devices</vt:lpstr>
      <vt:lpstr>PowerPoint Presentation</vt:lpstr>
      <vt:lpstr>Objectives Overview (1 of 2)</vt:lpstr>
      <vt:lpstr>Objectives Overview (2 of 2)</vt:lpstr>
      <vt:lpstr>PowerPoint Presentation</vt:lpstr>
      <vt:lpstr>PowerPoint Presentation</vt:lpstr>
      <vt:lpstr>PowerPoint Presentation</vt:lpstr>
      <vt:lpstr>Inside the Case (3 of 4)</vt:lpstr>
      <vt:lpstr>PowerPoint Presentation</vt:lpstr>
      <vt:lpstr>Reel</vt:lpstr>
      <vt:lpstr>Processors (1 of 9)</vt:lpstr>
      <vt:lpstr>PowerPoint Presentation</vt:lpstr>
      <vt:lpstr>Funny Accidents</vt:lpstr>
      <vt:lpstr>Processors (3 of 9)</vt:lpstr>
      <vt:lpstr>PowerPoint Presentation</vt:lpstr>
      <vt:lpstr>Processors (5 of 9)</vt:lpstr>
      <vt:lpstr>PowerPoint Presentation</vt:lpstr>
      <vt:lpstr>Processors (7 of 9)</vt:lpstr>
      <vt:lpstr>PowerPoint Presentation</vt:lpstr>
      <vt:lpstr>PowerPoint Presentation</vt:lpstr>
      <vt:lpstr>Reel</vt:lpstr>
      <vt:lpstr>PowerPoint Presentation</vt:lpstr>
      <vt:lpstr>PowerPoint Presentation</vt:lpstr>
      <vt:lpstr>PowerPoint Presentation</vt:lpstr>
      <vt:lpstr>Family Guy!</vt:lpstr>
      <vt:lpstr>Cloud Computing</vt:lpstr>
      <vt:lpstr>PowerPoint Presentation</vt:lpstr>
      <vt:lpstr>Data Representation (1 of 4)</vt:lpstr>
      <vt:lpstr>PowerPoint Presentation</vt:lpstr>
      <vt:lpstr>Reel</vt:lpstr>
      <vt:lpstr>PowerPoint Presentation</vt:lpstr>
      <vt:lpstr>PowerPoint Presentation</vt:lpstr>
      <vt:lpstr>Memory (1 of 12)</vt:lpstr>
      <vt:lpstr>Memory (2 of 12)</vt:lpstr>
      <vt:lpstr>Memory (3 of 12)</vt:lpstr>
      <vt:lpstr>PowerPoint Presentation</vt:lpstr>
      <vt:lpstr>Memory (5 of 12)</vt:lpstr>
      <vt:lpstr>Reel</vt:lpstr>
      <vt:lpstr>PowerPoint Presentation</vt:lpstr>
      <vt:lpstr>Memory (6 of 12)</vt:lpstr>
      <vt:lpstr>Memory (7 of 12)</vt:lpstr>
      <vt:lpstr>PowerPoint Presentation</vt:lpstr>
      <vt:lpstr>PowerPoint Presentation</vt:lpstr>
      <vt:lpstr>Memory (9 of 12)</vt:lpstr>
      <vt:lpstr>Memory (10 of 12)</vt:lpstr>
      <vt:lpstr>PowerPoint Presentation</vt:lpstr>
      <vt:lpstr>Memory (12 of 12)</vt:lpstr>
      <vt:lpstr>Reel</vt:lpstr>
      <vt:lpstr>Adapters (1 of 4)</vt:lpstr>
      <vt:lpstr>Adapters (2 of 4)</vt:lpstr>
      <vt:lpstr>PowerPoint Presentation</vt:lpstr>
      <vt:lpstr>Shot on iPhone</vt:lpstr>
      <vt:lpstr>PowerPoint Presentation</vt:lpstr>
      <vt:lpstr>PowerPoint Presentation</vt:lpstr>
      <vt:lpstr>PowerPoint Presentation</vt:lpstr>
      <vt:lpstr>PowerPoint Presentation</vt:lpstr>
      <vt:lpstr>Reel</vt:lpstr>
      <vt:lpstr>PowerPoint Presentation</vt:lpstr>
      <vt:lpstr>Buses (1 of 3)</vt:lpstr>
      <vt:lpstr>PowerPoint Presentation</vt:lpstr>
      <vt:lpstr>Buses (3 of 3)</vt:lpstr>
      <vt:lpstr>PowerPoint Presentation</vt:lpstr>
      <vt:lpstr>Reel</vt:lpstr>
      <vt:lpstr>PowerPoint Presentation</vt:lpstr>
      <vt:lpstr>PowerPoint Presentation</vt:lpstr>
      <vt:lpstr>PowerPoint Presentation</vt:lpstr>
      <vt:lpstr>PowerPoint Presentation</vt:lpstr>
      <vt:lpstr>PowerPoint Presentation</vt:lpstr>
      <vt:lpstr>Summary</vt:lpstr>
      <vt:lpstr>Reel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Computing Components: Processors, Memory, the Cloud, and More</dc:title>
  <dc:creator>Vermaat</dc:creator>
  <cp:lastModifiedBy>亦宸 李</cp:lastModifiedBy>
  <cp:revision>364</cp:revision>
  <dcterms:created xsi:type="dcterms:W3CDTF">2017-04-26T06:01:50Z</dcterms:created>
  <dcterms:modified xsi:type="dcterms:W3CDTF">2023-10-16T08:16:47Z</dcterms:modified>
</cp:coreProperties>
</file>