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08" autoAdjust="0"/>
  </p:normalViewPr>
  <p:slideViewPr>
    <p:cSldViewPr snapToGrid="0">
      <p:cViewPr varScale="1">
        <p:scale>
          <a:sx n="77" d="100"/>
          <a:sy n="77" d="100"/>
        </p:scale>
        <p:origin x="161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5" name="Shape 5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56" name="Shape 5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Shape 573"/>
          <p:cNvSpPr>
            <a:spLocks noGrp="1" noRot="1" noChangeAspect="1"/>
          </p:cNvSpPr>
          <p:nvPr>
            <p:ph type="sldImg"/>
          </p:nvPr>
        </p:nvSpPr>
        <p:spPr>
          <a:prstGeom prst="rect">
            <a:avLst/>
          </a:prstGeom>
        </p:spPr>
        <p:txBody>
          <a:bodyPr/>
          <a:lstStyle/>
          <a:p>
            <a:endParaRPr/>
          </a:p>
        </p:txBody>
      </p:sp>
      <p:sp>
        <p:nvSpPr>
          <p:cNvPr id="574" name="Shape 574"/>
          <p:cNvSpPr>
            <a:spLocks noGrp="1"/>
          </p:cNvSpPr>
          <p:nvPr>
            <p:ph type="body" sz="quarter" idx="1"/>
          </p:nvPr>
        </p:nvSpPr>
        <p:spPr>
          <a:prstGeom prst="rect">
            <a:avLst/>
          </a:prstGeom>
        </p:spPr>
        <p:txBody>
          <a:bodyPr/>
          <a:lstStyle/>
          <a:p>
            <a:pPr>
              <a:defRPr b="1">
                <a:latin typeface="Arial"/>
                <a:ea typeface="Arial"/>
                <a:cs typeface="Arial"/>
                <a:sym typeface="Arial"/>
              </a:defRPr>
            </a:pPr>
            <a:r>
              <a:t>Figure 2.1 </a:t>
            </a:r>
            <a:r>
              <a:rPr b="0"/>
              <a:t>Exercise/exercise dropout cycle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Shape 588"/>
          <p:cNvSpPr>
            <a:spLocks noGrp="1" noRot="1" noChangeAspect="1"/>
          </p:cNvSpPr>
          <p:nvPr>
            <p:ph type="sldImg"/>
          </p:nvPr>
        </p:nvSpPr>
        <p:spPr>
          <a:prstGeom prst="rect">
            <a:avLst/>
          </a:prstGeom>
        </p:spPr>
        <p:txBody>
          <a:bodyPr/>
          <a:lstStyle/>
          <a:p>
            <a:endParaRPr/>
          </a:p>
        </p:txBody>
      </p:sp>
      <p:sp>
        <p:nvSpPr>
          <p:cNvPr id="589" name="Shape 589"/>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Our environment is not conducive to a healthy, physically active lifestyle.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Shape 690"/>
          <p:cNvSpPr>
            <a:spLocks noGrp="1" noRot="1" noChangeAspect="1"/>
          </p:cNvSpPr>
          <p:nvPr>
            <p:ph type="sldImg"/>
          </p:nvPr>
        </p:nvSpPr>
        <p:spPr>
          <a:prstGeom prst="rect">
            <a:avLst/>
          </a:prstGeom>
        </p:spPr>
        <p:txBody>
          <a:bodyPr/>
          <a:lstStyle/>
          <a:p>
            <a:endParaRPr/>
          </a:p>
        </p:txBody>
      </p:sp>
      <p:sp>
        <p:nvSpPr>
          <p:cNvPr id="691" name="Shape 691"/>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Figure 2.3 Stages of change model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Shape 729"/>
          <p:cNvSpPr>
            <a:spLocks noGrp="1" noRot="1" noChangeAspect="1"/>
          </p:cNvSpPr>
          <p:nvPr>
            <p:ph type="sldImg"/>
          </p:nvPr>
        </p:nvSpPr>
        <p:spPr>
          <a:prstGeom prst="rect">
            <a:avLst/>
          </a:prstGeom>
        </p:spPr>
        <p:txBody>
          <a:bodyPr/>
          <a:lstStyle/>
          <a:p>
            <a:endParaRPr/>
          </a:p>
        </p:txBody>
      </p:sp>
      <p:sp>
        <p:nvSpPr>
          <p:cNvPr id="730" name="Shape 730"/>
          <p:cNvSpPr>
            <a:spLocks noGrp="1"/>
          </p:cNvSpPr>
          <p:nvPr>
            <p:ph type="body" sz="quarter" idx="1"/>
          </p:nvPr>
        </p:nvSpPr>
        <p:spPr>
          <a:prstGeom prst="rect">
            <a:avLst/>
          </a:prstGeom>
        </p:spPr>
        <p:txBody>
          <a:bodyPr/>
          <a:lstStyle/>
          <a:p>
            <a:pPr>
              <a:defRPr b="1">
                <a:latin typeface="Arial"/>
                <a:ea typeface="Arial"/>
                <a:cs typeface="Arial"/>
                <a:sym typeface="Arial"/>
              </a:defRPr>
            </a:pPr>
            <a:r>
              <a:t>Figure 2.4 </a:t>
            </a:r>
            <a:r>
              <a:rPr b="0"/>
              <a:t>Goal setting and supportive behaviors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Shape 908"/>
          <p:cNvSpPr>
            <a:spLocks noGrp="1" noRot="1" noChangeAspect="1"/>
          </p:cNvSpPr>
          <p:nvPr>
            <p:ph type="sldImg"/>
          </p:nvPr>
        </p:nvSpPr>
        <p:spPr>
          <a:prstGeom prst="rect">
            <a:avLst/>
          </a:prstGeom>
        </p:spPr>
        <p:txBody>
          <a:bodyPr/>
          <a:lstStyle/>
          <a:p>
            <a:endParaRPr/>
          </a:p>
        </p:txBody>
      </p:sp>
      <p:sp>
        <p:nvSpPr>
          <p:cNvPr id="909" name="Shape 909"/>
          <p:cNvSpPr>
            <a:spLocks noGrp="1"/>
          </p:cNvSpPr>
          <p:nvPr>
            <p:ph type="body" sz="quarter" idx="1"/>
          </p:nvPr>
        </p:nvSpPr>
        <p:spPr>
          <a:prstGeom prst="rect">
            <a:avLst/>
          </a:prstGeom>
        </p:spPr>
        <p:txBody>
          <a:bodyPr/>
          <a:lstStyle/>
          <a:p>
            <a:pPr>
              <a:defRPr b="1">
                <a:latin typeface="Arial"/>
                <a:ea typeface="Arial"/>
                <a:cs typeface="Arial"/>
                <a:sym typeface="Arial"/>
              </a:defRPr>
            </a:pPr>
            <a:r>
              <a:t>Figure 2.5 </a:t>
            </a:r>
            <a:r>
              <a:rPr b="0"/>
              <a:t>Model of progression and relapse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 name="Shape 958"/>
          <p:cNvSpPr>
            <a:spLocks noGrp="1" noRot="1" noChangeAspect="1"/>
          </p:cNvSpPr>
          <p:nvPr>
            <p:ph type="sldImg"/>
          </p:nvPr>
        </p:nvSpPr>
        <p:spPr>
          <a:prstGeom prst="rect">
            <a:avLst/>
          </a:prstGeom>
        </p:spPr>
        <p:txBody>
          <a:bodyPr/>
          <a:lstStyle/>
          <a:p>
            <a:endParaRPr/>
          </a:p>
        </p:txBody>
      </p:sp>
      <p:sp>
        <p:nvSpPr>
          <p:cNvPr id="959" name="Shape 959"/>
          <p:cNvSpPr>
            <a:spLocks noGrp="1"/>
          </p:cNvSpPr>
          <p:nvPr>
            <p:ph type="body" sz="quarter" idx="1"/>
          </p:nvPr>
        </p:nvSpPr>
        <p:spPr>
          <a:prstGeom prst="rect">
            <a:avLst/>
          </a:prstGeom>
        </p:spPr>
        <p:txBody>
          <a:bodyPr/>
          <a:lstStyle/>
          <a:p>
            <a:pPr>
              <a:defRPr b="1"/>
            </a:pPr>
            <a:r>
              <a:t>Figure 2.7 </a:t>
            </a:r>
            <a:r>
              <a:rPr b="0"/>
              <a:t>SMART goals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hapter Opener">
    <p:spTree>
      <p:nvGrpSpPr>
        <p:cNvPr id="1" name=""/>
        <p:cNvGrpSpPr/>
        <p:nvPr/>
      </p:nvGrpSpPr>
      <p:grpSpPr>
        <a:xfrm>
          <a:off x="0" y="0"/>
          <a:ext cx="0" cy="0"/>
          <a:chOff x="0" y="0"/>
          <a:chExt cx="0" cy="0"/>
        </a:xfrm>
      </p:grpSpPr>
      <p:sp>
        <p:nvSpPr>
          <p:cNvPr id="13" name="大標題文字"/>
          <p:cNvSpPr txBox="1">
            <a:spLocks noGrp="1"/>
          </p:cNvSpPr>
          <p:nvPr>
            <p:ph type="title"/>
          </p:nvPr>
        </p:nvSpPr>
        <p:spPr>
          <a:prstGeom prst="rect">
            <a:avLst/>
          </a:prstGeom>
        </p:spPr>
        <p:txBody>
          <a:bodyPr/>
          <a:lstStyle/>
          <a:p>
            <a:r>
              <a:t>大標題文字</a:t>
            </a:r>
          </a:p>
        </p:txBody>
      </p:sp>
      <p:sp>
        <p:nvSpPr>
          <p:cNvPr id="14" name="內文層級一…"/>
          <p:cNvSpPr txBox="1">
            <a:spLocks noGrp="1"/>
          </p:cNvSpPr>
          <p:nvPr>
            <p:ph type="body" sz="quarter"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15" name="Text Placeholder 8"/>
          <p:cNvSpPr>
            <a:spLocks noGrp="1"/>
          </p:cNvSpPr>
          <p:nvPr>
            <p:ph type="body" sz="quarter" idx="21"/>
          </p:nvPr>
        </p:nvSpPr>
        <p:spPr>
          <a:xfrm>
            <a:off x="5029200" y="1600200"/>
            <a:ext cx="3657600" cy="1600200"/>
          </a:xfrm>
          <a:prstGeom prst="rect">
            <a:avLst/>
          </a:prstGeom>
        </p:spPr>
        <p:txBody>
          <a:bodyPr anchor="b"/>
          <a:lstStyle/>
          <a:p>
            <a:pPr>
              <a:defRPr sz="4400">
                <a:solidFill>
                  <a:srgbClr val="000000"/>
                </a:solidFill>
              </a:defRPr>
            </a:pPr>
            <a:endParaRPr/>
          </a:p>
        </p:txBody>
      </p:sp>
      <p:sp>
        <p:nvSpPr>
          <p:cNvPr id="16" name="Text Placeholder 8"/>
          <p:cNvSpPr>
            <a:spLocks noGrp="1"/>
          </p:cNvSpPr>
          <p:nvPr>
            <p:ph type="body" sz="quarter" idx="22"/>
          </p:nvPr>
        </p:nvSpPr>
        <p:spPr>
          <a:xfrm>
            <a:off x="5029200" y="3200400"/>
            <a:ext cx="3657600" cy="2925764"/>
          </a:xfrm>
          <a:prstGeom prst="rect">
            <a:avLst/>
          </a:prstGeom>
        </p:spPr>
        <p:txBody>
          <a:bodyPr/>
          <a:lstStyle/>
          <a:p>
            <a:pPr>
              <a:defRPr sz="2800">
                <a:solidFill>
                  <a:srgbClr val="000000"/>
                </a:solidFill>
              </a:defRPr>
            </a:pPr>
            <a:endParaRPr/>
          </a:p>
        </p:txBody>
      </p:sp>
      <p:sp>
        <p:nvSpPr>
          <p:cNvPr id="17"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6_Title and Content">
    <p:spTree>
      <p:nvGrpSpPr>
        <p:cNvPr id="1" name=""/>
        <p:cNvGrpSpPr/>
        <p:nvPr/>
      </p:nvGrpSpPr>
      <p:grpSpPr>
        <a:xfrm>
          <a:off x="0" y="0"/>
          <a:ext cx="0" cy="0"/>
          <a:chOff x="0" y="0"/>
          <a:chExt cx="0" cy="0"/>
        </a:xfrm>
      </p:grpSpPr>
      <p:sp>
        <p:nvSpPr>
          <p:cNvPr id="150"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151"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154" name="Copyright"/>
          <p:cNvGrpSpPr/>
          <p:nvPr/>
        </p:nvGrpSpPr>
        <p:grpSpPr>
          <a:xfrm>
            <a:off x="1676400" y="6297612"/>
            <a:ext cx="6444342" cy="528638"/>
            <a:chOff x="0" y="0"/>
            <a:chExt cx="6444341" cy="528637"/>
          </a:xfrm>
        </p:grpSpPr>
        <p:sp>
          <p:nvSpPr>
            <p:cNvPr id="152"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153"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155"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156"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157"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158"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159"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160"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7_Title and Content">
    <p:spTree>
      <p:nvGrpSpPr>
        <p:cNvPr id="1" name=""/>
        <p:cNvGrpSpPr/>
        <p:nvPr/>
      </p:nvGrpSpPr>
      <p:grpSpPr>
        <a:xfrm>
          <a:off x="0" y="0"/>
          <a:ext cx="0" cy="0"/>
          <a:chOff x="0" y="0"/>
          <a:chExt cx="0" cy="0"/>
        </a:xfrm>
      </p:grpSpPr>
      <p:sp>
        <p:nvSpPr>
          <p:cNvPr id="167"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168"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171" name="Copyright"/>
          <p:cNvGrpSpPr/>
          <p:nvPr/>
        </p:nvGrpSpPr>
        <p:grpSpPr>
          <a:xfrm>
            <a:off x="1676400" y="6297612"/>
            <a:ext cx="6444342" cy="528638"/>
            <a:chOff x="0" y="0"/>
            <a:chExt cx="6444341" cy="528637"/>
          </a:xfrm>
        </p:grpSpPr>
        <p:sp>
          <p:nvSpPr>
            <p:cNvPr id="169"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170"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172"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173"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174"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175"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176"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177"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8_Title and Content">
    <p:spTree>
      <p:nvGrpSpPr>
        <p:cNvPr id="1" name=""/>
        <p:cNvGrpSpPr/>
        <p:nvPr/>
      </p:nvGrpSpPr>
      <p:grpSpPr>
        <a:xfrm>
          <a:off x="0" y="0"/>
          <a:ext cx="0" cy="0"/>
          <a:chOff x="0" y="0"/>
          <a:chExt cx="0" cy="0"/>
        </a:xfrm>
      </p:grpSpPr>
      <p:sp>
        <p:nvSpPr>
          <p:cNvPr id="184"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185"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188" name="Copyright"/>
          <p:cNvGrpSpPr/>
          <p:nvPr/>
        </p:nvGrpSpPr>
        <p:grpSpPr>
          <a:xfrm>
            <a:off x="1676400" y="6297612"/>
            <a:ext cx="6444342" cy="528638"/>
            <a:chOff x="0" y="0"/>
            <a:chExt cx="6444341" cy="528637"/>
          </a:xfrm>
        </p:grpSpPr>
        <p:sp>
          <p:nvSpPr>
            <p:cNvPr id="186"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187"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189"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190"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191"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192"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193"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194"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sp>
        <p:nvSpPr>
          <p:cNvPr id="201"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202"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205" name="Copyright"/>
          <p:cNvGrpSpPr/>
          <p:nvPr/>
        </p:nvGrpSpPr>
        <p:grpSpPr>
          <a:xfrm>
            <a:off x="1676400" y="6297612"/>
            <a:ext cx="6444342" cy="528638"/>
            <a:chOff x="0" y="0"/>
            <a:chExt cx="6444341" cy="528637"/>
          </a:xfrm>
        </p:grpSpPr>
        <p:sp>
          <p:nvSpPr>
            <p:cNvPr id="203"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204"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206"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207"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208"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209"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210"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211"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0_Title and Content">
    <p:spTree>
      <p:nvGrpSpPr>
        <p:cNvPr id="1" name=""/>
        <p:cNvGrpSpPr/>
        <p:nvPr/>
      </p:nvGrpSpPr>
      <p:grpSpPr>
        <a:xfrm>
          <a:off x="0" y="0"/>
          <a:ext cx="0" cy="0"/>
          <a:chOff x="0" y="0"/>
          <a:chExt cx="0" cy="0"/>
        </a:xfrm>
      </p:grpSpPr>
      <p:sp>
        <p:nvSpPr>
          <p:cNvPr id="218"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219"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222" name="Copyright"/>
          <p:cNvGrpSpPr/>
          <p:nvPr/>
        </p:nvGrpSpPr>
        <p:grpSpPr>
          <a:xfrm>
            <a:off x="1676400" y="6297612"/>
            <a:ext cx="6444342" cy="528638"/>
            <a:chOff x="0" y="0"/>
            <a:chExt cx="6444341" cy="528637"/>
          </a:xfrm>
        </p:grpSpPr>
        <p:sp>
          <p:nvSpPr>
            <p:cNvPr id="220"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221"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223"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224"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225"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226"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227"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228"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1_Title and Content">
    <p:spTree>
      <p:nvGrpSpPr>
        <p:cNvPr id="1" name=""/>
        <p:cNvGrpSpPr/>
        <p:nvPr/>
      </p:nvGrpSpPr>
      <p:grpSpPr>
        <a:xfrm>
          <a:off x="0" y="0"/>
          <a:ext cx="0" cy="0"/>
          <a:chOff x="0" y="0"/>
          <a:chExt cx="0" cy="0"/>
        </a:xfrm>
      </p:grpSpPr>
      <p:sp>
        <p:nvSpPr>
          <p:cNvPr id="235"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236"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239" name="Copyright"/>
          <p:cNvGrpSpPr/>
          <p:nvPr/>
        </p:nvGrpSpPr>
        <p:grpSpPr>
          <a:xfrm>
            <a:off x="1676400" y="6297612"/>
            <a:ext cx="6444342" cy="528638"/>
            <a:chOff x="0" y="0"/>
            <a:chExt cx="6444341" cy="528637"/>
          </a:xfrm>
        </p:grpSpPr>
        <p:sp>
          <p:nvSpPr>
            <p:cNvPr id="237"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238"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240"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241"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242"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243"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244"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245"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2_Title and Content">
    <p:spTree>
      <p:nvGrpSpPr>
        <p:cNvPr id="1" name=""/>
        <p:cNvGrpSpPr/>
        <p:nvPr/>
      </p:nvGrpSpPr>
      <p:grpSpPr>
        <a:xfrm>
          <a:off x="0" y="0"/>
          <a:ext cx="0" cy="0"/>
          <a:chOff x="0" y="0"/>
          <a:chExt cx="0" cy="0"/>
        </a:xfrm>
      </p:grpSpPr>
      <p:sp>
        <p:nvSpPr>
          <p:cNvPr id="252"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253"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256" name="Copyright"/>
          <p:cNvGrpSpPr/>
          <p:nvPr/>
        </p:nvGrpSpPr>
        <p:grpSpPr>
          <a:xfrm>
            <a:off x="1676400" y="6297612"/>
            <a:ext cx="6444342" cy="528638"/>
            <a:chOff x="0" y="0"/>
            <a:chExt cx="6444341" cy="528637"/>
          </a:xfrm>
        </p:grpSpPr>
        <p:sp>
          <p:nvSpPr>
            <p:cNvPr id="254"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255"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257"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258"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259"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260"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261"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262"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3_Title and Content">
    <p:spTree>
      <p:nvGrpSpPr>
        <p:cNvPr id="1" name=""/>
        <p:cNvGrpSpPr/>
        <p:nvPr/>
      </p:nvGrpSpPr>
      <p:grpSpPr>
        <a:xfrm>
          <a:off x="0" y="0"/>
          <a:ext cx="0" cy="0"/>
          <a:chOff x="0" y="0"/>
          <a:chExt cx="0" cy="0"/>
        </a:xfrm>
      </p:grpSpPr>
      <p:sp>
        <p:nvSpPr>
          <p:cNvPr id="269"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270"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273" name="Copyright"/>
          <p:cNvGrpSpPr/>
          <p:nvPr/>
        </p:nvGrpSpPr>
        <p:grpSpPr>
          <a:xfrm>
            <a:off x="1676400" y="6297612"/>
            <a:ext cx="6444342" cy="528638"/>
            <a:chOff x="0" y="0"/>
            <a:chExt cx="6444341" cy="528637"/>
          </a:xfrm>
        </p:grpSpPr>
        <p:sp>
          <p:nvSpPr>
            <p:cNvPr id="271"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272"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274"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275"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276"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277"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278"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279"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4_Title and Content">
    <p:spTree>
      <p:nvGrpSpPr>
        <p:cNvPr id="1" name=""/>
        <p:cNvGrpSpPr/>
        <p:nvPr/>
      </p:nvGrpSpPr>
      <p:grpSpPr>
        <a:xfrm>
          <a:off x="0" y="0"/>
          <a:ext cx="0" cy="0"/>
          <a:chOff x="0" y="0"/>
          <a:chExt cx="0" cy="0"/>
        </a:xfrm>
      </p:grpSpPr>
      <p:sp>
        <p:nvSpPr>
          <p:cNvPr id="286"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287"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290" name="Copyright"/>
          <p:cNvGrpSpPr/>
          <p:nvPr/>
        </p:nvGrpSpPr>
        <p:grpSpPr>
          <a:xfrm>
            <a:off x="1676400" y="6297612"/>
            <a:ext cx="6444342" cy="528638"/>
            <a:chOff x="0" y="0"/>
            <a:chExt cx="6444341" cy="528637"/>
          </a:xfrm>
        </p:grpSpPr>
        <p:sp>
          <p:nvSpPr>
            <p:cNvPr id="288"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289"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291"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292"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293"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294"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295"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296"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5_Title and Content">
    <p:spTree>
      <p:nvGrpSpPr>
        <p:cNvPr id="1" name=""/>
        <p:cNvGrpSpPr/>
        <p:nvPr/>
      </p:nvGrpSpPr>
      <p:grpSpPr>
        <a:xfrm>
          <a:off x="0" y="0"/>
          <a:ext cx="0" cy="0"/>
          <a:chOff x="0" y="0"/>
          <a:chExt cx="0" cy="0"/>
        </a:xfrm>
      </p:grpSpPr>
      <p:sp>
        <p:nvSpPr>
          <p:cNvPr id="303"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304"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307" name="Copyright"/>
          <p:cNvGrpSpPr/>
          <p:nvPr/>
        </p:nvGrpSpPr>
        <p:grpSpPr>
          <a:xfrm>
            <a:off x="1676400" y="6297612"/>
            <a:ext cx="6444342" cy="528638"/>
            <a:chOff x="0" y="0"/>
            <a:chExt cx="6444341" cy="528637"/>
          </a:xfrm>
        </p:grpSpPr>
        <p:sp>
          <p:nvSpPr>
            <p:cNvPr id="305"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306"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308"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309"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310"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311"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312"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313"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4"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25"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28" name="Copyright"/>
          <p:cNvGrpSpPr/>
          <p:nvPr/>
        </p:nvGrpSpPr>
        <p:grpSpPr>
          <a:xfrm>
            <a:off x="1676400" y="6297612"/>
            <a:ext cx="6444342" cy="528638"/>
            <a:chOff x="0" y="0"/>
            <a:chExt cx="6444341" cy="528637"/>
          </a:xfrm>
        </p:grpSpPr>
        <p:sp>
          <p:nvSpPr>
            <p:cNvPr id="26"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27"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29"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30"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31" name="大標題文字"/>
          <p:cNvSpPr txBox="1">
            <a:spLocks noGrp="1"/>
          </p:cNvSpPr>
          <p:nvPr>
            <p:ph type="title"/>
          </p:nvPr>
        </p:nvSpPr>
        <p:spPr>
          <a:xfrm>
            <a:off x="45719" y="27709"/>
            <a:ext cx="9052561" cy="1039092"/>
          </a:xfrm>
          <a:prstGeom prst="rect">
            <a:avLst/>
          </a:prstGeom>
        </p:spPr>
        <p:txBody>
          <a:bodyPr anchor="ctr"/>
          <a:lstStyle/>
          <a:p>
            <a:r>
              <a:t>大標題文字</a:t>
            </a:r>
          </a:p>
        </p:txBody>
      </p:sp>
      <p:sp>
        <p:nvSpPr>
          <p:cNvPr id="32" name="內文層級一…"/>
          <p:cNvSpPr txBox="1">
            <a:spLocks noGrp="1"/>
          </p:cNvSpPr>
          <p:nvPr>
            <p:ph type="body" idx="1"/>
          </p:nvPr>
        </p:nvSpPr>
        <p:spPr>
          <a:xfrm>
            <a:off x="228600" y="1295400"/>
            <a:ext cx="8763000" cy="4830763"/>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496290" indent="-581890">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6_Title and Content">
    <p:spTree>
      <p:nvGrpSpPr>
        <p:cNvPr id="1" name=""/>
        <p:cNvGrpSpPr/>
        <p:nvPr/>
      </p:nvGrpSpPr>
      <p:grpSpPr>
        <a:xfrm>
          <a:off x="0" y="0"/>
          <a:ext cx="0" cy="0"/>
          <a:chOff x="0" y="0"/>
          <a:chExt cx="0" cy="0"/>
        </a:xfrm>
      </p:grpSpPr>
      <p:sp>
        <p:nvSpPr>
          <p:cNvPr id="320"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321"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324" name="Copyright"/>
          <p:cNvGrpSpPr/>
          <p:nvPr/>
        </p:nvGrpSpPr>
        <p:grpSpPr>
          <a:xfrm>
            <a:off x="1676400" y="6297612"/>
            <a:ext cx="6444342" cy="528638"/>
            <a:chOff x="0" y="0"/>
            <a:chExt cx="6444341" cy="528637"/>
          </a:xfrm>
        </p:grpSpPr>
        <p:sp>
          <p:nvSpPr>
            <p:cNvPr id="322"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323"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325"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326"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327"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328"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329"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330"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7_Title and Content">
    <p:spTree>
      <p:nvGrpSpPr>
        <p:cNvPr id="1" name=""/>
        <p:cNvGrpSpPr/>
        <p:nvPr/>
      </p:nvGrpSpPr>
      <p:grpSpPr>
        <a:xfrm>
          <a:off x="0" y="0"/>
          <a:ext cx="0" cy="0"/>
          <a:chOff x="0" y="0"/>
          <a:chExt cx="0" cy="0"/>
        </a:xfrm>
      </p:grpSpPr>
      <p:sp>
        <p:nvSpPr>
          <p:cNvPr id="337"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338"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341" name="Copyright"/>
          <p:cNvGrpSpPr/>
          <p:nvPr/>
        </p:nvGrpSpPr>
        <p:grpSpPr>
          <a:xfrm>
            <a:off x="1676400" y="6297612"/>
            <a:ext cx="6444342" cy="528638"/>
            <a:chOff x="0" y="0"/>
            <a:chExt cx="6444341" cy="528637"/>
          </a:xfrm>
        </p:grpSpPr>
        <p:sp>
          <p:nvSpPr>
            <p:cNvPr id="339"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340"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342"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343"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344"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345"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346"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347"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8_Title and Content">
    <p:spTree>
      <p:nvGrpSpPr>
        <p:cNvPr id="1" name=""/>
        <p:cNvGrpSpPr/>
        <p:nvPr/>
      </p:nvGrpSpPr>
      <p:grpSpPr>
        <a:xfrm>
          <a:off x="0" y="0"/>
          <a:ext cx="0" cy="0"/>
          <a:chOff x="0" y="0"/>
          <a:chExt cx="0" cy="0"/>
        </a:xfrm>
      </p:grpSpPr>
      <p:sp>
        <p:nvSpPr>
          <p:cNvPr id="354"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355"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358" name="Copyright"/>
          <p:cNvGrpSpPr/>
          <p:nvPr/>
        </p:nvGrpSpPr>
        <p:grpSpPr>
          <a:xfrm>
            <a:off x="1676400" y="6297612"/>
            <a:ext cx="6444342" cy="528638"/>
            <a:chOff x="0" y="0"/>
            <a:chExt cx="6444341" cy="528637"/>
          </a:xfrm>
        </p:grpSpPr>
        <p:sp>
          <p:nvSpPr>
            <p:cNvPr id="356"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357"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359"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360"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361"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362"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363"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364"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9_Title and Content">
    <p:spTree>
      <p:nvGrpSpPr>
        <p:cNvPr id="1" name=""/>
        <p:cNvGrpSpPr/>
        <p:nvPr/>
      </p:nvGrpSpPr>
      <p:grpSpPr>
        <a:xfrm>
          <a:off x="0" y="0"/>
          <a:ext cx="0" cy="0"/>
          <a:chOff x="0" y="0"/>
          <a:chExt cx="0" cy="0"/>
        </a:xfrm>
      </p:grpSpPr>
      <p:sp>
        <p:nvSpPr>
          <p:cNvPr id="371"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372"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375" name="Copyright"/>
          <p:cNvGrpSpPr/>
          <p:nvPr/>
        </p:nvGrpSpPr>
        <p:grpSpPr>
          <a:xfrm>
            <a:off x="1676400" y="6297612"/>
            <a:ext cx="6444342" cy="528638"/>
            <a:chOff x="0" y="0"/>
            <a:chExt cx="6444341" cy="528637"/>
          </a:xfrm>
        </p:grpSpPr>
        <p:sp>
          <p:nvSpPr>
            <p:cNvPr id="373"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374"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376"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377"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378"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379"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380"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381"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20_Title and Content">
    <p:spTree>
      <p:nvGrpSpPr>
        <p:cNvPr id="1" name=""/>
        <p:cNvGrpSpPr/>
        <p:nvPr/>
      </p:nvGrpSpPr>
      <p:grpSpPr>
        <a:xfrm>
          <a:off x="0" y="0"/>
          <a:ext cx="0" cy="0"/>
          <a:chOff x="0" y="0"/>
          <a:chExt cx="0" cy="0"/>
        </a:xfrm>
      </p:grpSpPr>
      <p:sp>
        <p:nvSpPr>
          <p:cNvPr id="388"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389"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392" name="Copyright"/>
          <p:cNvGrpSpPr/>
          <p:nvPr/>
        </p:nvGrpSpPr>
        <p:grpSpPr>
          <a:xfrm>
            <a:off x="1676400" y="6297612"/>
            <a:ext cx="6444342" cy="528638"/>
            <a:chOff x="0" y="0"/>
            <a:chExt cx="6444341" cy="528637"/>
          </a:xfrm>
        </p:grpSpPr>
        <p:sp>
          <p:nvSpPr>
            <p:cNvPr id="390"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391"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393"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394"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395"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396"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397"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398"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21_Title and Content">
    <p:spTree>
      <p:nvGrpSpPr>
        <p:cNvPr id="1" name=""/>
        <p:cNvGrpSpPr/>
        <p:nvPr/>
      </p:nvGrpSpPr>
      <p:grpSpPr>
        <a:xfrm>
          <a:off x="0" y="0"/>
          <a:ext cx="0" cy="0"/>
          <a:chOff x="0" y="0"/>
          <a:chExt cx="0" cy="0"/>
        </a:xfrm>
      </p:grpSpPr>
      <p:sp>
        <p:nvSpPr>
          <p:cNvPr id="405"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406"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409" name="Copyright"/>
          <p:cNvGrpSpPr/>
          <p:nvPr/>
        </p:nvGrpSpPr>
        <p:grpSpPr>
          <a:xfrm>
            <a:off x="1676400" y="6297612"/>
            <a:ext cx="6444342" cy="528638"/>
            <a:chOff x="0" y="0"/>
            <a:chExt cx="6444341" cy="528637"/>
          </a:xfrm>
        </p:grpSpPr>
        <p:sp>
          <p:nvSpPr>
            <p:cNvPr id="407"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408"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410"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411"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412"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413"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414"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415"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22_Title and Content">
    <p:spTree>
      <p:nvGrpSpPr>
        <p:cNvPr id="1" name=""/>
        <p:cNvGrpSpPr/>
        <p:nvPr/>
      </p:nvGrpSpPr>
      <p:grpSpPr>
        <a:xfrm>
          <a:off x="0" y="0"/>
          <a:ext cx="0" cy="0"/>
          <a:chOff x="0" y="0"/>
          <a:chExt cx="0" cy="0"/>
        </a:xfrm>
      </p:grpSpPr>
      <p:sp>
        <p:nvSpPr>
          <p:cNvPr id="422"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423"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426" name="Copyright"/>
          <p:cNvGrpSpPr/>
          <p:nvPr/>
        </p:nvGrpSpPr>
        <p:grpSpPr>
          <a:xfrm>
            <a:off x="1676400" y="6297612"/>
            <a:ext cx="6444342" cy="528638"/>
            <a:chOff x="0" y="0"/>
            <a:chExt cx="6444341" cy="528637"/>
          </a:xfrm>
        </p:grpSpPr>
        <p:sp>
          <p:nvSpPr>
            <p:cNvPr id="424"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425"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427"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428"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429"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430"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431"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432"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39"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440"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443" name="Copyright"/>
          <p:cNvGrpSpPr/>
          <p:nvPr/>
        </p:nvGrpSpPr>
        <p:grpSpPr>
          <a:xfrm>
            <a:off x="1676400" y="6297612"/>
            <a:ext cx="6444342" cy="528638"/>
            <a:chOff x="0" y="0"/>
            <a:chExt cx="6444341" cy="528637"/>
          </a:xfrm>
        </p:grpSpPr>
        <p:sp>
          <p:nvSpPr>
            <p:cNvPr id="441"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442"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444"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445"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446"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447" name="內文層級一…"/>
          <p:cNvSpPr txBox="1">
            <a:spLocks noGrp="1"/>
          </p:cNvSpPr>
          <p:nvPr>
            <p:ph type="body" sz="half" idx="1"/>
          </p:nvPr>
        </p:nvSpPr>
        <p:spPr>
          <a:xfrm>
            <a:off x="457200" y="1600200"/>
            <a:ext cx="4038600" cy="4525963"/>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82800" indent="-711200">
              <a:spcBef>
                <a:spcPts val="600"/>
              </a:spcBef>
              <a:buClr>
                <a:srgbClr val="8A288F"/>
              </a:buClr>
              <a:buSzPct val="100000"/>
              <a:buFont typeface="Arial"/>
              <a:buChar char="o"/>
              <a:defRPr sz="2800">
                <a:solidFill>
                  <a:srgbClr val="000000"/>
                </a:solidFill>
              </a:defRPr>
            </a:lvl4pPr>
            <a:lvl5pPr marL="2540000" indent="-711200">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448" name="Text Placeholder 7"/>
          <p:cNvSpPr>
            <a:spLocks noGrp="1"/>
          </p:cNvSpPr>
          <p:nvPr>
            <p:ph type="body" sz="quarter" idx="21" hasCustomPrompt="1"/>
          </p:nvPr>
        </p:nvSpPr>
        <p:spPr>
          <a:xfrm>
            <a:off x="152400" y="6400800"/>
            <a:ext cx="1676400" cy="304800"/>
          </a:xfrm>
          <a:prstGeom prst="rect">
            <a:avLst/>
          </a:prstGeom>
        </p:spPr>
        <p:txBody>
          <a:bodyPr/>
          <a:lstStyle>
            <a:lvl1pPr marL="457200" indent="-457200">
              <a:spcBef>
                <a:spcPts val="200"/>
              </a:spcBef>
              <a:defRPr sz="1200">
                <a:solidFill>
                  <a:srgbClr val="000000"/>
                </a:solidFill>
              </a:defRPr>
            </a:lvl1pPr>
          </a:lstStyle>
          <a:p>
            <a:r>
              <a:t>Page </a:t>
            </a:r>
          </a:p>
        </p:txBody>
      </p:sp>
      <p:sp>
        <p:nvSpPr>
          <p:cNvPr id="449" name="Rectangle 8"/>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23_Title and Content">
    <p:spTree>
      <p:nvGrpSpPr>
        <p:cNvPr id="1" name=""/>
        <p:cNvGrpSpPr/>
        <p:nvPr/>
      </p:nvGrpSpPr>
      <p:grpSpPr>
        <a:xfrm>
          <a:off x="0" y="0"/>
          <a:ext cx="0" cy="0"/>
          <a:chOff x="0" y="0"/>
          <a:chExt cx="0" cy="0"/>
        </a:xfrm>
      </p:grpSpPr>
      <p:sp>
        <p:nvSpPr>
          <p:cNvPr id="456"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457"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460" name="Copyright"/>
          <p:cNvGrpSpPr/>
          <p:nvPr/>
        </p:nvGrpSpPr>
        <p:grpSpPr>
          <a:xfrm>
            <a:off x="1676400" y="6297612"/>
            <a:ext cx="6444342" cy="528638"/>
            <a:chOff x="0" y="0"/>
            <a:chExt cx="6444341" cy="528637"/>
          </a:xfrm>
        </p:grpSpPr>
        <p:sp>
          <p:nvSpPr>
            <p:cNvPr id="458"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459"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461"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462"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463"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464"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465"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466"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24_Title and Content">
    <p:spTree>
      <p:nvGrpSpPr>
        <p:cNvPr id="1" name=""/>
        <p:cNvGrpSpPr/>
        <p:nvPr/>
      </p:nvGrpSpPr>
      <p:grpSpPr>
        <a:xfrm>
          <a:off x="0" y="0"/>
          <a:ext cx="0" cy="0"/>
          <a:chOff x="0" y="0"/>
          <a:chExt cx="0" cy="0"/>
        </a:xfrm>
      </p:grpSpPr>
      <p:sp>
        <p:nvSpPr>
          <p:cNvPr id="473"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474"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477" name="Copyright"/>
          <p:cNvGrpSpPr/>
          <p:nvPr/>
        </p:nvGrpSpPr>
        <p:grpSpPr>
          <a:xfrm>
            <a:off x="1676400" y="6297612"/>
            <a:ext cx="6444342" cy="528638"/>
            <a:chOff x="0" y="0"/>
            <a:chExt cx="6444341" cy="528637"/>
          </a:xfrm>
        </p:grpSpPr>
        <p:sp>
          <p:nvSpPr>
            <p:cNvPr id="475"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476"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478"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479"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480"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481"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482"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483"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Figure + Caption Layout">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9" name="Rectangle 5"/>
          <p:cNvSpPr/>
          <p:nvPr/>
        </p:nvSpPr>
        <p:spPr>
          <a:xfrm>
            <a:off x="-7939" y="6248400"/>
            <a:ext cx="9151940" cy="6175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40" name="大標題文字"/>
          <p:cNvSpPr txBox="1">
            <a:spLocks noGrp="1"/>
          </p:cNvSpPr>
          <p:nvPr>
            <p:ph type="title"/>
          </p:nvPr>
        </p:nvSpPr>
        <p:spPr>
          <a:xfrm>
            <a:off x="519168" y="357625"/>
            <a:ext cx="8032640" cy="1004012"/>
          </a:xfrm>
          <a:prstGeom prst="rect">
            <a:avLst/>
          </a:prstGeom>
          <a:noFill/>
        </p:spPr>
        <p:txBody>
          <a:bodyPr anchor="ctr"/>
          <a:lstStyle>
            <a:lvl1pPr>
              <a:defRPr>
                <a:solidFill>
                  <a:srgbClr val="000000"/>
                </a:solidFill>
              </a:defRPr>
            </a:lvl1pPr>
          </a:lstStyle>
          <a:p>
            <a:r>
              <a:t>大標題文字</a:t>
            </a:r>
          </a:p>
        </p:txBody>
      </p:sp>
      <p:sp>
        <p:nvSpPr>
          <p:cNvPr id="41" name="Picture Placeholder 2"/>
          <p:cNvSpPr>
            <a:spLocks noGrp="1"/>
          </p:cNvSpPr>
          <p:nvPr>
            <p:ph type="pic" sz="half" idx="21"/>
          </p:nvPr>
        </p:nvSpPr>
        <p:spPr>
          <a:xfrm>
            <a:off x="1143000" y="1752600"/>
            <a:ext cx="6997700" cy="3429000"/>
          </a:xfrm>
          <a:prstGeom prst="rect">
            <a:avLst/>
          </a:prstGeom>
        </p:spPr>
        <p:txBody>
          <a:bodyPr lIns="91439" rIns="91439">
            <a:noAutofit/>
          </a:bodyPr>
          <a:lstStyle/>
          <a:p>
            <a:endParaRPr/>
          </a:p>
        </p:txBody>
      </p:sp>
      <p:sp>
        <p:nvSpPr>
          <p:cNvPr id="42" name="內文層級一…"/>
          <p:cNvSpPr txBox="1">
            <a:spLocks noGrp="1"/>
          </p:cNvSpPr>
          <p:nvPr>
            <p:ph type="body" sz="quarter" idx="1"/>
          </p:nvPr>
        </p:nvSpPr>
        <p:spPr>
          <a:xfrm>
            <a:off x="519168" y="5486400"/>
            <a:ext cx="8032640" cy="665175"/>
          </a:xfrm>
          <a:prstGeom prst="rect">
            <a:avLst/>
          </a:prstGeom>
        </p:spPr>
        <p:txBody>
          <a:bodyPr/>
          <a:lstStyle>
            <a:lvl1pPr>
              <a:spcBef>
                <a:spcPts val="300"/>
              </a:spcBef>
              <a:defRPr sz="1400">
                <a:solidFill>
                  <a:srgbClr val="000000"/>
                </a:solidFill>
              </a:defRPr>
            </a:lvl1pPr>
            <a:lvl2pPr indent="457200">
              <a:spcBef>
                <a:spcPts val="300"/>
              </a:spcBef>
              <a:defRPr sz="1400">
                <a:solidFill>
                  <a:srgbClr val="000000"/>
                </a:solidFill>
              </a:defRPr>
            </a:lvl2pPr>
            <a:lvl3pPr indent="914400">
              <a:spcBef>
                <a:spcPts val="300"/>
              </a:spcBef>
              <a:defRPr sz="1400">
                <a:solidFill>
                  <a:srgbClr val="000000"/>
                </a:solidFill>
              </a:defRPr>
            </a:lvl3pPr>
            <a:lvl4pPr indent="1371600">
              <a:spcBef>
                <a:spcPts val="300"/>
              </a:spcBef>
              <a:defRPr sz="1400">
                <a:solidFill>
                  <a:srgbClr val="000000"/>
                </a:solidFill>
              </a:defRPr>
            </a:lvl4pPr>
            <a:lvl5pPr indent="1828800">
              <a:spcBef>
                <a:spcPts val="300"/>
              </a:spcBef>
              <a:defRPr sz="14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43"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44" name="Picture 12" descr="Picture 12"/>
          <p:cNvPicPr>
            <a:picLocks noChangeAspect="1"/>
          </p:cNvPicPr>
          <p:nvPr/>
        </p:nvPicPr>
        <p:blipFill>
          <a:blip r:embed="rId3"/>
          <a:stretch>
            <a:fillRect/>
          </a:stretch>
        </p:blipFill>
        <p:spPr>
          <a:xfrm>
            <a:off x="132123" y="6359812"/>
            <a:ext cx="1362076" cy="409576"/>
          </a:xfrm>
          <a:prstGeom prst="rect">
            <a:avLst/>
          </a:prstGeom>
          <a:ln w="12700">
            <a:miter lim="400000"/>
          </a:ln>
        </p:spPr>
      </p:pic>
      <p:grpSp>
        <p:nvGrpSpPr>
          <p:cNvPr id="47" name="Copyright"/>
          <p:cNvGrpSpPr/>
          <p:nvPr/>
        </p:nvGrpSpPr>
        <p:grpSpPr>
          <a:xfrm>
            <a:off x="1676400" y="6297612"/>
            <a:ext cx="6444342" cy="528638"/>
            <a:chOff x="0" y="0"/>
            <a:chExt cx="6444341" cy="528637"/>
          </a:xfrm>
        </p:grpSpPr>
        <p:sp>
          <p:nvSpPr>
            <p:cNvPr id="45"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46"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25_Title and Content">
    <p:spTree>
      <p:nvGrpSpPr>
        <p:cNvPr id="1" name=""/>
        <p:cNvGrpSpPr/>
        <p:nvPr/>
      </p:nvGrpSpPr>
      <p:grpSpPr>
        <a:xfrm>
          <a:off x="0" y="0"/>
          <a:ext cx="0" cy="0"/>
          <a:chOff x="0" y="0"/>
          <a:chExt cx="0" cy="0"/>
        </a:xfrm>
      </p:grpSpPr>
      <p:sp>
        <p:nvSpPr>
          <p:cNvPr id="490"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491"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494" name="Copyright"/>
          <p:cNvGrpSpPr/>
          <p:nvPr/>
        </p:nvGrpSpPr>
        <p:grpSpPr>
          <a:xfrm>
            <a:off x="1676400" y="6297612"/>
            <a:ext cx="6444342" cy="528638"/>
            <a:chOff x="0" y="0"/>
            <a:chExt cx="6444341" cy="528637"/>
          </a:xfrm>
        </p:grpSpPr>
        <p:sp>
          <p:nvSpPr>
            <p:cNvPr id="492"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493"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495"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496"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497"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498"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499"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500"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26_Title and Content">
    <p:spTree>
      <p:nvGrpSpPr>
        <p:cNvPr id="1" name=""/>
        <p:cNvGrpSpPr/>
        <p:nvPr/>
      </p:nvGrpSpPr>
      <p:grpSpPr>
        <a:xfrm>
          <a:off x="0" y="0"/>
          <a:ext cx="0" cy="0"/>
          <a:chOff x="0" y="0"/>
          <a:chExt cx="0" cy="0"/>
        </a:xfrm>
      </p:grpSpPr>
      <p:sp>
        <p:nvSpPr>
          <p:cNvPr id="507"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508"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511" name="Copyright"/>
          <p:cNvGrpSpPr/>
          <p:nvPr/>
        </p:nvGrpSpPr>
        <p:grpSpPr>
          <a:xfrm>
            <a:off x="1676400" y="6297612"/>
            <a:ext cx="6444342" cy="528638"/>
            <a:chOff x="0" y="0"/>
            <a:chExt cx="6444341" cy="528637"/>
          </a:xfrm>
        </p:grpSpPr>
        <p:sp>
          <p:nvSpPr>
            <p:cNvPr id="509"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510"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512"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513"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514"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515"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516"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517"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27_Title and Content">
    <p:spTree>
      <p:nvGrpSpPr>
        <p:cNvPr id="1" name=""/>
        <p:cNvGrpSpPr/>
        <p:nvPr/>
      </p:nvGrpSpPr>
      <p:grpSpPr>
        <a:xfrm>
          <a:off x="0" y="0"/>
          <a:ext cx="0" cy="0"/>
          <a:chOff x="0" y="0"/>
          <a:chExt cx="0" cy="0"/>
        </a:xfrm>
      </p:grpSpPr>
      <p:sp>
        <p:nvSpPr>
          <p:cNvPr id="524"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525"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528" name="Copyright"/>
          <p:cNvGrpSpPr/>
          <p:nvPr/>
        </p:nvGrpSpPr>
        <p:grpSpPr>
          <a:xfrm>
            <a:off x="1676400" y="6297612"/>
            <a:ext cx="6444342" cy="528638"/>
            <a:chOff x="0" y="0"/>
            <a:chExt cx="6444341" cy="528637"/>
          </a:xfrm>
        </p:grpSpPr>
        <p:sp>
          <p:nvSpPr>
            <p:cNvPr id="526"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527"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529"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530"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531"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532"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533"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534"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標題及物件">
    <p:spTree>
      <p:nvGrpSpPr>
        <p:cNvPr id="1" name=""/>
        <p:cNvGrpSpPr/>
        <p:nvPr/>
      </p:nvGrpSpPr>
      <p:grpSpPr>
        <a:xfrm>
          <a:off x="0" y="0"/>
          <a:ext cx="0" cy="0"/>
          <a:chOff x="0" y="0"/>
          <a:chExt cx="0" cy="0"/>
        </a:xfrm>
      </p:grpSpPr>
      <p:sp>
        <p:nvSpPr>
          <p:cNvPr id="541"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542"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545" name="Copyright"/>
          <p:cNvGrpSpPr/>
          <p:nvPr/>
        </p:nvGrpSpPr>
        <p:grpSpPr>
          <a:xfrm>
            <a:off x="1676400" y="6297612"/>
            <a:ext cx="6444342" cy="528638"/>
            <a:chOff x="0" y="0"/>
            <a:chExt cx="6444341" cy="528637"/>
          </a:xfrm>
        </p:grpSpPr>
        <p:sp>
          <p:nvSpPr>
            <p:cNvPr id="543"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544"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546"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547"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548"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549" name="內文層級一…"/>
          <p:cNvSpPr txBox="1">
            <a:spLocks noGrp="1"/>
          </p:cNvSpPr>
          <p:nvPr>
            <p:ph type="body" idx="1"/>
          </p:nvPr>
        </p:nvSpPr>
        <p:spPr>
          <a:xfrm>
            <a:off x="228600" y="1295400"/>
            <a:ext cx="8763000" cy="4830763"/>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Chapter Opener">
    <p:spTree>
      <p:nvGrpSpPr>
        <p:cNvPr id="1" name=""/>
        <p:cNvGrpSpPr/>
        <p:nvPr/>
      </p:nvGrpSpPr>
      <p:grpSpPr>
        <a:xfrm>
          <a:off x="0" y="0"/>
          <a:ext cx="0" cy="0"/>
          <a:chOff x="0" y="0"/>
          <a:chExt cx="0" cy="0"/>
        </a:xfrm>
      </p:grpSpPr>
      <p:sp>
        <p:nvSpPr>
          <p:cNvPr id="54" name="大標題文字"/>
          <p:cNvSpPr txBox="1">
            <a:spLocks noGrp="1"/>
          </p:cNvSpPr>
          <p:nvPr>
            <p:ph type="title"/>
          </p:nvPr>
        </p:nvSpPr>
        <p:spPr>
          <a:prstGeom prst="rect">
            <a:avLst/>
          </a:prstGeom>
        </p:spPr>
        <p:txBody>
          <a:bodyPr/>
          <a:lstStyle/>
          <a:p>
            <a:r>
              <a:t>大標題文字</a:t>
            </a:r>
          </a:p>
        </p:txBody>
      </p:sp>
      <p:sp>
        <p:nvSpPr>
          <p:cNvPr id="55" name="內文層級一…"/>
          <p:cNvSpPr txBox="1">
            <a:spLocks noGrp="1"/>
          </p:cNvSpPr>
          <p:nvPr>
            <p:ph type="body" sz="quarter"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56" name="Text Placeholder 8"/>
          <p:cNvSpPr>
            <a:spLocks noGrp="1"/>
          </p:cNvSpPr>
          <p:nvPr>
            <p:ph type="body" sz="quarter" idx="21"/>
          </p:nvPr>
        </p:nvSpPr>
        <p:spPr>
          <a:xfrm>
            <a:off x="5029200" y="1600200"/>
            <a:ext cx="3657600" cy="1600200"/>
          </a:xfrm>
          <a:prstGeom prst="rect">
            <a:avLst/>
          </a:prstGeom>
        </p:spPr>
        <p:txBody>
          <a:bodyPr anchor="b"/>
          <a:lstStyle/>
          <a:p>
            <a:pPr>
              <a:defRPr sz="4400">
                <a:solidFill>
                  <a:srgbClr val="000000"/>
                </a:solidFill>
              </a:defRPr>
            </a:pPr>
            <a:endParaRPr/>
          </a:p>
        </p:txBody>
      </p:sp>
      <p:sp>
        <p:nvSpPr>
          <p:cNvPr id="57" name="Text Placeholder 8"/>
          <p:cNvSpPr>
            <a:spLocks noGrp="1"/>
          </p:cNvSpPr>
          <p:nvPr>
            <p:ph type="body" sz="quarter" idx="22"/>
          </p:nvPr>
        </p:nvSpPr>
        <p:spPr>
          <a:xfrm>
            <a:off x="5029200" y="3200400"/>
            <a:ext cx="3657600" cy="2925764"/>
          </a:xfrm>
          <a:prstGeom prst="rect">
            <a:avLst/>
          </a:prstGeom>
        </p:spPr>
        <p:txBody>
          <a:bodyPr/>
          <a:lstStyle/>
          <a:p>
            <a:pPr>
              <a:defRPr sz="2800">
                <a:solidFill>
                  <a:srgbClr val="000000"/>
                </a:solidFill>
              </a:defRPr>
            </a:pPr>
            <a:endParaRPr/>
          </a:p>
        </p:txBody>
      </p:sp>
      <p:sp>
        <p:nvSpPr>
          <p:cNvPr id="58"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65"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66"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69" name="Copyright"/>
          <p:cNvGrpSpPr/>
          <p:nvPr/>
        </p:nvGrpSpPr>
        <p:grpSpPr>
          <a:xfrm>
            <a:off x="1676400" y="6297612"/>
            <a:ext cx="6444342" cy="528638"/>
            <a:chOff x="0" y="0"/>
            <a:chExt cx="6444341" cy="528637"/>
          </a:xfrm>
        </p:grpSpPr>
        <p:sp>
          <p:nvSpPr>
            <p:cNvPr id="67"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68"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70"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71"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72"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73"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74"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75"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82"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83"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86" name="Copyright"/>
          <p:cNvGrpSpPr/>
          <p:nvPr/>
        </p:nvGrpSpPr>
        <p:grpSpPr>
          <a:xfrm>
            <a:off x="1676400" y="6297612"/>
            <a:ext cx="6444342" cy="528638"/>
            <a:chOff x="0" y="0"/>
            <a:chExt cx="6444341" cy="528637"/>
          </a:xfrm>
        </p:grpSpPr>
        <p:sp>
          <p:nvSpPr>
            <p:cNvPr id="84"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85"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87"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88"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89"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90"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91"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92"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99"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100"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103" name="Copyright"/>
          <p:cNvGrpSpPr/>
          <p:nvPr/>
        </p:nvGrpSpPr>
        <p:grpSpPr>
          <a:xfrm>
            <a:off x="1676400" y="6297612"/>
            <a:ext cx="6444342" cy="528638"/>
            <a:chOff x="0" y="0"/>
            <a:chExt cx="6444341" cy="528637"/>
          </a:xfrm>
        </p:grpSpPr>
        <p:sp>
          <p:nvSpPr>
            <p:cNvPr id="101"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102"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104"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105"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106"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107"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108"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109"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sp>
        <p:nvSpPr>
          <p:cNvPr id="116"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117"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120" name="Copyright"/>
          <p:cNvGrpSpPr/>
          <p:nvPr/>
        </p:nvGrpSpPr>
        <p:grpSpPr>
          <a:xfrm>
            <a:off x="1676400" y="6297612"/>
            <a:ext cx="6444342" cy="528638"/>
            <a:chOff x="0" y="0"/>
            <a:chExt cx="6444341" cy="528637"/>
          </a:xfrm>
        </p:grpSpPr>
        <p:sp>
          <p:nvSpPr>
            <p:cNvPr id="118"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119"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121"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122"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123"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124"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125"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126"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5_Title and Content">
    <p:spTree>
      <p:nvGrpSpPr>
        <p:cNvPr id="1" name=""/>
        <p:cNvGrpSpPr/>
        <p:nvPr/>
      </p:nvGrpSpPr>
      <p:grpSpPr>
        <a:xfrm>
          <a:off x="0" y="0"/>
          <a:ext cx="0" cy="0"/>
          <a:chOff x="0" y="0"/>
          <a:chExt cx="0" cy="0"/>
        </a:xfrm>
      </p:grpSpPr>
      <p:sp>
        <p:nvSpPr>
          <p:cNvPr id="133" name="Rectangle 6"/>
          <p:cNvSpPr/>
          <p:nvPr/>
        </p:nvSpPr>
        <p:spPr>
          <a:xfrm>
            <a:off x="0" y="0"/>
            <a:ext cx="9144000" cy="1133475"/>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134" name="Rectangle 13"/>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grpSp>
        <p:nvGrpSpPr>
          <p:cNvPr id="137" name="Copyright"/>
          <p:cNvGrpSpPr/>
          <p:nvPr/>
        </p:nvGrpSpPr>
        <p:grpSpPr>
          <a:xfrm>
            <a:off x="1676400" y="6297612"/>
            <a:ext cx="6444342" cy="528638"/>
            <a:chOff x="0" y="0"/>
            <a:chExt cx="6444341" cy="528637"/>
          </a:xfrm>
        </p:grpSpPr>
        <p:sp>
          <p:nvSpPr>
            <p:cNvPr id="135" name="矩形"/>
            <p:cNvSpPr/>
            <p:nvPr/>
          </p:nvSpPr>
          <p:spPr>
            <a:xfrm>
              <a:off x="0" y="-1"/>
              <a:ext cx="6444342"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136" name="© 2018 Cengage版權所有，為課本著作之延伸教材，亦受著作權法之規範保護，僅作為授課教學使用，禁止列印、影印、未經授權重製和公開散佈"/>
            <p:cNvSpPr txBox="1"/>
            <p:nvPr/>
          </p:nvSpPr>
          <p:spPr>
            <a:xfrm>
              <a:off x="0" y="86518"/>
              <a:ext cx="6444342"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
        <p:nvSpPr>
          <p:cNvPr id="138" name="幻燈片編號"/>
          <p:cNvSpPr txBox="1">
            <a:spLocks noGrp="1"/>
          </p:cNvSpPr>
          <p:nvPr>
            <p:ph type="sldNum" sz="quarter" idx="2"/>
          </p:nvPr>
        </p:nvSpPr>
        <p:spPr>
          <a:xfrm>
            <a:off x="8229600" y="6247130"/>
            <a:ext cx="408940" cy="459741"/>
          </a:xfrm>
          <a:prstGeom prst="rect">
            <a:avLst/>
          </a:prstGeom>
        </p:spPr>
        <p:txBody>
          <a:bodyPr/>
          <a:lstStyle>
            <a:lvl1pPr algn="l">
              <a:defRPr sz="2400">
                <a:latin typeface="Times Roman"/>
                <a:ea typeface="Times Roman"/>
                <a:cs typeface="Times Roman"/>
                <a:sym typeface="Times Roman"/>
              </a:defRPr>
            </a:lvl1pPr>
          </a:lstStyle>
          <a:p>
            <a:fld id="{86CB4B4D-7CA3-9044-876B-883B54F8677D}" type="slidenum">
              <a:t>‹#›</a:t>
            </a:fld>
            <a:endParaRPr/>
          </a:p>
        </p:txBody>
      </p:sp>
      <p:pic>
        <p:nvPicPr>
          <p:cNvPr id="139" name="Picture 12" descr="Picture 12"/>
          <p:cNvPicPr>
            <a:picLocks noChangeAspect="1"/>
          </p:cNvPicPr>
          <p:nvPr/>
        </p:nvPicPr>
        <p:blipFill>
          <a:blip r:embed="rId2"/>
          <a:stretch>
            <a:fillRect/>
          </a:stretch>
        </p:blipFill>
        <p:spPr>
          <a:xfrm>
            <a:off x="132123" y="6359812"/>
            <a:ext cx="1362076" cy="409576"/>
          </a:xfrm>
          <a:prstGeom prst="rect">
            <a:avLst/>
          </a:prstGeom>
          <a:ln w="12700">
            <a:miter lim="400000"/>
          </a:ln>
        </p:spPr>
      </p:pic>
      <p:sp>
        <p:nvSpPr>
          <p:cNvPr id="140" name="大標題文字"/>
          <p:cNvSpPr txBox="1">
            <a:spLocks noGrp="1"/>
          </p:cNvSpPr>
          <p:nvPr>
            <p:ph type="title"/>
          </p:nvPr>
        </p:nvSpPr>
        <p:spPr>
          <a:xfrm>
            <a:off x="457200" y="26987"/>
            <a:ext cx="8229600" cy="1039814"/>
          </a:xfrm>
          <a:prstGeom prst="rect">
            <a:avLst/>
          </a:prstGeom>
          <a:noFill/>
        </p:spPr>
        <p:txBody>
          <a:bodyPr anchor="ctr"/>
          <a:lstStyle/>
          <a:p>
            <a:r>
              <a:t>大標題文字</a:t>
            </a:r>
          </a:p>
        </p:txBody>
      </p:sp>
      <p:sp>
        <p:nvSpPr>
          <p:cNvPr id="141" name="內文層級一…"/>
          <p:cNvSpPr txBox="1">
            <a:spLocks noGrp="1"/>
          </p:cNvSpPr>
          <p:nvPr>
            <p:ph type="body" idx="1"/>
          </p:nvPr>
        </p:nvSpPr>
        <p:spPr>
          <a:xfrm>
            <a:off x="152400" y="1600200"/>
            <a:ext cx="8839200" cy="4648200"/>
          </a:xfrm>
          <a:prstGeom prst="rect">
            <a:avLst/>
          </a:prstGeom>
        </p:spPr>
        <p:txBody>
          <a:bodyPr/>
          <a:lstStyle>
            <a:lvl1pPr marL="457200" indent="-457200">
              <a:spcBef>
                <a:spcPts val="600"/>
              </a:spcBef>
              <a:buClr>
                <a:srgbClr val="8A288F"/>
              </a:buClr>
              <a:buSzPct val="100000"/>
              <a:buFont typeface="Arial"/>
              <a:buChar char="•"/>
              <a:defRPr sz="2800">
                <a:solidFill>
                  <a:srgbClr val="000000"/>
                </a:solidFill>
              </a:defRPr>
            </a:lvl1pPr>
            <a:lvl2pPr marL="990600" indent="-533400">
              <a:spcBef>
                <a:spcPts val="600"/>
              </a:spcBef>
              <a:buClr>
                <a:srgbClr val="8A288F"/>
              </a:buClr>
              <a:buSzPct val="100000"/>
              <a:buFont typeface="Arial"/>
              <a:buChar char="–"/>
              <a:defRPr sz="2800">
                <a:solidFill>
                  <a:srgbClr val="000000"/>
                </a:solidFill>
              </a:defRPr>
            </a:lvl2pPr>
            <a:lvl3pPr marL="1554479" indent="-640079">
              <a:spcBef>
                <a:spcPts val="600"/>
              </a:spcBef>
              <a:buClr>
                <a:srgbClr val="8A288F"/>
              </a:buClr>
              <a:buSzPct val="100000"/>
              <a:buFont typeface="Arial"/>
              <a:buChar char="▪"/>
              <a:defRPr sz="2800">
                <a:solidFill>
                  <a:srgbClr val="000000"/>
                </a:solidFill>
              </a:defRPr>
            </a:lvl3pPr>
            <a:lvl4pPr marL="2011679" indent="-640079">
              <a:spcBef>
                <a:spcPts val="600"/>
              </a:spcBef>
              <a:buClr>
                <a:srgbClr val="8A288F"/>
              </a:buClr>
              <a:buSzPct val="100000"/>
              <a:buFont typeface="Arial"/>
              <a:buChar char="o"/>
              <a:defRPr sz="2800">
                <a:solidFill>
                  <a:srgbClr val="000000"/>
                </a:solidFill>
              </a:defRPr>
            </a:lvl4pPr>
            <a:lvl5pPr marL="2468879" indent="-640079">
              <a:spcBef>
                <a:spcPts val="600"/>
              </a:spcBef>
              <a:buClr>
                <a:srgbClr val="8A288F"/>
              </a:buClr>
              <a:buSzPct val="100000"/>
              <a:buFont typeface="Arial"/>
              <a:buChar char="»"/>
              <a:defRPr sz="2800">
                <a:solidFill>
                  <a:srgbClr val="000000"/>
                </a:solidFill>
              </a:defRPr>
            </a:lvl5pPr>
          </a:lstStyle>
          <a:p>
            <a:r>
              <a:t>內文層級一</a:t>
            </a:r>
          </a:p>
          <a:p>
            <a:pPr lvl="1"/>
            <a:r>
              <a:t>內文層級二</a:t>
            </a:r>
          </a:p>
          <a:p>
            <a:pPr lvl="2"/>
            <a:r>
              <a:t>內文層級三</a:t>
            </a:r>
          </a:p>
          <a:p>
            <a:pPr lvl="3"/>
            <a:r>
              <a:t>內文層級四</a:t>
            </a:r>
          </a:p>
          <a:p>
            <a:pPr lvl="4"/>
            <a:r>
              <a:t>內文層級五</a:t>
            </a:r>
          </a:p>
        </p:txBody>
      </p:sp>
      <p:sp>
        <p:nvSpPr>
          <p:cNvPr id="142" name="Text Placeholder 7"/>
          <p:cNvSpPr>
            <a:spLocks noGrp="1"/>
          </p:cNvSpPr>
          <p:nvPr>
            <p:ph type="body" sz="quarter" idx="21" hasCustomPrompt="1"/>
          </p:nvPr>
        </p:nvSpPr>
        <p:spPr>
          <a:xfrm>
            <a:off x="152400" y="6400800"/>
            <a:ext cx="1676400" cy="457200"/>
          </a:xfrm>
          <a:prstGeom prst="rect">
            <a:avLst/>
          </a:prstGeom>
        </p:spPr>
        <p:txBody>
          <a:bodyPr/>
          <a:lstStyle>
            <a:lvl1pPr marL="457200" indent="-457200">
              <a:spcBef>
                <a:spcPts val="200"/>
              </a:spcBef>
              <a:defRPr sz="1200">
                <a:solidFill>
                  <a:srgbClr val="000000"/>
                </a:solidFill>
              </a:defRPr>
            </a:lvl1pPr>
          </a:lstStyle>
          <a:p>
            <a:r>
              <a:t>Page </a:t>
            </a:r>
          </a:p>
        </p:txBody>
      </p:sp>
      <p:sp>
        <p:nvSpPr>
          <p:cNvPr id="143" name="Rectangle 6"/>
          <p:cNvSpPr/>
          <p:nvPr/>
        </p:nvSpPr>
        <p:spPr>
          <a:xfrm>
            <a:off x="8534400" y="6248400"/>
            <a:ext cx="609600" cy="609600"/>
          </a:xfrm>
          <a:prstGeom prst="rect">
            <a:avLst/>
          </a:prstGeom>
          <a:solidFill>
            <a:srgbClr val="77933C"/>
          </a:solidFill>
          <a:ln w="12700">
            <a:miter lim="400000"/>
          </a:ln>
          <a:effectLst>
            <a:outerShdw blurRad="76200" dir="13500000" rotWithShape="0">
              <a:srgbClr val="000000">
                <a:alpha val="2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p:cNvSpPr/>
          <p:nvPr/>
        </p:nvSpPr>
        <p:spPr>
          <a:xfrm>
            <a:off x="0" y="0"/>
            <a:ext cx="9144000" cy="1371600"/>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3" name="Rectangle 11"/>
          <p:cNvSpPr/>
          <p:nvPr/>
        </p:nvSpPr>
        <p:spPr>
          <a:xfrm>
            <a:off x="-7939" y="6248400"/>
            <a:ext cx="9161465" cy="630239"/>
          </a:xfrm>
          <a:prstGeom prst="rect">
            <a:avLst/>
          </a:prstGeom>
          <a:solidFill>
            <a:srgbClr val="8A288F"/>
          </a:solidFill>
          <a:ln w="12700">
            <a:miter lim="400000"/>
          </a:ln>
        </p:spPr>
        <p:txBody>
          <a:bodyPr lIns="45719" rIns="45719" anchor="ctr"/>
          <a:lstStyle/>
          <a:p>
            <a:pPr algn="ctr">
              <a:defRPr>
                <a:solidFill>
                  <a:srgbClr val="FFFFFF"/>
                </a:solidFill>
              </a:defRPr>
            </a:pPr>
            <a:endParaRPr/>
          </a:p>
        </p:txBody>
      </p:sp>
      <p:sp>
        <p:nvSpPr>
          <p:cNvPr id="4" name="大標題文字"/>
          <p:cNvSpPr txBox="1">
            <a:spLocks noGrp="1"/>
          </p:cNvSpPr>
          <p:nvPr>
            <p:ph type="title"/>
          </p:nvPr>
        </p:nvSpPr>
        <p:spPr>
          <a:xfrm>
            <a:off x="457200" y="228600"/>
            <a:ext cx="8229600" cy="622829"/>
          </a:xfrm>
          <a:prstGeom prst="rect">
            <a:avLst/>
          </a:prstGeom>
          <a:solidFill>
            <a:srgbClr val="8A288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大標題文字</a:t>
            </a:r>
          </a:p>
        </p:txBody>
      </p:sp>
      <p:sp>
        <p:nvSpPr>
          <p:cNvPr id="5" name="內文層級一…"/>
          <p:cNvSpPr txBox="1">
            <a:spLocks noGrp="1"/>
          </p:cNvSpPr>
          <p:nvPr>
            <p:ph type="body" idx="1"/>
          </p:nvPr>
        </p:nvSpPr>
        <p:spPr>
          <a:xfrm>
            <a:off x="457200" y="816430"/>
            <a:ext cx="8229600" cy="478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內文層級一</a:t>
            </a:r>
          </a:p>
          <a:p>
            <a:pPr lvl="1"/>
            <a:r>
              <a:t>內文層級二</a:t>
            </a:r>
          </a:p>
          <a:p>
            <a:pPr lvl="2"/>
            <a:r>
              <a:t>內文層級三</a:t>
            </a:r>
          </a:p>
          <a:p>
            <a:pPr lvl="3"/>
            <a:r>
              <a:t>內文層級四</a:t>
            </a:r>
          </a:p>
          <a:p>
            <a:pPr lvl="4"/>
            <a:r>
              <a:t>內文層級五</a:t>
            </a:r>
          </a:p>
        </p:txBody>
      </p:sp>
      <p:sp>
        <p:nvSpPr>
          <p:cNvPr id="6" name="幻燈片編號"/>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ransition spd="med"/>
  <p:txStyles>
    <p:titleStyle>
      <a:lvl1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3600" b="0" i="0" u="none" strike="noStrike" cap="none" spc="0" baseline="0">
          <a:solidFill>
            <a:srgbClr val="FFFFFF"/>
          </a:solidFill>
          <a:uFillTx/>
          <a:latin typeface="Arial"/>
          <a:ea typeface="Arial"/>
          <a:cs typeface="Arial"/>
          <a:sym typeface="Arial"/>
        </a:defRPr>
      </a:lvl9pPr>
    </p:titleStyle>
    <p:bodyStyle>
      <a:lvl1pPr marL="0" marR="0" indent="0" algn="l" defTabSz="914400" rtl="0" latinLnBrk="0">
        <a:lnSpc>
          <a:spcPct val="100000"/>
        </a:lnSpc>
        <a:spcBef>
          <a:spcPts val="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Title 3"/>
          <p:cNvSpPr txBox="1">
            <a:spLocks noGrp="1"/>
          </p:cNvSpPr>
          <p:nvPr>
            <p:ph type="title"/>
          </p:nvPr>
        </p:nvSpPr>
        <p:spPr>
          <a:xfrm>
            <a:off x="0" y="0"/>
            <a:ext cx="9144000" cy="1424066"/>
          </a:xfrm>
          <a:prstGeom prst="rect">
            <a:avLst/>
          </a:prstGeom>
        </p:spPr>
        <p:txBody>
          <a:bodyPr/>
          <a:lstStyle/>
          <a:p>
            <a:pPr algn="l">
              <a:defRPr sz="4000"/>
            </a:pPr>
            <a:r>
              <a:t>DISCOVERING COMPUTERS 2018</a:t>
            </a:r>
            <a:br/>
            <a:r>
              <a:rPr sz="3600"/>
              <a:t>Digital Technology, Data, and Devices</a:t>
            </a:r>
          </a:p>
        </p:txBody>
      </p:sp>
      <p:pic>
        <p:nvPicPr>
          <p:cNvPr id="559" name="Picture 2" descr="Picture 2"/>
          <p:cNvPicPr>
            <a:picLocks noChangeAspect="1"/>
          </p:cNvPicPr>
          <p:nvPr/>
        </p:nvPicPr>
        <p:blipFill>
          <a:blip r:embed="rId2"/>
          <a:stretch>
            <a:fillRect/>
          </a:stretch>
        </p:blipFill>
        <p:spPr>
          <a:xfrm>
            <a:off x="174642" y="1524000"/>
            <a:ext cx="3559158" cy="4634132"/>
          </a:xfrm>
          <a:prstGeom prst="rect">
            <a:avLst/>
          </a:prstGeom>
          <a:ln w="12700">
            <a:miter lim="400000"/>
          </a:ln>
        </p:spPr>
      </p:pic>
      <p:sp>
        <p:nvSpPr>
          <p:cNvPr id="560" name="Text Placeholder 5"/>
          <p:cNvSpPr txBox="1">
            <a:spLocks noGrp="1"/>
          </p:cNvSpPr>
          <p:nvPr>
            <p:ph type="body" sz="half" idx="1"/>
          </p:nvPr>
        </p:nvSpPr>
        <p:spPr>
          <a:xfrm>
            <a:off x="3962400" y="1828800"/>
            <a:ext cx="5029200" cy="4049789"/>
          </a:xfrm>
          <a:prstGeom prst="rect">
            <a:avLst/>
          </a:prstGeom>
        </p:spPr>
        <p:txBody>
          <a:bodyPr anchor="ctr"/>
          <a:lstStyle/>
          <a:p>
            <a:pPr algn="ctr">
              <a:defRPr sz="4400" b="1">
                <a:solidFill>
                  <a:srgbClr val="000000"/>
                </a:solidFill>
              </a:defRPr>
            </a:pPr>
            <a:r>
              <a:t>Module 2</a:t>
            </a:r>
          </a:p>
          <a:p>
            <a:pPr algn="ctr">
              <a:defRPr sz="4400" b="1">
                <a:solidFill>
                  <a:srgbClr val="000000"/>
                </a:solidFill>
              </a:defRPr>
            </a:pPr>
            <a:r>
              <a:t>Connecting and Communicating Online: </a:t>
            </a:r>
          </a:p>
          <a:p>
            <a:pPr algn="ctr">
              <a:defRPr sz="4000">
                <a:solidFill>
                  <a:srgbClr val="000000"/>
                </a:solidFill>
              </a:defRPr>
            </a:pPr>
            <a:r>
              <a:t>The Internet, Website, and Media</a:t>
            </a:r>
          </a:p>
        </p:txBody>
      </p:sp>
      <p:pic>
        <p:nvPicPr>
          <p:cNvPr id="561" name="Picture 2" descr="Picture 2"/>
          <p:cNvPicPr>
            <a:picLocks noChangeAspect="1"/>
          </p:cNvPicPr>
          <p:nvPr/>
        </p:nvPicPr>
        <p:blipFill>
          <a:blip r:embed="rId3"/>
          <a:stretch>
            <a:fillRect/>
          </a:stretch>
        </p:blipFill>
        <p:spPr>
          <a:xfrm>
            <a:off x="139163" y="6377206"/>
            <a:ext cx="1362076" cy="409576"/>
          </a:xfrm>
          <a:prstGeom prst="rect">
            <a:avLst/>
          </a:prstGeom>
          <a:ln w="12700">
            <a:miter lim="400000"/>
          </a:ln>
        </p:spPr>
      </p:pic>
      <p:grpSp>
        <p:nvGrpSpPr>
          <p:cNvPr id="564" name="Copyright"/>
          <p:cNvGrpSpPr/>
          <p:nvPr/>
        </p:nvGrpSpPr>
        <p:grpSpPr>
          <a:xfrm>
            <a:off x="1676400" y="6297612"/>
            <a:ext cx="7391400" cy="528638"/>
            <a:chOff x="0" y="0"/>
            <a:chExt cx="7391400" cy="528637"/>
          </a:xfrm>
        </p:grpSpPr>
        <p:sp>
          <p:nvSpPr>
            <p:cNvPr id="562" name="矩形"/>
            <p:cNvSpPr/>
            <p:nvPr/>
          </p:nvSpPr>
          <p:spPr>
            <a:xfrm>
              <a:off x="0" y="-1"/>
              <a:ext cx="7391400" cy="528639"/>
            </a:xfrm>
            <a:prstGeom prst="rect">
              <a:avLst/>
            </a:prstGeom>
            <a:solidFill>
              <a:srgbClr val="8A288F"/>
            </a:solidFill>
            <a:ln w="12700" cap="flat">
              <a:noFill/>
              <a:miter lim="400000"/>
            </a:ln>
            <a:effectLst/>
          </p:spPr>
          <p:txBody>
            <a:bodyPr wrap="square" lIns="45719" tIns="45719" rIns="45719" bIns="45719" numCol="1" anchor="ctr">
              <a:noAutofit/>
            </a:bodyPr>
            <a:lstStyle/>
            <a:p>
              <a:pPr>
                <a:defRPr sz="1000"/>
              </a:pPr>
              <a:endParaRPr/>
            </a:p>
          </p:txBody>
        </p:sp>
        <p:sp>
          <p:nvSpPr>
            <p:cNvPr id="563" name="© 2018 Cengage版權所有，為課本著作之延伸教材，亦受著作權法之規範保護，僅作為授課教學使用，禁止列印、影印、未經授權重製和公開散佈"/>
            <p:cNvSpPr txBox="1"/>
            <p:nvPr/>
          </p:nvSpPr>
          <p:spPr>
            <a:xfrm>
              <a:off x="0" y="86518"/>
              <a:ext cx="7391400" cy="355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1000" b="1">
                  <a:solidFill>
                    <a:srgbClr val="FFFFFF"/>
                  </a:solidFill>
                  <a:latin typeface="Arial Narrow"/>
                  <a:ea typeface="Arial Narrow"/>
                  <a:cs typeface="Arial Narrow"/>
                  <a:sym typeface="Arial Narrow"/>
                </a:defRPr>
              </a:pPr>
              <a:r>
                <a:t>© 2018 Cengage</a:t>
              </a:r>
              <a:r>
                <a:rPr b="0">
                  <a:latin typeface="ＭＳ Ｐゴシック"/>
                  <a:ea typeface="ＭＳ Ｐゴシック"/>
                  <a:cs typeface="ＭＳ Ｐゴシック"/>
                  <a:sym typeface="ＭＳ Ｐゴシック"/>
                </a:rPr>
                <a:t>版權所有，為課本著作之延伸教材，亦受著作權法之規範保護，僅作為授課教學使用，禁止列印、影印、未經授權重製和公開散佈</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609"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10</a:t>
            </a:fld>
            <a:endParaRPr/>
          </a:p>
        </p:txBody>
      </p:sp>
      <p:sp>
        <p:nvSpPr>
          <p:cNvPr id="610" name="標題 1"/>
          <p:cNvSpPr txBox="1">
            <a:spLocks noGrp="1"/>
          </p:cNvSpPr>
          <p:nvPr>
            <p:ph type="title"/>
          </p:nvPr>
        </p:nvSpPr>
        <p:spPr>
          <a:xfrm>
            <a:off x="457200" y="26987"/>
            <a:ext cx="8229600" cy="1039814"/>
          </a:xfrm>
          <a:prstGeom prst="rect">
            <a:avLst/>
          </a:prstGeom>
        </p:spPr>
        <p:txBody>
          <a:bodyPr/>
          <a:lstStyle/>
          <a:p>
            <a:endParaRPr/>
          </a:p>
        </p:txBody>
      </p:sp>
      <p:sp>
        <p:nvSpPr>
          <p:cNvPr id="611" name="內容版面配置區 2"/>
          <p:cNvSpPr txBox="1">
            <a:spLocks noGrp="1"/>
          </p:cNvSpPr>
          <p:nvPr>
            <p:ph type="body" idx="1"/>
          </p:nvPr>
        </p:nvSpPr>
        <p:spPr>
          <a:prstGeom prst="rect">
            <a:avLst/>
          </a:prstGeom>
        </p:spPr>
        <p:txBody>
          <a:bodyPr/>
          <a:lstStyle/>
          <a:p>
            <a:endParaRPr/>
          </a:p>
        </p:txBody>
      </p:sp>
      <p:sp>
        <p:nvSpPr>
          <p:cNvPr id="612" name="文字版面配置區 3"/>
          <p:cNvSpPr>
            <a:spLocks noGrp="1"/>
          </p:cNvSpPr>
          <p:nvPr>
            <p:ph type="body" idx="21"/>
          </p:nvPr>
        </p:nvSpPr>
        <p:spPr>
          <a:prstGeom prst="rect">
            <a:avLst/>
          </a:prstGeom>
        </p:spPr>
        <p:txBody>
          <a:bodyPr/>
          <a:lstStyle/>
          <a:p>
            <a:endParaRPr/>
          </a:p>
        </p:txBody>
      </p:sp>
      <p:sp>
        <p:nvSpPr>
          <p:cNvPr id="613"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10</a:t>
            </a:r>
          </a:p>
        </p:txBody>
      </p:sp>
      <p:pic>
        <p:nvPicPr>
          <p:cNvPr id="614" name="Picture 2" descr="Picture 2"/>
          <p:cNvPicPr>
            <a:picLocks noChangeAspect="1"/>
          </p:cNvPicPr>
          <p:nvPr/>
        </p:nvPicPr>
        <p:blipFill>
          <a:blip r:embed="rId2"/>
          <a:stretch>
            <a:fillRect/>
          </a:stretch>
        </p:blipFill>
        <p:spPr>
          <a:xfrm>
            <a:off x="-2" y="0"/>
            <a:ext cx="9144002" cy="463107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11</a:t>
            </a:fld>
            <a:endParaRPr/>
          </a:p>
        </p:txBody>
      </p:sp>
      <p:sp>
        <p:nvSpPr>
          <p:cNvPr id="617" name="Title 1"/>
          <p:cNvSpPr txBox="1">
            <a:spLocks noGrp="1"/>
          </p:cNvSpPr>
          <p:nvPr>
            <p:ph type="title"/>
          </p:nvPr>
        </p:nvSpPr>
        <p:spPr>
          <a:xfrm>
            <a:off x="45720" y="27708"/>
            <a:ext cx="9052560" cy="1039093"/>
          </a:xfrm>
          <a:prstGeom prst="rect">
            <a:avLst/>
          </a:prstGeom>
        </p:spPr>
        <p:txBody>
          <a:bodyPr/>
          <a:lstStyle/>
          <a:p>
            <a:r>
              <a:t>Connecting to the Internet (3 of 10)</a:t>
            </a:r>
          </a:p>
        </p:txBody>
      </p:sp>
      <p:sp>
        <p:nvSpPr>
          <p:cNvPr id="618" name="Content Placeholder 2"/>
          <p:cNvSpPr txBox="1">
            <a:spLocks noGrp="1"/>
          </p:cNvSpPr>
          <p:nvPr>
            <p:ph type="body" idx="1"/>
          </p:nvPr>
        </p:nvSpPr>
        <p:spPr>
          <a:xfrm>
            <a:off x="228600" y="1341633"/>
            <a:ext cx="8763000" cy="3992367"/>
          </a:xfrm>
          <a:prstGeom prst="rect">
            <a:avLst/>
          </a:prstGeom>
        </p:spPr>
        <p:txBody>
          <a:bodyPr>
            <a:normAutofit lnSpcReduction="10000"/>
          </a:bodyPr>
          <a:lstStyle/>
          <a:p>
            <a:pPr>
              <a:defRPr b="1"/>
            </a:pPr>
            <a:r>
              <a:t>Wired</a:t>
            </a:r>
          </a:p>
          <a:p>
            <a:pPr marL="914400" lvl="1" indent="-457200">
              <a:spcBef>
                <a:spcPts val="500"/>
              </a:spcBef>
              <a:defRPr sz="2400"/>
            </a:pPr>
            <a:r>
              <a:t>Cable Internet service</a:t>
            </a:r>
          </a:p>
          <a:p>
            <a:pPr marL="914400" lvl="1" indent="-457200">
              <a:spcBef>
                <a:spcPts val="500"/>
              </a:spcBef>
              <a:defRPr sz="2400"/>
            </a:pPr>
            <a:r>
              <a:t>DSL (Digital Subscriber Line)</a:t>
            </a:r>
          </a:p>
          <a:p>
            <a:pPr marL="914400" lvl="1" indent="-457200">
              <a:spcBef>
                <a:spcPts val="500"/>
              </a:spcBef>
              <a:defRPr sz="2400"/>
            </a:pPr>
            <a:r>
              <a:t>Fiber to the Premises (FTTP)</a:t>
            </a:r>
          </a:p>
          <a:p>
            <a:pPr>
              <a:defRPr b="1"/>
            </a:pPr>
            <a:r>
              <a:t>Wireless</a:t>
            </a:r>
          </a:p>
          <a:p>
            <a:pPr marL="914400" lvl="1" indent="-457200">
              <a:spcBef>
                <a:spcPts val="500"/>
              </a:spcBef>
              <a:defRPr sz="2400" b="1"/>
            </a:pPr>
            <a:r>
              <a:t>Wi-Fi</a:t>
            </a:r>
            <a:r>
              <a:rPr b="0"/>
              <a:t> (Wireless Fidelity)</a:t>
            </a:r>
          </a:p>
          <a:p>
            <a:pPr marL="914400" lvl="1" indent="-457200">
              <a:spcBef>
                <a:spcPts val="500"/>
              </a:spcBef>
              <a:defRPr sz="2400"/>
            </a:pPr>
            <a:r>
              <a:t>Mobile broadband</a:t>
            </a:r>
          </a:p>
          <a:p>
            <a:pPr marL="914400" lvl="1" indent="-457200">
              <a:spcBef>
                <a:spcPts val="500"/>
              </a:spcBef>
              <a:defRPr sz="2400"/>
            </a:pPr>
            <a:r>
              <a:t>Fixed wireless</a:t>
            </a:r>
          </a:p>
          <a:p>
            <a:pPr marL="914400" lvl="1" indent="-457200">
              <a:spcBef>
                <a:spcPts val="500"/>
              </a:spcBef>
              <a:defRPr sz="2400"/>
            </a:pPr>
            <a:r>
              <a:t>Satellite Internet Service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12</a:t>
            </a:fld>
            <a:endParaRPr/>
          </a:p>
        </p:txBody>
      </p:sp>
      <p:sp>
        <p:nvSpPr>
          <p:cNvPr id="621" name="Title 2"/>
          <p:cNvSpPr txBox="1">
            <a:spLocks noGrp="1"/>
          </p:cNvSpPr>
          <p:nvPr>
            <p:ph type="title"/>
          </p:nvPr>
        </p:nvSpPr>
        <p:spPr>
          <a:xfrm>
            <a:off x="519168" y="357625"/>
            <a:ext cx="8032640" cy="1004012"/>
          </a:xfrm>
          <a:prstGeom prst="rect">
            <a:avLst/>
          </a:prstGeom>
        </p:spPr>
        <p:txBody>
          <a:bodyPr/>
          <a:lstStyle/>
          <a:p>
            <a:r>
              <a:t>Connecting to the Internet (4 of 10)</a:t>
            </a:r>
          </a:p>
        </p:txBody>
      </p:sp>
      <p:sp>
        <p:nvSpPr>
          <p:cNvPr id="622" name="Content Placeholder 1"/>
          <p:cNvSpPr txBox="1">
            <a:spLocks noGrp="1"/>
          </p:cNvSpPr>
          <p:nvPr>
            <p:ph type="body" sz="quarter" idx="1"/>
          </p:nvPr>
        </p:nvSpPr>
        <p:spPr>
          <a:xfrm>
            <a:off x="251600" y="1404426"/>
            <a:ext cx="8587601" cy="1262574"/>
          </a:xfrm>
          <a:prstGeom prst="rect">
            <a:avLst/>
          </a:prstGeom>
        </p:spPr>
        <p:txBody>
          <a:bodyPr>
            <a:normAutofit lnSpcReduction="10000"/>
          </a:bodyPr>
          <a:lstStyle>
            <a:lvl1pPr marL="438911" indent="-438911" defTabSz="877823">
              <a:spcBef>
                <a:spcPts val="600"/>
              </a:spcBef>
              <a:buClr>
                <a:srgbClr val="8A288F"/>
              </a:buClr>
              <a:buSzPct val="100000"/>
              <a:buFont typeface="Arial"/>
              <a:buChar char="•"/>
              <a:defRPr sz="2688"/>
            </a:lvl1pPr>
          </a:lstStyle>
          <a:p>
            <a:r>
              <a:t>A hot spot is a wireless network that provides Internet connections to mobile computers and devices</a:t>
            </a:r>
          </a:p>
        </p:txBody>
      </p:sp>
      <p:pic>
        <p:nvPicPr>
          <p:cNvPr id="623" name="Picture 2" descr="Picture 2"/>
          <p:cNvPicPr>
            <a:picLocks noGrp="1" noChangeAspect="1"/>
          </p:cNvPicPr>
          <p:nvPr>
            <p:ph type="pic" idx="21"/>
          </p:nvPr>
        </p:nvPicPr>
        <p:blipFill>
          <a:blip r:embed="rId2"/>
          <a:stretch>
            <a:fillRect/>
          </a:stretch>
        </p:blipFill>
        <p:spPr>
          <a:xfrm>
            <a:off x="2433785" y="2838324"/>
            <a:ext cx="4043215" cy="2419476"/>
          </a:xfrm>
          <a:prstGeom prst="rect">
            <a:avLst/>
          </a:prstGeom>
        </p:spPr>
      </p:pic>
      <p:sp>
        <p:nvSpPr>
          <p:cNvPr id="624" name="Content Placeholder 3"/>
          <p:cNvSpPr txBox="1"/>
          <p:nvPr/>
        </p:nvSpPr>
        <p:spPr>
          <a:xfrm>
            <a:off x="564888" y="5486400"/>
            <a:ext cx="7941199" cy="6651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spcBef>
                <a:spcPts val="400"/>
              </a:spcBef>
              <a:defRPr sz="1800" b="1">
                <a:latin typeface="Arial"/>
                <a:ea typeface="Arial"/>
                <a:cs typeface="Arial"/>
                <a:sym typeface="Arial"/>
              </a:defRPr>
            </a:pPr>
            <a:r>
              <a:t>Figure 2-3 </a:t>
            </a:r>
            <a:r>
              <a:rPr b="0"/>
              <a:t>You can create a mobile hot spot using a communications device or by tethering a smartphone.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13</a:t>
            </a:fld>
            <a:endParaRPr/>
          </a:p>
        </p:txBody>
      </p:sp>
      <p:sp>
        <p:nvSpPr>
          <p:cNvPr id="627" name="Title 2"/>
          <p:cNvSpPr txBox="1">
            <a:spLocks noGrp="1"/>
          </p:cNvSpPr>
          <p:nvPr>
            <p:ph type="title"/>
          </p:nvPr>
        </p:nvSpPr>
        <p:spPr>
          <a:xfrm>
            <a:off x="45720" y="27708"/>
            <a:ext cx="9052560" cy="1039093"/>
          </a:xfrm>
          <a:prstGeom prst="rect">
            <a:avLst/>
          </a:prstGeom>
        </p:spPr>
        <p:txBody>
          <a:bodyPr/>
          <a:lstStyle/>
          <a:p>
            <a:r>
              <a:t>Connecting to the Internet (5 of 10)</a:t>
            </a:r>
          </a:p>
        </p:txBody>
      </p:sp>
      <p:sp>
        <p:nvSpPr>
          <p:cNvPr id="628" name="Content Placeholder 3"/>
          <p:cNvSpPr txBox="1">
            <a:spLocks noGrp="1"/>
          </p:cNvSpPr>
          <p:nvPr>
            <p:ph type="body" idx="1"/>
          </p:nvPr>
        </p:nvSpPr>
        <p:spPr>
          <a:xfrm>
            <a:off x="152400" y="1391489"/>
            <a:ext cx="8839200" cy="3028111"/>
          </a:xfrm>
          <a:prstGeom prst="rect">
            <a:avLst/>
          </a:prstGeom>
        </p:spPr>
        <p:txBody>
          <a:bodyPr>
            <a:normAutofit lnSpcReduction="10000"/>
          </a:bodyPr>
          <a:lstStyle/>
          <a:p>
            <a:pPr marL="448055" indent="-448055" defTabSz="896111">
              <a:defRPr sz="2744"/>
            </a:pPr>
            <a:r>
              <a:t>An </a:t>
            </a:r>
            <a:r>
              <a:rPr b="1"/>
              <a:t>Internet Service Provider</a:t>
            </a:r>
            <a:r>
              <a:t> (</a:t>
            </a:r>
            <a:r>
              <a:rPr b="1"/>
              <a:t>ISP</a:t>
            </a:r>
            <a:r>
              <a:t>) is a business that provides individuals and organizations access to the Internet free or for a fee.</a:t>
            </a:r>
          </a:p>
          <a:p>
            <a:pPr marL="448055" indent="-448055" defTabSz="896111">
              <a:defRPr sz="2744"/>
            </a:pPr>
            <a:r>
              <a:t>Bandwidth is a measure of the capability of a network to send and receive data.</a:t>
            </a:r>
          </a:p>
          <a:p>
            <a:pPr marL="896111" lvl="1" indent="-448055" defTabSz="896111">
              <a:spcBef>
                <a:spcPts val="500"/>
              </a:spcBef>
              <a:defRPr sz="2352"/>
            </a:pPr>
            <a:r>
              <a:t>Megabyte (</a:t>
            </a:r>
            <a:r>
              <a:rPr b="1"/>
              <a:t>MB</a:t>
            </a:r>
            <a:r>
              <a:t>)</a:t>
            </a:r>
          </a:p>
          <a:p>
            <a:pPr marL="896111" lvl="1" indent="-448055" defTabSz="896111">
              <a:spcBef>
                <a:spcPts val="500"/>
              </a:spcBef>
              <a:defRPr sz="2352"/>
            </a:pPr>
            <a:r>
              <a:t>Gigabyte (</a:t>
            </a:r>
            <a:r>
              <a:rPr b="1"/>
              <a:t>GB</a:t>
            </a:r>
            <a:r>
              <a: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631"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14</a:t>
            </a:fld>
            <a:endParaRPr/>
          </a:p>
        </p:txBody>
      </p:sp>
      <p:sp>
        <p:nvSpPr>
          <p:cNvPr id="632" name="標題 1"/>
          <p:cNvSpPr txBox="1">
            <a:spLocks noGrp="1"/>
          </p:cNvSpPr>
          <p:nvPr>
            <p:ph type="title"/>
          </p:nvPr>
        </p:nvSpPr>
        <p:spPr>
          <a:xfrm>
            <a:off x="457200" y="26987"/>
            <a:ext cx="8229600" cy="1039814"/>
          </a:xfrm>
          <a:prstGeom prst="rect">
            <a:avLst/>
          </a:prstGeom>
        </p:spPr>
        <p:txBody>
          <a:bodyPr/>
          <a:lstStyle/>
          <a:p>
            <a:endParaRPr/>
          </a:p>
        </p:txBody>
      </p:sp>
      <p:sp>
        <p:nvSpPr>
          <p:cNvPr id="633" name="內容版面配置區 2"/>
          <p:cNvSpPr txBox="1">
            <a:spLocks noGrp="1"/>
          </p:cNvSpPr>
          <p:nvPr>
            <p:ph type="body" idx="1"/>
          </p:nvPr>
        </p:nvSpPr>
        <p:spPr>
          <a:prstGeom prst="rect">
            <a:avLst/>
          </a:prstGeom>
        </p:spPr>
        <p:txBody>
          <a:bodyPr/>
          <a:lstStyle/>
          <a:p>
            <a:endParaRPr/>
          </a:p>
        </p:txBody>
      </p:sp>
      <p:sp>
        <p:nvSpPr>
          <p:cNvPr id="634" name="文字版面配置區 3"/>
          <p:cNvSpPr>
            <a:spLocks noGrp="1"/>
          </p:cNvSpPr>
          <p:nvPr>
            <p:ph type="body" idx="21"/>
          </p:nvPr>
        </p:nvSpPr>
        <p:spPr>
          <a:prstGeom prst="rect">
            <a:avLst/>
          </a:prstGeom>
        </p:spPr>
        <p:txBody>
          <a:bodyPr/>
          <a:lstStyle/>
          <a:p>
            <a:endParaRPr/>
          </a:p>
        </p:txBody>
      </p:sp>
      <p:sp>
        <p:nvSpPr>
          <p:cNvPr id="635"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14</a:t>
            </a:r>
          </a:p>
        </p:txBody>
      </p:sp>
      <p:pic>
        <p:nvPicPr>
          <p:cNvPr id="636" name="Picture 2" descr="Picture 2"/>
          <p:cNvPicPr>
            <a:picLocks noChangeAspect="1"/>
          </p:cNvPicPr>
          <p:nvPr/>
        </p:nvPicPr>
        <p:blipFill>
          <a:blip r:embed="rId2"/>
          <a:stretch>
            <a:fillRect/>
          </a:stretch>
        </p:blipFill>
        <p:spPr>
          <a:xfrm>
            <a:off x="-2" y="0"/>
            <a:ext cx="9173122" cy="6172200"/>
          </a:xfrm>
          <a:prstGeom prst="rect">
            <a:avLst/>
          </a:prstGeom>
          <a:ln w="12700">
            <a:miter lim="400000"/>
          </a:ln>
        </p:spPr>
      </p:pic>
      <p:sp>
        <p:nvSpPr>
          <p:cNvPr id="637" name="文字方塊 7"/>
          <p:cNvSpPr txBox="1"/>
          <p:nvPr/>
        </p:nvSpPr>
        <p:spPr>
          <a:xfrm>
            <a:off x="4160520" y="0"/>
            <a:ext cx="4661853" cy="792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a:latin typeface="Arial"/>
                <a:ea typeface="Arial"/>
                <a:cs typeface="Arial"/>
                <a:sym typeface="Arial"/>
              </a:defRPr>
            </a:pPr>
            <a:r>
              <a:t>HD: High Definition</a:t>
            </a:r>
          </a:p>
          <a:p>
            <a:pPr>
              <a:defRPr>
                <a:latin typeface="Arial"/>
                <a:ea typeface="Arial"/>
                <a:cs typeface="Arial"/>
                <a:sym typeface="Arial"/>
              </a:defRPr>
            </a:pPr>
            <a:r>
              <a:t>VoIP: Voice over Internet Protocol</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15</a:t>
            </a:fld>
            <a:endParaRPr/>
          </a:p>
        </p:txBody>
      </p:sp>
      <p:pic>
        <p:nvPicPr>
          <p:cNvPr id="640" name="Picture 2" descr="Picture 2"/>
          <p:cNvPicPr>
            <a:picLocks noGrp="1" noChangeAspect="1"/>
          </p:cNvPicPr>
          <p:nvPr>
            <p:ph type="pic" idx="21"/>
          </p:nvPr>
        </p:nvPicPr>
        <p:blipFill>
          <a:blip r:embed="rId2"/>
          <a:stretch>
            <a:fillRect/>
          </a:stretch>
        </p:blipFill>
        <p:spPr>
          <a:xfrm>
            <a:off x="865231" y="0"/>
            <a:ext cx="7211968" cy="5578722"/>
          </a:xfrm>
          <a:prstGeom prst="rect">
            <a:avLst/>
          </a:prstGeom>
        </p:spPr>
      </p:pic>
      <p:sp>
        <p:nvSpPr>
          <p:cNvPr id="641" name="Content Placeholder 1"/>
          <p:cNvSpPr txBox="1">
            <a:spLocks noGrp="1"/>
          </p:cNvSpPr>
          <p:nvPr>
            <p:ph type="body" sz="quarter" idx="1"/>
          </p:nvPr>
        </p:nvSpPr>
        <p:spPr>
          <a:xfrm>
            <a:off x="533399" y="5562600"/>
            <a:ext cx="8032640" cy="665175"/>
          </a:xfrm>
          <a:prstGeom prst="rect">
            <a:avLst/>
          </a:prstGeom>
        </p:spPr>
        <p:txBody>
          <a:bodyPr/>
          <a:lstStyle/>
          <a:p>
            <a:pPr>
              <a:spcBef>
                <a:spcPts val="400"/>
              </a:spcBef>
              <a:defRPr sz="1800" b="1"/>
            </a:pPr>
            <a:r>
              <a:t>Figure 2-4 </a:t>
            </a:r>
            <a:r>
              <a:rPr b="0"/>
              <a:t>This figure shows how a home user’s request for eBay’s webpage might travel the internet using cable Internet service.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16</a:t>
            </a:fld>
            <a:endParaRPr/>
          </a:p>
        </p:txBody>
      </p:sp>
      <p:sp>
        <p:nvSpPr>
          <p:cNvPr id="644" name="Title 2"/>
          <p:cNvSpPr txBox="1">
            <a:spLocks noGrp="1"/>
          </p:cNvSpPr>
          <p:nvPr>
            <p:ph type="title"/>
          </p:nvPr>
        </p:nvSpPr>
        <p:spPr>
          <a:xfrm>
            <a:off x="45720" y="27708"/>
            <a:ext cx="9052560" cy="1039093"/>
          </a:xfrm>
          <a:prstGeom prst="rect">
            <a:avLst/>
          </a:prstGeom>
        </p:spPr>
        <p:txBody>
          <a:bodyPr/>
          <a:lstStyle/>
          <a:p>
            <a:r>
              <a:t>Connecting to the Internet (7 of 10)</a:t>
            </a:r>
          </a:p>
        </p:txBody>
      </p:sp>
      <p:sp>
        <p:nvSpPr>
          <p:cNvPr id="645" name="Content Placeholder 3"/>
          <p:cNvSpPr txBox="1">
            <a:spLocks noGrp="1"/>
          </p:cNvSpPr>
          <p:nvPr>
            <p:ph type="body" idx="1"/>
          </p:nvPr>
        </p:nvSpPr>
        <p:spPr>
          <a:xfrm>
            <a:off x="228600" y="1295400"/>
            <a:ext cx="8763000" cy="4830763"/>
          </a:xfrm>
          <a:prstGeom prst="rect">
            <a:avLst/>
          </a:prstGeom>
        </p:spPr>
        <p:txBody>
          <a:bodyPr/>
          <a:lstStyle/>
          <a:p>
            <a:r>
              <a:t>An </a:t>
            </a:r>
            <a:r>
              <a:rPr b="1"/>
              <a:t>IP address</a:t>
            </a:r>
            <a:r>
              <a:t> is a sequence of numbers that uniquely identifies the location of each computer or device connected to the Internet or any other network</a:t>
            </a:r>
          </a:p>
          <a:p>
            <a:r>
              <a:t>A </a:t>
            </a:r>
            <a:r>
              <a:rPr b="1"/>
              <a:t>domain name </a:t>
            </a:r>
            <a:r>
              <a:t>is a text-based name that corresponds to the IP address of a server</a:t>
            </a:r>
            <a:endParaRPr sz="2400"/>
          </a:p>
          <a:p>
            <a:r>
              <a:t>A DNS server translates the domain name into its associated IP address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17</a:t>
            </a:fld>
            <a:endParaRPr/>
          </a:p>
        </p:txBody>
      </p:sp>
      <p:sp>
        <p:nvSpPr>
          <p:cNvPr id="648" name="Title 3"/>
          <p:cNvSpPr txBox="1">
            <a:spLocks noGrp="1"/>
          </p:cNvSpPr>
          <p:nvPr>
            <p:ph type="title"/>
          </p:nvPr>
        </p:nvSpPr>
        <p:spPr>
          <a:xfrm>
            <a:off x="519168" y="444751"/>
            <a:ext cx="8032640" cy="829761"/>
          </a:xfrm>
          <a:prstGeom prst="rect">
            <a:avLst/>
          </a:prstGeom>
        </p:spPr>
        <p:txBody>
          <a:bodyPr/>
          <a:lstStyle/>
          <a:p>
            <a:r>
              <a:t>Connecting to the Internet (8 of 10)</a:t>
            </a:r>
          </a:p>
        </p:txBody>
      </p:sp>
      <p:pic>
        <p:nvPicPr>
          <p:cNvPr id="649" name="Picture 2" descr="Picture 2"/>
          <p:cNvPicPr>
            <a:picLocks noGrp="1" noChangeAspect="1"/>
          </p:cNvPicPr>
          <p:nvPr>
            <p:ph type="pic" idx="21"/>
          </p:nvPr>
        </p:nvPicPr>
        <p:blipFill>
          <a:blip r:embed="rId2"/>
          <a:stretch>
            <a:fillRect/>
          </a:stretch>
        </p:blipFill>
        <p:spPr>
          <a:xfrm>
            <a:off x="-189318" y="1447800"/>
            <a:ext cx="9285866" cy="3352800"/>
          </a:xfrm>
          <a:prstGeom prst="rect">
            <a:avLst/>
          </a:prstGeom>
        </p:spPr>
      </p:pic>
      <p:sp>
        <p:nvSpPr>
          <p:cNvPr id="650" name="Content Placeholder 4"/>
          <p:cNvSpPr txBox="1">
            <a:spLocks noGrp="1"/>
          </p:cNvSpPr>
          <p:nvPr>
            <p:ph type="body" sz="quarter" idx="1"/>
          </p:nvPr>
        </p:nvSpPr>
        <p:spPr>
          <a:xfrm>
            <a:off x="457199" y="5562600"/>
            <a:ext cx="8032640" cy="665175"/>
          </a:xfrm>
          <a:prstGeom prst="rect">
            <a:avLst/>
          </a:prstGeom>
        </p:spPr>
        <p:txBody>
          <a:bodyPr/>
          <a:lstStyle/>
          <a:p>
            <a:pPr>
              <a:spcBef>
                <a:spcPts val="400"/>
              </a:spcBef>
              <a:defRPr sz="1800" b="1"/>
            </a:pPr>
            <a:r>
              <a:t>Figure 2-5 </a:t>
            </a:r>
            <a:r>
              <a:rPr b="0"/>
              <a:t>The IPv4 and IPv6 addresses, along with the domain name for Google's website.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18</a:t>
            </a:fld>
            <a:endParaRPr/>
          </a:p>
        </p:txBody>
      </p:sp>
      <p:sp>
        <p:nvSpPr>
          <p:cNvPr id="653" name="Content Placeholder 4"/>
          <p:cNvSpPr txBox="1">
            <a:spLocks noGrp="1"/>
          </p:cNvSpPr>
          <p:nvPr>
            <p:ph type="body" sz="quarter" idx="1"/>
          </p:nvPr>
        </p:nvSpPr>
        <p:spPr>
          <a:xfrm>
            <a:off x="685800" y="-9525"/>
            <a:ext cx="3962400" cy="381000"/>
          </a:xfrm>
          <a:prstGeom prst="rect">
            <a:avLst/>
          </a:prstGeom>
        </p:spPr>
        <p:txBody>
          <a:bodyPr>
            <a:normAutofit fontScale="92500" lnSpcReduction="10000"/>
          </a:bodyPr>
          <a:lstStyle>
            <a:lvl1pPr defTabSz="804672">
              <a:spcBef>
                <a:spcPts val="500"/>
              </a:spcBef>
              <a:defRPr sz="2112"/>
            </a:lvl1pPr>
          </a:lstStyle>
          <a:p>
            <a:r>
              <a:t>Table 2-3 Popular TLDs </a:t>
            </a:r>
          </a:p>
        </p:txBody>
      </p:sp>
      <p:graphicFrame>
        <p:nvGraphicFramePr>
          <p:cNvPr id="654" name="Table 2"/>
          <p:cNvGraphicFramePr/>
          <p:nvPr/>
        </p:nvGraphicFramePr>
        <p:xfrm>
          <a:off x="0" y="457200"/>
          <a:ext cx="9115425" cy="5257804"/>
        </p:xfrm>
        <a:graphic>
          <a:graphicData uri="http://schemas.openxmlformats.org/drawingml/2006/table">
            <a:tbl>
              <a:tblPr>
                <a:tableStyleId>{4C3C2611-4C71-4FC5-86AE-919BDF0F9419}</a:tableStyleId>
              </a:tblPr>
              <a:tblGrid>
                <a:gridCol w="2376893">
                  <a:extLst>
                    <a:ext uri="{9D8B030D-6E8A-4147-A177-3AD203B41FA5}">
                      <a16:colId xmlns:a16="http://schemas.microsoft.com/office/drawing/2014/main" val="20000"/>
                    </a:ext>
                  </a:extLst>
                </a:gridCol>
                <a:gridCol w="6738532">
                  <a:extLst>
                    <a:ext uri="{9D8B030D-6E8A-4147-A177-3AD203B41FA5}">
                      <a16:colId xmlns:a16="http://schemas.microsoft.com/office/drawing/2014/main" val="20001"/>
                    </a:ext>
                  </a:extLst>
                </a:gridCol>
              </a:tblGrid>
              <a:tr h="476202">
                <a:tc>
                  <a:txBody>
                    <a:bodyPr/>
                    <a:lstStyle/>
                    <a:p>
                      <a:pPr algn="l">
                        <a:defRPr sz="1800"/>
                      </a:pPr>
                      <a:r>
                        <a:rPr sz="1400" b="1">
                          <a:solidFill>
                            <a:srgbClr val="FFFFFF"/>
                          </a:solidFill>
                          <a:latin typeface="Arial"/>
                          <a:ea typeface="Arial"/>
                          <a:cs typeface="Arial"/>
                        </a:rPr>
                        <a:t>TLD</a:t>
                      </a:r>
                    </a:p>
                  </a:txBody>
                  <a:tcPr marL="45720" marR="45720" anchor="ctr" horzOverflow="overflow">
                    <a:solidFill>
                      <a:srgbClr val="8A288F"/>
                    </a:solidFill>
                  </a:tcPr>
                </a:tc>
                <a:tc>
                  <a:txBody>
                    <a:bodyPr/>
                    <a:lstStyle/>
                    <a:p>
                      <a:pPr algn="l">
                        <a:defRPr sz="1800"/>
                      </a:pPr>
                      <a:r>
                        <a:rPr sz="1400" b="1">
                          <a:solidFill>
                            <a:srgbClr val="FFFFFF"/>
                          </a:solidFill>
                          <a:latin typeface="Arial"/>
                          <a:ea typeface="Arial"/>
                          <a:cs typeface="Arial"/>
                        </a:rPr>
                        <a:t>Intended Purpose</a:t>
                      </a:r>
                    </a:p>
                  </a:txBody>
                  <a:tcPr marL="45720" marR="45720" anchor="ctr" horzOverflow="overflow">
                    <a:solidFill>
                      <a:srgbClr val="8A288F"/>
                    </a:solidFill>
                  </a:tcPr>
                </a:tc>
                <a:extLst>
                  <a:ext uri="{0D108BD9-81ED-4DB2-BD59-A6C34878D82A}">
                    <a16:rowId xmlns:a16="http://schemas.microsoft.com/office/drawing/2014/main" val="10000"/>
                  </a:ext>
                </a:extLst>
              </a:tr>
              <a:tr h="391400">
                <a:tc>
                  <a:txBody>
                    <a:bodyPr/>
                    <a:lstStyle/>
                    <a:p>
                      <a:pPr algn="l">
                        <a:defRPr sz="1800"/>
                      </a:pPr>
                      <a:r>
                        <a:rPr sz="1400">
                          <a:latin typeface="Arial"/>
                          <a:ea typeface="Arial"/>
                          <a:cs typeface="Arial"/>
                        </a:rPr>
                        <a:t>.biz</a:t>
                      </a:r>
                    </a:p>
                  </a:txBody>
                  <a:tcPr marL="45720" marR="45720" anchor="ctr" horzOverflow="overflow"/>
                </a:tc>
                <a:tc>
                  <a:txBody>
                    <a:bodyPr/>
                    <a:lstStyle/>
                    <a:p>
                      <a:pPr algn="l">
                        <a:defRPr sz="1800"/>
                      </a:pPr>
                      <a:r>
                        <a:rPr sz="1400">
                          <a:latin typeface="Arial"/>
                          <a:ea typeface="Arial"/>
                          <a:cs typeface="Arial"/>
                        </a:rPr>
                        <a:t>Businesses</a:t>
                      </a:r>
                    </a:p>
                  </a:txBody>
                  <a:tcPr marL="45720" marR="45720" anchor="ctr" horzOverflow="overflow"/>
                </a:tc>
                <a:extLst>
                  <a:ext uri="{0D108BD9-81ED-4DB2-BD59-A6C34878D82A}">
                    <a16:rowId xmlns:a16="http://schemas.microsoft.com/office/drawing/2014/main" val="10001"/>
                  </a:ext>
                </a:extLst>
              </a:tr>
              <a:tr h="391400">
                <a:tc>
                  <a:txBody>
                    <a:bodyPr/>
                    <a:lstStyle/>
                    <a:p>
                      <a:pPr algn="l">
                        <a:defRPr sz="1800"/>
                      </a:pPr>
                      <a:r>
                        <a:rPr sz="1400">
                          <a:latin typeface="Arial"/>
                          <a:ea typeface="Arial"/>
                          <a:cs typeface="Arial"/>
                        </a:rPr>
                        <a:t>.com</a:t>
                      </a:r>
                    </a:p>
                  </a:txBody>
                  <a:tcPr marL="45720" marR="45720" anchor="ctr" horzOverflow="overflow"/>
                </a:tc>
                <a:tc>
                  <a:txBody>
                    <a:bodyPr/>
                    <a:lstStyle/>
                    <a:p>
                      <a:pPr algn="l">
                        <a:defRPr sz="1800"/>
                      </a:pPr>
                      <a:r>
                        <a:rPr sz="1400">
                          <a:latin typeface="Arial"/>
                          <a:ea typeface="Arial"/>
                          <a:cs typeface="Arial"/>
                        </a:rPr>
                        <a:t>Commercial organizations, businesses, and companies</a:t>
                      </a:r>
                    </a:p>
                  </a:txBody>
                  <a:tcPr marL="45720" marR="45720" anchor="ctr" horzOverflow="overflow"/>
                </a:tc>
                <a:extLst>
                  <a:ext uri="{0D108BD9-81ED-4DB2-BD59-A6C34878D82A}">
                    <a16:rowId xmlns:a16="http://schemas.microsoft.com/office/drawing/2014/main" val="10002"/>
                  </a:ext>
                </a:extLst>
              </a:tr>
              <a:tr h="391400">
                <a:tc>
                  <a:txBody>
                    <a:bodyPr/>
                    <a:lstStyle/>
                    <a:p>
                      <a:pPr algn="l">
                        <a:defRPr sz="1800"/>
                      </a:pPr>
                      <a:r>
                        <a:rPr sz="1400">
                          <a:latin typeface="Arial"/>
                          <a:ea typeface="Arial"/>
                          <a:cs typeface="Arial"/>
                        </a:rPr>
                        <a:t>.edu</a:t>
                      </a:r>
                    </a:p>
                  </a:txBody>
                  <a:tcPr marL="45720" marR="45720" anchor="ctr" horzOverflow="overflow"/>
                </a:tc>
                <a:tc>
                  <a:txBody>
                    <a:bodyPr/>
                    <a:lstStyle/>
                    <a:p>
                      <a:pPr algn="l">
                        <a:defRPr sz="1800"/>
                      </a:pPr>
                      <a:r>
                        <a:rPr sz="1400">
                          <a:latin typeface="Arial"/>
                          <a:ea typeface="Arial"/>
                          <a:cs typeface="Arial"/>
                        </a:rPr>
                        <a:t>Educational institutions</a:t>
                      </a:r>
                    </a:p>
                  </a:txBody>
                  <a:tcPr marL="45720" marR="45720" anchor="ctr" horzOverflow="overflow"/>
                </a:tc>
                <a:extLst>
                  <a:ext uri="{0D108BD9-81ED-4DB2-BD59-A6C34878D82A}">
                    <a16:rowId xmlns:a16="http://schemas.microsoft.com/office/drawing/2014/main" val="10003"/>
                  </a:ext>
                </a:extLst>
              </a:tr>
              <a:tr h="391400">
                <a:tc>
                  <a:txBody>
                    <a:bodyPr/>
                    <a:lstStyle/>
                    <a:p>
                      <a:pPr algn="l">
                        <a:defRPr sz="1800"/>
                      </a:pPr>
                      <a:r>
                        <a:rPr sz="1400">
                          <a:latin typeface="Arial"/>
                          <a:ea typeface="Arial"/>
                          <a:cs typeface="Arial"/>
                        </a:rPr>
                        <a:t>.gov</a:t>
                      </a:r>
                    </a:p>
                  </a:txBody>
                  <a:tcPr marL="45720" marR="45720" anchor="ctr" horzOverflow="overflow"/>
                </a:tc>
                <a:tc>
                  <a:txBody>
                    <a:bodyPr/>
                    <a:lstStyle/>
                    <a:p>
                      <a:pPr algn="l">
                        <a:defRPr sz="1800"/>
                      </a:pPr>
                      <a:r>
                        <a:rPr sz="1400">
                          <a:latin typeface="Arial"/>
                          <a:ea typeface="Arial"/>
                          <a:cs typeface="Arial"/>
                        </a:rPr>
                        <a:t>Government agencies</a:t>
                      </a:r>
                    </a:p>
                  </a:txBody>
                  <a:tcPr marL="45720" marR="45720" anchor="ctr" horzOverflow="overflow"/>
                </a:tc>
                <a:extLst>
                  <a:ext uri="{0D108BD9-81ED-4DB2-BD59-A6C34878D82A}">
                    <a16:rowId xmlns:a16="http://schemas.microsoft.com/office/drawing/2014/main" val="10004"/>
                  </a:ext>
                </a:extLst>
              </a:tr>
              <a:tr h="391400">
                <a:tc>
                  <a:txBody>
                    <a:bodyPr/>
                    <a:lstStyle/>
                    <a:p>
                      <a:pPr algn="l">
                        <a:defRPr sz="1800"/>
                      </a:pPr>
                      <a:r>
                        <a:rPr sz="1400">
                          <a:latin typeface="Arial"/>
                          <a:ea typeface="Arial"/>
                          <a:cs typeface="Arial"/>
                        </a:rPr>
                        <a:t>.mil</a:t>
                      </a:r>
                    </a:p>
                  </a:txBody>
                  <a:tcPr marL="45720" marR="45720" anchor="ctr" horzOverflow="overflow"/>
                </a:tc>
                <a:tc>
                  <a:txBody>
                    <a:bodyPr/>
                    <a:lstStyle/>
                    <a:p>
                      <a:pPr algn="l">
                        <a:defRPr sz="1800"/>
                      </a:pPr>
                      <a:r>
                        <a:rPr sz="1400">
                          <a:latin typeface="Arial"/>
                          <a:ea typeface="Arial"/>
                          <a:cs typeface="Arial"/>
                        </a:rPr>
                        <a:t>Military organizations </a:t>
                      </a:r>
                    </a:p>
                  </a:txBody>
                  <a:tcPr marL="45720" marR="45720" anchor="ctr" horzOverflow="overflow"/>
                </a:tc>
                <a:extLst>
                  <a:ext uri="{0D108BD9-81ED-4DB2-BD59-A6C34878D82A}">
                    <a16:rowId xmlns:a16="http://schemas.microsoft.com/office/drawing/2014/main" val="10005"/>
                  </a:ext>
                </a:extLst>
              </a:tr>
              <a:tr h="391400">
                <a:tc>
                  <a:txBody>
                    <a:bodyPr/>
                    <a:lstStyle/>
                    <a:p>
                      <a:pPr algn="l">
                        <a:defRPr sz="1800"/>
                      </a:pPr>
                      <a:r>
                        <a:rPr sz="1400">
                          <a:latin typeface="Arial"/>
                          <a:ea typeface="Arial"/>
                          <a:cs typeface="Arial"/>
                        </a:rPr>
                        <a:t>.museum </a:t>
                      </a:r>
                    </a:p>
                  </a:txBody>
                  <a:tcPr marL="45720" marR="45720" anchor="ctr" horzOverflow="overflow"/>
                </a:tc>
                <a:tc>
                  <a:txBody>
                    <a:bodyPr/>
                    <a:lstStyle/>
                    <a:p>
                      <a:pPr algn="l">
                        <a:defRPr sz="1800"/>
                      </a:pPr>
                      <a:r>
                        <a:rPr sz="1400">
                          <a:latin typeface="Arial"/>
                          <a:ea typeface="Arial"/>
                          <a:cs typeface="Arial"/>
                        </a:rPr>
                        <a:t>Museums and individual museum professionals </a:t>
                      </a:r>
                    </a:p>
                  </a:txBody>
                  <a:tcPr marL="45720" marR="45720" anchor="ctr" horzOverflow="overflow"/>
                </a:tc>
                <a:extLst>
                  <a:ext uri="{0D108BD9-81ED-4DB2-BD59-A6C34878D82A}">
                    <a16:rowId xmlns:a16="http://schemas.microsoft.com/office/drawing/2014/main" val="10006"/>
                  </a:ext>
                </a:extLst>
              </a:tr>
              <a:tr h="391400">
                <a:tc>
                  <a:txBody>
                    <a:bodyPr/>
                    <a:lstStyle/>
                    <a:p>
                      <a:pPr algn="l">
                        <a:defRPr sz="1800"/>
                      </a:pPr>
                      <a:r>
                        <a:rPr sz="1400">
                          <a:latin typeface="Arial"/>
                          <a:ea typeface="Arial"/>
                          <a:cs typeface="Arial"/>
                        </a:rPr>
                        <a:t>.name</a:t>
                      </a:r>
                    </a:p>
                  </a:txBody>
                  <a:tcPr marL="45720" marR="45720" anchor="ctr" horzOverflow="overflow"/>
                </a:tc>
                <a:tc>
                  <a:txBody>
                    <a:bodyPr/>
                    <a:lstStyle/>
                    <a:p>
                      <a:pPr algn="l">
                        <a:defRPr sz="1800"/>
                      </a:pPr>
                      <a:r>
                        <a:rPr sz="1400">
                          <a:latin typeface="Arial"/>
                          <a:ea typeface="Arial"/>
                          <a:cs typeface="Arial"/>
                        </a:rPr>
                        <a:t>Individuals </a:t>
                      </a:r>
                    </a:p>
                  </a:txBody>
                  <a:tcPr marL="45720" marR="45720" anchor="ctr" horzOverflow="overflow"/>
                </a:tc>
                <a:extLst>
                  <a:ext uri="{0D108BD9-81ED-4DB2-BD59-A6C34878D82A}">
                    <a16:rowId xmlns:a16="http://schemas.microsoft.com/office/drawing/2014/main" val="10007"/>
                  </a:ext>
                </a:extLst>
              </a:tr>
              <a:tr h="391400">
                <a:tc>
                  <a:txBody>
                    <a:bodyPr/>
                    <a:lstStyle/>
                    <a:p>
                      <a:pPr algn="l">
                        <a:defRPr sz="1800"/>
                      </a:pPr>
                      <a:r>
                        <a:rPr sz="1400">
                          <a:latin typeface="Arial"/>
                          <a:ea typeface="Arial"/>
                          <a:cs typeface="Arial"/>
                        </a:rPr>
                        <a:t>.net </a:t>
                      </a:r>
                    </a:p>
                  </a:txBody>
                  <a:tcPr marL="45720" marR="45720" anchor="ctr" horzOverflow="overflow"/>
                </a:tc>
                <a:tc>
                  <a:txBody>
                    <a:bodyPr/>
                    <a:lstStyle/>
                    <a:p>
                      <a:pPr algn="l">
                        <a:defRPr sz="1800"/>
                      </a:pPr>
                      <a:r>
                        <a:rPr sz="1400">
                          <a:latin typeface="Arial"/>
                          <a:ea typeface="Arial"/>
                          <a:cs typeface="Arial"/>
                        </a:rPr>
                        <a:t>Network providers or commercial companies</a:t>
                      </a:r>
                    </a:p>
                  </a:txBody>
                  <a:tcPr marL="45720" marR="45720" anchor="ctr" horzOverflow="overflow"/>
                </a:tc>
                <a:extLst>
                  <a:ext uri="{0D108BD9-81ED-4DB2-BD59-A6C34878D82A}">
                    <a16:rowId xmlns:a16="http://schemas.microsoft.com/office/drawing/2014/main" val="10008"/>
                  </a:ext>
                </a:extLst>
              </a:tr>
              <a:tr h="391400">
                <a:tc>
                  <a:txBody>
                    <a:bodyPr/>
                    <a:lstStyle/>
                    <a:p>
                      <a:pPr algn="l">
                        <a:defRPr sz="1800"/>
                      </a:pPr>
                      <a:r>
                        <a:rPr sz="1400">
                          <a:latin typeface="Arial"/>
                          <a:ea typeface="Arial"/>
                          <a:cs typeface="Arial"/>
                        </a:rPr>
                        <a:t>.org </a:t>
                      </a:r>
                    </a:p>
                  </a:txBody>
                  <a:tcPr marL="45720" marR="45720" anchor="ctr" horzOverflow="overflow"/>
                </a:tc>
                <a:tc>
                  <a:txBody>
                    <a:bodyPr/>
                    <a:lstStyle/>
                    <a:p>
                      <a:pPr algn="l">
                        <a:defRPr sz="1800"/>
                      </a:pPr>
                      <a:r>
                        <a:rPr sz="1400">
                          <a:latin typeface="Arial"/>
                          <a:ea typeface="Arial"/>
                          <a:cs typeface="Arial"/>
                        </a:rPr>
                        <a:t>Nonprofit organizations </a:t>
                      </a:r>
                    </a:p>
                  </a:txBody>
                  <a:tcPr marL="45720" marR="45720" anchor="ctr" horzOverflow="overflow"/>
                </a:tc>
                <a:extLst>
                  <a:ext uri="{0D108BD9-81ED-4DB2-BD59-A6C34878D82A}">
                    <a16:rowId xmlns:a16="http://schemas.microsoft.com/office/drawing/2014/main" val="10009"/>
                  </a:ext>
                </a:extLst>
              </a:tr>
              <a:tr h="391400">
                <a:tc>
                  <a:txBody>
                    <a:bodyPr/>
                    <a:lstStyle/>
                    <a:p>
                      <a:pPr algn="l">
                        <a:defRPr sz="1800"/>
                      </a:pPr>
                      <a:r>
                        <a:rPr sz="1400">
                          <a:latin typeface="Arial"/>
                          <a:ea typeface="Arial"/>
                          <a:cs typeface="Arial"/>
                        </a:rPr>
                        <a:t>.pro</a:t>
                      </a:r>
                    </a:p>
                  </a:txBody>
                  <a:tcPr marL="45720" marR="45720" anchor="ctr" horzOverflow="overflow"/>
                </a:tc>
                <a:tc>
                  <a:txBody>
                    <a:bodyPr/>
                    <a:lstStyle/>
                    <a:p>
                      <a:pPr algn="l">
                        <a:defRPr sz="1800"/>
                      </a:pPr>
                      <a:r>
                        <a:rPr sz="1400">
                          <a:latin typeface="Arial"/>
                          <a:ea typeface="Arial"/>
                          <a:cs typeface="Arial"/>
                        </a:rPr>
                        <a:t>Licensed professionals</a:t>
                      </a:r>
                    </a:p>
                  </a:txBody>
                  <a:tcPr marL="45720" marR="45720" anchor="ctr" horzOverflow="overflow"/>
                </a:tc>
                <a:extLst>
                  <a:ext uri="{0D108BD9-81ED-4DB2-BD59-A6C34878D82A}">
                    <a16:rowId xmlns:a16="http://schemas.microsoft.com/office/drawing/2014/main" val="10010"/>
                  </a:ext>
                </a:extLst>
              </a:tr>
              <a:tr h="391400">
                <a:tc>
                  <a:txBody>
                    <a:bodyPr/>
                    <a:lstStyle/>
                    <a:p>
                      <a:pPr algn="l">
                        <a:defRPr sz="1800"/>
                      </a:pPr>
                      <a:r>
                        <a:rPr sz="1400">
                          <a:latin typeface="Arial"/>
                          <a:ea typeface="Arial"/>
                          <a:cs typeface="Arial"/>
                        </a:rPr>
                        <a:t>.technology </a:t>
                      </a:r>
                    </a:p>
                  </a:txBody>
                  <a:tcPr marL="45720" marR="45720" anchor="ctr" horzOverflow="overflow"/>
                </a:tc>
                <a:tc>
                  <a:txBody>
                    <a:bodyPr/>
                    <a:lstStyle/>
                    <a:p>
                      <a:pPr algn="l">
                        <a:defRPr sz="1800"/>
                      </a:pPr>
                      <a:r>
                        <a:rPr sz="1400">
                          <a:latin typeface="Arial"/>
                          <a:ea typeface="Arial"/>
                          <a:cs typeface="Arial"/>
                        </a:rPr>
                        <a:t>Technology information </a:t>
                      </a:r>
                    </a:p>
                  </a:txBody>
                  <a:tcPr marL="45720" marR="45720" anchor="ctr" horzOverflow="overflow"/>
                </a:tc>
                <a:extLst>
                  <a:ext uri="{0D108BD9-81ED-4DB2-BD59-A6C34878D82A}">
                    <a16:rowId xmlns:a16="http://schemas.microsoft.com/office/drawing/2014/main" val="10011"/>
                  </a:ext>
                </a:extLst>
              </a:tr>
              <a:tr h="476202">
                <a:tc>
                  <a:txBody>
                    <a:bodyPr/>
                    <a:lstStyle/>
                    <a:p>
                      <a:pPr algn="l">
                        <a:defRPr sz="1800"/>
                      </a:pPr>
                      <a:r>
                        <a:rPr sz="1400">
                          <a:latin typeface="Arial"/>
                          <a:ea typeface="Arial"/>
                          <a:cs typeface="Arial"/>
                        </a:rPr>
                        <a:t>.travel </a:t>
                      </a:r>
                    </a:p>
                  </a:txBody>
                  <a:tcPr marL="45720" marR="45720" anchor="ctr" horzOverflow="overflow"/>
                </a:tc>
                <a:tc>
                  <a:txBody>
                    <a:bodyPr/>
                    <a:lstStyle/>
                    <a:p>
                      <a:pPr algn="l">
                        <a:defRPr sz="1800"/>
                      </a:pPr>
                      <a:r>
                        <a:rPr sz="1400">
                          <a:latin typeface="Arial"/>
                          <a:ea typeface="Arial"/>
                          <a:cs typeface="Arial"/>
                        </a:rPr>
                        <a:t>Entities whose primary area of activity is in the travel industry </a:t>
                      </a:r>
                    </a:p>
                  </a:txBody>
                  <a:tcPr marL="45720" marR="45720" anchor="ctr" horzOverflow="overflow"/>
                </a:tc>
                <a:extLst>
                  <a:ext uri="{0D108BD9-81ED-4DB2-BD59-A6C34878D82A}">
                    <a16:rowId xmlns:a16="http://schemas.microsoft.com/office/drawing/2014/main" val="10012"/>
                  </a:ext>
                </a:extLst>
              </a:tr>
            </a:tbl>
          </a:graphicData>
        </a:graphic>
      </p:graphicFrame>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19</a:t>
            </a:fld>
            <a:endParaRPr/>
          </a:p>
        </p:txBody>
      </p:sp>
      <p:pic>
        <p:nvPicPr>
          <p:cNvPr id="657" name="Picture 2" descr="Picture 2"/>
          <p:cNvPicPr>
            <a:picLocks noGrp="1" noChangeAspect="1"/>
          </p:cNvPicPr>
          <p:nvPr>
            <p:ph type="pic" idx="21"/>
          </p:nvPr>
        </p:nvPicPr>
        <p:blipFill>
          <a:blip r:embed="rId2"/>
          <a:srcRect t="2267" b="2267"/>
          <a:stretch>
            <a:fillRect/>
          </a:stretch>
        </p:blipFill>
        <p:spPr>
          <a:xfrm>
            <a:off x="-76200" y="-1"/>
            <a:ext cx="9485773" cy="4648201"/>
          </a:xfrm>
          <a:prstGeom prst="rect">
            <a:avLst/>
          </a:prstGeom>
        </p:spPr>
      </p:pic>
      <p:sp>
        <p:nvSpPr>
          <p:cNvPr id="658" name="Content Placeholder 1"/>
          <p:cNvSpPr txBox="1">
            <a:spLocks noGrp="1"/>
          </p:cNvSpPr>
          <p:nvPr>
            <p:ph type="body" sz="quarter" idx="1"/>
          </p:nvPr>
        </p:nvSpPr>
        <p:spPr>
          <a:xfrm>
            <a:off x="519168" y="5486400"/>
            <a:ext cx="8032640" cy="665175"/>
          </a:xfrm>
          <a:prstGeom prst="rect">
            <a:avLst/>
          </a:prstGeom>
        </p:spPr>
        <p:txBody>
          <a:bodyPr/>
          <a:lstStyle/>
          <a:p>
            <a:pPr>
              <a:spcBef>
                <a:spcPts val="400"/>
              </a:spcBef>
              <a:defRPr sz="1800" b="1"/>
            </a:pPr>
            <a:r>
              <a:t>Figure 2-6 </a:t>
            </a:r>
            <a:r>
              <a:rPr b="0"/>
              <a:t>This figure show how a user’s entered domain name (google.com) uses a DNS server to display a webpage (Google, in this case).</a:t>
            </a:r>
          </a:p>
        </p:txBody>
      </p:sp>
      <p:sp>
        <p:nvSpPr>
          <p:cNvPr id="659" name="文字方塊 2"/>
          <p:cNvSpPr txBox="1"/>
          <p:nvPr/>
        </p:nvSpPr>
        <p:spPr>
          <a:xfrm>
            <a:off x="1341119" y="5029200"/>
            <a:ext cx="3779750"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r>
              <a:t>DNS: Doman Name Server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Slide Number Placeholder 5"/>
          <p:cNvSpPr txBox="1">
            <a:spLocks noGrp="1"/>
          </p:cNvSpPr>
          <p:nvPr>
            <p:ph type="sldNum" sz="quarter" idx="2"/>
          </p:nvPr>
        </p:nvSpPr>
        <p:spPr>
          <a:xfrm>
            <a:off x="8586286" y="6336029"/>
            <a:ext cx="201028"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2</a:t>
            </a:fld>
            <a:endParaRPr/>
          </a:p>
        </p:txBody>
      </p:sp>
      <p:sp>
        <p:nvSpPr>
          <p:cNvPr id="567" name="Title 2"/>
          <p:cNvSpPr txBox="1">
            <a:spLocks noGrp="1"/>
          </p:cNvSpPr>
          <p:nvPr>
            <p:ph type="title"/>
          </p:nvPr>
        </p:nvSpPr>
        <p:spPr>
          <a:xfrm>
            <a:off x="45720" y="27708"/>
            <a:ext cx="9052560" cy="1039093"/>
          </a:xfrm>
          <a:prstGeom prst="rect">
            <a:avLst/>
          </a:prstGeom>
        </p:spPr>
        <p:txBody>
          <a:bodyPr/>
          <a:lstStyle/>
          <a:p>
            <a:r>
              <a:t>Objectives Overview (1 of 2)</a:t>
            </a:r>
          </a:p>
        </p:txBody>
      </p:sp>
      <p:sp>
        <p:nvSpPr>
          <p:cNvPr id="568" name="Content Placeholder 3"/>
          <p:cNvSpPr txBox="1">
            <a:spLocks noGrp="1"/>
          </p:cNvSpPr>
          <p:nvPr>
            <p:ph type="body" idx="1"/>
          </p:nvPr>
        </p:nvSpPr>
        <p:spPr>
          <a:xfrm>
            <a:off x="228600" y="1295400"/>
            <a:ext cx="8763000" cy="3992367"/>
          </a:xfrm>
          <a:prstGeom prst="rect">
            <a:avLst/>
          </a:prstGeom>
        </p:spPr>
        <p:txBody>
          <a:bodyPr/>
          <a:lstStyle/>
          <a:p>
            <a:r>
              <a:t>Discuss the evolution of the Internet.</a:t>
            </a:r>
          </a:p>
          <a:p>
            <a:r>
              <a:t>Briefly describe various broadband Internet(寬頻) connections.</a:t>
            </a:r>
          </a:p>
          <a:p>
            <a:r>
              <a:t>Describe the purpose of an IP address and its relationship to a domain name(網域名).</a:t>
            </a:r>
          </a:p>
          <a:p>
            <a:r>
              <a:t>Describe features of browsers and identify the components of a web address.</a:t>
            </a:r>
          </a:p>
          <a:p>
            <a:r>
              <a:t>Describe ways to compose effective search text.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20</a:t>
            </a:fld>
            <a:endParaRPr/>
          </a:p>
        </p:txBody>
      </p:sp>
      <p:sp>
        <p:nvSpPr>
          <p:cNvPr id="662" name="Title 2"/>
          <p:cNvSpPr txBox="1">
            <a:spLocks noGrp="1"/>
          </p:cNvSpPr>
          <p:nvPr>
            <p:ph type="title"/>
          </p:nvPr>
        </p:nvSpPr>
        <p:spPr>
          <a:xfrm>
            <a:off x="45720" y="27708"/>
            <a:ext cx="9052560" cy="1039093"/>
          </a:xfrm>
          <a:prstGeom prst="rect">
            <a:avLst/>
          </a:prstGeom>
        </p:spPr>
        <p:txBody>
          <a:bodyPr/>
          <a:lstStyle/>
          <a:p>
            <a:r>
              <a:t>The World Wide Web (1 of 5)</a:t>
            </a:r>
          </a:p>
        </p:txBody>
      </p:sp>
      <p:sp>
        <p:nvSpPr>
          <p:cNvPr id="663" name="Content Placeholder 3"/>
          <p:cNvSpPr txBox="1">
            <a:spLocks noGrp="1"/>
          </p:cNvSpPr>
          <p:nvPr>
            <p:ph type="body" idx="1"/>
          </p:nvPr>
        </p:nvSpPr>
        <p:spPr>
          <a:xfrm>
            <a:off x="228600" y="1143000"/>
            <a:ext cx="8763000" cy="5029200"/>
          </a:xfrm>
          <a:prstGeom prst="rect">
            <a:avLst/>
          </a:prstGeom>
        </p:spPr>
        <p:txBody>
          <a:bodyPr/>
          <a:lstStyle/>
          <a:p>
            <a:r>
              <a:t>The </a:t>
            </a:r>
            <a:r>
              <a:rPr b="1"/>
              <a:t>World Wide Web </a:t>
            </a:r>
            <a:r>
              <a:t>(</a:t>
            </a:r>
            <a:r>
              <a:rPr b="1"/>
              <a:t>WWW</a:t>
            </a:r>
            <a:r>
              <a:t>), or web, consists of a worldwide collection of electronic documents (</a:t>
            </a:r>
            <a:r>
              <a:rPr b="1"/>
              <a:t>webpages</a:t>
            </a:r>
            <a:r>
              <a:t>)</a:t>
            </a:r>
          </a:p>
          <a:p>
            <a:r>
              <a:t>A website</a:t>
            </a:r>
            <a:r>
              <a:rPr>
                <a:solidFill>
                  <a:srgbClr val="5E8B46"/>
                </a:solidFill>
              </a:rPr>
              <a:t> </a:t>
            </a:r>
            <a:r>
              <a:t>is a collection of related webpages and associated items</a:t>
            </a:r>
          </a:p>
          <a:p>
            <a:r>
              <a:t>A web server is a computer that delivers requested webpages to your computer or mobile device</a:t>
            </a:r>
          </a:p>
          <a:p>
            <a:pPr>
              <a:defRPr b="1"/>
            </a:pPr>
            <a:r>
              <a:t>HTML</a:t>
            </a:r>
            <a:r>
              <a:rPr b="0"/>
              <a:t> (Hypertext Markup Language) is a set of symbols that developers use to specify the headings, paragraphs, images, links, and other content elements that a webpage contains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21</a:t>
            </a:fld>
            <a:endParaRPr/>
          </a:p>
        </p:txBody>
      </p:sp>
      <p:sp>
        <p:nvSpPr>
          <p:cNvPr id="666" name="Title 2"/>
          <p:cNvSpPr txBox="1">
            <a:spLocks noGrp="1"/>
          </p:cNvSpPr>
          <p:nvPr>
            <p:ph type="title"/>
          </p:nvPr>
        </p:nvSpPr>
        <p:spPr>
          <a:xfrm>
            <a:off x="45720" y="27708"/>
            <a:ext cx="9052560" cy="1039093"/>
          </a:xfrm>
          <a:prstGeom prst="rect">
            <a:avLst/>
          </a:prstGeom>
        </p:spPr>
        <p:txBody>
          <a:bodyPr/>
          <a:lstStyle/>
          <a:p>
            <a:r>
              <a:t>The World Wide Web (2 of 5)</a:t>
            </a:r>
          </a:p>
        </p:txBody>
      </p:sp>
      <p:sp>
        <p:nvSpPr>
          <p:cNvPr id="667" name="Content Placeholder 3"/>
          <p:cNvSpPr txBox="1">
            <a:spLocks noGrp="1"/>
          </p:cNvSpPr>
          <p:nvPr>
            <p:ph type="body" idx="1"/>
          </p:nvPr>
        </p:nvSpPr>
        <p:spPr>
          <a:xfrm>
            <a:off x="228600" y="1295400"/>
            <a:ext cx="8763000" cy="3992367"/>
          </a:xfrm>
          <a:prstGeom prst="rect">
            <a:avLst/>
          </a:prstGeom>
        </p:spPr>
        <p:txBody>
          <a:bodyPr>
            <a:normAutofit lnSpcReduction="10000"/>
          </a:bodyPr>
          <a:lstStyle/>
          <a:p>
            <a:r>
              <a:t>A browser</a:t>
            </a:r>
            <a:r>
              <a:rPr>
                <a:solidFill>
                  <a:srgbClr val="77933C"/>
                </a:solidFill>
              </a:rPr>
              <a:t> </a:t>
            </a:r>
            <a:r>
              <a:t>is an application that enables users with an Internet connection to access and view webpages on a computer or mobile device</a:t>
            </a:r>
          </a:p>
          <a:p>
            <a:pPr marL="914400" lvl="1" indent="-457200">
              <a:spcBef>
                <a:spcPts val="500"/>
              </a:spcBef>
              <a:defRPr sz="2400"/>
            </a:pPr>
            <a:r>
              <a:t>Internet-capable mobile devices such as smartphones use a special type of browser, called a mobile browser</a:t>
            </a:r>
          </a:p>
          <a:p>
            <a:r>
              <a:t>A </a:t>
            </a:r>
            <a:r>
              <a:rPr b="1"/>
              <a:t>home page </a:t>
            </a:r>
            <a:r>
              <a:t>is the first page that a website displays</a:t>
            </a:r>
          </a:p>
          <a:p>
            <a:r>
              <a:t>Current browsers typically support </a:t>
            </a:r>
            <a:r>
              <a:rPr b="1"/>
              <a:t>tabbed browsing(分頁)</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22</a:t>
            </a:fld>
            <a:endParaRPr/>
          </a:p>
        </p:txBody>
      </p:sp>
      <p:pic>
        <p:nvPicPr>
          <p:cNvPr id="670" name="Picture 2" descr="Picture 2"/>
          <p:cNvPicPr>
            <a:picLocks noGrp="1" noChangeAspect="1"/>
          </p:cNvPicPr>
          <p:nvPr>
            <p:ph type="pic" idx="21"/>
          </p:nvPr>
        </p:nvPicPr>
        <p:blipFill>
          <a:blip r:embed="rId2"/>
          <a:stretch>
            <a:fillRect/>
          </a:stretch>
        </p:blipFill>
        <p:spPr>
          <a:xfrm>
            <a:off x="786202" y="-2"/>
            <a:ext cx="7748198" cy="5247782"/>
          </a:xfrm>
          <a:prstGeom prst="rect">
            <a:avLst/>
          </a:prstGeom>
        </p:spPr>
      </p:pic>
      <p:sp>
        <p:nvSpPr>
          <p:cNvPr id="671" name="Content Placeholder 3"/>
          <p:cNvSpPr txBox="1">
            <a:spLocks noGrp="1"/>
          </p:cNvSpPr>
          <p:nvPr>
            <p:ph type="body" sz="quarter" idx="1"/>
          </p:nvPr>
        </p:nvSpPr>
        <p:spPr>
          <a:xfrm>
            <a:off x="519168" y="5257800"/>
            <a:ext cx="8032640" cy="914400"/>
          </a:xfrm>
          <a:prstGeom prst="rect">
            <a:avLst/>
          </a:prstGeom>
        </p:spPr>
        <p:txBody>
          <a:bodyPr/>
          <a:lstStyle/>
          <a:p>
            <a:pPr>
              <a:spcBef>
                <a:spcPts val="400"/>
              </a:spcBef>
              <a:defRPr sz="1800" b="1"/>
            </a:pPr>
            <a:r>
              <a:t>Figure 2-7 </a:t>
            </a:r>
            <a:r>
              <a:rPr b="0"/>
              <a:t>Many websites, such as the Centers for Disease Control and Prevention shown here, provide a mobile version that is designed specifically for display on  a mobile browser.</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23</a:t>
            </a:fld>
            <a:endParaRPr/>
          </a:p>
        </p:txBody>
      </p:sp>
      <p:sp>
        <p:nvSpPr>
          <p:cNvPr id="674" name="Content Placeholder 3"/>
          <p:cNvSpPr txBox="1">
            <a:spLocks noGrp="1"/>
          </p:cNvSpPr>
          <p:nvPr>
            <p:ph type="body" sz="quarter" idx="1"/>
          </p:nvPr>
        </p:nvSpPr>
        <p:spPr>
          <a:xfrm>
            <a:off x="228599" y="-1"/>
            <a:ext cx="8587601" cy="831275"/>
          </a:xfrm>
          <a:prstGeom prst="rect">
            <a:avLst/>
          </a:prstGeom>
        </p:spPr>
        <p:txBody>
          <a:bodyPr>
            <a:normAutofit lnSpcReduction="10000"/>
          </a:bodyPr>
          <a:lstStyle/>
          <a:p>
            <a:pPr marL="420623" indent="-420623" defTabSz="841247">
              <a:spcBef>
                <a:spcPts val="600"/>
              </a:spcBef>
              <a:buClr>
                <a:srgbClr val="8A288F"/>
              </a:buClr>
              <a:buSzPct val="100000"/>
              <a:buFont typeface="Arial"/>
              <a:buChar char="•"/>
              <a:defRPr sz="2576"/>
            </a:pPr>
            <a:r>
              <a:t>A webpage has a unique address, called a </a:t>
            </a:r>
            <a:r>
              <a:rPr b="1"/>
              <a:t>web address</a:t>
            </a:r>
            <a:r>
              <a:t> or URL (Uniform Resource Locator)</a:t>
            </a:r>
          </a:p>
        </p:txBody>
      </p:sp>
      <p:pic>
        <p:nvPicPr>
          <p:cNvPr id="675" name="Picture 2" descr="Picture 2"/>
          <p:cNvPicPr>
            <a:picLocks noGrp="1" noChangeAspect="1"/>
          </p:cNvPicPr>
          <p:nvPr>
            <p:ph type="pic" idx="21"/>
          </p:nvPr>
        </p:nvPicPr>
        <p:blipFill>
          <a:blip r:embed="rId2"/>
          <a:stretch>
            <a:fillRect/>
          </a:stretch>
        </p:blipFill>
        <p:spPr>
          <a:xfrm>
            <a:off x="1752600" y="838200"/>
            <a:ext cx="5535592" cy="4159930"/>
          </a:xfrm>
          <a:prstGeom prst="rect">
            <a:avLst/>
          </a:prstGeom>
        </p:spPr>
      </p:pic>
      <p:sp>
        <p:nvSpPr>
          <p:cNvPr id="676" name="Content Placeholder 1"/>
          <p:cNvSpPr txBox="1"/>
          <p:nvPr/>
        </p:nvSpPr>
        <p:spPr>
          <a:xfrm>
            <a:off x="398145" y="4876800"/>
            <a:ext cx="8442960" cy="1322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spcBef>
                <a:spcPts val="400"/>
              </a:spcBef>
              <a:defRPr sz="2000" b="1">
                <a:latin typeface="Arial"/>
                <a:ea typeface="Arial"/>
                <a:cs typeface="Arial"/>
                <a:sym typeface="Arial"/>
              </a:defRPr>
            </a:pPr>
            <a:r>
              <a:t>Figure 2-8 </a:t>
            </a:r>
            <a:r>
              <a:rPr b="0"/>
              <a:t>After entering http://www.nps.gov/history/preserve-places.htm in the address bar and then pressing the ENTER key or clicking the Search, Go, or similar button in a browser, the U.S. Department of the Interior National Park Service (NPS) home page shown here is displayed.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24</a:t>
            </a:fld>
            <a:endParaRPr/>
          </a:p>
        </p:txBody>
      </p:sp>
      <p:sp>
        <p:nvSpPr>
          <p:cNvPr id="679" name="Content Placeholder 3"/>
          <p:cNvSpPr txBox="1">
            <a:spLocks noGrp="1"/>
          </p:cNvSpPr>
          <p:nvPr>
            <p:ph type="body" sz="half" idx="1"/>
          </p:nvPr>
        </p:nvSpPr>
        <p:spPr>
          <a:xfrm>
            <a:off x="457200" y="0"/>
            <a:ext cx="8305800" cy="1600200"/>
          </a:xfrm>
          <a:prstGeom prst="rect">
            <a:avLst/>
          </a:prstGeom>
        </p:spPr>
        <p:txBody>
          <a:bodyPr/>
          <a:lstStyle>
            <a:lvl1pPr marL="457200" indent="-457200">
              <a:spcBef>
                <a:spcPts val="500"/>
              </a:spcBef>
              <a:buClr>
                <a:srgbClr val="8A288F"/>
              </a:buClr>
              <a:buSzPct val="100000"/>
              <a:buFont typeface="Arial"/>
              <a:buChar char="•"/>
              <a:defRPr sz="2400"/>
            </a:lvl1pPr>
            <a:lvl2pPr marL="914400" indent="-457200">
              <a:spcBef>
                <a:spcPts val="400"/>
              </a:spcBef>
              <a:buClr>
                <a:srgbClr val="8A288F"/>
              </a:buClr>
              <a:buSzPct val="100000"/>
              <a:buFont typeface="Arial"/>
              <a:buChar char="–"/>
              <a:defRPr sz="2000"/>
            </a:lvl2pPr>
          </a:lstStyle>
          <a:p>
            <a:r>
              <a:t>A web app is an application stored on a web server that you access through a browser</a:t>
            </a:r>
            <a:endParaRPr sz="2800"/>
          </a:p>
          <a:p>
            <a:pPr lvl="1"/>
            <a:r>
              <a:t>Web apps usually store users’ data and information on their hosts’ servers</a:t>
            </a:r>
          </a:p>
        </p:txBody>
      </p:sp>
      <p:pic>
        <p:nvPicPr>
          <p:cNvPr id="680" name="Picture 2" descr="Picture 2"/>
          <p:cNvPicPr>
            <a:picLocks noGrp="1" noChangeAspect="1"/>
          </p:cNvPicPr>
          <p:nvPr>
            <p:ph type="pic" idx="21"/>
          </p:nvPr>
        </p:nvPicPr>
        <p:blipFill>
          <a:blip r:embed="rId2"/>
          <a:stretch>
            <a:fillRect/>
          </a:stretch>
        </p:blipFill>
        <p:spPr>
          <a:xfrm>
            <a:off x="4936" y="1409265"/>
            <a:ext cx="8787734" cy="3931096"/>
          </a:xfrm>
          <a:prstGeom prst="rect">
            <a:avLst/>
          </a:prstGeom>
        </p:spPr>
      </p:pic>
      <p:sp>
        <p:nvSpPr>
          <p:cNvPr id="681" name="Content Placeholder 1"/>
          <p:cNvSpPr txBox="1"/>
          <p:nvPr/>
        </p:nvSpPr>
        <p:spPr>
          <a:xfrm>
            <a:off x="564888" y="5416555"/>
            <a:ext cx="7941199" cy="8048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spcBef>
                <a:spcPts val="400"/>
              </a:spcBef>
              <a:defRPr sz="2000" b="1">
                <a:latin typeface="Arial"/>
                <a:ea typeface="Arial"/>
                <a:cs typeface="Arial"/>
                <a:sym typeface="Arial"/>
              </a:defRPr>
            </a:pPr>
            <a:r>
              <a:t>Figure 2-9 </a:t>
            </a:r>
            <a:r>
              <a:rPr b="0"/>
              <a:t>Web and mobile apps often work together, enabling you to access your content from a variety of computers and devices.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25</a:t>
            </a:fld>
            <a:endParaRPr/>
          </a:p>
        </p:txBody>
      </p:sp>
      <p:sp>
        <p:nvSpPr>
          <p:cNvPr id="684" name="Title 2"/>
          <p:cNvSpPr txBox="1">
            <a:spLocks noGrp="1"/>
          </p:cNvSpPr>
          <p:nvPr>
            <p:ph type="title"/>
          </p:nvPr>
        </p:nvSpPr>
        <p:spPr>
          <a:xfrm>
            <a:off x="45720" y="27708"/>
            <a:ext cx="9052560" cy="1039093"/>
          </a:xfrm>
          <a:prstGeom prst="rect">
            <a:avLst/>
          </a:prstGeom>
        </p:spPr>
        <p:txBody>
          <a:bodyPr/>
          <a:lstStyle/>
          <a:p>
            <a:r>
              <a:t>Types of Websites (1 of 8)</a:t>
            </a:r>
          </a:p>
        </p:txBody>
      </p:sp>
      <p:sp>
        <p:nvSpPr>
          <p:cNvPr id="685" name="Content Placeholder 3"/>
          <p:cNvSpPr txBox="1">
            <a:spLocks noGrp="1"/>
          </p:cNvSpPr>
          <p:nvPr>
            <p:ph type="body" sz="half" idx="1"/>
          </p:nvPr>
        </p:nvSpPr>
        <p:spPr>
          <a:xfrm>
            <a:off x="228600" y="1295400"/>
            <a:ext cx="8763000" cy="2726840"/>
          </a:xfrm>
          <a:prstGeom prst="rect">
            <a:avLst/>
          </a:prstGeom>
        </p:spPr>
        <p:txBody>
          <a:bodyPr>
            <a:normAutofit lnSpcReduction="10000"/>
          </a:bodyPr>
          <a:lstStyle/>
          <a:p>
            <a:r>
              <a:t>A web </a:t>
            </a:r>
            <a:r>
              <a:rPr b="1"/>
              <a:t>search engine</a:t>
            </a:r>
            <a:r>
              <a:t> is software that finds websites, webpages, images, videos, news, maps, and other information related to a specific topic</a:t>
            </a:r>
          </a:p>
          <a:p>
            <a:r>
              <a:t>A subject directory classifies webpages in an organized set of categories, such as sports or shopping, and related subcategories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26</a:t>
            </a:fld>
            <a:endParaRPr/>
          </a:p>
        </p:txBody>
      </p:sp>
      <p:sp>
        <p:nvSpPr>
          <p:cNvPr id="688" name="Title 1"/>
          <p:cNvSpPr txBox="1">
            <a:spLocks noGrp="1"/>
          </p:cNvSpPr>
          <p:nvPr>
            <p:ph type="title"/>
          </p:nvPr>
        </p:nvSpPr>
        <p:spPr>
          <a:xfrm>
            <a:off x="519168" y="357625"/>
            <a:ext cx="8032640" cy="1004012"/>
          </a:xfrm>
          <a:prstGeom prst="rect">
            <a:avLst/>
          </a:prstGeom>
        </p:spPr>
        <p:txBody>
          <a:bodyPr/>
          <a:lstStyle/>
          <a:p>
            <a:r>
              <a:t>Types of Websites (2 of 8)</a:t>
            </a:r>
          </a:p>
        </p:txBody>
      </p:sp>
      <p:graphicFrame>
        <p:nvGraphicFramePr>
          <p:cNvPr id="689" name="Table 5"/>
          <p:cNvGraphicFramePr/>
          <p:nvPr/>
        </p:nvGraphicFramePr>
        <p:xfrm>
          <a:off x="2" y="1143000"/>
          <a:ext cx="9124949" cy="5029199"/>
        </p:xfrm>
        <a:graphic>
          <a:graphicData uri="http://schemas.openxmlformats.org/drawingml/2006/table">
            <a:tbl>
              <a:tblPr>
                <a:tableStyleId>{4C3C2611-4C71-4FC5-86AE-919BDF0F9419}</a:tableStyleId>
              </a:tblPr>
              <a:tblGrid>
                <a:gridCol w="1710927">
                  <a:extLst>
                    <a:ext uri="{9D8B030D-6E8A-4147-A177-3AD203B41FA5}">
                      <a16:colId xmlns:a16="http://schemas.microsoft.com/office/drawing/2014/main" val="20000"/>
                    </a:ext>
                  </a:extLst>
                </a:gridCol>
                <a:gridCol w="2617041">
                  <a:extLst>
                    <a:ext uri="{9D8B030D-6E8A-4147-A177-3AD203B41FA5}">
                      <a16:colId xmlns:a16="http://schemas.microsoft.com/office/drawing/2014/main" val="20001"/>
                    </a:ext>
                  </a:extLst>
                </a:gridCol>
                <a:gridCol w="1565229">
                  <a:extLst>
                    <a:ext uri="{9D8B030D-6E8A-4147-A177-3AD203B41FA5}">
                      <a16:colId xmlns:a16="http://schemas.microsoft.com/office/drawing/2014/main" val="20002"/>
                    </a:ext>
                  </a:extLst>
                </a:gridCol>
                <a:gridCol w="3231752">
                  <a:extLst>
                    <a:ext uri="{9D8B030D-6E8A-4147-A177-3AD203B41FA5}">
                      <a16:colId xmlns:a16="http://schemas.microsoft.com/office/drawing/2014/main" val="20003"/>
                    </a:ext>
                  </a:extLst>
                </a:gridCol>
              </a:tblGrid>
              <a:tr h="418443">
                <a:tc>
                  <a:txBody>
                    <a:bodyPr/>
                    <a:lstStyle/>
                    <a:p>
                      <a:pPr algn="l">
                        <a:defRPr sz="1800"/>
                      </a:pPr>
                      <a:r>
                        <a:rPr sz="1400" b="1">
                          <a:solidFill>
                            <a:srgbClr val="FFFFFF"/>
                          </a:solidFill>
                          <a:latin typeface="Arial"/>
                          <a:ea typeface="Arial"/>
                          <a:cs typeface="Arial"/>
                        </a:rPr>
                        <a:t>Operator</a:t>
                      </a:r>
                    </a:p>
                  </a:txBody>
                  <a:tcPr marL="45720" marR="45720" anchor="ctr" horzOverflow="overflow">
                    <a:solidFill>
                      <a:srgbClr val="8A288F"/>
                    </a:solidFill>
                  </a:tcPr>
                </a:tc>
                <a:tc>
                  <a:txBody>
                    <a:bodyPr/>
                    <a:lstStyle/>
                    <a:p>
                      <a:pPr algn="l">
                        <a:defRPr sz="1800"/>
                      </a:pPr>
                      <a:r>
                        <a:rPr sz="1400" b="1">
                          <a:solidFill>
                            <a:srgbClr val="FFFFFF"/>
                          </a:solidFill>
                          <a:latin typeface="Arial"/>
                          <a:ea typeface="Arial"/>
                          <a:cs typeface="Arial"/>
                        </a:rPr>
                        <a:t>Description </a:t>
                      </a:r>
                    </a:p>
                  </a:txBody>
                  <a:tcPr marL="45720" marR="45720" anchor="ctr" horzOverflow="overflow">
                    <a:solidFill>
                      <a:srgbClr val="8A288F"/>
                    </a:solidFill>
                  </a:tcPr>
                </a:tc>
                <a:tc>
                  <a:txBody>
                    <a:bodyPr/>
                    <a:lstStyle/>
                    <a:p>
                      <a:pPr algn="l">
                        <a:defRPr sz="1800"/>
                      </a:pPr>
                      <a:r>
                        <a:rPr sz="1400" b="1">
                          <a:solidFill>
                            <a:srgbClr val="FFFFFF"/>
                          </a:solidFill>
                          <a:latin typeface="Arial"/>
                          <a:ea typeface="Arial"/>
                          <a:cs typeface="Arial"/>
                        </a:rPr>
                        <a:t>Examples </a:t>
                      </a:r>
                    </a:p>
                  </a:txBody>
                  <a:tcPr marL="45720" marR="45720" anchor="ctr" horzOverflow="overflow">
                    <a:solidFill>
                      <a:srgbClr val="8A288F"/>
                    </a:solidFill>
                  </a:tcPr>
                </a:tc>
                <a:tc>
                  <a:txBody>
                    <a:bodyPr/>
                    <a:lstStyle/>
                    <a:p>
                      <a:pPr algn="l">
                        <a:defRPr sz="1800"/>
                      </a:pPr>
                      <a:r>
                        <a:rPr sz="1400" b="1">
                          <a:solidFill>
                            <a:srgbClr val="FFFFFF"/>
                          </a:solidFill>
                          <a:latin typeface="Arial"/>
                          <a:ea typeface="Arial"/>
                          <a:cs typeface="Arial"/>
                        </a:rPr>
                        <a:t>Explanation </a:t>
                      </a:r>
                    </a:p>
                  </a:txBody>
                  <a:tcPr marL="45720" marR="45720" anchor="ctr" horzOverflow="overflow">
                    <a:solidFill>
                      <a:srgbClr val="8A288F"/>
                    </a:solidFill>
                  </a:tcPr>
                </a:tc>
                <a:extLst>
                  <a:ext uri="{0D108BD9-81ED-4DB2-BD59-A6C34878D82A}">
                    <a16:rowId xmlns:a16="http://schemas.microsoft.com/office/drawing/2014/main" val="10000"/>
                  </a:ext>
                </a:extLst>
              </a:tr>
              <a:tr h="1004266">
                <a:tc>
                  <a:txBody>
                    <a:bodyPr/>
                    <a:lstStyle/>
                    <a:p>
                      <a:pPr algn="l">
                        <a:defRPr sz="1800"/>
                      </a:pPr>
                      <a:r>
                        <a:rPr sz="1400">
                          <a:latin typeface="Arial"/>
                          <a:ea typeface="Arial"/>
                          <a:cs typeface="Arial"/>
                        </a:rPr>
                        <a:t>Space or + </a:t>
                      </a:r>
                    </a:p>
                  </a:txBody>
                  <a:tcPr marL="45720" marR="45720" anchor="ctr" horzOverflow="overflow"/>
                </a:tc>
                <a:tc>
                  <a:txBody>
                    <a:bodyPr/>
                    <a:lstStyle/>
                    <a:p>
                      <a:pPr algn="l">
                        <a:defRPr sz="1800"/>
                      </a:pPr>
                      <a:r>
                        <a:rPr sz="1400">
                          <a:latin typeface="Arial"/>
                          <a:ea typeface="Arial"/>
                          <a:cs typeface="Arial"/>
                        </a:rPr>
                        <a:t>Display search results that include specific words. </a:t>
                      </a:r>
                    </a:p>
                  </a:txBody>
                  <a:tcPr marL="45720" marR="45720" anchor="ctr" horzOverflow="overflow"/>
                </a:tc>
                <a:tc>
                  <a:txBody>
                    <a:bodyPr/>
                    <a:lstStyle/>
                    <a:p>
                      <a:pPr algn="l">
                        <a:defRPr sz="1800"/>
                      </a:pPr>
                      <a:r>
                        <a:rPr sz="1400">
                          <a:latin typeface="Arial"/>
                          <a:ea typeface="Arial"/>
                          <a:cs typeface="Arial"/>
                        </a:rPr>
                        <a:t>art + music art music </a:t>
                      </a:r>
                    </a:p>
                  </a:txBody>
                  <a:tcPr marL="45720" marR="45720" anchor="ctr" horzOverflow="overflow"/>
                </a:tc>
                <a:tc>
                  <a:txBody>
                    <a:bodyPr/>
                    <a:lstStyle/>
                    <a:p>
                      <a:pPr algn="l">
                        <a:defRPr sz="1800"/>
                      </a:pPr>
                      <a:r>
                        <a:rPr sz="1400">
                          <a:latin typeface="Arial"/>
                          <a:ea typeface="Arial"/>
                          <a:cs typeface="Arial"/>
                        </a:rPr>
                        <a:t>Results have both words, art and music, in any order</a:t>
                      </a:r>
                    </a:p>
                  </a:txBody>
                  <a:tcPr marL="45720" marR="45720" anchor="ctr" horzOverflow="overflow"/>
                </a:tc>
                <a:extLst>
                  <a:ext uri="{0D108BD9-81ED-4DB2-BD59-A6C34878D82A}">
                    <a16:rowId xmlns:a16="http://schemas.microsoft.com/office/drawing/2014/main" val="10001"/>
                  </a:ext>
                </a:extLst>
              </a:tr>
              <a:tr h="2016403">
                <a:tc>
                  <a:txBody>
                    <a:bodyPr/>
                    <a:lstStyle/>
                    <a:p>
                      <a:pPr algn="l">
                        <a:defRPr sz="1800"/>
                      </a:pPr>
                      <a:r>
                        <a:rPr sz="1400">
                          <a:latin typeface="Arial"/>
                          <a:ea typeface="Arial"/>
                          <a:cs typeface="Arial"/>
                        </a:rPr>
                        <a:t>OR</a:t>
                      </a:r>
                    </a:p>
                  </a:txBody>
                  <a:tcPr marL="45720" marR="45720" anchor="ctr" horzOverflow="overflow"/>
                </a:tc>
                <a:tc>
                  <a:txBody>
                    <a:bodyPr/>
                    <a:lstStyle/>
                    <a:p>
                      <a:pPr algn="l">
                        <a:defRPr sz="1800"/>
                      </a:pPr>
                      <a:r>
                        <a:rPr sz="1400">
                          <a:latin typeface="Arial"/>
                          <a:ea typeface="Arial"/>
                          <a:cs typeface="Arial"/>
                        </a:rPr>
                        <a:t>Display search results that include only one word from a list. </a:t>
                      </a:r>
                    </a:p>
                  </a:txBody>
                  <a:tcPr marL="45720" marR="45720" anchor="ctr" horzOverflow="overflow"/>
                </a:tc>
                <a:tc>
                  <a:txBody>
                    <a:bodyPr/>
                    <a:lstStyle/>
                    <a:p>
                      <a:pPr algn="l">
                        <a:defRPr sz="1400">
                          <a:latin typeface="Arial"/>
                          <a:ea typeface="Arial"/>
                          <a:cs typeface="Arial"/>
                        </a:defRPr>
                      </a:pPr>
                      <a:r>
                        <a:t>dog OR puppy </a:t>
                      </a:r>
                    </a:p>
                    <a:p>
                      <a:pPr algn="l">
                        <a:defRPr sz="1400">
                          <a:latin typeface="Arial"/>
                          <a:ea typeface="Arial"/>
                          <a:cs typeface="Arial"/>
                        </a:defRPr>
                      </a:pPr>
                      <a:endParaRPr/>
                    </a:p>
                    <a:p>
                      <a:pPr algn="l">
                        <a:defRPr sz="1400">
                          <a:latin typeface="Arial"/>
                          <a:ea typeface="Arial"/>
                          <a:cs typeface="Arial"/>
                        </a:defRPr>
                      </a:pPr>
                      <a:r>
                        <a:t>dog OR puppy OR canine </a:t>
                      </a:r>
                    </a:p>
                  </a:txBody>
                  <a:tcPr marL="45720" marR="45720" anchor="ctr" horzOverflow="overflow"/>
                </a:tc>
                <a:tc>
                  <a:txBody>
                    <a:bodyPr/>
                    <a:lstStyle/>
                    <a:p>
                      <a:pPr algn="l">
                        <a:defRPr sz="1800"/>
                      </a:pPr>
                      <a:r>
                        <a:rPr sz="1400">
                          <a:latin typeface="Arial"/>
                          <a:ea typeface="Arial"/>
                          <a:cs typeface="Arial"/>
                        </a:rPr>
                        <a:t>Results have either the word, dog, or the word, Puppy. Results have the word, dog, or the word, puppy, or the word, canine.</a:t>
                      </a:r>
                    </a:p>
                  </a:txBody>
                  <a:tcPr marL="45720" marR="45720" anchor="ctr" horzOverflow="overflow"/>
                </a:tc>
                <a:extLst>
                  <a:ext uri="{0D108BD9-81ED-4DB2-BD59-A6C34878D82A}">
                    <a16:rowId xmlns:a16="http://schemas.microsoft.com/office/drawing/2014/main" val="10002"/>
                  </a:ext>
                </a:extLst>
              </a:tr>
              <a:tr h="1590087">
                <a:tc>
                  <a:txBody>
                    <a:bodyPr/>
                    <a:lstStyle/>
                    <a:p>
                      <a:pPr algn="l">
                        <a:defRPr sz="1800"/>
                      </a:pPr>
                      <a:r>
                        <a:rPr sz="1400">
                          <a:latin typeface="Arial"/>
                          <a:ea typeface="Arial"/>
                          <a:cs typeface="Arial"/>
                        </a:rPr>
                        <a:t>()</a:t>
                      </a:r>
                    </a:p>
                  </a:txBody>
                  <a:tcPr marL="45720" marR="45720" anchor="ctr" horzOverflow="overflow"/>
                </a:tc>
                <a:tc>
                  <a:txBody>
                    <a:bodyPr/>
                    <a:lstStyle/>
                    <a:p>
                      <a:pPr algn="l">
                        <a:defRPr sz="1800"/>
                      </a:pPr>
                      <a:r>
                        <a:rPr sz="1400">
                          <a:latin typeface="Arial"/>
                          <a:ea typeface="Arial"/>
                          <a:cs typeface="Arial"/>
                        </a:rPr>
                        <a:t>Combine search results that include specific words with those that include only one word from a list.</a:t>
                      </a:r>
                    </a:p>
                  </a:txBody>
                  <a:tcPr marL="45720" marR="45720" anchor="ctr" horzOverflow="overflow"/>
                </a:tc>
                <a:tc>
                  <a:txBody>
                    <a:bodyPr/>
                    <a:lstStyle/>
                    <a:p>
                      <a:pPr algn="l">
                        <a:defRPr sz="1800"/>
                      </a:pPr>
                      <a:r>
                        <a:rPr sz="1400">
                          <a:latin typeface="Arial"/>
                          <a:ea typeface="Arial"/>
                          <a:cs typeface="Arial"/>
                        </a:rPr>
                        <a:t>Kalamazoo Michigan  (pizza OR subs) </a:t>
                      </a:r>
                    </a:p>
                  </a:txBody>
                  <a:tcPr marL="45720" marR="45720" anchor="ctr" horzOverflow="overflow"/>
                </a:tc>
                <a:tc>
                  <a:txBody>
                    <a:bodyPr/>
                    <a:lstStyle/>
                    <a:p>
                      <a:pPr algn="l">
                        <a:defRPr sz="1800"/>
                      </a:pPr>
                      <a:r>
                        <a:rPr sz="1400">
                          <a:latin typeface="Arial"/>
                          <a:ea typeface="Arial"/>
                          <a:cs typeface="Arial"/>
                        </a:rPr>
                        <a:t>Results include both words, Kalamazoo Michigan, and either the word, pizza, or the word, subs.</a:t>
                      </a:r>
                    </a:p>
                  </a:txBody>
                  <a:tcPr marL="45720" marR="45720" anchor="ctr" horzOverflow="overflow"/>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27</a:t>
            </a:fld>
            <a:endParaRPr/>
          </a:p>
        </p:txBody>
      </p:sp>
      <p:sp>
        <p:nvSpPr>
          <p:cNvPr id="694" name="Title 11"/>
          <p:cNvSpPr txBox="1">
            <a:spLocks noGrp="1"/>
          </p:cNvSpPr>
          <p:nvPr>
            <p:ph type="title"/>
          </p:nvPr>
        </p:nvSpPr>
        <p:spPr>
          <a:xfrm>
            <a:off x="519168" y="357625"/>
            <a:ext cx="8032640" cy="1004012"/>
          </a:xfrm>
          <a:prstGeom prst="rect">
            <a:avLst/>
          </a:prstGeom>
        </p:spPr>
        <p:txBody>
          <a:bodyPr/>
          <a:lstStyle/>
          <a:p>
            <a:r>
              <a:t>Types of Websites (3 of 8) </a:t>
            </a:r>
          </a:p>
        </p:txBody>
      </p:sp>
      <p:graphicFrame>
        <p:nvGraphicFramePr>
          <p:cNvPr id="695" name="Table 2"/>
          <p:cNvGraphicFramePr/>
          <p:nvPr/>
        </p:nvGraphicFramePr>
        <p:xfrm>
          <a:off x="2" y="1295400"/>
          <a:ext cx="9143998" cy="5333999"/>
        </p:xfrm>
        <a:graphic>
          <a:graphicData uri="http://schemas.openxmlformats.org/drawingml/2006/table">
            <a:tbl>
              <a:tblPr>
                <a:tableStyleId>{4C3C2611-4C71-4FC5-86AE-919BDF0F9419}</a:tableStyleId>
              </a:tblPr>
              <a:tblGrid>
                <a:gridCol w="1762699">
                  <a:extLst>
                    <a:ext uri="{9D8B030D-6E8A-4147-A177-3AD203B41FA5}">
                      <a16:colId xmlns:a16="http://schemas.microsoft.com/office/drawing/2014/main" val="20000"/>
                    </a:ext>
                  </a:extLst>
                </a:gridCol>
                <a:gridCol w="1762699">
                  <a:extLst>
                    <a:ext uri="{9D8B030D-6E8A-4147-A177-3AD203B41FA5}">
                      <a16:colId xmlns:a16="http://schemas.microsoft.com/office/drawing/2014/main" val="20001"/>
                    </a:ext>
                  </a:extLst>
                </a:gridCol>
                <a:gridCol w="1762699">
                  <a:extLst>
                    <a:ext uri="{9D8B030D-6E8A-4147-A177-3AD203B41FA5}">
                      <a16:colId xmlns:a16="http://schemas.microsoft.com/office/drawing/2014/main" val="20002"/>
                    </a:ext>
                  </a:extLst>
                </a:gridCol>
                <a:gridCol w="3855901">
                  <a:extLst>
                    <a:ext uri="{9D8B030D-6E8A-4147-A177-3AD203B41FA5}">
                      <a16:colId xmlns:a16="http://schemas.microsoft.com/office/drawing/2014/main" val="20003"/>
                    </a:ext>
                  </a:extLst>
                </a:gridCol>
              </a:tblGrid>
              <a:tr h="617087">
                <a:tc>
                  <a:txBody>
                    <a:bodyPr/>
                    <a:lstStyle/>
                    <a:p>
                      <a:pPr algn="l">
                        <a:defRPr sz="1800"/>
                      </a:pPr>
                      <a:r>
                        <a:rPr sz="1400" b="1">
                          <a:solidFill>
                            <a:srgbClr val="FFFFFF"/>
                          </a:solidFill>
                          <a:latin typeface="Arial"/>
                          <a:ea typeface="Arial"/>
                          <a:cs typeface="Arial"/>
                        </a:rPr>
                        <a:t>Operator</a:t>
                      </a:r>
                    </a:p>
                  </a:txBody>
                  <a:tcPr marL="45720" marR="45720" anchor="ctr" horzOverflow="overflow">
                    <a:solidFill>
                      <a:srgbClr val="8A288F"/>
                    </a:solidFill>
                  </a:tcPr>
                </a:tc>
                <a:tc>
                  <a:txBody>
                    <a:bodyPr/>
                    <a:lstStyle/>
                    <a:p>
                      <a:pPr algn="l">
                        <a:defRPr sz="1800"/>
                      </a:pPr>
                      <a:r>
                        <a:rPr sz="1400" b="1">
                          <a:solidFill>
                            <a:srgbClr val="FFFFFF"/>
                          </a:solidFill>
                          <a:latin typeface="Arial"/>
                          <a:ea typeface="Arial"/>
                          <a:cs typeface="Arial"/>
                        </a:rPr>
                        <a:t>Description </a:t>
                      </a:r>
                    </a:p>
                  </a:txBody>
                  <a:tcPr marL="45720" marR="45720" anchor="ctr" horzOverflow="overflow">
                    <a:solidFill>
                      <a:srgbClr val="8A288F"/>
                    </a:solidFill>
                  </a:tcPr>
                </a:tc>
                <a:tc>
                  <a:txBody>
                    <a:bodyPr/>
                    <a:lstStyle/>
                    <a:p>
                      <a:pPr algn="l">
                        <a:defRPr sz="1800"/>
                      </a:pPr>
                      <a:r>
                        <a:rPr sz="1400" b="1">
                          <a:solidFill>
                            <a:srgbClr val="FFFFFF"/>
                          </a:solidFill>
                          <a:latin typeface="Arial"/>
                          <a:ea typeface="Arial"/>
                          <a:cs typeface="Arial"/>
                        </a:rPr>
                        <a:t>Examples </a:t>
                      </a:r>
                    </a:p>
                  </a:txBody>
                  <a:tcPr marL="45720" marR="45720" anchor="ctr" horzOverflow="overflow">
                    <a:solidFill>
                      <a:srgbClr val="8A288F"/>
                    </a:solidFill>
                  </a:tcPr>
                </a:tc>
                <a:tc>
                  <a:txBody>
                    <a:bodyPr/>
                    <a:lstStyle/>
                    <a:p>
                      <a:pPr algn="l">
                        <a:defRPr sz="1800"/>
                      </a:pPr>
                      <a:r>
                        <a:rPr sz="1400" b="1">
                          <a:solidFill>
                            <a:srgbClr val="FFFFFF"/>
                          </a:solidFill>
                          <a:latin typeface="Arial"/>
                          <a:ea typeface="Arial"/>
                          <a:cs typeface="Arial"/>
                        </a:rPr>
                        <a:t>Explanation </a:t>
                      </a:r>
                    </a:p>
                  </a:txBody>
                  <a:tcPr marL="45720" marR="45720" anchor="ctr" horzOverflow="overflow">
                    <a:solidFill>
                      <a:srgbClr val="8A288F"/>
                    </a:solidFill>
                  </a:tcPr>
                </a:tc>
                <a:extLst>
                  <a:ext uri="{0D108BD9-81ED-4DB2-BD59-A6C34878D82A}">
                    <a16:rowId xmlns:a16="http://schemas.microsoft.com/office/drawing/2014/main" val="10000"/>
                  </a:ext>
                </a:extLst>
              </a:tr>
              <a:tr h="1572304">
                <a:tc>
                  <a:txBody>
                    <a:bodyPr/>
                    <a:lstStyle/>
                    <a:p>
                      <a:pPr algn="l">
                        <a:defRPr sz="1800"/>
                      </a:pPr>
                      <a:r>
                        <a:rPr sz="1400">
                          <a:latin typeface="Arial"/>
                          <a:ea typeface="Arial"/>
                          <a:cs typeface="Arial"/>
                        </a:rPr>
                        <a:t>_</a:t>
                      </a:r>
                    </a:p>
                  </a:txBody>
                  <a:tcPr marL="45720" marR="45720" anchor="ctr" horzOverflow="overflow"/>
                </a:tc>
                <a:tc>
                  <a:txBody>
                    <a:bodyPr/>
                    <a:lstStyle/>
                    <a:p>
                      <a:pPr algn="l">
                        <a:defRPr sz="1800"/>
                      </a:pPr>
                      <a:r>
                        <a:rPr sz="1400">
                          <a:latin typeface="Arial"/>
                          <a:ea typeface="Arial"/>
                          <a:cs typeface="Arial"/>
                        </a:rPr>
                        <a:t>Exclude a word from search results.</a:t>
                      </a:r>
                    </a:p>
                  </a:txBody>
                  <a:tcPr marL="45720" marR="45720" anchor="ctr" horzOverflow="overflow"/>
                </a:tc>
                <a:tc>
                  <a:txBody>
                    <a:bodyPr/>
                    <a:lstStyle/>
                    <a:p>
                      <a:pPr algn="l">
                        <a:defRPr sz="1800"/>
                      </a:pPr>
                      <a:r>
                        <a:rPr sz="1400">
                          <a:latin typeface="Arial"/>
                          <a:ea typeface="Arial"/>
                          <a:cs typeface="Arial"/>
                        </a:rPr>
                        <a:t>automobile-convertible </a:t>
                      </a:r>
                    </a:p>
                  </a:txBody>
                  <a:tcPr marL="45720" marR="45720" anchor="ctr" horzOverflow="overflow"/>
                </a:tc>
                <a:tc>
                  <a:txBody>
                    <a:bodyPr/>
                    <a:lstStyle/>
                    <a:p>
                      <a:pPr algn="l">
                        <a:defRPr sz="1800"/>
                      </a:pPr>
                      <a:r>
                        <a:rPr sz="1400">
                          <a:latin typeface="Arial"/>
                          <a:ea typeface="Arial"/>
                          <a:cs typeface="Arial"/>
                        </a:rPr>
                        <a:t>Results include the word, automobile, but do not include the word, convertible. </a:t>
                      </a:r>
                    </a:p>
                  </a:txBody>
                  <a:tcPr marL="45720" marR="45720" anchor="ctr" horzOverflow="overflow"/>
                </a:tc>
                <a:extLst>
                  <a:ext uri="{0D108BD9-81ED-4DB2-BD59-A6C34878D82A}">
                    <a16:rowId xmlns:a16="http://schemas.microsoft.com/office/drawing/2014/main" val="10001"/>
                  </a:ext>
                </a:extLst>
              </a:tr>
              <a:tr h="1572304">
                <a:tc>
                  <a:txBody>
                    <a:bodyPr/>
                    <a:lstStyle/>
                    <a:p>
                      <a:pPr algn="l">
                        <a:defRPr sz="1800"/>
                      </a:pPr>
                      <a:r>
                        <a:rPr sz="1400">
                          <a:latin typeface="Arial"/>
                          <a:ea typeface="Arial"/>
                          <a:cs typeface="Arial"/>
                        </a:rPr>
                        <a:t>“ ”</a:t>
                      </a:r>
                    </a:p>
                  </a:txBody>
                  <a:tcPr marL="45720" marR="45720" anchor="ctr" horzOverflow="overflow"/>
                </a:tc>
                <a:tc>
                  <a:txBody>
                    <a:bodyPr/>
                    <a:lstStyle/>
                    <a:p>
                      <a:pPr algn="l">
                        <a:defRPr sz="1800"/>
                      </a:pPr>
                      <a:r>
                        <a:rPr sz="1400">
                          <a:latin typeface="Arial"/>
                          <a:ea typeface="Arial"/>
                          <a:cs typeface="Arial"/>
                        </a:rPr>
                        <a:t>Search for an exact phrase in a certain order. </a:t>
                      </a:r>
                    </a:p>
                  </a:txBody>
                  <a:tcPr marL="45720" marR="45720" anchor="ctr" horzOverflow="overflow"/>
                </a:tc>
                <a:tc>
                  <a:txBody>
                    <a:bodyPr/>
                    <a:lstStyle/>
                    <a:p>
                      <a:pPr algn="l">
                        <a:defRPr sz="1800"/>
                      </a:pPr>
                      <a:r>
                        <a:rPr sz="1400">
                          <a:latin typeface="Arial"/>
                          <a:ea typeface="Arial"/>
                          <a:cs typeface="Arial"/>
                        </a:rPr>
                        <a:t>"19th century literature" </a:t>
                      </a:r>
                    </a:p>
                  </a:txBody>
                  <a:tcPr marL="45720" marR="45720" anchor="ctr" horzOverflow="overflow"/>
                </a:tc>
                <a:tc>
                  <a:txBody>
                    <a:bodyPr/>
                    <a:lstStyle/>
                    <a:p>
                      <a:pPr algn="l">
                        <a:defRPr sz="1800"/>
                      </a:pPr>
                      <a:r>
                        <a:rPr sz="1400">
                          <a:latin typeface="Arial"/>
                          <a:ea typeface="Arial"/>
                          <a:cs typeface="Arial"/>
                        </a:rPr>
                        <a:t>Results include the exact phrase, 19th century literature. </a:t>
                      </a:r>
                    </a:p>
                  </a:txBody>
                  <a:tcPr marL="45720" marR="45720" anchor="ctr" horzOverflow="overflow"/>
                </a:tc>
                <a:extLst>
                  <a:ext uri="{0D108BD9-81ED-4DB2-BD59-A6C34878D82A}">
                    <a16:rowId xmlns:a16="http://schemas.microsoft.com/office/drawing/2014/main" val="10002"/>
                  </a:ext>
                </a:extLst>
              </a:tr>
              <a:tr h="1572304">
                <a:tc>
                  <a:txBody>
                    <a:bodyPr/>
                    <a:lstStyle/>
                    <a:p>
                      <a:pPr algn="l">
                        <a:defRPr sz="1800"/>
                      </a:pPr>
                      <a:r>
                        <a:rPr sz="1400">
                          <a:latin typeface="Arial"/>
                          <a:ea typeface="Arial"/>
                          <a:cs typeface="Arial"/>
                        </a:rPr>
                        <a:t>*</a:t>
                      </a:r>
                    </a:p>
                  </a:txBody>
                  <a:tcPr marL="45720" marR="45720" anchor="ctr" horzOverflow="overflow"/>
                </a:tc>
                <a:tc>
                  <a:txBody>
                    <a:bodyPr/>
                    <a:lstStyle/>
                    <a:p>
                      <a:pPr algn="l">
                        <a:defRPr sz="1800"/>
                      </a:pPr>
                      <a:r>
                        <a:rPr sz="1400">
                          <a:latin typeface="Arial"/>
                          <a:ea typeface="Arial"/>
                          <a:cs typeface="Arial"/>
                        </a:rPr>
                        <a:t>Substitute characters in place of the asterisk. </a:t>
                      </a:r>
                    </a:p>
                  </a:txBody>
                  <a:tcPr marL="45720" marR="45720" anchor="ctr" horzOverflow="overflow"/>
                </a:tc>
                <a:tc>
                  <a:txBody>
                    <a:bodyPr/>
                    <a:lstStyle/>
                    <a:p>
                      <a:pPr algn="l">
                        <a:defRPr sz="1800"/>
                      </a:pPr>
                      <a:r>
                        <a:rPr sz="1400">
                          <a:latin typeface="Arial"/>
                          <a:ea typeface="Arial"/>
                          <a:cs typeface="Arial"/>
                        </a:rPr>
                        <a:t>writer* </a:t>
                      </a:r>
                    </a:p>
                  </a:txBody>
                  <a:tcPr marL="45720" marR="45720" anchor="ctr" horzOverflow="overflow"/>
                </a:tc>
                <a:tc>
                  <a:txBody>
                    <a:bodyPr/>
                    <a:lstStyle/>
                    <a:p>
                      <a:pPr algn="l">
                        <a:defRPr sz="1800"/>
                      </a:pPr>
                      <a:r>
                        <a:rPr sz="1400">
                          <a:latin typeface="Arial"/>
                          <a:ea typeface="Arial"/>
                          <a:cs typeface="Arial"/>
                        </a:rPr>
                        <a:t>Results include any word that begins with the text, writer (e.g., writer, writers, writer's) </a:t>
                      </a:r>
                    </a:p>
                  </a:txBody>
                  <a:tcPr marL="45720" marR="45720" anchor="ctr" horzOverflow="overflow"/>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28</a:t>
            </a:fld>
            <a:endParaRPr/>
          </a:p>
        </p:txBody>
      </p:sp>
      <p:sp>
        <p:nvSpPr>
          <p:cNvPr id="698" name="Title 2"/>
          <p:cNvSpPr txBox="1">
            <a:spLocks noGrp="1"/>
          </p:cNvSpPr>
          <p:nvPr>
            <p:ph type="title"/>
          </p:nvPr>
        </p:nvSpPr>
        <p:spPr>
          <a:xfrm>
            <a:off x="45720" y="27708"/>
            <a:ext cx="9052560" cy="1039093"/>
          </a:xfrm>
          <a:prstGeom prst="rect">
            <a:avLst/>
          </a:prstGeom>
        </p:spPr>
        <p:txBody>
          <a:bodyPr/>
          <a:lstStyle/>
          <a:p>
            <a:r>
              <a:t>Types of Websites (4 of 8)</a:t>
            </a:r>
          </a:p>
        </p:txBody>
      </p:sp>
      <p:sp>
        <p:nvSpPr>
          <p:cNvPr id="699" name="Content Placeholder 3"/>
          <p:cNvSpPr txBox="1">
            <a:spLocks noGrp="1"/>
          </p:cNvSpPr>
          <p:nvPr>
            <p:ph type="body" idx="1"/>
          </p:nvPr>
        </p:nvSpPr>
        <p:spPr>
          <a:xfrm>
            <a:off x="228600" y="1295400"/>
            <a:ext cx="8686800" cy="4876799"/>
          </a:xfrm>
          <a:prstGeom prst="rect">
            <a:avLst/>
          </a:prstGeom>
        </p:spPr>
        <p:txBody>
          <a:bodyPr/>
          <a:lstStyle/>
          <a:p>
            <a:r>
              <a:t>There are several types of websites</a:t>
            </a:r>
          </a:p>
          <a:p>
            <a:pPr marL="914400" lvl="1" indent="-457200">
              <a:spcBef>
                <a:spcPts val="500"/>
              </a:spcBef>
              <a:defRPr sz="2400"/>
            </a:pPr>
            <a:r>
              <a:t>Search engine</a:t>
            </a:r>
          </a:p>
          <a:p>
            <a:pPr marL="914400" lvl="1" indent="-457200">
              <a:spcBef>
                <a:spcPts val="500"/>
              </a:spcBef>
              <a:defRPr sz="2400"/>
            </a:pPr>
            <a:r>
              <a:t>Online social network</a:t>
            </a:r>
          </a:p>
          <a:p>
            <a:pPr marL="914400" lvl="1" indent="-457200">
              <a:spcBef>
                <a:spcPts val="500"/>
              </a:spcBef>
              <a:defRPr sz="2400"/>
            </a:pPr>
            <a:r>
              <a:t>Informational and research</a:t>
            </a:r>
          </a:p>
          <a:p>
            <a:pPr marL="914400" lvl="1" indent="-457200">
              <a:spcBef>
                <a:spcPts val="500"/>
              </a:spcBef>
              <a:defRPr sz="2400"/>
            </a:pPr>
            <a:r>
              <a:t>Media sharing</a:t>
            </a:r>
          </a:p>
          <a:p>
            <a:pPr marL="914400" lvl="1" indent="-457200">
              <a:spcBef>
                <a:spcPts val="500"/>
              </a:spcBef>
              <a:defRPr sz="2400"/>
            </a:pPr>
            <a:r>
              <a:t>Bookmarking</a:t>
            </a:r>
          </a:p>
          <a:p>
            <a:pPr marL="914400" lvl="1" indent="-457200">
              <a:spcBef>
                <a:spcPts val="500"/>
              </a:spcBef>
              <a:defRPr sz="2400"/>
            </a:pPr>
            <a:r>
              <a:t>News, weather, sports, and other mass media</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702"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29</a:t>
            </a:fld>
            <a:endParaRPr/>
          </a:p>
        </p:txBody>
      </p:sp>
      <p:sp>
        <p:nvSpPr>
          <p:cNvPr id="703" name="標題 1"/>
          <p:cNvSpPr txBox="1">
            <a:spLocks noGrp="1"/>
          </p:cNvSpPr>
          <p:nvPr>
            <p:ph type="title"/>
          </p:nvPr>
        </p:nvSpPr>
        <p:spPr>
          <a:xfrm>
            <a:off x="457200" y="26987"/>
            <a:ext cx="8229600" cy="1039814"/>
          </a:xfrm>
          <a:prstGeom prst="rect">
            <a:avLst/>
          </a:prstGeom>
        </p:spPr>
        <p:txBody>
          <a:bodyPr/>
          <a:lstStyle/>
          <a:p>
            <a:endParaRPr/>
          </a:p>
        </p:txBody>
      </p:sp>
      <p:sp>
        <p:nvSpPr>
          <p:cNvPr id="704" name="內容版面配置區 2"/>
          <p:cNvSpPr txBox="1">
            <a:spLocks noGrp="1"/>
          </p:cNvSpPr>
          <p:nvPr>
            <p:ph type="body" idx="1"/>
          </p:nvPr>
        </p:nvSpPr>
        <p:spPr>
          <a:prstGeom prst="rect">
            <a:avLst/>
          </a:prstGeom>
        </p:spPr>
        <p:txBody>
          <a:bodyPr/>
          <a:lstStyle/>
          <a:p>
            <a:endParaRPr/>
          </a:p>
        </p:txBody>
      </p:sp>
      <p:sp>
        <p:nvSpPr>
          <p:cNvPr id="705" name="文字版面配置區 3"/>
          <p:cNvSpPr>
            <a:spLocks noGrp="1"/>
          </p:cNvSpPr>
          <p:nvPr>
            <p:ph type="body" idx="21"/>
          </p:nvPr>
        </p:nvSpPr>
        <p:spPr>
          <a:prstGeom prst="rect">
            <a:avLst/>
          </a:prstGeom>
        </p:spPr>
        <p:txBody>
          <a:bodyPr/>
          <a:lstStyle/>
          <a:p>
            <a:endParaRPr/>
          </a:p>
        </p:txBody>
      </p:sp>
      <p:sp>
        <p:nvSpPr>
          <p:cNvPr id="706"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29</a:t>
            </a:r>
          </a:p>
        </p:txBody>
      </p:sp>
      <p:pic>
        <p:nvPicPr>
          <p:cNvPr id="707" name="Picture 2" descr="Picture 2"/>
          <p:cNvPicPr>
            <a:picLocks noChangeAspect="1"/>
          </p:cNvPicPr>
          <p:nvPr/>
        </p:nvPicPr>
        <p:blipFill>
          <a:blip r:embed="rId2"/>
          <a:stretch>
            <a:fillRect/>
          </a:stretch>
        </p:blipFill>
        <p:spPr>
          <a:xfrm>
            <a:off x="-2" y="0"/>
            <a:ext cx="9097327" cy="48768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Slide Number Placeholder 5"/>
          <p:cNvSpPr txBox="1">
            <a:spLocks noGrp="1"/>
          </p:cNvSpPr>
          <p:nvPr>
            <p:ph type="sldNum" sz="quarter" idx="2"/>
          </p:nvPr>
        </p:nvSpPr>
        <p:spPr>
          <a:xfrm>
            <a:off x="8586286" y="6336029"/>
            <a:ext cx="201028"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3</a:t>
            </a:fld>
            <a:endParaRPr/>
          </a:p>
        </p:txBody>
      </p:sp>
      <p:sp>
        <p:nvSpPr>
          <p:cNvPr id="571" name="Title 2"/>
          <p:cNvSpPr txBox="1">
            <a:spLocks noGrp="1"/>
          </p:cNvSpPr>
          <p:nvPr>
            <p:ph type="title"/>
          </p:nvPr>
        </p:nvSpPr>
        <p:spPr>
          <a:xfrm>
            <a:off x="45720" y="27708"/>
            <a:ext cx="9052560" cy="1039093"/>
          </a:xfrm>
          <a:prstGeom prst="rect">
            <a:avLst/>
          </a:prstGeom>
        </p:spPr>
        <p:txBody>
          <a:bodyPr/>
          <a:lstStyle/>
          <a:p>
            <a:r>
              <a:t>Objectives Overview (2 of 2)</a:t>
            </a:r>
          </a:p>
        </p:txBody>
      </p:sp>
      <p:sp>
        <p:nvSpPr>
          <p:cNvPr id="572" name="Content Placeholder 1"/>
          <p:cNvSpPr txBox="1">
            <a:spLocks noGrp="1"/>
          </p:cNvSpPr>
          <p:nvPr>
            <p:ph type="body" idx="1"/>
          </p:nvPr>
        </p:nvSpPr>
        <p:spPr>
          <a:xfrm>
            <a:off x="228600" y="1265433"/>
            <a:ext cx="8763000" cy="4784334"/>
          </a:xfrm>
          <a:prstGeom prst="rect">
            <a:avLst/>
          </a:prstGeom>
        </p:spPr>
        <p:txBody>
          <a:bodyPr/>
          <a:lstStyle/>
          <a:p>
            <a:r>
              <a:t>Explain benefits and risks of using online social networks.</a:t>
            </a:r>
          </a:p>
          <a:p>
            <a:r>
              <a:t>Describe uses of various types of websites.</a:t>
            </a:r>
          </a:p>
          <a:p>
            <a:r>
              <a:t>Explain how the web uses graphics, animation, audio, video, and virtual reality.</a:t>
            </a:r>
          </a:p>
          <a:p>
            <a:r>
              <a:t>Explain how email, email lists, Internet messaging, chat rooms, online discussions, VoIP, and FTP work. (VoIP:</a:t>
            </a:r>
            <a:r>
              <a:rPr b="1"/>
              <a:t>V</a:t>
            </a:r>
            <a:r>
              <a:t>oice </a:t>
            </a:r>
            <a:r>
              <a:rPr b="1"/>
              <a:t>o</a:t>
            </a:r>
            <a:r>
              <a:t>ver </a:t>
            </a:r>
            <a:r>
              <a:rPr b="1"/>
              <a:t>I</a:t>
            </a:r>
            <a:r>
              <a:t>nternet </a:t>
            </a:r>
            <a:r>
              <a:rPr b="1"/>
              <a:t>P</a:t>
            </a:r>
            <a:r>
              <a:t>rotocol)</a:t>
            </a:r>
          </a:p>
          <a:p>
            <a:r>
              <a:t>(FTP:File Transfer Protocol)</a:t>
            </a:r>
          </a:p>
          <a:p>
            <a:r>
              <a:t>Identify the rules of netiquette(網絡禮儀</a:t>
            </a:r>
            <a:r>
              <a:rPr>
                <a:latin typeface="Times Roman"/>
                <a:ea typeface="Times Roman"/>
                <a:cs typeface="Times Roman"/>
                <a:sym typeface="Times Roman"/>
              </a:rPr>
              <a:t>)</a:t>
            </a:r>
            <a:r>
              <a:t>.</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710"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30</a:t>
            </a:fld>
            <a:endParaRPr/>
          </a:p>
        </p:txBody>
      </p:sp>
      <p:sp>
        <p:nvSpPr>
          <p:cNvPr id="711" name="標題 1"/>
          <p:cNvSpPr txBox="1">
            <a:spLocks noGrp="1"/>
          </p:cNvSpPr>
          <p:nvPr>
            <p:ph type="title"/>
          </p:nvPr>
        </p:nvSpPr>
        <p:spPr>
          <a:xfrm>
            <a:off x="457200" y="26987"/>
            <a:ext cx="8229600" cy="1039814"/>
          </a:xfrm>
          <a:prstGeom prst="rect">
            <a:avLst/>
          </a:prstGeom>
        </p:spPr>
        <p:txBody>
          <a:bodyPr/>
          <a:lstStyle/>
          <a:p>
            <a:endParaRPr/>
          </a:p>
        </p:txBody>
      </p:sp>
      <p:sp>
        <p:nvSpPr>
          <p:cNvPr id="712" name="內容版面配置區 2"/>
          <p:cNvSpPr txBox="1">
            <a:spLocks noGrp="1"/>
          </p:cNvSpPr>
          <p:nvPr>
            <p:ph type="body" idx="1"/>
          </p:nvPr>
        </p:nvSpPr>
        <p:spPr>
          <a:prstGeom prst="rect">
            <a:avLst/>
          </a:prstGeom>
        </p:spPr>
        <p:txBody>
          <a:bodyPr/>
          <a:lstStyle/>
          <a:p>
            <a:endParaRPr/>
          </a:p>
        </p:txBody>
      </p:sp>
      <p:sp>
        <p:nvSpPr>
          <p:cNvPr id="713" name="文字版面配置區 3"/>
          <p:cNvSpPr>
            <a:spLocks noGrp="1"/>
          </p:cNvSpPr>
          <p:nvPr>
            <p:ph type="body" idx="21"/>
          </p:nvPr>
        </p:nvSpPr>
        <p:spPr>
          <a:prstGeom prst="rect">
            <a:avLst/>
          </a:prstGeom>
        </p:spPr>
        <p:txBody>
          <a:bodyPr/>
          <a:lstStyle/>
          <a:p>
            <a:endParaRPr/>
          </a:p>
        </p:txBody>
      </p:sp>
      <p:sp>
        <p:nvSpPr>
          <p:cNvPr id="714"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30</a:t>
            </a:r>
          </a:p>
        </p:txBody>
      </p:sp>
      <p:pic>
        <p:nvPicPr>
          <p:cNvPr id="715" name="Picture 2" descr="Picture 2"/>
          <p:cNvPicPr>
            <a:picLocks noChangeAspect="1"/>
          </p:cNvPicPr>
          <p:nvPr/>
        </p:nvPicPr>
        <p:blipFill>
          <a:blip r:embed="rId2"/>
          <a:stretch>
            <a:fillRect/>
          </a:stretch>
        </p:blipFill>
        <p:spPr>
          <a:xfrm>
            <a:off x="-2" y="0"/>
            <a:ext cx="9131592" cy="4419600"/>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718"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31</a:t>
            </a:fld>
            <a:endParaRPr/>
          </a:p>
        </p:txBody>
      </p:sp>
      <p:sp>
        <p:nvSpPr>
          <p:cNvPr id="719" name="標題 1"/>
          <p:cNvSpPr txBox="1">
            <a:spLocks noGrp="1"/>
          </p:cNvSpPr>
          <p:nvPr>
            <p:ph type="title"/>
          </p:nvPr>
        </p:nvSpPr>
        <p:spPr>
          <a:xfrm>
            <a:off x="457200" y="26987"/>
            <a:ext cx="8229600" cy="1039814"/>
          </a:xfrm>
          <a:prstGeom prst="rect">
            <a:avLst/>
          </a:prstGeom>
        </p:spPr>
        <p:txBody>
          <a:bodyPr/>
          <a:lstStyle/>
          <a:p>
            <a:endParaRPr/>
          </a:p>
        </p:txBody>
      </p:sp>
      <p:sp>
        <p:nvSpPr>
          <p:cNvPr id="720" name="內容版面配置區 2"/>
          <p:cNvSpPr txBox="1">
            <a:spLocks noGrp="1"/>
          </p:cNvSpPr>
          <p:nvPr>
            <p:ph type="body" idx="1"/>
          </p:nvPr>
        </p:nvSpPr>
        <p:spPr>
          <a:prstGeom prst="rect">
            <a:avLst/>
          </a:prstGeom>
        </p:spPr>
        <p:txBody>
          <a:bodyPr/>
          <a:lstStyle/>
          <a:p>
            <a:endParaRPr/>
          </a:p>
        </p:txBody>
      </p:sp>
      <p:sp>
        <p:nvSpPr>
          <p:cNvPr id="721" name="文字版面配置區 3"/>
          <p:cNvSpPr>
            <a:spLocks noGrp="1"/>
          </p:cNvSpPr>
          <p:nvPr>
            <p:ph type="body" idx="21"/>
          </p:nvPr>
        </p:nvSpPr>
        <p:spPr>
          <a:prstGeom prst="rect">
            <a:avLst/>
          </a:prstGeom>
        </p:spPr>
        <p:txBody>
          <a:bodyPr/>
          <a:lstStyle/>
          <a:p>
            <a:endParaRPr/>
          </a:p>
        </p:txBody>
      </p:sp>
      <p:sp>
        <p:nvSpPr>
          <p:cNvPr id="722"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31</a:t>
            </a:r>
          </a:p>
        </p:txBody>
      </p:sp>
      <p:pic>
        <p:nvPicPr>
          <p:cNvPr id="723" name="Picture 2" descr="Picture 2"/>
          <p:cNvPicPr>
            <a:picLocks noChangeAspect="1"/>
          </p:cNvPicPr>
          <p:nvPr/>
        </p:nvPicPr>
        <p:blipFill>
          <a:blip r:embed="rId2"/>
          <a:stretch>
            <a:fillRect/>
          </a:stretch>
        </p:blipFill>
        <p:spPr>
          <a:xfrm>
            <a:off x="-2" y="0"/>
            <a:ext cx="9164830" cy="5029200"/>
          </a:xfrm>
          <a:prstGeom prst="rect">
            <a:avLst/>
          </a:prstGeom>
          <a:ln w="12700">
            <a:miter lim="400000"/>
          </a:ln>
        </p:spPr>
      </p:pic>
      <p:sp>
        <p:nvSpPr>
          <p:cNvPr id="724" name="文字方塊 7"/>
          <p:cNvSpPr txBox="1"/>
          <p:nvPr/>
        </p:nvSpPr>
        <p:spPr>
          <a:xfrm>
            <a:off x="304244" y="5444872"/>
            <a:ext cx="4474926"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r>
              <a:t>GPS: Global Positioning System</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32</a:t>
            </a:fld>
            <a:endParaRPr/>
          </a:p>
        </p:txBody>
      </p:sp>
      <p:sp>
        <p:nvSpPr>
          <p:cNvPr id="727" name="Title 1"/>
          <p:cNvSpPr txBox="1">
            <a:spLocks noGrp="1"/>
          </p:cNvSpPr>
          <p:nvPr>
            <p:ph type="title"/>
          </p:nvPr>
        </p:nvSpPr>
        <p:spPr>
          <a:xfrm>
            <a:off x="45720" y="27708"/>
            <a:ext cx="9052560" cy="1039093"/>
          </a:xfrm>
          <a:prstGeom prst="rect">
            <a:avLst/>
          </a:prstGeom>
        </p:spPr>
        <p:txBody>
          <a:bodyPr/>
          <a:lstStyle/>
          <a:p>
            <a:r>
              <a:t>Types of Websites (5 of 8)</a:t>
            </a:r>
          </a:p>
        </p:txBody>
      </p:sp>
      <p:sp>
        <p:nvSpPr>
          <p:cNvPr id="728" name="Content Placeholder 1"/>
          <p:cNvSpPr txBox="1">
            <a:spLocks noGrp="1"/>
          </p:cNvSpPr>
          <p:nvPr>
            <p:ph type="body" idx="1"/>
          </p:nvPr>
        </p:nvSpPr>
        <p:spPr>
          <a:xfrm>
            <a:off x="228600" y="1343876"/>
            <a:ext cx="8763000" cy="2999525"/>
          </a:xfrm>
          <a:prstGeom prst="rect">
            <a:avLst/>
          </a:prstGeom>
        </p:spPr>
        <p:txBody>
          <a:bodyPr>
            <a:normAutofit lnSpcReduction="10000"/>
          </a:bodyPr>
          <a:lstStyle/>
          <a:p>
            <a:r>
              <a:t>Educational</a:t>
            </a:r>
          </a:p>
          <a:p>
            <a:r>
              <a:t>Business, governmental, and organizational</a:t>
            </a:r>
          </a:p>
          <a:p>
            <a:pPr>
              <a:defRPr b="1"/>
            </a:pPr>
            <a:r>
              <a:t>Blogs</a:t>
            </a:r>
          </a:p>
          <a:p>
            <a:pPr>
              <a:defRPr b="1"/>
            </a:pPr>
            <a:r>
              <a:t>Wiki</a:t>
            </a:r>
            <a:r>
              <a:rPr b="0"/>
              <a:t> and collaboration</a:t>
            </a:r>
          </a:p>
          <a:p>
            <a:r>
              <a:t>Health and fitness</a:t>
            </a:r>
          </a:p>
          <a:p>
            <a:r>
              <a:t>Science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733"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33</a:t>
            </a:fld>
            <a:endParaRPr/>
          </a:p>
        </p:txBody>
      </p:sp>
      <p:sp>
        <p:nvSpPr>
          <p:cNvPr id="734" name="標題 1"/>
          <p:cNvSpPr txBox="1">
            <a:spLocks noGrp="1"/>
          </p:cNvSpPr>
          <p:nvPr>
            <p:ph type="title"/>
          </p:nvPr>
        </p:nvSpPr>
        <p:spPr>
          <a:xfrm>
            <a:off x="457200" y="26987"/>
            <a:ext cx="8229600" cy="1039814"/>
          </a:xfrm>
          <a:prstGeom prst="rect">
            <a:avLst/>
          </a:prstGeom>
        </p:spPr>
        <p:txBody>
          <a:bodyPr/>
          <a:lstStyle/>
          <a:p>
            <a:endParaRPr/>
          </a:p>
        </p:txBody>
      </p:sp>
      <p:sp>
        <p:nvSpPr>
          <p:cNvPr id="735" name="內容版面配置區 2"/>
          <p:cNvSpPr txBox="1">
            <a:spLocks noGrp="1"/>
          </p:cNvSpPr>
          <p:nvPr>
            <p:ph type="body" idx="1"/>
          </p:nvPr>
        </p:nvSpPr>
        <p:spPr>
          <a:prstGeom prst="rect">
            <a:avLst/>
          </a:prstGeom>
        </p:spPr>
        <p:txBody>
          <a:bodyPr/>
          <a:lstStyle/>
          <a:p>
            <a:endParaRPr/>
          </a:p>
        </p:txBody>
      </p:sp>
      <p:sp>
        <p:nvSpPr>
          <p:cNvPr id="736" name="文字版面配置區 3"/>
          <p:cNvSpPr>
            <a:spLocks noGrp="1"/>
          </p:cNvSpPr>
          <p:nvPr>
            <p:ph type="body" idx="21"/>
          </p:nvPr>
        </p:nvSpPr>
        <p:spPr>
          <a:prstGeom prst="rect">
            <a:avLst/>
          </a:prstGeom>
        </p:spPr>
        <p:txBody>
          <a:bodyPr/>
          <a:lstStyle/>
          <a:p>
            <a:endParaRPr/>
          </a:p>
        </p:txBody>
      </p:sp>
      <p:sp>
        <p:nvSpPr>
          <p:cNvPr id="737"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33</a:t>
            </a:r>
          </a:p>
        </p:txBody>
      </p:sp>
      <p:pic>
        <p:nvPicPr>
          <p:cNvPr id="738" name="Picture 2" descr="Picture 2"/>
          <p:cNvPicPr>
            <a:picLocks noChangeAspect="1"/>
          </p:cNvPicPr>
          <p:nvPr/>
        </p:nvPicPr>
        <p:blipFill>
          <a:blip r:embed="rId2"/>
          <a:stretch>
            <a:fillRect/>
          </a:stretch>
        </p:blipFill>
        <p:spPr>
          <a:xfrm>
            <a:off x="0" y="0"/>
            <a:ext cx="9079214" cy="5638800"/>
          </a:xfrm>
          <a:prstGeom prst="rect">
            <a:avLst/>
          </a:prstGeom>
          <a:ln w="12700">
            <a:miter lim="400000"/>
          </a:ln>
        </p:spPr>
      </p:pic>
      <p:sp>
        <p:nvSpPr>
          <p:cNvPr id="739" name="文字方塊 7"/>
          <p:cNvSpPr txBox="1"/>
          <p:nvPr/>
        </p:nvSpPr>
        <p:spPr>
          <a:xfrm>
            <a:off x="45719" y="5105400"/>
            <a:ext cx="4390243" cy="792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a:latin typeface="Arial"/>
                <a:ea typeface="Arial"/>
                <a:cs typeface="Arial"/>
                <a:sym typeface="Arial"/>
              </a:defRPr>
            </a:pPr>
            <a:r>
              <a:t>MD: Medical Doctor</a:t>
            </a:r>
          </a:p>
          <a:p>
            <a:pPr>
              <a:defRPr>
                <a:latin typeface="Arial"/>
                <a:ea typeface="Arial"/>
                <a:cs typeface="Arial"/>
                <a:sym typeface="Arial"/>
              </a:defRPr>
            </a:pPr>
            <a:r>
              <a:t>LLC: Limited Liability Company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742"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34</a:t>
            </a:fld>
            <a:endParaRPr/>
          </a:p>
        </p:txBody>
      </p:sp>
      <p:sp>
        <p:nvSpPr>
          <p:cNvPr id="743" name="標題 1"/>
          <p:cNvSpPr txBox="1">
            <a:spLocks noGrp="1"/>
          </p:cNvSpPr>
          <p:nvPr>
            <p:ph type="title"/>
          </p:nvPr>
        </p:nvSpPr>
        <p:spPr>
          <a:xfrm>
            <a:off x="457200" y="26987"/>
            <a:ext cx="8229600" cy="1039814"/>
          </a:xfrm>
          <a:prstGeom prst="rect">
            <a:avLst/>
          </a:prstGeom>
        </p:spPr>
        <p:txBody>
          <a:bodyPr/>
          <a:lstStyle/>
          <a:p>
            <a:endParaRPr/>
          </a:p>
        </p:txBody>
      </p:sp>
      <p:sp>
        <p:nvSpPr>
          <p:cNvPr id="744" name="內容版面配置區 2"/>
          <p:cNvSpPr txBox="1">
            <a:spLocks noGrp="1"/>
          </p:cNvSpPr>
          <p:nvPr>
            <p:ph type="body" idx="1"/>
          </p:nvPr>
        </p:nvSpPr>
        <p:spPr>
          <a:prstGeom prst="rect">
            <a:avLst/>
          </a:prstGeom>
        </p:spPr>
        <p:txBody>
          <a:bodyPr/>
          <a:lstStyle/>
          <a:p>
            <a:endParaRPr/>
          </a:p>
        </p:txBody>
      </p:sp>
      <p:sp>
        <p:nvSpPr>
          <p:cNvPr id="745" name="文字版面配置區 3"/>
          <p:cNvSpPr>
            <a:spLocks noGrp="1"/>
          </p:cNvSpPr>
          <p:nvPr>
            <p:ph type="body" idx="21"/>
          </p:nvPr>
        </p:nvSpPr>
        <p:spPr>
          <a:prstGeom prst="rect">
            <a:avLst/>
          </a:prstGeom>
        </p:spPr>
        <p:txBody>
          <a:bodyPr/>
          <a:lstStyle/>
          <a:p>
            <a:endParaRPr/>
          </a:p>
        </p:txBody>
      </p:sp>
      <p:sp>
        <p:nvSpPr>
          <p:cNvPr id="746"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34</a:t>
            </a:r>
          </a:p>
        </p:txBody>
      </p:sp>
      <p:pic>
        <p:nvPicPr>
          <p:cNvPr id="747" name="Picture 2" descr="Picture 2"/>
          <p:cNvPicPr>
            <a:picLocks noChangeAspect="1"/>
          </p:cNvPicPr>
          <p:nvPr/>
        </p:nvPicPr>
        <p:blipFill>
          <a:blip r:embed="rId2"/>
          <a:stretch>
            <a:fillRect/>
          </a:stretch>
        </p:blipFill>
        <p:spPr>
          <a:xfrm>
            <a:off x="-2" y="0"/>
            <a:ext cx="9101668" cy="5715000"/>
          </a:xfrm>
          <a:prstGeom prst="rect">
            <a:avLst/>
          </a:prstGeom>
          <a:ln w="12700">
            <a:miter lim="400000"/>
          </a:ln>
        </p:spPr>
      </p:pic>
      <p:sp>
        <p:nvSpPr>
          <p:cNvPr id="748" name="文字方塊 7"/>
          <p:cNvSpPr txBox="1"/>
          <p:nvPr/>
        </p:nvSpPr>
        <p:spPr>
          <a:xfrm>
            <a:off x="350520" y="5334000"/>
            <a:ext cx="2476163"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r>
              <a:t>Inc.: Incorporated</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751"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35</a:t>
            </a:fld>
            <a:endParaRPr/>
          </a:p>
        </p:txBody>
      </p:sp>
      <p:sp>
        <p:nvSpPr>
          <p:cNvPr id="752" name="標題 1"/>
          <p:cNvSpPr txBox="1">
            <a:spLocks noGrp="1"/>
          </p:cNvSpPr>
          <p:nvPr>
            <p:ph type="title"/>
          </p:nvPr>
        </p:nvSpPr>
        <p:spPr>
          <a:xfrm>
            <a:off x="457200" y="26987"/>
            <a:ext cx="8229600" cy="1039814"/>
          </a:xfrm>
          <a:prstGeom prst="rect">
            <a:avLst/>
          </a:prstGeom>
        </p:spPr>
        <p:txBody>
          <a:bodyPr/>
          <a:lstStyle/>
          <a:p>
            <a:endParaRPr/>
          </a:p>
        </p:txBody>
      </p:sp>
      <p:sp>
        <p:nvSpPr>
          <p:cNvPr id="753" name="內容版面配置區 2"/>
          <p:cNvSpPr txBox="1">
            <a:spLocks noGrp="1"/>
          </p:cNvSpPr>
          <p:nvPr>
            <p:ph type="body" idx="1"/>
          </p:nvPr>
        </p:nvSpPr>
        <p:spPr>
          <a:prstGeom prst="rect">
            <a:avLst/>
          </a:prstGeom>
        </p:spPr>
        <p:txBody>
          <a:bodyPr/>
          <a:lstStyle/>
          <a:p>
            <a:endParaRPr/>
          </a:p>
        </p:txBody>
      </p:sp>
      <p:sp>
        <p:nvSpPr>
          <p:cNvPr id="754" name="文字版面配置區 3"/>
          <p:cNvSpPr>
            <a:spLocks noGrp="1"/>
          </p:cNvSpPr>
          <p:nvPr>
            <p:ph type="body" idx="21"/>
          </p:nvPr>
        </p:nvSpPr>
        <p:spPr>
          <a:prstGeom prst="rect">
            <a:avLst/>
          </a:prstGeom>
        </p:spPr>
        <p:txBody>
          <a:bodyPr/>
          <a:lstStyle/>
          <a:p>
            <a:endParaRPr/>
          </a:p>
        </p:txBody>
      </p:sp>
      <p:sp>
        <p:nvSpPr>
          <p:cNvPr id="755"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35</a:t>
            </a:r>
          </a:p>
        </p:txBody>
      </p:sp>
      <p:pic>
        <p:nvPicPr>
          <p:cNvPr id="756" name="Picture 2" descr="Picture 2"/>
          <p:cNvPicPr>
            <a:picLocks noChangeAspect="1"/>
          </p:cNvPicPr>
          <p:nvPr/>
        </p:nvPicPr>
        <p:blipFill>
          <a:blip r:embed="rId2"/>
          <a:stretch>
            <a:fillRect/>
          </a:stretch>
        </p:blipFill>
        <p:spPr>
          <a:xfrm>
            <a:off x="0" y="0"/>
            <a:ext cx="9104587" cy="5867400"/>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759"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36</a:t>
            </a:fld>
            <a:endParaRPr/>
          </a:p>
        </p:txBody>
      </p:sp>
      <p:sp>
        <p:nvSpPr>
          <p:cNvPr id="760" name="標題 1"/>
          <p:cNvSpPr txBox="1">
            <a:spLocks noGrp="1"/>
          </p:cNvSpPr>
          <p:nvPr>
            <p:ph type="title"/>
          </p:nvPr>
        </p:nvSpPr>
        <p:spPr>
          <a:xfrm>
            <a:off x="457200" y="26987"/>
            <a:ext cx="8229600" cy="1039814"/>
          </a:xfrm>
          <a:prstGeom prst="rect">
            <a:avLst/>
          </a:prstGeom>
        </p:spPr>
        <p:txBody>
          <a:bodyPr/>
          <a:lstStyle/>
          <a:p>
            <a:endParaRPr/>
          </a:p>
        </p:txBody>
      </p:sp>
      <p:sp>
        <p:nvSpPr>
          <p:cNvPr id="761" name="內容版面配置區 2"/>
          <p:cNvSpPr txBox="1">
            <a:spLocks noGrp="1"/>
          </p:cNvSpPr>
          <p:nvPr>
            <p:ph type="body" idx="1"/>
          </p:nvPr>
        </p:nvSpPr>
        <p:spPr>
          <a:prstGeom prst="rect">
            <a:avLst/>
          </a:prstGeom>
        </p:spPr>
        <p:txBody>
          <a:bodyPr/>
          <a:lstStyle/>
          <a:p>
            <a:endParaRPr/>
          </a:p>
        </p:txBody>
      </p:sp>
      <p:sp>
        <p:nvSpPr>
          <p:cNvPr id="762" name="文字版面配置區 3"/>
          <p:cNvSpPr>
            <a:spLocks noGrp="1"/>
          </p:cNvSpPr>
          <p:nvPr>
            <p:ph type="body" idx="21"/>
          </p:nvPr>
        </p:nvSpPr>
        <p:spPr>
          <a:prstGeom prst="rect">
            <a:avLst/>
          </a:prstGeom>
        </p:spPr>
        <p:txBody>
          <a:bodyPr/>
          <a:lstStyle/>
          <a:p>
            <a:endParaRPr/>
          </a:p>
        </p:txBody>
      </p:sp>
      <p:sp>
        <p:nvSpPr>
          <p:cNvPr id="763"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36</a:t>
            </a:r>
          </a:p>
        </p:txBody>
      </p:sp>
      <p:pic>
        <p:nvPicPr>
          <p:cNvPr id="764" name="Picture 2" descr="Picture 2"/>
          <p:cNvPicPr>
            <a:picLocks noChangeAspect="1"/>
          </p:cNvPicPr>
          <p:nvPr/>
        </p:nvPicPr>
        <p:blipFill>
          <a:blip r:embed="rId2"/>
          <a:stretch>
            <a:fillRect/>
          </a:stretch>
        </p:blipFill>
        <p:spPr>
          <a:xfrm>
            <a:off x="0" y="0"/>
            <a:ext cx="9132277" cy="5181600"/>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Footer Placeholder 5"/>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767"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37</a:t>
            </a:fld>
            <a:endParaRPr/>
          </a:p>
        </p:txBody>
      </p:sp>
      <p:sp>
        <p:nvSpPr>
          <p:cNvPr id="768" name="Title 1"/>
          <p:cNvSpPr txBox="1">
            <a:spLocks noGrp="1"/>
          </p:cNvSpPr>
          <p:nvPr>
            <p:ph type="title"/>
          </p:nvPr>
        </p:nvSpPr>
        <p:spPr>
          <a:xfrm>
            <a:off x="457200" y="26987"/>
            <a:ext cx="8229600" cy="1039814"/>
          </a:xfrm>
          <a:prstGeom prst="rect">
            <a:avLst/>
          </a:prstGeom>
        </p:spPr>
        <p:txBody>
          <a:bodyPr/>
          <a:lstStyle/>
          <a:p>
            <a:r>
              <a:t>Types of Websites</a:t>
            </a:r>
          </a:p>
        </p:txBody>
      </p:sp>
      <p:grpSp>
        <p:nvGrpSpPr>
          <p:cNvPr id="787" name="Content Placeholder 6"/>
          <p:cNvGrpSpPr/>
          <p:nvPr/>
        </p:nvGrpSpPr>
        <p:grpSpPr>
          <a:xfrm>
            <a:off x="152400" y="2128837"/>
            <a:ext cx="8839201" cy="3590926"/>
            <a:chOff x="0" y="0"/>
            <a:chExt cx="8839200" cy="3590924"/>
          </a:xfrm>
        </p:grpSpPr>
        <p:grpSp>
          <p:nvGrpSpPr>
            <p:cNvPr id="771" name="群組"/>
            <p:cNvGrpSpPr/>
            <p:nvPr/>
          </p:nvGrpSpPr>
          <p:grpSpPr>
            <a:xfrm>
              <a:off x="0" y="0"/>
              <a:ext cx="2762250" cy="1657350"/>
              <a:chOff x="0" y="0"/>
              <a:chExt cx="2762250" cy="1657349"/>
            </a:xfrm>
          </p:grpSpPr>
          <p:sp>
            <p:nvSpPr>
              <p:cNvPr id="769" name="圓角矩形"/>
              <p:cNvSpPr/>
              <p:nvPr/>
            </p:nvSpPr>
            <p:spPr>
              <a:xfrm>
                <a:off x="0" y="0"/>
                <a:ext cx="2762250" cy="1657350"/>
              </a:xfrm>
              <a:prstGeom prst="roundRect">
                <a:avLst>
                  <a:gd name="adj" fmla="val 10000"/>
                </a:avLst>
              </a:prstGeom>
              <a:gradFill flip="none" rotWithShape="1">
                <a:gsLst>
                  <a:gs pos="0">
                    <a:srgbClr val="BCBCBC"/>
                  </a:gs>
                  <a:gs pos="80000">
                    <a:srgbClr val="F7F7F7"/>
                  </a:gs>
                  <a:gs pos="100000">
                    <a:srgbClr val="F8F8F8"/>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609"/>
                </a:pPr>
                <a:endParaRPr/>
              </a:p>
            </p:txBody>
          </p:sp>
          <p:sp>
            <p:nvSpPr>
              <p:cNvPr id="770" name="Educational"/>
              <p:cNvSpPr txBox="1"/>
              <p:nvPr/>
            </p:nvSpPr>
            <p:spPr>
              <a:xfrm>
                <a:off x="94289" y="609983"/>
                <a:ext cx="2573672" cy="4373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609"/>
                </a:lvl1pPr>
              </a:lstStyle>
              <a:p>
                <a:r>
                  <a:t>Educational</a:t>
                </a:r>
              </a:p>
            </p:txBody>
          </p:sp>
        </p:grpSp>
        <p:grpSp>
          <p:nvGrpSpPr>
            <p:cNvPr id="774" name="群組"/>
            <p:cNvGrpSpPr/>
            <p:nvPr/>
          </p:nvGrpSpPr>
          <p:grpSpPr>
            <a:xfrm>
              <a:off x="3038475" y="0"/>
              <a:ext cx="2762250" cy="1657350"/>
              <a:chOff x="0" y="0"/>
              <a:chExt cx="2762250" cy="1657349"/>
            </a:xfrm>
          </p:grpSpPr>
          <p:sp>
            <p:nvSpPr>
              <p:cNvPr id="772" name="圓角矩形"/>
              <p:cNvSpPr/>
              <p:nvPr/>
            </p:nvSpPr>
            <p:spPr>
              <a:xfrm>
                <a:off x="0" y="0"/>
                <a:ext cx="2762250" cy="1657350"/>
              </a:xfrm>
              <a:prstGeom prst="roundRect">
                <a:avLst>
                  <a:gd name="adj" fmla="val 10000"/>
                </a:avLst>
              </a:prstGeom>
              <a:gradFill flip="none" rotWithShape="1">
                <a:gsLst>
                  <a:gs pos="0">
                    <a:srgbClr val="BCBCBC"/>
                  </a:gs>
                  <a:gs pos="80000">
                    <a:srgbClr val="F7F7F7"/>
                  </a:gs>
                  <a:gs pos="100000">
                    <a:srgbClr val="F8F8F8"/>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609"/>
                </a:pPr>
                <a:endParaRPr/>
              </a:p>
            </p:txBody>
          </p:sp>
          <p:sp>
            <p:nvSpPr>
              <p:cNvPr id="773" name="Business, governmental, and organizational"/>
              <p:cNvSpPr txBox="1"/>
              <p:nvPr/>
            </p:nvSpPr>
            <p:spPr>
              <a:xfrm>
                <a:off x="94289" y="190883"/>
                <a:ext cx="2573672" cy="12755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609"/>
                </a:lvl1pPr>
              </a:lstStyle>
              <a:p>
                <a:r>
                  <a:t>Business, governmental, and organizational</a:t>
                </a:r>
              </a:p>
            </p:txBody>
          </p:sp>
        </p:grpSp>
        <p:grpSp>
          <p:nvGrpSpPr>
            <p:cNvPr id="777" name="群組"/>
            <p:cNvGrpSpPr/>
            <p:nvPr/>
          </p:nvGrpSpPr>
          <p:grpSpPr>
            <a:xfrm>
              <a:off x="6076950" y="0"/>
              <a:ext cx="2762250" cy="1657350"/>
              <a:chOff x="0" y="0"/>
              <a:chExt cx="2762250" cy="1657349"/>
            </a:xfrm>
          </p:grpSpPr>
          <p:sp>
            <p:nvSpPr>
              <p:cNvPr id="775" name="圓角矩形"/>
              <p:cNvSpPr/>
              <p:nvPr/>
            </p:nvSpPr>
            <p:spPr>
              <a:xfrm>
                <a:off x="0" y="0"/>
                <a:ext cx="2762250" cy="1657350"/>
              </a:xfrm>
              <a:prstGeom prst="roundRect">
                <a:avLst>
                  <a:gd name="adj" fmla="val 10000"/>
                </a:avLst>
              </a:prstGeom>
              <a:gradFill flip="none" rotWithShape="1">
                <a:gsLst>
                  <a:gs pos="0">
                    <a:srgbClr val="BCBCBC"/>
                  </a:gs>
                  <a:gs pos="80000">
                    <a:srgbClr val="F7F7F7"/>
                  </a:gs>
                  <a:gs pos="100000">
                    <a:srgbClr val="F8F8F8"/>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609" b="1">
                    <a:solidFill>
                      <a:srgbClr val="5E8B46"/>
                    </a:solidFill>
                  </a:defRPr>
                </a:pPr>
                <a:endParaRPr/>
              </a:p>
            </p:txBody>
          </p:sp>
          <p:sp>
            <p:nvSpPr>
              <p:cNvPr id="776" name="Blogs"/>
              <p:cNvSpPr txBox="1"/>
              <p:nvPr/>
            </p:nvSpPr>
            <p:spPr>
              <a:xfrm>
                <a:off x="94289" y="609983"/>
                <a:ext cx="2573672" cy="4373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609" b="1">
                    <a:solidFill>
                      <a:srgbClr val="5E8B46"/>
                    </a:solidFill>
                  </a:defRPr>
                </a:lvl1pPr>
              </a:lstStyle>
              <a:p>
                <a:r>
                  <a:t>Blogs</a:t>
                </a:r>
              </a:p>
            </p:txBody>
          </p:sp>
        </p:grpSp>
        <p:grpSp>
          <p:nvGrpSpPr>
            <p:cNvPr id="780" name="群組"/>
            <p:cNvGrpSpPr/>
            <p:nvPr/>
          </p:nvGrpSpPr>
          <p:grpSpPr>
            <a:xfrm>
              <a:off x="6076950" y="1933575"/>
              <a:ext cx="2762250" cy="1657350"/>
              <a:chOff x="0" y="0"/>
              <a:chExt cx="2762250" cy="1657349"/>
            </a:xfrm>
          </p:grpSpPr>
          <p:sp>
            <p:nvSpPr>
              <p:cNvPr id="778" name="圓角矩形"/>
              <p:cNvSpPr/>
              <p:nvPr/>
            </p:nvSpPr>
            <p:spPr>
              <a:xfrm>
                <a:off x="0" y="0"/>
                <a:ext cx="2762250" cy="1657350"/>
              </a:xfrm>
              <a:prstGeom prst="roundRect">
                <a:avLst>
                  <a:gd name="adj" fmla="val 10000"/>
                </a:avLst>
              </a:prstGeom>
              <a:gradFill flip="none" rotWithShape="1">
                <a:gsLst>
                  <a:gs pos="0">
                    <a:srgbClr val="BCBCBC"/>
                  </a:gs>
                  <a:gs pos="80000">
                    <a:srgbClr val="F7F7F7"/>
                  </a:gs>
                  <a:gs pos="100000">
                    <a:srgbClr val="F8F8F8"/>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609"/>
                </a:pPr>
                <a:endParaRPr/>
              </a:p>
            </p:txBody>
          </p:sp>
          <p:sp>
            <p:nvSpPr>
              <p:cNvPr id="779" name="Wiki and collaboration"/>
              <p:cNvSpPr txBox="1"/>
              <p:nvPr/>
            </p:nvSpPr>
            <p:spPr>
              <a:xfrm>
                <a:off x="94289" y="400433"/>
                <a:ext cx="2573672" cy="8564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2609" b="1">
                    <a:solidFill>
                      <a:srgbClr val="5E8B46"/>
                    </a:solidFill>
                  </a:defRPr>
                </a:pPr>
                <a:r>
                  <a:t>Wiki</a:t>
                </a:r>
                <a:r>
                  <a:rPr b="0"/>
                  <a:t> </a:t>
                </a:r>
                <a:r>
                  <a:rPr b="0">
                    <a:solidFill>
                      <a:srgbClr val="000000"/>
                    </a:solidFill>
                  </a:rPr>
                  <a:t>and collaboration</a:t>
                </a:r>
              </a:p>
            </p:txBody>
          </p:sp>
        </p:grpSp>
        <p:grpSp>
          <p:nvGrpSpPr>
            <p:cNvPr id="783" name="群組"/>
            <p:cNvGrpSpPr/>
            <p:nvPr/>
          </p:nvGrpSpPr>
          <p:grpSpPr>
            <a:xfrm>
              <a:off x="3038475" y="1933575"/>
              <a:ext cx="2762250" cy="1657350"/>
              <a:chOff x="0" y="0"/>
              <a:chExt cx="2762250" cy="1657349"/>
            </a:xfrm>
          </p:grpSpPr>
          <p:sp>
            <p:nvSpPr>
              <p:cNvPr id="781" name="圓角矩形"/>
              <p:cNvSpPr/>
              <p:nvPr/>
            </p:nvSpPr>
            <p:spPr>
              <a:xfrm>
                <a:off x="0" y="0"/>
                <a:ext cx="2762250" cy="1657350"/>
              </a:xfrm>
              <a:prstGeom prst="roundRect">
                <a:avLst>
                  <a:gd name="adj" fmla="val 10000"/>
                </a:avLst>
              </a:prstGeom>
              <a:gradFill flip="none" rotWithShape="1">
                <a:gsLst>
                  <a:gs pos="0">
                    <a:srgbClr val="BCBCBC"/>
                  </a:gs>
                  <a:gs pos="80000">
                    <a:srgbClr val="F7F7F7"/>
                  </a:gs>
                  <a:gs pos="100000">
                    <a:srgbClr val="F8F8F8"/>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609"/>
                </a:pPr>
                <a:endParaRPr/>
              </a:p>
            </p:txBody>
          </p:sp>
          <p:sp>
            <p:nvSpPr>
              <p:cNvPr id="782" name="Health and fitness"/>
              <p:cNvSpPr txBox="1"/>
              <p:nvPr/>
            </p:nvSpPr>
            <p:spPr>
              <a:xfrm>
                <a:off x="94289" y="609983"/>
                <a:ext cx="2573672" cy="4373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609"/>
                </a:lvl1pPr>
              </a:lstStyle>
              <a:p>
                <a:r>
                  <a:t>Health and fitness</a:t>
                </a:r>
              </a:p>
            </p:txBody>
          </p:sp>
        </p:grpSp>
        <p:grpSp>
          <p:nvGrpSpPr>
            <p:cNvPr id="786" name="群組"/>
            <p:cNvGrpSpPr/>
            <p:nvPr/>
          </p:nvGrpSpPr>
          <p:grpSpPr>
            <a:xfrm>
              <a:off x="0" y="1933575"/>
              <a:ext cx="2762250" cy="1657350"/>
              <a:chOff x="0" y="0"/>
              <a:chExt cx="2762250" cy="1657349"/>
            </a:xfrm>
          </p:grpSpPr>
          <p:sp>
            <p:nvSpPr>
              <p:cNvPr id="784" name="圓角矩形"/>
              <p:cNvSpPr/>
              <p:nvPr/>
            </p:nvSpPr>
            <p:spPr>
              <a:xfrm>
                <a:off x="0" y="0"/>
                <a:ext cx="2762250" cy="1657350"/>
              </a:xfrm>
              <a:prstGeom prst="roundRect">
                <a:avLst>
                  <a:gd name="adj" fmla="val 10000"/>
                </a:avLst>
              </a:prstGeom>
              <a:gradFill flip="none" rotWithShape="1">
                <a:gsLst>
                  <a:gs pos="0">
                    <a:srgbClr val="BCBCBC"/>
                  </a:gs>
                  <a:gs pos="80000">
                    <a:srgbClr val="F7F7F7"/>
                  </a:gs>
                  <a:gs pos="100000">
                    <a:srgbClr val="F8F8F8"/>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609"/>
                </a:pPr>
                <a:endParaRPr/>
              </a:p>
            </p:txBody>
          </p:sp>
          <p:sp>
            <p:nvSpPr>
              <p:cNvPr id="785" name="Science"/>
              <p:cNvSpPr txBox="1"/>
              <p:nvPr/>
            </p:nvSpPr>
            <p:spPr>
              <a:xfrm>
                <a:off x="94289" y="609983"/>
                <a:ext cx="2573672" cy="4373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609"/>
                </a:lvl1pPr>
              </a:lstStyle>
              <a:p>
                <a:r>
                  <a:t>Science</a:t>
                </a:r>
              </a:p>
            </p:txBody>
          </p:sp>
        </p:grpSp>
      </p:grpSp>
      <p:sp>
        <p:nvSpPr>
          <p:cNvPr id="788" name="Slide Number Placeholder 3"/>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37</a:t>
            </a:r>
          </a:p>
        </p:txBody>
      </p:sp>
      <p:sp>
        <p:nvSpPr>
          <p:cNvPr id="789" name="Text Placeholder 4"/>
          <p:cNvSpPr txBox="1">
            <a:spLocks noGrp="1"/>
          </p:cNvSpPr>
          <p:nvPr>
            <p:ph type="body" sz="quarter" idx="1"/>
          </p:nvPr>
        </p:nvSpPr>
        <p:spPr>
          <a:xfrm>
            <a:off x="152400" y="6400800"/>
            <a:ext cx="1676400" cy="457200"/>
          </a:xfrm>
          <a:prstGeom prst="rect">
            <a:avLst/>
          </a:prstGeom>
        </p:spPr>
        <p:txBody>
          <a:bodyPr/>
          <a:lstStyle>
            <a:lvl1pPr>
              <a:spcBef>
                <a:spcPts val="200"/>
              </a:spcBef>
              <a:buSzTx/>
              <a:buNone/>
              <a:defRPr sz="1200"/>
            </a:lvl1pPr>
          </a:lstStyle>
          <a:p>
            <a:r>
              <a:t>Pages 77 – 79</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792"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38</a:t>
            </a:fld>
            <a:endParaRPr/>
          </a:p>
        </p:txBody>
      </p:sp>
      <p:sp>
        <p:nvSpPr>
          <p:cNvPr id="793" name="標題 1"/>
          <p:cNvSpPr txBox="1">
            <a:spLocks noGrp="1"/>
          </p:cNvSpPr>
          <p:nvPr>
            <p:ph type="title"/>
          </p:nvPr>
        </p:nvSpPr>
        <p:spPr>
          <a:xfrm>
            <a:off x="457200" y="26987"/>
            <a:ext cx="8229600" cy="1039814"/>
          </a:xfrm>
          <a:prstGeom prst="rect">
            <a:avLst/>
          </a:prstGeom>
        </p:spPr>
        <p:txBody>
          <a:bodyPr/>
          <a:lstStyle/>
          <a:p>
            <a:endParaRPr/>
          </a:p>
        </p:txBody>
      </p:sp>
      <p:sp>
        <p:nvSpPr>
          <p:cNvPr id="794" name="內容版面配置區 2"/>
          <p:cNvSpPr txBox="1">
            <a:spLocks noGrp="1"/>
          </p:cNvSpPr>
          <p:nvPr>
            <p:ph type="body" idx="1"/>
          </p:nvPr>
        </p:nvSpPr>
        <p:spPr>
          <a:prstGeom prst="rect">
            <a:avLst/>
          </a:prstGeom>
        </p:spPr>
        <p:txBody>
          <a:bodyPr/>
          <a:lstStyle/>
          <a:p>
            <a:endParaRPr/>
          </a:p>
        </p:txBody>
      </p:sp>
      <p:sp>
        <p:nvSpPr>
          <p:cNvPr id="795" name="文字版面配置區 3"/>
          <p:cNvSpPr>
            <a:spLocks noGrp="1"/>
          </p:cNvSpPr>
          <p:nvPr>
            <p:ph type="body" idx="21"/>
          </p:nvPr>
        </p:nvSpPr>
        <p:spPr>
          <a:prstGeom prst="rect">
            <a:avLst/>
          </a:prstGeom>
        </p:spPr>
        <p:txBody>
          <a:bodyPr/>
          <a:lstStyle/>
          <a:p>
            <a:endParaRPr/>
          </a:p>
        </p:txBody>
      </p:sp>
      <p:sp>
        <p:nvSpPr>
          <p:cNvPr id="796"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38</a:t>
            </a:r>
          </a:p>
        </p:txBody>
      </p:sp>
      <p:pic>
        <p:nvPicPr>
          <p:cNvPr id="797" name="Picture 2" descr="Picture 2"/>
          <p:cNvPicPr>
            <a:picLocks noChangeAspect="1"/>
          </p:cNvPicPr>
          <p:nvPr/>
        </p:nvPicPr>
        <p:blipFill>
          <a:blip r:embed="rId2"/>
          <a:stretch>
            <a:fillRect/>
          </a:stretch>
        </p:blipFill>
        <p:spPr>
          <a:xfrm>
            <a:off x="-2" y="0"/>
            <a:ext cx="9193653" cy="5029200"/>
          </a:xfrm>
          <a:prstGeom prst="rect">
            <a:avLst/>
          </a:prstGeom>
          <a:ln w="12700">
            <a:miter lim="400000"/>
          </a:ln>
        </p:spPr>
      </p:pic>
      <p:sp>
        <p:nvSpPr>
          <p:cNvPr id="798" name="文字方塊 7"/>
          <p:cNvSpPr txBox="1"/>
          <p:nvPr/>
        </p:nvSpPr>
        <p:spPr>
          <a:xfrm>
            <a:off x="579119" y="4648200"/>
            <a:ext cx="4204059"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r>
              <a:t>IRS: Internal Revenue Service</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801"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39</a:t>
            </a:fld>
            <a:endParaRPr/>
          </a:p>
        </p:txBody>
      </p:sp>
      <p:sp>
        <p:nvSpPr>
          <p:cNvPr id="802" name="標題 1"/>
          <p:cNvSpPr txBox="1">
            <a:spLocks noGrp="1"/>
          </p:cNvSpPr>
          <p:nvPr>
            <p:ph type="title"/>
          </p:nvPr>
        </p:nvSpPr>
        <p:spPr>
          <a:xfrm>
            <a:off x="457200" y="26987"/>
            <a:ext cx="8229600" cy="1039814"/>
          </a:xfrm>
          <a:prstGeom prst="rect">
            <a:avLst/>
          </a:prstGeom>
        </p:spPr>
        <p:txBody>
          <a:bodyPr/>
          <a:lstStyle/>
          <a:p>
            <a:endParaRPr/>
          </a:p>
        </p:txBody>
      </p:sp>
      <p:sp>
        <p:nvSpPr>
          <p:cNvPr id="803" name="內容版面配置區 2"/>
          <p:cNvSpPr txBox="1">
            <a:spLocks noGrp="1"/>
          </p:cNvSpPr>
          <p:nvPr>
            <p:ph type="body" idx="1"/>
          </p:nvPr>
        </p:nvSpPr>
        <p:spPr>
          <a:prstGeom prst="rect">
            <a:avLst/>
          </a:prstGeom>
        </p:spPr>
        <p:txBody>
          <a:bodyPr/>
          <a:lstStyle/>
          <a:p>
            <a:endParaRPr/>
          </a:p>
        </p:txBody>
      </p:sp>
      <p:sp>
        <p:nvSpPr>
          <p:cNvPr id="804" name="文字版面配置區 3"/>
          <p:cNvSpPr>
            <a:spLocks noGrp="1"/>
          </p:cNvSpPr>
          <p:nvPr>
            <p:ph type="body" idx="21"/>
          </p:nvPr>
        </p:nvSpPr>
        <p:spPr>
          <a:prstGeom prst="rect">
            <a:avLst/>
          </a:prstGeom>
        </p:spPr>
        <p:txBody>
          <a:bodyPr/>
          <a:lstStyle/>
          <a:p>
            <a:endParaRPr/>
          </a:p>
        </p:txBody>
      </p:sp>
      <p:sp>
        <p:nvSpPr>
          <p:cNvPr id="805"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39</a:t>
            </a:r>
          </a:p>
        </p:txBody>
      </p:sp>
      <p:pic>
        <p:nvPicPr>
          <p:cNvPr id="806" name="Picture 2" descr="Picture 2"/>
          <p:cNvPicPr>
            <a:picLocks noChangeAspect="1"/>
          </p:cNvPicPr>
          <p:nvPr/>
        </p:nvPicPr>
        <p:blipFill>
          <a:blip r:embed="rId2"/>
          <a:stretch>
            <a:fillRect/>
          </a:stretch>
        </p:blipFill>
        <p:spPr>
          <a:xfrm>
            <a:off x="0" y="0"/>
            <a:ext cx="9097628" cy="64770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Slide Number Placeholder 5"/>
          <p:cNvSpPr txBox="1">
            <a:spLocks noGrp="1"/>
          </p:cNvSpPr>
          <p:nvPr>
            <p:ph type="sldNum" sz="quarter" idx="2"/>
          </p:nvPr>
        </p:nvSpPr>
        <p:spPr>
          <a:xfrm>
            <a:off x="8586286" y="6336029"/>
            <a:ext cx="201028"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4</a:t>
            </a:fld>
            <a:endParaRPr/>
          </a:p>
        </p:txBody>
      </p:sp>
      <p:sp>
        <p:nvSpPr>
          <p:cNvPr id="577" name="Content Placeholder 3"/>
          <p:cNvSpPr txBox="1">
            <a:spLocks noGrp="1"/>
          </p:cNvSpPr>
          <p:nvPr>
            <p:ph type="body" sz="half" idx="1"/>
          </p:nvPr>
        </p:nvSpPr>
        <p:spPr>
          <a:xfrm>
            <a:off x="409575" y="9525"/>
            <a:ext cx="8763000" cy="1454727"/>
          </a:xfrm>
          <a:prstGeom prst="rect">
            <a:avLst/>
          </a:prstGeom>
        </p:spPr>
        <p:txBody>
          <a:bodyPr/>
          <a:lstStyle/>
          <a:p>
            <a:pPr marL="457200" indent="-457200">
              <a:spcBef>
                <a:spcPts val="600"/>
              </a:spcBef>
              <a:buClr>
                <a:srgbClr val="8A288F"/>
              </a:buClr>
              <a:buSzPct val="100000"/>
              <a:buFont typeface="Arial"/>
              <a:buChar char="•"/>
              <a:defRPr sz="2800"/>
            </a:pPr>
            <a:r>
              <a:t>The Internet is a worldwide collection of networks that connects millions of businesses, government agencies, educational institutions, and individuals.</a:t>
            </a:r>
            <a:r>
              <a:rPr sz="2600"/>
              <a:t> </a:t>
            </a:r>
          </a:p>
        </p:txBody>
      </p:sp>
      <p:pic>
        <p:nvPicPr>
          <p:cNvPr id="578" name="Picture 2" descr="Picture 2"/>
          <p:cNvPicPr>
            <a:picLocks noGrp="1" noChangeAspect="1"/>
          </p:cNvPicPr>
          <p:nvPr>
            <p:ph type="pic" idx="21"/>
          </p:nvPr>
        </p:nvPicPr>
        <p:blipFill>
          <a:blip r:embed="rId2"/>
          <a:srcRect l="4654" r="4653"/>
          <a:stretch>
            <a:fillRect/>
          </a:stretch>
        </p:blipFill>
        <p:spPr>
          <a:xfrm>
            <a:off x="189186" y="1284705"/>
            <a:ext cx="8258504" cy="4201696"/>
          </a:xfrm>
          <a:prstGeom prst="rect">
            <a:avLst/>
          </a:prstGeom>
        </p:spPr>
      </p:pic>
      <p:sp>
        <p:nvSpPr>
          <p:cNvPr id="579" name="Content Placeholder 1"/>
          <p:cNvSpPr txBox="1"/>
          <p:nvPr/>
        </p:nvSpPr>
        <p:spPr>
          <a:xfrm>
            <a:off x="564888" y="5486400"/>
            <a:ext cx="7941199" cy="6651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896111">
              <a:spcBef>
                <a:spcPts val="300"/>
              </a:spcBef>
              <a:defRPr sz="1372" b="1">
                <a:latin typeface="Arial"/>
                <a:ea typeface="Arial"/>
                <a:cs typeface="Arial"/>
                <a:sym typeface="Arial"/>
              </a:defRPr>
            </a:pPr>
            <a:r>
              <a:t>Figure 2-1 </a:t>
            </a:r>
            <a:r>
              <a:rPr b="0"/>
              <a:t>People around the world use the internet in daily activities, such as accessing information, exchanging messages, and conversing with others from their computers and mobile devices.</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809"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40</a:t>
            </a:fld>
            <a:endParaRPr/>
          </a:p>
        </p:txBody>
      </p:sp>
      <p:sp>
        <p:nvSpPr>
          <p:cNvPr id="810" name="標題 1"/>
          <p:cNvSpPr txBox="1">
            <a:spLocks noGrp="1"/>
          </p:cNvSpPr>
          <p:nvPr>
            <p:ph type="title"/>
          </p:nvPr>
        </p:nvSpPr>
        <p:spPr>
          <a:xfrm>
            <a:off x="457200" y="26987"/>
            <a:ext cx="8229600" cy="1039814"/>
          </a:xfrm>
          <a:prstGeom prst="rect">
            <a:avLst/>
          </a:prstGeom>
        </p:spPr>
        <p:txBody>
          <a:bodyPr/>
          <a:lstStyle/>
          <a:p>
            <a:endParaRPr/>
          </a:p>
        </p:txBody>
      </p:sp>
      <p:sp>
        <p:nvSpPr>
          <p:cNvPr id="811" name="內容版面配置區 2"/>
          <p:cNvSpPr txBox="1">
            <a:spLocks noGrp="1"/>
          </p:cNvSpPr>
          <p:nvPr>
            <p:ph type="body" idx="1"/>
          </p:nvPr>
        </p:nvSpPr>
        <p:spPr>
          <a:prstGeom prst="rect">
            <a:avLst/>
          </a:prstGeom>
        </p:spPr>
        <p:txBody>
          <a:bodyPr/>
          <a:lstStyle/>
          <a:p>
            <a:endParaRPr/>
          </a:p>
        </p:txBody>
      </p:sp>
      <p:sp>
        <p:nvSpPr>
          <p:cNvPr id="812" name="文字版面配置區 3"/>
          <p:cNvSpPr>
            <a:spLocks noGrp="1"/>
          </p:cNvSpPr>
          <p:nvPr>
            <p:ph type="body" idx="21"/>
          </p:nvPr>
        </p:nvSpPr>
        <p:spPr>
          <a:prstGeom prst="rect">
            <a:avLst/>
          </a:prstGeom>
        </p:spPr>
        <p:txBody>
          <a:bodyPr/>
          <a:lstStyle/>
          <a:p>
            <a:endParaRPr/>
          </a:p>
        </p:txBody>
      </p:sp>
      <p:sp>
        <p:nvSpPr>
          <p:cNvPr id="813"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40</a:t>
            </a:r>
          </a:p>
        </p:txBody>
      </p:sp>
      <p:pic>
        <p:nvPicPr>
          <p:cNvPr id="814" name="Picture 2" descr="Picture 2"/>
          <p:cNvPicPr>
            <a:picLocks noChangeAspect="1"/>
          </p:cNvPicPr>
          <p:nvPr/>
        </p:nvPicPr>
        <p:blipFill>
          <a:blip r:embed="rId2"/>
          <a:stretch>
            <a:fillRect/>
          </a:stretch>
        </p:blipFill>
        <p:spPr>
          <a:xfrm>
            <a:off x="0" y="0"/>
            <a:ext cx="9119617" cy="6400800"/>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 name="Footer Placeholder 5"/>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817"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41</a:t>
            </a:fld>
            <a:endParaRPr/>
          </a:p>
        </p:txBody>
      </p:sp>
      <p:sp>
        <p:nvSpPr>
          <p:cNvPr id="818" name="Title 1"/>
          <p:cNvSpPr txBox="1">
            <a:spLocks noGrp="1"/>
          </p:cNvSpPr>
          <p:nvPr>
            <p:ph type="title"/>
          </p:nvPr>
        </p:nvSpPr>
        <p:spPr>
          <a:xfrm>
            <a:off x="457200" y="26987"/>
            <a:ext cx="8229600" cy="1039814"/>
          </a:xfrm>
          <a:prstGeom prst="rect">
            <a:avLst/>
          </a:prstGeom>
        </p:spPr>
        <p:txBody>
          <a:bodyPr/>
          <a:lstStyle/>
          <a:p>
            <a:r>
              <a:t>Types of Websites</a:t>
            </a:r>
          </a:p>
        </p:txBody>
      </p:sp>
      <p:grpSp>
        <p:nvGrpSpPr>
          <p:cNvPr id="834" name="Content Placeholder 6"/>
          <p:cNvGrpSpPr/>
          <p:nvPr/>
        </p:nvGrpSpPr>
        <p:grpSpPr>
          <a:xfrm>
            <a:off x="152400" y="2128837"/>
            <a:ext cx="8839201" cy="3590926"/>
            <a:chOff x="0" y="0"/>
            <a:chExt cx="8839200" cy="3590924"/>
          </a:xfrm>
        </p:grpSpPr>
        <p:grpSp>
          <p:nvGrpSpPr>
            <p:cNvPr id="821" name="群組"/>
            <p:cNvGrpSpPr/>
            <p:nvPr/>
          </p:nvGrpSpPr>
          <p:grpSpPr>
            <a:xfrm>
              <a:off x="0" y="0"/>
              <a:ext cx="2762250" cy="1657350"/>
              <a:chOff x="0" y="0"/>
              <a:chExt cx="2762250" cy="1657349"/>
            </a:xfrm>
          </p:grpSpPr>
          <p:sp>
            <p:nvSpPr>
              <p:cNvPr id="819" name="圓角矩形"/>
              <p:cNvSpPr/>
              <p:nvPr/>
            </p:nvSpPr>
            <p:spPr>
              <a:xfrm>
                <a:off x="0" y="0"/>
                <a:ext cx="2762250" cy="1657350"/>
              </a:xfrm>
              <a:prstGeom prst="roundRect">
                <a:avLst>
                  <a:gd name="adj" fmla="val 10000"/>
                </a:avLst>
              </a:prstGeom>
              <a:gradFill flip="none" rotWithShape="1">
                <a:gsLst>
                  <a:gs pos="0">
                    <a:srgbClr val="BCBCBC"/>
                  </a:gs>
                  <a:gs pos="80000">
                    <a:srgbClr val="F7F7F7"/>
                  </a:gs>
                  <a:gs pos="100000">
                    <a:srgbClr val="F8F8F8"/>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609"/>
                </a:pPr>
                <a:endParaRPr/>
              </a:p>
            </p:txBody>
          </p:sp>
          <p:sp>
            <p:nvSpPr>
              <p:cNvPr id="820" name="Entertainment"/>
              <p:cNvSpPr txBox="1"/>
              <p:nvPr/>
            </p:nvSpPr>
            <p:spPr>
              <a:xfrm>
                <a:off x="94289" y="609983"/>
                <a:ext cx="2573672" cy="4373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609"/>
                </a:lvl1pPr>
              </a:lstStyle>
              <a:p>
                <a:r>
                  <a:t>Entertainment</a:t>
                </a:r>
              </a:p>
            </p:txBody>
          </p:sp>
        </p:grpSp>
        <p:grpSp>
          <p:nvGrpSpPr>
            <p:cNvPr id="824" name="群組"/>
            <p:cNvGrpSpPr/>
            <p:nvPr/>
          </p:nvGrpSpPr>
          <p:grpSpPr>
            <a:xfrm>
              <a:off x="3038475" y="0"/>
              <a:ext cx="2762250" cy="1657350"/>
              <a:chOff x="0" y="0"/>
              <a:chExt cx="2762250" cy="1657349"/>
            </a:xfrm>
          </p:grpSpPr>
          <p:sp>
            <p:nvSpPr>
              <p:cNvPr id="822" name="圓角矩形"/>
              <p:cNvSpPr/>
              <p:nvPr/>
            </p:nvSpPr>
            <p:spPr>
              <a:xfrm>
                <a:off x="0" y="0"/>
                <a:ext cx="2762250" cy="1657350"/>
              </a:xfrm>
              <a:prstGeom prst="roundRect">
                <a:avLst>
                  <a:gd name="adj" fmla="val 10000"/>
                </a:avLst>
              </a:prstGeom>
              <a:gradFill flip="none" rotWithShape="1">
                <a:gsLst>
                  <a:gs pos="0">
                    <a:srgbClr val="BCBCBC"/>
                  </a:gs>
                  <a:gs pos="80000">
                    <a:srgbClr val="F7F7F7"/>
                  </a:gs>
                  <a:gs pos="100000">
                    <a:srgbClr val="F8F8F8"/>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609"/>
                </a:pPr>
                <a:endParaRPr/>
              </a:p>
            </p:txBody>
          </p:sp>
          <p:sp>
            <p:nvSpPr>
              <p:cNvPr id="823" name="Banking and finance"/>
              <p:cNvSpPr txBox="1"/>
              <p:nvPr/>
            </p:nvSpPr>
            <p:spPr>
              <a:xfrm>
                <a:off x="94289" y="400433"/>
                <a:ext cx="2573672" cy="8564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609"/>
                </a:lvl1pPr>
              </a:lstStyle>
              <a:p>
                <a:r>
                  <a:t>Banking and finance</a:t>
                </a:r>
              </a:p>
            </p:txBody>
          </p:sp>
        </p:grpSp>
        <p:grpSp>
          <p:nvGrpSpPr>
            <p:cNvPr id="827" name="群組"/>
            <p:cNvGrpSpPr/>
            <p:nvPr/>
          </p:nvGrpSpPr>
          <p:grpSpPr>
            <a:xfrm>
              <a:off x="6076950" y="0"/>
              <a:ext cx="2762250" cy="1657350"/>
              <a:chOff x="0" y="0"/>
              <a:chExt cx="2762250" cy="1657349"/>
            </a:xfrm>
          </p:grpSpPr>
          <p:sp>
            <p:nvSpPr>
              <p:cNvPr id="825" name="圓角矩形"/>
              <p:cNvSpPr/>
              <p:nvPr/>
            </p:nvSpPr>
            <p:spPr>
              <a:xfrm>
                <a:off x="0" y="0"/>
                <a:ext cx="2762250" cy="1657350"/>
              </a:xfrm>
              <a:prstGeom prst="roundRect">
                <a:avLst>
                  <a:gd name="adj" fmla="val 10000"/>
                </a:avLst>
              </a:prstGeom>
              <a:gradFill flip="none" rotWithShape="1">
                <a:gsLst>
                  <a:gs pos="0">
                    <a:srgbClr val="BCBCBC"/>
                  </a:gs>
                  <a:gs pos="80000">
                    <a:srgbClr val="F7F7F7"/>
                  </a:gs>
                  <a:gs pos="100000">
                    <a:srgbClr val="F8F8F8"/>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609"/>
                </a:pPr>
                <a:endParaRPr/>
              </a:p>
            </p:txBody>
          </p:sp>
          <p:sp>
            <p:nvSpPr>
              <p:cNvPr id="826" name="Travel and tourism"/>
              <p:cNvSpPr txBox="1"/>
              <p:nvPr/>
            </p:nvSpPr>
            <p:spPr>
              <a:xfrm>
                <a:off x="94289" y="400433"/>
                <a:ext cx="2573672" cy="8564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609"/>
                </a:lvl1pPr>
              </a:lstStyle>
              <a:p>
                <a:r>
                  <a:t>Travel and tourism</a:t>
                </a:r>
              </a:p>
            </p:txBody>
          </p:sp>
        </p:grpSp>
        <p:grpSp>
          <p:nvGrpSpPr>
            <p:cNvPr id="830" name="群組"/>
            <p:cNvGrpSpPr/>
            <p:nvPr/>
          </p:nvGrpSpPr>
          <p:grpSpPr>
            <a:xfrm>
              <a:off x="6076950" y="1933575"/>
              <a:ext cx="2762250" cy="1657350"/>
              <a:chOff x="0" y="0"/>
              <a:chExt cx="2762250" cy="1657349"/>
            </a:xfrm>
          </p:grpSpPr>
          <p:sp>
            <p:nvSpPr>
              <p:cNvPr id="828" name="圓角矩形"/>
              <p:cNvSpPr/>
              <p:nvPr/>
            </p:nvSpPr>
            <p:spPr>
              <a:xfrm>
                <a:off x="0" y="0"/>
                <a:ext cx="2762250" cy="1657350"/>
              </a:xfrm>
              <a:prstGeom prst="roundRect">
                <a:avLst>
                  <a:gd name="adj" fmla="val 10000"/>
                </a:avLst>
              </a:prstGeom>
              <a:gradFill flip="none" rotWithShape="1">
                <a:gsLst>
                  <a:gs pos="0">
                    <a:srgbClr val="BCBCBC"/>
                  </a:gs>
                  <a:gs pos="80000">
                    <a:srgbClr val="F7F7F7"/>
                  </a:gs>
                  <a:gs pos="100000">
                    <a:srgbClr val="F8F8F8"/>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609"/>
                </a:pPr>
                <a:endParaRPr/>
              </a:p>
            </p:txBody>
          </p:sp>
          <p:sp>
            <p:nvSpPr>
              <p:cNvPr id="829" name="Mapping"/>
              <p:cNvSpPr txBox="1"/>
              <p:nvPr/>
            </p:nvSpPr>
            <p:spPr>
              <a:xfrm>
                <a:off x="94289" y="609983"/>
                <a:ext cx="2573672" cy="4373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609"/>
                </a:lvl1pPr>
              </a:lstStyle>
              <a:p>
                <a:r>
                  <a:t>Mapping</a:t>
                </a:r>
              </a:p>
            </p:txBody>
          </p:sp>
        </p:grpSp>
        <p:grpSp>
          <p:nvGrpSpPr>
            <p:cNvPr id="833" name="群組"/>
            <p:cNvGrpSpPr/>
            <p:nvPr/>
          </p:nvGrpSpPr>
          <p:grpSpPr>
            <a:xfrm>
              <a:off x="3038475" y="1933575"/>
              <a:ext cx="2762250" cy="1657350"/>
              <a:chOff x="0" y="0"/>
              <a:chExt cx="2762250" cy="1657349"/>
            </a:xfrm>
          </p:grpSpPr>
          <p:sp>
            <p:nvSpPr>
              <p:cNvPr id="831" name="圓角矩形"/>
              <p:cNvSpPr/>
              <p:nvPr/>
            </p:nvSpPr>
            <p:spPr>
              <a:xfrm>
                <a:off x="0" y="0"/>
                <a:ext cx="2762250" cy="1657350"/>
              </a:xfrm>
              <a:prstGeom prst="roundRect">
                <a:avLst>
                  <a:gd name="adj" fmla="val 10000"/>
                </a:avLst>
              </a:prstGeom>
              <a:gradFill flip="none" rotWithShape="1">
                <a:gsLst>
                  <a:gs pos="0">
                    <a:srgbClr val="BCBCBC"/>
                  </a:gs>
                  <a:gs pos="80000">
                    <a:srgbClr val="F7F7F7"/>
                  </a:gs>
                  <a:gs pos="100000">
                    <a:srgbClr val="F8F8F8"/>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609"/>
                </a:pPr>
                <a:endParaRPr/>
              </a:p>
            </p:txBody>
          </p:sp>
          <p:sp>
            <p:nvSpPr>
              <p:cNvPr id="832" name="Retail and auctions"/>
              <p:cNvSpPr txBox="1"/>
              <p:nvPr/>
            </p:nvSpPr>
            <p:spPr>
              <a:xfrm>
                <a:off x="94289" y="400433"/>
                <a:ext cx="2573672" cy="8564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609"/>
                </a:lvl1pPr>
              </a:lstStyle>
              <a:p>
                <a:r>
                  <a:t>Retail and auctions</a:t>
                </a:r>
              </a:p>
            </p:txBody>
          </p:sp>
        </p:grpSp>
      </p:grpSp>
      <p:sp>
        <p:nvSpPr>
          <p:cNvPr id="835" name="Slide Number Placeholder 3"/>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41</a:t>
            </a:r>
          </a:p>
        </p:txBody>
      </p:sp>
      <p:sp>
        <p:nvSpPr>
          <p:cNvPr id="836" name="Text Placeholder 4"/>
          <p:cNvSpPr txBox="1">
            <a:spLocks noGrp="1"/>
          </p:cNvSpPr>
          <p:nvPr>
            <p:ph type="body" sz="quarter" idx="1"/>
          </p:nvPr>
        </p:nvSpPr>
        <p:spPr>
          <a:xfrm>
            <a:off x="152400" y="6400800"/>
            <a:ext cx="1676400" cy="457200"/>
          </a:xfrm>
          <a:prstGeom prst="rect">
            <a:avLst/>
          </a:prstGeom>
        </p:spPr>
        <p:txBody>
          <a:bodyPr/>
          <a:lstStyle>
            <a:lvl1pPr>
              <a:spcBef>
                <a:spcPts val="200"/>
              </a:spcBef>
              <a:buSzTx/>
              <a:buNone/>
              <a:defRPr sz="1200"/>
            </a:lvl1pPr>
          </a:lstStyle>
          <a:p>
            <a:r>
              <a:t>Pages 79 – 82</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839"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42</a:t>
            </a:fld>
            <a:endParaRPr/>
          </a:p>
        </p:txBody>
      </p:sp>
      <p:sp>
        <p:nvSpPr>
          <p:cNvPr id="840" name="標題 1"/>
          <p:cNvSpPr txBox="1">
            <a:spLocks noGrp="1"/>
          </p:cNvSpPr>
          <p:nvPr>
            <p:ph type="title"/>
          </p:nvPr>
        </p:nvSpPr>
        <p:spPr>
          <a:xfrm>
            <a:off x="457200" y="26987"/>
            <a:ext cx="8229600" cy="1039814"/>
          </a:xfrm>
          <a:prstGeom prst="rect">
            <a:avLst/>
          </a:prstGeom>
        </p:spPr>
        <p:txBody>
          <a:bodyPr/>
          <a:lstStyle/>
          <a:p>
            <a:endParaRPr/>
          </a:p>
        </p:txBody>
      </p:sp>
      <p:sp>
        <p:nvSpPr>
          <p:cNvPr id="841" name="內容版面配置區 2"/>
          <p:cNvSpPr txBox="1">
            <a:spLocks noGrp="1"/>
          </p:cNvSpPr>
          <p:nvPr>
            <p:ph type="body" idx="1"/>
          </p:nvPr>
        </p:nvSpPr>
        <p:spPr>
          <a:prstGeom prst="rect">
            <a:avLst/>
          </a:prstGeom>
        </p:spPr>
        <p:txBody>
          <a:bodyPr/>
          <a:lstStyle/>
          <a:p>
            <a:endParaRPr/>
          </a:p>
        </p:txBody>
      </p:sp>
      <p:sp>
        <p:nvSpPr>
          <p:cNvPr id="842" name="文字版面配置區 3"/>
          <p:cNvSpPr>
            <a:spLocks noGrp="1"/>
          </p:cNvSpPr>
          <p:nvPr>
            <p:ph type="body" idx="21"/>
          </p:nvPr>
        </p:nvSpPr>
        <p:spPr>
          <a:prstGeom prst="rect">
            <a:avLst/>
          </a:prstGeom>
        </p:spPr>
        <p:txBody>
          <a:bodyPr/>
          <a:lstStyle/>
          <a:p>
            <a:endParaRPr/>
          </a:p>
        </p:txBody>
      </p:sp>
      <p:sp>
        <p:nvSpPr>
          <p:cNvPr id="843"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42</a:t>
            </a:r>
          </a:p>
        </p:txBody>
      </p:sp>
      <p:pic>
        <p:nvPicPr>
          <p:cNvPr id="844" name="Picture 2" descr="Picture 2"/>
          <p:cNvPicPr>
            <a:picLocks noChangeAspect="1"/>
          </p:cNvPicPr>
          <p:nvPr/>
        </p:nvPicPr>
        <p:blipFill>
          <a:blip r:embed="rId2"/>
          <a:stretch>
            <a:fillRect/>
          </a:stretch>
        </p:blipFill>
        <p:spPr>
          <a:xfrm>
            <a:off x="0" y="0"/>
            <a:ext cx="9125671" cy="6248400"/>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847"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43</a:t>
            </a:fld>
            <a:endParaRPr/>
          </a:p>
        </p:txBody>
      </p:sp>
      <p:sp>
        <p:nvSpPr>
          <p:cNvPr id="848" name="標題 1"/>
          <p:cNvSpPr txBox="1">
            <a:spLocks noGrp="1"/>
          </p:cNvSpPr>
          <p:nvPr>
            <p:ph type="title"/>
          </p:nvPr>
        </p:nvSpPr>
        <p:spPr>
          <a:xfrm>
            <a:off x="457200" y="26987"/>
            <a:ext cx="8229600" cy="1039814"/>
          </a:xfrm>
          <a:prstGeom prst="rect">
            <a:avLst/>
          </a:prstGeom>
        </p:spPr>
        <p:txBody>
          <a:bodyPr/>
          <a:lstStyle/>
          <a:p>
            <a:endParaRPr/>
          </a:p>
        </p:txBody>
      </p:sp>
      <p:sp>
        <p:nvSpPr>
          <p:cNvPr id="849" name="內容版面配置區 2"/>
          <p:cNvSpPr txBox="1">
            <a:spLocks noGrp="1"/>
          </p:cNvSpPr>
          <p:nvPr>
            <p:ph type="body" idx="1"/>
          </p:nvPr>
        </p:nvSpPr>
        <p:spPr>
          <a:prstGeom prst="rect">
            <a:avLst/>
          </a:prstGeom>
        </p:spPr>
        <p:txBody>
          <a:bodyPr/>
          <a:lstStyle/>
          <a:p>
            <a:endParaRPr/>
          </a:p>
        </p:txBody>
      </p:sp>
      <p:sp>
        <p:nvSpPr>
          <p:cNvPr id="850" name="文字版面配置區 3"/>
          <p:cNvSpPr>
            <a:spLocks noGrp="1"/>
          </p:cNvSpPr>
          <p:nvPr>
            <p:ph type="body" idx="21"/>
          </p:nvPr>
        </p:nvSpPr>
        <p:spPr>
          <a:prstGeom prst="rect">
            <a:avLst/>
          </a:prstGeom>
        </p:spPr>
        <p:txBody>
          <a:bodyPr/>
          <a:lstStyle/>
          <a:p>
            <a:endParaRPr/>
          </a:p>
        </p:txBody>
      </p:sp>
      <p:sp>
        <p:nvSpPr>
          <p:cNvPr id="851"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43</a:t>
            </a:r>
          </a:p>
        </p:txBody>
      </p:sp>
      <p:pic>
        <p:nvPicPr>
          <p:cNvPr id="852" name="Picture 2" descr="Picture 2"/>
          <p:cNvPicPr>
            <a:picLocks noChangeAspect="1"/>
          </p:cNvPicPr>
          <p:nvPr/>
        </p:nvPicPr>
        <p:blipFill>
          <a:blip r:embed="rId2"/>
          <a:stretch>
            <a:fillRect/>
          </a:stretch>
        </p:blipFill>
        <p:spPr>
          <a:xfrm>
            <a:off x="0" y="0"/>
            <a:ext cx="9144000" cy="5850374"/>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855"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44</a:t>
            </a:fld>
            <a:endParaRPr/>
          </a:p>
        </p:txBody>
      </p:sp>
      <p:sp>
        <p:nvSpPr>
          <p:cNvPr id="856" name="標題 1"/>
          <p:cNvSpPr txBox="1">
            <a:spLocks noGrp="1"/>
          </p:cNvSpPr>
          <p:nvPr>
            <p:ph type="title"/>
          </p:nvPr>
        </p:nvSpPr>
        <p:spPr>
          <a:xfrm>
            <a:off x="457200" y="26987"/>
            <a:ext cx="8229600" cy="1039814"/>
          </a:xfrm>
          <a:prstGeom prst="rect">
            <a:avLst/>
          </a:prstGeom>
        </p:spPr>
        <p:txBody>
          <a:bodyPr/>
          <a:lstStyle/>
          <a:p>
            <a:endParaRPr/>
          </a:p>
        </p:txBody>
      </p:sp>
      <p:sp>
        <p:nvSpPr>
          <p:cNvPr id="857" name="內容版面配置區 2"/>
          <p:cNvSpPr txBox="1">
            <a:spLocks noGrp="1"/>
          </p:cNvSpPr>
          <p:nvPr>
            <p:ph type="body" idx="1"/>
          </p:nvPr>
        </p:nvSpPr>
        <p:spPr>
          <a:prstGeom prst="rect">
            <a:avLst/>
          </a:prstGeom>
        </p:spPr>
        <p:txBody>
          <a:bodyPr/>
          <a:lstStyle/>
          <a:p>
            <a:endParaRPr/>
          </a:p>
        </p:txBody>
      </p:sp>
      <p:sp>
        <p:nvSpPr>
          <p:cNvPr id="858" name="文字版面配置區 3"/>
          <p:cNvSpPr>
            <a:spLocks noGrp="1"/>
          </p:cNvSpPr>
          <p:nvPr>
            <p:ph type="body" idx="21"/>
          </p:nvPr>
        </p:nvSpPr>
        <p:spPr>
          <a:prstGeom prst="rect">
            <a:avLst/>
          </a:prstGeom>
        </p:spPr>
        <p:txBody>
          <a:bodyPr/>
          <a:lstStyle/>
          <a:p>
            <a:endParaRPr/>
          </a:p>
        </p:txBody>
      </p:sp>
      <p:sp>
        <p:nvSpPr>
          <p:cNvPr id="859"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44</a:t>
            </a:r>
          </a:p>
        </p:txBody>
      </p:sp>
      <p:pic>
        <p:nvPicPr>
          <p:cNvPr id="860" name="Picture 2" descr="Picture 2"/>
          <p:cNvPicPr>
            <a:picLocks noChangeAspect="1"/>
          </p:cNvPicPr>
          <p:nvPr/>
        </p:nvPicPr>
        <p:blipFill>
          <a:blip r:embed="rId2"/>
          <a:stretch>
            <a:fillRect/>
          </a:stretch>
        </p:blipFill>
        <p:spPr>
          <a:xfrm>
            <a:off x="-2" y="0"/>
            <a:ext cx="9144002" cy="5156931"/>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Footer Placeholder 5"/>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863"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45</a:t>
            </a:fld>
            <a:endParaRPr/>
          </a:p>
        </p:txBody>
      </p:sp>
      <p:sp>
        <p:nvSpPr>
          <p:cNvPr id="864" name="Title 1"/>
          <p:cNvSpPr txBox="1">
            <a:spLocks noGrp="1"/>
          </p:cNvSpPr>
          <p:nvPr>
            <p:ph type="title"/>
          </p:nvPr>
        </p:nvSpPr>
        <p:spPr>
          <a:xfrm>
            <a:off x="457200" y="26987"/>
            <a:ext cx="8229600" cy="1039814"/>
          </a:xfrm>
          <a:prstGeom prst="rect">
            <a:avLst/>
          </a:prstGeom>
        </p:spPr>
        <p:txBody>
          <a:bodyPr/>
          <a:lstStyle/>
          <a:p>
            <a:r>
              <a:t>Types of Websites</a:t>
            </a:r>
          </a:p>
        </p:txBody>
      </p:sp>
      <p:grpSp>
        <p:nvGrpSpPr>
          <p:cNvPr id="880" name="Content Placeholder 6"/>
          <p:cNvGrpSpPr/>
          <p:nvPr/>
        </p:nvGrpSpPr>
        <p:grpSpPr>
          <a:xfrm>
            <a:off x="152400" y="2128837"/>
            <a:ext cx="8839201" cy="3590926"/>
            <a:chOff x="0" y="0"/>
            <a:chExt cx="8839200" cy="3590924"/>
          </a:xfrm>
        </p:grpSpPr>
        <p:grpSp>
          <p:nvGrpSpPr>
            <p:cNvPr id="867" name="群組"/>
            <p:cNvGrpSpPr/>
            <p:nvPr/>
          </p:nvGrpSpPr>
          <p:grpSpPr>
            <a:xfrm>
              <a:off x="0" y="0"/>
              <a:ext cx="2762250" cy="1657350"/>
              <a:chOff x="0" y="0"/>
              <a:chExt cx="2762250" cy="1657349"/>
            </a:xfrm>
          </p:grpSpPr>
          <p:sp>
            <p:nvSpPr>
              <p:cNvPr id="865" name="圓角矩形"/>
              <p:cNvSpPr/>
              <p:nvPr/>
            </p:nvSpPr>
            <p:spPr>
              <a:xfrm>
                <a:off x="0" y="0"/>
                <a:ext cx="2762250" cy="1657350"/>
              </a:xfrm>
              <a:prstGeom prst="roundRect">
                <a:avLst>
                  <a:gd name="adj" fmla="val 10000"/>
                </a:avLst>
              </a:prstGeom>
              <a:gradFill flip="none" rotWithShape="1">
                <a:gsLst>
                  <a:gs pos="0">
                    <a:srgbClr val="BCBCBC"/>
                  </a:gs>
                  <a:gs pos="80000">
                    <a:srgbClr val="F7F7F7"/>
                  </a:gs>
                  <a:gs pos="100000">
                    <a:srgbClr val="F8F8F8"/>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609"/>
                </a:pPr>
                <a:endParaRPr/>
              </a:p>
            </p:txBody>
          </p:sp>
          <p:sp>
            <p:nvSpPr>
              <p:cNvPr id="866" name="Careers and employment"/>
              <p:cNvSpPr txBox="1"/>
              <p:nvPr/>
            </p:nvSpPr>
            <p:spPr>
              <a:xfrm>
                <a:off x="94289" y="400433"/>
                <a:ext cx="2573672" cy="8564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609"/>
                </a:lvl1pPr>
              </a:lstStyle>
              <a:p>
                <a:r>
                  <a:t>Careers and employment</a:t>
                </a:r>
              </a:p>
            </p:txBody>
          </p:sp>
        </p:grpSp>
        <p:grpSp>
          <p:nvGrpSpPr>
            <p:cNvPr id="870" name="群組"/>
            <p:cNvGrpSpPr/>
            <p:nvPr/>
          </p:nvGrpSpPr>
          <p:grpSpPr>
            <a:xfrm>
              <a:off x="3038475" y="0"/>
              <a:ext cx="2762250" cy="1657350"/>
              <a:chOff x="0" y="0"/>
              <a:chExt cx="2762250" cy="1657349"/>
            </a:xfrm>
          </p:grpSpPr>
          <p:sp>
            <p:nvSpPr>
              <p:cNvPr id="868" name="圓角矩形"/>
              <p:cNvSpPr/>
              <p:nvPr/>
            </p:nvSpPr>
            <p:spPr>
              <a:xfrm>
                <a:off x="0" y="0"/>
                <a:ext cx="2762250" cy="1657350"/>
              </a:xfrm>
              <a:prstGeom prst="roundRect">
                <a:avLst>
                  <a:gd name="adj" fmla="val 10000"/>
                </a:avLst>
              </a:prstGeom>
              <a:gradFill flip="none" rotWithShape="1">
                <a:gsLst>
                  <a:gs pos="0">
                    <a:srgbClr val="BCBCBC"/>
                  </a:gs>
                  <a:gs pos="80000">
                    <a:srgbClr val="F7F7F7"/>
                  </a:gs>
                  <a:gs pos="100000">
                    <a:srgbClr val="F8F8F8"/>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609" b="1">
                    <a:solidFill>
                      <a:srgbClr val="5E8B46"/>
                    </a:solidFill>
                  </a:defRPr>
                </a:pPr>
                <a:endParaRPr/>
              </a:p>
            </p:txBody>
          </p:sp>
          <p:sp>
            <p:nvSpPr>
              <p:cNvPr id="869" name="E-commerce"/>
              <p:cNvSpPr txBox="1"/>
              <p:nvPr/>
            </p:nvSpPr>
            <p:spPr>
              <a:xfrm>
                <a:off x="94289" y="609983"/>
                <a:ext cx="2573672" cy="4373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609" b="1">
                    <a:solidFill>
                      <a:srgbClr val="5E8B46"/>
                    </a:solidFill>
                  </a:defRPr>
                </a:lvl1pPr>
              </a:lstStyle>
              <a:p>
                <a:r>
                  <a:t>E-commerce</a:t>
                </a:r>
              </a:p>
            </p:txBody>
          </p:sp>
        </p:grpSp>
        <p:grpSp>
          <p:nvGrpSpPr>
            <p:cNvPr id="873" name="群組"/>
            <p:cNvGrpSpPr/>
            <p:nvPr/>
          </p:nvGrpSpPr>
          <p:grpSpPr>
            <a:xfrm>
              <a:off x="6076950" y="0"/>
              <a:ext cx="2762250" cy="1657350"/>
              <a:chOff x="0" y="0"/>
              <a:chExt cx="2762250" cy="1657349"/>
            </a:xfrm>
          </p:grpSpPr>
          <p:sp>
            <p:nvSpPr>
              <p:cNvPr id="871" name="圓角矩形"/>
              <p:cNvSpPr/>
              <p:nvPr/>
            </p:nvSpPr>
            <p:spPr>
              <a:xfrm>
                <a:off x="0" y="0"/>
                <a:ext cx="2762250" cy="1657350"/>
              </a:xfrm>
              <a:prstGeom prst="roundRect">
                <a:avLst>
                  <a:gd name="adj" fmla="val 10000"/>
                </a:avLst>
              </a:prstGeom>
              <a:gradFill flip="none" rotWithShape="1">
                <a:gsLst>
                  <a:gs pos="0">
                    <a:srgbClr val="BCBCBC"/>
                  </a:gs>
                  <a:gs pos="80000">
                    <a:srgbClr val="F7F7F7"/>
                  </a:gs>
                  <a:gs pos="100000">
                    <a:srgbClr val="F8F8F8"/>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609" b="1">
                    <a:solidFill>
                      <a:srgbClr val="5E8B46"/>
                    </a:solidFill>
                  </a:defRPr>
                </a:pPr>
                <a:endParaRPr/>
              </a:p>
            </p:txBody>
          </p:sp>
          <p:sp>
            <p:nvSpPr>
              <p:cNvPr id="872" name="Portals"/>
              <p:cNvSpPr txBox="1"/>
              <p:nvPr/>
            </p:nvSpPr>
            <p:spPr>
              <a:xfrm>
                <a:off x="94289" y="609983"/>
                <a:ext cx="2573672" cy="4373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609" b="1">
                    <a:solidFill>
                      <a:srgbClr val="5E8B46"/>
                    </a:solidFill>
                  </a:defRPr>
                </a:lvl1pPr>
              </a:lstStyle>
              <a:p>
                <a:r>
                  <a:t>Portals</a:t>
                </a:r>
              </a:p>
            </p:txBody>
          </p:sp>
        </p:grpSp>
        <p:grpSp>
          <p:nvGrpSpPr>
            <p:cNvPr id="876" name="群組"/>
            <p:cNvGrpSpPr/>
            <p:nvPr/>
          </p:nvGrpSpPr>
          <p:grpSpPr>
            <a:xfrm>
              <a:off x="6076950" y="1933575"/>
              <a:ext cx="2762250" cy="1657350"/>
              <a:chOff x="0" y="0"/>
              <a:chExt cx="2762250" cy="1657349"/>
            </a:xfrm>
          </p:grpSpPr>
          <p:sp>
            <p:nvSpPr>
              <p:cNvPr id="874" name="圓角矩形"/>
              <p:cNvSpPr/>
              <p:nvPr/>
            </p:nvSpPr>
            <p:spPr>
              <a:xfrm>
                <a:off x="0" y="0"/>
                <a:ext cx="2762250" cy="1657350"/>
              </a:xfrm>
              <a:prstGeom prst="roundRect">
                <a:avLst>
                  <a:gd name="adj" fmla="val 10000"/>
                </a:avLst>
              </a:prstGeom>
              <a:gradFill flip="none" rotWithShape="1">
                <a:gsLst>
                  <a:gs pos="0">
                    <a:srgbClr val="BCBCBC"/>
                  </a:gs>
                  <a:gs pos="80000">
                    <a:srgbClr val="F7F7F7"/>
                  </a:gs>
                  <a:gs pos="100000">
                    <a:srgbClr val="F8F8F8"/>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609" b="1">
                    <a:solidFill>
                      <a:srgbClr val="5E8B46"/>
                    </a:solidFill>
                  </a:defRPr>
                </a:pPr>
                <a:endParaRPr/>
              </a:p>
            </p:txBody>
          </p:sp>
          <p:sp>
            <p:nvSpPr>
              <p:cNvPr id="875" name="Content aggregation"/>
              <p:cNvSpPr txBox="1"/>
              <p:nvPr/>
            </p:nvSpPr>
            <p:spPr>
              <a:xfrm>
                <a:off x="94289" y="400433"/>
                <a:ext cx="2573672" cy="8564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609" b="1">
                    <a:solidFill>
                      <a:srgbClr val="5E8B46"/>
                    </a:solidFill>
                  </a:defRPr>
                </a:lvl1pPr>
              </a:lstStyle>
              <a:p>
                <a:r>
                  <a:t>Content aggregation</a:t>
                </a:r>
              </a:p>
            </p:txBody>
          </p:sp>
        </p:grpSp>
        <p:grpSp>
          <p:nvGrpSpPr>
            <p:cNvPr id="879" name="群組"/>
            <p:cNvGrpSpPr/>
            <p:nvPr/>
          </p:nvGrpSpPr>
          <p:grpSpPr>
            <a:xfrm>
              <a:off x="3038475" y="1933575"/>
              <a:ext cx="2762250" cy="1657350"/>
              <a:chOff x="0" y="0"/>
              <a:chExt cx="2762250" cy="1657349"/>
            </a:xfrm>
          </p:grpSpPr>
          <p:sp>
            <p:nvSpPr>
              <p:cNvPr id="877" name="圓角矩形"/>
              <p:cNvSpPr/>
              <p:nvPr/>
            </p:nvSpPr>
            <p:spPr>
              <a:xfrm>
                <a:off x="0" y="0"/>
                <a:ext cx="2762250" cy="1657350"/>
              </a:xfrm>
              <a:prstGeom prst="roundRect">
                <a:avLst>
                  <a:gd name="adj" fmla="val 10000"/>
                </a:avLst>
              </a:prstGeom>
              <a:gradFill flip="none" rotWithShape="1">
                <a:gsLst>
                  <a:gs pos="0">
                    <a:srgbClr val="BCBCBC"/>
                  </a:gs>
                  <a:gs pos="80000">
                    <a:srgbClr val="F7F7F7"/>
                  </a:gs>
                  <a:gs pos="100000">
                    <a:srgbClr val="F8F8F8"/>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609"/>
                </a:pPr>
                <a:endParaRPr/>
              </a:p>
            </p:txBody>
          </p:sp>
          <p:sp>
            <p:nvSpPr>
              <p:cNvPr id="878" name="Website creation and management"/>
              <p:cNvSpPr txBox="1"/>
              <p:nvPr/>
            </p:nvSpPr>
            <p:spPr>
              <a:xfrm>
                <a:off x="94289" y="400433"/>
                <a:ext cx="2573672" cy="8564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609"/>
                </a:lvl1pPr>
              </a:lstStyle>
              <a:p>
                <a:r>
                  <a:t>Website creation and management</a:t>
                </a:r>
              </a:p>
            </p:txBody>
          </p:sp>
        </p:grpSp>
      </p:grpSp>
      <p:sp>
        <p:nvSpPr>
          <p:cNvPr id="881" name="Slide Number Placeholder 3"/>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45</a:t>
            </a:r>
          </a:p>
        </p:txBody>
      </p:sp>
      <p:sp>
        <p:nvSpPr>
          <p:cNvPr id="882" name="Text Placeholder 4"/>
          <p:cNvSpPr txBox="1">
            <a:spLocks noGrp="1"/>
          </p:cNvSpPr>
          <p:nvPr>
            <p:ph type="body" sz="quarter" idx="1"/>
          </p:nvPr>
        </p:nvSpPr>
        <p:spPr>
          <a:xfrm>
            <a:off x="152400" y="6400800"/>
            <a:ext cx="1676400" cy="457200"/>
          </a:xfrm>
          <a:prstGeom prst="rect">
            <a:avLst/>
          </a:prstGeom>
        </p:spPr>
        <p:txBody>
          <a:bodyPr/>
          <a:lstStyle>
            <a:lvl1pPr>
              <a:spcBef>
                <a:spcPts val="200"/>
              </a:spcBef>
              <a:buSzTx/>
              <a:buNone/>
              <a:defRPr sz="1200"/>
            </a:lvl1pPr>
          </a:lstStyle>
          <a:p>
            <a:r>
              <a:t>Pages 82 – 84</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885"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46</a:t>
            </a:fld>
            <a:endParaRPr/>
          </a:p>
        </p:txBody>
      </p:sp>
      <p:sp>
        <p:nvSpPr>
          <p:cNvPr id="886" name="標題 1"/>
          <p:cNvSpPr txBox="1">
            <a:spLocks noGrp="1"/>
          </p:cNvSpPr>
          <p:nvPr>
            <p:ph type="title"/>
          </p:nvPr>
        </p:nvSpPr>
        <p:spPr>
          <a:xfrm>
            <a:off x="457200" y="26987"/>
            <a:ext cx="8229600" cy="1039814"/>
          </a:xfrm>
          <a:prstGeom prst="rect">
            <a:avLst/>
          </a:prstGeom>
        </p:spPr>
        <p:txBody>
          <a:bodyPr/>
          <a:lstStyle/>
          <a:p>
            <a:endParaRPr/>
          </a:p>
        </p:txBody>
      </p:sp>
      <p:sp>
        <p:nvSpPr>
          <p:cNvPr id="887" name="內容版面配置區 2"/>
          <p:cNvSpPr txBox="1">
            <a:spLocks noGrp="1"/>
          </p:cNvSpPr>
          <p:nvPr>
            <p:ph type="body" idx="1"/>
          </p:nvPr>
        </p:nvSpPr>
        <p:spPr>
          <a:prstGeom prst="rect">
            <a:avLst/>
          </a:prstGeom>
        </p:spPr>
        <p:txBody>
          <a:bodyPr/>
          <a:lstStyle/>
          <a:p>
            <a:endParaRPr/>
          </a:p>
        </p:txBody>
      </p:sp>
      <p:sp>
        <p:nvSpPr>
          <p:cNvPr id="888" name="文字版面配置區 3"/>
          <p:cNvSpPr>
            <a:spLocks noGrp="1"/>
          </p:cNvSpPr>
          <p:nvPr>
            <p:ph type="body" idx="21"/>
          </p:nvPr>
        </p:nvSpPr>
        <p:spPr>
          <a:prstGeom prst="rect">
            <a:avLst/>
          </a:prstGeom>
        </p:spPr>
        <p:txBody>
          <a:bodyPr/>
          <a:lstStyle/>
          <a:p>
            <a:endParaRPr/>
          </a:p>
        </p:txBody>
      </p:sp>
      <p:sp>
        <p:nvSpPr>
          <p:cNvPr id="889"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46</a:t>
            </a:r>
          </a:p>
        </p:txBody>
      </p:sp>
      <p:pic>
        <p:nvPicPr>
          <p:cNvPr id="890" name="Picture 2" descr="Picture 2"/>
          <p:cNvPicPr>
            <a:picLocks noChangeAspect="1"/>
          </p:cNvPicPr>
          <p:nvPr/>
        </p:nvPicPr>
        <p:blipFill>
          <a:blip r:embed="rId2"/>
          <a:stretch>
            <a:fillRect/>
          </a:stretch>
        </p:blipFill>
        <p:spPr>
          <a:xfrm>
            <a:off x="0" y="0"/>
            <a:ext cx="9144000" cy="5574737"/>
          </a:xfrm>
          <a:prstGeom prst="rect">
            <a:avLst/>
          </a:prstGeom>
          <a:ln w="12700">
            <a:miter lim="400000"/>
          </a:ln>
        </p:spPr>
      </p:pic>
      <p:sp>
        <p:nvSpPr>
          <p:cNvPr id="891" name="文字方塊 7"/>
          <p:cNvSpPr txBox="1"/>
          <p:nvPr/>
        </p:nvSpPr>
        <p:spPr>
          <a:xfrm>
            <a:off x="350519" y="5105400"/>
            <a:ext cx="3440570"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r>
              <a:t>MSN: MicroSoft Network</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894"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47</a:t>
            </a:fld>
            <a:endParaRPr/>
          </a:p>
        </p:txBody>
      </p:sp>
      <p:sp>
        <p:nvSpPr>
          <p:cNvPr id="895" name="標題 1"/>
          <p:cNvSpPr txBox="1">
            <a:spLocks noGrp="1"/>
          </p:cNvSpPr>
          <p:nvPr>
            <p:ph type="title"/>
          </p:nvPr>
        </p:nvSpPr>
        <p:spPr>
          <a:xfrm>
            <a:off x="457200" y="26987"/>
            <a:ext cx="8229600" cy="1039814"/>
          </a:xfrm>
          <a:prstGeom prst="rect">
            <a:avLst/>
          </a:prstGeom>
        </p:spPr>
        <p:txBody>
          <a:bodyPr/>
          <a:lstStyle/>
          <a:p>
            <a:endParaRPr/>
          </a:p>
        </p:txBody>
      </p:sp>
      <p:sp>
        <p:nvSpPr>
          <p:cNvPr id="896" name="內容版面配置區 2"/>
          <p:cNvSpPr txBox="1">
            <a:spLocks noGrp="1"/>
          </p:cNvSpPr>
          <p:nvPr>
            <p:ph type="body" idx="1"/>
          </p:nvPr>
        </p:nvSpPr>
        <p:spPr>
          <a:prstGeom prst="rect">
            <a:avLst/>
          </a:prstGeom>
        </p:spPr>
        <p:txBody>
          <a:bodyPr/>
          <a:lstStyle/>
          <a:p>
            <a:endParaRPr/>
          </a:p>
        </p:txBody>
      </p:sp>
      <p:sp>
        <p:nvSpPr>
          <p:cNvPr id="897" name="文字版面配置區 3"/>
          <p:cNvSpPr>
            <a:spLocks noGrp="1"/>
          </p:cNvSpPr>
          <p:nvPr>
            <p:ph type="body" idx="21"/>
          </p:nvPr>
        </p:nvSpPr>
        <p:spPr>
          <a:prstGeom prst="rect">
            <a:avLst/>
          </a:prstGeom>
        </p:spPr>
        <p:txBody>
          <a:bodyPr/>
          <a:lstStyle/>
          <a:p>
            <a:endParaRPr/>
          </a:p>
        </p:txBody>
      </p:sp>
      <p:sp>
        <p:nvSpPr>
          <p:cNvPr id="898"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47</a:t>
            </a:r>
          </a:p>
        </p:txBody>
      </p:sp>
      <p:pic>
        <p:nvPicPr>
          <p:cNvPr id="899" name="Picture 2" descr="Picture 2"/>
          <p:cNvPicPr>
            <a:picLocks noChangeAspect="1"/>
          </p:cNvPicPr>
          <p:nvPr/>
        </p:nvPicPr>
        <p:blipFill>
          <a:blip r:embed="rId2"/>
          <a:stretch>
            <a:fillRect/>
          </a:stretch>
        </p:blipFill>
        <p:spPr>
          <a:xfrm>
            <a:off x="-2" y="-2"/>
            <a:ext cx="9144002" cy="5681112"/>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48</a:t>
            </a:fld>
            <a:endParaRPr/>
          </a:p>
        </p:txBody>
      </p:sp>
      <p:sp>
        <p:nvSpPr>
          <p:cNvPr id="902" name="Title 1"/>
          <p:cNvSpPr txBox="1">
            <a:spLocks noGrp="1"/>
          </p:cNvSpPr>
          <p:nvPr>
            <p:ph type="title"/>
          </p:nvPr>
        </p:nvSpPr>
        <p:spPr>
          <a:xfrm>
            <a:off x="45720" y="27708"/>
            <a:ext cx="9052560" cy="1039093"/>
          </a:xfrm>
          <a:prstGeom prst="rect">
            <a:avLst/>
          </a:prstGeom>
        </p:spPr>
        <p:txBody>
          <a:bodyPr/>
          <a:lstStyle/>
          <a:p>
            <a:r>
              <a:t>Types of Websites (6 of 8)</a:t>
            </a:r>
          </a:p>
        </p:txBody>
      </p:sp>
      <p:sp>
        <p:nvSpPr>
          <p:cNvPr id="903" name="Content Placeholder 2"/>
          <p:cNvSpPr txBox="1">
            <a:spLocks noGrp="1"/>
          </p:cNvSpPr>
          <p:nvPr>
            <p:ph type="body" sz="half" idx="1"/>
          </p:nvPr>
        </p:nvSpPr>
        <p:spPr>
          <a:xfrm>
            <a:off x="228600" y="1295400"/>
            <a:ext cx="8763000" cy="2478946"/>
          </a:xfrm>
          <a:prstGeom prst="rect">
            <a:avLst/>
          </a:prstGeom>
        </p:spPr>
        <p:txBody>
          <a:bodyPr>
            <a:normAutofit lnSpcReduction="10000"/>
          </a:bodyPr>
          <a:lstStyle/>
          <a:p>
            <a:r>
              <a:t>Entertainment</a:t>
            </a:r>
          </a:p>
          <a:p>
            <a:r>
              <a:t>Banking and finance</a:t>
            </a:r>
          </a:p>
          <a:p>
            <a:r>
              <a:t>Travel and tourism</a:t>
            </a:r>
          </a:p>
          <a:p>
            <a:r>
              <a:t>Mapping</a:t>
            </a:r>
          </a:p>
          <a:p>
            <a:r>
              <a:t>Retail and auctions</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49</a:t>
            </a:fld>
            <a:endParaRPr/>
          </a:p>
        </p:txBody>
      </p:sp>
      <p:sp>
        <p:nvSpPr>
          <p:cNvPr id="906" name="Title 1"/>
          <p:cNvSpPr txBox="1">
            <a:spLocks noGrp="1"/>
          </p:cNvSpPr>
          <p:nvPr>
            <p:ph type="title"/>
          </p:nvPr>
        </p:nvSpPr>
        <p:spPr>
          <a:xfrm>
            <a:off x="45720" y="27708"/>
            <a:ext cx="9052560" cy="1039093"/>
          </a:xfrm>
          <a:prstGeom prst="rect">
            <a:avLst/>
          </a:prstGeom>
        </p:spPr>
        <p:txBody>
          <a:bodyPr/>
          <a:lstStyle/>
          <a:p>
            <a:r>
              <a:t>Types of Websites (7 of 8)</a:t>
            </a:r>
          </a:p>
        </p:txBody>
      </p:sp>
      <p:sp>
        <p:nvSpPr>
          <p:cNvPr id="907" name="Content Placeholder 1"/>
          <p:cNvSpPr txBox="1">
            <a:spLocks noGrp="1"/>
          </p:cNvSpPr>
          <p:nvPr>
            <p:ph type="body" sz="half" idx="1"/>
          </p:nvPr>
        </p:nvSpPr>
        <p:spPr>
          <a:xfrm>
            <a:off x="228600" y="1295400"/>
            <a:ext cx="8763000" cy="2726840"/>
          </a:xfrm>
          <a:prstGeom prst="rect">
            <a:avLst/>
          </a:prstGeom>
        </p:spPr>
        <p:txBody>
          <a:bodyPr/>
          <a:lstStyle/>
          <a:p>
            <a:r>
              <a:t>Careers and employment</a:t>
            </a:r>
          </a:p>
          <a:p>
            <a:pPr>
              <a:defRPr b="1"/>
            </a:pPr>
            <a:r>
              <a:t>E-commerce</a:t>
            </a:r>
          </a:p>
          <a:p>
            <a:pPr>
              <a:defRPr b="1"/>
            </a:pPr>
            <a:r>
              <a:t>Portals</a:t>
            </a:r>
          </a:p>
          <a:p>
            <a:pPr>
              <a:defRPr b="1"/>
            </a:pPr>
            <a:r>
              <a:t>Content aggregation</a:t>
            </a:r>
          </a:p>
          <a:p>
            <a:r>
              <a:t>Website creation and management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Slide Number Placeholder 5"/>
          <p:cNvSpPr txBox="1">
            <a:spLocks noGrp="1"/>
          </p:cNvSpPr>
          <p:nvPr>
            <p:ph type="sldNum" sz="quarter" idx="2"/>
          </p:nvPr>
        </p:nvSpPr>
        <p:spPr>
          <a:xfrm>
            <a:off x="8586286" y="6336029"/>
            <a:ext cx="201028"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5</a:t>
            </a:fld>
            <a:endParaRPr/>
          </a:p>
        </p:txBody>
      </p:sp>
      <p:sp>
        <p:nvSpPr>
          <p:cNvPr id="582" name="Title 1"/>
          <p:cNvSpPr txBox="1">
            <a:spLocks noGrp="1"/>
          </p:cNvSpPr>
          <p:nvPr>
            <p:ph type="title"/>
          </p:nvPr>
        </p:nvSpPr>
        <p:spPr>
          <a:xfrm>
            <a:off x="45720" y="27708"/>
            <a:ext cx="9052560" cy="1039093"/>
          </a:xfrm>
          <a:prstGeom prst="rect">
            <a:avLst/>
          </a:prstGeom>
        </p:spPr>
        <p:txBody>
          <a:bodyPr/>
          <a:lstStyle/>
          <a:p>
            <a:r>
              <a:t>The Internet (2 of 3)</a:t>
            </a:r>
          </a:p>
        </p:txBody>
      </p:sp>
      <p:sp>
        <p:nvSpPr>
          <p:cNvPr id="583" name="Content Placeholder 2"/>
          <p:cNvSpPr txBox="1">
            <a:spLocks noGrp="1"/>
          </p:cNvSpPr>
          <p:nvPr>
            <p:ph type="body" idx="1"/>
          </p:nvPr>
        </p:nvSpPr>
        <p:spPr>
          <a:xfrm>
            <a:off x="228600" y="1331055"/>
            <a:ext cx="8763000" cy="4536345"/>
          </a:xfrm>
          <a:prstGeom prst="rect">
            <a:avLst/>
          </a:prstGeom>
        </p:spPr>
        <p:txBody>
          <a:bodyPr/>
          <a:lstStyle/>
          <a:p>
            <a:r>
              <a:t>The Internet originated as ARPANet in September 1969 and had two main goals:</a:t>
            </a:r>
          </a:p>
          <a:p>
            <a:pPr marL="914400" lvl="1" indent="-457200">
              <a:spcBef>
                <a:spcPts val="500"/>
              </a:spcBef>
              <a:defRPr sz="2400"/>
            </a:pPr>
            <a:r>
              <a:t>Allow scientists at different physical locations to share information and work together</a:t>
            </a:r>
          </a:p>
          <a:p>
            <a:pPr marL="914400" lvl="1" indent="-457200">
              <a:spcBef>
                <a:spcPts val="500"/>
              </a:spcBef>
              <a:defRPr sz="2400"/>
            </a:pPr>
            <a:r>
              <a:t>Function even if part of the network were disabled or destroyed by a disaster</a:t>
            </a:r>
          </a:p>
          <a:p>
            <a:pPr marL="914400" lvl="1" indent="-457200">
              <a:spcBef>
                <a:spcPts val="500"/>
              </a:spcBef>
              <a:defRPr sz="2400"/>
            </a:pPr>
            <a:r>
              <a:t>ARPANet(Advanced Research Projects Agency Network)</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50</a:t>
            </a:fld>
            <a:endParaRPr/>
          </a:p>
        </p:txBody>
      </p:sp>
      <p:sp>
        <p:nvSpPr>
          <p:cNvPr id="912" name="Title 2"/>
          <p:cNvSpPr txBox="1">
            <a:spLocks noGrp="1"/>
          </p:cNvSpPr>
          <p:nvPr>
            <p:ph type="title"/>
          </p:nvPr>
        </p:nvSpPr>
        <p:spPr>
          <a:xfrm>
            <a:off x="519168" y="357625"/>
            <a:ext cx="8032640" cy="1004012"/>
          </a:xfrm>
          <a:prstGeom prst="rect">
            <a:avLst/>
          </a:prstGeom>
        </p:spPr>
        <p:txBody>
          <a:bodyPr/>
          <a:lstStyle/>
          <a:p>
            <a:r>
              <a:t>Types of Websites (8 of 8)</a:t>
            </a:r>
          </a:p>
        </p:txBody>
      </p:sp>
      <p:sp>
        <p:nvSpPr>
          <p:cNvPr id="913" name="Content Placeholder 3"/>
          <p:cNvSpPr txBox="1">
            <a:spLocks noGrp="1"/>
          </p:cNvSpPr>
          <p:nvPr>
            <p:ph type="body" sz="quarter" idx="1"/>
          </p:nvPr>
        </p:nvSpPr>
        <p:spPr>
          <a:xfrm>
            <a:off x="228600" y="1524000"/>
            <a:ext cx="8610600" cy="1143000"/>
          </a:xfrm>
          <a:prstGeom prst="rect">
            <a:avLst/>
          </a:prstGeom>
        </p:spPr>
        <p:txBody>
          <a:bodyPr/>
          <a:lstStyle/>
          <a:p>
            <a:pPr marL="457200" indent="-457200">
              <a:spcBef>
                <a:spcPts val="600"/>
              </a:spcBef>
              <a:buClr>
                <a:srgbClr val="8A288F"/>
              </a:buClr>
              <a:buSzPct val="100000"/>
              <a:buFont typeface="Arial"/>
              <a:buChar char="•"/>
              <a:defRPr sz="2800" b="1"/>
            </a:pPr>
            <a:r>
              <a:t>Web publishing</a:t>
            </a:r>
            <a:r>
              <a:rPr b="0"/>
              <a:t> is the creation and maintenance of websites</a:t>
            </a:r>
          </a:p>
        </p:txBody>
      </p:sp>
      <p:pic>
        <p:nvPicPr>
          <p:cNvPr id="914" name="Picture 2" descr="Picture 2"/>
          <p:cNvPicPr>
            <a:picLocks noChangeAspect="1"/>
          </p:cNvPicPr>
          <p:nvPr/>
        </p:nvPicPr>
        <p:blipFill>
          <a:blip r:embed="rId2"/>
          <a:stretch>
            <a:fillRect/>
          </a:stretch>
        </p:blipFill>
        <p:spPr>
          <a:xfrm>
            <a:off x="295275" y="2990850"/>
            <a:ext cx="8553450" cy="2266950"/>
          </a:xfrm>
          <a:prstGeom prst="rect">
            <a:avLst/>
          </a:prstGeom>
          <a:ln w="12700">
            <a:miter lim="400000"/>
          </a:ln>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917"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51</a:t>
            </a:fld>
            <a:endParaRPr/>
          </a:p>
        </p:txBody>
      </p:sp>
      <p:sp>
        <p:nvSpPr>
          <p:cNvPr id="918" name="標題 1"/>
          <p:cNvSpPr txBox="1">
            <a:spLocks noGrp="1"/>
          </p:cNvSpPr>
          <p:nvPr>
            <p:ph type="title"/>
          </p:nvPr>
        </p:nvSpPr>
        <p:spPr>
          <a:xfrm>
            <a:off x="457200" y="26987"/>
            <a:ext cx="8229600" cy="1039814"/>
          </a:xfrm>
          <a:prstGeom prst="rect">
            <a:avLst/>
          </a:prstGeom>
        </p:spPr>
        <p:txBody>
          <a:bodyPr/>
          <a:lstStyle/>
          <a:p>
            <a:endParaRPr/>
          </a:p>
        </p:txBody>
      </p:sp>
      <p:sp>
        <p:nvSpPr>
          <p:cNvPr id="919" name="內容版面配置區 2"/>
          <p:cNvSpPr txBox="1">
            <a:spLocks noGrp="1"/>
          </p:cNvSpPr>
          <p:nvPr>
            <p:ph type="body" idx="1"/>
          </p:nvPr>
        </p:nvSpPr>
        <p:spPr>
          <a:prstGeom prst="rect">
            <a:avLst/>
          </a:prstGeom>
        </p:spPr>
        <p:txBody>
          <a:bodyPr/>
          <a:lstStyle/>
          <a:p>
            <a:endParaRPr/>
          </a:p>
        </p:txBody>
      </p:sp>
      <p:sp>
        <p:nvSpPr>
          <p:cNvPr id="920" name="文字版面配置區 3"/>
          <p:cNvSpPr>
            <a:spLocks noGrp="1"/>
          </p:cNvSpPr>
          <p:nvPr>
            <p:ph type="body" idx="21"/>
          </p:nvPr>
        </p:nvSpPr>
        <p:spPr>
          <a:prstGeom prst="rect">
            <a:avLst/>
          </a:prstGeom>
        </p:spPr>
        <p:txBody>
          <a:bodyPr/>
          <a:lstStyle/>
          <a:p>
            <a:endParaRPr/>
          </a:p>
        </p:txBody>
      </p:sp>
      <p:sp>
        <p:nvSpPr>
          <p:cNvPr id="921"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51</a:t>
            </a:r>
          </a:p>
        </p:txBody>
      </p:sp>
      <p:pic>
        <p:nvPicPr>
          <p:cNvPr id="922" name="Picture 2" descr="Picture 2"/>
          <p:cNvPicPr>
            <a:picLocks noChangeAspect="1"/>
          </p:cNvPicPr>
          <p:nvPr/>
        </p:nvPicPr>
        <p:blipFill>
          <a:blip r:embed="rId2"/>
          <a:stretch>
            <a:fillRect/>
          </a:stretch>
        </p:blipFill>
        <p:spPr>
          <a:xfrm>
            <a:off x="0" y="0"/>
            <a:ext cx="9156234" cy="5562600"/>
          </a:xfrm>
          <a:prstGeom prst="rect">
            <a:avLst/>
          </a:prstGeom>
          <a:ln w="127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52</a:t>
            </a:fld>
            <a:endParaRPr/>
          </a:p>
        </p:txBody>
      </p:sp>
      <p:sp>
        <p:nvSpPr>
          <p:cNvPr id="925" name="Title 2"/>
          <p:cNvSpPr txBox="1">
            <a:spLocks noGrp="1"/>
          </p:cNvSpPr>
          <p:nvPr>
            <p:ph type="title"/>
          </p:nvPr>
        </p:nvSpPr>
        <p:spPr>
          <a:xfrm>
            <a:off x="45720" y="27708"/>
            <a:ext cx="9052560" cy="1039093"/>
          </a:xfrm>
          <a:prstGeom prst="rect">
            <a:avLst/>
          </a:prstGeom>
        </p:spPr>
        <p:txBody>
          <a:bodyPr/>
          <a:lstStyle/>
          <a:p>
            <a:r>
              <a:t>Digital Media on the Web (1 of 7)</a:t>
            </a:r>
          </a:p>
        </p:txBody>
      </p:sp>
      <p:sp>
        <p:nvSpPr>
          <p:cNvPr id="926" name="Content Placeholder 3"/>
          <p:cNvSpPr txBox="1">
            <a:spLocks noGrp="1"/>
          </p:cNvSpPr>
          <p:nvPr>
            <p:ph type="body" idx="1"/>
          </p:nvPr>
        </p:nvSpPr>
        <p:spPr>
          <a:xfrm>
            <a:off x="228600" y="1219199"/>
            <a:ext cx="8839200" cy="3299478"/>
          </a:xfrm>
          <a:prstGeom prst="rect">
            <a:avLst/>
          </a:prstGeom>
        </p:spPr>
        <p:txBody>
          <a:bodyPr/>
          <a:lstStyle/>
          <a:p>
            <a:r>
              <a:t>Multimedia refers to any application that combines text with media</a:t>
            </a:r>
          </a:p>
          <a:p>
            <a:pPr marL="914400" lvl="1" indent="-457200">
              <a:spcBef>
                <a:spcPts val="500"/>
              </a:spcBef>
              <a:defRPr sz="2400"/>
            </a:pPr>
            <a:r>
              <a:t>Graphics</a:t>
            </a:r>
          </a:p>
          <a:p>
            <a:pPr marL="914400" lvl="1" indent="-457200">
              <a:spcBef>
                <a:spcPts val="500"/>
              </a:spcBef>
              <a:defRPr sz="2400"/>
            </a:pPr>
            <a:r>
              <a:t>Animation</a:t>
            </a:r>
          </a:p>
          <a:p>
            <a:pPr marL="914400" lvl="1" indent="-457200">
              <a:spcBef>
                <a:spcPts val="500"/>
              </a:spcBef>
              <a:defRPr sz="2400"/>
            </a:pPr>
            <a:r>
              <a:t>Audio</a:t>
            </a:r>
          </a:p>
          <a:p>
            <a:pPr marL="914400" lvl="1" indent="-457200">
              <a:spcBef>
                <a:spcPts val="500"/>
              </a:spcBef>
              <a:defRPr sz="2400"/>
            </a:pPr>
            <a:r>
              <a:t>Video</a:t>
            </a:r>
          </a:p>
          <a:p>
            <a:pPr marL="914400" lvl="1" indent="-457200">
              <a:defRPr sz="2400"/>
            </a:pPr>
            <a:r>
              <a:t>Virtual Reality</a:t>
            </a:r>
            <a:r>
              <a:rPr sz="2800" b="1"/>
              <a:t>  </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53</a:t>
            </a:fld>
            <a:endParaRPr/>
          </a:p>
        </p:txBody>
      </p:sp>
      <p:sp>
        <p:nvSpPr>
          <p:cNvPr id="929" name="Title 2"/>
          <p:cNvSpPr txBox="1">
            <a:spLocks noGrp="1"/>
          </p:cNvSpPr>
          <p:nvPr>
            <p:ph type="title"/>
          </p:nvPr>
        </p:nvSpPr>
        <p:spPr>
          <a:xfrm>
            <a:off x="45720" y="27708"/>
            <a:ext cx="9052560" cy="1039093"/>
          </a:xfrm>
          <a:prstGeom prst="rect">
            <a:avLst/>
          </a:prstGeom>
        </p:spPr>
        <p:txBody>
          <a:bodyPr/>
          <a:lstStyle/>
          <a:p>
            <a:r>
              <a:t>Digital Media on the Web (2 of 8)</a:t>
            </a:r>
          </a:p>
        </p:txBody>
      </p:sp>
      <p:sp>
        <p:nvSpPr>
          <p:cNvPr id="930" name="Content Placeholder 3"/>
          <p:cNvSpPr txBox="1">
            <a:spLocks noGrp="1"/>
          </p:cNvSpPr>
          <p:nvPr>
            <p:ph type="body" idx="1"/>
          </p:nvPr>
        </p:nvSpPr>
        <p:spPr>
          <a:xfrm>
            <a:off x="228600" y="1295400"/>
            <a:ext cx="8763000" cy="4648199"/>
          </a:xfrm>
          <a:prstGeom prst="rect">
            <a:avLst/>
          </a:prstGeom>
        </p:spPr>
        <p:txBody>
          <a:bodyPr/>
          <a:lstStyle/>
          <a:p>
            <a:r>
              <a:t>A </a:t>
            </a:r>
            <a:r>
              <a:rPr b="1"/>
              <a:t>graphic</a:t>
            </a:r>
            <a:r>
              <a:t> is a visual representation of nontext information</a:t>
            </a:r>
          </a:p>
          <a:p>
            <a:r>
              <a:t>Graphic formats include BMP, GIF, JPEG, PNG, and TIFF</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 name="頁尾版面配置區 4"/>
          <p:cNvSpPr txBox="1"/>
          <p:nvPr/>
        </p:nvSpPr>
        <p:spPr>
          <a:xfrm>
            <a:off x="2026920" y="6370637"/>
            <a:ext cx="4632960" cy="1859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 2016 Cengage Learning®. May not be scanned, copied or duplicated, or posted to a publicly accessible website, in whole or in part.</a:t>
            </a:r>
          </a:p>
        </p:txBody>
      </p:sp>
      <p:sp>
        <p:nvSpPr>
          <p:cNvPr id="933"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54</a:t>
            </a:fld>
            <a:endParaRPr/>
          </a:p>
        </p:txBody>
      </p:sp>
      <p:sp>
        <p:nvSpPr>
          <p:cNvPr id="934" name="標題 1"/>
          <p:cNvSpPr txBox="1">
            <a:spLocks noGrp="1"/>
          </p:cNvSpPr>
          <p:nvPr>
            <p:ph type="title"/>
          </p:nvPr>
        </p:nvSpPr>
        <p:spPr>
          <a:xfrm>
            <a:off x="457200" y="26987"/>
            <a:ext cx="8229600" cy="1039814"/>
          </a:xfrm>
          <a:prstGeom prst="rect">
            <a:avLst/>
          </a:prstGeom>
        </p:spPr>
        <p:txBody>
          <a:bodyPr/>
          <a:lstStyle/>
          <a:p>
            <a:endParaRPr/>
          </a:p>
        </p:txBody>
      </p:sp>
      <p:sp>
        <p:nvSpPr>
          <p:cNvPr id="935" name="內容版面配置區 2"/>
          <p:cNvSpPr txBox="1">
            <a:spLocks noGrp="1"/>
          </p:cNvSpPr>
          <p:nvPr>
            <p:ph type="body" sz="half" idx="1"/>
          </p:nvPr>
        </p:nvSpPr>
        <p:spPr>
          <a:xfrm>
            <a:off x="457200" y="1600200"/>
            <a:ext cx="4038600" cy="4525963"/>
          </a:xfrm>
          <a:prstGeom prst="rect">
            <a:avLst/>
          </a:prstGeom>
        </p:spPr>
        <p:txBody>
          <a:bodyPr/>
          <a:lstStyle/>
          <a:p>
            <a:endParaRPr/>
          </a:p>
        </p:txBody>
      </p:sp>
      <p:sp>
        <p:nvSpPr>
          <p:cNvPr id="936" name="文字版面配置區 5"/>
          <p:cNvSpPr>
            <a:spLocks noGrp="1"/>
          </p:cNvSpPr>
          <p:nvPr>
            <p:ph type="body" idx="21"/>
          </p:nvPr>
        </p:nvSpPr>
        <p:spPr>
          <a:prstGeom prst="rect">
            <a:avLst/>
          </a:prstGeom>
        </p:spPr>
        <p:txBody>
          <a:bodyPr/>
          <a:lstStyle/>
          <a:p>
            <a:endParaRPr/>
          </a:p>
        </p:txBody>
      </p:sp>
      <p:sp>
        <p:nvSpPr>
          <p:cNvPr id="937" name="投影片編號版面配置區 6"/>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54</a:t>
            </a:r>
          </a:p>
        </p:txBody>
      </p:sp>
      <p:pic>
        <p:nvPicPr>
          <p:cNvPr id="938" name="Picture 2" descr="Picture 2"/>
          <p:cNvPicPr>
            <a:picLocks noChangeAspect="1"/>
          </p:cNvPicPr>
          <p:nvPr/>
        </p:nvPicPr>
        <p:blipFill>
          <a:blip r:embed="rId2"/>
          <a:stretch>
            <a:fillRect/>
          </a:stretch>
        </p:blipFill>
        <p:spPr>
          <a:xfrm>
            <a:off x="0" y="0"/>
            <a:ext cx="9130749" cy="4953000"/>
          </a:xfrm>
          <a:prstGeom prst="rect">
            <a:avLst/>
          </a:prstGeom>
          <a:ln w="12700">
            <a:miter lim="400000"/>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55</a:t>
            </a:fld>
            <a:endParaRPr/>
          </a:p>
        </p:txBody>
      </p:sp>
      <p:sp>
        <p:nvSpPr>
          <p:cNvPr id="941" name="Title 2"/>
          <p:cNvSpPr txBox="1">
            <a:spLocks noGrp="1"/>
          </p:cNvSpPr>
          <p:nvPr>
            <p:ph type="title"/>
          </p:nvPr>
        </p:nvSpPr>
        <p:spPr>
          <a:xfrm>
            <a:off x="519168" y="516754"/>
            <a:ext cx="8032640" cy="685754"/>
          </a:xfrm>
          <a:prstGeom prst="rect">
            <a:avLst/>
          </a:prstGeom>
        </p:spPr>
        <p:txBody>
          <a:bodyPr/>
          <a:lstStyle/>
          <a:p>
            <a:r>
              <a:t>Digital Media on the Web (3 of 8)</a:t>
            </a:r>
          </a:p>
        </p:txBody>
      </p:sp>
      <p:pic>
        <p:nvPicPr>
          <p:cNvPr id="942" name="Picture 2" descr="Picture 2"/>
          <p:cNvPicPr>
            <a:picLocks noGrp="1" noChangeAspect="1"/>
          </p:cNvPicPr>
          <p:nvPr>
            <p:ph type="pic" idx="21"/>
          </p:nvPr>
        </p:nvPicPr>
        <p:blipFill>
          <a:blip r:embed="rId2"/>
          <a:stretch>
            <a:fillRect/>
          </a:stretch>
        </p:blipFill>
        <p:spPr>
          <a:xfrm>
            <a:off x="1981200" y="1600200"/>
            <a:ext cx="4867275" cy="3133725"/>
          </a:xfrm>
          <a:prstGeom prst="rect">
            <a:avLst/>
          </a:prstGeom>
        </p:spPr>
      </p:pic>
      <p:sp>
        <p:nvSpPr>
          <p:cNvPr id="943" name="Content Placeholder 1"/>
          <p:cNvSpPr txBox="1">
            <a:spLocks noGrp="1"/>
          </p:cNvSpPr>
          <p:nvPr>
            <p:ph type="body" sz="quarter" idx="1"/>
          </p:nvPr>
        </p:nvSpPr>
        <p:spPr>
          <a:xfrm>
            <a:off x="519168" y="4953000"/>
            <a:ext cx="8032640" cy="1257300"/>
          </a:xfrm>
          <a:prstGeom prst="rect">
            <a:avLst/>
          </a:prstGeom>
        </p:spPr>
        <p:txBody>
          <a:bodyPr/>
          <a:lstStyle/>
          <a:p>
            <a:pPr>
              <a:spcBef>
                <a:spcPts val="400"/>
              </a:spcBef>
              <a:defRPr sz="1800" b="1"/>
            </a:pPr>
            <a:r>
              <a:t>Figure 2-22 </a:t>
            </a:r>
            <a:r>
              <a:rPr b="0"/>
              <a:t>Many webpages use colorful graphics to convey messages. For example, the variety of colors, images, shapes, and thumbnails on the San Diego Zoo webpage visually separate and draw attention to areas of the webpage, making the webpage more dynamic and enticing. </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56</a:t>
            </a:fld>
            <a:endParaRPr/>
          </a:p>
        </p:txBody>
      </p:sp>
      <p:sp>
        <p:nvSpPr>
          <p:cNvPr id="946" name="Content Placeholder 2"/>
          <p:cNvSpPr txBox="1">
            <a:spLocks noGrp="1"/>
          </p:cNvSpPr>
          <p:nvPr>
            <p:ph type="body" sz="half" idx="1"/>
          </p:nvPr>
        </p:nvSpPr>
        <p:spPr>
          <a:xfrm>
            <a:off x="304800" y="0"/>
            <a:ext cx="8610600" cy="1752600"/>
          </a:xfrm>
          <a:prstGeom prst="rect">
            <a:avLst/>
          </a:prstGeom>
        </p:spPr>
        <p:txBody>
          <a:bodyPr/>
          <a:lstStyle/>
          <a:p>
            <a:pPr marL="877823" lvl="1" indent="-438911" defTabSz="877823">
              <a:spcBef>
                <a:spcPts val="600"/>
              </a:spcBef>
              <a:buClr>
                <a:srgbClr val="8A288F"/>
              </a:buClr>
              <a:buSzPct val="100000"/>
              <a:buFont typeface="Arial"/>
              <a:buChar char="•"/>
              <a:defRPr sz="2688"/>
            </a:pPr>
            <a:r>
              <a:t>An infographic(資訊圖表) is a visual representation of data and information, designed to communicate quickly, simplify complex concepts, or present patterns or trends.</a:t>
            </a:r>
          </a:p>
        </p:txBody>
      </p:sp>
      <p:pic>
        <p:nvPicPr>
          <p:cNvPr id="947" name="Picture 2" descr="Picture 2"/>
          <p:cNvPicPr>
            <a:picLocks noGrp="1" noChangeAspect="1"/>
          </p:cNvPicPr>
          <p:nvPr>
            <p:ph type="pic" idx="21"/>
          </p:nvPr>
        </p:nvPicPr>
        <p:blipFill>
          <a:blip r:embed="rId2"/>
          <a:stretch>
            <a:fillRect/>
          </a:stretch>
        </p:blipFill>
        <p:spPr>
          <a:xfrm>
            <a:off x="4178639" y="2003986"/>
            <a:ext cx="3313664" cy="3859240"/>
          </a:xfrm>
          <a:prstGeom prst="rect">
            <a:avLst/>
          </a:prstGeom>
        </p:spPr>
      </p:pic>
      <p:sp>
        <p:nvSpPr>
          <p:cNvPr id="948" name="Content Placeholder 1"/>
          <p:cNvSpPr txBox="1"/>
          <p:nvPr/>
        </p:nvSpPr>
        <p:spPr>
          <a:xfrm>
            <a:off x="564888" y="5867400"/>
            <a:ext cx="7941199" cy="3103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lnSpcReduction="10000"/>
          </a:bodyPr>
          <a:lstStyle/>
          <a:p>
            <a:pPr defTabSz="768095">
              <a:spcBef>
                <a:spcPts val="300"/>
              </a:spcBef>
              <a:defRPr sz="1512" b="1">
                <a:latin typeface="Arial"/>
                <a:ea typeface="Arial"/>
                <a:cs typeface="Arial"/>
                <a:sym typeface="Arial"/>
              </a:defRPr>
            </a:pPr>
            <a:r>
              <a:t>Figure 2-23 </a:t>
            </a:r>
            <a:r>
              <a:rPr b="0"/>
              <a:t>An infographic presents complex concepts at a glance. </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57</a:t>
            </a:fld>
            <a:endParaRPr/>
          </a:p>
        </p:txBody>
      </p:sp>
      <p:sp>
        <p:nvSpPr>
          <p:cNvPr id="951" name="Title 2"/>
          <p:cNvSpPr txBox="1">
            <a:spLocks noGrp="1"/>
          </p:cNvSpPr>
          <p:nvPr>
            <p:ph type="title"/>
          </p:nvPr>
        </p:nvSpPr>
        <p:spPr>
          <a:xfrm>
            <a:off x="519168" y="357625"/>
            <a:ext cx="8032640" cy="1004012"/>
          </a:xfrm>
          <a:prstGeom prst="rect">
            <a:avLst/>
          </a:prstGeom>
        </p:spPr>
        <p:txBody>
          <a:bodyPr/>
          <a:lstStyle/>
          <a:p>
            <a:r>
              <a:t>Digital Media on the Web (6 of 11)</a:t>
            </a:r>
          </a:p>
        </p:txBody>
      </p:sp>
      <p:sp>
        <p:nvSpPr>
          <p:cNvPr id="952" name="Content Placeholder 3"/>
          <p:cNvSpPr txBox="1">
            <a:spLocks noGrp="1"/>
          </p:cNvSpPr>
          <p:nvPr>
            <p:ph type="body" sz="quarter" idx="1"/>
          </p:nvPr>
        </p:nvSpPr>
        <p:spPr>
          <a:xfrm>
            <a:off x="152399" y="1524000"/>
            <a:ext cx="8738228" cy="1371600"/>
          </a:xfrm>
          <a:prstGeom prst="rect">
            <a:avLst/>
          </a:prstGeom>
        </p:spPr>
        <p:txBody>
          <a:bodyPr/>
          <a:lstStyle>
            <a:lvl1pPr marL="457200" indent="-457200">
              <a:spcBef>
                <a:spcPts val="600"/>
              </a:spcBef>
              <a:buClr>
                <a:srgbClr val="8A288F"/>
              </a:buClr>
              <a:buSzPct val="100000"/>
              <a:buFont typeface="Arial"/>
              <a:buChar char="•"/>
              <a:defRPr sz="2800"/>
            </a:lvl1pPr>
          </a:lstStyle>
          <a:p>
            <a:r>
              <a:t>Animation is the appearance of motion created by displaying a series of still images in sequence</a:t>
            </a:r>
          </a:p>
        </p:txBody>
      </p:sp>
      <p:pic>
        <p:nvPicPr>
          <p:cNvPr id="953" name="Picture 2" descr="Picture 2"/>
          <p:cNvPicPr>
            <a:picLocks noChangeAspect="1"/>
          </p:cNvPicPr>
          <p:nvPr/>
        </p:nvPicPr>
        <p:blipFill>
          <a:blip r:embed="rId2"/>
          <a:stretch>
            <a:fillRect/>
          </a:stretch>
        </p:blipFill>
        <p:spPr>
          <a:xfrm>
            <a:off x="712910" y="3099793"/>
            <a:ext cx="7666753" cy="2055245"/>
          </a:xfrm>
          <a:prstGeom prst="rect">
            <a:avLst/>
          </a:prstGeom>
          <a:ln w="12700">
            <a:miter lim="400000"/>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58</a:t>
            </a:fld>
            <a:endParaRPr/>
          </a:p>
        </p:txBody>
      </p:sp>
      <p:sp>
        <p:nvSpPr>
          <p:cNvPr id="956" name="Title 2"/>
          <p:cNvSpPr txBox="1">
            <a:spLocks noGrp="1"/>
          </p:cNvSpPr>
          <p:nvPr>
            <p:ph type="title"/>
          </p:nvPr>
        </p:nvSpPr>
        <p:spPr>
          <a:xfrm>
            <a:off x="45720" y="27708"/>
            <a:ext cx="9052560" cy="1039093"/>
          </a:xfrm>
          <a:prstGeom prst="rect">
            <a:avLst/>
          </a:prstGeom>
        </p:spPr>
        <p:txBody>
          <a:bodyPr/>
          <a:lstStyle/>
          <a:p>
            <a:r>
              <a:t>Digital Media on the Web (7 of 11)</a:t>
            </a:r>
          </a:p>
        </p:txBody>
      </p:sp>
      <p:sp>
        <p:nvSpPr>
          <p:cNvPr id="957" name="Content Placeholder 4"/>
          <p:cNvSpPr txBox="1">
            <a:spLocks noGrp="1"/>
          </p:cNvSpPr>
          <p:nvPr>
            <p:ph type="body" sz="half" idx="1"/>
          </p:nvPr>
        </p:nvSpPr>
        <p:spPr>
          <a:xfrm>
            <a:off x="533399" y="1385456"/>
            <a:ext cx="7966366" cy="2348345"/>
          </a:xfrm>
          <a:prstGeom prst="rect">
            <a:avLst/>
          </a:prstGeom>
        </p:spPr>
        <p:txBody>
          <a:bodyPr/>
          <a:lstStyle/>
          <a:p>
            <a:r>
              <a:t>Audio includes music, speech, or any other sound</a:t>
            </a:r>
          </a:p>
          <a:p>
            <a:pPr marL="914400" lvl="1" indent="-457200">
              <a:spcBef>
                <a:spcPts val="500"/>
              </a:spcBef>
              <a:defRPr sz="2400"/>
            </a:pPr>
            <a:r>
              <a:t>Compressed to reduce file size</a:t>
            </a:r>
          </a:p>
          <a:p>
            <a:r>
              <a:t>You listen to audio on your computer using a media player</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59</a:t>
            </a:fld>
            <a:endParaRPr/>
          </a:p>
        </p:txBody>
      </p:sp>
      <p:pic>
        <p:nvPicPr>
          <p:cNvPr id="962" name="Picture 2" descr="Picture 2"/>
          <p:cNvPicPr>
            <a:picLocks noGrp="1" noChangeAspect="1"/>
          </p:cNvPicPr>
          <p:nvPr>
            <p:ph type="pic" idx="21"/>
          </p:nvPr>
        </p:nvPicPr>
        <p:blipFill>
          <a:blip r:embed="rId2"/>
          <a:stretch>
            <a:fillRect/>
          </a:stretch>
        </p:blipFill>
        <p:spPr>
          <a:xfrm>
            <a:off x="-104515" y="-76200"/>
            <a:ext cx="8855299" cy="5638800"/>
          </a:xfrm>
          <a:prstGeom prst="rect">
            <a:avLst/>
          </a:prstGeom>
        </p:spPr>
      </p:pic>
      <p:sp>
        <p:nvSpPr>
          <p:cNvPr id="963" name="Content Placeholder 1"/>
          <p:cNvSpPr txBox="1">
            <a:spLocks noGrp="1"/>
          </p:cNvSpPr>
          <p:nvPr>
            <p:ph type="body" sz="quarter" idx="1"/>
          </p:nvPr>
        </p:nvSpPr>
        <p:spPr>
          <a:xfrm>
            <a:off x="533399" y="5562600"/>
            <a:ext cx="8032640" cy="665175"/>
          </a:xfrm>
          <a:prstGeom prst="rect">
            <a:avLst/>
          </a:prstGeom>
        </p:spPr>
        <p:txBody>
          <a:bodyPr/>
          <a:lstStyle/>
          <a:p>
            <a:pPr>
              <a:spcBef>
                <a:spcPts val="400"/>
              </a:spcBef>
              <a:defRPr sz="1800" b="1"/>
            </a:pPr>
            <a:r>
              <a:t>Figure 2-24 </a:t>
            </a:r>
            <a:r>
              <a:rPr b="0"/>
              <a:t>Windows Media Player is a popular media player, through which you can listen to music and watch video.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Slide Number Placeholder 5"/>
          <p:cNvSpPr txBox="1">
            <a:spLocks noGrp="1"/>
          </p:cNvSpPr>
          <p:nvPr>
            <p:ph type="sldNum" sz="quarter" idx="2"/>
          </p:nvPr>
        </p:nvSpPr>
        <p:spPr>
          <a:xfrm>
            <a:off x="8586286" y="6336029"/>
            <a:ext cx="201028"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6</a:t>
            </a:fld>
            <a:endParaRPr/>
          </a:p>
        </p:txBody>
      </p:sp>
      <p:sp>
        <p:nvSpPr>
          <p:cNvPr id="586" name="Title 1"/>
          <p:cNvSpPr txBox="1">
            <a:spLocks noGrp="1"/>
          </p:cNvSpPr>
          <p:nvPr>
            <p:ph type="title"/>
          </p:nvPr>
        </p:nvSpPr>
        <p:spPr>
          <a:xfrm>
            <a:off x="519168" y="357625"/>
            <a:ext cx="8032640" cy="1004012"/>
          </a:xfrm>
          <a:prstGeom prst="rect">
            <a:avLst/>
          </a:prstGeom>
        </p:spPr>
        <p:txBody>
          <a:bodyPr/>
          <a:lstStyle/>
          <a:p>
            <a:r>
              <a:t>The Internet (3 of 3)</a:t>
            </a:r>
          </a:p>
        </p:txBody>
      </p:sp>
      <p:pic>
        <p:nvPicPr>
          <p:cNvPr id="587" name="Picture 2" descr="Picture 2"/>
          <p:cNvPicPr>
            <a:picLocks noChangeAspect="1"/>
          </p:cNvPicPr>
          <p:nvPr/>
        </p:nvPicPr>
        <p:blipFill>
          <a:blip r:embed="rId3"/>
          <a:stretch>
            <a:fillRect/>
          </a:stretch>
        </p:blipFill>
        <p:spPr>
          <a:xfrm>
            <a:off x="381000" y="2133600"/>
            <a:ext cx="8487342" cy="2969854"/>
          </a:xfrm>
          <a:prstGeom prst="rect">
            <a:avLst/>
          </a:prstGeom>
          <a:ln w="12700">
            <a:miter lim="400000"/>
          </a:ln>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60</a:t>
            </a:fld>
            <a:endParaRPr/>
          </a:p>
        </p:txBody>
      </p:sp>
      <p:sp>
        <p:nvSpPr>
          <p:cNvPr id="966" name="Title 2"/>
          <p:cNvSpPr txBox="1">
            <a:spLocks noGrp="1"/>
          </p:cNvSpPr>
          <p:nvPr>
            <p:ph type="title"/>
          </p:nvPr>
        </p:nvSpPr>
        <p:spPr>
          <a:xfrm>
            <a:off x="45720" y="27708"/>
            <a:ext cx="9052560" cy="1039093"/>
          </a:xfrm>
          <a:prstGeom prst="rect">
            <a:avLst/>
          </a:prstGeom>
        </p:spPr>
        <p:txBody>
          <a:bodyPr/>
          <a:lstStyle/>
          <a:p>
            <a:r>
              <a:t>Digital Media on the Web (9 of 11)</a:t>
            </a:r>
          </a:p>
        </p:txBody>
      </p:sp>
      <p:sp>
        <p:nvSpPr>
          <p:cNvPr id="967" name="Content Placeholder 3"/>
          <p:cNvSpPr txBox="1">
            <a:spLocks noGrp="1"/>
          </p:cNvSpPr>
          <p:nvPr>
            <p:ph type="body" sz="half" idx="1"/>
          </p:nvPr>
        </p:nvSpPr>
        <p:spPr>
          <a:xfrm>
            <a:off x="228600" y="1295400"/>
            <a:ext cx="8763000" cy="1905001"/>
          </a:xfrm>
          <a:prstGeom prst="rect">
            <a:avLst/>
          </a:prstGeom>
        </p:spPr>
        <p:txBody>
          <a:bodyPr/>
          <a:lstStyle/>
          <a:p>
            <a:r>
              <a:t>Video consists of images displayed in motion</a:t>
            </a:r>
          </a:p>
          <a:p>
            <a:pPr>
              <a:defRPr b="1"/>
            </a:pPr>
            <a:r>
              <a:t>Virtual Reality</a:t>
            </a:r>
            <a:r>
              <a:rPr b="0"/>
              <a:t> (VR) is the use of computers to simulate a real or imagined environment that appears as a three-dimensional (3-D) space.</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61</a:t>
            </a:fld>
            <a:endParaRPr/>
          </a:p>
        </p:txBody>
      </p:sp>
      <p:pic>
        <p:nvPicPr>
          <p:cNvPr id="970" name="Picture 2" descr="Picture 2"/>
          <p:cNvPicPr>
            <a:picLocks noGrp="1" noChangeAspect="1"/>
          </p:cNvPicPr>
          <p:nvPr>
            <p:ph type="pic" idx="21"/>
          </p:nvPr>
        </p:nvPicPr>
        <p:blipFill>
          <a:blip r:embed="rId2"/>
          <a:stretch>
            <a:fillRect/>
          </a:stretch>
        </p:blipFill>
        <p:spPr>
          <a:xfrm>
            <a:off x="1406828" y="-18066"/>
            <a:ext cx="5755973" cy="4971066"/>
          </a:xfrm>
          <a:prstGeom prst="rect">
            <a:avLst/>
          </a:prstGeom>
        </p:spPr>
      </p:pic>
      <p:sp>
        <p:nvSpPr>
          <p:cNvPr id="971" name="Content Placeholder 8"/>
          <p:cNvSpPr txBox="1">
            <a:spLocks noGrp="1"/>
          </p:cNvSpPr>
          <p:nvPr>
            <p:ph type="body" sz="quarter" idx="1"/>
          </p:nvPr>
        </p:nvSpPr>
        <p:spPr>
          <a:xfrm>
            <a:off x="519168" y="4953000"/>
            <a:ext cx="8032640" cy="1219200"/>
          </a:xfrm>
          <a:prstGeom prst="rect">
            <a:avLst/>
          </a:prstGeom>
        </p:spPr>
        <p:txBody>
          <a:bodyPr/>
          <a:lstStyle/>
          <a:p>
            <a:pPr>
              <a:spcBef>
                <a:spcPts val="400"/>
              </a:spcBef>
              <a:defRPr sz="1800" b="1"/>
            </a:pPr>
            <a:r>
              <a:t>Figure 2-25 </a:t>
            </a:r>
            <a:r>
              <a:rPr b="0"/>
              <a:t>Users can explore a VR world using a touch screen or their input device. For example, users can explore the inside of the Gemini 7 space capsule, located at the Smithsonian Air and Space Museum in Washington, D.C., from their computer or mobile device.            D.C.: District of Columbia</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62</a:t>
            </a:fld>
            <a:endParaRPr/>
          </a:p>
        </p:txBody>
      </p:sp>
      <p:sp>
        <p:nvSpPr>
          <p:cNvPr id="974" name="Title 5"/>
          <p:cNvSpPr txBox="1">
            <a:spLocks noGrp="1"/>
          </p:cNvSpPr>
          <p:nvPr>
            <p:ph type="title"/>
          </p:nvPr>
        </p:nvSpPr>
        <p:spPr>
          <a:xfrm>
            <a:off x="45720" y="27708"/>
            <a:ext cx="9052560" cy="1039093"/>
          </a:xfrm>
          <a:prstGeom prst="rect">
            <a:avLst/>
          </a:prstGeom>
        </p:spPr>
        <p:txBody>
          <a:bodyPr/>
          <a:lstStyle/>
          <a:p>
            <a:r>
              <a:t>Digital Media on the Web (11 of 11)</a:t>
            </a:r>
          </a:p>
        </p:txBody>
      </p:sp>
      <p:sp>
        <p:nvSpPr>
          <p:cNvPr id="975" name="Content Placeholder 6"/>
          <p:cNvSpPr txBox="1">
            <a:spLocks noGrp="1"/>
          </p:cNvSpPr>
          <p:nvPr>
            <p:ph type="body" sz="quarter" idx="1"/>
          </p:nvPr>
        </p:nvSpPr>
        <p:spPr>
          <a:xfrm>
            <a:off x="228600" y="1493344"/>
            <a:ext cx="8763000" cy="868856"/>
          </a:xfrm>
          <a:prstGeom prst="rect">
            <a:avLst/>
          </a:prstGeom>
        </p:spPr>
        <p:txBody>
          <a:bodyPr>
            <a:normAutofit lnSpcReduction="10000"/>
          </a:bodyPr>
          <a:lstStyle>
            <a:lvl1pPr marL="438911" indent="-438911" defTabSz="877823">
              <a:defRPr sz="2688"/>
            </a:lvl1pPr>
          </a:lstStyle>
          <a:p>
            <a:r>
              <a:t>A plug-in, or add-on, is a program that extends the capability of a browser</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63</a:t>
            </a:fld>
            <a:endParaRPr/>
          </a:p>
        </p:txBody>
      </p:sp>
      <p:sp>
        <p:nvSpPr>
          <p:cNvPr id="978" name="Title 5"/>
          <p:cNvSpPr txBox="1">
            <a:spLocks noGrp="1"/>
          </p:cNvSpPr>
          <p:nvPr>
            <p:ph type="title"/>
          </p:nvPr>
        </p:nvSpPr>
        <p:spPr>
          <a:xfrm>
            <a:off x="45720" y="27708"/>
            <a:ext cx="9052560" cy="1039093"/>
          </a:xfrm>
          <a:prstGeom prst="rect">
            <a:avLst/>
          </a:prstGeom>
        </p:spPr>
        <p:txBody>
          <a:bodyPr/>
          <a:lstStyle/>
          <a:p>
            <a:r>
              <a:t>Other Internet Services (1 of 11)</a:t>
            </a:r>
          </a:p>
        </p:txBody>
      </p:sp>
      <p:sp>
        <p:nvSpPr>
          <p:cNvPr id="979" name="Content Placeholder 6"/>
          <p:cNvSpPr txBox="1">
            <a:spLocks noGrp="1"/>
          </p:cNvSpPr>
          <p:nvPr>
            <p:ph type="body" sz="half" idx="1"/>
          </p:nvPr>
        </p:nvSpPr>
        <p:spPr>
          <a:xfrm>
            <a:off x="228600" y="1524000"/>
            <a:ext cx="8763000" cy="2253588"/>
          </a:xfrm>
          <a:prstGeom prst="rect">
            <a:avLst/>
          </a:prstGeom>
        </p:spPr>
        <p:txBody>
          <a:bodyPr>
            <a:normAutofit lnSpcReduction="10000"/>
          </a:bodyPr>
          <a:lstStyle/>
          <a:p>
            <a:pPr>
              <a:defRPr b="1"/>
            </a:pPr>
            <a:r>
              <a:t>Email </a:t>
            </a:r>
            <a:r>
              <a:rPr b="0"/>
              <a:t>is the transmission of messages and files via a computer network</a:t>
            </a:r>
          </a:p>
          <a:p>
            <a:r>
              <a:t>An </a:t>
            </a:r>
            <a:r>
              <a:rPr b="1"/>
              <a:t>email program</a:t>
            </a:r>
            <a:r>
              <a:t> allows you to create, send, receive, forward, store, print, and delete email messages</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1"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64</a:t>
            </a:fld>
            <a:endParaRPr/>
          </a:p>
        </p:txBody>
      </p:sp>
      <p:pic>
        <p:nvPicPr>
          <p:cNvPr id="982" name="Picture 5" descr="Picture 5"/>
          <p:cNvPicPr>
            <a:picLocks noGrp="1" noChangeAspect="1"/>
          </p:cNvPicPr>
          <p:nvPr>
            <p:ph type="pic" idx="21"/>
          </p:nvPr>
        </p:nvPicPr>
        <p:blipFill>
          <a:blip r:embed="rId2"/>
          <a:stretch>
            <a:fillRect/>
          </a:stretch>
        </p:blipFill>
        <p:spPr>
          <a:xfrm>
            <a:off x="-2" y="-76200"/>
            <a:ext cx="9191362" cy="5486400"/>
          </a:xfrm>
          <a:prstGeom prst="rect">
            <a:avLst/>
          </a:prstGeom>
        </p:spPr>
      </p:pic>
      <p:sp>
        <p:nvSpPr>
          <p:cNvPr id="983" name="Content Placeholder 3"/>
          <p:cNvSpPr txBox="1">
            <a:spLocks noGrp="1"/>
          </p:cNvSpPr>
          <p:nvPr>
            <p:ph type="body" sz="quarter" idx="1"/>
          </p:nvPr>
        </p:nvSpPr>
        <p:spPr>
          <a:xfrm>
            <a:off x="533399" y="5638800"/>
            <a:ext cx="8032640" cy="665175"/>
          </a:xfrm>
          <a:prstGeom prst="rect">
            <a:avLst/>
          </a:prstGeom>
        </p:spPr>
        <p:txBody>
          <a:bodyPr/>
          <a:lstStyle/>
          <a:p>
            <a:pPr>
              <a:spcBef>
                <a:spcPts val="400"/>
              </a:spcBef>
              <a:defRPr sz="1800" b="1"/>
            </a:pPr>
            <a:r>
              <a:t>Figure 2-26 </a:t>
            </a:r>
            <a:r>
              <a:rPr b="0"/>
              <a:t>This figure shows how an email message may travel from a sender to a receiver.</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65</a:t>
            </a:fld>
            <a:endParaRPr/>
          </a:p>
        </p:txBody>
      </p:sp>
      <p:sp>
        <p:nvSpPr>
          <p:cNvPr id="986" name="Content Placeholder 6"/>
          <p:cNvSpPr txBox="1">
            <a:spLocks noGrp="1"/>
          </p:cNvSpPr>
          <p:nvPr>
            <p:ph type="body" sz="quarter" idx="1"/>
          </p:nvPr>
        </p:nvSpPr>
        <p:spPr>
          <a:xfrm>
            <a:off x="457199" y="0"/>
            <a:ext cx="8426647" cy="1096367"/>
          </a:xfrm>
          <a:prstGeom prst="rect">
            <a:avLst/>
          </a:prstGeom>
        </p:spPr>
        <p:txBody>
          <a:bodyPr/>
          <a:lstStyle/>
          <a:p>
            <a:pPr marL="457200" indent="-457200">
              <a:spcBef>
                <a:spcPts val="600"/>
              </a:spcBef>
              <a:buClr>
                <a:srgbClr val="8A288F"/>
              </a:buClr>
              <a:buSzPct val="100000"/>
              <a:buFont typeface="Arial"/>
              <a:buChar char="•"/>
              <a:defRPr sz="2800"/>
            </a:pPr>
            <a:r>
              <a:t>An </a:t>
            </a:r>
            <a:r>
              <a:rPr b="1"/>
              <a:t>email list</a:t>
            </a:r>
            <a:r>
              <a:t> is a group of email addresses used for mass distribution of a message</a:t>
            </a:r>
          </a:p>
        </p:txBody>
      </p:sp>
      <p:pic>
        <p:nvPicPr>
          <p:cNvPr id="987" name="Picture 2" descr="Picture 2"/>
          <p:cNvPicPr>
            <a:picLocks noGrp="1" noChangeAspect="1"/>
          </p:cNvPicPr>
          <p:nvPr>
            <p:ph type="pic" idx="21"/>
          </p:nvPr>
        </p:nvPicPr>
        <p:blipFill>
          <a:blip r:embed="rId2"/>
          <a:stretch>
            <a:fillRect/>
          </a:stretch>
        </p:blipFill>
        <p:spPr>
          <a:xfrm>
            <a:off x="255447" y="845919"/>
            <a:ext cx="8659955" cy="4488081"/>
          </a:xfrm>
          <a:prstGeom prst="rect">
            <a:avLst/>
          </a:prstGeom>
        </p:spPr>
      </p:pic>
      <p:sp>
        <p:nvSpPr>
          <p:cNvPr id="988" name="Content Placeholder 7"/>
          <p:cNvSpPr txBox="1"/>
          <p:nvPr/>
        </p:nvSpPr>
        <p:spPr>
          <a:xfrm>
            <a:off x="564888" y="5257800"/>
            <a:ext cx="7941199" cy="914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spcBef>
                <a:spcPts val="400"/>
              </a:spcBef>
              <a:defRPr sz="1800" b="1">
                <a:latin typeface="Arial"/>
                <a:ea typeface="Arial"/>
                <a:cs typeface="Arial"/>
                <a:sym typeface="Arial"/>
              </a:defRPr>
            </a:pPr>
            <a:r>
              <a:t>Figure 2-27 </a:t>
            </a:r>
            <a:r>
              <a:rPr b="0"/>
              <a:t>When you subscribe to a mailing list, you and all others in the list receive messages from the website. Shown here is a user who receives newsletters and alerts from FoxNews .com. </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66</a:t>
            </a:fld>
            <a:endParaRPr/>
          </a:p>
        </p:txBody>
      </p:sp>
      <p:sp>
        <p:nvSpPr>
          <p:cNvPr id="991" name="Title 5"/>
          <p:cNvSpPr txBox="1">
            <a:spLocks noGrp="1"/>
          </p:cNvSpPr>
          <p:nvPr>
            <p:ph type="title"/>
          </p:nvPr>
        </p:nvSpPr>
        <p:spPr>
          <a:xfrm>
            <a:off x="45720" y="27708"/>
            <a:ext cx="9052560" cy="1039093"/>
          </a:xfrm>
          <a:prstGeom prst="rect">
            <a:avLst/>
          </a:prstGeom>
        </p:spPr>
        <p:txBody>
          <a:bodyPr/>
          <a:lstStyle/>
          <a:p>
            <a:r>
              <a:t>Other Internet Services (4 of 11)</a:t>
            </a:r>
          </a:p>
        </p:txBody>
      </p:sp>
      <p:sp>
        <p:nvSpPr>
          <p:cNvPr id="992" name="Content Placeholder 8"/>
          <p:cNvSpPr txBox="1">
            <a:spLocks noGrp="1"/>
          </p:cNvSpPr>
          <p:nvPr>
            <p:ph type="body" idx="1"/>
          </p:nvPr>
        </p:nvSpPr>
        <p:spPr>
          <a:xfrm>
            <a:off x="228600" y="1295400"/>
            <a:ext cx="8763000" cy="4830763"/>
          </a:xfrm>
          <a:prstGeom prst="rect">
            <a:avLst/>
          </a:prstGeom>
        </p:spPr>
        <p:txBody>
          <a:bodyPr/>
          <a:lstStyle/>
          <a:p>
            <a:pPr>
              <a:defRPr b="1"/>
            </a:pPr>
            <a:r>
              <a:t>Internet messaging </a:t>
            </a:r>
            <a:r>
              <a:rPr b="0"/>
              <a:t>services, which often occur in real-time, are communications services that notify you when one or more of your established contacts are online and then allows you to exchange messages or files or join a private chat room with them</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67</a:t>
            </a:fld>
            <a:endParaRPr/>
          </a:p>
        </p:txBody>
      </p:sp>
      <p:pic>
        <p:nvPicPr>
          <p:cNvPr id="995" name="Picture 2" descr="Picture 2"/>
          <p:cNvPicPr>
            <a:picLocks noGrp="1" noChangeAspect="1"/>
          </p:cNvPicPr>
          <p:nvPr>
            <p:ph type="pic" idx="21"/>
          </p:nvPr>
        </p:nvPicPr>
        <p:blipFill>
          <a:blip r:embed="rId2"/>
          <a:stretch>
            <a:fillRect/>
          </a:stretch>
        </p:blipFill>
        <p:spPr>
          <a:xfrm>
            <a:off x="1295400" y="-2"/>
            <a:ext cx="6701894" cy="5215384"/>
          </a:xfrm>
          <a:prstGeom prst="rect">
            <a:avLst/>
          </a:prstGeom>
        </p:spPr>
      </p:pic>
      <p:sp>
        <p:nvSpPr>
          <p:cNvPr id="996" name="Content Placeholder 4"/>
          <p:cNvSpPr txBox="1">
            <a:spLocks noGrp="1"/>
          </p:cNvSpPr>
          <p:nvPr>
            <p:ph type="body" sz="quarter" idx="1"/>
          </p:nvPr>
        </p:nvSpPr>
        <p:spPr>
          <a:xfrm>
            <a:off x="228600" y="5198947"/>
            <a:ext cx="8686800" cy="973253"/>
          </a:xfrm>
          <a:prstGeom prst="rect">
            <a:avLst/>
          </a:prstGeom>
        </p:spPr>
        <p:txBody>
          <a:bodyPr/>
          <a:lstStyle/>
          <a:p>
            <a:pPr>
              <a:spcBef>
                <a:spcPts val="400"/>
              </a:spcBef>
              <a:defRPr sz="1800" b="1"/>
            </a:pPr>
            <a:r>
              <a:t>Figure 2-28 </a:t>
            </a:r>
            <a:r>
              <a:rPr b="0"/>
              <a:t>With Internet messaging services, you and the person(s) with whom you are conversing are online at the same time. The conversation appears on all parties' screens at the same time. Shown here is Facebook messenger.</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68</a:t>
            </a:fld>
            <a:endParaRPr/>
          </a:p>
        </p:txBody>
      </p:sp>
      <p:sp>
        <p:nvSpPr>
          <p:cNvPr id="999" name="Title 1"/>
          <p:cNvSpPr txBox="1">
            <a:spLocks noGrp="1"/>
          </p:cNvSpPr>
          <p:nvPr>
            <p:ph type="title"/>
          </p:nvPr>
        </p:nvSpPr>
        <p:spPr>
          <a:xfrm>
            <a:off x="45720" y="27708"/>
            <a:ext cx="9052560" cy="1039093"/>
          </a:xfrm>
          <a:prstGeom prst="rect">
            <a:avLst/>
          </a:prstGeom>
        </p:spPr>
        <p:txBody>
          <a:bodyPr/>
          <a:lstStyle/>
          <a:p>
            <a:r>
              <a:t>Other Internet Services (6 of 11)</a:t>
            </a:r>
          </a:p>
        </p:txBody>
      </p:sp>
      <p:sp>
        <p:nvSpPr>
          <p:cNvPr id="1000" name="Content Placeholder 2"/>
          <p:cNvSpPr txBox="1">
            <a:spLocks noGrp="1"/>
          </p:cNvSpPr>
          <p:nvPr>
            <p:ph type="body" sz="half" idx="1"/>
          </p:nvPr>
        </p:nvSpPr>
        <p:spPr>
          <a:xfrm>
            <a:off x="228600" y="1447800"/>
            <a:ext cx="8763000" cy="2726840"/>
          </a:xfrm>
          <a:prstGeom prst="rect">
            <a:avLst/>
          </a:prstGeom>
        </p:spPr>
        <p:txBody>
          <a:bodyPr>
            <a:normAutofit lnSpcReduction="10000"/>
          </a:bodyPr>
          <a:lstStyle/>
          <a:p>
            <a:r>
              <a:t>A </a:t>
            </a:r>
            <a:r>
              <a:rPr b="1"/>
              <a:t>chat</a:t>
            </a:r>
            <a:r>
              <a:t> is a real-time typed conversation that takes place on a computer or mobile device with many other online users</a:t>
            </a:r>
          </a:p>
          <a:p>
            <a:r>
              <a:t>A </a:t>
            </a:r>
            <a:r>
              <a:rPr b="1"/>
              <a:t>chat room</a:t>
            </a:r>
            <a:r>
              <a:t> is a website or application that permits users to chat with others who are online at the same time</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69</a:t>
            </a:fld>
            <a:endParaRPr/>
          </a:p>
        </p:txBody>
      </p:sp>
      <p:pic>
        <p:nvPicPr>
          <p:cNvPr id="1003" name="Picture 2" descr="Picture 2"/>
          <p:cNvPicPr>
            <a:picLocks noGrp="1" noChangeAspect="1"/>
          </p:cNvPicPr>
          <p:nvPr>
            <p:ph type="pic" idx="21"/>
          </p:nvPr>
        </p:nvPicPr>
        <p:blipFill>
          <a:blip r:embed="rId2"/>
          <a:stretch>
            <a:fillRect/>
          </a:stretch>
        </p:blipFill>
        <p:spPr>
          <a:xfrm>
            <a:off x="0" y="-76202"/>
            <a:ext cx="8763000" cy="6026433"/>
          </a:xfrm>
          <a:prstGeom prst="rect">
            <a:avLst/>
          </a:prstGeom>
        </p:spPr>
      </p:pic>
      <p:sp>
        <p:nvSpPr>
          <p:cNvPr id="1004" name="Content Placeholder 3"/>
          <p:cNvSpPr txBox="1">
            <a:spLocks noGrp="1"/>
          </p:cNvSpPr>
          <p:nvPr>
            <p:ph type="body" sz="quarter" idx="1"/>
          </p:nvPr>
        </p:nvSpPr>
        <p:spPr>
          <a:xfrm>
            <a:off x="304800" y="5867400"/>
            <a:ext cx="8610600" cy="469233"/>
          </a:xfrm>
          <a:prstGeom prst="rect">
            <a:avLst/>
          </a:prstGeom>
        </p:spPr>
        <p:txBody>
          <a:bodyPr/>
          <a:lstStyle/>
          <a:p>
            <a:pPr>
              <a:spcBef>
                <a:spcPts val="400"/>
              </a:spcBef>
              <a:defRPr sz="1800" b="1"/>
            </a:pPr>
            <a:r>
              <a:t>Figure 2-29 </a:t>
            </a:r>
            <a:r>
              <a:rPr b="0"/>
              <a:t>As you type, others in the same chat room see what you have typed.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Slide Number Placeholder 5"/>
          <p:cNvSpPr txBox="1">
            <a:spLocks noGrp="1"/>
          </p:cNvSpPr>
          <p:nvPr>
            <p:ph type="sldNum" sz="quarter" idx="2"/>
          </p:nvPr>
        </p:nvSpPr>
        <p:spPr>
          <a:xfrm>
            <a:off x="8586286" y="6336029"/>
            <a:ext cx="201028"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7</a:t>
            </a:fld>
            <a:endParaRPr/>
          </a:p>
        </p:txBody>
      </p:sp>
      <p:sp>
        <p:nvSpPr>
          <p:cNvPr id="592" name="Title 2"/>
          <p:cNvSpPr txBox="1">
            <a:spLocks noGrp="1"/>
          </p:cNvSpPr>
          <p:nvPr>
            <p:ph type="title"/>
          </p:nvPr>
        </p:nvSpPr>
        <p:spPr>
          <a:xfrm>
            <a:off x="45720" y="27708"/>
            <a:ext cx="9052560" cy="1039093"/>
          </a:xfrm>
          <a:prstGeom prst="rect">
            <a:avLst/>
          </a:prstGeom>
        </p:spPr>
        <p:txBody>
          <a:bodyPr/>
          <a:lstStyle/>
          <a:p>
            <a:r>
              <a:t>Connecting to the Internet (1 of 10)</a:t>
            </a:r>
          </a:p>
        </p:txBody>
      </p:sp>
      <p:sp>
        <p:nvSpPr>
          <p:cNvPr id="593" name="Content Placeholder 3"/>
          <p:cNvSpPr txBox="1">
            <a:spLocks noGrp="1"/>
          </p:cNvSpPr>
          <p:nvPr>
            <p:ph type="body" idx="1"/>
          </p:nvPr>
        </p:nvSpPr>
        <p:spPr>
          <a:xfrm>
            <a:off x="228600" y="1447800"/>
            <a:ext cx="8763000" cy="3838279"/>
          </a:xfrm>
          <a:prstGeom prst="rect">
            <a:avLst/>
          </a:prstGeom>
        </p:spPr>
        <p:txBody>
          <a:bodyPr/>
          <a:lstStyle/>
          <a:p>
            <a:pPr>
              <a:lnSpc>
                <a:spcPct val="90000"/>
              </a:lnSpc>
            </a:pPr>
            <a:r>
              <a:t>With wired connections, a computer or device physically attaches via a cable or wire to a communications device</a:t>
            </a:r>
          </a:p>
          <a:p>
            <a:pPr>
              <a:lnSpc>
                <a:spcPct val="90000"/>
              </a:lnSpc>
            </a:pPr>
            <a:r>
              <a:t>Computers without a communications device can use a wireless modem(數據機) or other communications device that enables wireless connectivity</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70</a:t>
            </a:fld>
            <a:endParaRPr/>
          </a:p>
        </p:txBody>
      </p:sp>
      <p:sp>
        <p:nvSpPr>
          <p:cNvPr id="1007" name="Title 1"/>
          <p:cNvSpPr txBox="1">
            <a:spLocks noGrp="1"/>
          </p:cNvSpPr>
          <p:nvPr>
            <p:ph type="title"/>
          </p:nvPr>
        </p:nvSpPr>
        <p:spPr>
          <a:xfrm>
            <a:off x="45720" y="27708"/>
            <a:ext cx="9052560" cy="1039093"/>
          </a:xfrm>
          <a:prstGeom prst="rect">
            <a:avLst/>
          </a:prstGeom>
        </p:spPr>
        <p:txBody>
          <a:bodyPr/>
          <a:lstStyle/>
          <a:p>
            <a:r>
              <a:t>Other Internet Services (8 of 11)</a:t>
            </a:r>
          </a:p>
        </p:txBody>
      </p:sp>
      <p:sp>
        <p:nvSpPr>
          <p:cNvPr id="1008" name="Content Placeholder 2"/>
          <p:cNvSpPr txBox="1">
            <a:spLocks noGrp="1"/>
          </p:cNvSpPr>
          <p:nvPr>
            <p:ph type="body" sz="half" idx="1"/>
          </p:nvPr>
        </p:nvSpPr>
        <p:spPr>
          <a:xfrm>
            <a:off x="228600" y="1407812"/>
            <a:ext cx="8763000" cy="1563989"/>
          </a:xfrm>
          <a:prstGeom prst="rect">
            <a:avLst/>
          </a:prstGeom>
        </p:spPr>
        <p:txBody>
          <a:bodyPr/>
          <a:lstStyle/>
          <a:p>
            <a:r>
              <a:t>An </a:t>
            </a:r>
            <a:r>
              <a:rPr b="1"/>
              <a:t>online discussion </a:t>
            </a:r>
            <a:r>
              <a:t>is an online area in which users have written discussions about a particular subject</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71</a:t>
            </a:fld>
            <a:endParaRPr/>
          </a:p>
        </p:txBody>
      </p:sp>
      <p:pic>
        <p:nvPicPr>
          <p:cNvPr id="1011" name="Picture 2" descr="Picture 2"/>
          <p:cNvPicPr>
            <a:picLocks noGrp="1" noChangeAspect="1"/>
          </p:cNvPicPr>
          <p:nvPr>
            <p:ph type="pic" idx="21"/>
          </p:nvPr>
        </p:nvPicPr>
        <p:blipFill>
          <a:blip r:embed="rId2"/>
          <a:stretch>
            <a:fillRect/>
          </a:stretch>
        </p:blipFill>
        <p:spPr>
          <a:xfrm>
            <a:off x="-228600" y="990600"/>
            <a:ext cx="9486456" cy="3889666"/>
          </a:xfrm>
          <a:prstGeom prst="rect">
            <a:avLst/>
          </a:prstGeom>
        </p:spPr>
      </p:pic>
      <p:sp>
        <p:nvSpPr>
          <p:cNvPr id="1012" name="Content Placeholder 4"/>
          <p:cNvSpPr txBox="1">
            <a:spLocks noGrp="1"/>
          </p:cNvSpPr>
          <p:nvPr>
            <p:ph type="body" sz="quarter" idx="1"/>
          </p:nvPr>
        </p:nvSpPr>
        <p:spPr>
          <a:xfrm>
            <a:off x="519168" y="5278425"/>
            <a:ext cx="8032640" cy="665176"/>
          </a:xfrm>
          <a:prstGeom prst="rect">
            <a:avLst/>
          </a:prstGeom>
        </p:spPr>
        <p:txBody>
          <a:bodyPr/>
          <a:lstStyle/>
          <a:p>
            <a:pPr>
              <a:spcBef>
                <a:spcPts val="400"/>
              </a:spcBef>
              <a:defRPr sz="1800" b="1"/>
            </a:pPr>
            <a:r>
              <a:t>Figure 2-30 </a:t>
            </a:r>
            <a:r>
              <a:rPr b="0"/>
              <a:t>Users in an line discussion read and reply to other user’s messages</a:t>
            </a:r>
            <a:r>
              <a:t>. </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1015"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72</a:t>
            </a:fld>
            <a:endParaRPr/>
          </a:p>
        </p:txBody>
      </p:sp>
      <p:sp>
        <p:nvSpPr>
          <p:cNvPr id="1016" name="標題 1"/>
          <p:cNvSpPr txBox="1">
            <a:spLocks noGrp="1"/>
          </p:cNvSpPr>
          <p:nvPr>
            <p:ph type="title"/>
          </p:nvPr>
        </p:nvSpPr>
        <p:spPr>
          <a:xfrm>
            <a:off x="457200" y="26987"/>
            <a:ext cx="8229600" cy="1039814"/>
          </a:xfrm>
          <a:prstGeom prst="rect">
            <a:avLst/>
          </a:prstGeom>
        </p:spPr>
        <p:txBody>
          <a:bodyPr/>
          <a:lstStyle/>
          <a:p>
            <a:endParaRPr/>
          </a:p>
        </p:txBody>
      </p:sp>
      <p:sp>
        <p:nvSpPr>
          <p:cNvPr id="1017" name="內容版面配置區 2"/>
          <p:cNvSpPr txBox="1">
            <a:spLocks noGrp="1"/>
          </p:cNvSpPr>
          <p:nvPr>
            <p:ph type="body" idx="1"/>
          </p:nvPr>
        </p:nvSpPr>
        <p:spPr>
          <a:prstGeom prst="rect">
            <a:avLst/>
          </a:prstGeom>
        </p:spPr>
        <p:txBody>
          <a:bodyPr/>
          <a:lstStyle/>
          <a:p>
            <a:endParaRPr/>
          </a:p>
        </p:txBody>
      </p:sp>
      <p:sp>
        <p:nvSpPr>
          <p:cNvPr id="1018" name="文字版面配置區 3"/>
          <p:cNvSpPr>
            <a:spLocks noGrp="1"/>
          </p:cNvSpPr>
          <p:nvPr>
            <p:ph type="body" idx="21"/>
          </p:nvPr>
        </p:nvSpPr>
        <p:spPr>
          <a:prstGeom prst="rect">
            <a:avLst/>
          </a:prstGeom>
        </p:spPr>
        <p:txBody>
          <a:bodyPr/>
          <a:lstStyle/>
          <a:p>
            <a:endParaRPr/>
          </a:p>
        </p:txBody>
      </p:sp>
      <p:sp>
        <p:nvSpPr>
          <p:cNvPr id="1019"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72</a:t>
            </a:r>
          </a:p>
        </p:txBody>
      </p:sp>
      <p:pic>
        <p:nvPicPr>
          <p:cNvPr id="1020" name="Picture 2" descr="Picture 2"/>
          <p:cNvPicPr>
            <a:picLocks noChangeAspect="1"/>
          </p:cNvPicPr>
          <p:nvPr/>
        </p:nvPicPr>
        <p:blipFill>
          <a:blip r:embed="rId2"/>
          <a:stretch>
            <a:fillRect/>
          </a:stretch>
        </p:blipFill>
        <p:spPr>
          <a:xfrm>
            <a:off x="0" y="0"/>
            <a:ext cx="9169683" cy="4876800"/>
          </a:xfrm>
          <a:prstGeom prst="rect">
            <a:avLst/>
          </a:prstGeom>
          <a:ln w="12700">
            <a:miter lim="400000"/>
          </a:ln>
        </p:spPr>
      </p:pic>
      <p:sp>
        <p:nvSpPr>
          <p:cNvPr id="1021" name="文字方塊 7"/>
          <p:cNvSpPr txBox="1"/>
          <p:nvPr/>
        </p:nvSpPr>
        <p:spPr>
          <a:xfrm>
            <a:off x="1054521" y="5368672"/>
            <a:ext cx="5118607"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r>
              <a:t>HTML: Hyper-Text Markup Language</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3"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73</a:t>
            </a:fld>
            <a:endParaRPr/>
          </a:p>
        </p:txBody>
      </p:sp>
      <p:sp>
        <p:nvSpPr>
          <p:cNvPr id="1024" name="Title 3"/>
          <p:cNvSpPr txBox="1">
            <a:spLocks noGrp="1"/>
          </p:cNvSpPr>
          <p:nvPr>
            <p:ph type="title"/>
          </p:nvPr>
        </p:nvSpPr>
        <p:spPr>
          <a:xfrm>
            <a:off x="519168" y="357625"/>
            <a:ext cx="8032640" cy="1004012"/>
          </a:xfrm>
          <a:prstGeom prst="rect">
            <a:avLst/>
          </a:prstGeom>
        </p:spPr>
        <p:txBody>
          <a:bodyPr/>
          <a:lstStyle/>
          <a:p>
            <a:r>
              <a:t>Other Internet Services (10 of 11)</a:t>
            </a:r>
          </a:p>
        </p:txBody>
      </p:sp>
      <p:sp>
        <p:nvSpPr>
          <p:cNvPr id="1025" name="Content Placeholder 6"/>
          <p:cNvSpPr txBox="1">
            <a:spLocks noGrp="1"/>
          </p:cNvSpPr>
          <p:nvPr>
            <p:ph type="body" sz="quarter" idx="1"/>
          </p:nvPr>
        </p:nvSpPr>
        <p:spPr>
          <a:xfrm>
            <a:off x="153987" y="1208526"/>
            <a:ext cx="8763001" cy="970733"/>
          </a:xfrm>
          <a:prstGeom prst="rect">
            <a:avLst/>
          </a:prstGeom>
        </p:spPr>
        <p:txBody>
          <a:bodyPr/>
          <a:lstStyle/>
          <a:p>
            <a:pPr>
              <a:spcBef>
                <a:spcPts val="600"/>
              </a:spcBef>
              <a:defRPr sz="2800" b="1"/>
            </a:pPr>
            <a:r>
              <a:t>VoIP</a:t>
            </a:r>
            <a:r>
              <a:rPr b="0"/>
              <a:t> (Voice over Internet Protocol) enables users to speak to other users via their Internet connection.</a:t>
            </a:r>
          </a:p>
        </p:txBody>
      </p:sp>
      <p:pic>
        <p:nvPicPr>
          <p:cNvPr id="1026" name="Picture 13" descr="Picture 13"/>
          <p:cNvPicPr>
            <a:picLocks noChangeAspect="1"/>
          </p:cNvPicPr>
          <p:nvPr/>
        </p:nvPicPr>
        <p:blipFill>
          <a:blip r:embed="rId2"/>
          <a:srcRect b="7729"/>
          <a:stretch>
            <a:fillRect/>
          </a:stretch>
        </p:blipFill>
        <p:spPr>
          <a:xfrm>
            <a:off x="1835369" y="2158587"/>
            <a:ext cx="5825971" cy="3947788"/>
          </a:xfrm>
          <a:prstGeom prst="rect">
            <a:avLst/>
          </a:prstGeom>
          <a:ln w="12700">
            <a:miter lim="400000"/>
          </a:ln>
        </p:spPr>
      </p:pic>
      <p:sp>
        <p:nvSpPr>
          <p:cNvPr id="1027" name="Content Placeholder 12"/>
          <p:cNvSpPr txBox="1"/>
          <p:nvPr/>
        </p:nvSpPr>
        <p:spPr>
          <a:xfrm>
            <a:off x="36194" y="5410200"/>
            <a:ext cx="1670687" cy="2514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92500" lnSpcReduction="10000"/>
          </a:bodyPr>
          <a:lstStyle>
            <a:lvl1pPr defTabSz="768095">
              <a:spcBef>
                <a:spcPts val="200"/>
              </a:spcBef>
              <a:defRPr sz="1175">
                <a:latin typeface="Arial"/>
                <a:ea typeface="Arial"/>
                <a:cs typeface="Arial"/>
                <a:sym typeface="Arial"/>
              </a:defRPr>
            </a:lvl1pPr>
          </a:lstStyle>
          <a:p>
            <a:r>
              <a:t>Source: Microsoft</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1030"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74</a:t>
            </a:fld>
            <a:endParaRPr/>
          </a:p>
        </p:txBody>
      </p:sp>
      <p:sp>
        <p:nvSpPr>
          <p:cNvPr id="1031" name="標題 1"/>
          <p:cNvSpPr txBox="1">
            <a:spLocks noGrp="1"/>
          </p:cNvSpPr>
          <p:nvPr>
            <p:ph type="title"/>
          </p:nvPr>
        </p:nvSpPr>
        <p:spPr>
          <a:xfrm>
            <a:off x="457200" y="26987"/>
            <a:ext cx="8229600" cy="1039814"/>
          </a:xfrm>
          <a:prstGeom prst="rect">
            <a:avLst/>
          </a:prstGeom>
        </p:spPr>
        <p:txBody>
          <a:bodyPr/>
          <a:lstStyle/>
          <a:p>
            <a:endParaRPr/>
          </a:p>
        </p:txBody>
      </p:sp>
      <p:sp>
        <p:nvSpPr>
          <p:cNvPr id="1032" name="內容版面配置區 2"/>
          <p:cNvSpPr txBox="1">
            <a:spLocks noGrp="1"/>
          </p:cNvSpPr>
          <p:nvPr>
            <p:ph type="body" idx="1"/>
          </p:nvPr>
        </p:nvSpPr>
        <p:spPr>
          <a:prstGeom prst="rect">
            <a:avLst/>
          </a:prstGeom>
        </p:spPr>
        <p:txBody>
          <a:bodyPr/>
          <a:lstStyle/>
          <a:p>
            <a:endParaRPr/>
          </a:p>
        </p:txBody>
      </p:sp>
      <p:sp>
        <p:nvSpPr>
          <p:cNvPr id="1033" name="文字版面配置區 3"/>
          <p:cNvSpPr>
            <a:spLocks noGrp="1"/>
          </p:cNvSpPr>
          <p:nvPr>
            <p:ph type="body" idx="21"/>
          </p:nvPr>
        </p:nvSpPr>
        <p:spPr>
          <a:prstGeom prst="rect">
            <a:avLst/>
          </a:prstGeom>
        </p:spPr>
        <p:txBody>
          <a:bodyPr/>
          <a:lstStyle/>
          <a:p>
            <a:endParaRPr/>
          </a:p>
        </p:txBody>
      </p:sp>
      <p:sp>
        <p:nvSpPr>
          <p:cNvPr id="1034"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74</a:t>
            </a:r>
          </a:p>
        </p:txBody>
      </p:sp>
      <p:pic>
        <p:nvPicPr>
          <p:cNvPr id="1035" name="Picture 2" descr="Picture 2"/>
          <p:cNvPicPr>
            <a:picLocks noChangeAspect="1"/>
          </p:cNvPicPr>
          <p:nvPr/>
        </p:nvPicPr>
        <p:blipFill>
          <a:blip r:embed="rId2"/>
          <a:stretch>
            <a:fillRect/>
          </a:stretch>
        </p:blipFill>
        <p:spPr>
          <a:xfrm>
            <a:off x="28221" y="1138372"/>
            <a:ext cx="9087558" cy="2743201"/>
          </a:xfrm>
          <a:prstGeom prst="rect">
            <a:avLst/>
          </a:prstGeom>
          <a:ln w="12700">
            <a:miter lim="400000"/>
          </a:ln>
        </p:spPr>
      </p:pic>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1038"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75</a:t>
            </a:fld>
            <a:endParaRPr/>
          </a:p>
        </p:txBody>
      </p:sp>
      <p:sp>
        <p:nvSpPr>
          <p:cNvPr id="1039" name="標題 1"/>
          <p:cNvSpPr txBox="1">
            <a:spLocks noGrp="1"/>
          </p:cNvSpPr>
          <p:nvPr>
            <p:ph type="title"/>
          </p:nvPr>
        </p:nvSpPr>
        <p:spPr>
          <a:xfrm>
            <a:off x="457200" y="26987"/>
            <a:ext cx="8229600" cy="1039814"/>
          </a:xfrm>
          <a:prstGeom prst="rect">
            <a:avLst/>
          </a:prstGeom>
        </p:spPr>
        <p:txBody>
          <a:bodyPr/>
          <a:lstStyle/>
          <a:p>
            <a:endParaRPr/>
          </a:p>
        </p:txBody>
      </p:sp>
      <p:sp>
        <p:nvSpPr>
          <p:cNvPr id="1040" name="內容版面配置區 2"/>
          <p:cNvSpPr txBox="1">
            <a:spLocks noGrp="1"/>
          </p:cNvSpPr>
          <p:nvPr>
            <p:ph type="body" idx="1"/>
          </p:nvPr>
        </p:nvSpPr>
        <p:spPr>
          <a:prstGeom prst="rect">
            <a:avLst/>
          </a:prstGeom>
        </p:spPr>
        <p:txBody>
          <a:bodyPr/>
          <a:lstStyle/>
          <a:p>
            <a:endParaRPr/>
          </a:p>
        </p:txBody>
      </p:sp>
      <p:sp>
        <p:nvSpPr>
          <p:cNvPr id="1041" name="文字版面配置區 3"/>
          <p:cNvSpPr>
            <a:spLocks noGrp="1"/>
          </p:cNvSpPr>
          <p:nvPr>
            <p:ph type="body" idx="21"/>
          </p:nvPr>
        </p:nvSpPr>
        <p:spPr>
          <a:prstGeom prst="rect">
            <a:avLst/>
          </a:prstGeom>
        </p:spPr>
        <p:txBody>
          <a:bodyPr/>
          <a:lstStyle/>
          <a:p>
            <a:endParaRPr/>
          </a:p>
        </p:txBody>
      </p:sp>
      <p:sp>
        <p:nvSpPr>
          <p:cNvPr id="1042"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75</a:t>
            </a:r>
          </a:p>
        </p:txBody>
      </p:sp>
      <p:pic>
        <p:nvPicPr>
          <p:cNvPr id="1043" name="Picture 2" descr="Picture 2"/>
          <p:cNvPicPr>
            <a:picLocks noChangeAspect="1"/>
          </p:cNvPicPr>
          <p:nvPr/>
        </p:nvPicPr>
        <p:blipFill>
          <a:blip r:embed="rId2"/>
          <a:stretch>
            <a:fillRect/>
          </a:stretch>
        </p:blipFill>
        <p:spPr>
          <a:xfrm>
            <a:off x="-9079" y="1203157"/>
            <a:ext cx="9162158" cy="3200401"/>
          </a:xfrm>
          <a:prstGeom prst="rect">
            <a:avLst/>
          </a:prstGeom>
          <a:ln w="12700">
            <a:miter lim="400000"/>
          </a:ln>
        </p:spPr>
      </p:pic>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1046"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76</a:t>
            </a:fld>
            <a:endParaRPr/>
          </a:p>
        </p:txBody>
      </p:sp>
      <p:sp>
        <p:nvSpPr>
          <p:cNvPr id="1047" name="標題 1"/>
          <p:cNvSpPr txBox="1">
            <a:spLocks noGrp="1"/>
          </p:cNvSpPr>
          <p:nvPr>
            <p:ph type="title"/>
          </p:nvPr>
        </p:nvSpPr>
        <p:spPr>
          <a:xfrm>
            <a:off x="457200" y="26987"/>
            <a:ext cx="8229600" cy="1039814"/>
          </a:xfrm>
          <a:prstGeom prst="rect">
            <a:avLst/>
          </a:prstGeom>
        </p:spPr>
        <p:txBody>
          <a:bodyPr/>
          <a:lstStyle/>
          <a:p>
            <a:endParaRPr/>
          </a:p>
        </p:txBody>
      </p:sp>
      <p:sp>
        <p:nvSpPr>
          <p:cNvPr id="1048" name="內容版面配置區 2"/>
          <p:cNvSpPr txBox="1">
            <a:spLocks noGrp="1"/>
          </p:cNvSpPr>
          <p:nvPr>
            <p:ph type="body" idx="1"/>
          </p:nvPr>
        </p:nvSpPr>
        <p:spPr>
          <a:prstGeom prst="rect">
            <a:avLst/>
          </a:prstGeom>
        </p:spPr>
        <p:txBody>
          <a:bodyPr/>
          <a:lstStyle/>
          <a:p>
            <a:endParaRPr/>
          </a:p>
        </p:txBody>
      </p:sp>
      <p:sp>
        <p:nvSpPr>
          <p:cNvPr id="1049" name="文字版面配置區 3"/>
          <p:cNvSpPr>
            <a:spLocks noGrp="1"/>
          </p:cNvSpPr>
          <p:nvPr>
            <p:ph type="body" idx="21"/>
          </p:nvPr>
        </p:nvSpPr>
        <p:spPr>
          <a:prstGeom prst="rect">
            <a:avLst/>
          </a:prstGeom>
        </p:spPr>
        <p:txBody>
          <a:bodyPr/>
          <a:lstStyle/>
          <a:p>
            <a:endParaRPr/>
          </a:p>
        </p:txBody>
      </p:sp>
      <p:sp>
        <p:nvSpPr>
          <p:cNvPr id="1050"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76</a:t>
            </a:r>
          </a:p>
        </p:txBody>
      </p:sp>
      <p:pic>
        <p:nvPicPr>
          <p:cNvPr id="1051" name="Picture 2" descr="Picture 2"/>
          <p:cNvPicPr>
            <a:picLocks noChangeAspect="1"/>
          </p:cNvPicPr>
          <p:nvPr/>
        </p:nvPicPr>
        <p:blipFill>
          <a:blip r:embed="rId2"/>
          <a:stretch>
            <a:fillRect/>
          </a:stretch>
        </p:blipFill>
        <p:spPr>
          <a:xfrm>
            <a:off x="42352" y="1499319"/>
            <a:ext cx="9059296" cy="2514601"/>
          </a:xfrm>
          <a:prstGeom prst="rect">
            <a:avLst/>
          </a:prstGeom>
          <a:ln w="12700">
            <a:miter lim="400000"/>
          </a:ln>
        </p:spPr>
      </p:pic>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77</a:t>
            </a:fld>
            <a:endParaRPr/>
          </a:p>
        </p:txBody>
      </p:sp>
      <p:sp>
        <p:nvSpPr>
          <p:cNvPr id="1054" name="Title 1"/>
          <p:cNvSpPr txBox="1">
            <a:spLocks noGrp="1"/>
          </p:cNvSpPr>
          <p:nvPr>
            <p:ph type="title"/>
          </p:nvPr>
        </p:nvSpPr>
        <p:spPr>
          <a:xfrm>
            <a:off x="45720" y="27708"/>
            <a:ext cx="9052560" cy="1039093"/>
          </a:xfrm>
          <a:prstGeom prst="rect">
            <a:avLst/>
          </a:prstGeom>
        </p:spPr>
        <p:txBody>
          <a:bodyPr/>
          <a:lstStyle/>
          <a:p>
            <a:r>
              <a:t>Other Internet Services (11 of 11)</a:t>
            </a:r>
          </a:p>
        </p:txBody>
      </p:sp>
      <p:sp>
        <p:nvSpPr>
          <p:cNvPr id="1055" name="Content Placeholder 2"/>
          <p:cNvSpPr txBox="1">
            <a:spLocks noGrp="1"/>
          </p:cNvSpPr>
          <p:nvPr>
            <p:ph type="body" idx="1"/>
          </p:nvPr>
        </p:nvSpPr>
        <p:spPr>
          <a:xfrm>
            <a:off x="228600" y="1295400"/>
            <a:ext cx="8763000" cy="4830763"/>
          </a:xfrm>
          <a:prstGeom prst="rect">
            <a:avLst/>
          </a:prstGeom>
        </p:spPr>
        <p:txBody>
          <a:bodyPr/>
          <a:lstStyle/>
          <a:p>
            <a:pPr>
              <a:defRPr b="1"/>
            </a:pPr>
            <a:r>
              <a:t>FTP</a:t>
            </a:r>
            <a:r>
              <a:rPr b="0"/>
              <a:t> (File Transfer Protocol) is an Internet standard that permits file uploading and downloading to and from other computers on the Internet</a:t>
            </a:r>
          </a:p>
          <a:p>
            <a:r>
              <a:t>Many operating systems include FTP capabilities</a:t>
            </a:r>
          </a:p>
          <a:p>
            <a:r>
              <a:t>An FTP server is a computer that allows users to upload and/or download files using FTP</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78</a:t>
            </a:fld>
            <a:endParaRPr/>
          </a:p>
        </p:txBody>
      </p:sp>
      <p:sp>
        <p:nvSpPr>
          <p:cNvPr id="1058" name="Title 3"/>
          <p:cNvSpPr txBox="1">
            <a:spLocks noGrp="1"/>
          </p:cNvSpPr>
          <p:nvPr>
            <p:ph type="title"/>
          </p:nvPr>
        </p:nvSpPr>
        <p:spPr>
          <a:xfrm>
            <a:off x="388992" y="9831"/>
            <a:ext cx="8032640" cy="1004013"/>
          </a:xfrm>
          <a:prstGeom prst="rect">
            <a:avLst/>
          </a:prstGeom>
        </p:spPr>
        <p:txBody>
          <a:bodyPr/>
          <a:lstStyle/>
          <a:p>
            <a:r>
              <a:t>Netiquette</a:t>
            </a:r>
          </a:p>
        </p:txBody>
      </p:sp>
      <p:sp>
        <p:nvSpPr>
          <p:cNvPr id="1059" name="Content Placeholder 6"/>
          <p:cNvSpPr txBox="1">
            <a:spLocks noGrp="1"/>
          </p:cNvSpPr>
          <p:nvPr>
            <p:ph type="body" sz="quarter" idx="1"/>
          </p:nvPr>
        </p:nvSpPr>
        <p:spPr>
          <a:xfrm>
            <a:off x="381000" y="990600"/>
            <a:ext cx="7848600" cy="1306164"/>
          </a:xfrm>
          <a:prstGeom prst="rect">
            <a:avLst/>
          </a:prstGeom>
        </p:spPr>
        <p:txBody>
          <a:bodyPr>
            <a:normAutofit lnSpcReduction="10000"/>
          </a:bodyPr>
          <a:lstStyle/>
          <a:p>
            <a:pPr marL="457200" indent="-457200">
              <a:spcBef>
                <a:spcPts val="600"/>
              </a:spcBef>
              <a:buClr>
                <a:srgbClr val="8A288F"/>
              </a:buClr>
              <a:buSzPct val="100000"/>
              <a:buFont typeface="Arial"/>
              <a:buChar char="•"/>
              <a:defRPr sz="2800" b="1"/>
            </a:pPr>
            <a:r>
              <a:t>Netiquette</a:t>
            </a:r>
            <a:r>
              <a:rPr b="0"/>
              <a:t> is the code of acceptable Internet behavior users should follow while on the Internet</a:t>
            </a:r>
          </a:p>
        </p:txBody>
      </p:sp>
      <p:pic>
        <p:nvPicPr>
          <p:cNvPr id="1060" name="Picture 2" descr="Picture 2"/>
          <p:cNvPicPr>
            <a:picLocks noChangeAspect="1"/>
          </p:cNvPicPr>
          <p:nvPr/>
        </p:nvPicPr>
        <p:blipFill>
          <a:blip r:embed="rId2"/>
          <a:stretch>
            <a:fillRect/>
          </a:stretch>
        </p:blipFill>
        <p:spPr>
          <a:xfrm>
            <a:off x="2590274" y="1905000"/>
            <a:ext cx="4953526" cy="3822406"/>
          </a:xfrm>
          <a:prstGeom prst="rect">
            <a:avLst/>
          </a:prstGeom>
          <a:ln w="12700">
            <a:miter lim="400000"/>
          </a:ln>
        </p:spPr>
      </p:pic>
      <p:sp>
        <p:nvSpPr>
          <p:cNvPr id="1061" name="Content Placeholder 12"/>
          <p:cNvSpPr txBox="1"/>
          <p:nvPr/>
        </p:nvSpPr>
        <p:spPr>
          <a:xfrm>
            <a:off x="274320" y="5648325"/>
            <a:ext cx="8595360" cy="5541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lnSpcReduction="10000"/>
          </a:bodyPr>
          <a:lstStyle/>
          <a:p>
            <a:pPr defTabSz="868680">
              <a:spcBef>
                <a:spcPts val="300"/>
              </a:spcBef>
              <a:defRPr sz="1520" b="1">
                <a:latin typeface="Arial"/>
                <a:ea typeface="Arial"/>
                <a:cs typeface="Arial"/>
                <a:sym typeface="Arial"/>
              </a:defRPr>
            </a:pPr>
            <a:r>
              <a:t>Figure 2-31 </a:t>
            </a:r>
            <a:r>
              <a:rPr b="0"/>
              <a:t>Some of the rules of netiquette, with respect to online communications.</a:t>
            </a:r>
            <a:endParaRPr sz="2660"/>
          </a:p>
          <a:p>
            <a:pPr defTabSz="868680">
              <a:spcBef>
                <a:spcPts val="300"/>
              </a:spcBef>
              <a:defRPr sz="1520">
                <a:latin typeface="Arial"/>
                <a:ea typeface="Arial"/>
                <a:cs typeface="Arial"/>
                <a:sym typeface="Arial"/>
              </a:defRPr>
            </a:pPr>
            <a:r>
              <a:t>Source: Microsoft</a:t>
            </a: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1064"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79</a:t>
            </a:fld>
            <a:endParaRPr/>
          </a:p>
        </p:txBody>
      </p:sp>
      <p:sp>
        <p:nvSpPr>
          <p:cNvPr id="1065" name="標題 1"/>
          <p:cNvSpPr txBox="1">
            <a:spLocks noGrp="1"/>
          </p:cNvSpPr>
          <p:nvPr>
            <p:ph type="title"/>
          </p:nvPr>
        </p:nvSpPr>
        <p:spPr>
          <a:xfrm>
            <a:off x="457200" y="26987"/>
            <a:ext cx="8229600" cy="1039814"/>
          </a:xfrm>
          <a:prstGeom prst="rect">
            <a:avLst/>
          </a:prstGeom>
        </p:spPr>
        <p:txBody>
          <a:bodyPr/>
          <a:lstStyle/>
          <a:p>
            <a:endParaRPr/>
          </a:p>
        </p:txBody>
      </p:sp>
      <p:sp>
        <p:nvSpPr>
          <p:cNvPr id="1066" name="內容版面配置區 2"/>
          <p:cNvSpPr txBox="1">
            <a:spLocks noGrp="1"/>
          </p:cNvSpPr>
          <p:nvPr>
            <p:ph type="body" idx="1"/>
          </p:nvPr>
        </p:nvSpPr>
        <p:spPr>
          <a:prstGeom prst="rect">
            <a:avLst/>
          </a:prstGeom>
        </p:spPr>
        <p:txBody>
          <a:bodyPr/>
          <a:lstStyle/>
          <a:p>
            <a:endParaRPr/>
          </a:p>
        </p:txBody>
      </p:sp>
      <p:sp>
        <p:nvSpPr>
          <p:cNvPr id="1067" name="文字版面配置區 3"/>
          <p:cNvSpPr>
            <a:spLocks noGrp="1"/>
          </p:cNvSpPr>
          <p:nvPr>
            <p:ph type="body" idx="21"/>
          </p:nvPr>
        </p:nvSpPr>
        <p:spPr>
          <a:prstGeom prst="rect">
            <a:avLst/>
          </a:prstGeom>
        </p:spPr>
        <p:txBody>
          <a:bodyPr/>
          <a:lstStyle/>
          <a:p>
            <a:endParaRPr/>
          </a:p>
        </p:txBody>
      </p:sp>
      <p:sp>
        <p:nvSpPr>
          <p:cNvPr id="1068"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79</a:t>
            </a:r>
          </a:p>
        </p:txBody>
      </p:sp>
      <p:pic>
        <p:nvPicPr>
          <p:cNvPr id="1069" name="Picture 2" descr="Picture 2"/>
          <p:cNvPicPr>
            <a:picLocks noChangeAspect="1"/>
          </p:cNvPicPr>
          <p:nvPr/>
        </p:nvPicPr>
        <p:blipFill>
          <a:blip r:embed="rId2"/>
          <a:stretch>
            <a:fillRect/>
          </a:stretch>
        </p:blipFill>
        <p:spPr>
          <a:xfrm>
            <a:off x="0" y="1461417"/>
            <a:ext cx="9144001" cy="4392366"/>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Slide Number Placeholder 5"/>
          <p:cNvSpPr txBox="1">
            <a:spLocks noGrp="1"/>
          </p:cNvSpPr>
          <p:nvPr>
            <p:ph type="sldNum" sz="quarter" idx="2"/>
          </p:nvPr>
        </p:nvSpPr>
        <p:spPr>
          <a:xfrm>
            <a:off x="8586286" y="6336029"/>
            <a:ext cx="201028"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8</a:t>
            </a:fld>
            <a:endParaRPr/>
          </a:p>
        </p:txBody>
      </p:sp>
      <p:pic>
        <p:nvPicPr>
          <p:cNvPr id="596" name="Picture 2" descr="Picture 2"/>
          <p:cNvPicPr>
            <a:picLocks noGrp="1" noChangeAspect="1"/>
          </p:cNvPicPr>
          <p:nvPr>
            <p:ph type="pic" idx="21"/>
          </p:nvPr>
        </p:nvPicPr>
        <p:blipFill>
          <a:blip r:embed="rId2"/>
          <a:srcRect t="5214" b="5214"/>
          <a:stretch>
            <a:fillRect/>
          </a:stretch>
        </p:blipFill>
        <p:spPr>
          <a:xfrm>
            <a:off x="-108103" y="343101"/>
            <a:ext cx="9252103" cy="4533700"/>
          </a:xfrm>
          <a:prstGeom prst="rect">
            <a:avLst/>
          </a:prstGeom>
        </p:spPr>
      </p:pic>
      <p:sp>
        <p:nvSpPr>
          <p:cNvPr id="597" name="Content Placeholder 1"/>
          <p:cNvSpPr txBox="1">
            <a:spLocks noGrp="1"/>
          </p:cNvSpPr>
          <p:nvPr>
            <p:ph type="body" sz="quarter" idx="1"/>
          </p:nvPr>
        </p:nvSpPr>
        <p:spPr>
          <a:xfrm>
            <a:off x="519168" y="5257800"/>
            <a:ext cx="8032640" cy="499756"/>
          </a:xfrm>
          <a:prstGeom prst="rect">
            <a:avLst/>
          </a:prstGeom>
        </p:spPr>
        <p:txBody>
          <a:bodyPr/>
          <a:lstStyle/>
          <a:p>
            <a:pPr>
              <a:spcBef>
                <a:spcPts val="400"/>
              </a:spcBef>
              <a:defRPr b="1"/>
            </a:pPr>
            <a:r>
              <a:t>Figure 2-2 </a:t>
            </a:r>
            <a:r>
              <a:rPr b="0"/>
              <a:t>Using a modem is one way to connect computers and mobile devices to </a:t>
            </a:r>
            <a:r>
              <a:rPr sz="1800" b="0"/>
              <a:t>the</a:t>
            </a:r>
            <a:r>
              <a:rPr b="0"/>
              <a:t> Internet.</a:t>
            </a:r>
          </a:p>
        </p:txBody>
      </p:sp>
      <p:sp>
        <p:nvSpPr>
          <p:cNvPr id="598" name="文字方塊 2"/>
          <p:cNvSpPr txBox="1"/>
          <p:nvPr/>
        </p:nvSpPr>
        <p:spPr>
          <a:xfrm>
            <a:off x="4084320" y="5867400"/>
            <a:ext cx="3644464"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r>
              <a:t>USB: Universal Serial Bus</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80</a:t>
            </a:fld>
            <a:endParaRPr/>
          </a:p>
        </p:txBody>
      </p:sp>
      <p:sp>
        <p:nvSpPr>
          <p:cNvPr id="1072" name="Title 1"/>
          <p:cNvSpPr txBox="1">
            <a:spLocks noGrp="1"/>
          </p:cNvSpPr>
          <p:nvPr>
            <p:ph type="title"/>
          </p:nvPr>
        </p:nvSpPr>
        <p:spPr>
          <a:xfrm>
            <a:off x="45720" y="27708"/>
            <a:ext cx="9052560" cy="1039093"/>
          </a:xfrm>
          <a:prstGeom prst="rect">
            <a:avLst/>
          </a:prstGeom>
        </p:spPr>
        <p:txBody>
          <a:bodyPr/>
          <a:lstStyle/>
          <a:p>
            <a:r>
              <a:t>Summary</a:t>
            </a:r>
          </a:p>
        </p:txBody>
      </p:sp>
      <p:sp>
        <p:nvSpPr>
          <p:cNvPr id="1073" name="Content Placeholder 2"/>
          <p:cNvSpPr txBox="1">
            <a:spLocks noGrp="1"/>
          </p:cNvSpPr>
          <p:nvPr>
            <p:ph type="body" idx="1"/>
          </p:nvPr>
        </p:nvSpPr>
        <p:spPr>
          <a:xfrm>
            <a:off x="228600" y="1295400"/>
            <a:ext cx="8763000" cy="4830763"/>
          </a:xfrm>
          <a:prstGeom prst="rect">
            <a:avLst/>
          </a:prstGeom>
        </p:spPr>
        <p:txBody>
          <a:bodyPr/>
          <a:lstStyle/>
          <a:p>
            <a:r>
              <a:t>Evolution of the Internet</a:t>
            </a:r>
          </a:p>
          <a:p>
            <a:r>
              <a:t>The web</a:t>
            </a:r>
          </a:p>
          <a:p>
            <a:r>
              <a:t>Various types of websites and media</a:t>
            </a:r>
          </a:p>
          <a:p>
            <a:r>
              <a:t>Other services available on the Internet</a:t>
            </a:r>
          </a:p>
          <a:p>
            <a:r>
              <a:t>Netiquette</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 name="Slide Number Placeholder 5"/>
          <p:cNvSpPr txBox="1">
            <a:spLocks noGrp="1"/>
          </p:cNvSpPr>
          <p:nvPr>
            <p:ph type="sldNum" sz="quarter" idx="2"/>
          </p:nvPr>
        </p:nvSpPr>
        <p:spPr>
          <a:xfrm>
            <a:off x="8537842" y="6336029"/>
            <a:ext cx="297916"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81</a:t>
            </a:fld>
            <a:endParaRPr/>
          </a:p>
        </p:txBody>
      </p:sp>
      <p:sp>
        <p:nvSpPr>
          <p:cNvPr id="1077" name="Rectangle 2"/>
          <p:cNvSpPr txBox="1">
            <a:spLocks noGrp="1"/>
          </p:cNvSpPr>
          <p:nvPr>
            <p:ph type="title"/>
          </p:nvPr>
        </p:nvSpPr>
        <p:spPr>
          <a:xfrm>
            <a:off x="457200" y="26987"/>
            <a:ext cx="8229600" cy="1039814"/>
          </a:xfrm>
          <a:prstGeom prst="rect">
            <a:avLst/>
          </a:prstGeom>
        </p:spPr>
        <p:txBody>
          <a:bodyPr/>
          <a:lstStyle/>
          <a:p>
            <a:r>
              <a:rPr dirty="0"/>
              <a:t>Project due </a:t>
            </a:r>
            <a:r>
              <a:rPr lang="en-US" dirty="0"/>
              <a:t>Sep. 25, 2023</a:t>
            </a:r>
            <a:endParaRPr dirty="0"/>
          </a:p>
        </p:txBody>
      </p:sp>
      <p:sp>
        <p:nvSpPr>
          <p:cNvPr id="1078" name="Rectangle 3"/>
          <p:cNvSpPr txBox="1">
            <a:spLocks noGrp="1"/>
          </p:cNvSpPr>
          <p:nvPr>
            <p:ph type="body" idx="1"/>
          </p:nvPr>
        </p:nvSpPr>
        <p:spPr>
          <a:xfrm>
            <a:off x="228600" y="1295400"/>
            <a:ext cx="8763000" cy="4830763"/>
          </a:xfrm>
          <a:prstGeom prst="rect">
            <a:avLst/>
          </a:prstGeom>
        </p:spPr>
        <p:txBody>
          <a:bodyPr/>
          <a:lstStyle/>
          <a:p>
            <a:pPr>
              <a:lnSpc>
                <a:spcPct val="90000"/>
              </a:lnSpc>
              <a:spcBef>
                <a:spcPts val="500"/>
              </a:spcBef>
              <a:defRPr sz="2400"/>
            </a:pPr>
            <a:r>
              <a:rPr dirty="0"/>
              <a:t>Use WWW to find ten best home pages about the following ten topics and sort</a:t>
            </a:r>
          </a:p>
          <a:p>
            <a:pPr>
              <a:lnSpc>
                <a:spcPct val="90000"/>
              </a:lnSpc>
              <a:spcBef>
                <a:spcPts val="500"/>
              </a:spcBef>
              <a:defRPr sz="2400"/>
            </a:pPr>
            <a:r>
              <a:rPr dirty="0"/>
              <a:t>them by content quality, completeness, and relevance:</a:t>
            </a:r>
          </a:p>
          <a:p>
            <a:pPr>
              <a:lnSpc>
                <a:spcPct val="90000"/>
              </a:lnSpc>
              <a:spcBef>
                <a:spcPts val="500"/>
              </a:spcBef>
              <a:defRPr sz="2400"/>
            </a:pPr>
            <a:r>
              <a:rPr dirty="0"/>
              <a:t>Trinidad Tobago, San Francisco, Taipei Satellite Images,</a:t>
            </a:r>
          </a:p>
          <a:p>
            <a:pPr>
              <a:lnSpc>
                <a:spcPct val="90000"/>
              </a:lnSpc>
              <a:spcBef>
                <a:spcPts val="500"/>
              </a:spcBef>
              <a:defRPr sz="2400"/>
            </a:pPr>
            <a:r>
              <a:rPr dirty="0"/>
              <a:t>Systemic Lupus Erythematosus, Harvard University, Science Citation Index,</a:t>
            </a:r>
          </a:p>
          <a:p>
            <a:pPr>
              <a:lnSpc>
                <a:spcPct val="90000"/>
              </a:lnSpc>
              <a:spcBef>
                <a:spcPts val="500"/>
              </a:spcBef>
              <a:defRPr sz="2400"/>
            </a:pPr>
            <a:r>
              <a:rPr dirty="0"/>
              <a:t>Airbus A380, HTC, Bioinformatics, National Parks in United States.</a:t>
            </a:r>
          </a:p>
          <a:p>
            <a:pPr>
              <a:lnSpc>
                <a:spcPct val="90000"/>
              </a:lnSpc>
              <a:spcBef>
                <a:spcPts val="500"/>
              </a:spcBef>
              <a:defRPr sz="2400"/>
            </a:pPr>
            <a:r>
              <a:rPr dirty="0"/>
              <a:t>Each of the ten best home pages must have different domain name.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頁尾版面配置區 4"/>
          <p:cNvSpPr txBox="1"/>
          <p:nvPr/>
        </p:nvSpPr>
        <p:spPr>
          <a:xfrm>
            <a:off x="2026920" y="6243272"/>
            <a:ext cx="463296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latin typeface="Arial"/>
                <a:ea typeface="Arial"/>
                <a:cs typeface="Arial"/>
                <a:sym typeface="Arial"/>
              </a:defRPr>
            </a:lvl1pPr>
          </a:lstStyle>
          <a:p>
            <a:r>
              <a:t>© 2016 Cengage Learning®. May not be scanned, copied or duplicated, or posted to a publicly accessible website, in whole or in part.</a:t>
            </a:r>
          </a:p>
        </p:txBody>
      </p:sp>
      <p:sp>
        <p:nvSpPr>
          <p:cNvPr id="601" name="Slide Number Placeholder 5"/>
          <p:cNvSpPr txBox="1">
            <a:spLocks noGrp="1"/>
          </p:cNvSpPr>
          <p:nvPr>
            <p:ph type="sldNum" sz="quarter" idx="2"/>
          </p:nvPr>
        </p:nvSpPr>
        <p:spPr>
          <a:xfrm>
            <a:off x="8586286" y="6336029"/>
            <a:ext cx="201028" cy="2819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a:defRPr sz="1200">
                <a:solidFill>
                  <a:srgbClr val="FFFFFF"/>
                </a:solidFill>
                <a:latin typeface="Verdana"/>
                <a:ea typeface="Verdana"/>
                <a:cs typeface="Verdana"/>
                <a:sym typeface="Verdana"/>
              </a:defRPr>
            </a:lvl1pPr>
          </a:lstStyle>
          <a:p>
            <a:fld id="{86CB4B4D-7CA3-9044-876B-883B54F8677D}" type="slidenum">
              <a:t>9</a:t>
            </a:fld>
            <a:endParaRPr/>
          </a:p>
        </p:txBody>
      </p:sp>
      <p:sp>
        <p:nvSpPr>
          <p:cNvPr id="602" name="標題 1"/>
          <p:cNvSpPr txBox="1">
            <a:spLocks noGrp="1"/>
          </p:cNvSpPr>
          <p:nvPr>
            <p:ph type="title"/>
          </p:nvPr>
        </p:nvSpPr>
        <p:spPr>
          <a:xfrm>
            <a:off x="457200" y="26987"/>
            <a:ext cx="8229600" cy="1039814"/>
          </a:xfrm>
          <a:prstGeom prst="rect">
            <a:avLst/>
          </a:prstGeom>
        </p:spPr>
        <p:txBody>
          <a:bodyPr/>
          <a:lstStyle/>
          <a:p>
            <a:endParaRPr/>
          </a:p>
        </p:txBody>
      </p:sp>
      <p:sp>
        <p:nvSpPr>
          <p:cNvPr id="603" name="內容版面配置區 2"/>
          <p:cNvSpPr txBox="1">
            <a:spLocks noGrp="1"/>
          </p:cNvSpPr>
          <p:nvPr>
            <p:ph type="body" idx="1"/>
          </p:nvPr>
        </p:nvSpPr>
        <p:spPr>
          <a:prstGeom prst="rect">
            <a:avLst/>
          </a:prstGeom>
        </p:spPr>
        <p:txBody>
          <a:bodyPr/>
          <a:lstStyle/>
          <a:p>
            <a:endParaRPr/>
          </a:p>
        </p:txBody>
      </p:sp>
      <p:sp>
        <p:nvSpPr>
          <p:cNvPr id="604" name="文字版面配置區 3"/>
          <p:cNvSpPr>
            <a:spLocks noGrp="1"/>
          </p:cNvSpPr>
          <p:nvPr>
            <p:ph type="body" idx="21"/>
          </p:nvPr>
        </p:nvSpPr>
        <p:spPr>
          <a:prstGeom prst="rect">
            <a:avLst/>
          </a:prstGeom>
        </p:spPr>
        <p:txBody>
          <a:bodyPr/>
          <a:lstStyle/>
          <a:p>
            <a:endParaRPr/>
          </a:p>
        </p:txBody>
      </p:sp>
      <p:sp>
        <p:nvSpPr>
          <p:cNvPr id="605" name="投影片編號版面配置區 5"/>
          <p:cNvSpPr txBox="1"/>
          <p:nvPr/>
        </p:nvSpPr>
        <p:spPr>
          <a:xfrm>
            <a:off x="8580119" y="6421072"/>
            <a:ext cx="518161"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b="1">
                <a:solidFill>
                  <a:srgbClr val="EEEBCA"/>
                </a:solidFill>
                <a:latin typeface="Arial"/>
                <a:ea typeface="Arial"/>
                <a:cs typeface="Arial"/>
                <a:sym typeface="Arial"/>
              </a:defRPr>
            </a:lvl1pPr>
          </a:lstStyle>
          <a:p>
            <a:r>
              <a:t>9</a:t>
            </a:r>
          </a:p>
        </p:txBody>
      </p:sp>
      <p:pic>
        <p:nvPicPr>
          <p:cNvPr id="606" name="Picture 2" descr="Picture 2"/>
          <p:cNvPicPr>
            <a:picLocks noChangeAspect="1"/>
          </p:cNvPicPr>
          <p:nvPr/>
        </p:nvPicPr>
        <p:blipFill>
          <a:blip r:embed="rId2"/>
          <a:stretch>
            <a:fillRect/>
          </a:stretch>
        </p:blipFill>
        <p:spPr>
          <a:xfrm>
            <a:off x="0" y="0"/>
            <a:ext cx="9144000" cy="577628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hoeger_14e_ch02">
  <a:themeElements>
    <a:clrScheme name="hoeger_14e_ch02">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hoeger_14e_ch02">
      <a:majorFont>
        <a:latin typeface="Calibri"/>
        <a:ea typeface="Calibri"/>
        <a:cs typeface="Calibri"/>
      </a:majorFont>
      <a:minorFont>
        <a:latin typeface="Helvetica"/>
        <a:ea typeface="Helvetica"/>
        <a:cs typeface="Helvetica"/>
      </a:minorFont>
    </a:fontScheme>
    <a:fmtScheme name="hoeger_14e_ch0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oeger_14e_ch02">
  <a:themeElements>
    <a:clrScheme name="hoeger_14e_ch02">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hoeger_14e_ch02">
      <a:majorFont>
        <a:latin typeface="Calibri"/>
        <a:ea typeface="Calibri"/>
        <a:cs typeface="Calibri"/>
      </a:majorFont>
      <a:minorFont>
        <a:latin typeface="Helvetica"/>
        <a:ea typeface="Helvetica"/>
        <a:cs typeface="Helvetica"/>
      </a:minorFont>
    </a:fontScheme>
    <a:fmtScheme name="hoeger_14e_ch0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3364</Words>
  <Application>Microsoft Office PowerPoint</Application>
  <PresentationFormat>如螢幕大小 (4:3)</PresentationFormat>
  <Paragraphs>409</Paragraphs>
  <Slides>81</Slides>
  <Notes>6</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81</vt:i4>
      </vt:variant>
    </vt:vector>
  </HeadingPairs>
  <TitlesOfParts>
    <vt:vector size="88" baseType="lpstr">
      <vt:lpstr>ＭＳ Ｐゴシック</vt:lpstr>
      <vt:lpstr>Times Roman</vt:lpstr>
      <vt:lpstr>Arial</vt:lpstr>
      <vt:lpstr>Arial Narrow</vt:lpstr>
      <vt:lpstr>Calibri</vt:lpstr>
      <vt:lpstr>Verdana</vt:lpstr>
      <vt:lpstr>hoeger_14e_ch02</vt:lpstr>
      <vt:lpstr>DISCOVERING COMPUTERS 2018 Digital Technology, Data, and Devices</vt:lpstr>
      <vt:lpstr>Objectives Overview (1 of 2)</vt:lpstr>
      <vt:lpstr>Objectives Overview (2 of 2)</vt:lpstr>
      <vt:lpstr>PowerPoint 簡報</vt:lpstr>
      <vt:lpstr>The Internet (2 of 3)</vt:lpstr>
      <vt:lpstr>The Internet (3 of 3)</vt:lpstr>
      <vt:lpstr>Connecting to the Internet (1 of 10)</vt:lpstr>
      <vt:lpstr>PowerPoint 簡報</vt:lpstr>
      <vt:lpstr>PowerPoint 簡報</vt:lpstr>
      <vt:lpstr>PowerPoint 簡報</vt:lpstr>
      <vt:lpstr>Connecting to the Internet (3 of 10)</vt:lpstr>
      <vt:lpstr>Connecting to the Internet (4 of 10)</vt:lpstr>
      <vt:lpstr>Connecting to the Internet (5 of 10)</vt:lpstr>
      <vt:lpstr>PowerPoint 簡報</vt:lpstr>
      <vt:lpstr>PowerPoint 簡報</vt:lpstr>
      <vt:lpstr>Connecting to the Internet (7 of 10)</vt:lpstr>
      <vt:lpstr>Connecting to the Internet (8 of 10)</vt:lpstr>
      <vt:lpstr>PowerPoint 簡報</vt:lpstr>
      <vt:lpstr>PowerPoint 簡報</vt:lpstr>
      <vt:lpstr>The World Wide Web (1 of 5)</vt:lpstr>
      <vt:lpstr>The World Wide Web (2 of 5)</vt:lpstr>
      <vt:lpstr>PowerPoint 簡報</vt:lpstr>
      <vt:lpstr>PowerPoint 簡報</vt:lpstr>
      <vt:lpstr>PowerPoint 簡報</vt:lpstr>
      <vt:lpstr>Types of Websites (1 of 8)</vt:lpstr>
      <vt:lpstr>Types of Websites (2 of 8)</vt:lpstr>
      <vt:lpstr>Types of Websites (3 of 8) </vt:lpstr>
      <vt:lpstr>Types of Websites (4 of 8)</vt:lpstr>
      <vt:lpstr>PowerPoint 簡報</vt:lpstr>
      <vt:lpstr>PowerPoint 簡報</vt:lpstr>
      <vt:lpstr>PowerPoint 簡報</vt:lpstr>
      <vt:lpstr>Types of Websites (5 of 8)</vt:lpstr>
      <vt:lpstr>PowerPoint 簡報</vt:lpstr>
      <vt:lpstr>PowerPoint 簡報</vt:lpstr>
      <vt:lpstr>PowerPoint 簡報</vt:lpstr>
      <vt:lpstr>PowerPoint 簡報</vt:lpstr>
      <vt:lpstr>Types of Websites</vt:lpstr>
      <vt:lpstr>PowerPoint 簡報</vt:lpstr>
      <vt:lpstr>PowerPoint 簡報</vt:lpstr>
      <vt:lpstr>PowerPoint 簡報</vt:lpstr>
      <vt:lpstr>Types of Websites</vt:lpstr>
      <vt:lpstr>PowerPoint 簡報</vt:lpstr>
      <vt:lpstr>PowerPoint 簡報</vt:lpstr>
      <vt:lpstr>PowerPoint 簡報</vt:lpstr>
      <vt:lpstr>Types of Websites</vt:lpstr>
      <vt:lpstr>PowerPoint 簡報</vt:lpstr>
      <vt:lpstr>PowerPoint 簡報</vt:lpstr>
      <vt:lpstr>Types of Websites (6 of 8)</vt:lpstr>
      <vt:lpstr>Types of Websites (7 of 8)</vt:lpstr>
      <vt:lpstr>Types of Websites (8 of 8)</vt:lpstr>
      <vt:lpstr>PowerPoint 簡報</vt:lpstr>
      <vt:lpstr>Digital Media on the Web (1 of 7)</vt:lpstr>
      <vt:lpstr>Digital Media on the Web (2 of 8)</vt:lpstr>
      <vt:lpstr>PowerPoint 簡報</vt:lpstr>
      <vt:lpstr>Digital Media on the Web (3 of 8)</vt:lpstr>
      <vt:lpstr>PowerPoint 簡報</vt:lpstr>
      <vt:lpstr>Digital Media on the Web (6 of 11)</vt:lpstr>
      <vt:lpstr>Digital Media on the Web (7 of 11)</vt:lpstr>
      <vt:lpstr>PowerPoint 簡報</vt:lpstr>
      <vt:lpstr>Digital Media on the Web (9 of 11)</vt:lpstr>
      <vt:lpstr>PowerPoint 簡報</vt:lpstr>
      <vt:lpstr>Digital Media on the Web (11 of 11)</vt:lpstr>
      <vt:lpstr>Other Internet Services (1 of 11)</vt:lpstr>
      <vt:lpstr>PowerPoint 簡報</vt:lpstr>
      <vt:lpstr>PowerPoint 簡報</vt:lpstr>
      <vt:lpstr>Other Internet Services (4 of 11)</vt:lpstr>
      <vt:lpstr>PowerPoint 簡報</vt:lpstr>
      <vt:lpstr>Other Internet Services (6 of 11)</vt:lpstr>
      <vt:lpstr>PowerPoint 簡報</vt:lpstr>
      <vt:lpstr>Other Internet Services (8 of 11)</vt:lpstr>
      <vt:lpstr>PowerPoint 簡報</vt:lpstr>
      <vt:lpstr>PowerPoint 簡報</vt:lpstr>
      <vt:lpstr>Other Internet Services (10 of 11)</vt:lpstr>
      <vt:lpstr>PowerPoint 簡報</vt:lpstr>
      <vt:lpstr>PowerPoint 簡報</vt:lpstr>
      <vt:lpstr>PowerPoint 簡報</vt:lpstr>
      <vt:lpstr>Other Internet Services (11 of 11)</vt:lpstr>
      <vt:lpstr>Netiquette</vt:lpstr>
      <vt:lpstr>PowerPoint 簡報</vt:lpstr>
      <vt:lpstr>Summary</vt:lpstr>
      <vt:lpstr>Project due Sep. 25,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COMPUTERS 2018 Digital Technology, Data, and Devices</dc:title>
  <cp:lastModifiedBy>BINGJHANG Lin</cp:lastModifiedBy>
  <cp:revision>6</cp:revision>
  <dcterms:modified xsi:type="dcterms:W3CDTF">2023-10-19T01:21:12Z</dcterms:modified>
</cp:coreProperties>
</file>