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99" r:id="rId3"/>
    <p:sldId id="405" r:id="rId4"/>
    <p:sldId id="257" r:id="rId5"/>
    <p:sldId id="300" r:id="rId6"/>
    <p:sldId id="324" r:id="rId7"/>
    <p:sldId id="406" r:id="rId8"/>
    <p:sldId id="325" r:id="rId9"/>
    <p:sldId id="407" r:id="rId10"/>
    <p:sldId id="408" r:id="rId11"/>
    <p:sldId id="327" r:id="rId12"/>
    <p:sldId id="328" r:id="rId13"/>
    <p:sldId id="329" r:id="rId14"/>
    <p:sldId id="326" r:id="rId15"/>
    <p:sldId id="330" r:id="rId16"/>
    <p:sldId id="426" r:id="rId17"/>
    <p:sldId id="409" r:id="rId18"/>
    <p:sldId id="410" r:id="rId19"/>
    <p:sldId id="411" r:id="rId20"/>
    <p:sldId id="331" r:id="rId21"/>
    <p:sldId id="413" r:id="rId22"/>
    <p:sldId id="301" r:id="rId23"/>
    <p:sldId id="302" r:id="rId24"/>
    <p:sldId id="332" r:id="rId25"/>
    <p:sldId id="333" r:id="rId26"/>
    <p:sldId id="342" r:id="rId27"/>
    <p:sldId id="414" r:id="rId28"/>
    <p:sldId id="415" r:id="rId29"/>
    <p:sldId id="343" r:id="rId30"/>
    <p:sldId id="416" r:id="rId31"/>
    <p:sldId id="417" r:id="rId32"/>
    <p:sldId id="418" r:id="rId33"/>
    <p:sldId id="419" r:id="rId34"/>
    <p:sldId id="420" r:id="rId35"/>
    <p:sldId id="344" r:id="rId36"/>
    <p:sldId id="346" r:id="rId37"/>
    <p:sldId id="345" r:id="rId38"/>
    <p:sldId id="421" r:id="rId39"/>
    <p:sldId id="303" r:id="rId40"/>
    <p:sldId id="422" r:id="rId41"/>
    <p:sldId id="337" r:id="rId42"/>
    <p:sldId id="335" r:id="rId43"/>
    <p:sldId id="425" r:id="rId44"/>
    <p:sldId id="424" r:id="rId45"/>
    <p:sldId id="336" r:id="rId46"/>
    <p:sldId id="338" r:id="rId47"/>
    <p:sldId id="339" r:id="rId48"/>
    <p:sldId id="340" r:id="rId49"/>
    <p:sldId id="341" r:id="rId50"/>
    <p:sldId id="304" r:id="rId51"/>
    <p:sldId id="305" r:id="rId52"/>
    <p:sldId id="354" r:id="rId53"/>
    <p:sldId id="355" r:id="rId54"/>
    <p:sldId id="356" r:id="rId55"/>
    <p:sldId id="357" r:id="rId56"/>
    <p:sldId id="358" r:id="rId57"/>
    <p:sldId id="427" r:id="rId58"/>
    <p:sldId id="359" r:id="rId59"/>
    <p:sldId id="360" r:id="rId60"/>
    <p:sldId id="428" r:id="rId6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4" autoAdjust="0"/>
  </p:normalViewPr>
  <p:slideViewPr>
    <p:cSldViewPr>
      <p:cViewPr varScale="1">
        <p:scale>
          <a:sx n="68" d="100"/>
          <a:sy n="68" d="100"/>
        </p:scale>
        <p:origin x="-5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1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26192-ABEF-4DF4-B74F-6A10F867BF21}" type="datetimeFigureOut">
              <a:rPr lang="zh-TW" altLang="en-US" smtClean="0"/>
              <a:pPr/>
              <a:t>2011/3/8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5BB62-8018-4F4A-AE92-0DD73ADBEB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70C5-32F0-4965-A60E-BF474C78B09F}" type="datetime1">
              <a:rPr lang="zh-TW" altLang="en-US" smtClean="0"/>
              <a:pPr/>
              <a:t>2011/3/8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9D97-67AE-4D5E-BCA6-A80626425D11}" type="datetime1">
              <a:rPr lang="zh-TW" altLang="en-US" smtClean="0"/>
              <a:pPr/>
              <a:t>2011/3/8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9455-02EE-4356-B2C6-38984F4F0DC1}" type="datetime1">
              <a:rPr lang="zh-TW" altLang="en-US" smtClean="0"/>
              <a:pPr/>
              <a:t>2011/3/8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04C-C09C-4521-B356-B2157868830F}" type="datetime1">
              <a:rPr lang="zh-TW" altLang="en-US" smtClean="0"/>
              <a:pPr/>
              <a:t>2011/3/8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9BDA-F937-4D44-A69D-66C38AC92525}" type="datetime1">
              <a:rPr lang="zh-TW" altLang="en-US" smtClean="0"/>
              <a:pPr/>
              <a:t>2011/3/8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528B-2BE5-42AB-8252-E8AB09EB92B4}" type="datetime1">
              <a:rPr lang="zh-TW" altLang="en-US" smtClean="0"/>
              <a:pPr/>
              <a:t>2011/3/8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0D3D-7289-4ADD-9AE3-FF6AF10176BE}" type="datetime1">
              <a:rPr lang="zh-TW" altLang="en-US" smtClean="0"/>
              <a:pPr/>
              <a:t>2011/3/8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494C-56D4-461C-B9C9-A8D904190E3D}" type="datetime1">
              <a:rPr lang="zh-TW" altLang="en-US" smtClean="0"/>
              <a:pPr/>
              <a:t>2011/3/8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F6E8-565B-49AF-BF00-0B01E75C8D8F}" type="datetime1">
              <a:rPr lang="zh-TW" altLang="en-US" smtClean="0"/>
              <a:pPr/>
              <a:t>2011/3/8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F2D42-EFC9-4654-81D0-88B6067CFF9B}" type="datetime1">
              <a:rPr lang="zh-TW" altLang="en-US" smtClean="0"/>
              <a:pPr/>
              <a:t>2011/3/8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C735-A1B8-49E1-82BD-54129BA1C7E4}" type="datetime1">
              <a:rPr lang="zh-TW" altLang="en-US" smtClean="0"/>
              <a:pPr/>
              <a:t>2011/3/8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63462-1223-4B4F-A228-B026D6C76CE1}" type="datetime1">
              <a:rPr lang="zh-TW" altLang="en-US" smtClean="0"/>
              <a:pPr/>
              <a:t>2011/3/8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95922013@ntu.edu.t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1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image" Target="../media/image62.png"/><Relationship Id="rId9" Type="http://schemas.openxmlformats.org/officeDocument/2006/relationships/image" Target="../media/image6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04801"/>
            <a:ext cx="7772400" cy="1470025"/>
          </a:xfrm>
        </p:spPr>
        <p:txBody>
          <a:bodyPr/>
          <a:lstStyle/>
          <a:p>
            <a:r>
              <a:rPr lang="zh-TW" altLang="zh-TW" b="1" dirty="0"/>
              <a:t>Advanced Computer Vision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60576"/>
            <a:ext cx="6400800" cy="1752600"/>
          </a:xfrm>
        </p:spPr>
        <p:txBody>
          <a:bodyPr/>
          <a:lstStyle/>
          <a:p>
            <a:r>
              <a:rPr lang="en-US" altLang="zh-TW" dirty="0" smtClean="0"/>
              <a:t>Chapter 3</a:t>
            </a:r>
          </a:p>
          <a:p>
            <a:r>
              <a:rPr lang="en-US" altLang="zh-TW" dirty="0" smtClean="0"/>
              <a:t>Image Processing (1)</a:t>
            </a:r>
            <a:endParaRPr lang="zh-TW" alt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211638" y="5667375"/>
            <a:ext cx="49323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TW" dirty="0"/>
              <a:t>Presented by: </a:t>
            </a:r>
            <a:r>
              <a:rPr kumimoji="0" lang="zh-TW" altLang="en-US" dirty="0"/>
              <a:t>傅楸善 </a:t>
            </a:r>
            <a:r>
              <a:rPr kumimoji="0" lang="en-US" altLang="zh-TW" dirty="0"/>
              <a:t>&amp; </a:t>
            </a:r>
            <a:r>
              <a:rPr kumimoji="0" lang="zh-TW" altLang="en-US" dirty="0" smtClean="0"/>
              <a:t>張乃婷</a:t>
            </a:r>
            <a:endParaRPr lang="zh-TW" altLang="en-US" dirty="0"/>
          </a:p>
          <a:p>
            <a:pPr algn="ctr"/>
            <a:r>
              <a:rPr lang="en-US" altLang="zh-TW" dirty="0" smtClean="0"/>
              <a:t>0919508863</a:t>
            </a:r>
            <a:endParaRPr lang="en-US" altLang="zh-TW" dirty="0"/>
          </a:p>
          <a:p>
            <a:pPr algn="ctr"/>
            <a:r>
              <a:rPr kumimoji="0" lang="en-US" altLang="zh-TW" dirty="0" smtClean="0">
                <a:hlinkClick r:id="rId3"/>
              </a:rPr>
              <a:t>r99922068@ntu.edu.tw</a:t>
            </a:r>
            <a:endParaRPr kumimoji="0"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3.1.3 Compositing and Matting (2/4)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Alpha-matted color image </a:t>
            </a:r>
          </a:p>
          <a:p>
            <a:pPr lvl="1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In addition to the three color RGB channels, an alpha-matted image contains a fourth </a:t>
            </a:r>
            <a:r>
              <a:rPr lang="en-US" altLang="zh-TW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alpha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channel </a:t>
            </a:r>
            <a:r>
              <a:rPr lang="el-GR" altLang="zh-TW" sz="24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(or </a:t>
            </a:r>
            <a:r>
              <a:rPr lang="en-US" altLang="zh-TW" sz="24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) that describes the relative amount of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opacity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fractional coverage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at each pixel.</a:t>
            </a:r>
          </a:p>
          <a:p>
            <a:pPr lvl="1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Pixels within the object are fully opaque (</a:t>
            </a:r>
            <a:r>
              <a:rPr lang="el-GR" altLang="zh-TW" sz="24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= 1), while pixels fully outside the object are transparent (</a:t>
            </a:r>
            <a:r>
              <a:rPr lang="el-GR" altLang="zh-TW" sz="24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= 0).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3.1.3 Compositing and Matting (3/4)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  <a:endParaRPr lang="zh-TW" altLang="en-US" dirty="0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880262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11</a:t>
            </a:fld>
            <a:endParaRPr lang="zh-TW" alt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71723" y="1703214"/>
          <a:ext cx="3224213" cy="501650"/>
        </p:xfrm>
        <a:graphic>
          <a:graphicData uri="http://schemas.openxmlformats.org/presentationml/2006/ole">
            <p:oleObj spid="_x0000_s77827" name="方程式" r:id="rId4" imgW="12952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3.1.3 Compositing and Matting (4/4)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71674"/>
            <a:ext cx="8896988" cy="307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3.1.4 Histogram Equalization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To find an intensity mapping function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such that the resulting histogram is flat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): original histogram</a:t>
            </a:r>
          </a:p>
          <a:p>
            <a:pPr lvl="1"/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): cumulative distribution</a:t>
            </a:r>
          </a:p>
          <a:p>
            <a:pPr lvl="1"/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: the number of pixels in the image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 linear blend between the cumulative distribution function and the identity transform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13</a:t>
            </a:fld>
            <a:endParaRPr lang="zh-TW" altLang="en-US"/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1043608" y="5805264"/>
          <a:ext cx="3312368" cy="468329"/>
        </p:xfrm>
        <a:graphic>
          <a:graphicData uri="http://schemas.openxmlformats.org/presentationml/2006/ole">
            <p:oleObj spid="_x0000_s79875" name="方程式" r:id="rId3" imgW="1422360" imgH="203040" progId="Equation.3">
              <p:embed/>
            </p:oleObj>
          </a:graphicData>
        </a:graphic>
      </p:graphicFrame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1187624" y="2593099"/>
          <a:ext cx="5112568" cy="835901"/>
        </p:xfrm>
        <a:graphic>
          <a:graphicData uri="http://schemas.openxmlformats.org/presentationml/2006/ole">
            <p:oleObj spid="_x0000_s79876" name="方程式" r:id="rId4" imgW="261612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2656"/>
            <a:ext cx="8881936" cy="585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Locally Adaptive Histogram Equalization (1/4)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Subdivide the image into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pixel blocks and perform separate histogram equalization in each sub-block. 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But the resulting image exhibits a lot of blocking artifacts, i.e., intensity discontinuities at block boundaries.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009" y="836712"/>
            <a:ext cx="879647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Locally Adaptive Histogram Equalization (2/4)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One way to eliminate blocking artifacts is to use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moving window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i.e., to 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recompute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the histogram for every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block centered at each pixel.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 more efficient approach is to compute non-overlapped block-based equalization functions as before, but to then smoothly interpolate the transfer functions as we move between blocks. This technique is known as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adaptive histogram equalization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(AHE).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Locally Adaptive Histogram Equalization (3/4)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Adaptive Histogram Equalization (AHE)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weighting function for a given pixel (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can be computed as a function of its horizontal and vertical position 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within a block.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To blend the four lookup {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sz="2800" baseline="-25000" dirty="0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,…,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sz="2800" baseline="-25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}, a bilinear blending function</a:t>
            </a:r>
          </a:p>
          <a:p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509120"/>
            <a:ext cx="784087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Locally Adaptive Histogram Equalization (4/4)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 variant on this algorithm is to place the lookup tables at the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corners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of each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block.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In addition to blending four lookups to compute the final value, we can also distribute each input pixel into four adjacent lookup tables during the histogram accumulation phase.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19</a:t>
            </a:fld>
            <a:endParaRPr lang="zh-TW" altLang="en-US"/>
          </a:p>
        </p:txBody>
      </p:sp>
      <p:graphicFrame>
        <p:nvGraphicFramePr>
          <p:cNvPr id="174083" name="Object 3"/>
          <p:cNvGraphicFramePr>
            <a:graphicFrameLocks noChangeAspect="1"/>
          </p:cNvGraphicFramePr>
          <p:nvPr/>
        </p:nvGraphicFramePr>
        <p:xfrm>
          <a:off x="1007666" y="4478114"/>
          <a:ext cx="4716462" cy="1327150"/>
        </p:xfrm>
        <a:graphic>
          <a:graphicData uri="http://schemas.openxmlformats.org/presentationml/2006/ole">
            <p:oleObj spid="_x0000_s174083" name="方程式" r:id="rId3" imgW="2412720" imgH="685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Image Processing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 Point Operators</a:t>
            </a: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3.2 Linear Filtering</a:t>
            </a: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3.3 More Neighborhood Operators</a:t>
            </a: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3.4 Fourier Transforms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3.5 Pyramids and Wavelets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3.6 Geometric Transformations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3.7 Global Optimization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4704"/>
            <a:ext cx="83820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21</a:t>
            </a:fld>
            <a:endParaRPr lang="zh-TW" altLang="en-US"/>
          </a:p>
        </p:txBody>
      </p:sp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3684"/>
            <a:ext cx="4942482" cy="651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3.2 Linear Filtering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output pixel’s value is determined as a weighted sum of input pixel values.</a:t>
            </a:r>
          </a:p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755576" y="2709218"/>
          <a:ext cx="4741862" cy="1439862"/>
        </p:xfrm>
        <a:graphic>
          <a:graphicData uri="http://schemas.openxmlformats.org/presentationml/2006/ole">
            <p:oleObj spid="_x0000_s81922" name="方程式" r:id="rId3" imgW="1904760" imgH="583920" progId="Equation.3">
              <p:embed/>
            </p:oleObj>
          </a:graphicData>
        </a:graphic>
      </p:graphicFrame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739774" y="4437409"/>
          <a:ext cx="8440738" cy="1439863"/>
        </p:xfrm>
        <a:graphic>
          <a:graphicData uri="http://schemas.openxmlformats.org/presentationml/2006/ole">
            <p:oleObj spid="_x0000_s81925" name="方程式" r:id="rId4" imgW="3390840" imgH="583920" progId="Equation.3">
              <p:embed/>
            </p:oleObj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196753"/>
            <a:ext cx="9112042" cy="411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 one-dimensional convolution can be represented in matrix-vector form.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results of filtering the image in this form will lead to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darkening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of the corner pixels.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92389" cy="247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Padding (Border Effects)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zero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: set all pixels outside the source image to 0.</a:t>
            </a:r>
          </a:p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constant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border color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): set all pixels outside the source image to a specified border value.</a:t>
            </a:r>
          </a:p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clamp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replicate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clamp to edge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): repeat edge pixels indefinitely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cyclic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wrap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repeat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tile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): loop “around” the image in a 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toroidal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configuration</a:t>
            </a:r>
          </a:p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mirror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: reflect pixels across the image edge</a:t>
            </a:r>
          </a:p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extend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: extend the signal by subtracting the mirrored version of the signal from the edge pixel value</a:t>
            </a: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38" y="910555"/>
            <a:ext cx="83915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3.2.1 Separable Filtering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process of performing a convolution requires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operations per pixel, where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is the size (width or height) of the convolution kernel.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This operation can be significantly sped up by first performing a one-dimensional horizontal convolution followed by a one-dimensional vertical convolution (which requires a total of 2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operations per pixel).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3.2.1 Separable Filtering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It is easy to show that the two-dimensional kernel </a:t>
            </a:r>
            <a:r>
              <a:rPr lang="en-US" altLang="zh-TW" sz="2800" b="1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corresponding to successive convolution with a horizontal kernel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and a vertical kernel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is the </a:t>
            </a:r>
            <a:r>
              <a:rPr lang="en-US" altLang="zh-TW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outer product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of the two kernels,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28</a:t>
            </a:fld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899592" y="3501008"/>
          <a:ext cx="1589847" cy="605656"/>
        </p:xfrm>
        <a:graphic>
          <a:graphicData uri="http://schemas.openxmlformats.org/presentationml/2006/ole">
            <p:oleObj spid="_x0000_s239618" name="方程式" r:id="rId3" imgW="5331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657094" cy="512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2864"/>
            <a:ext cx="5256584" cy="655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3.2.2 Examples of Linear Filtering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simplest filter to implement is the moving average or box filter, which simply averages the pixel values in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window.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Bilinear kernel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Gaussian kernel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3.2.3 Band-Pass and Steerable Filters (1/4)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Sobel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and corner operators are simple examples of band-pass and oriented filters.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More sophisticated kernels can be created by first smoothing the image with a Gaussian filter, and then taking the first or second derivatives.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Such filters are known collectively as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band-pass filters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since they filter out both low and high frequencies.</a:t>
            </a:r>
          </a:p>
          <a:p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3.2.3 Band-Pass and Steerable Filters (2/4)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(undirected) second derivative of a two-dimensional image is known as the 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Laplacian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operator.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Blurring an image with a Gaussian and then taking its 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Laplacian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is equivalent to convolving directly with the 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Laplacian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 of Gaussian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filter.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32</a:t>
            </a:fld>
            <a:endParaRPr lang="zh-TW" altLang="en-US"/>
          </a:p>
        </p:txBody>
      </p:sp>
      <p:pic>
        <p:nvPicPr>
          <p:cNvPr id="2467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4869160"/>
            <a:ext cx="4680520" cy="65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24944"/>
            <a:ext cx="1800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3.2.3 Band-Pass and Steerable Filters (3/4)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Sobel operator is a simple approximation to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directional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oriented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filter, which can be obtained by smoothing with a Gaussian (or some other filter) and then taking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directional derivative             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which is obtained by taking the dot product between the gradient field      and a unit direction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33</a:t>
            </a:fld>
            <a:endParaRPr lang="zh-TW" altLang="en-US"/>
          </a:p>
        </p:txBody>
      </p:sp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836" y="2996952"/>
            <a:ext cx="9525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771" y="3848928"/>
            <a:ext cx="310133" cy="37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800847"/>
            <a:ext cx="2376535" cy="42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221088"/>
            <a:ext cx="3829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3.2.3 Band-Pass and Steerable Filters (4/4)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smoothed directional derivative filter,</a:t>
            </a: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                is an example of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steerable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filter, since the value of an image convolved with       can be computed by first convolving with the pair of filters (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TW" sz="2800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TW" sz="2800" i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and then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steering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the filter by multiplying this gradient field with a unit vector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34</a:t>
            </a:fld>
            <a:endParaRPr lang="zh-TW" alt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060848"/>
            <a:ext cx="340495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971600" y="2698196"/>
          <a:ext cx="1224136" cy="442772"/>
        </p:xfrm>
        <a:graphic>
          <a:graphicData uri="http://schemas.openxmlformats.org/presentationml/2006/ole">
            <p:oleObj spid="_x0000_s242690" name="方程式" r:id="rId4" imgW="596880" imgH="215640" progId="Equation.3">
              <p:embed/>
            </p:oleObj>
          </a:graphicData>
        </a:graphic>
      </p:graphicFrame>
      <p:graphicFrame>
        <p:nvGraphicFramePr>
          <p:cNvPr id="242691" name="Object 3"/>
          <p:cNvGraphicFramePr>
            <a:graphicFrameLocks noChangeAspect="1"/>
          </p:cNvGraphicFramePr>
          <p:nvPr/>
        </p:nvGraphicFramePr>
        <p:xfrm>
          <a:off x="5796136" y="3104703"/>
          <a:ext cx="415925" cy="468313"/>
        </p:xfrm>
        <a:graphic>
          <a:graphicData uri="http://schemas.openxmlformats.org/presentationml/2006/ole">
            <p:oleObj spid="_x0000_s242691" name="方程式" r:id="rId5" imgW="203040" imgH="228600" progId="Equation.3">
              <p:embed/>
            </p:oleObj>
          </a:graphicData>
        </a:graphic>
      </p:graphicFrame>
      <p:graphicFrame>
        <p:nvGraphicFramePr>
          <p:cNvPr id="242692" name="Object 4"/>
          <p:cNvGraphicFramePr>
            <a:graphicFrameLocks noChangeAspect="1"/>
          </p:cNvGraphicFramePr>
          <p:nvPr/>
        </p:nvGraphicFramePr>
        <p:xfrm>
          <a:off x="6111850" y="4437112"/>
          <a:ext cx="260350" cy="390525"/>
        </p:xfrm>
        <a:graphic>
          <a:graphicData uri="http://schemas.openxmlformats.org/presentationml/2006/ole">
            <p:oleObj spid="_x0000_s242692" name="方程式" r:id="rId6" imgW="126720" imgH="19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08504" cy="422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Summed Area Table (Integral Image)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To find the summed area (integral) inside a rectangle[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] ×[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8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], we simply combine four samples from the summed area table,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36</a:t>
            </a:fld>
            <a:endParaRPr lang="zh-TW" altLang="en-US"/>
          </a:p>
        </p:txBody>
      </p:sp>
      <p:pic>
        <p:nvPicPr>
          <p:cNvPr id="1904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28479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20888"/>
            <a:ext cx="71247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437112"/>
            <a:ext cx="79819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235" y="764704"/>
            <a:ext cx="8673253" cy="457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3.3 More Neighborhood Operators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38</a:t>
            </a:fld>
            <a:endParaRPr lang="zh-TW" altLang="en-US"/>
          </a:p>
        </p:txBody>
      </p:sp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197" y="1305644"/>
            <a:ext cx="82962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3.3.1 Non-Linear Filtering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Median filtering: selects the median value from each pixel’s neighborhood.</a:t>
            </a:r>
          </a:p>
          <a:p>
            <a:r>
              <a:rPr lang="el-GR" altLang="zh-TW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-trimmed mean: averages together all of the pixels except for the </a:t>
            </a:r>
            <a:r>
              <a:rPr lang="el-GR" altLang="zh-TW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fraction that are the smallest and the largest.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Weighted median:</a:t>
            </a:r>
            <a:r>
              <a:rPr lang="zh-TW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each pixel is used a number of times depending on its distance from the center.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97152"/>
            <a:ext cx="3750045" cy="79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3.1.1 Pixel Transforms (1/3)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r>
              <a:rPr lang="en-US" altLang="zh-TW" sz="2800" b="1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</a:t>
            </a:r>
            <a:r>
              <a:rPr lang="en-US" altLang="zh-TW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is in the D-dimensional </a:t>
            </a:r>
            <a:r>
              <a:rPr lang="en-US" altLang="zh-TW" sz="2800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domain</a:t>
            </a:r>
            <a:r>
              <a:rPr lang="en-US" altLang="zh-TW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of the functions (usually </a:t>
            </a:r>
            <a:r>
              <a:rPr lang="en-US" altLang="zh-TW" sz="2800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</a:t>
            </a:r>
            <a:r>
              <a:rPr lang="en-US" altLang="zh-TW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= 2 for images) and the functions </a:t>
            </a:r>
            <a:r>
              <a:rPr lang="en-US" altLang="zh-TW" sz="2800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f</a:t>
            </a:r>
            <a:r>
              <a:rPr lang="en-US" altLang="zh-TW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and </a:t>
            </a:r>
            <a:r>
              <a:rPr lang="en-US" altLang="zh-TW" sz="2800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</a:t>
            </a:r>
            <a:r>
              <a:rPr lang="en-US" altLang="zh-TW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operate over some </a:t>
            </a:r>
            <a:r>
              <a:rPr lang="en-US" altLang="zh-TW" sz="2800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range</a:t>
            </a:r>
            <a:r>
              <a:rPr lang="en-US" altLang="zh-TW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which can either be scalar or vector-valued, e.g., for color images or 2D motion.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For discrete images, the domain consists of a finite number of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pixel locations, x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), and we can write</a:t>
            </a:r>
            <a:endParaRPr lang="en-US" altLang="zh-TW" sz="28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899592" y="1557338"/>
          <a:ext cx="6762750" cy="566737"/>
        </p:xfrm>
        <a:graphic>
          <a:graphicData uri="http://schemas.openxmlformats.org/presentationml/2006/ole">
            <p:oleObj spid="_x0000_s6146" name="方程式" r:id="rId3" imgW="2717640" imgH="228600" progId="Equation.3">
              <p:embed/>
            </p:oleObj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</a:t>
            </a:fld>
            <a:endParaRPr lang="zh-TW" altLang="en-US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899592" y="4869160"/>
          <a:ext cx="3095625" cy="503238"/>
        </p:xfrm>
        <a:graphic>
          <a:graphicData uri="http://schemas.openxmlformats.org/presentationml/2006/ole">
            <p:oleObj spid="_x0000_s6147" name="方程式" r:id="rId4" imgW="124452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40</a:t>
            </a:fld>
            <a:endParaRPr lang="zh-TW" altLang="en-US"/>
          </a:p>
        </p:txBody>
      </p:sp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735737" cy="348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Bilateral Filtering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output pixel value depends on a weighted combination of neighboring pixel values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): bilateral weight function, which is depends on the product of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domain kernel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and a data-dependent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range kernel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92896"/>
            <a:ext cx="37804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085184"/>
            <a:ext cx="6937129" cy="78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970302" cy="562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3.3.2 Morphology 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Such images often occur after a 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thresholding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operation,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We first convolve the binary image with a binary structuring element and then select a binary output value depending on the 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thresholded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result of the convolution.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43</a:t>
            </a:fld>
            <a:endParaRPr lang="zh-TW" altLang="en-US"/>
          </a:p>
        </p:txBody>
      </p:sp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29797"/>
            <a:ext cx="2592288" cy="79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7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301208"/>
            <a:ext cx="1713731" cy="50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3.3.2 Morphology 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: count of the number of 1s inside each structuring element as it is scanned over the image</a:t>
            </a:r>
          </a:p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: structuring element</a:t>
            </a:r>
          </a:p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: the size of the structuring element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44</a:t>
            </a:fld>
            <a:endParaRPr lang="zh-TW" altLang="en-US"/>
          </a:p>
        </p:txBody>
      </p:sp>
      <p:pic>
        <p:nvPicPr>
          <p:cNvPr id="2457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5328592" cy="271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3.3.2 Morphology 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342" y="1556792"/>
            <a:ext cx="841412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3.3.3 Distance Transforms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City block or Manhattan distance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Euclidean distance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distance transform is then defined as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356992"/>
            <a:ext cx="25431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581128"/>
            <a:ext cx="42195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049091"/>
          </a:xfrm>
        </p:spPr>
        <p:txBody>
          <a:bodyPr>
            <a:noAutofit/>
          </a:bodyPr>
          <a:lstStyle/>
          <a:p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During the forward pass, each non-zero pixel is replaced by the minimum of 1 + the distance of its north or west neighbor.</a:t>
            </a:r>
          </a:p>
          <a:p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During the backward pass, the same occurs.</a:t>
            </a:r>
            <a:endParaRPr lang="zh-TW" alt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2739"/>
            <a:ext cx="8594706" cy="363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3.3.4 Connected Components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3" y="1638300"/>
            <a:ext cx="82581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3.3.4 Connected Components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area (number of pixels)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perimeter (number of boundary pixels)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centroid (average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values)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3.1.1 Pixel Transforms 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Multiplication and addition with a constant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parameters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&gt; 0 and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are often called the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gain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bias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parameters.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bias and gain parameters can also be spatially varying.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898724" y="2205683"/>
          <a:ext cx="3097212" cy="503237"/>
        </p:xfrm>
        <a:graphic>
          <a:graphicData uri="http://schemas.openxmlformats.org/presentationml/2006/ole">
            <p:oleObj spid="_x0000_s75778" name="方程式" r:id="rId3" imgW="1244520" imgH="203040" progId="Equation.3">
              <p:embed/>
            </p:oleObj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</a:t>
            </a:fld>
            <a:endParaRPr lang="zh-TW" altLang="en-US"/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945952" y="4581128"/>
          <a:ext cx="4202112" cy="503238"/>
        </p:xfrm>
        <a:graphic>
          <a:graphicData uri="http://schemas.openxmlformats.org/presentationml/2006/ole">
            <p:oleObj spid="_x0000_s75779" name="方程式" r:id="rId4" imgW="16887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3.4 Fourier Transforms (1/5)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frequency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: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angular frequency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: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phase</a:t>
            </a:r>
          </a:p>
          <a:p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: the gain or magnitude of the filter</a:t>
            </a:r>
          </a:p>
          <a:p>
            <a:endParaRPr lang="en-US" altLang="zh-TW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50101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653136"/>
            <a:ext cx="4438384" cy="43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755576" y="3397163"/>
          <a:ext cx="360040" cy="535893"/>
        </p:xfrm>
        <a:graphic>
          <a:graphicData uri="http://schemas.openxmlformats.org/presentationml/2006/ole">
            <p:oleObj spid="_x0000_s84997" name="方程式" r:id="rId5" imgW="139680" imgH="228600" progId="Equation.3">
              <p:embed/>
            </p:oleObj>
          </a:graphicData>
        </a:graphic>
      </p:graphicFrame>
      <p:graphicFrame>
        <p:nvGraphicFramePr>
          <p:cNvPr id="84998" name="Object 6"/>
          <p:cNvGraphicFramePr>
            <a:graphicFrameLocks noChangeAspect="1"/>
          </p:cNvGraphicFramePr>
          <p:nvPr/>
        </p:nvGraphicFramePr>
        <p:xfrm>
          <a:off x="755576" y="2957959"/>
          <a:ext cx="393700" cy="327025"/>
        </p:xfrm>
        <a:graphic>
          <a:graphicData uri="http://schemas.openxmlformats.org/presentationml/2006/ole">
            <p:oleObj spid="_x0000_s84998" name="方程式" r:id="rId6" imgW="152280" imgH="139680" progId="Equation.3">
              <p:embed/>
            </p:oleObj>
          </a:graphicData>
        </a:graphic>
      </p:graphicFrame>
      <p:graphicFrame>
        <p:nvGraphicFramePr>
          <p:cNvPr id="84999" name="Object 7"/>
          <p:cNvGraphicFramePr>
            <a:graphicFrameLocks noChangeAspect="1"/>
          </p:cNvGraphicFramePr>
          <p:nvPr/>
        </p:nvGraphicFramePr>
        <p:xfrm>
          <a:off x="4274170" y="2880742"/>
          <a:ext cx="1377950" cy="476250"/>
        </p:xfrm>
        <a:graphic>
          <a:graphicData uri="http://schemas.openxmlformats.org/presentationml/2006/ole">
            <p:oleObj spid="_x0000_s84999" name="方程式" r:id="rId7" imgW="533160" imgH="203040" progId="Equation.3">
              <p:embed/>
            </p:oleObj>
          </a:graphicData>
        </a:graphic>
      </p:graphicFrame>
      <p:pic>
        <p:nvPicPr>
          <p:cNvPr id="8500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5157192"/>
            <a:ext cx="4038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3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6423" y="5877272"/>
            <a:ext cx="3857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3.4 Fourier Transforms (2/5)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67" y="1772816"/>
            <a:ext cx="909033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3.4 Fourier Transforms (3/5)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Fourier transform is simply a tabulation of the magnitude and phase response at each frequency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Fourier transform pair: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Continuous domain:  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Discrete domain: 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12976"/>
            <a:ext cx="2664296" cy="53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17032"/>
            <a:ext cx="1440160" cy="52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379193"/>
            <a:ext cx="2181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5210" y="4941168"/>
            <a:ext cx="2266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3.4 Fourier Transforms (4/5)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Discrete Fourier Transform: O(</a:t>
            </a:r>
            <a:r>
              <a:rPr lang="en-US" altLang="zh-TW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i="1" baseline="30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Fast Fourier Transform: O(</a:t>
            </a:r>
            <a:r>
              <a:rPr lang="en-US" altLang="zh-TW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 </a:t>
            </a:r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log</a:t>
            </a:r>
            <a:r>
              <a:rPr lang="en-US" altLang="zh-TW" i="1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3.4 Fourier Transforms (5/5)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16898"/>
            <a:ext cx="8780195" cy="486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3.4.1 Fourier Transform Pairs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6609"/>
            <a:ext cx="9144000" cy="446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016"/>
            <a:ext cx="9113490" cy="614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57</a:t>
            </a:fld>
            <a:endParaRPr lang="zh-TW" altLang="en-US"/>
          </a:p>
        </p:txBody>
      </p:sp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226" y="0"/>
            <a:ext cx="6029922" cy="682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3.4.2 Two-Dimensional Fourier Transforms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Continuous domain: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Discrete domain: </a:t>
            </a:r>
          </a:p>
          <a:p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3283884" cy="56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5" y="2708920"/>
            <a:ext cx="495826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005064"/>
            <a:ext cx="45148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Discrete Cosine Transform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The one-dimensional DCT is computed by taking the dot product of each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-wide block of pixels with a set of cosines of different frequencies,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The two-dimensional version of the DCT is 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Like the FFT, each of the DCTs can also be computed in 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O(</a:t>
            </a:r>
            <a:r>
              <a:rPr lang="en-US" altLang="zh-TW" sz="28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 </a:t>
            </a:r>
            <a:r>
              <a:rPr lang="en-US" altLang="zh-TW" sz="28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log</a:t>
            </a:r>
            <a:r>
              <a:rPr lang="en-US" altLang="zh-TW" sz="2800" i="1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time.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96375"/>
            <a:ext cx="3096344" cy="77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437112"/>
            <a:ext cx="4867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59</a:t>
            </a:fld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3.1.1 Pixel Transforms 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Multiplicative gain is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linear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operation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Dyadic (two-input) operator is the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linear blend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operator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Non-linear transform: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gamma correction</a:t>
            </a:r>
            <a:endParaRPr lang="zh-TW" alt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912614" y="2060848"/>
          <a:ext cx="4235450" cy="565150"/>
        </p:xfrm>
        <a:graphic>
          <a:graphicData uri="http://schemas.openxmlformats.org/presentationml/2006/ole">
            <p:oleObj spid="_x0000_s76802" name="方程式" r:id="rId3" imgW="1701720" imgH="228600" progId="Equation.3">
              <p:embed/>
            </p:oleObj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852488" y="3500438"/>
          <a:ext cx="4487862" cy="565150"/>
        </p:xfrm>
        <a:graphic>
          <a:graphicData uri="http://schemas.openxmlformats.org/presentationml/2006/ole">
            <p:oleObj spid="_x0000_s76803" name="方程式" r:id="rId4" imgW="1803240" imgH="228600" progId="Equation.3">
              <p:embed/>
            </p:oleObj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6</a:t>
            </a:fld>
            <a:endParaRPr lang="zh-TW" altLang="en-US"/>
          </a:p>
        </p:txBody>
      </p:sp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884238" y="4560888"/>
          <a:ext cx="2654300" cy="596900"/>
        </p:xfrm>
        <a:graphic>
          <a:graphicData uri="http://schemas.openxmlformats.org/presentationml/2006/ole">
            <p:oleObj spid="_x0000_s76804" name="方程式" r:id="rId5" imgW="10666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188221"/>
            <a:ext cx="8229600" cy="2049091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first basis function (the straight blue line) encodes the average DC value in the block of pixels, while the second encodes a slightly curvy version of the slope.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60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73871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84" y="1340768"/>
            <a:ext cx="9046720" cy="354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3.1.2 Color Transforms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 fact, adding the same value to each color channel not only increases the apparent intensity of each pixel, it can also affect the pixel’s hue and saturation.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3.1.3 Compositing and Matting (1/4)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In many photo editing and visual effects applications, it is often desirable to cut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foreground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object out of one scene and put it on top of a different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background.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process of extracting the object from the original image is often called </a:t>
            </a:r>
            <a:r>
              <a:rPr lang="en-US" altLang="zh-TW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matting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while the process of inserting it into another image (without visible artifacts) is called </a:t>
            </a:r>
            <a:r>
              <a:rPr lang="en-US" altLang="zh-TW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compositing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zh-TW" alt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1738</Words>
  <Application>Microsoft Office PowerPoint</Application>
  <PresentationFormat>如螢幕大小 (4:3)</PresentationFormat>
  <Paragraphs>240</Paragraphs>
  <Slides>60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60</vt:i4>
      </vt:variant>
    </vt:vector>
  </HeadingPairs>
  <TitlesOfParts>
    <vt:vector size="62" baseType="lpstr">
      <vt:lpstr>Office 佈景主題</vt:lpstr>
      <vt:lpstr>方程式</vt:lpstr>
      <vt:lpstr>Advanced Computer Vision </vt:lpstr>
      <vt:lpstr>Image Processing</vt:lpstr>
      <vt:lpstr>投影片 3</vt:lpstr>
      <vt:lpstr>3.1.1 Pixel Transforms (1/3)</vt:lpstr>
      <vt:lpstr>3.1.1 Pixel Transforms (2/3)</vt:lpstr>
      <vt:lpstr>3.1.1 Pixel Transforms (3/3)</vt:lpstr>
      <vt:lpstr>投影片 7</vt:lpstr>
      <vt:lpstr>3.1.2 Color Transforms</vt:lpstr>
      <vt:lpstr>3.1.3 Compositing and Matting (1/4)</vt:lpstr>
      <vt:lpstr>3.1.3 Compositing and Matting (2/4)</vt:lpstr>
      <vt:lpstr>3.1.3 Compositing and Matting (3/4)</vt:lpstr>
      <vt:lpstr>3.1.3 Compositing and Matting (4/4)</vt:lpstr>
      <vt:lpstr>3.1.4 Histogram Equalization</vt:lpstr>
      <vt:lpstr>投影片 14</vt:lpstr>
      <vt:lpstr>Locally Adaptive Histogram Equalization (1/4)</vt:lpstr>
      <vt:lpstr>投影片 16</vt:lpstr>
      <vt:lpstr>Locally Adaptive Histogram Equalization (2/4)</vt:lpstr>
      <vt:lpstr>Locally Adaptive Histogram Equalization (3/4)</vt:lpstr>
      <vt:lpstr>Locally Adaptive Histogram Equalization (4/4)</vt:lpstr>
      <vt:lpstr>投影片 20</vt:lpstr>
      <vt:lpstr>投影片 21</vt:lpstr>
      <vt:lpstr>3.2 Linear Filtering</vt:lpstr>
      <vt:lpstr>投影片 23</vt:lpstr>
      <vt:lpstr>投影片 24</vt:lpstr>
      <vt:lpstr>Padding (Border Effects)</vt:lpstr>
      <vt:lpstr>投影片 26</vt:lpstr>
      <vt:lpstr>3.2.1 Separable Filtering (1/2)</vt:lpstr>
      <vt:lpstr>3.2.1 Separable Filtering (2/2)</vt:lpstr>
      <vt:lpstr>投影片 29</vt:lpstr>
      <vt:lpstr>3.2.2 Examples of Linear Filtering</vt:lpstr>
      <vt:lpstr>3.2.3 Band-Pass and Steerable Filters (1/4)</vt:lpstr>
      <vt:lpstr>3.2.3 Band-Pass and Steerable Filters (2/4)</vt:lpstr>
      <vt:lpstr>3.2.3 Band-Pass and Steerable Filters (3/4)</vt:lpstr>
      <vt:lpstr>3.2.3 Band-Pass and Steerable Filters (4/4)</vt:lpstr>
      <vt:lpstr>投影片 35</vt:lpstr>
      <vt:lpstr>Summed Area Table (Integral Image)</vt:lpstr>
      <vt:lpstr>投影片 37</vt:lpstr>
      <vt:lpstr>3.3 More Neighborhood Operators</vt:lpstr>
      <vt:lpstr>3.3.1 Non-Linear Filtering</vt:lpstr>
      <vt:lpstr>投影片 40</vt:lpstr>
      <vt:lpstr>Bilateral Filtering</vt:lpstr>
      <vt:lpstr>投影片 42</vt:lpstr>
      <vt:lpstr>3.3.2 Morphology (1/3)</vt:lpstr>
      <vt:lpstr>3.3.2 Morphology (2/3)</vt:lpstr>
      <vt:lpstr>3.3.2 Morphology (3/3)</vt:lpstr>
      <vt:lpstr>3.3.3 Distance Transforms</vt:lpstr>
      <vt:lpstr>投影片 47</vt:lpstr>
      <vt:lpstr>3.3.4 Connected Components (1/2)</vt:lpstr>
      <vt:lpstr>3.3.4 Connected Components (2/2)</vt:lpstr>
      <vt:lpstr>3.4 Fourier Transforms (1/5)</vt:lpstr>
      <vt:lpstr>3.4 Fourier Transforms (2/5)</vt:lpstr>
      <vt:lpstr>3.4 Fourier Transforms (3/5)</vt:lpstr>
      <vt:lpstr>3.4 Fourier Transforms (4/5)</vt:lpstr>
      <vt:lpstr>3.4 Fourier Transforms (5/5)</vt:lpstr>
      <vt:lpstr>3.4.1 Fourier Transform Pairs</vt:lpstr>
      <vt:lpstr>投影片 56</vt:lpstr>
      <vt:lpstr>投影片 57</vt:lpstr>
      <vt:lpstr>3.4.2 Two-Dimensional Fourier Transforms</vt:lpstr>
      <vt:lpstr>Discrete Cosine Transform</vt:lpstr>
      <vt:lpstr>投影片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Vision </dc:title>
  <dc:creator>karen</dc:creator>
  <cp:lastModifiedBy>karen</cp:lastModifiedBy>
  <cp:revision>327</cp:revision>
  <dcterms:created xsi:type="dcterms:W3CDTF">2011-01-31T07:36:26Z</dcterms:created>
  <dcterms:modified xsi:type="dcterms:W3CDTF">2011-03-08T08:31:33Z</dcterms:modified>
</cp:coreProperties>
</file>