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99" r:id="rId3"/>
    <p:sldId id="257" r:id="rId4"/>
    <p:sldId id="301" r:id="rId5"/>
    <p:sldId id="330" r:id="rId6"/>
    <p:sldId id="298" r:id="rId7"/>
    <p:sldId id="258" r:id="rId8"/>
    <p:sldId id="331" r:id="rId9"/>
    <p:sldId id="300" r:id="rId10"/>
    <p:sldId id="262" r:id="rId11"/>
    <p:sldId id="264" r:id="rId12"/>
    <p:sldId id="275" r:id="rId13"/>
    <p:sldId id="274" r:id="rId14"/>
    <p:sldId id="280" r:id="rId15"/>
    <p:sldId id="279" r:id="rId16"/>
    <p:sldId id="265" r:id="rId17"/>
    <p:sldId id="281" r:id="rId18"/>
    <p:sldId id="267" r:id="rId19"/>
    <p:sldId id="332" r:id="rId20"/>
    <p:sldId id="269" r:id="rId21"/>
    <p:sldId id="303" r:id="rId22"/>
    <p:sldId id="302" r:id="rId23"/>
    <p:sldId id="333" r:id="rId24"/>
    <p:sldId id="335" r:id="rId25"/>
    <p:sldId id="334" r:id="rId26"/>
    <p:sldId id="311" r:id="rId27"/>
    <p:sldId id="312" r:id="rId28"/>
    <p:sldId id="304" r:id="rId29"/>
    <p:sldId id="268" r:id="rId30"/>
    <p:sldId id="259" r:id="rId31"/>
    <p:sldId id="336" r:id="rId32"/>
    <p:sldId id="260" r:id="rId33"/>
    <p:sldId id="337" r:id="rId34"/>
    <p:sldId id="307" r:id="rId35"/>
    <p:sldId id="305" r:id="rId36"/>
    <p:sldId id="338" r:id="rId37"/>
    <p:sldId id="306" r:id="rId38"/>
    <p:sldId id="308" r:id="rId39"/>
    <p:sldId id="309" r:id="rId40"/>
    <p:sldId id="310" r:id="rId41"/>
    <p:sldId id="261" r:id="rId42"/>
    <p:sldId id="297" r:id="rId43"/>
    <p:sldId id="316" r:id="rId44"/>
    <p:sldId id="318" r:id="rId45"/>
    <p:sldId id="319" r:id="rId46"/>
    <p:sldId id="317" r:id="rId47"/>
    <p:sldId id="320" r:id="rId48"/>
    <p:sldId id="271" r:id="rId49"/>
    <p:sldId id="296" r:id="rId50"/>
    <p:sldId id="295" r:id="rId51"/>
    <p:sldId id="272" r:id="rId52"/>
    <p:sldId id="283" r:id="rId53"/>
    <p:sldId id="321" r:id="rId54"/>
    <p:sldId id="322" r:id="rId55"/>
    <p:sldId id="323" r:id="rId56"/>
    <p:sldId id="291" r:id="rId57"/>
    <p:sldId id="294" r:id="rId58"/>
    <p:sldId id="290" r:id="rId59"/>
    <p:sldId id="324" r:id="rId60"/>
    <p:sldId id="289" r:id="rId61"/>
    <p:sldId id="325" r:id="rId62"/>
    <p:sldId id="326" r:id="rId63"/>
    <p:sldId id="292" r:id="rId64"/>
    <p:sldId id="293" r:id="rId65"/>
    <p:sldId id="328" r:id="rId66"/>
    <p:sldId id="327" r:id="rId67"/>
    <p:sldId id="329" r:id="rId68"/>
    <p:sldId id="284" r:id="rId69"/>
    <p:sldId id="285" r:id="rId70"/>
    <p:sldId id="287" r:id="rId71"/>
    <p:sldId id="286" r:id="rId72"/>
    <p:sldId id="288" r:id="rId73"/>
    <p:sldId id="339" r:id="rId74"/>
    <p:sldId id="340" r:id="rId7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88" autoAdjust="0"/>
  </p:normalViewPr>
  <p:slideViewPr>
    <p:cSldViewPr>
      <p:cViewPr varScale="1">
        <p:scale>
          <a:sx n="47" d="100"/>
          <a:sy n="47" d="100"/>
        </p:scale>
        <p:origin x="-612" y="-84"/>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2011/3/8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5C30-ABA9-4131-89D1-4378ED7EBEE7}" type="datetimeFigureOut">
              <a:rPr lang="zh-TW" altLang="en-US" smtClean="0"/>
              <a:pPr/>
              <a:t>2011/3/8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95922013@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30.bin"/></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t>Chapter 2</a:t>
            </a:r>
          </a:p>
          <a:p>
            <a:r>
              <a:rPr lang="en-US" altLang="zh-TW" smtClean="0"/>
              <a:t>Image Formation</a:t>
            </a:r>
            <a:endParaRPr lang="zh-TW" altLang="en-US" dirty="0"/>
          </a:p>
        </p:txBody>
      </p:sp>
      <p:sp>
        <p:nvSpPr>
          <p:cNvPr id="4" name="Text Box 4"/>
          <p:cNvSpPr txBox="1">
            <a:spLocks noChangeArrowheads="1"/>
          </p:cNvSpPr>
          <p:nvPr/>
        </p:nvSpPr>
        <p:spPr bwMode="auto">
          <a:xfrm>
            <a:off x="4211638" y="5667375"/>
            <a:ext cx="4932362" cy="923330"/>
          </a:xfrm>
          <a:prstGeom prst="rect">
            <a:avLst/>
          </a:prstGeom>
          <a:noFill/>
          <a:ln w="9525">
            <a:noFill/>
            <a:miter lim="800000"/>
            <a:headEnd/>
            <a:tailEnd/>
          </a:ln>
          <a:effectLst/>
        </p:spPr>
        <p:txBody>
          <a:bodyPr>
            <a:spAutoFit/>
          </a:bodyPr>
          <a:lstStyle/>
          <a:p>
            <a:pPr algn="ctr"/>
            <a:r>
              <a:rPr lang="en-US" altLang="zh-TW" dirty="0"/>
              <a:t>Presented by: </a:t>
            </a:r>
            <a:r>
              <a:rPr kumimoji="0" lang="zh-TW" altLang="en-US" dirty="0"/>
              <a:t>傅楸善 </a:t>
            </a:r>
            <a:r>
              <a:rPr kumimoji="0" lang="en-US" altLang="zh-TW" dirty="0"/>
              <a:t>&amp; </a:t>
            </a:r>
            <a:r>
              <a:rPr kumimoji="0" lang="zh-TW" altLang="en-US" dirty="0" smtClean="0"/>
              <a:t>張乃婷</a:t>
            </a:r>
            <a:endParaRPr lang="zh-TW" altLang="en-US" dirty="0"/>
          </a:p>
          <a:p>
            <a:pPr algn="ctr"/>
            <a:r>
              <a:rPr lang="en-US" altLang="zh-TW" dirty="0" smtClean="0"/>
              <a:t>0919508863</a:t>
            </a:r>
            <a:endParaRPr lang="en-US" altLang="zh-TW" dirty="0"/>
          </a:p>
          <a:p>
            <a:pPr algn="ctr"/>
            <a:r>
              <a:rPr kumimoji="0" lang="en-US" altLang="zh-TW" dirty="0" smtClean="0">
                <a:hlinkClick r:id="rId2"/>
              </a:rPr>
              <a:t>r99922068@ntu.edu.tw</a:t>
            </a:r>
            <a:endParaRPr kumimoji="0"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2.1.2 2D Transformations</a:t>
            </a:r>
            <a:endParaRPr lang="zh-TW"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5584" y="1916832"/>
            <a:ext cx="8263173"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Translation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 </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pic>
        <p:nvPicPr>
          <p:cNvPr id="5" name="Picture 4"/>
          <p:cNvPicPr>
            <a:picLocks noChangeAspect="1"/>
          </p:cNvPicPr>
          <p:nvPr/>
        </p:nvPicPr>
        <p:blipFill>
          <a:blip r:embed="rId2" cstate="print"/>
          <a:srcRect/>
          <a:stretch>
            <a:fillRect/>
          </a:stretch>
        </p:blipFill>
        <p:spPr bwMode="auto">
          <a:xfrm>
            <a:off x="800100" y="1698079"/>
            <a:ext cx="1676400" cy="4445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159125" y="1556792"/>
            <a:ext cx="2603500" cy="7747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6197600" y="1272629"/>
            <a:ext cx="2946400" cy="1346200"/>
          </a:xfrm>
          <a:prstGeom prst="rect">
            <a:avLst/>
          </a:prstGeom>
          <a:noFill/>
          <a:ln w="9525">
            <a:noFill/>
            <a:miter lim="800000"/>
            <a:headEnd/>
            <a:tailEnd/>
          </a:ln>
        </p:spPr>
      </p:pic>
      <p:graphicFrame>
        <p:nvGraphicFramePr>
          <p:cNvPr id="8" name="Table 7"/>
          <p:cNvGraphicFramePr>
            <a:graphicFrameLocks noGrp="1"/>
          </p:cNvGraphicFramePr>
          <p:nvPr/>
        </p:nvGraphicFramePr>
        <p:xfrm>
          <a:off x="779462" y="250135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9" name="Table 8"/>
          <p:cNvGraphicFramePr>
            <a:graphicFrameLocks noGrp="1"/>
          </p:cNvGraphicFramePr>
          <p:nvPr/>
        </p:nvGraphicFramePr>
        <p:xfrm>
          <a:off x="1587500" y="2501354"/>
          <a:ext cx="265112" cy="774700"/>
        </p:xfrm>
        <a:graphic>
          <a:graphicData uri="http://schemas.openxmlformats.org/drawingml/2006/table">
            <a:tbl>
              <a:tblPr/>
              <a:tblGrid>
                <a:gridCol w="265112"/>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10" name="Table 9"/>
          <p:cNvGraphicFramePr>
            <a:graphicFrameLocks noGrp="1"/>
          </p:cNvGraphicFramePr>
          <p:nvPr/>
        </p:nvGraphicFramePr>
        <p:xfrm>
          <a:off x="2227262" y="2517229"/>
          <a:ext cx="344488" cy="774700"/>
        </p:xfrm>
        <a:graphic>
          <a:graphicData uri="http://schemas.openxmlformats.org/drawingml/2006/table">
            <a:tbl>
              <a:tblPr/>
              <a:tblGrid>
                <a:gridCol w="344488"/>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err="1" smtClean="0">
                          <a:ln>
                            <a:noFill/>
                          </a:ln>
                          <a:solidFill>
                            <a:srgbClr val="FFFFFF"/>
                          </a:solidFill>
                          <a:effectLst/>
                          <a:latin typeface="Arial" charset="0"/>
                          <a:ea typeface="ＭＳ Ｐゴシック" pitchFamily="-106" charset="-128"/>
                        </a:rPr>
                        <a:t>tx</a:t>
                      </a:r>
                      <a:endParaRPr kumimoji="0" lang="en-US"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err="1" smtClean="0">
                          <a:ln>
                            <a:noFill/>
                          </a:ln>
                          <a:solidFill>
                            <a:srgbClr val="000000"/>
                          </a:solidFill>
                          <a:effectLst/>
                          <a:latin typeface="Arial" charset="0"/>
                          <a:ea typeface="ＭＳ Ｐゴシック" pitchFamily="-106" charset="-128"/>
                        </a:rPr>
                        <a:t>ty</a:t>
                      </a:r>
                      <a:endParaRPr kumimoji="0" lang="en-US"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1" name="TextBox 10"/>
          <p:cNvSpPr txBox="1">
            <a:spLocks noChangeArrowheads="1"/>
          </p:cNvSpPr>
          <p:nvPr/>
        </p:nvSpPr>
        <p:spPr bwMode="auto">
          <a:xfrm>
            <a:off x="1141412" y="2685504"/>
            <a:ext cx="319088" cy="369888"/>
          </a:xfrm>
          <a:prstGeom prst="rect">
            <a:avLst/>
          </a:prstGeom>
          <a:noFill/>
          <a:ln w="9525">
            <a:noFill/>
            <a:miter lim="800000"/>
            <a:headEnd/>
            <a:tailEnd/>
          </a:ln>
        </p:spPr>
        <p:txBody>
          <a:bodyPr wrap="none">
            <a:spAutoFit/>
          </a:bodyPr>
          <a:lstStyle/>
          <a:p>
            <a:r>
              <a:rPr lang="en-US" altLang="zh-TW"/>
              <a:t>=</a:t>
            </a:r>
          </a:p>
        </p:txBody>
      </p:sp>
      <p:sp>
        <p:nvSpPr>
          <p:cNvPr id="12" name="TextBox 11"/>
          <p:cNvSpPr txBox="1">
            <a:spLocks noChangeArrowheads="1"/>
          </p:cNvSpPr>
          <p:nvPr/>
        </p:nvSpPr>
        <p:spPr bwMode="auto">
          <a:xfrm>
            <a:off x="1884362" y="2710904"/>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4" name="Table 14"/>
          <p:cNvGraphicFramePr>
            <a:graphicFrameLocks noGrp="1"/>
          </p:cNvGraphicFramePr>
          <p:nvPr/>
        </p:nvGraphicFramePr>
        <p:xfrm>
          <a:off x="5373687" y="2566442"/>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5" name="TextBox 15"/>
          <p:cNvSpPr txBox="1">
            <a:spLocks noChangeArrowheads="1"/>
          </p:cNvSpPr>
          <p:nvPr/>
        </p:nvSpPr>
        <p:spPr bwMode="auto">
          <a:xfrm>
            <a:off x="3665537" y="2758529"/>
            <a:ext cx="320675" cy="368300"/>
          </a:xfrm>
          <a:prstGeom prst="rect">
            <a:avLst/>
          </a:prstGeom>
          <a:noFill/>
          <a:ln w="9525">
            <a:noFill/>
            <a:miter lim="800000"/>
            <a:headEnd/>
            <a:tailEnd/>
          </a:ln>
        </p:spPr>
        <p:txBody>
          <a:bodyPr wrap="none">
            <a:spAutoFit/>
          </a:bodyPr>
          <a:lstStyle/>
          <a:p>
            <a:r>
              <a:rPr lang="en-US" altLang="zh-TW"/>
              <a:t>=</a:t>
            </a:r>
          </a:p>
        </p:txBody>
      </p:sp>
      <p:graphicFrame>
        <p:nvGraphicFramePr>
          <p:cNvPr id="16" name="Table 17"/>
          <p:cNvGraphicFramePr>
            <a:graphicFrameLocks noGrp="1"/>
          </p:cNvGraphicFramePr>
          <p:nvPr/>
        </p:nvGraphicFramePr>
        <p:xfrm>
          <a:off x="4206875" y="2564854"/>
          <a:ext cx="1008062" cy="742950"/>
        </p:xfrm>
        <a:graphic>
          <a:graphicData uri="http://schemas.openxmlformats.org/drawingml/2006/table">
            <a:tbl>
              <a:tblPr/>
              <a:tblGrid>
                <a:gridCol w="336550"/>
                <a:gridCol w="334962"/>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7" name="TextBox 18"/>
          <p:cNvSpPr txBox="1">
            <a:spLocks noChangeArrowheads="1"/>
          </p:cNvSpPr>
          <p:nvPr/>
        </p:nvSpPr>
        <p:spPr bwMode="auto">
          <a:xfrm>
            <a:off x="5176837" y="2671217"/>
            <a:ext cx="247650" cy="368300"/>
          </a:xfrm>
          <a:prstGeom prst="rect">
            <a:avLst/>
          </a:prstGeom>
          <a:noFill/>
          <a:ln w="9525">
            <a:noFill/>
            <a:miter lim="800000"/>
            <a:headEnd/>
            <a:tailEnd/>
          </a:ln>
        </p:spPr>
        <p:txBody>
          <a:bodyPr wrap="none">
            <a:spAutoFit/>
          </a:bodyPr>
          <a:lstStyle/>
          <a:p>
            <a:r>
              <a:rPr lang="en-US" altLang="zh-TW"/>
              <a:t>.</a:t>
            </a:r>
          </a:p>
        </p:txBody>
      </p:sp>
      <p:sp>
        <p:nvSpPr>
          <p:cNvPr id="18" name="TextBox 26"/>
          <p:cNvSpPr txBox="1">
            <a:spLocks noChangeArrowheads="1"/>
          </p:cNvSpPr>
          <p:nvPr/>
        </p:nvSpPr>
        <p:spPr bwMode="auto">
          <a:xfrm>
            <a:off x="6757987" y="2887117"/>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9" name="Table 27"/>
          <p:cNvGraphicFramePr>
            <a:graphicFrameLocks noGrp="1"/>
          </p:cNvGraphicFramePr>
          <p:nvPr/>
        </p:nvGraphicFramePr>
        <p:xfrm>
          <a:off x="7299325" y="2693442"/>
          <a:ext cx="1008062" cy="1114425"/>
        </p:xfrm>
        <a:graphic>
          <a:graphicData uri="http://schemas.openxmlformats.org/drawingml/2006/table">
            <a:tbl>
              <a:tblPr/>
              <a:tblGrid>
                <a:gridCol w="334962"/>
                <a:gridCol w="336550"/>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20" name="TextBox 28"/>
          <p:cNvSpPr txBox="1">
            <a:spLocks noChangeArrowheads="1"/>
          </p:cNvSpPr>
          <p:nvPr/>
        </p:nvSpPr>
        <p:spPr bwMode="auto">
          <a:xfrm>
            <a:off x="8267700" y="2799804"/>
            <a:ext cx="249237" cy="368300"/>
          </a:xfrm>
          <a:prstGeom prst="rect">
            <a:avLst/>
          </a:prstGeom>
          <a:noFill/>
          <a:ln w="9525">
            <a:noFill/>
            <a:miter lim="800000"/>
            <a:headEnd/>
            <a:tailEnd/>
          </a:ln>
        </p:spPr>
        <p:txBody>
          <a:bodyPr wrap="none">
            <a:spAutoFit/>
          </a:bodyPr>
          <a:lstStyle/>
          <a:p>
            <a:r>
              <a:rPr lang="en-US" altLang="zh-TW" dirty="0"/>
              <a:t>.</a:t>
            </a:r>
          </a:p>
        </p:txBody>
      </p:sp>
      <p:graphicFrame>
        <p:nvGraphicFramePr>
          <p:cNvPr id="21" name="Table 14"/>
          <p:cNvGraphicFramePr>
            <a:graphicFrameLocks noGrp="1"/>
          </p:cNvGraphicFramePr>
          <p:nvPr/>
        </p:nvGraphicFramePr>
        <p:xfrm>
          <a:off x="8532440" y="2708920"/>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3" name="Table 14"/>
          <p:cNvGraphicFramePr>
            <a:graphicFrameLocks noGrp="1"/>
          </p:cNvGraphicFramePr>
          <p:nvPr/>
        </p:nvGraphicFramePr>
        <p:xfrm>
          <a:off x="6372200" y="2636912"/>
          <a:ext cx="360040" cy="1111250"/>
        </p:xfrm>
        <a:graphic>
          <a:graphicData uri="http://schemas.openxmlformats.org/drawingml/2006/table">
            <a:tbl>
              <a:tblPr/>
              <a:tblGrid>
                <a:gridCol w="36004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2" name="Table 7"/>
          <p:cNvGraphicFramePr>
            <a:graphicFrameLocks noGrp="1"/>
          </p:cNvGraphicFramePr>
          <p:nvPr/>
        </p:nvGraphicFramePr>
        <p:xfrm>
          <a:off x="3227734" y="256490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Rotation + Translation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Euclidean transformation</a:t>
            </a:r>
          </a:p>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b="1" i="1"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orthonormal</a:t>
            </a:r>
            <a:r>
              <a:rPr lang="en-US" altLang="zh-TW" dirty="0" smtClean="0">
                <a:latin typeface="Times New Roman" pitchFamily="18" charset="0"/>
                <a:cs typeface="Times New Roman" pitchFamily="18" charset="0"/>
              </a:rPr>
              <a:t> rotation matrix</a:t>
            </a:r>
          </a:p>
          <a:p>
            <a:r>
              <a:rPr lang="en-US" altLang="zh-TW" dirty="0" smtClean="0">
                <a:latin typeface="Times New Roman" pitchFamily="18" charset="0"/>
                <a:cs typeface="Times New Roman" pitchFamily="18" charset="0"/>
              </a:rPr>
              <a:t> </a:t>
            </a:r>
            <a:endParaRPr lang="zh-TW" altLang="en-US" dirty="0">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882650" y="2349500"/>
          <a:ext cx="4819650" cy="1941513"/>
        </p:xfrm>
        <a:graphic>
          <a:graphicData uri="http://schemas.openxmlformats.org/presentationml/2006/ole">
            <p:oleObj spid="_x0000_s2051" name="方程式" r:id="rId3" imgW="1701720" imgH="685800" progId="Equation.3">
              <p:embed/>
            </p:oleObj>
          </a:graphicData>
        </a:graphic>
      </p:graphicFrame>
      <p:graphicFrame>
        <p:nvGraphicFramePr>
          <p:cNvPr id="2052" name="Object 4"/>
          <p:cNvGraphicFramePr>
            <a:graphicFrameLocks noChangeAspect="1"/>
          </p:cNvGraphicFramePr>
          <p:nvPr/>
        </p:nvGraphicFramePr>
        <p:xfrm>
          <a:off x="835025" y="5157788"/>
          <a:ext cx="3000375" cy="631825"/>
        </p:xfrm>
        <a:graphic>
          <a:graphicData uri="http://schemas.openxmlformats.org/presentationml/2006/ole">
            <p:oleObj spid="_x0000_s2052" name="方程式" r:id="rId4" imgW="1206360" imgH="2538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Scaled Rotation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Similarity transform</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3075" name="Object 3"/>
          <p:cNvGraphicFramePr>
            <a:graphicFrameLocks noChangeAspect="1"/>
          </p:cNvGraphicFramePr>
          <p:nvPr/>
        </p:nvGraphicFramePr>
        <p:xfrm>
          <a:off x="1120427" y="2854325"/>
          <a:ext cx="5611813" cy="2014538"/>
        </p:xfrm>
        <a:graphic>
          <a:graphicData uri="http://schemas.openxmlformats.org/presentationml/2006/ole">
            <p:oleObj spid="_x0000_s3075" name="方程式" r:id="rId3" imgW="1981080" imgH="711000" progId="Equation.3">
              <p:embed/>
            </p:oleObj>
          </a:graphicData>
        </a:graphic>
      </p:graphicFrame>
      <p:graphicFrame>
        <p:nvGraphicFramePr>
          <p:cNvPr id="3076" name="Object 4"/>
          <p:cNvGraphicFramePr>
            <a:graphicFrameLocks noChangeAspect="1"/>
          </p:cNvGraphicFramePr>
          <p:nvPr/>
        </p:nvGraphicFramePr>
        <p:xfrm>
          <a:off x="1152352" y="2349500"/>
          <a:ext cx="2195512" cy="503238"/>
        </p:xfrm>
        <a:graphic>
          <a:graphicData uri="http://schemas.openxmlformats.org/presentationml/2006/ole">
            <p:oleObj spid="_x0000_s3076" name="方程式" r:id="rId4" imgW="774360" imgH="17748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Affine </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Parallel lines remain parallel under affine transformations. </a:t>
            </a:r>
            <a:endParaRPr lang="zh-TW" altLang="en-US" dirty="0">
              <a:latin typeface="Times New Roman" pitchFamily="18" charset="0"/>
              <a:cs typeface="Times New Roman" pitchFamily="18" charset="0"/>
            </a:endParaRPr>
          </a:p>
        </p:txBody>
      </p:sp>
      <p:graphicFrame>
        <p:nvGraphicFramePr>
          <p:cNvPr id="4098" name="Object 2"/>
          <p:cNvGraphicFramePr>
            <a:graphicFrameLocks noChangeAspect="1"/>
          </p:cNvGraphicFramePr>
          <p:nvPr/>
        </p:nvGraphicFramePr>
        <p:xfrm>
          <a:off x="885825" y="1700213"/>
          <a:ext cx="6043613" cy="2586037"/>
        </p:xfrm>
        <a:graphic>
          <a:graphicData uri="http://schemas.openxmlformats.org/presentationml/2006/ole">
            <p:oleObj spid="_x0000_s4098" name="方程式" r:id="rId3" imgW="2133360" imgH="9144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ea typeface="Tahoma" pitchFamily="34" charset="0"/>
                <a:cs typeface="Times New Roman" pitchFamily="18" charset="0"/>
              </a:rPr>
              <a:t>Perspective transform</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Perspective transformations preserve straight lines.</a:t>
            </a:r>
            <a:endParaRPr lang="zh-TW" altLang="en-US" dirty="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903634" y="2276872"/>
          <a:ext cx="6116638" cy="1365250"/>
        </p:xfrm>
        <a:graphic>
          <a:graphicData uri="http://schemas.openxmlformats.org/presentationml/2006/ole">
            <p:oleObj spid="_x0000_s5123" name="方程式" r:id="rId3" imgW="2158920" imgH="482400" progId="Equation.3">
              <p:embed/>
            </p:oleObj>
          </a:graphicData>
        </a:graphic>
      </p:graphicFrame>
      <p:pic>
        <p:nvPicPr>
          <p:cNvPr id="5125" name="Picture 5"/>
          <p:cNvPicPr>
            <a:picLocks noChangeAspect="1" noChangeArrowheads="1"/>
          </p:cNvPicPr>
          <p:nvPr/>
        </p:nvPicPr>
        <p:blipFill>
          <a:blip r:embed="rId4" cstate="print"/>
          <a:srcRect/>
          <a:stretch>
            <a:fillRect/>
          </a:stretch>
        </p:blipFill>
        <p:spPr bwMode="auto">
          <a:xfrm>
            <a:off x="830577" y="3776464"/>
            <a:ext cx="7341823" cy="732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202058" y="876300"/>
            <a:ext cx="8834438" cy="529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2.1.3 3D Transformations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383855" y="1352551"/>
            <a:ext cx="8292601" cy="5244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Axis/angle</a:t>
            </a:r>
          </a:p>
        </p:txBody>
      </p:sp>
      <p:pic>
        <p:nvPicPr>
          <p:cNvPr id="57345" name="Picture 1"/>
          <p:cNvPicPr>
            <a:picLocks noChangeAspect="1" noChangeArrowheads="1"/>
          </p:cNvPicPr>
          <p:nvPr/>
        </p:nvPicPr>
        <p:blipFill>
          <a:blip r:embed="rId2" cstate="print"/>
          <a:srcRect/>
          <a:stretch>
            <a:fillRect/>
          </a:stretch>
        </p:blipFill>
        <p:spPr bwMode="auto">
          <a:xfrm>
            <a:off x="539552" y="2204864"/>
            <a:ext cx="7678477"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(2/2)</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Project the vector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onto the axis</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Compute the perpendicular residual of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from</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endParaRPr lang="zh-TW" altLang="en-US" dirty="0">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3" cstate="print"/>
          <a:srcRect/>
          <a:stretch>
            <a:fillRect/>
          </a:stretch>
        </p:blipFill>
        <p:spPr bwMode="auto">
          <a:xfrm>
            <a:off x="1331640" y="2152278"/>
            <a:ext cx="3248025" cy="628650"/>
          </a:xfrm>
          <a:prstGeom prst="rect">
            <a:avLst/>
          </a:prstGeom>
          <a:noFill/>
          <a:ln w="9525">
            <a:noFill/>
            <a:miter lim="800000"/>
            <a:headEnd/>
            <a:tailEnd/>
          </a:ln>
        </p:spPr>
      </p:pic>
      <p:pic>
        <p:nvPicPr>
          <p:cNvPr id="183299" name="Picture 3"/>
          <p:cNvPicPr>
            <a:picLocks noChangeAspect="1" noChangeArrowheads="1"/>
          </p:cNvPicPr>
          <p:nvPr/>
        </p:nvPicPr>
        <p:blipFill>
          <a:blip r:embed="rId4" cstate="print"/>
          <a:srcRect/>
          <a:stretch>
            <a:fillRect/>
          </a:stretch>
        </p:blipFill>
        <p:spPr bwMode="auto">
          <a:xfrm>
            <a:off x="1187624" y="3356992"/>
            <a:ext cx="3648075" cy="657225"/>
          </a:xfrm>
          <a:prstGeom prst="rect">
            <a:avLst/>
          </a:prstGeom>
          <a:noFill/>
          <a:ln w="9525">
            <a:noFill/>
            <a:miter lim="800000"/>
            <a:headEnd/>
            <a:tailEnd/>
          </a:ln>
        </p:spPr>
      </p:pic>
      <p:pic>
        <p:nvPicPr>
          <p:cNvPr id="183300" name="Picture 4"/>
          <p:cNvPicPr>
            <a:picLocks noChangeAspect="1" noChangeArrowheads="1"/>
          </p:cNvPicPr>
          <p:nvPr/>
        </p:nvPicPr>
        <p:blipFill>
          <a:blip r:embed="rId5" cstate="print"/>
          <a:srcRect/>
          <a:stretch>
            <a:fillRect/>
          </a:stretch>
        </p:blipFill>
        <p:spPr bwMode="auto">
          <a:xfrm>
            <a:off x="827584" y="3975720"/>
            <a:ext cx="1666875" cy="533400"/>
          </a:xfrm>
          <a:prstGeom prst="rect">
            <a:avLst/>
          </a:prstGeom>
          <a:noFill/>
          <a:ln w="9525">
            <a:noFill/>
            <a:miter lim="800000"/>
            <a:headEnd/>
            <a:tailEnd/>
          </a:ln>
        </p:spPr>
      </p:pic>
      <p:graphicFrame>
        <p:nvGraphicFramePr>
          <p:cNvPr id="8" name="物件 7"/>
          <p:cNvGraphicFramePr>
            <a:graphicFrameLocks noChangeAspect="1"/>
          </p:cNvGraphicFramePr>
          <p:nvPr/>
        </p:nvGraphicFramePr>
        <p:xfrm>
          <a:off x="6227763" y="1611313"/>
          <a:ext cx="352425" cy="527050"/>
        </p:xfrm>
        <a:graphic>
          <a:graphicData uri="http://schemas.openxmlformats.org/presentationml/2006/ole">
            <p:oleObj spid="_x0000_s183302" name="方程式" r:id="rId6" imgW="126720" imgH="190440" progId="Equation.3">
              <p:embed/>
            </p:oleObj>
          </a:graphicData>
        </a:graphic>
      </p:graphicFrame>
      <p:graphicFrame>
        <p:nvGraphicFramePr>
          <p:cNvPr id="183303" name="Object 7"/>
          <p:cNvGraphicFramePr>
            <a:graphicFrameLocks noChangeAspect="1"/>
          </p:cNvGraphicFramePr>
          <p:nvPr/>
        </p:nvGraphicFramePr>
        <p:xfrm>
          <a:off x="8397626" y="2829942"/>
          <a:ext cx="350838" cy="527050"/>
        </p:xfrm>
        <a:graphic>
          <a:graphicData uri="http://schemas.openxmlformats.org/presentationml/2006/ole">
            <p:oleObj spid="_x0000_s183303" name="方程式" r:id="rId7" imgW="126720" imgH="190440" progId="Equation.3">
              <p:embed/>
            </p:oleObj>
          </a:graphicData>
        </a:graphic>
      </p:graphicFrame>
      <p:pic>
        <p:nvPicPr>
          <p:cNvPr id="183304" name="Picture 8"/>
          <p:cNvPicPr>
            <a:picLocks noChangeAspect="1" noChangeArrowheads="1"/>
          </p:cNvPicPr>
          <p:nvPr/>
        </p:nvPicPr>
        <p:blipFill>
          <a:blip r:embed="rId8" cstate="print"/>
          <a:srcRect/>
          <a:stretch>
            <a:fillRect/>
          </a:stretch>
        </p:blipFill>
        <p:spPr bwMode="auto">
          <a:xfrm>
            <a:off x="755576" y="4581128"/>
            <a:ext cx="3024336" cy="504056"/>
          </a:xfrm>
          <a:prstGeom prst="rect">
            <a:avLst/>
          </a:prstGeom>
          <a:noFill/>
          <a:ln w="9525">
            <a:noFill/>
            <a:miter lim="800000"/>
            <a:headEnd/>
            <a:tailEnd/>
          </a:ln>
        </p:spPr>
      </p:pic>
      <p:pic>
        <p:nvPicPr>
          <p:cNvPr id="183306" name="Picture 10"/>
          <p:cNvPicPr>
            <a:picLocks noChangeAspect="1" noChangeArrowheads="1"/>
          </p:cNvPicPr>
          <p:nvPr/>
        </p:nvPicPr>
        <p:blipFill>
          <a:blip r:embed="rId9" cstate="print"/>
          <a:srcRect/>
          <a:stretch>
            <a:fillRect/>
          </a:stretch>
        </p:blipFill>
        <p:spPr bwMode="auto">
          <a:xfrm>
            <a:off x="827584" y="5157192"/>
            <a:ext cx="1749934" cy="579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Image Formation</a:t>
            </a:r>
            <a:endParaRPr lang="zh-TW" altLang="en-US" dirty="0"/>
          </a:p>
        </p:txBody>
      </p:sp>
      <p:sp>
        <p:nvSpPr>
          <p:cNvPr id="3" name="內容版面配置區 2"/>
          <p:cNvSpPr>
            <a:spLocks noGrp="1"/>
          </p:cNvSpPr>
          <p:nvPr>
            <p:ph idx="1"/>
          </p:nvPr>
        </p:nvSpPr>
        <p:spPr/>
        <p:txBody>
          <a:bodyPr/>
          <a:lstStyle/>
          <a:p>
            <a:r>
              <a:rPr lang="en-US" altLang="zh-TW" dirty="0" smtClean="0"/>
              <a:t>2.1 Geometric primitives and transformations</a:t>
            </a:r>
          </a:p>
          <a:p>
            <a:r>
              <a:rPr lang="en-US" altLang="zh-TW" dirty="0" smtClean="0"/>
              <a:t>2.2 Photometric image formation</a:t>
            </a:r>
          </a:p>
          <a:p>
            <a:r>
              <a:rPr lang="en-US" altLang="zh-TW" dirty="0" smtClean="0"/>
              <a:t>2.3 The digital camera</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2.1.5 3D to 2D Projections</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Drops the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 of the three-dimensional coordinate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to obtain the 2D point </a:t>
            </a:r>
            <a:r>
              <a:rPr lang="en-US" altLang="zh-TW" b="1" i="1" dirty="0" smtClean="0">
                <a:latin typeface="Times New Roman" pitchFamily="18" charset="0"/>
                <a:cs typeface="Times New Roman" pitchFamily="18" charset="0"/>
              </a:rPr>
              <a:t>x</a:t>
            </a:r>
            <a:r>
              <a:rPr lang="en-US" altLang="zh-TW" i="1" dirty="0" smtClean="0">
                <a:latin typeface="Times New Roman" pitchFamily="18" charset="0"/>
                <a:cs typeface="Times New Roman" pitchFamily="18" charset="0"/>
              </a:rPr>
              <a:t>.</a:t>
            </a:r>
          </a:p>
          <a:p>
            <a:r>
              <a:rPr lang="en-US" altLang="zh-TW" dirty="0" smtClean="0">
                <a:latin typeface="Times New Roman" pitchFamily="18" charset="0"/>
                <a:cs typeface="Times New Roman" pitchFamily="18" charset="0"/>
              </a:rPr>
              <a:t>Orthography and </a:t>
            </a:r>
            <a:r>
              <a:rPr lang="en-US" altLang="zh-TW" dirty="0" err="1" smtClean="0">
                <a:latin typeface="Times New Roman" pitchFamily="18" charset="0"/>
                <a:cs typeface="Times New Roman" pitchFamily="18" charset="0"/>
              </a:rPr>
              <a:t>para</a:t>
            </a:r>
            <a:r>
              <a:rPr lang="en-US" altLang="zh-TW" dirty="0" smtClean="0">
                <a:latin typeface="Times New Roman" pitchFamily="18" charset="0"/>
                <a:cs typeface="Times New Roman" pitchFamily="18" charset="0"/>
              </a:rPr>
              <a:t>-perspective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Scaled orthography</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96258" name="Object 2"/>
          <p:cNvGraphicFramePr>
            <a:graphicFrameLocks noChangeAspect="1"/>
          </p:cNvGraphicFramePr>
          <p:nvPr/>
        </p:nvGraphicFramePr>
        <p:xfrm>
          <a:off x="1060450" y="3252788"/>
          <a:ext cx="2446338" cy="1905000"/>
        </p:xfrm>
        <a:graphic>
          <a:graphicData uri="http://schemas.openxmlformats.org/presentationml/2006/ole">
            <p:oleObj spid="_x0000_s96258" name="方程式" r:id="rId3" imgW="863280" imgH="672840" progId="Equation.3">
              <p:embed/>
            </p:oleObj>
          </a:graphicData>
        </a:graphic>
      </p:graphicFrame>
      <p:graphicFrame>
        <p:nvGraphicFramePr>
          <p:cNvPr id="96259" name="Object 3"/>
          <p:cNvGraphicFramePr>
            <a:graphicFrameLocks noChangeAspect="1"/>
          </p:cNvGraphicFramePr>
          <p:nvPr/>
        </p:nvGraphicFramePr>
        <p:xfrm>
          <a:off x="4355976" y="3212976"/>
          <a:ext cx="3559175" cy="2012950"/>
        </p:xfrm>
        <a:graphic>
          <a:graphicData uri="http://schemas.openxmlformats.org/presentationml/2006/ole">
            <p:oleObj spid="_x0000_s96259" name="方程式" r:id="rId4" imgW="1257120" imgH="711000" progId="Equation.3">
              <p:embed/>
            </p:oleObj>
          </a:graphicData>
        </a:graphic>
      </p:graphicFrame>
      <p:graphicFrame>
        <p:nvGraphicFramePr>
          <p:cNvPr id="96261" name="Object 5"/>
          <p:cNvGraphicFramePr>
            <a:graphicFrameLocks noChangeAspect="1"/>
          </p:cNvGraphicFramePr>
          <p:nvPr/>
        </p:nvGraphicFramePr>
        <p:xfrm>
          <a:off x="936575" y="5949280"/>
          <a:ext cx="2627313" cy="611188"/>
        </p:xfrm>
        <a:graphic>
          <a:graphicData uri="http://schemas.openxmlformats.org/presentationml/2006/ole">
            <p:oleObj spid="_x0000_s96261" name="方程式" r:id="rId5" imgW="927000" imgH="2156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Perspective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Points are projected onto the image plane by dividing them by their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a:t>
            </a:r>
          </a:p>
          <a:p>
            <a:endParaRPr lang="zh-TW" altLang="en-US" i="1" dirty="0">
              <a:latin typeface="Times New Roman" pitchFamily="18" charset="0"/>
              <a:cs typeface="Times New Roman" pitchFamily="18" charset="0"/>
            </a:endParaRPr>
          </a:p>
        </p:txBody>
      </p:sp>
      <p:graphicFrame>
        <p:nvGraphicFramePr>
          <p:cNvPr id="95234" name="Object 2"/>
          <p:cNvGraphicFramePr>
            <a:graphicFrameLocks noChangeAspect="1"/>
          </p:cNvGraphicFramePr>
          <p:nvPr/>
        </p:nvGraphicFramePr>
        <p:xfrm>
          <a:off x="612775" y="3216275"/>
          <a:ext cx="3344863" cy="2012950"/>
        </p:xfrm>
        <a:graphic>
          <a:graphicData uri="http://schemas.openxmlformats.org/presentationml/2006/ole">
            <p:oleObj spid="_x0000_s95234" name="方程式" r:id="rId3" imgW="1180800" imgH="711000" progId="Equation.3">
              <p:embed/>
            </p:oleObj>
          </a:graphicData>
        </a:graphic>
      </p:graphicFrame>
      <p:graphicFrame>
        <p:nvGraphicFramePr>
          <p:cNvPr id="95235" name="Object 3"/>
          <p:cNvGraphicFramePr>
            <a:graphicFrameLocks noChangeAspect="1"/>
          </p:cNvGraphicFramePr>
          <p:nvPr/>
        </p:nvGraphicFramePr>
        <p:xfrm>
          <a:off x="4356100" y="3288258"/>
          <a:ext cx="3559175" cy="2012950"/>
        </p:xfrm>
        <a:graphic>
          <a:graphicData uri="http://schemas.openxmlformats.org/presentationml/2006/ole">
            <p:oleObj spid="_x0000_s95235" name="方程式" r:id="rId4" imgW="1257120" imgH="7110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(1/4)</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94209" name="Picture 1"/>
          <p:cNvPicPr>
            <a:picLocks noChangeAspect="1" noChangeArrowheads="1"/>
          </p:cNvPicPr>
          <p:nvPr/>
        </p:nvPicPr>
        <p:blipFill>
          <a:blip r:embed="rId2" cstate="print"/>
          <a:srcRect/>
          <a:stretch>
            <a:fillRect/>
          </a:stretch>
        </p:blipFill>
        <p:spPr bwMode="auto">
          <a:xfrm>
            <a:off x="0" y="1844824"/>
            <a:ext cx="9144000" cy="3748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(2/4)</a:t>
            </a:r>
            <a:endParaRPr lang="zh-TW" altLang="en-US" dirty="0"/>
          </a:p>
        </p:txBody>
      </p:sp>
      <p:sp>
        <p:nvSpPr>
          <p:cNvPr id="3" name="內容版面配置區 2"/>
          <p:cNvSpPr>
            <a:spLocks noGrp="1"/>
          </p:cNvSpPr>
          <p:nvPr>
            <p:ph idx="1"/>
          </p:nvPr>
        </p:nvSpPr>
        <p:spPr/>
        <p:txBody>
          <a:bodyPr>
            <a:noAutofit/>
          </a:bodyPr>
          <a:lstStyle/>
          <a:p>
            <a:r>
              <a:rPr lang="en-US" altLang="zh-TW" sz="2800" dirty="0" smtClean="0">
                <a:latin typeface="Times New Roman" pitchFamily="18" charset="0"/>
                <a:cs typeface="Times New Roman" pitchFamily="18" charset="0"/>
              </a:rPr>
              <a:t>The combined 2D to 3D projection can then be written as</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x</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y</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pixel coordinates</a:t>
            </a: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x</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y</a:t>
            </a:r>
            <a:r>
              <a:rPr lang="en-US" altLang="zh-TW" sz="2800" dirty="0" smtClean="0">
                <a:latin typeface="Times New Roman" pitchFamily="18" charset="0"/>
                <a:cs typeface="Times New Roman" pitchFamily="18" charset="0"/>
              </a:rPr>
              <a:t>): pixel </a:t>
            </a:r>
            <a:r>
              <a:rPr lang="en-US" altLang="zh-TW" sz="2800" dirty="0" err="1" smtClean="0">
                <a:latin typeface="Times New Roman" pitchFamily="18" charset="0"/>
                <a:cs typeface="Times New Roman" pitchFamily="18" charset="0"/>
              </a:rPr>
              <a:t>spacings</a:t>
            </a:r>
            <a:endParaRPr lang="en-US" altLang="zh-TW" sz="2800" dirty="0" smtClean="0">
              <a:latin typeface="Times New Roman" pitchFamily="18" charset="0"/>
              <a:cs typeface="Times New Roman" pitchFamily="18" charset="0"/>
            </a:endParaRPr>
          </a:p>
          <a:p>
            <a:r>
              <a:rPr lang="en-US" altLang="zh-TW" sz="2800" i="1" dirty="0" err="1" smtClean="0">
                <a:latin typeface="Times New Roman" pitchFamily="18" charset="0"/>
                <a:cs typeface="Times New Roman" pitchFamily="18" charset="0"/>
              </a:rPr>
              <a:t>c</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origin coordinate</a:t>
            </a:r>
          </a:p>
          <a:p>
            <a:r>
              <a:rPr lang="en-US" altLang="zh-TW" sz="2800" b="1" i="1" dirty="0" smtClean="0">
                <a:latin typeface="Times New Roman" pitchFamily="18" charset="0"/>
                <a:cs typeface="Times New Roman" pitchFamily="18" charset="0"/>
              </a:rPr>
              <a:t>R</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rotation matrix</a:t>
            </a:r>
          </a:p>
          <a:p>
            <a:r>
              <a:rPr lang="en-US" altLang="zh-TW" sz="2800" b="1" i="1" dirty="0" smtClean="0">
                <a:latin typeface="Times New Roman" pitchFamily="18" charset="0"/>
                <a:cs typeface="Times New Roman" pitchFamily="18" charset="0"/>
              </a:rPr>
              <a:t>M</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sensor </a:t>
            </a:r>
            <a:r>
              <a:rPr lang="en-US" altLang="zh-TW" sz="2800" dirty="0" err="1" smtClean="0">
                <a:latin typeface="Times New Roman" pitchFamily="18" charset="0"/>
                <a:cs typeface="Times New Roman" pitchFamily="18" charset="0"/>
              </a:rPr>
              <a:t>homography</a:t>
            </a:r>
            <a:r>
              <a:rPr lang="en-US" altLang="zh-TW" sz="2800" dirty="0" smtClean="0">
                <a:latin typeface="Times New Roman" pitchFamily="18" charset="0"/>
                <a:cs typeface="Times New Roman" pitchFamily="18" charset="0"/>
              </a:rPr>
              <a:t> matrix</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p:txBody>
      </p:sp>
      <p:pic>
        <p:nvPicPr>
          <p:cNvPr id="184322" name="Picture 2"/>
          <p:cNvPicPr>
            <a:picLocks noChangeAspect="1" noChangeArrowheads="1"/>
          </p:cNvPicPr>
          <p:nvPr/>
        </p:nvPicPr>
        <p:blipFill>
          <a:blip r:embed="rId2" cstate="print"/>
          <a:srcRect/>
          <a:stretch>
            <a:fillRect/>
          </a:stretch>
        </p:blipFill>
        <p:spPr bwMode="auto">
          <a:xfrm>
            <a:off x="2339752" y="2217487"/>
            <a:ext cx="5040560" cy="1355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K</a:t>
            </a:r>
            <a:r>
              <a:rPr lang="en-US" altLang="zh-TW" dirty="0" smtClean="0">
                <a:latin typeface="Times New Roman" pitchFamily="18" charset="0"/>
                <a:cs typeface="Times New Roman" pitchFamily="18" charset="0"/>
              </a:rPr>
              <a:t>: calibration matrix</a:t>
            </a:r>
          </a:p>
          <a:p>
            <a:r>
              <a:rPr lang="en-US" altLang="zh-TW" dirty="0" smtClean="0">
                <a:latin typeface="Times New Roman" pitchFamily="18" charset="0"/>
                <a:cs typeface="Times New Roman" pitchFamily="18" charset="0"/>
              </a:rPr>
              <a:t> </a:t>
            </a:r>
          </a:p>
          <a:p>
            <a:pPr>
              <a:buNone/>
            </a:pP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p</a:t>
            </a:r>
            <a:r>
              <a:rPr lang="en-US" altLang="zh-TW" i="1" baseline="-25000" dirty="0" smtClean="0">
                <a:latin typeface="Times New Roman" pitchFamily="18" charset="0"/>
                <a:cs typeface="Times New Roman" pitchFamily="18" charset="0"/>
              </a:rPr>
              <a:t>w</a:t>
            </a:r>
            <a:r>
              <a:rPr lang="en-US" altLang="zh-TW" dirty="0" smtClean="0">
                <a:latin typeface="Times New Roman" pitchFamily="18" charset="0"/>
                <a:cs typeface="Times New Roman" pitchFamily="18" charset="0"/>
              </a:rPr>
              <a:t>: 3D world coordinates</a:t>
            </a:r>
          </a:p>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camera matrix</a:t>
            </a:r>
          </a:p>
          <a:p>
            <a:endParaRPr lang="zh-TW" altLang="en-US"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755576" y="1628800"/>
            <a:ext cx="1477730" cy="576064"/>
          </a:xfrm>
          <a:prstGeom prst="rect">
            <a:avLst/>
          </a:prstGeom>
          <a:noFill/>
          <a:ln w="9525">
            <a:noFill/>
            <a:miter lim="800000"/>
            <a:headEnd/>
            <a:tailEnd/>
          </a:ln>
        </p:spPr>
      </p:pic>
      <p:pic>
        <p:nvPicPr>
          <p:cNvPr id="186374" name="Picture 6"/>
          <p:cNvPicPr>
            <a:picLocks noChangeAspect="1" noChangeArrowheads="1"/>
          </p:cNvPicPr>
          <p:nvPr/>
        </p:nvPicPr>
        <p:blipFill>
          <a:blip r:embed="rId3" cstate="print"/>
          <a:srcRect/>
          <a:stretch>
            <a:fillRect/>
          </a:stretch>
        </p:blipFill>
        <p:spPr bwMode="auto">
          <a:xfrm>
            <a:off x="755576" y="3933056"/>
            <a:ext cx="1804434" cy="648072"/>
          </a:xfrm>
          <a:prstGeom prst="rect">
            <a:avLst/>
          </a:prstGeom>
          <a:noFill/>
          <a:ln w="9525">
            <a:noFill/>
            <a:miter lim="800000"/>
            <a:headEnd/>
            <a:tailEnd/>
          </a:ln>
        </p:spPr>
      </p:pic>
      <p:pic>
        <p:nvPicPr>
          <p:cNvPr id="203777" name="Picture 1"/>
          <p:cNvPicPr>
            <a:picLocks noChangeAspect="1" noChangeArrowheads="1"/>
          </p:cNvPicPr>
          <p:nvPr/>
        </p:nvPicPr>
        <p:blipFill>
          <a:blip r:embed="rId4" cstate="print"/>
          <a:srcRect/>
          <a:stretch>
            <a:fillRect/>
          </a:stretch>
        </p:blipFill>
        <p:spPr bwMode="auto">
          <a:xfrm>
            <a:off x="733425" y="2768229"/>
            <a:ext cx="3550543" cy="660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(4/4)</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91489" name="Picture 1"/>
          <p:cNvPicPr>
            <a:picLocks noChangeAspect="1" noChangeArrowheads="1"/>
          </p:cNvPicPr>
          <p:nvPr/>
        </p:nvPicPr>
        <p:blipFill>
          <a:blip r:embed="rId2" cstate="print"/>
          <a:srcRect/>
          <a:stretch>
            <a:fillRect/>
          </a:stretch>
        </p:blipFill>
        <p:spPr bwMode="auto">
          <a:xfrm>
            <a:off x="179512" y="1829941"/>
            <a:ext cx="8823054" cy="3759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Note on Focal Lengths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16738" name="Picture 2"/>
          <p:cNvPicPr>
            <a:picLocks noChangeAspect="1" noChangeArrowheads="1"/>
          </p:cNvPicPr>
          <p:nvPr/>
        </p:nvPicPr>
        <p:blipFill>
          <a:blip r:embed="rId2" cstate="print"/>
          <a:srcRect/>
          <a:stretch>
            <a:fillRect/>
          </a:stretch>
        </p:blipFill>
        <p:spPr bwMode="auto">
          <a:xfrm>
            <a:off x="0" y="1655639"/>
            <a:ext cx="8994503" cy="3357537"/>
          </a:xfrm>
          <a:prstGeom prst="rect">
            <a:avLst/>
          </a:prstGeom>
          <a:noFill/>
          <a:ln w="9525">
            <a:noFill/>
            <a:miter lim="800000"/>
            <a:headEnd/>
            <a:tailEnd/>
          </a:ln>
        </p:spPr>
      </p:pic>
      <p:pic>
        <p:nvPicPr>
          <p:cNvPr id="118785" name="Picture 1"/>
          <p:cNvPicPr>
            <a:picLocks noChangeAspect="1" noChangeArrowheads="1"/>
          </p:cNvPicPr>
          <p:nvPr/>
        </p:nvPicPr>
        <p:blipFill>
          <a:blip r:embed="rId3" cstate="print"/>
          <a:srcRect/>
          <a:stretch>
            <a:fillRect/>
          </a:stretch>
        </p:blipFill>
        <p:spPr bwMode="auto">
          <a:xfrm>
            <a:off x="2532484" y="5229200"/>
            <a:ext cx="36957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Matrix</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3×4 camera matrix</a:t>
            </a:r>
            <a:endParaRPr lang="zh-TW" altLang="en-US" dirty="0">
              <a:latin typeface="Times New Roman" pitchFamily="18" charset="0"/>
              <a:cs typeface="Times New Roman" pitchFamily="18" charset="0"/>
            </a:endParaRPr>
          </a:p>
        </p:txBody>
      </p:sp>
      <p:graphicFrame>
        <p:nvGraphicFramePr>
          <p:cNvPr id="117763" name="Object 3"/>
          <p:cNvGraphicFramePr>
            <a:graphicFrameLocks noChangeAspect="1"/>
          </p:cNvGraphicFramePr>
          <p:nvPr/>
        </p:nvGraphicFramePr>
        <p:xfrm>
          <a:off x="1169988" y="4079875"/>
          <a:ext cx="5683250" cy="1220788"/>
        </p:xfrm>
        <a:graphic>
          <a:graphicData uri="http://schemas.openxmlformats.org/presentationml/2006/ole">
            <p:oleObj spid="_x0000_s117763" name="方程式" r:id="rId4" imgW="2006280" imgH="431640" progId="Equation.3">
              <p:embed/>
            </p:oleObj>
          </a:graphicData>
        </a:graphic>
      </p:graphicFrame>
      <p:pic>
        <p:nvPicPr>
          <p:cNvPr id="117764" name="Picture 4"/>
          <p:cNvPicPr>
            <a:picLocks noChangeAspect="1" noChangeArrowheads="1"/>
          </p:cNvPicPr>
          <p:nvPr/>
        </p:nvPicPr>
        <p:blipFill>
          <a:blip r:embed="rId5" cstate="print"/>
          <a:srcRect/>
          <a:stretch>
            <a:fillRect/>
          </a:stretch>
        </p:blipFill>
        <p:spPr bwMode="auto">
          <a:xfrm>
            <a:off x="1242128" y="2174776"/>
            <a:ext cx="2445974" cy="822176"/>
          </a:xfrm>
          <a:prstGeom prst="rect">
            <a:avLst/>
          </a:prstGeom>
          <a:noFill/>
          <a:ln w="9525">
            <a:noFill/>
            <a:miter lim="800000"/>
            <a:headEnd/>
            <a:tailEnd/>
          </a:ln>
        </p:spPr>
      </p:pic>
      <p:pic>
        <p:nvPicPr>
          <p:cNvPr id="117765" name="Picture 5"/>
          <p:cNvPicPr>
            <a:picLocks noChangeAspect="1" noChangeArrowheads="1"/>
          </p:cNvPicPr>
          <p:nvPr/>
        </p:nvPicPr>
        <p:blipFill>
          <a:blip r:embed="rId6" cstate="print"/>
          <a:srcRect/>
          <a:stretch>
            <a:fillRect/>
          </a:stretch>
        </p:blipFill>
        <p:spPr bwMode="auto">
          <a:xfrm>
            <a:off x="1116777" y="2924944"/>
            <a:ext cx="5111407"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Imaging models all assume that cameras obey a linear projection model where straight lines in the world result in straight lines in the image.</a:t>
            </a:r>
          </a:p>
          <a:p>
            <a:r>
              <a:rPr lang="en-US" altLang="zh-TW" dirty="0" smtClean="0">
                <a:latin typeface="Times New Roman" pitchFamily="18" charset="0"/>
                <a:cs typeface="Times New Roman" pitchFamily="18" charset="0"/>
              </a:rPr>
              <a:t>Many wide-angle lenses have noticeable </a:t>
            </a:r>
            <a:r>
              <a:rPr lang="en-US" altLang="zh-TW" i="1" dirty="0" smtClean="0">
                <a:solidFill>
                  <a:srgbClr val="FF0000"/>
                </a:solidFill>
                <a:latin typeface="Times New Roman" pitchFamily="18" charset="0"/>
                <a:cs typeface="Times New Roman" pitchFamily="18" charset="0"/>
              </a:rPr>
              <a:t>radial distortion</a:t>
            </a:r>
            <a:r>
              <a:rPr lang="en-US" altLang="zh-TW" dirty="0" smtClean="0">
                <a:latin typeface="Times New Roman" pitchFamily="18" charset="0"/>
                <a:cs typeface="Times New Roman" pitchFamily="18" charset="0"/>
              </a:rPr>
              <a:t>, which manifests itself as a visible curvature in the projection of straight lines.</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(2/2)</a:t>
            </a:r>
            <a:endParaRPr lang="zh-TW"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9731" y="1721797"/>
            <a:ext cx="8926765" cy="4011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2.1.1 Geometric Primitives (1/4)</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ea typeface="Tahoma" pitchFamily="34" charset="0"/>
                <a:cs typeface="Times New Roman" pitchFamily="18" charset="0"/>
              </a:rPr>
              <a:t>2D points (pixel coordinates in an image)</a:t>
            </a:r>
          </a:p>
          <a:p>
            <a:pPr lvl="1"/>
            <a:endParaRPr lang="en-US" altLang="zh-TW" dirty="0" smtClean="0">
              <a:latin typeface="Times New Roman" pitchFamily="18" charset="0"/>
              <a:ea typeface="Tahoma" pitchFamily="34" charset="0"/>
              <a:cs typeface="Times New Roman" pitchFamily="18" charset="0"/>
            </a:endParaRPr>
          </a:p>
          <a:p>
            <a:pPr lvl="1"/>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p:txBody>
      </p:sp>
      <p:graphicFrame>
        <p:nvGraphicFramePr>
          <p:cNvPr id="6146" name="Object 2"/>
          <p:cNvGraphicFramePr>
            <a:graphicFrameLocks noChangeAspect="1"/>
          </p:cNvGraphicFramePr>
          <p:nvPr/>
        </p:nvGraphicFramePr>
        <p:xfrm>
          <a:off x="1222375" y="2133600"/>
          <a:ext cx="7262813" cy="2398713"/>
        </p:xfrm>
        <a:graphic>
          <a:graphicData uri="http://schemas.openxmlformats.org/presentationml/2006/ole">
            <p:oleObj spid="_x0000_s6146" name="方程式" r:id="rId3" imgW="2920680" imgH="96516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 Photometric Image Formation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2.2.1 Lighting</a:t>
            </a:r>
          </a:p>
          <a:p>
            <a:r>
              <a:rPr lang="en-US" altLang="zh-TW" dirty="0" smtClean="0">
                <a:latin typeface="Times New Roman" pitchFamily="18" charset="0"/>
                <a:cs typeface="Times New Roman" pitchFamily="18" charset="0"/>
              </a:rPr>
              <a:t>To produce an image, the scene must be illuminated with one or more light sources.</a:t>
            </a:r>
          </a:p>
          <a:p>
            <a:r>
              <a:rPr lang="en-US" altLang="zh-TW" dirty="0" smtClean="0">
                <a:latin typeface="Times New Roman" pitchFamily="18" charset="0"/>
                <a:cs typeface="Times New Roman" pitchFamily="18" charset="0"/>
              </a:rPr>
              <a:t>A point light source originates at a single location in space (e.g., a small light bulb), potentially at infinity (e.g., the sun).</a:t>
            </a:r>
          </a:p>
          <a:p>
            <a:r>
              <a:rPr lang="en-US" altLang="zh-TW" dirty="0" smtClean="0">
                <a:latin typeface="Times New Roman" pitchFamily="18" charset="0"/>
                <a:cs typeface="Times New Roman" pitchFamily="18" charset="0"/>
              </a:rPr>
              <a:t>A point light source has an intensity and a color spectrum, i.e., a distribution over wavelengths </a:t>
            </a:r>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94561" name="Picture 1"/>
          <p:cNvPicPr>
            <a:picLocks noChangeAspect="1" noChangeArrowheads="1"/>
          </p:cNvPicPr>
          <p:nvPr/>
        </p:nvPicPr>
        <p:blipFill>
          <a:blip r:embed="rId2" cstate="print"/>
          <a:srcRect/>
          <a:stretch>
            <a:fillRect/>
          </a:stretch>
        </p:blipFill>
        <p:spPr bwMode="auto">
          <a:xfrm>
            <a:off x="251520" y="908720"/>
            <a:ext cx="8616331" cy="461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2.2.2 Reflectance and Shading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Bidirectional Reflectance Distribution Function (BRDF)</a:t>
            </a:r>
          </a:p>
          <a:p>
            <a:pPr lvl="1"/>
            <a:r>
              <a:rPr lang="en-US" altLang="zh-TW" dirty="0" smtClean="0">
                <a:latin typeface="Times New Roman" pitchFamily="18" charset="0"/>
                <a:cs typeface="Times New Roman" pitchFamily="18" charset="0"/>
              </a:rPr>
              <a:t>the angles of the incident and reflected directions relative to the surface frame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6" name="物件 5"/>
          <p:cNvGraphicFramePr>
            <a:graphicFrameLocks noChangeAspect="1"/>
          </p:cNvGraphicFramePr>
          <p:nvPr/>
        </p:nvGraphicFramePr>
        <p:xfrm>
          <a:off x="1187624" y="4509120"/>
          <a:ext cx="3490913" cy="1171575"/>
        </p:xfrm>
        <a:graphic>
          <a:graphicData uri="http://schemas.openxmlformats.org/presentationml/2006/ole">
            <p:oleObj spid="_x0000_s135169" name="方程式" r:id="rId3" imgW="1358640" imgH="457200" progId="Equation.3">
              <p:embed/>
            </p:oleObj>
          </a:graphicData>
        </a:graphic>
      </p:graphicFrame>
      <p:pic>
        <p:nvPicPr>
          <p:cNvPr id="135170" name="Picture 2"/>
          <p:cNvPicPr>
            <a:picLocks noChangeAspect="1" noChangeArrowheads="1"/>
          </p:cNvPicPr>
          <p:nvPr/>
        </p:nvPicPr>
        <p:blipFill>
          <a:blip r:embed="rId4" cstate="print"/>
          <a:srcRect/>
          <a:stretch>
            <a:fillRect/>
          </a:stretch>
        </p:blipFill>
        <p:spPr bwMode="auto">
          <a:xfrm>
            <a:off x="1043608" y="3789040"/>
            <a:ext cx="3202238"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1"/>
          <p:cNvPicPr>
            <a:picLocks noChangeAspect="1" noChangeArrowheads="1"/>
          </p:cNvPicPr>
          <p:nvPr/>
        </p:nvPicPr>
        <p:blipFill>
          <a:blip r:embed="rId2" cstate="print"/>
          <a:srcRect/>
          <a:stretch>
            <a:fillRect/>
          </a:stretch>
        </p:blipFill>
        <p:spPr bwMode="auto">
          <a:xfrm>
            <a:off x="107504" y="980728"/>
            <a:ext cx="8880464"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77826" name="Picture 2"/>
          <p:cNvPicPr>
            <a:picLocks noChangeAspect="1" noChangeArrowheads="1"/>
          </p:cNvPicPr>
          <p:nvPr/>
        </p:nvPicPr>
        <p:blipFill>
          <a:blip r:embed="rId2" cstate="print"/>
          <a:srcRect/>
          <a:stretch>
            <a:fillRect/>
          </a:stretch>
        </p:blipFill>
        <p:spPr bwMode="auto">
          <a:xfrm>
            <a:off x="179512" y="1412776"/>
            <a:ext cx="8835959" cy="4608512"/>
          </a:xfrm>
          <a:prstGeom prst="rect">
            <a:avLst/>
          </a:prstGeom>
          <a:noFill/>
          <a:ln w="9525">
            <a:noFill/>
            <a:miter lim="800000"/>
            <a:headEnd/>
            <a:tailEnd/>
          </a:ln>
        </p:spPr>
      </p:pic>
      <p:sp>
        <p:nvSpPr>
          <p:cNvPr id="5" name="標題 4"/>
          <p:cNvSpPr>
            <a:spLocks noGrp="1"/>
          </p:cNvSpPr>
          <p:nvPr>
            <p:ph type="title"/>
          </p:nvPr>
        </p:nvSpPr>
        <p:spPr/>
        <p:txBody>
          <a:bodyPr/>
          <a:lstStyle/>
          <a:p>
            <a:r>
              <a:rPr lang="en-US" altLang="zh-TW" dirty="0" smtClean="0"/>
              <a:t> </a:t>
            </a:r>
            <a:endParaRPr lang="zh-TW" altLang="en-US" dirty="0"/>
          </a:p>
        </p:txBody>
      </p:sp>
      <p:sp>
        <p:nvSpPr>
          <p:cNvPr id="6" name="標題 1"/>
          <p:cNvSpPr txBox="1">
            <a:spLocks/>
          </p:cNvSpPr>
          <p:nvPr/>
        </p:nvSpPr>
        <p:spPr>
          <a:xfrm>
            <a:off x="72008" y="274638"/>
            <a:ext cx="896448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Diffuse Reflection vs. </a:t>
            </a:r>
            <a:r>
              <a:rPr kumimoji="0" lang="en-US" altLang="zh-TW" sz="4000" b="0" i="0" u="none" strike="noStrike" kern="1200" cap="none" spc="0" normalizeH="0" baseline="0" noProof="0" dirty="0" err="1" smtClean="0">
                <a:ln>
                  <a:noFill/>
                </a:ln>
                <a:solidFill>
                  <a:schemeClr val="tx1"/>
                </a:solidFill>
                <a:effectLst/>
                <a:uLnTx/>
                <a:uFillTx/>
                <a:latin typeface="+mj-lt"/>
                <a:ea typeface="+mj-ea"/>
                <a:cs typeface="+mj-cs"/>
              </a:rPr>
              <a:t>Specular</a:t>
            </a: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 Reflection (1/2)</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008" y="274638"/>
            <a:ext cx="8964488" cy="1143000"/>
          </a:xfrm>
        </p:spPr>
        <p:txBody>
          <a:bodyPr>
            <a:noAutofit/>
          </a:bodyPr>
          <a:lstStyle/>
          <a:p>
            <a:pPr lvl="0">
              <a:defRPr/>
            </a:pPr>
            <a:r>
              <a:rPr lang="en-US" altLang="zh-TW" sz="4000" dirty="0" smtClean="0"/>
              <a:t>Diffuse Reflection vs. </a:t>
            </a:r>
            <a:r>
              <a:rPr lang="en-US" altLang="zh-TW" sz="4000" dirty="0" err="1" smtClean="0"/>
              <a:t>Specular</a:t>
            </a:r>
            <a:r>
              <a:rPr lang="en-US" altLang="zh-TW" sz="4000" dirty="0" smtClean="0"/>
              <a:t> Reflection (2/2)</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134146" name="Picture 2"/>
          <p:cNvPicPr>
            <a:picLocks noChangeAspect="1" noChangeArrowheads="1"/>
          </p:cNvPicPr>
          <p:nvPr/>
        </p:nvPicPr>
        <p:blipFill>
          <a:blip r:embed="rId2" cstate="print"/>
          <a:srcRect/>
          <a:stretch>
            <a:fillRect/>
          </a:stretch>
        </p:blipFill>
        <p:spPr bwMode="auto">
          <a:xfrm>
            <a:off x="467544" y="2276872"/>
            <a:ext cx="3962400" cy="2409825"/>
          </a:xfrm>
          <a:prstGeom prst="rect">
            <a:avLst/>
          </a:prstGeom>
          <a:noFill/>
          <a:ln w="9525">
            <a:noFill/>
            <a:miter lim="800000"/>
            <a:headEnd/>
            <a:tailEnd/>
          </a:ln>
        </p:spPr>
      </p:pic>
      <p:pic>
        <p:nvPicPr>
          <p:cNvPr id="134147" name="Picture 3"/>
          <p:cNvPicPr>
            <a:picLocks noChangeAspect="1" noChangeArrowheads="1"/>
          </p:cNvPicPr>
          <p:nvPr/>
        </p:nvPicPr>
        <p:blipFill>
          <a:blip r:embed="rId3" cstate="print"/>
          <a:srcRect/>
          <a:stretch>
            <a:fillRect/>
          </a:stretch>
        </p:blipFill>
        <p:spPr bwMode="auto">
          <a:xfrm>
            <a:off x="4572000" y="2133203"/>
            <a:ext cx="43053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cstate="print"/>
          <a:srcRect/>
          <a:stretch>
            <a:fillRect/>
          </a:stretch>
        </p:blipFill>
        <p:spPr bwMode="auto">
          <a:xfrm>
            <a:off x="251520" y="980728"/>
            <a:ext cx="8496944" cy="4797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Phong</a:t>
            </a:r>
            <a:r>
              <a:rPr lang="en-US" altLang="zh-TW" dirty="0" smtClean="0"/>
              <a:t> Shading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err="1" smtClean="0">
                <a:latin typeface="Times New Roman" pitchFamily="18" charset="0"/>
                <a:cs typeface="Times New Roman" pitchFamily="18" charset="0"/>
              </a:rPr>
              <a:t>Phong</a:t>
            </a:r>
            <a:r>
              <a:rPr lang="en-US" altLang="zh-TW" dirty="0" smtClean="0">
                <a:latin typeface="Times New Roman" pitchFamily="18" charset="0"/>
                <a:cs typeface="Times New Roman" pitchFamily="18" charset="0"/>
              </a:rPr>
              <a:t> reflection is an empirical model of local illumination.</a:t>
            </a:r>
          </a:p>
          <a:p>
            <a:r>
              <a:rPr lang="en-US" altLang="zh-TW" dirty="0" smtClean="0">
                <a:latin typeface="Times New Roman" pitchFamily="18" charset="0"/>
                <a:cs typeface="Times New Roman" pitchFamily="18" charset="0"/>
              </a:rPr>
              <a:t>Combined the diffuse and </a:t>
            </a:r>
            <a:r>
              <a:rPr lang="en-US" altLang="zh-TW" dirty="0" err="1" smtClean="0">
                <a:latin typeface="Times New Roman" pitchFamily="18" charset="0"/>
                <a:cs typeface="Times New Roman" pitchFamily="18" charset="0"/>
              </a:rPr>
              <a:t>specular</a:t>
            </a:r>
            <a:r>
              <a:rPr lang="en-US" altLang="zh-TW" dirty="0" smtClean="0">
                <a:latin typeface="Times New Roman" pitchFamily="18" charset="0"/>
                <a:cs typeface="Times New Roman" pitchFamily="18" charset="0"/>
              </a:rPr>
              <a:t> components of reflection.</a:t>
            </a:r>
          </a:p>
          <a:p>
            <a:r>
              <a:rPr lang="en-US" altLang="zh-TW" dirty="0" smtClean="0">
                <a:latin typeface="Times New Roman" pitchFamily="18" charset="0"/>
                <a:cs typeface="Times New Roman" pitchFamily="18" charset="0"/>
              </a:rPr>
              <a:t>Objects are generally illuminated not only by point light sources but also by a diffuse illumination corresponding to inter-reflection (e.g., the walls in a room) or distant sources, such as the blue sky.</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2.2.3 Optics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10945" name="Picture 1"/>
          <p:cNvPicPr>
            <a:picLocks noChangeAspect="1" noChangeArrowheads="1"/>
          </p:cNvPicPr>
          <p:nvPr/>
        </p:nvPicPr>
        <p:blipFill>
          <a:blip r:embed="rId2" cstate="print"/>
          <a:srcRect/>
          <a:stretch>
            <a:fillRect/>
          </a:stretch>
        </p:blipFill>
        <p:spPr bwMode="auto">
          <a:xfrm>
            <a:off x="179512" y="1231562"/>
            <a:ext cx="8833003" cy="4861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Chromatic Aberration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light of different colors to focus at slightly different distances.</a:t>
            </a:r>
            <a:endParaRPr lang="zh-TW" altLang="en-US"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2" cstate="print"/>
          <a:srcRect/>
          <a:stretch>
            <a:fillRect/>
          </a:stretch>
        </p:blipFill>
        <p:spPr bwMode="auto">
          <a:xfrm>
            <a:off x="17166" y="2780928"/>
            <a:ext cx="9091338" cy="388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lines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line equation vector</a:t>
            </a: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75778" name="Object 2"/>
          <p:cNvGraphicFramePr>
            <a:graphicFrameLocks noChangeAspect="1"/>
          </p:cNvGraphicFramePr>
          <p:nvPr/>
        </p:nvGraphicFramePr>
        <p:xfrm>
          <a:off x="1230313" y="2133600"/>
          <a:ext cx="3286125" cy="1263650"/>
        </p:xfrm>
        <a:graphic>
          <a:graphicData uri="http://schemas.openxmlformats.org/presentationml/2006/ole">
            <p:oleObj spid="_x0000_s75778" name="方程式" r:id="rId3" imgW="1320480" imgH="507960" progId="Equation.3">
              <p:embed/>
            </p:oleObj>
          </a:graphicData>
        </a:graphic>
      </p:graphicFrame>
      <p:graphicFrame>
        <p:nvGraphicFramePr>
          <p:cNvPr id="75781" name="Object 5"/>
          <p:cNvGraphicFramePr>
            <a:graphicFrameLocks noChangeAspect="1"/>
          </p:cNvGraphicFramePr>
          <p:nvPr/>
        </p:nvGraphicFramePr>
        <p:xfrm>
          <a:off x="1262063" y="3894138"/>
          <a:ext cx="5054600" cy="1263650"/>
        </p:xfrm>
        <a:graphic>
          <a:graphicData uri="http://schemas.openxmlformats.org/presentationml/2006/ole">
            <p:oleObj spid="_x0000_s75781" name="方程式" r:id="rId4" imgW="2031840" imgH="50796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Vignetting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the brightness of the image to fall off towards the edge of the image.</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 The Digital Camera</a:t>
            </a:r>
            <a:endParaRPr lang="zh-TW"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1168152"/>
            <a:ext cx="7549392" cy="4637112"/>
          </a:xfrm>
          <a:prstGeom prst="rect">
            <a:avLst/>
          </a:prstGeom>
          <a:noFill/>
          <a:ln w="9525">
            <a:noFill/>
            <a:miter lim="800000"/>
            <a:headEnd/>
            <a:tailEnd/>
          </a:ln>
        </p:spPr>
      </p:pic>
      <p:sp>
        <p:nvSpPr>
          <p:cNvPr id="4" name="文字方塊 3"/>
          <p:cNvSpPr txBox="1"/>
          <p:nvPr/>
        </p:nvSpPr>
        <p:spPr>
          <a:xfrm>
            <a:off x="-36512" y="5757063"/>
            <a:ext cx="5184576" cy="1200329"/>
          </a:xfrm>
          <a:prstGeom prst="rect">
            <a:avLst/>
          </a:prstGeom>
          <a:noFill/>
        </p:spPr>
        <p:txBody>
          <a:bodyPr wrap="square" rtlCol="0">
            <a:spAutoFit/>
          </a:bodyPr>
          <a:lstStyle/>
          <a:p>
            <a:r>
              <a:rPr lang="en-US" altLang="zh-TW" dirty="0" smtClean="0"/>
              <a:t>CCD: </a:t>
            </a:r>
            <a:r>
              <a:rPr lang="en-US" altLang="zh-TW" dirty="0" smtClean="0">
                <a:latin typeface="Times New Roman" pitchFamily="18" charset="0"/>
                <a:cs typeface="Times New Roman" pitchFamily="18" charset="0"/>
              </a:rPr>
              <a:t>Charge-Coupled Device</a:t>
            </a:r>
          </a:p>
          <a:p>
            <a:r>
              <a:rPr lang="en-US" altLang="zh-TW" dirty="0" smtClean="0">
                <a:latin typeface="Times New Roman" pitchFamily="18" charset="0"/>
                <a:cs typeface="Times New Roman" pitchFamily="18" charset="0"/>
              </a:rPr>
              <a:t>CMOS: Complementary Metal-Oxide-Semiconductor</a:t>
            </a:r>
          </a:p>
          <a:p>
            <a:r>
              <a:rPr lang="en-US" altLang="zh-TW" dirty="0" smtClean="0">
                <a:latin typeface="Times New Roman" pitchFamily="18" charset="0"/>
                <a:cs typeface="Times New Roman" pitchFamily="18" charset="0"/>
              </a:rPr>
              <a:t>A/D: Analog-to-Digital Converter </a:t>
            </a:r>
          </a:p>
          <a:p>
            <a:endParaRPr lang="zh-TW" altLang="en-US" dirty="0"/>
          </a:p>
        </p:txBody>
      </p:sp>
      <p:sp>
        <p:nvSpPr>
          <p:cNvPr id="5" name="文字方塊 4"/>
          <p:cNvSpPr txBox="1"/>
          <p:nvPr/>
        </p:nvSpPr>
        <p:spPr>
          <a:xfrm>
            <a:off x="5183560" y="5818038"/>
            <a:ext cx="3960440" cy="923330"/>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DSP: </a:t>
            </a:r>
            <a:r>
              <a:rPr lang="en-US" altLang="zh-TW" dirty="0" smtClean="0"/>
              <a:t>Digital Signal Processor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JPEG: Joint Photographic Experts Group</a:t>
            </a:r>
          </a:p>
          <a:p>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(1/6)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CCD: Charge-Coupled Device</a:t>
            </a:r>
          </a:p>
          <a:p>
            <a:pPr lvl="1"/>
            <a:r>
              <a:rPr lang="en-US" altLang="zh-TW" dirty="0" smtClean="0">
                <a:latin typeface="Times New Roman" pitchFamily="18" charset="0"/>
                <a:cs typeface="Times New Roman" pitchFamily="18" charset="0"/>
              </a:rPr>
              <a:t>Photons are accumulated in each active </a:t>
            </a:r>
            <a:r>
              <a:rPr lang="en-US" altLang="zh-TW" i="1" dirty="0" smtClean="0">
                <a:latin typeface="Times New Roman" pitchFamily="18" charset="0"/>
                <a:cs typeface="Times New Roman" pitchFamily="18" charset="0"/>
              </a:rPr>
              <a:t>well</a:t>
            </a:r>
            <a:r>
              <a:rPr lang="en-US" altLang="zh-TW" dirty="0" smtClean="0">
                <a:latin typeface="Times New Roman" pitchFamily="18" charset="0"/>
                <a:cs typeface="Times New Roman" pitchFamily="18" charset="0"/>
              </a:rPr>
              <a:t> during the exposure time.</a:t>
            </a:r>
          </a:p>
          <a:p>
            <a:pPr lvl="1"/>
            <a:r>
              <a:rPr lang="en-US" altLang="zh-TW" dirty="0" smtClean="0">
                <a:latin typeface="Times New Roman" pitchFamily="18" charset="0"/>
                <a:cs typeface="Times New Roman" pitchFamily="18" charset="0"/>
              </a:rPr>
              <a:t>In a </a:t>
            </a:r>
            <a:r>
              <a:rPr lang="en-US" altLang="zh-TW" i="1" dirty="0" smtClean="0">
                <a:latin typeface="Times New Roman" pitchFamily="18" charset="0"/>
                <a:cs typeface="Times New Roman" pitchFamily="18" charset="0"/>
              </a:rPr>
              <a:t>transfer</a:t>
            </a:r>
            <a:r>
              <a:rPr lang="en-US" altLang="zh-TW" dirty="0" smtClean="0">
                <a:latin typeface="Times New Roman" pitchFamily="18" charset="0"/>
                <a:cs typeface="Times New Roman" pitchFamily="18" charset="0"/>
              </a:rPr>
              <a:t> phase, the charges are transferred from well to well in a kind of “bucket brigade” until they are deposited at the sense amplifiers, which amplify the signal and pass it to an Analog-to-Digital Converter (ADC).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(2/6)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CMOS: Complementary Metal-Oxide-Semiconductor</a:t>
            </a:r>
          </a:p>
          <a:p>
            <a:pPr lvl="1"/>
            <a:r>
              <a:rPr lang="en-US" altLang="zh-TW" dirty="0" smtClean="0">
                <a:latin typeface="Times New Roman" pitchFamily="18" charset="0"/>
                <a:cs typeface="Times New Roman" pitchFamily="18" charset="0"/>
              </a:rPr>
              <a:t>The photons hitting the sensor directly affect the conductivity of a </a:t>
            </a:r>
            <a:r>
              <a:rPr lang="en-US" altLang="zh-TW" dirty="0" err="1" smtClean="0">
                <a:latin typeface="Times New Roman" pitchFamily="18" charset="0"/>
                <a:cs typeface="Times New Roman" pitchFamily="18" charset="0"/>
              </a:rPr>
              <a:t>photodetector</a:t>
            </a:r>
            <a:r>
              <a:rPr lang="en-US" altLang="zh-TW" dirty="0" smtClean="0">
                <a:latin typeface="Times New Roman" pitchFamily="18" charset="0"/>
                <a:cs typeface="Times New Roman" pitchFamily="18" charset="0"/>
              </a:rPr>
              <a:t>, which can be selectively gated to control exposure duration, and locally amplified before being read out using a multiplexing scheme.</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(3/6)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Shutter speed</a:t>
            </a:r>
          </a:p>
          <a:p>
            <a:pPr lvl="1"/>
            <a:r>
              <a:rPr lang="en-US" altLang="zh-TW" dirty="0" smtClean="0">
                <a:latin typeface="Times New Roman" pitchFamily="18" charset="0"/>
                <a:cs typeface="Times New Roman" pitchFamily="18" charset="0"/>
              </a:rPr>
              <a:t>The shutter speed (exposure time) directly controls the amount of light reaching the sensor and, hence, determines if images are under- or over-exposed.</a:t>
            </a:r>
          </a:p>
          <a:p>
            <a:r>
              <a:rPr lang="en-US" altLang="zh-TW" dirty="0" smtClean="0">
                <a:latin typeface="Times New Roman" pitchFamily="18" charset="0"/>
                <a:cs typeface="Times New Roman" pitchFamily="18" charset="0"/>
              </a:rPr>
              <a:t>Sampling pitch</a:t>
            </a:r>
          </a:p>
          <a:p>
            <a:pPr lvl="1"/>
            <a:r>
              <a:rPr lang="en-US" altLang="zh-TW" dirty="0" smtClean="0">
                <a:latin typeface="Times New Roman" pitchFamily="18" charset="0"/>
                <a:cs typeface="Times New Roman" pitchFamily="18" charset="0"/>
              </a:rPr>
              <a:t>The sampling pitch is the physical spacing between adjacent sensor cells on the imaging chip.</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(4/6)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Fill factor</a:t>
            </a:r>
          </a:p>
          <a:p>
            <a:pPr lvl="1"/>
            <a:r>
              <a:rPr lang="en-US" altLang="zh-TW" dirty="0" smtClean="0">
                <a:latin typeface="Times New Roman" pitchFamily="18" charset="0"/>
                <a:cs typeface="Times New Roman" pitchFamily="18" charset="0"/>
              </a:rPr>
              <a:t>The fill factor is the active sensing area size as a fraction of the theoretically available sensing area (the product of the horizontal and vertical sampling pitches).</a:t>
            </a:r>
          </a:p>
          <a:p>
            <a:r>
              <a:rPr lang="en-US" altLang="zh-TW" dirty="0" smtClean="0">
                <a:latin typeface="Times New Roman" pitchFamily="18" charset="0"/>
                <a:cs typeface="Times New Roman" pitchFamily="18" charset="0"/>
              </a:rPr>
              <a:t>Chip size</a:t>
            </a:r>
          </a:p>
          <a:p>
            <a:pPr lvl="1"/>
            <a:r>
              <a:rPr lang="en-US" altLang="zh-TW" dirty="0" smtClean="0">
                <a:latin typeface="Times New Roman" pitchFamily="18" charset="0"/>
                <a:cs typeface="Times New Roman" pitchFamily="18" charset="0"/>
              </a:rPr>
              <a:t>Video and point-and-shoot cameras have traditionally used small chip areas(1/4-inch to 1/2-inch sensors).</a:t>
            </a:r>
          </a:p>
          <a:p>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(5/6)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Analog gain</a:t>
            </a:r>
          </a:p>
          <a:p>
            <a:pPr lvl="1"/>
            <a:r>
              <a:rPr lang="en-US" altLang="zh-TW" dirty="0" smtClean="0">
                <a:latin typeface="Times New Roman" pitchFamily="18" charset="0"/>
                <a:cs typeface="Times New Roman" pitchFamily="18" charset="0"/>
              </a:rPr>
              <a:t>Before analog-to-digital conversion, the sensed signal is usually boosted by a sense amplifier.</a:t>
            </a:r>
          </a:p>
          <a:p>
            <a:r>
              <a:rPr lang="en-US" altLang="zh-TW" dirty="0" smtClean="0">
                <a:latin typeface="Times New Roman" pitchFamily="18" charset="0"/>
                <a:cs typeface="Times New Roman" pitchFamily="18" charset="0"/>
              </a:rPr>
              <a:t>Sensor noise</a:t>
            </a:r>
          </a:p>
          <a:p>
            <a:pPr lvl="1"/>
            <a:r>
              <a:rPr lang="en-US" altLang="zh-TW" dirty="0" smtClean="0">
                <a:latin typeface="Times New Roman" pitchFamily="18" charset="0"/>
                <a:cs typeface="Times New Roman" pitchFamily="18" charset="0"/>
              </a:rPr>
              <a:t>Throughout the whole sensing process, noise is added from various sources, which may include </a:t>
            </a:r>
            <a:r>
              <a:rPr lang="en-US" altLang="zh-TW" i="1" dirty="0" smtClean="0">
                <a:latin typeface="Times New Roman" pitchFamily="18" charset="0"/>
                <a:cs typeface="Times New Roman" pitchFamily="18" charset="0"/>
              </a:rPr>
              <a:t>fixed pattern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dark current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shot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amplifier noise </a:t>
            </a:r>
            <a:r>
              <a:rPr lang="en-US" altLang="zh-TW" dirty="0" smtClean="0">
                <a:latin typeface="Times New Roman" pitchFamily="18" charset="0"/>
                <a:cs typeface="Times New Roman" pitchFamily="18" charset="0"/>
              </a:rPr>
              <a:t>and </a:t>
            </a:r>
            <a:r>
              <a:rPr lang="en-US" altLang="zh-TW" i="1" dirty="0" smtClean="0">
                <a:latin typeface="Times New Roman" pitchFamily="18" charset="0"/>
                <a:cs typeface="Times New Roman" pitchFamily="18" charset="0"/>
              </a:rPr>
              <a:t>quantization noise</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(6/6)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ADC resolution</a:t>
            </a:r>
          </a:p>
          <a:p>
            <a:pPr lvl="1"/>
            <a:r>
              <a:rPr lang="en-US" altLang="zh-TW" dirty="0" smtClean="0">
                <a:latin typeface="Times New Roman" pitchFamily="18" charset="0"/>
                <a:cs typeface="Times New Roman" pitchFamily="18" charset="0"/>
              </a:rPr>
              <a:t>Resolution: how many bits it yields</a:t>
            </a:r>
          </a:p>
          <a:p>
            <a:pPr lvl="1"/>
            <a:r>
              <a:rPr lang="en-US" altLang="zh-TW" dirty="0" smtClean="0">
                <a:latin typeface="Times New Roman" pitchFamily="18" charset="0"/>
                <a:cs typeface="Times New Roman" pitchFamily="18" charset="0"/>
              </a:rPr>
              <a:t>noise level: how many of these bits are useful in practice</a:t>
            </a:r>
          </a:p>
          <a:p>
            <a:r>
              <a:rPr lang="en-US" altLang="zh-TW" dirty="0" smtClean="0">
                <a:latin typeface="Times New Roman" pitchFamily="18" charset="0"/>
                <a:cs typeface="Times New Roman" pitchFamily="18" charset="0"/>
              </a:rPr>
              <a:t>Digital post-processing</a:t>
            </a:r>
          </a:p>
          <a:p>
            <a:pPr lvl="1"/>
            <a:r>
              <a:rPr lang="en-US" altLang="zh-TW" dirty="0" smtClean="0">
                <a:latin typeface="Times New Roman" pitchFamily="18" charset="0"/>
                <a:cs typeface="Times New Roman" pitchFamily="18" charset="0"/>
              </a:rPr>
              <a:t>To enhance the image before compressing and storing the pixel values.</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2.3.1 Sampling and Aliasing</a:t>
            </a:r>
            <a:endParaRPr lang="zh-TW"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4016" y="1556791"/>
            <a:ext cx="8820472" cy="3631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Nyquist</a:t>
            </a:r>
            <a:r>
              <a:rPr lang="en-US" altLang="zh-TW" dirty="0" smtClean="0"/>
              <a:t> Frequency</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The maximum frequency in a signal is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frequency </a:t>
            </a:r>
            <a:r>
              <a:rPr lang="en-US" altLang="zh-TW" dirty="0" smtClean="0">
                <a:latin typeface="Times New Roman" pitchFamily="18" charset="0"/>
                <a:cs typeface="Times New Roman" pitchFamily="18" charset="0"/>
              </a:rPr>
              <a:t>and the inverse of the minimum sampling frequency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rate</a:t>
            </a:r>
            <a:r>
              <a:rPr lang="en-US" altLang="zh-TW" dirty="0" smtClean="0">
                <a:latin typeface="Times New Roman" pitchFamily="18" charset="0"/>
                <a:cs typeface="Times New Roman" pitchFamily="18" charset="0"/>
              </a:rPr>
              <a:t>.</a:t>
            </a:r>
          </a:p>
        </p:txBody>
      </p:sp>
      <p:graphicFrame>
        <p:nvGraphicFramePr>
          <p:cNvPr id="47106" name="Object 2"/>
          <p:cNvGraphicFramePr>
            <a:graphicFrameLocks noChangeAspect="1"/>
          </p:cNvGraphicFramePr>
          <p:nvPr/>
        </p:nvGraphicFramePr>
        <p:xfrm>
          <a:off x="5940152" y="3321206"/>
          <a:ext cx="1152128" cy="467834"/>
        </p:xfrm>
        <a:graphic>
          <a:graphicData uri="http://schemas.openxmlformats.org/presentationml/2006/ole">
            <p:oleObj spid="_x0000_s47106" name="方程式" r:id="rId3" imgW="558720" imgH="228600" progId="Equation.3">
              <p:embed/>
            </p:oleObj>
          </a:graphicData>
        </a:graphic>
      </p:graphicFrame>
      <p:graphicFrame>
        <p:nvGraphicFramePr>
          <p:cNvPr id="47107" name="Object 3"/>
          <p:cNvGraphicFramePr>
            <a:graphicFrameLocks noChangeAspect="1"/>
          </p:cNvGraphicFramePr>
          <p:nvPr/>
        </p:nvGraphicFramePr>
        <p:xfrm>
          <a:off x="808038" y="1628775"/>
          <a:ext cx="1644293" cy="576089"/>
        </p:xfrm>
        <a:graphic>
          <a:graphicData uri="http://schemas.openxmlformats.org/presentationml/2006/ole">
            <p:oleObj spid="_x0000_s47107" name="方程式" r:id="rId4" imgW="64764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a:t>
            </a:r>
            <a:r>
              <a:rPr lang="en-US" altLang="zh-TW" dirty="0" smtClean="0">
                <a:latin typeface="Times New Roman" pitchFamily="18" charset="0"/>
                <a:cs typeface="Times New Roman" pitchFamily="18" charset="0"/>
              </a:rPr>
              <a:t>conics: circle, ellipse,  parabola</a:t>
            </a:r>
            <a:r>
              <a:rPr lang="en-US" altLang="zh-TW" dirty="0" smtClean="0">
                <a:latin typeface="Times New Roman" pitchFamily="18" charset="0"/>
                <a:cs typeface="Times New Roman" pitchFamily="18" charset="0"/>
              </a:rPr>
              <a:t>, hyperbola</a:t>
            </a:r>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There are other algebraic curves that can be expressed with simple polynomial homogeneous equations.</a:t>
            </a:r>
          </a:p>
          <a:p>
            <a:endParaRPr lang="zh-TW" altLang="en-US" dirty="0">
              <a:latin typeface="Times New Roman" pitchFamily="18" charset="0"/>
              <a:cs typeface="Times New Roman" pitchFamily="18" charset="0"/>
            </a:endParaRPr>
          </a:p>
        </p:txBody>
      </p:sp>
      <p:graphicFrame>
        <p:nvGraphicFramePr>
          <p:cNvPr id="180226" name="Object 2"/>
          <p:cNvGraphicFramePr>
            <a:graphicFrameLocks noChangeAspect="1"/>
          </p:cNvGraphicFramePr>
          <p:nvPr/>
        </p:nvGraphicFramePr>
        <p:xfrm>
          <a:off x="955675" y="3644900"/>
          <a:ext cx="1579563" cy="568325"/>
        </p:xfrm>
        <a:graphic>
          <a:graphicData uri="http://schemas.openxmlformats.org/presentationml/2006/ole">
            <p:oleObj spid="_x0000_s180226" name="方程式" r:id="rId3" imgW="634680" imgH="228600" progId="Equation.3">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6082" name="Picture 2"/>
          <p:cNvPicPr>
            <a:picLocks noChangeAspect="1" noChangeArrowheads="1"/>
          </p:cNvPicPr>
          <p:nvPr/>
        </p:nvPicPr>
        <p:blipFill>
          <a:blip r:embed="rId2" cstate="print"/>
          <a:srcRect/>
          <a:stretch>
            <a:fillRect/>
          </a:stretch>
        </p:blipFill>
        <p:spPr bwMode="auto">
          <a:xfrm>
            <a:off x="239389" y="1268760"/>
            <a:ext cx="8725099" cy="4246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2.3.2 Color</a:t>
            </a:r>
            <a:endParaRPr lang="zh-TW"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772816"/>
            <a:ext cx="8229600" cy="4091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CIE RGB</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In the 1930s, the Commission </a:t>
            </a:r>
            <a:r>
              <a:rPr lang="en-US" altLang="zh-TW" dirty="0" err="1" smtClean="0">
                <a:latin typeface="Times New Roman" pitchFamily="18" charset="0"/>
                <a:cs typeface="Times New Roman" pitchFamily="18" charset="0"/>
              </a:rPr>
              <a:t>Internationale</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d’Eclairage</a:t>
            </a:r>
            <a:r>
              <a:rPr lang="en-US" altLang="zh-TW" dirty="0" smtClean="0">
                <a:latin typeface="Times New Roman" pitchFamily="18" charset="0"/>
                <a:cs typeface="Times New Roman" pitchFamily="18" charset="0"/>
              </a:rPr>
              <a:t> (CIE) standardized the RGB representation by performing such </a:t>
            </a:r>
            <a:r>
              <a:rPr lang="en-US" altLang="zh-TW" i="1" dirty="0" smtClean="0">
                <a:latin typeface="Times New Roman" pitchFamily="18" charset="0"/>
                <a:cs typeface="Times New Roman" pitchFamily="18" charset="0"/>
              </a:rPr>
              <a:t>color matching</a:t>
            </a:r>
            <a:r>
              <a:rPr lang="en-US" altLang="zh-TW" dirty="0" smtClean="0">
                <a:latin typeface="Times New Roman" pitchFamily="18" charset="0"/>
                <a:cs typeface="Times New Roman" pitchFamily="18" charset="0"/>
              </a:rPr>
              <a:t> experiments using the primary colors of red (700.0nm wavelength), green (546.1nm), and blue (435.8nm).</a:t>
            </a:r>
          </a:p>
          <a:p>
            <a:r>
              <a:rPr lang="en-US" altLang="zh-TW" dirty="0" smtClean="0">
                <a:latin typeface="Times New Roman" pitchFamily="18" charset="0"/>
                <a:cs typeface="Times New Roman" pitchFamily="18" charset="0"/>
              </a:rPr>
              <a:t>For certain pure spectra in the blue–green range, a negative amount of red light has to be added.</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3602" name="Picture 2"/>
          <p:cNvPicPr>
            <a:picLocks noChangeAspect="1" noChangeArrowheads="1"/>
          </p:cNvPicPr>
          <p:nvPr/>
        </p:nvPicPr>
        <p:blipFill>
          <a:blip r:embed="rId2" cstate="print"/>
          <a:srcRect/>
          <a:stretch>
            <a:fillRect/>
          </a:stretch>
        </p:blipFill>
        <p:spPr bwMode="auto">
          <a:xfrm>
            <a:off x="433388" y="1257300"/>
            <a:ext cx="827722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XYZ</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transformation from RGB to XYZ is given by</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Chromaticity coordinates</a:t>
            </a:r>
            <a:endParaRPr lang="zh-TW" altLang="en-US" dirty="0">
              <a:latin typeface="Times New Roman" pitchFamily="18" charset="0"/>
              <a:cs typeface="Times New Roman" pitchFamily="18" charset="0"/>
            </a:endParaRPr>
          </a:p>
        </p:txBody>
      </p:sp>
      <p:pic>
        <p:nvPicPr>
          <p:cNvPr id="154626" name="Picture 2"/>
          <p:cNvPicPr>
            <a:picLocks noChangeAspect="1" noChangeArrowheads="1"/>
          </p:cNvPicPr>
          <p:nvPr/>
        </p:nvPicPr>
        <p:blipFill>
          <a:blip r:embed="rId2" cstate="print"/>
          <a:srcRect/>
          <a:stretch>
            <a:fillRect/>
          </a:stretch>
        </p:blipFill>
        <p:spPr bwMode="auto">
          <a:xfrm>
            <a:off x="1410085" y="2204864"/>
            <a:ext cx="6618299" cy="1392163"/>
          </a:xfrm>
          <a:prstGeom prst="rect">
            <a:avLst/>
          </a:prstGeom>
          <a:noFill/>
          <a:ln w="9525">
            <a:noFill/>
            <a:miter lim="800000"/>
            <a:headEnd/>
            <a:tailEnd/>
          </a:ln>
        </p:spPr>
      </p:pic>
      <p:pic>
        <p:nvPicPr>
          <p:cNvPr id="154627" name="Picture 3"/>
          <p:cNvPicPr>
            <a:picLocks noChangeAspect="1" noChangeArrowheads="1"/>
          </p:cNvPicPr>
          <p:nvPr/>
        </p:nvPicPr>
        <p:blipFill>
          <a:blip r:embed="rId3" cstate="print"/>
          <a:srcRect/>
          <a:stretch>
            <a:fillRect/>
          </a:stretch>
        </p:blipFill>
        <p:spPr bwMode="auto">
          <a:xfrm>
            <a:off x="1115616" y="4437112"/>
            <a:ext cx="6955773"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5650" name="Picture 2"/>
          <p:cNvPicPr>
            <a:picLocks noChangeAspect="1" noChangeArrowheads="1"/>
          </p:cNvPicPr>
          <p:nvPr/>
        </p:nvPicPr>
        <p:blipFill>
          <a:blip r:embed="rId2" cstate="print"/>
          <a:srcRect/>
          <a:stretch>
            <a:fillRect/>
          </a:stretch>
        </p:blipFill>
        <p:spPr bwMode="auto">
          <a:xfrm>
            <a:off x="144016" y="1162522"/>
            <a:ext cx="8892480" cy="38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Color Space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CIE defined a non-linear re-mapping of the XYZ space called L*a*b* (also sometimes called CIELAB)</a:t>
            </a:r>
            <a:endParaRPr lang="zh-TW" alt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L*: lightness</a:t>
            </a:r>
          </a:p>
          <a:p>
            <a:endParaRPr lang="zh-TW" altLang="en-US"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755576" y="3933056"/>
            <a:ext cx="1828800" cy="59055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827584" y="4797152"/>
            <a:ext cx="55340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Cameras</a:t>
            </a:r>
            <a:endParaRPr lang="zh-TW" altLang="en-US" dirty="0"/>
          </a:p>
        </p:txBody>
      </p:sp>
      <p:sp>
        <p:nvSpPr>
          <p:cNvPr id="3" name="內容版面配置區 2"/>
          <p:cNvSpPr>
            <a:spLocks noGrp="1"/>
          </p:cNvSpPr>
          <p:nvPr>
            <p:ph idx="1"/>
          </p:nvPr>
        </p:nvSpPr>
        <p:spPr>
          <a:xfrm>
            <a:off x="539552" y="1628800"/>
            <a:ext cx="8229600" cy="4896544"/>
          </a:xfrm>
        </p:spPr>
        <p:txBody>
          <a:bodyPr>
            <a:normAutofit fontScale="92500" lnSpcReduction="10000"/>
          </a:bodyPr>
          <a:lstStyle/>
          <a:p>
            <a:r>
              <a:rPr lang="en-US" altLang="zh-TW" dirty="0" smtClean="0">
                <a:latin typeface="Times New Roman" pitchFamily="18" charset="0"/>
                <a:cs typeface="Times New Roman" pitchFamily="18" charset="0"/>
              </a:rPr>
              <a:t>Each color camera integrates light according to the spectral response function of its red, green, and blue sensors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incoming spectrum of light at a given pixel</a:t>
            </a:r>
          </a:p>
          <a:p>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B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G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the red, green, and blue spectral sensitivities of the corresponding sensors</a:t>
            </a:r>
            <a:endParaRPr lang="zh-TW" altLang="en-US" dirty="0">
              <a:latin typeface="Times New Roman" pitchFamily="18" charset="0"/>
              <a:cs typeface="Times New Roman" pitchFamily="18" charset="0"/>
            </a:endParaRPr>
          </a:p>
        </p:txBody>
      </p:sp>
      <p:pic>
        <p:nvPicPr>
          <p:cNvPr id="147457" name="Picture 1"/>
          <p:cNvPicPr>
            <a:picLocks noChangeAspect="1" noChangeArrowheads="1"/>
          </p:cNvPicPr>
          <p:nvPr/>
        </p:nvPicPr>
        <p:blipFill>
          <a:blip r:embed="rId2" cstate="print"/>
          <a:srcRect/>
          <a:stretch>
            <a:fillRect/>
          </a:stretch>
        </p:blipFill>
        <p:spPr bwMode="auto">
          <a:xfrm>
            <a:off x="971600" y="2852936"/>
            <a:ext cx="3384376" cy="2133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Filter Arrays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3010" name="Picture 2"/>
          <p:cNvPicPr>
            <a:picLocks noChangeAspect="1" noChangeArrowheads="1"/>
          </p:cNvPicPr>
          <p:nvPr/>
        </p:nvPicPr>
        <p:blipFill>
          <a:blip r:embed="rId2" cstate="print"/>
          <a:srcRect/>
          <a:stretch>
            <a:fillRect/>
          </a:stretch>
        </p:blipFill>
        <p:spPr bwMode="auto">
          <a:xfrm>
            <a:off x="481013" y="1749524"/>
            <a:ext cx="818197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Bayer Pattern</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92500" lnSpcReduction="20000"/>
          </a:bodyPr>
          <a:lstStyle/>
          <a:p>
            <a:r>
              <a:rPr lang="en-US" altLang="zh-TW" dirty="0" smtClean="0">
                <a:latin typeface="Times New Roman" pitchFamily="18" charset="0"/>
                <a:cs typeface="Times New Roman" pitchFamily="18" charset="0"/>
              </a:rPr>
              <a:t>Green filters over half of the sensors (in a checkerboard pattern), and red and blue filters over the remaining ones.</a:t>
            </a:r>
          </a:p>
          <a:p>
            <a:r>
              <a:rPr lang="en-US" altLang="zh-TW" dirty="0" smtClean="0">
                <a:latin typeface="Times New Roman" pitchFamily="18" charset="0"/>
                <a:cs typeface="Times New Roman" pitchFamily="18" charset="0"/>
              </a:rPr>
              <a:t>The reason that there are twice as many green filters as red and blue is because the luminance signal is mostly determined by green values and the visual system is much more sensitive to high frequency detail in luminance than in chrominance.</a:t>
            </a:r>
          </a:p>
          <a:p>
            <a:r>
              <a:rPr lang="en-US" altLang="zh-TW" dirty="0" smtClean="0">
                <a:latin typeface="Times New Roman" pitchFamily="18" charset="0"/>
                <a:cs typeface="Times New Roman" pitchFamily="18" charset="0"/>
              </a:rPr>
              <a:t>The process of </a:t>
            </a:r>
            <a:r>
              <a:rPr lang="en-US" altLang="zh-TW" i="1" dirty="0" smtClean="0">
                <a:latin typeface="Times New Roman" pitchFamily="18" charset="0"/>
                <a:cs typeface="Times New Roman" pitchFamily="18" charset="0"/>
              </a:rPr>
              <a:t>interpolating</a:t>
            </a:r>
            <a:r>
              <a:rPr lang="en-US" altLang="zh-TW" dirty="0" smtClean="0">
                <a:latin typeface="Times New Roman" pitchFamily="18" charset="0"/>
                <a:cs typeface="Times New Roman" pitchFamily="18" charset="0"/>
              </a:rPr>
              <a:t> the missing color values so that we have valid RGB values for all the pixels.</a:t>
            </a:r>
            <a:endParaRPr lang="zh-TW"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(4/4)</a:t>
            </a:r>
            <a:endParaRPr lang="zh-TW" altLang="en-US" dirty="0"/>
          </a:p>
        </p:txBody>
      </p:sp>
      <p:pic>
        <p:nvPicPr>
          <p:cNvPr id="48130" name="Picture 2"/>
          <p:cNvPicPr>
            <a:picLocks noChangeAspect="1" noChangeArrowheads="1"/>
          </p:cNvPicPr>
          <p:nvPr/>
        </p:nvPicPr>
        <p:blipFill>
          <a:blip r:embed="rId2" cstate="print"/>
          <a:srcRect/>
          <a:stretch>
            <a:fillRect/>
          </a:stretch>
        </p:blipFill>
        <p:spPr bwMode="auto">
          <a:xfrm>
            <a:off x="251520" y="1484784"/>
            <a:ext cx="8699311" cy="3528392"/>
          </a:xfrm>
          <a:prstGeom prst="rect">
            <a:avLst/>
          </a:prstGeom>
          <a:noFill/>
          <a:ln w="9525">
            <a:noFill/>
            <a:miter lim="800000"/>
            <a:headEnd/>
            <a:tailEnd/>
          </a:ln>
        </p:spPr>
      </p:pic>
      <p:sp>
        <p:nvSpPr>
          <p:cNvPr id="5" name="內容版面配置區 4"/>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Balance (Auto White Balance)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Move the white point of a given image closer to pure white.</a:t>
            </a:r>
          </a:p>
          <a:p>
            <a:r>
              <a:rPr lang="en-US" altLang="zh-TW" dirty="0" smtClean="0">
                <a:latin typeface="Times New Roman" pitchFamily="18" charset="0"/>
                <a:cs typeface="Times New Roman" pitchFamily="18" charset="0"/>
              </a:rPr>
              <a:t>If the illuminant is strongly colored, such as incandescent indoor lighting (which generally results in a yellow or orange hue), the compensation can be quite significant.</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relationship between the voltage and the resulting brightness was characterized by a number called </a:t>
            </a:r>
            <a:r>
              <a:rPr lang="en-US" altLang="zh-TW" i="1" dirty="0" smtClean="0">
                <a:latin typeface="Times New Roman" pitchFamily="18" charset="0"/>
                <a:cs typeface="Times New Roman" pitchFamily="18" charset="0"/>
              </a:rPr>
              <a:t>gamma</a:t>
            </a:r>
            <a:r>
              <a:rPr lang="en-US" altLang="zh-TW" dirty="0" smtClean="0">
                <a:latin typeface="Times New Roman" pitchFamily="18" charset="0"/>
                <a:cs typeface="Times New Roman" pitchFamily="18" charset="0"/>
              </a:rPr>
              <a:t> (</a:t>
            </a:r>
            <a:r>
              <a:rPr lang="el-GR" altLang="zh-TW" i="1" dirty="0" smtClean="0">
                <a:latin typeface="Times New Roman" pitchFamily="18" charset="0"/>
                <a:cs typeface="Times New Roman" pitchFamily="18" charset="0"/>
              </a:rPr>
              <a:t>γ</a:t>
            </a:r>
            <a:r>
              <a:rPr lang="en-US" altLang="zh-TW" dirty="0" smtClean="0">
                <a:latin typeface="Times New Roman" pitchFamily="18" charset="0"/>
                <a:cs typeface="Times New Roman" pitchFamily="18" charset="0"/>
              </a:rPr>
              <a:t>), since the formula was roughly</a:t>
            </a:r>
          </a:p>
          <a:p>
            <a:r>
              <a:rPr lang="el-GR" altLang="zh-TW" i="1" dirty="0" smtClean="0">
                <a:latin typeface="Times New Roman" pitchFamily="18" charset="0"/>
                <a:cs typeface="Times New Roman" pitchFamily="18" charset="0"/>
              </a:rPr>
              <a:t>γ</a:t>
            </a:r>
            <a:r>
              <a:rPr lang="en-US" altLang="zh-TW" i="1" dirty="0" smtClean="0">
                <a:latin typeface="Times New Roman" pitchFamily="18" charset="0"/>
                <a:cs typeface="Times New Roman" pitchFamily="18" charset="0"/>
              </a:rPr>
              <a:t>: 2.2</a:t>
            </a:r>
            <a:endParaRPr lang="zh-TW" altLang="en-US" dirty="0">
              <a:latin typeface="Times New Roman" pitchFamily="18" charset="0"/>
              <a:cs typeface="Times New Roman" pitchFamily="18" charset="0"/>
            </a:endParaRPr>
          </a:p>
        </p:txBody>
      </p:sp>
      <p:graphicFrame>
        <p:nvGraphicFramePr>
          <p:cNvPr id="4" name="物件 3"/>
          <p:cNvGraphicFramePr>
            <a:graphicFrameLocks noChangeAspect="1"/>
          </p:cNvGraphicFramePr>
          <p:nvPr/>
        </p:nvGraphicFramePr>
        <p:xfrm>
          <a:off x="2915816" y="3140968"/>
          <a:ext cx="972108" cy="432048"/>
        </p:xfrm>
        <a:graphic>
          <a:graphicData uri="http://schemas.openxmlformats.org/presentationml/2006/ole">
            <p:oleObj spid="_x0000_s156674" name="方程式" r:id="rId3" imgW="457200" imgH="20304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(2/2)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To compensate for this effect, the electronics in the TV camera would pre-map the sensed luminance </a:t>
            </a:r>
            <a:r>
              <a:rPr lang="en-US" altLang="zh-TW" i="1" dirty="0" smtClean="0">
                <a:latin typeface="Times New Roman" pitchFamily="18" charset="0"/>
                <a:cs typeface="Times New Roman" pitchFamily="18" charset="0"/>
              </a:rPr>
              <a:t>Y</a:t>
            </a:r>
            <a:r>
              <a:rPr lang="en-US" altLang="zh-TW" dirty="0" smtClean="0">
                <a:latin typeface="Times New Roman" pitchFamily="18" charset="0"/>
                <a:cs typeface="Times New Roman" pitchFamily="18" charset="0"/>
              </a:rPr>
              <a:t> through an inverse gamma</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 0.45</a:t>
            </a:r>
            <a:endParaRPr lang="zh-TW" altLang="en-US" dirty="0">
              <a:latin typeface="Times New Roman" pitchFamily="18" charset="0"/>
              <a:cs typeface="Times New Roman" pitchFamily="18" charset="0"/>
            </a:endParaRPr>
          </a:p>
        </p:txBody>
      </p:sp>
      <p:graphicFrame>
        <p:nvGraphicFramePr>
          <p:cNvPr id="157699" name="Object 3"/>
          <p:cNvGraphicFramePr>
            <a:graphicFrameLocks noChangeAspect="1"/>
          </p:cNvGraphicFramePr>
          <p:nvPr/>
        </p:nvGraphicFramePr>
        <p:xfrm>
          <a:off x="898525" y="2996952"/>
          <a:ext cx="1052513" cy="674687"/>
        </p:xfrm>
        <a:graphic>
          <a:graphicData uri="http://schemas.openxmlformats.org/presentationml/2006/ole">
            <p:oleObj spid="_x0000_s157699" name="方程式" r:id="rId3" imgW="495000" imgH="317160" progId="Equation.3">
              <p:embed/>
            </p:oleObj>
          </a:graphicData>
        </a:graphic>
      </p:graphicFrame>
      <p:graphicFrame>
        <p:nvGraphicFramePr>
          <p:cNvPr id="5" name="物件 4"/>
          <p:cNvGraphicFramePr>
            <a:graphicFrameLocks noChangeAspect="1"/>
          </p:cNvGraphicFramePr>
          <p:nvPr/>
        </p:nvGraphicFramePr>
        <p:xfrm>
          <a:off x="801399" y="3645024"/>
          <a:ext cx="314217" cy="864096"/>
        </p:xfrm>
        <a:graphic>
          <a:graphicData uri="http://schemas.openxmlformats.org/presentationml/2006/ole">
            <p:oleObj spid="_x0000_s157700" name="方程式" r:id="rId4" imgW="152280" imgH="41904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4034" name="Picture 2"/>
          <p:cNvPicPr>
            <a:picLocks noChangeAspect="1" noChangeArrowheads="1"/>
          </p:cNvPicPr>
          <p:nvPr/>
        </p:nvPicPr>
        <p:blipFill>
          <a:blip r:embed="rId2" cstate="print"/>
          <a:srcRect/>
          <a:stretch>
            <a:fillRect/>
          </a:stretch>
        </p:blipFill>
        <p:spPr bwMode="auto">
          <a:xfrm>
            <a:off x="251520" y="980728"/>
            <a:ext cx="8655197"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(1/3)</a:t>
            </a:r>
            <a:endParaRPr lang="zh-TW" altLang="en-US" dirty="0"/>
          </a:p>
        </p:txBody>
      </p:sp>
      <p:sp>
        <p:nvSpPr>
          <p:cNvPr id="3" name="內容版面配置區 2"/>
          <p:cNvSpPr>
            <a:spLocks noGrp="1"/>
          </p:cNvSpPr>
          <p:nvPr>
            <p:ph idx="1"/>
          </p:nvPr>
        </p:nvSpPr>
        <p:spPr/>
        <p:txBody>
          <a:bodyPr/>
          <a:lstStyle/>
          <a:p>
            <a:r>
              <a:rPr lang="en-US" altLang="zh-TW" dirty="0" err="1" smtClean="0">
                <a:latin typeface="Times New Roman" pitchFamily="18" charset="0"/>
                <a:cs typeface="Times New Roman" pitchFamily="18" charset="0"/>
              </a:rPr>
              <a:t>YCbCr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signals carry the blue and red color difference signals and have more useful mnemonics than UV.</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triplet of gamma-compressed color components</a:t>
            </a:r>
            <a:endParaRPr lang="zh-TW" altLang="en-US" dirty="0">
              <a:latin typeface="Times New Roman" pitchFamily="18" charset="0"/>
              <a:cs typeface="Times New Roman" pitchFamily="18" charset="0"/>
            </a:endParaRPr>
          </a:p>
        </p:txBody>
      </p:sp>
      <p:pic>
        <p:nvPicPr>
          <p:cNvPr id="143361" name="Picture 1"/>
          <p:cNvPicPr>
            <a:picLocks noChangeAspect="1" noChangeArrowheads="1"/>
          </p:cNvPicPr>
          <p:nvPr/>
        </p:nvPicPr>
        <p:blipFill>
          <a:blip r:embed="rId3" cstate="print"/>
          <a:srcRect/>
          <a:stretch>
            <a:fillRect/>
          </a:stretch>
        </p:blipFill>
        <p:spPr bwMode="auto">
          <a:xfrm>
            <a:off x="755575" y="3717032"/>
            <a:ext cx="4032449" cy="531156"/>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755576" y="4437112"/>
          <a:ext cx="1110980" cy="432048"/>
        </p:xfrm>
        <a:graphic>
          <a:graphicData uri="http://schemas.openxmlformats.org/presentationml/2006/ole">
            <p:oleObj spid="_x0000_s235521" name="方程式" r:id="rId4" imgW="457200" imgH="17748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(2/3)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standard uses the full eight-bit range with no reserved values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eight-bit gamma-compressed color components</a:t>
            </a:r>
            <a:endParaRPr lang="zh-TW" altLang="en-US" dirty="0">
              <a:latin typeface="Times New Roman" pitchFamily="18" charset="0"/>
              <a:cs typeface="Times New Roman" pitchFamily="18" charset="0"/>
            </a:endParaRPr>
          </a:p>
        </p:txBody>
      </p:sp>
      <p:pic>
        <p:nvPicPr>
          <p:cNvPr id="158722" name="Picture 2"/>
          <p:cNvPicPr>
            <a:picLocks noChangeAspect="1" noChangeArrowheads="1"/>
          </p:cNvPicPr>
          <p:nvPr/>
        </p:nvPicPr>
        <p:blipFill>
          <a:blip r:embed="rId3" cstate="print"/>
          <a:srcRect/>
          <a:stretch>
            <a:fillRect/>
          </a:stretch>
        </p:blipFill>
        <p:spPr bwMode="auto">
          <a:xfrm>
            <a:off x="899592" y="2708920"/>
            <a:ext cx="7574079" cy="1181472"/>
          </a:xfrm>
          <a:prstGeom prst="rect">
            <a:avLst/>
          </a:prstGeom>
          <a:noFill/>
          <a:ln w="9525">
            <a:noFill/>
            <a:miter lim="800000"/>
            <a:headEnd/>
            <a:tailEnd/>
          </a:ln>
        </p:spPr>
      </p:pic>
      <p:graphicFrame>
        <p:nvGraphicFramePr>
          <p:cNvPr id="234497" name="Object 1"/>
          <p:cNvGraphicFramePr>
            <a:graphicFrameLocks noChangeAspect="1"/>
          </p:cNvGraphicFramePr>
          <p:nvPr/>
        </p:nvGraphicFramePr>
        <p:xfrm>
          <a:off x="755576" y="3933056"/>
          <a:ext cx="1111250" cy="431800"/>
        </p:xfrm>
        <a:graphic>
          <a:graphicData uri="http://schemas.openxmlformats.org/presentationml/2006/ole">
            <p:oleObj spid="_x0000_s234497" name="方程式" r:id="rId4" imgW="457200" imgH="17748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(3/3)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HSV: hue, saturation, value</a:t>
            </a:r>
          </a:p>
          <a:p>
            <a:pPr lvl="1"/>
            <a:r>
              <a:rPr lang="en-US" altLang="zh-TW" dirty="0" smtClean="0">
                <a:latin typeface="Times New Roman" pitchFamily="18" charset="0"/>
                <a:cs typeface="Times New Roman" pitchFamily="18" charset="0"/>
              </a:rPr>
              <a:t>A projection of the RGB color cube onto a non-linear </a:t>
            </a:r>
            <a:r>
              <a:rPr lang="en-US" altLang="zh-TW" dirty="0" err="1" smtClean="0">
                <a:latin typeface="Times New Roman" pitchFamily="18" charset="0"/>
                <a:cs typeface="Times New Roman" pitchFamily="18" charset="0"/>
              </a:rPr>
              <a:t>chroma</a:t>
            </a:r>
            <a:r>
              <a:rPr lang="en-US" altLang="zh-TW" dirty="0" smtClean="0">
                <a:latin typeface="Times New Roman" pitchFamily="18" charset="0"/>
                <a:cs typeface="Times New Roman" pitchFamily="18" charset="0"/>
              </a:rPr>
              <a:t> angle, a radial saturation percentage, and a luminance-inspired value.</a:t>
            </a:r>
            <a:endParaRPr lang="zh-TW" altLang="en-US"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9746" name="Picture 2"/>
          <p:cNvPicPr>
            <a:picLocks noChangeAspect="1" noChangeArrowheads="1"/>
          </p:cNvPicPr>
          <p:nvPr/>
        </p:nvPicPr>
        <p:blipFill>
          <a:blip r:embed="rId2" cstate="print"/>
          <a:srcRect/>
          <a:stretch>
            <a:fillRect/>
          </a:stretch>
        </p:blipFill>
        <p:spPr bwMode="auto">
          <a:xfrm>
            <a:off x="1088822" y="260648"/>
            <a:ext cx="6896234"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(1/4)</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All color video and image compression algorithms start by converting the signal into </a:t>
            </a:r>
            <a:r>
              <a:rPr lang="en-US" altLang="zh-TW" dirty="0" err="1" smtClean="0">
                <a:latin typeface="Times New Roman" pitchFamily="18" charset="0"/>
                <a:cs typeface="Times New Roman" pitchFamily="18" charset="0"/>
              </a:rPr>
              <a:t>YCbCr</a:t>
            </a:r>
            <a:r>
              <a:rPr lang="en-US" altLang="zh-TW" dirty="0" smtClean="0">
                <a:latin typeface="Times New Roman" pitchFamily="18" charset="0"/>
                <a:cs typeface="Times New Roman" pitchFamily="18" charset="0"/>
              </a:rPr>
              <a:t> (or some closely related variant), so that they can compress the luminance signal with higher fidelity than the chrominance signal.</a:t>
            </a:r>
          </a:p>
          <a:p>
            <a:r>
              <a:rPr lang="en-US" altLang="zh-TW" dirty="0" smtClean="0">
                <a:latin typeface="Times New Roman" pitchFamily="18" charset="0"/>
                <a:cs typeface="Times New Roman" pitchFamily="18" charset="0"/>
              </a:rPr>
              <a:t>In video, it is common to subsample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by a factor of two horizontally; with still images (JPEG), the </a:t>
            </a:r>
            <a:r>
              <a:rPr lang="en-US" altLang="zh-TW" dirty="0" err="1" smtClean="0">
                <a:latin typeface="Times New Roman" pitchFamily="18" charset="0"/>
                <a:cs typeface="Times New Roman" pitchFamily="18" charset="0"/>
              </a:rPr>
              <a:t>subsampling</a:t>
            </a:r>
            <a:r>
              <a:rPr lang="en-US" altLang="zh-TW" dirty="0" smtClean="0">
                <a:latin typeface="Times New Roman" pitchFamily="18" charset="0"/>
                <a:cs typeface="Times New Roman" pitchFamily="18" charset="0"/>
              </a:rPr>
              <a:t> (averaging) occurs both horizontally and vertically.</a:t>
            </a:r>
            <a:endParaRPr lang="zh-TW"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Once the luminance and chrominance images have been appropriately </a:t>
            </a:r>
            <a:r>
              <a:rPr lang="en-US" altLang="zh-TW" dirty="0" err="1" smtClean="0">
                <a:latin typeface="Times New Roman" pitchFamily="18" charset="0"/>
                <a:cs typeface="Times New Roman" pitchFamily="18" charset="0"/>
              </a:rPr>
              <a:t>subsampled</a:t>
            </a:r>
            <a:r>
              <a:rPr lang="en-US" altLang="zh-TW" dirty="0" smtClean="0">
                <a:latin typeface="Times New Roman" pitchFamily="18" charset="0"/>
                <a:cs typeface="Times New Roman" pitchFamily="18" charset="0"/>
              </a:rPr>
              <a:t> and separated into individual images, they are then passed to a block transform stage.</a:t>
            </a:r>
          </a:p>
          <a:p>
            <a:r>
              <a:rPr lang="en-US" altLang="zh-TW" dirty="0" smtClean="0">
                <a:latin typeface="Times New Roman" pitchFamily="18" charset="0"/>
                <a:cs typeface="Times New Roman" pitchFamily="18" charset="0"/>
              </a:rPr>
              <a:t>The most common technique used here is the Discrete Cosine Transform (DCT), which is a real-valued variant of the Discrete Fourier Transform (DFT).</a:t>
            </a:r>
          </a:p>
          <a:p>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points</a:t>
            </a:r>
          </a:p>
          <a:p>
            <a:pPr lvl="1"/>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3D planes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plane equation vector</a:t>
            </a:r>
          </a:p>
          <a:p>
            <a:pPr lvl="1"/>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22529" name="Object 1"/>
          <p:cNvGraphicFramePr>
            <a:graphicFrameLocks noChangeAspect="1"/>
          </p:cNvGraphicFramePr>
          <p:nvPr/>
        </p:nvGraphicFramePr>
        <p:xfrm>
          <a:off x="1201738" y="2133600"/>
          <a:ext cx="2590800" cy="568325"/>
        </p:xfrm>
        <a:graphic>
          <a:graphicData uri="http://schemas.openxmlformats.org/presentationml/2006/ole">
            <p:oleObj spid="_x0000_s22529" name="方程式" r:id="rId3" imgW="1041120" imgH="228600" progId="Equation.3">
              <p:embed/>
            </p:oleObj>
          </a:graphicData>
        </a:graphic>
      </p:graphicFrame>
      <p:graphicFrame>
        <p:nvGraphicFramePr>
          <p:cNvPr id="22530" name="Object 2"/>
          <p:cNvGraphicFramePr>
            <a:graphicFrameLocks noChangeAspect="1"/>
          </p:cNvGraphicFramePr>
          <p:nvPr/>
        </p:nvGraphicFramePr>
        <p:xfrm>
          <a:off x="1216025" y="3290888"/>
          <a:ext cx="4108450" cy="1074737"/>
        </p:xfrm>
        <a:graphic>
          <a:graphicData uri="http://schemas.openxmlformats.org/presentationml/2006/ole">
            <p:oleObj spid="_x0000_s22530" name="方程式" r:id="rId4" imgW="1650960" imgH="431640" progId="Equation.3">
              <p:embed/>
            </p:oleObj>
          </a:graphicData>
        </a:graphic>
      </p:graphicFrame>
      <p:graphicFrame>
        <p:nvGraphicFramePr>
          <p:cNvPr id="22533" name="Object 5"/>
          <p:cNvGraphicFramePr>
            <a:graphicFrameLocks noChangeAspect="1"/>
          </p:cNvGraphicFramePr>
          <p:nvPr/>
        </p:nvGraphicFramePr>
        <p:xfrm>
          <a:off x="1227138" y="4941888"/>
          <a:ext cx="5718175" cy="631825"/>
        </p:xfrm>
        <a:graphic>
          <a:graphicData uri="http://schemas.openxmlformats.org/presentationml/2006/ole">
            <p:oleObj spid="_x0000_s22533" name="方程式" r:id="rId5" imgW="2298600" imgH="253800" progId="Equation.3">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After transform coding, the coefficient values are quantized into a set of small integer values that can be coded using a variable bit length scheme such as a Huffman code or an arithmetic code.</a:t>
            </a:r>
          </a:p>
          <a:p>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(4/4)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(Joint Photographic Experts Group)</a:t>
            </a:r>
          </a:p>
        </p:txBody>
      </p:sp>
      <p:pic>
        <p:nvPicPr>
          <p:cNvPr id="4" name="Picture 2"/>
          <p:cNvPicPr>
            <a:picLocks noChangeAspect="1" noChangeArrowheads="1"/>
          </p:cNvPicPr>
          <p:nvPr/>
        </p:nvPicPr>
        <p:blipFill>
          <a:blip r:embed="rId2" cstate="print"/>
          <a:srcRect/>
          <a:stretch>
            <a:fillRect/>
          </a:stretch>
        </p:blipFill>
        <p:spPr bwMode="auto">
          <a:xfrm>
            <a:off x="457200" y="2336186"/>
            <a:ext cx="8229600" cy="3053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PSNR</a:t>
            </a:r>
            <a:r>
              <a:rPr lang="zh-TW" altLang="en-US" dirty="0" smtClean="0"/>
              <a:t> </a:t>
            </a:r>
            <a:r>
              <a:rPr lang="en-US" altLang="zh-TW" dirty="0" smtClean="0"/>
              <a:t>(Peak Signal-to-Noise</a:t>
            </a:r>
            <a:r>
              <a:rPr lang="zh-TW" altLang="en-US" dirty="0" smtClean="0"/>
              <a:t> </a:t>
            </a:r>
            <a:r>
              <a:rPr lang="en-US" altLang="zh-TW" dirty="0" smtClean="0"/>
              <a:t>Ratio)</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quality of a compression algorithm</a:t>
            </a: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5" name="物件 4"/>
          <p:cNvGraphicFramePr>
            <a:graphicFrameLocks noChangeAspect="1"/>
          </p:cNvGraphicFramePr>
          <p:nvPr/>
        </p:nvGraphicFramePr>
        <p:xfrm>
          <a:off x="1173163" y="2149475"/>
          <a:ext cx="5330825" cy="1711325"/>
        </p:xfrm>
        <a:graphic>
          <a:graphicData uri="http://schemas.openxmlformats.org/presentationml/2006/ole">
            <p:oleObj spid="_x0000_s8194" name="方程式" r:id="rId3" imgW="2844720" imgH="914400" progId="Equation.3">
              <p:embed/>
            </p:oleObj>
          </a:graphicData>
        </a:graphic>
      </p:graphicFrame>
      <p:graphicFrame>
        <p:nvGraphicFramePr>
          <p:cNvPr id="8196" name="Object 4"/>
          <p:cNvGraphicFramePr>
            <a:graphicFrameLocks noChangeAspect="1"/>
          </p:cNvGraphicFramePr>
          <p:nvPr/>
        </p:nvGraphicFramePr>
        <p:xfrm>
          <a:off x="827584" y="4058270"/>
          <a:ext cx="4738688" cy="450850"/>
        </p:xfrm>
        <a:graphic>
          <a:graphicData uri="http://schemas.openxmlformats.org/presentationml/2006/ole">
            <p:oleObj spid="_x0000_s8196" name="方程式" r:id="rId4" imgW="2527200" imgH="241200" progId="Equation.3">
              <p:embed/>
            </p:oleObj>
          </a:graphicData>
        </a:graphic>
      </p:graphicFrame>
      <p:graphicFrame>
        <p:nvGraphicFramePr>
          <p:cNvPr id="8198" name="Object 6"/>
          <p:cNvGraphicFramePr>
            <a:graphicFrameLocks noChangeAspect="1"/>
          </p:cNvGraphicFramePr>
          <p:nvPr/>
        </p:nvGraphicFramePr>
        <p:xfrm>
          <a:off x="862954" y="4437112"/>
          <a:ext cx="4429126" cy="782637"/>
        </p:xfrm>
        <a:graphic>
          <a:graphicData uri="http://schemas.openxmlformats.org/presentationml/2006/ole">
            <p:oleObj spid="_x0000_s8198" name="方程式" r:id="rId5" imgW="2361960" imgH="41904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 due March 29</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Camera calibration i.e. compute #pixels/mm object displacement</a:t>
            </a:r>
          </a:p>
          <a:p>
            <a:r>
              <a:rPr lang="en-US" altLang="zh-TW" dirty="0" smtClean="0"/>
              <a:t>Use lens of focal length: 16mm, 25mm, 55mm</a:t>
            </a:r>
          </a:p>
          <a:p>
            <a:r>
              <a:rPr lang="en-US" altLang="zh-TW" dirty="0" smtClean="0"/>
              <a:t>Object displacement of: 1mm, 5mm, 10mm, 20mm</a:t>
            </a:r>
          </a:p>
          <a:p>
            <a:r>
              <a:rPr lang="en-US" altLang="zh-TW" dirty="0" smtClean="0"/>
              <a:t>Object distance of: 0.5m, 1m, 2m</a:t>
            </a:r>
          </a:p>
          <a:p>
            <a:r>
              <a:rPr lang="en-US" altLang="zh-TW" dirty="0" smtClean="0"/>
              <a:t>Camera parameters: 8.8mm * 6.6mm ==&gt; 512*485 pixels</a:t>
            </a:r>
          </a:p>
          <a:p>
            <a:r>
              <a:rPr lang="en-US" altLang="zh-TW" dirty="0" smtClean="0"/>
              <a:t>Are pixels square or rectangular?</a:t>
            </a:r>
          </a:p>
          <a:p>
            <a:pPr>
              <a:buNone/>
            </a:pPr>
            <a:endParaRPr lang="en-US" altLang="zh-TW" dirty="0" smtClean="0"/>
          </a:p>
          <a:p>
            <a:endParaRPr lang="zh-TW"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Calculate theoretical values and compare with measured values.</a:t>
            </a:r>
          </a:p>
          <a:p>
            <a:r>
              <a:rPr lang="en-US" altLang="zh-TW" dirty="0" smtClean="0"/>
              <a:t>Calculate field of view in degrees of angle.</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3D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lines</a:t>
            </a:r>
          </a:p>
          <a:p>
            <a:pPr lvl="1"/>
            <a:r>
              <a:rPr lang="en-US" altLang="zh-TW" dirty="0" smtClean="0">
                <a:latin typeface="Times New Roman" pitchFamily="18" charset="0"/>
                <a:cs typeface="Times New Roman" pitchFamily="18" charset="0"/>
              </a:rPr>
              <a:t>two points on the line,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q</a:t>
            </a:r>
            <a:r>
              <a:rPr lang="en-US" altLang="zh-TW" dirty="0" smtClean="0">
                <a:latin typeface="Times New Roman" pitchFamily="18" charset="0"/>
                <a:cs typeface="Times New Roman" pitchFamily="18" charset="0"/>
              </a:rPr>
              <a:t>)</a:t>
            </a:r>
          </a:p>
          <a:p>
            <a:pPr lvl="1"/>
            <a:r>
              <a:rPr lang="en-US" altLang="zh-TW" dirty="0" smtClean="0">
                <a:latin typeface="Times New Roman" pitchFamily="18" charset="0"/>
                <a:cs typeface="Times New Roman" pitchFamily="18" charset="0"/>
              </a:rPr>
              <a:t>Any other point on the line can be expressed as a linear combination of these two points.</a:t>
            </a:r>
          </a:p>
          <a:p>
            <a:pPr lvl="1"/>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3D quadrics</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181250" name="Object 2"/>
          <p:cNvGraphicFramePr>
            <a:graphicFrameLocks noChangeAspect="1"/>
          </p:cNvGraphicFramePr>
          <p:nvPr/>
        </p:nvGraphicFramePr>
        <p:xfrm>
          <a:off x="1403648" y="3645024"/>
          <a:ext cx="2622550" cy="506412"/>
        </p:xfrm>
        <a:graphic>
          <a:graphicData uri="http://schemas.openxmlformats.org/presentationml/2006/ole">
            <p:oleObj spid="_x0000_s181250" name="方程式" r:id="rId3" imgW="1054080" imgH="203040" progId="Equation.3">
              <p:embed/>
            </p:oleObj>
          </a:graphicData>
        </a:graphic>
      </p:graphicFrame>
      <p:graphicFrame>
        <p:nvGraphicFramePr>
          <p:cNvPr id="181251" name="Object 3"/>
          <p:cNvGraphicFramePr>
            <a:graphicFrameLocks noChangeAspect="1"/>
          </p:cNvGraphicFramePr>
          <p:nvPr/>
        </p:nvGraphicFramePr>
        <p:xfrm>
          <a:off x="1152525" y="5237163"/>
          <a:ext cx="1579563" cy="568325"/>
        </p:xfrm>
        <a:graphic>
          <a:graphicData uri="http://schemas.openxmlformats.org/presentationml/2006/ole">
            <p:oleObj spid="_x0000_s181251" name="方程式" r:id="rId4" imgW="634680" imgH="228600" progId="Equation.3">
              <p:embed/>
            </p:oleObj>
          </a:graphicData>
        </a:graphic>
      </p:graphicFrame>
      <p:graphicFrame>
        <p:nvGraphicFramePr>
          <p:cNvPr id="181252" name="Object 4"/>
          <p:cNvGraphicFramePr>
            <a:graphicFrameLocks noChangeAspect="1"/>
          </p:cNvGraphicFramePr>
          <p:nvPr/>
        </p:nvGraphicFramePr>
        <p:xfrm>
          <a:off x="1387475" y="4221163"/>
          <a:ext cx="1927225" cy="506412"/>
        </p:xfrm>
        <a:graphic>
          <a:graphicData uri="http://schemas.openxmlformats.org/presentationml/2006/ole">
            <p:oleObj spid="_x0000_s181252" name="方程式" r:id="rId5" imgW="774360" imgH="2030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(3/3)</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539552" y="1700807"/>
            <a:ext cx="8193412" cy="4176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1754</Words>
  <Application>Microsoft Office PowerPoint</Application>
  <PresentationFormat>如螢幕大小 (4:3)</PresentationFormat>
  <Paragraphs>289</Paragraphs>
  <Slides>74</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74</vt:i4>
      </vt:variant>
    </vt:vector>
  </HeadingPairs>
  <TitlesOfParts>
    <vt:vector size="76" baseType="lpstr">
      <vt:lpstr>Office 佈景主題</vt:lpstr>
      <vt:lpstr>方程式</vt:lpstr>
      <vt:lpstr>Advanced Computer Vision </vt:lpstr>
      <vt:lpstr>Image Formation</vt:lpstr>
      <vt:lpstr>2.1.1 Geometric Primitives (1/4)</vt:lpstr>
      <vt:lpstr>2.1.1 Geometric Primitives (2/4)</vt:lpstr>
      <vt:lpstr>2.1.1 Geometric Primitives (3/4)</vt:lpstr>
      <vt:lpstr>2.1.1 Geometric Primitives (4/4)</vt:lpstr>
      <vt:lpstr>3D (1/3)</vt:lpstr>
      <vt:lpstr>3D (2/3)</vt:lpstr>
      <vt:lpstr>3D (3/3)</vt:lpstr>
      <vt:lpstr>2.1.2 2D Transformations</vt:lpstr>
      <vt:lpstr>Translation</vt:lpstr>
      <vt:lpstr>Rotation + Translation</vt:lpstr>
      <vt:lpstr>Scaled Rotation</vt:lpstr>
      <vt:lpstr>Affine </vt:lpstr>
      <vt:lpstr>Projective</vt:lpstr>
      <vt:lpstr>投影片 16</vt:lpstr>
      <vt:lpstr>2.1.3 3D Transformations</vt:lpstr>
      <vt:lpstr>2.1.4 3D Rotations (1/2)</vt:lpstr>
      <vt:lpstr>2.1.4 3D Rotations (2/2)</vt:lpstr>
      <vt:lpstr>2.1.5 3D to 2D Projections</vt:lpstr>
      <vt:lpstr>Perspective</vt:lpstr>
      <vt:lpstr>Camera Intrinsics (1/4)</vt:lpstr>
      <vt:lpstr>Camera Intrinsics (2/4)</vt:lpstr>
      <vt:lpstr>Camera Intrinsics (3/4)</vt:lpstr>
      <vt:lpstr>Camera Intrinsics (4/4)</vt:lpstr>
      <vt:lpstr>A Note on Focal Lengths</vt:lpstr>
      <vt:lpstr>Camera Matrix</vt:lpstr>
      <vt:lpstr>2.1.6 Lens Distortions (1/2)</vt:lpstr>
      <vt:lpstr>2.1.6 Lens Distortions (2/2)</vt:lpstr>
      <vt:lpstr>2.2 Photometric Image Formation</vt:lpstr>
      <vt:lpstr>投影片 31</vt:lpstr>
      <vt:lpstr>2.2.2 Reflectance and Shading</vt:lpstr>
      <vt:lpstr>投影片 33</vt:lpstr>
      <vt:lpstr> </vt:lpstr>
      <vt:lpstr>Diffuse Reflection vs. Specular Reflection (2/2)</vt:lpstr>
      <vt:lpstr>投影片 36</vt:lpstr>
      <vt:lpstr>Phong Shading</vt:lpstr>
      <vt:lpstr>2.2.3 Optics</vt:lpstr>
      <vt:lpstr>Chromatic Aberration</vt:lpstr>
      <vt:lpstr>Vignetting</vt:lpstr>
      <vt:lpstr>2.3 The Digital Camera</vt:lpstr>
      <vt:lpstr>Image Sensor (1/6)</vt:lpstr>
      <vt:lpstr>Image Sensor (2/6)</vt:lpstr>
      <vt:lpstr>Image Sensor (3/6)</vt:lpstr>
      <vt:lpstr>Image Sensor (4/6)</vt:lpstr>
      <vt:lpstr>Image Sensor (5/6)</vt:lpstr>
      <vt:lpstr>Image Sensor (6/6)</vt:lpstr>
      <vt:lpstr>2.3.1 Sampling and Aliasing</vt:lpstr>
      <vt:lpstr>Nyquist Frequency</vt:lpstr>
      <vt:lpstr>投影片 50</vt:lpstr>
      <vt:lpstr>2.3.2 Color</vt:lpstr>
      <vt:lpstr>CIE RGB</vt:lpstr>
      <vt:lpstr>投影片 53</vt:lpstr>
      <vt:lpstr>XYZ</vt:lpstr>
      <vt:lpstr>投影片 55</vt:lpstr>
      <vt:lpstr>L*a*b* Color Space</vt:lpstr>
      <vt:lpstr>Color Cameras</vt:lpstr>
      <vt:lpstr>Color Filter Arrays</vt:lpstr>
      <vt:lpstr>Bayer Pattern</vt:lpstr>
      <vt:lpstr>Color Balance (Auto White Balance)</vt:lpstr>
      <vt:lpstr>Gamma (1/2)</vt:lpstr>
      <vt:lpstr>Gamma (2/2)</vt:lpstr>
      <vt:lpstr>投影片 63</vt:lpstr>
      <vt:lpstr>Other Color Spaces (1/3)</vt:lpstr>
      <vt:lpstr>Other Color Spaces (2/3)</vt:lpstr>
      <vt:lpstr>Other Color Spaces (3/3)</vt:lpstr>
      <vt:lpstr>投影片 67</vt:lpstr>
      <vt:lpstr>2.3.3 Compression (1/4)</vt:lpstr>
      <vt:lpstr>2.3.3 Compression (2/4)</vt:lpstr>
      <vt:lpstr>2.3.3 Compression (3/4)</vt:lpstr>
      <vt:lpstr>2.3.3 Compression (4/4)</vt:lpstr>
      <vt:lpstr>PSNR (Peak Signal-to-Noise Ratio)</vt:lpstr>
      <vt:lpstr>Project due March 29</vt:lpstr>
      <vt:lpstr>投影片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dc:title>
  <dc:creator>karen</dc:creator>
  <cp:lastModifiedBy>SuperXP</cp:lastModifiedBy>
  <cp:revision>249</cp:revision>
  <dcterms:created xsi:type="dcterms:W3CDTF">2011-01-31T07:36:26Z</dcterms:created>
  <dcterms:modified xsi:type="dcterms:W3CDTF">2011-03-08T06:09:26Z</dcterms:modified>
</cp:coreProperties>
</file>