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2"/>
  </p:notesMasterIdLst>
  <p:handoutMasterIdLst>
    <p:handoutMasterId r:id="rId93"/>
  </p:handoutMasterIdLst>
  <p:sldIdLst>
    <p:sldId id="518" r:id="rId2"/>
    <p:sldId id="731" r:id="rId3"/>
    <p:sldId id="742" r:id="rId4"/>
    <p:sldId id="732" r:id="rId5"/>
    <p:sldId id="733" r:id="rId6"/>
    <p:sldId id="734" r:id="rId7"/>
    <p:sldId id="735" r:id="rId8"/>
    <p:sldId id="736" r:id="rId9"/>
    <p:sldId id="737" r:id="rId10"/>
    <p:sldId id="747" r:id="rId11"/>
    <p:sldId id="658" r:id="rId12"/>
    <p:sldId id="659" r:id="rId13"/>
    <p:sldId id="660" r:id="rId14"/>
    <p:sldId id="661" r:id="rId15"/>
    <p:sldId id="662" r:id="rId16"/>
    <p:sldId id="663" r:id="rId17"/>
    <p:sldId id="664" r:id="rId18"/>
    <p:sldId id="760" r:id="rId19"/>
    <p:sldId id="761" r:id="rId20"/>
    <p:sldId id="669" r:id="rId21"/>
    <p:sldId id="770" r:id="rId22"/>
    <p:sldId id="670" r:id="rId23"/>
    <p:sldId id="671" r:id="rId24"/>
    <p:sldId id="772" r:id="rId25"/>
    <p:sldId id="773" r:id="rId26"/>
    <p:sldId id="775" r:id="rId27"/>
    <p:sldId id="774" r:id="rId28"/>
    <p:sldId id="673" r:id="rId29"/>
    <p:sldId id="674" r:id="rId30"/>
    <p:sldId id="750" r:id="rId31"/>
    <p:sldId id="751" r:id="rId32"/>
    <p:sldId id="752" r:id="rId33"/>
    <p:sldId id="753" r:id="rId34"/>
    <p:sldId id="675" r:id="rId35"/>
    <p:sldId id="676" r:id="rId36"/>
    <p:sldId id="677" r:id="rId37"/>
    <p:sldId id="678" r:id="rId38"/>
    <p:sldId id="679" r:id="rId39"/>
    <p:sldId id="680" r:id="rId40"/>
    <p:sldId id="681" r:id="rId41"/>
    <p:sldId id="682" r:id="rId42"/>
    <p:sldId id="683" r:id="rId43"/>
    <p:sldId id="684" r:id="rId44"/>
    <p:sldId id="685" r:id="rId45"/>
    <p:sldId id="686" r:id="rId46"/>
    <p:sldId id="762" r:id="rId47"/>
    <p:sldId id="763" r:id="rId48"/>
    <p:sldId id="765" r:id="rId49"/>
    <p:sldId id="758" r:id="rId50"/>
    <p:sldId id="687" r:id="rId51"/>
    <p:sldId id="688" r:id="rId52"/>
    <p:sldId id="690" r:id="rId53"/>
    <p:sldId id="776" r:id="rId54"/>
    <p:sldId id="767" r:id="rId55"/>
    <p:sldId id="768" r:id="rId56"/>
    <p:sldId id="766" r:id="rId57"/>
    <p:sldId id="691" r:id="rId58"/>
    <p:sldId id="692" r:id="rId59"/>
    <p:sldId id="693" r:id="rId60"/>
    <p:sldId id="694" r:id="rId61"/>
    <p:sldId id="695" r:id="rId62"/>
    <p:sldId id="696" r:id="rId63"/>
    <p:sldId id="697" r:id="rId64"/>
    <p:sldId id="755" r:id="rId65"/>
    <p:sldId id="698" r:id="rId66"/>
    <p:sldId id="699" r:id="rId67"/>
    <p:sldId id="701" r:id="rId68"/>
    <p:sldId id="702" r:id="rId69"/>
    <p:sldId id="703" r:id="rId70"/>
    <p:sldId id="704" r:id="rId71"/>
    <p:sldId id="705" r:id="rId72"/>
    <p:sldId id="706" r:id="rId73"/>
    <p:sldId id="707" r:id="rId74"/>
    <p:sldId id="708" r:id="rId75"/>
    <p:sldId id="709" r:id="rId76"/>
    <p:sldId id="756" r:id="rId77"/>
    <p:sldId id="710" r:id="rId78"/>
    <p:sldId id="711" r:id="rId79"/>
    <p:sldId id="712" r:id="rId80"/>
    <p:sldId id="713" r:id="rId81"/>
    <p:sldId id="714" r:id="rId82"/>
    <p:sldId id="715" r:id="rId83"/>
    <p:sldId id="716" r:id="rId84"/>
    <p:sldId id="717" r:id="rId85"/>
    <p:sldId id="718" r:id="rId86"/>
    <p:sldId id="719" r:id="rId87"/>
    <p:sldId id="720" r:id="rId88"/>
    <p:sldId id="721" r:id="rId89"/>
    <p:sldId id="722" r:id="rId90"/>
    <p:sldId id="723" r:id="rId91"/>
  </p:sldIdLst>
  <p:sldSz cx="9144000" cy="6858000" type="screen4x3"/>
  <p:notesSz cx="6858000" cy="9144000"/>
  <p:custDataLst>
    <p:tags r:id="rId94"/>
  </p:custDataLst>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9" autoAdjust="0"/>
    <p:restoredTop sz="87063" autoAdjust="0"/>
  </p:normalViewPr>
  <p:slideViewPr>
    <p:cSldViewPr>
      <p:cViewPr varScale="1">
        <p:scale>
          <a:sx n="59" d="100"/>
          <a:sy n="59" d="100"/>
        </p:scale>
        <p:origin x="-1480" y="-64"/>
      </p:cViewPr>
      <p:guideLst>
        <p:guide orient="horz" pos="2160"/>
        <p:guide pos="2880"/>
      </p:guideLst>
    </p:cSldViewPr>
  </p:slideViewPr>
  <p:outlineViewPr>
    <p:cViewPr>
      <p:scale>
        <a:sx n="33" d="100"/>
        <a:sy n="33" d="100"/>
      </p:scale>
      <p:origin x="62" y="1286"/>
    </p:cViewPr>
  </p:outlineViewPr>
  <p:notesTextViewPr>
    <p:cViewPr>
      <p:scale>
        <a:sx n="3" d="2"/>
        <a:sy n="3" d="2"/>
      </p:scale>
      <p:origin x="0" y="0"/>
    </p:cViewPr>
  </p:notesTextViewPr>
  <p:sorterViewPr>
    <p:cViewPr>
      <p:scale>
        <a:sx n="100" d="100"/>
        <a:sy n="100" d="100"/>
      </p:scale>
      <p:origin x="0" y="1192"/>
    </p:cViewPr>
  </p:sorterViewPr>
  <p:notesViewPr>
    <p:cSldViewPr>
      <p:cViewPr varScale="1">
        <p:scale>
          <a:sx n="51" d="100"/>
          <a:sy n="51" d="100"/>
        </p:scale>
        <p:origin x="-2692" y="-9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F8B16A-C240-4A84-8178-F7FCDAB9F3C4}" type="datetimeFigureOut">
              <a:rPr lang="zh-TW" altLang="en-US" smtClean="0"/>
              <a:pPr/>
              <a:t>2019/4/23</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8FFB36-1450-42FE-B4F3-EC27F70D44B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ltLang="zh-TW"/>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ltLang="zh-TW"/>
          </a:p>
        </p:txBody>
      </p:sp>
      <p:sp>
        <p:nvSpPr>
          <p:cNvPr id="89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dirty="0" smtClean="0"/>
              <a:t>Click to edit Master text styles</a:t>
            </a:r>
          </a:p>
          <a:p>
            <a:pPr lvl="1"/>
            <a:r>
              <a:rPr lang="en-US" altLang="zh-TW" noProof="0" dirty="0" smtClean="0"/>
              <a:t>Second level</a:t>
            </a:r>
          </a:p>
          <a:p>
            <a:pPr lvl="2"/>
            <a:r>
              <a:rPr lang="en-US" altLang="zh-TW" noProof="0" dirty="0" smtClean="0"/>
              <a:t>Third level</a:t>
            </a:r>
          </a:p>
          <a:p>
            <a:pPr lvl="3"/>
            <a:r>
              <a:rPr lang="en-US" altLang="zh-TW" noProof="0" dirty="0" smtClean="0"/>
              <a:t>Fourth level</a:t>
            </a:r>
          </a:p>
          <a:p>
            <a:pPr lvl="4"/>
            <a:r>
              <a:rPr lang="en-US" altLang="zh-TW" noProof="0" dirty="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ltLang="zh-TW"/>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E9990DF4-4AA0-48E6-9107-94C84BAB765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defRPr/>
            </a:pPr>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15</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16</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17</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18</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19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20</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21</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22</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23</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24</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25</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26</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27</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28</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29</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30</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31</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32</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33</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34</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35</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36</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37</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38</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39</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a:t>
            </a:fld>
            <a:endParaRPr lang="en-US"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40</a:t>
            </a:fld>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41</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42</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43</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44</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45</a:t>
            </a:fld>
            <a:endParaRPr lang="en-US"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46</a:t>
            </a:fld>
            <a:endParaRPr lang="en-US"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47</a:t>
            </a:fld>
            <a:endParaRPr lang="en-US"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48</a:t>
            </a:fld>
            <a:endParaRPr lang="en-US"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49</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a:t>
            </a:fld>
            <a:endParaRPr lang="en-US" altLang="zh-TW"/>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50</a:t>
            </a:fld>
            <a:endParaRPr lang="en-US" alt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51</a:t>
            </a:fld>
            <a:endParaRPr lang="en-US" alt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52</a:t>
            </a:fld>
            <a:endParaRPr lang="en-US" altLang="zh-TW"/>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53</a:t>
            </a:fld>
            <a:endParaRPr lang="en-US" altLang="zh-TW"/>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54</a:t>
            </a:fld>
            <a:endParaRPr lang="en-US" altLang="zh-TW"/>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55</a:t>
            </a:fld>
            <a:endParaRPr lang="en-US" altLang="zh-TW"/>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56</a:t>
            </a:fld>
            <a:endParaRPr lang="en-US" altLang="zh-TW"/>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57</a:t>
            </a:fld>
            <a:endParaRPr lang="en-US" altLang="zh-TW"/>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58</a:t>
            </a:fld>
            <a:endParaRPr lang="en-US" altLang="zh-TW"/>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59</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a:t>
            </a:fld>
            <a:endParaRPr lang="en-US" altLang="zh-TW"/>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60</a:t>
            </a:fld>
            <a:endParaRPr lang="en-US" altLang="zh-TW"/>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61</a:t>
            </a:fld>
            <a:endParaRPr lang="en-US" altLang="zh-TW"/>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62</a:t>
            </a:fld>
            <a:endParaRPr lang="en-US" altLang="zh-TW"/>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63</a:t>
            </a:fld>
            <a:endParaRPr lang="en-US" altLang="zh-TW"/>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64</a:t>
            </a:fld>
            <a:endParaRPr lang="en-US" altLang="zh-TW"/>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65</a:t>
            </a:fld>
            <a:endParaRPr lang="en-US" altLang="zh-TW"/>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66</a:t>
            </a:fld>
            <a:endParaRPr lang="en-US" altLang="zh-TW"/>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67</a:t>
            </a:fld>
            <a:endParaRPr lang="en-US" altLang="zh-TW"/>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68</a:t>
            </a:fld>
            <a:endParaRPr lang="en-US" altLang="zh-TW"/>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69</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a:t>
            </a:fld>
            <a:endParaRPr lang="en-US" altLang="zh-TW"/>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70</a:t>
            </a:fld>
            <a:endParaRPr lang="en-US" altLang="zh-TW"/>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71</a:t>
            </a:fld>
            <a:endParaRPr lang="en-US" altLang="zh-TW"/>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72</a:t>
            </a:fld>
            <a:endParaRPr lang="en-US" altLang="zh-TW"/>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smtClean="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73</a:t>
            </a:fld>
            <a:endParaRPr lang="en-US" altLang="zh-TW"/>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74</a:t>
            </a:fld>
            <a:endParaRPr lang="en-US" altLang="zh-TW"/>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75</a:t>
            </a:fld>
            <a:endParaRPr lang="en-US" altLang="zh-TW"/>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76</a:t>
            </a:fld>
            <a:endParaRPr lang="en-US" altLang="zh-TW"/>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77</a:t>
            </a:fld>
            <a:endParaRPr lang="en-US" altLang="zh-TW"/>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78</a:t>
            </a:fld>
            <a:endParaRPr lang="en-US" altLang="zh-TW"/>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79</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a:t>
            </a:fld>
            <a:endParaRPr lang="en-US" altLang="zh-TW"/>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80</a:t>
            </a:fld>
            <a:endParaRPr lang="en-US" altLang="zh-TW"/>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81</a:t>
            </a:fld>
            <a:endParaRPr lang="en-US" altLang="zh-TW"/>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82</a:t>
            </a:fld>
            <a:endParaRPr lang="en-US" altLang="zh-TW"/>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83</a:t>
            </a:fld>
            <a:endParaRPr lang="en-US" altLang="zh-TW"/>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84</a:t>
            </a:fld>
            <a:endParaRPr lang="en-US" altLang="zh-TW"/>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85</a:t>
            </a:fld>
            <a:endParaRPr lang="en-US" altLang="zh-TW"/>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86</a:t>
            </a:fld>
            <a:endParaRPr lang="en-US" altLang="zh-TW"/>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87</a:t>
            </a:fld>
            <a:endParaRPr lang="en-US" altLang="zh-TW"/>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88</a:t>
            </a:fld>
            <a:endParaRPr lang="en-US" altLang="zh-TW"/>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zh-TW" b="1"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89</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9</a:t>
            </a:fld>
            <a:endParaRPr lang="en-US" altLang="zh-TW"/>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E9990DF4-4AA0-48E6-9107-94C84BAB7657}" type="slidenum">
              <a:rPr lang="en-US" altLang="zh-TW" smtClean="0"/>
              <a:pPr>
                <a:defRPr/>
              </a:pPr>
              <a:t>90</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6" name="Rectangle 6"/>
          <p:cNvSpPr>
            <a:spLocks noGrp="1" noChangeArrowheads="1"/>
          </p:cNvSpPr>
          <p:nvPr>
            <p:ph type="sldNum" sz="quarter" idx="12"/>
          </p:nvPr>
        </p:nvSpPr>
        <p:spPr>
          <a:ln/>
        </p:spPr>
        <p:txBody>
          <a:bodyPr/>
          <a:lstStyle>
            <a:lvl1pPr>
              <a:defRPr/>
            </a:lvl1pPr>
          </a:lstStyle>
          <a:p>
            <a:pPr>
              <a:defRPr/>
            </a:pPr>
            <a:fld id="{41989E40-2A13-4D78-A46B-BB9A4DFCD910}" type="slidenum">
              <a:rPr lang="en-US" altLang="zh-TW"/>
              <a:pPr>
                <a:defRPr/>
              </a:pPr>
              <a:t>‹#›</a:t>
            </a:fld>
            <a:endParaRPr lang="en-US" altLang="zh-TW"/>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6" name="Rectangle 6"/>
          <p:cNvSpPr>
            <a:spLocks noGrp="1" noChangeArrowheads="1"/>
          </p:cNvSpPr>
          <p:nvPr>
            <p:ph type="sldNum" sz="quarter" idx="12"/>
          </p:nvPr>
        </p:nvSpPr>
        <p:spPr>
          <a:ln/>
        </p:spPr>
        <p:txBody>
          <a:bodyPr/>
          <a:lstStyle>
            <a:lvl1pPr>
              <a:defRPr/>
            </a:lvl1pPr>
          </a:lstStyle>
          <a:p>
            <a:pPr>
              <a:defRPr/>
            </a:pPr>
            <a:fld id="{2CA93DE7-588D-4690-A6B9-F15AA0926A8B}" type="slidenum">
              <a:rPr lang="en-US" altLang="zh-TW"/>
              <a:pPr>
                <a:defRPr/>
              </a:pPr>
              <a:t>‹#›</a:t>
            </a:fld>
            <a:endParaRPr lang="en-US" altLang="zh-TW"/>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6" name="Rectangle 6"/>
          <p:cNvSpPr>
            <a:spLocks noGrp="1" noChangeArrowheads="1"/>
          </p:cNvSpPr>
          <p:nvPr>
            <p:ph type="sldNum" sz="quarter" idx="12"/>
          </p:nvPr>
        </p:nvSpPr>
        <p:spPr>
          <a:ln/>
        </p:spPr>
        <p:txBody>
          <a:bodyPr/>
          <a:lstStyle>
            <a:lvl1pPr>
              <a:defRPr/>
            </a:lvl1pPr>
          </a:lstStyle>
          <a:p>
            <a:pPr>
              <a:defRPr/>
            </a:pPr>
            <a:fld id="{4CEB5B29-4EFE-434A-8959-ED7D638A5DD4}" type="slidenum">
              <a:rPr lang="en-US" altLang="zh-TW"/>
              <a:pPr>
                <a:defRPr/>
              </a:pPr>
              <a:t>‹#›</a:t>
            </a:fld>
            <a:endParaRPr lang="en-US" altLang="zh-TW"/>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6" name="Rectangle 6"/>
          <p:cNvSpPr>
            <a:spLocks noGrp="1" noChangeArrowheads="1"/>
          </p:cNvSpPr>
          <p:nvPr>
            <p:ph type="sldNum" sz="quarter" idx="12"/>
          </p:nvPr>
        </p:nvSpPr>
        <p:spPr>
          <a:ln/>
        </p:spPr>
        <p:txBody>
          <a:bodyPr/>
          <a:lstStyle>
            <a:lvl1pPr>
              <a:defRPr/>
            </a:lvl1pPr>
          </a:lstStyle>
          <a:p>
            <a:pPr>
              <a:defRPr/>
            </a:pPr>
            <a:fld id="{C2652533-EE90-4F68-9935-DC895C27B880}" type="slidenum">
              <a:rPr lang="en-US" altLang="zh-TW"/>
              <a:pPr>
                <a:defRPr/>
              </a:pPr>
              <a:t>‹#›</a:t>
            </a:fld>
            <a:endParaRPr lang="en-US" altLang="zh-TW"/>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6" name="Rectangle 6"/>
          <p:cNvSpPr>
            <a:spLocks noGrp="1" noChangeArrowheads="1"/>
          </p:cNvSpPr>
          <p:nvPr>
            <p:ph type="sldNum" sz="quarter" idx="12"/>
          </p:nvPr>
        </p:nvSpPr>
        <p:spPr>
          <a:ln/>
        </p:spPr>
        <p:txBody>
          <a:bodyPr/>
          <a:lstStyle>
            <a:lvl1pPr>
              <a:defRPr/>
            </a:lvl1pPr>
          </a:lstStyle>
          <a:p>
            <a:pPr>
              <a:defRPr/>
            </a:pPr>
            <a:fld id="{800FBBE9-F54F-4BB7-BE94-ED028622B58F}" type="slidenum">
              <a:rPr lang="en-US" altLang="zh-TW"/>
              <a:pPr>
                <a:defRPr/>
              </a:pPr>
              <a:t>‹#›</a:t>
            </a:fld>
            <a:endParaRPr lang="en-US" altLang="zh-TW"/>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7" name="Rectangle 6"/>
          <p:cNvSpPr>
            <a:spLocks noGrp="1" noChangeArrowheads="1"/>
          </p:cNvSpPr>
          <p:nvPr>
            <p:ph type="sldNum" sz="quarter" idx="12"/>
          </p:nvPr>
        </p:nvSpPr>
        <p:spPr>
          <a:ln/>
        </p:spPr>
        <p:txBody>
          <a:bodyPr/>
          <a:lstStyle>
            <a:lvl1pPr>
              <a:defRPr/>
            </a:lvl1pPr>
          </a:lstStyle>
          <a:p>
            <a:pPr>
              <a:defRPr/>
            </a:pPr>
            <a:fld id="{35D66376-42D9-4E99-962E-71C0C5D15C23}" type="slidenum">
              <a:rPr lang="en-US" altLang="zh-TW"/>
              <a:pPr>
                <a:defRPr/>
              </a:pPr>
              <a:t>‹#›</a:t>
            </a:fld>
            <a:endParaRPr lang="en-US" altLang="zh-TW"/>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9" name="Rectangle 6"/>
          <p:cNvSpPr>
            <a:spLocks noGrp="1" noChangeArrowheads="1"/>
          </p:cNvSpPr>
          <p:nvPr>
            <p:ph type="sldNum" sz="quarter" idx="12"/>
          </p:nvPr>
        </p:nvSpPr>
        <p:spPr>
          <a:ln/>
        </p:spPr>
        <p:txBody>
          <a:bodyPr/>
          <a:lstStyle>
            <a:lvl1pPr>
              <a:defRPr/>
            </a:lvl1pPr>
          </a:lstStyle>
          <a:p>
            <a:pPr>
              <a:defRPr/>
            </a:pPr>
            <a:fld id="{477BEA27-B81F-472E-BE6C-197C918A871E}" type="slidenum">
              <a:rPr lang="en-US" altLang="zh-TW"/>
              <a:pPr>
                <a:defRPr/>
              </a:pPr>
              <a:t>‹#›</a:t>
            </a:fld>
            <a:endParaRPr lang="en-US" altLang="zh-TW"/>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5" name="Rectangle 6"/>
          <p:cNvSpPr>
            <a:spLocks noGrp="1" noChangeArrowheads="1"/>
          </p:cNvSpPr>
          <p:nvPr>
            <p:ph type="sldNum" sz="quarter" idx="12"/>
          </p:nvPr>
        </p:nvSpPr>
        <p:spPr>
          <a:ln/>
        </p:spPr>
        <p:txBody>
          <a:bodyPr/>
          <a:lstStyle>
            <a:lvl1pPr>
              <a:defRPr/>
            </a:lvl1pPr>
          </a:lstStyle>
          <a:p>
            <a:pPr>
              <a:defRPr/>
            </a:pPr>
            <a:fld id="{183FADC6-7E3F-4B0C-8DEB-3C4A2B65E31A}" type="slidenum">
              <a:rPr lang="en-US" altLang="zh-TW"/>
              <a:pPr>
                <a:defRPr/>
              </a:pPr>
              <a:t>‹#›</a:t>
            </a:fld>
            <a:endParaRPr lang="en-US" altLang="zh-TW"/>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4" name="Rectangle 6"/>
          <p:cNvSpPr>
            <a:spLocks noGrp="1" noChangeArrowheads="1"/>
          </p:cNvSpPr>
          <p:nvPr>
            <p:ph type="sldNum" sz="quarter" idx="12"/>
          </p:nvPr>
        </p:nvSpPr>
        <p:spPr>
          <a:ln/>
        </p:spPr>
        <p:txBody>
          <a:bodyPr/>
          <a:lstStyle>
            <a:lvl1pPr>
              <a:defRPr/>
            </a:lvl1pPr>
          </a:lstStyle>
          <a:p>
            <a:pPr>
              <a:defRPr/>
            </a:pPr>
            <a:fld id="{7487E460-9EDC-4EED-9E2E-7AAC2272E2CF}" type="slidenum">
              <a:rPr lang="en-US" altLang="zh-TW"/>
              <a:pPr>
                <a:defRPr/>
              </a:pPr>
              <a:t>‹#›</a:t>
            </a:fld>
            <a:endParaRPr lang="en-US" altLang="zh-TW"/>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7" name="Rectangle 6"/>
          <p:cNvSpPr>
            <a:spLocks noGrp="1" noChangeArrowheads="1"/>
          </p:cNvSpPr>
          <p:nvPr>
            <p:ph type="sldNum" sz="quarter" idx="12"/>
          </p:nvPr>
        </p:nvSpPr>
        <p:spPr>
          <a:ln/>
        </p:spPr>
        <p:txBody>
          <a:bodyPr/>
          <a:lstStyle>
            <a:lvl1pPr>
              <a:defRPr/>
            </a:lvl1pPr>
          </a:lstStyle>
          <a:p>
            <a:pPr>
              <a:defRPr/>
            </a:pPr>
            <a:fld id="{54A524FC-DE51-4B2E-A32F-A6C7457CD7DA}" type="slidenum">
              <a:rPr lang="en-US" altLang="zh-TW"/>
              <a:pPr>
                <a:defRPr/>
              </a:pPr>
              <a:t>‹#›</a:t>
            </a:fld>
            <a:endParaRPr lang="en-US" altLang="zh-TW"/>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CSE 576, Spring 2008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Structure from Motion</a:t>
            </a:r>
          </a:p>
        </p:txBody>
      </p:sp>
      <p:sp>
        <p:nvSpPr>
          <p:cNvPr id="7" name="Rectangle 6"/>
          <p:cNvSpPr>
            <a:spLocks noGrp="1" noChangeArrowheads="1"/>
          </p:cNvSpPr>
          <p:nvPr>
            <p:ph type="sldNum" sz="quarter" idx="12"/>
          </p:nvPr>
        </p:nvSpPr>
        <p:spPr>
          <a:ln/>
        </p:spPr>
        <p:txBody>
          <a:bodyPr/>
          <a:lstStyle>
            <a:lvl1pPr>
              <a:defRPr/>
            </a:lvl1pPr>
          </a:lstStyle>
          <a:p>
            <a:pPr>
              <a:defRPr/>
            </a:pPr>
            <a:fld id="{AC3F07C9-FB02-4333-A7B1-C2165EFB07BD}" type="slidenum">
              <a:rPr lang="en-US" altLang="zh-TW"/>
              <a:pPr>
                <a:defRPr/>
              </a:pPr>
              <a:t>‹#›</a:t>
            </a:fld>
            <a:endParaRPr lang="en-US" altLang="zh-TW"/>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ea typeface="新細明體" charset="-120"/>
              </a:defRPr>
            </a:lvl1pPr>
          </a:lstStyle>
          <a:p>
            <a:pPr>
              <a:defRPr/>
            </a:pPr>
            <a:r>
              <a:rPr lang="en-US" altLang="zh-TW"/>
              <a:t>CSE 576, Spring 2008</a:t>
            </a:r>
          </a:p>
        </p:txBody>
      </p:sp>
      <p:sp>
        <p:nvSpPr>
          <p:cNvPr id="1029" name="Rectangle 5"/>
          <p:cNvSpPr>
            <a:spLocks noGrp="1" noChangeArrowheads="1"/>
          </p:cNvSpPr>
          <p:nvPr>
            <p:ph type="ftr" sz="quarter" idx="3"/>
          </p:nvPr>
        </p:nvSpPr>
        <p:spPr bwMode="auto">
          <a:xfrm>
            <a:off x="2743200" y="6248400"/>
            <a:ext cx="3657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ea typeface="新細明體" charset="-120"/>
              </a:defRPr>
            </a:lvl1pPr>
          </a:lstStyle>
          <a:p>
            <a:pPr>
              <a:defRPr/>
            </a:pPr>
            <a:r>
              <a:rPr lang="en-US" altLang="zh-TW"/>
              <a:t>Structure from Motion</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ea typeface="新細明體" pitchFamily="18" charset="-120"/>
              </a:defRPr>
            </a:lvl1pPr>
          </a:lstStyle>
          <a:p>
            <a:pPr>
              <a:defRPr/>
            </a:pPr>
            <a:fld id="{01862127-B67A-441F-8E38-1706E3EF6CA4}" type="slidenum">
              <a:rPr lang="en-US" altLang="zh-TW"/>
              <a:pPr>
                <a:defRPr/>
              </a:pPr>
              <a:t>‹#›</a:t>
            </a:fld>
            <a:endParaRPr lang="en-US" altLang="zh-TW"/>
          </a:p>
        </p:txBody>
      </p:sp>
      <p:sp>
        <p:nvSpPr>
          <p:cNvPr id="1031" name="Line 7"/>
          <p:cNvSpPr>
            <a:spLocks noChangeShapeType="1"/>
          </p:cNvSpPr>
          <p:nvPr userDrawn="1"/>
        </p:nvSpPr>
        <p:spPr bwMode="auto">
          <a:xfrm>
            <a:off x="685800" y="1524000"/>
            <a:ext cx="7772400" cy="0"/>
          </a:xfrm>
          <a:prstGeom prst="line">
            <a:avLst/>
          </a:prstGeom>
          <a:noFill/>
          <a:ln w="38100">
            <a:solidFill>
              <a:schemeClr val="tx2"/>
            </a:solidFill>
            <a:round/>
            <a:headEnd/>
            <a:tailEnd/>
          </a:ln>
        </p:spPr>
        <p:txBody>
          <a:bodyPr wrap="none" anchor="ctr"/>
          <a:lstStyle/>
          <a:p>
            <a:pPr>
              <a:defRPr/>
            </a:pPr>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hf hd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5.pn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6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7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title"/>
          </p:nvPr>
        </p:nvSpPr>
        <p:spPr/>
        <p:txBody>
          <a:bodyPr/>
          <a:lstStyle/>
          <a:p>
            <a:pPr algn="ctr" eaLnBrk="1" hangingPunct="1"/>
            <a:r>
              <a:rPr lang="zh-TW" altLang="zh-TW" b="1" smtClean="0">
                <a:ea typeface="新細明體" charset="-120"/>
              </a:rPr>
              <a:t>Advanced Computer Vision </a:t>
            </a:r>
            <a:endParaRPr lang="zh-TW" altLang="en-US" smtClean="0">
              <a:ea typeface="新細明體" charset="-120"/>
            </a:endParaRPr>
          </a:p>
        </p:txBody>
      </p:sp>
      <p:sp>
        <p:nvSpPr>
          <p:cNvPr id="2051" name="頁尾版面配置區 4"/>
          <p:cNvSpPr>
            <a:spLocks noGrp="1"/>
          </p:cNvSpPr>
          <p:nvPr>
            <p:ph type="ftr" sz="quarter" idx="11"/>
          </p:nvPr>
        </p:nvSpPr>
        <p:spPr>
          <a:noFill/>
        </p:spPr>
        <p:txBody>
          <a:bodyPr/>
          <a:lstStyle/>
          <a:p>
            <a:r>
              <a:rPr lang="en-US" altLang="zh-TW" smtClean="0"/>
              <a:t>Structure from Motion</a:t>
            </a:r>
          </a:p>
        </p:txBody>
      </p:sp>
      <p:sp>
        <p:nvSpPr>
          <p:cNvPr id="2052" name="投影片編號版面配置區 5"/>
          <p:cNvSpPr>
            <a:spLocks noGrp="1"/>
          </p:cNvSpPr>
          <p:nvPr>
            <p:ph type="sldNum" sz="quarter" idx="12"/>
          </p:nvPr>
        </p:nvSpPr>
        <p:spPr>
          <a:noFill/>
        </p:spPr>
        <p:txBody>
          <a:bodyPr/>
          <a:lstStyle/>
          <a:p>
            <a:fld id="{3243BBFC-37A9-489A-8035-72E1EFC79FDF}" type="slidenum">
              <a:rPr lang="en-US" altLang="zh-TW" smtClean="0">
                <a:ea typeface="新細明體" charset="-120"/>
              </a:rPr>
              <a:pPr/>
              <a:t>1</a:t>
            </a:fld>
            <a:endParaRPr lang="en-US" altLang="zh-TW" smtClean="0">
              <a:ea typeface="新細明體" charset="-120"/>
            </a:endParaRPr>
          </a:p>
        </p:txBody>
      </p:sp>
      <p:sp>
        <p:nvSpPr>
          <p:cNvPr id="2053" name="副標題 2"/>
          <p:cNvSpPr>
            <a:spLocks noGrp="1"/>
          </p:cNvSpPr>
          <p:nvPr>
            <p:ph idx="1"/>
          </p:nvPr>
        </p:nvSpPr>
        <p:spPr/>
        <p:txBody>
          <a:bodyPr/>
          <a:lstStyle/>
          <a:p>
            <a:pPr algn="ctr" eaLnBrk="1" hangingPunct="1">
              <a:lnSpc>
                <a:spcPct val="150000"/>
              </a:lnSpc>
              <a:buFontTx/>
              <a:buNone/>
            </a:pPr>
            <a:r>
              <a:rPr lang="en-US" altLang="zh-TW" smtClean="0">
                <a:solidFill>
                  <a:srgbClr val="22228B"/>
                </a:solidFill>
                <a:ea typeface="新細明體" charset="-120"/>
              </a:rPr>
              <a:t> Chapter 7</a:t>
            </a:r>
          </a:p>
          <a:p>
            <a:pPr algn="ctr" eaLnBrk="1" hangingPunct="1">
              <a:lnSpc>
                <a:spcPct val="150000"/>
              </a:lnSpc>
              <a:buFontTx/>
              <a:buNone/>
            </a:pPr>
            <a:r>
              <a:rPr lang="en-US" altLang="zh-TW" smtClean="0">
                <a:solidFill>
                  <a:srgbClr val="22228B"/>
                </a:solidFill>
                <a:latin typeface="Century" pitchFamily="18" charset="0"/>
                <a:ea typeface="Batang" pitchFamily="18" charset="-127"/>
              </a:rPr>
              <a:t>S</a:t>
            </a:r>
            <a:r>
              <a:rPr lang="en-US" altLang="zh-TW" sz="2400" smtClean="0">
                <a:solidFill>
                  <a:srgbClr val="22228B"/>
                </a:solidFill>
                <a:latin typeface="Century" pitchFamily="18" charset="0"/>
                <a:ea typeface="Batang" pitchFamily="18" charset="-127"/>
              </a:rPr>
              <a:t>TRUCTURE</a:t>
            </a:r>
            <a:r>
              <a:rPr lang="en-US" altLang="zh-TW" smtClean="0">
                <a:solidFill>
                  <a:srgbClr val="22228B"/>
                </a:solidFill>
                <a:latin typeface="Century" pitchFamily="18" charset="0"/>
                <a:ea typeface="Batang" pitchFamily="18" charset="-127"/>
              </a:rPr>
              <a:t> </a:t>
            </a:r>
            <a:r>
              <a:rPr lang="en-US" altLang="zh-TW" sz="2400" smtClean="0">
                <a:solidFill>
                  <a:srgbClr val="22228B"/>
                </a:solidFill>
                <a:latin typeface="Century" pitchFamily="18" charset="0"/>
                <a:ea typeface="Batang" pitchFamily="18" charset="-127"/>
              </a:rPr>
              <a:t>FROM</a:t>
            </a:r>
            <a:r>
              <a:rPr lang="en-US" altLang="zh-TW" smtClean="0">
                <a:solidFill>
                  <a:srgbClr val="22228B"/>
                </a:solidFill>
                <a:latin typeface="Century" pitchFamily="18" charset="0"/>
                <a:ea typeface="Batang" pitchFamily="18" charset="-127"/>
              </a:rPr>
              <a:t> M</a:t>
            </a:r>
            <a:r>
              <a:rPr lang="en-US" altLang="zh-TW" sz="2400" smtClean="0">
                <a:solidFill>
                  <a:srgbClr val="22228B"/>
                </a:solidFill>
                <a:latin typeface="Century" pitchFamily="18" charset="0"/>
                <a:ea typeface="Batang" pitchFamily="18" charset="-127"/>
              </a:rPr>
              <a:t>OTION</a:t>
            </a:r>
            <a:endParaRPr lang="en-US" altLang="zh-TW" smtClean="0">
              <a:solidFill>
                <a:srgbClr val="22228B"/>
              </a:solidFill>
              <a:latin typeface="Century" pitchFamily="18" charset="0"/>
              <a:ea typeface="Batang" pitchFamily="18" charset="-127"/>
            </a:endParaRPr>
          </a:p>
          <a:p>
            <a:pPr algn="ctr" eaLnBrk="1" hangingPunct="1">
              <a:lnSpc>
                <a:spcPct val="150000"/>
              </a:lnSpc>
              <a:buFontTx/>
              <a:buNone/>
            </a:pPr>
            <a:endParaRPr lang="en-US" altLang="zh-TW" smtClean="0">
              <a:ea typeface="新細明體" charset="-120"/>
            </a:endParaRPr>
          </a:p>
          <a:p>
            <a:pPr algn="ctr" eaLnBrk="1" hangingPunct="1">
              <a:buFontTx/>
              <a:buNone/>
            </a:pPr>
            <a:endParaRPr lang="en-US" altLang="zh-TW" smtClean="0">
              <a:ea typeface="新細明體" charset="-120"/>
            </a:endParaRPr>
          </a:p>
          <a:p>
            <a:pPr algn="ctr" eaLnBrk="1" hangingPunct="1">
              <a:buFontTx/>
              <a:buNone/>
            </a:pPr>
            <a:r>
              <a:rPr lang="en-US" altLang="zh-TW" sz="2000" smtClean="0">
                <a:ea typeface="新細明體" charset="-120"/>
              </a:rPr>
              <a:t>Presented by</a:t>
            </a:r>
          </a:p>
          <a:p>
            <a:pPr algn="ctr" eaLnBrk="1" hangingPunct="1">
              <a:buFontTx/>
              <a:buNone/>
            </a:pPr>
            <a:r>
              <a:rPr lang="en-US" altLang="zh-TW" sz="2000" smtClean="0">
                <a:ea typeface="新細明體" charset="-120"/>
              </a:rPr>
              <a:t>Prof. Chiou-Shann Fuh &amp; Po-Kai Yang(</a:t>
            </a:r>
            <a:r>
              <a:rPr lang="zh-TW" altLang="en-US" sz="2000" smtClean="0">
                <a:ea typeface="新細明體" charset="-120"/>
              </a:rPr>
              <a:t>楊博凱</a:t>
            </a:r>
            <a:r>
              <a:rPr lang="en-US" altLang="zh-TW" sz="2000" smtClean="0">
                <a:ea typeface="新細明體" charset="-120"/>
              </a:rPr>
              <a:t>)</a:t>
            </a:r>
          </a:p>
          <a:p>
            <a:pPr algn="ctr" eaLnBrk="1" hangingPunct="1">
              <a:buFontTx/>
              <a:buNone/>
            </a:pPr>
            <a:r>
              <a:rPr lang="en-US" altLang="zh-TW" sz="2000" smtClean="0">
                <a:ea typeface="新細明體" charset="-120"/>
              </a:rPr>
              <a:t>Y05214@ms1.ylh.gov.tw         </a:t>
            </a:r>
          </a:p>
          <a:p>
            <a:pPr eaLnBrk="1" hangingPunct="1">
              <a:buFontTx/>
              <a:buNone/>
            </a:pPr>
            <a:endParaRPr lang="en-US" altLang="zh-TW" smtClean="0">
              <a:ea typeface="新細明體" charset="-120"/>
            </a:endParaRPr>
          </a:p>
          <a:p>
            <a:pPr eaLnBrk="1" hangingPunct="1">
              <a:buFontTx/>
              <a:buNone/>
            </a:pPr>
            <a:r>
              <a:rPr lang="en-US" altLang="zh-TW" smtClean="0">
                <a:ea typeface="新細明體" charset="-120"/>
              </a:rPr>
              <a:t>                        </a:t>
            </a:r>
            <a:endParaRPr lang="zh-TW" altLang="en-US" smtClean="0">
              <a:ea typeface="新細明體" charset="-12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eaLnBrk="1" hangingPunct="1"/>
            <a:r>
              <a:rPr lang="en-US" altLang="zh-TW" sz="3200" dirty="0" smtClean="0">
                <a:ea typeface="新細明體" charset="-120"/>
              </a:rPr>
              <a:t>Introduction</a:t>
            </a:r>
            <a:endParaRPr lang="zh-TW" altLang="en-US" sz="3200" dirty="0" smtClean="0">
              <a:ea typeface="新細明體" charset="-120"/>
            </a:endParaRPr>
          </a:p>
        </p:txBody>
      </p:sp>
      <p:sp>
        <p:nvSpPr>
          <p:cNvPr id="4099" name="內容版面配置區 2"/>
          <p:cNvSpPr>
            <a:spLocks noGrp="1"/>
          </p:cNvSpPr>
          <p:nvPr>
            <p:ph idx="1"/>
          </p:nvPr>
        </p:nvSpPr>
        <p:spPr/>
        <p:txBody>
          <a:bodyPr/>
          <a:lstStyle/>
          <a:p>
            <a:pPr marL="514350" indent="-514350" eaLnBrk="1" hangingPunct="1">
              <a:lnSpc>
                <a:spcPts val="3800"/>
              </a:lnSpc>
              <a:buNone/>
            </a:pPr>
            <a:r>
              <a:rPr lang="en-US" altLang="zh-TW" dirty="0" smtClean="0">
                <a:ea typeface="新細明體" charset="-120"/>
              </a:rPr>
              <a:t>The topics of projective geometry and structure from motion are extremely rich (such as trifocal tensor, algebraic techniques for full self-calibration)</a:t>
            </a:r>
          </a:p>
          <a:p>
            <a:pPr marL="514350" indent="-514350" eaLnBrk="1" hangingPunct="1">
              <a:lnSpc>
                <a:spcPts val="3800"/>
              </a:lnSpc>
              <a:buNone/>
            </a:pPr>
            <a:r>
              <a:rPr lang="en-US" altLang="zh-TW" dirty="0" smtClean="0">
                <a:ea typeface="新細明體" charset="-120"/>
              </a:rPr>
              <a:t>This chapter focus on the basics that are useful in large-scale, image-based reconstruction problems</a:t>
            </a:r>
          </a:p>
        </p:txBody>
      </p:sp>
      <p:sp>
        <p:nvSpPr>
          <p:cNvPr id="4100" name="頁尾版面配置區 4"/>
          <p:cNvSpPr>
            <a:spLocks noGrp="1"/>
          </p:cNvSpPr>
          <p:nvPr>
            <p:ph type="ftr" sz="quarter" idx="11"/>
          </p:nvPr>
        </p:nvSpPr>
        <p:spPr>
          <a:noFill/>
        </p:spPr>
        <p:txBody>
          <a:bodyPr/>
          <a:lstStyle/>
          <a:p>
            <a:r>
              <a:rPr lang="en-US" altLang="zh-TW" smtClean="0"/>
              <a:t>Structure from Motion</a:t>
            </a:r>
          </a:p>
        </p:txBody>
      </p:sp>
      <p:sp>
        <p:nvSpPr>
          <p:cNvPr id="4101" name="投影片編號版面配置區 5"/>
          <p:cNvSpPr>
            <a:spLocks noGrp="1"/>
          </p:cNvSpPr>
          <p:nvPr>
            <p:ph type="sldNum" sz="quarter" idx="12"/>
          </p:nvPr>
        </p:nvSpPr>
        <p:spPr>
          <a:noFill/>
        </p:spPr>
        <p:txBody>
          <a:bodyPr/>
          <a:lstStyle/>
          <a:p>
            <a:fld id="{F11045F3-5F40-460B-A609-4B0E71206612}" type="slidenum">
              <a:rPr lang="en-US" altLang="zh-TW" smtClean="0">
                <a:ea typeface="新細明體" charset="-120"/>
              </a:rPr>
              <a:pPr/>
              <a:t>10</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zh-TW" sz="3200" dirty="0" smtClean="0">
                <a:ea typeface="新細明體" charset="-120"/>
              </a:rPr>
              <a:t>7.1 Triangulation </a:t>
            </a:r>
          </a:p>
        </p:txBody>
      </p:sp>
      <p:sp>
        <p:nvSpPr>
          <p:cNvPr id="15363" name="Content Placeholder 2"/>
          <p:cNvSpPr>
            <a:spLocks noGrp="1"/>
          </p:cNvSpPr>
          <p:nvPr>
            <p:ph idx="1"/>
          </p:nvPr>
        </p:nvSpPr>
        <p:spPr/>
        <p:txBody>
          <a:bodyPr/>
          <a:lstStyle/>
          <a:p>
            <a:r>
              <a:rPr lang="en-US" altLang="zh-TW" dirty="0" smtClean="0">
                <a:ea typeface="新細明體" charset="-120"/>
              </a:rPr>
              <a:t>Estimating a point’s 3D location when it is seen from multiple cameras is known as </a:t>
            </a:r>
            <a:r>
              <a:rPr lang="en-US" altLang="zh-TW" i="1" dirty="0" smtClean="0">
                <a:ea typeface="新細明體" charset="-120"/>
              </a:rPr>
              <a:t>triangulation</a:t>
            </a:r>
          </a:p>
          <a:p>
            <a:r>
              <a:rPr lang="en-US" altLang="zh-TW" dirty="0" smtClean="0">
                <a:ea typeface="新細明體" charset="-120"/>
              </a:rPr>
              <a:t>It is a converse of pose estimation problem</a:t>
            </a:r>
          </a:p>
          <a:p>
            <a:r>
              <a:rPr lang="en-US" altLang="zh-TW" dirty="0" smtClean="0">
                <a:ea typeface="新細明體" charset="-120"/>
              </a:rPr>
              <a:t>Given projection matrices, 3D points can be computed from their measured image positions in two or more views</a:t>
            </a:r>
          </a:p>
        </p:txBody>
      </p:sp>
      <p:sp>
        <p:nvSpPr>
          <p:cNvPr id="15364" name="Footer Placeholder 4"/>
          <p:cNvSpPr>
            <a:spLocks noGrp="1"/>
          </p:cNvSpPr>
          <p:nvPr>
            <p:ph type="ftr" sz="quarter" idx="11"/>
          </p:nvPr>
        </p:nvSpPr>
        <p:spPr>
          <a:noFill/>
        </p:spPr>
        <p:txBody>
          <a:bodyPr/>
          <a:lstStyle/>
          <a:p>
            <a:r>
              <a:rPr lang="en-US" altLang="zh-TW" smtClean="0"/>
              <a:t>Structure from Motion</a:t>
            </a:r>
          </a:p>
        </p:txBody>
      </p:sp>
      <p:sp>
        <p:nvSpPr>
          <p:cNvPr id="15365" name="Slide Number Placeholder 5"/>
          <p:cNvSpPr>
            <a:spLocks noGrp="1"/>
          </p:cNvSpPr>
          <p:nvPr>
            <p:ph type="sldNum" sz="quarter" idx="12"/>
          </p:nvPr>
        </p:nvSpPr>
        <p:spPr>
          <a:noFill/>
        </p:spPr>
        <p:txBody>
          <a:bodyPr/>
          <a:lstStyle/>
          <a:p>
            <a:fld id="{277DBDF8-0A58-4EF5-A38C-746517C0DCB6}" type="slidenum">
              <a:rPr lang="en-US" altLang="zh-TW" smtClean="0">
                <a:ea typeface="新細明體" charset="-120"/>
              </a:rPr>
              <a:pPr/>
              <a:t>11</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zh-TW" sz="3200" smtClean="0">
                <a:ea typeface="新細明體" charset="-120"/>
              </a:rPr>
              <a:t>Triangulation (cont).</a:t>
            </a:r>
          </a:p>
        </p:txBody>
      </p:sp>
      <p:sp>
        <p:nvSpPr>
          <p:cNvPr id="16387" name="Footer Placeholder 4"/>
          <p:cNvSpPr>
            <a:spLocks noGrp="1"/>
          </p:cNvSpPr>
          <p:nvPr>
            <p:ph type="ftr" sz="quarter" idx="11"/>
          </p:nvPr>
        </p:nvSpPr>
        <p:spPr>
          <a:noFill/>
        </p:spPr>
        <p:txBody>
          <a:bodyPr/>
          <a:lstStyle/>
          <a:p>
            <a:r>
              <a:rPr lang="en-US" altLang="zh-TW" smtClean="0"/>
              <a:t>Structure from Motion</a:t>
            </a:r>
          </a:p>
        </p:txBody>
      </p:sp>
      <p:sp>
        <p:nvSpPr>
          <p:cNvPr id="16388" name="Slide Number Placeholder 5"/>
          <p:cNvSpPr>
            <a:spLocks noGrp="1"/>
          </p:cNvSpPr>
          <p:nvPr>
            <p:ph type="sldNum" sz="quarter" idx="12"/>
          </p:nvPr>
        </p:nvSpPr>
        <p:spPr>
          <a:noFill/>
        </p:spPr>
        <p:txBody>
          <a:bodyPr/>
          <a:lstStyle/>
          <a:p>
            <a:fld id="{D16123FC-78C7-4446-975D-734A66BB25E2}" type="slidenum">
              <a:rPr lang="en-US" altLang="zh-TW" smtClean="0">
                <a:ea typeface="新細明體" charset="-120"/>
              </a:rPr>
              <a:pPr/>
              <a:t>12</a:t>
            </a:fld>
            <a:endParaRPr lang="en-US" altLang="zh-TW" smtClean="0">
              <a:ea typeface="新細明體" charset="-120"/>
            </a:endParaRPr>
          </a:p>
        </p:txBody>
      </p:sp>
      <p:pic>
        <p:nvPicPr>
          <p:cNvPr id="16389" name="图片 5"/>
          <p:cNvPicPr>
            <a:picLocks noChangeAspect="1"/>
          </p:cNvPicPr>
          <p:nvPr/>
        </p:nvPicPr>
        <p:blipFill>
          <a:blip r:embed="rId3" cstate="print"/>
          <a:srcRect/>
          <a:stretch>
            <a:fillRect/>
          </a:stretch>
        </p:blipFill>
        <p:spPr bwMode="auto">
          <a:xfrm>
            <a:off x="1588" y="2286000"/>
            <a:ext cx="9144000" cy="3759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zh-TW" sz="3200" smtClean="0">
                <a:ea typeface="新細明體" charset="-120"/>
              </a:rPr>
              <a:t>Triangulation (cont).</a:t>
            </a:r>
          </a:p>
        </p:txBody>
      </p:sp>
      <p:sp>
        <p:nvSpPr>
          <p:cNvPr id="17411" name="Content Placeholder 2"/>
          <p:cNvSpPr>
            <a:spLocks noGrp="1"/>
          </p:cNvSpPr>
          <p:nvPr>
            <p:ph idx="1"/>
          </p:nvPr>
        </p:nvSpPr>
        <p:spPr/>
        <p:txBody>
          <a:bodyPr/>
          <a:lstStyle/>
          <a:p>
            <a:r>
              <a:rPr lang="en-US" altLang="zh-TW" dirty="0" smtClean="0">
                <a:ea typeface="新細明體" charset="-120"/>
              </a:rPr>
              <a:t>Find the 3D point </a:t>
            </a:r>
            <a:r>
              <a:rPr lang="en-US" altLang="zh-TW" i="1" dirty="0" smtClean="0">
                <a:ea typeface="新細明體" charset="-120"/>
              </a:rPr>
              <a:t>p</a:t>
            </a:r>
            <a:r>
              <a:rPr lang="en-US" altLang="zh-TW" dirty="0" smtClean="0">
                <a:ea typeface="新細明體" charset="-120"/>
              </a:rPr>
              <a:t> that lies closest to all of the 3D rays corresponding to the 2D matching feature locations {</a:t>
            </a:r>
            <a:r>
              <a:rPr lang="en-US" altLang="zh-TW" i="1" dirty="0" err="1" smtClean="0">
                <a:ea typeface="新細明體" charset="-120"/>
              </a:rPr>
              <a:t>x</a:t>
            </a:r>
            <a:r>
              <a:rPr lang="en-US" altLang="zh-TW" i="1" baseline="-25000" dirty="0" err="1" smtClean="0">
                <a:ea typeface="新細明體" charset="-120"/>
              </a:rPr>
              <a:t>j</a:t>
            </a:r>
            <a:r>
              <a:rPr lang="en-US" altLang="zh-TW" dirty="0" smtClean="0">
                <a:ea typeface="新細明體" charset="-120"/>
              </a:rPr>
              <a:t>} observed by cameras {</a:t>
            </a:r>
            <a:r>
              <a:rPr lang="en-US" altLang="zh-TW" i="1" dirty="0" err="1" smtClean="0">
                <a:ea typeface="新細明體" charset="-120"/>
              </a:rPr>
              <a:t>P</a:t>
            </a:r>
            <a:r>
              <a:rPr lang="en-US" altLang="zh-TW" i="1" baseline="-25000" dirty="0" err="1" smtClean="0">
                <a:ea typeface="新細明體" charset="-120"/>
              </a:rPr>
              <a:t>j</a:t>
            </a:r>
            <a:r>
              <a:rPr lang="en-US" altLang="zh-TW" baseline="-25000" dirty="0" smtClean="0">
                <a:ea typeface="新細明體" charset="-120"/>
              </a:rPr>
              <a:t> =</a:t>
            </a:r>
            <a:r>
              <a:rPr lang="en-US" altLang="zh-TW" dirty="0" smtClean="0">
                <a:ea typeface="新細明體" charset="-120"/>
              </a:rPr>
              <a:t> </a:t>
            </a:r>
            <a:r>
              <a:rPr lang="en-US" altLang="zh-TW" i="1" dirty="0" err="1" smtClean="0">
                <a:ea typeface="新細明體" charset="-120"/>
              </a:rPr>
              <a:t>K</a:t>
            </a:r>
            <a:r>
              <a:rPr lang="en-US" altLang="zh-TW" i="1" baseline="-25000" dirty="0" err="1" smtClean="0">
                <a:ea typeface="新細明體" charset="-120"/>
              </a:rPr>
              <a:t>j</a:t>
            </a:r>
            <a:r>
              <a:rPr lang="en-US" altLang="zh-TW" baseline="-25000" dirty="0" smtClean="0">
                <a:ea typeface="新細明體" charset="-120"/>
              </a:rPr>
              <a:t> </a:t>
            </a:r>
            <a:r>
              <a:rPr lang="en-US" altLang="zh-TW" dirty="0" smtClean="0">
                <a:ea typeface="新細明體" charset="-120"/>
              </a:rPr>
              <a:t>[</a:t>
            </a:r>
            <a:r>
              <a:rPr lang="en-US" altLang="zh-TW" i="1" dirty="0" err="1" smtClean="0">
                <a:ea typeface="新細明體" charset="-120"/>
              </a:rPr>
              <a:t>R</a:t>
            </a:r>
            <a:r>
              <a:rPr lang="en-US" altLang="zh-TW" i="1" baseline="-25000" dirty="0" err="1" smtClean="0">
                <a:ea typeface="新細明體" charset="-120"/>
              </a:rPr>
              <a:t>j</a:t>
            </a:r>
            <a:r>
              <a:rPr lang="en-US" altLang="zh-TW" baseline="-25000" dirty="0" smtClean="0">
                <a:ea typeface="新細明體" charset="-120"/>
              </a:rPr>
              <a:t> </a:t>
            </a:r>
            <a:r>
              <a:rPr lang="en-US" altLang="zh-TW" dirty="0" smtClean="0">
                <a:ea typeface="新細明體" charset="-120"/>
              </a:rPr>
              <a:t>| </a:t>
            </a:r>
            <a:r>
              <a:rPr lang="en-US" altLang="zh-TW" i="1" dirty="0" err="1" smtClean="0">
                <a:ea typeface="新細明體" charset="-120"/>
              </a:rPr>
              <a:t>t</a:t>
            </a:r>
            <a:r>
              <a:rPr lang="en-US" altLang="zh-TW" i="1" baseline="-25000" dirty="0" err="1" smtClean="0">
                <a:ea typeface="新細明體" charset="-120"/>
              </a:rPr>
              <a:t>j</a:t>
            </a:r>
            <a:r>
              <a:rPr lang="en-US" altLang="zh-TW" dirty="0" smtClean="0">
                <a:ea typeface="新細明體" charset="-120"/>
              </a:rPr>
              <a:t>] }</a:t>
            </a:r>
          </a:p>
          <a:p>
            <a:pPr>
              <a:buFontTx/>
              <a:buNone/>
            </a:pPr>
            <a:r>
              <a:rPr lang="en-US" altLang="zh-TW" baseline="-25000" dirty="0" smtClean="0">
                <a:ea typeface="新細明體" charset="-120"/>
              </a:rPr>
              <a:t> </a:t>
            </a:r>
          </a:p>
          <a:p>
            <a:pPr>
              <a:buFontTx/>
              <a:buNone/>
            </a:pPr>
            <a:r>
              <a:rPr lang="en-US" altLang="zh-TW" baseline="-25000" dirty="0" smtClean="0">
                <a:ea typeface="新細明體" charset="-120"/>
              </a:rPr>
              <a:t>                  </a:t>
            </a:r>
            <a:r>
              <a:rPr lang="en-US" altLang="zh-TW" i="1" baseline="-25000" dirty="0" smtClean="0">
                <a:ea typeface="新細明體" charset="-120"/>
              </a:rPr>
              <a:t> </a:t>
            </a:r>
            <a:r>
              <a:rPr lang="en-US" altLang="zh-TW" i="1" dirty="0" smtClean="0">
                <a:ea typeface="新細明體" charset="-120"/>
              </a:rPr>
              <a:t>  </a:t>
            </a:r>
            <a:r>
              <a:rPr lang="en-US" altLang="zh-TW" i="1" dirty="0" err="1" smtClean="0">
                <a:ea typeface="新細明體" charset="-120"/>
              </a:rPr>
              <a:t>t</a:t>
            </a:r>
            <a:r>
              <a:rPr lang="en-US" altLang="zh-TW" i="1" baseline="-25000" dirty="0" err="1" smtClean="0">
                <a:ea typeface="新細明體" charset="-120"/>
              </a:rPr>
              <a:t>j</a:t>
            </a:r>
            <a:r>
              <a:rPr lang="en-US" altLang="zh-TW" i="1" dirty="0" smtClean="0">
                <a:ea typeface="新細明體" charset="-120"/>
              </a:rPr>
              <a:t> = -</a:t>
            </a:r>
            <a:r>
              <a:rPr lang="en-US" altLang="zh-TW" i="1" dirty="0" err="1" smtClean="0">
                <a:ea typeface="新細明體" charset="-120"/>
              </a:rPr>
              <a:t>R</a:t>
            </a:r>
            <a:r>
              <a:rPr lang="en-US" altLang="zh-TW" i="1" baseline="-25000" dirty="0" err="1" smtClean="0">
                <a:ea typeface="新細明體" charset="-120"/>
              </a:rPr>
              <a:t>j</a:t>
            </a:r>
            <a:r>
              <a:rPr lang="en-US" altLang="zh-TW" i="1" dirty="0" err="1" smtClean="0">
                <a:ea typeface="新細明體" charset="-120"/>
              </a:rPr>
              <a:t>c</a:t>
            </a:r>
            <a:r>
              <a:rPr lang="en-US" altLang="zh-TW" i="1" baseline="-25000" dirty="0" err="1" smtClean="0">
                <a:ea typeface="新細明體" charset="-120"/>
              </a:rPr>
              <a:t>j</a:t>
            </a:r>
            <a:endParaRPr lang="en-US" altLang="zh-TW" i="1" baseline="-25000" dirty="0" smtClean="0">
              <a:ea typeface="新細明體" charset="-120"/>
            </a:endParaRPr>
          </a:p>
          <a:p>
            <a:pPr>
              <a:buFontTx/>
              <a:buNone/>
            </a:pPr>
            <a:r>
              <a:rPr lang="en-US" altLang="zh-TW" i="1" baseline="-25000" dirty="0" smtClean="0">
                <a:ea typeface="新細明體" charset="-120"/>
              </a:rPr>
              <a:t>             </a:t>
            </a:r>
          </a:p>
          <a:p>
            <a:pPr>
              <a:buFontTx/>
              <a:buNone/>
            </a:pPr>
            <a:r>
              <a:rPr lang="en-US" altLang="zh-TW" sz="1600" baseline="-25000" dirty="0" smtClean="0">
                <a:ea typeface="新細明體" charset="-120"/>
              </a:rPr>
              <a:t> </a:t>
            </a:r>
            <a:r>
              <a:rPr lang="en-US" altLang="zh-TW" sz="1600" dirty="0" smtClean="0">
                <a:ea typeface="新細明體" charset="-120"/>
              </a:rPr>
              <a:t>             </a:t>
            </a:r>
            <a:r>
              <a:rPr lang="en-US" altLang="zh-TW" sz="2000" i="1" dirty="0" err="1" smtClean="0">
                <a:ea typeface="新細明體" charset="-120"/>
              </a:rPr>
              <a:t>c</a:t>
            </a:r>
            <a:r>
              <a:rPr lang="en-US" altLang="zh-TW" sz="2000" i="1" baseline="-25000" dirty="0" err="1" smtClean="0">
                <a:ea typeface="新細明體" charset="-120"/>
              </a:rPr>
              <a:t>j</a:t>
            </a:r>
            <a:r>
              <a:rPr lang="en-US" altLang="zh-TW" sz="2000" dirty="0" smtClean="0">
                <a:ea typeface="新細明體" charset="-120"/>
              </a:rPr>
              <a:t> is the </a:t>
            </a:r>
            <a:r>
              <a:rPr lang="en-US" altLang="zh-TW" sz="2000" i="1" dirty="0" err="1" smtClean="0">
                <a:ea typeface="新細明體" charset="-120"/>
              </a:rPr>
              <a:t>j</a:t>
            </a:r>
            <a:r>
              <a:rPr lang="en-US" altLang="zh-TW" sz="2000" dirty="0" err="1" smtClean="0">
                <a:ea typeface="新細明體" charset="-120"/>
              </a:rPr>
              <a:t>th</a:t>
            </a:r>
            <a:r>
              <a:rPr lang="en-US" altLang="zh-TW" sz="2000" dirty="0" smtClean="0">
                <a:ea typeface="新細明體" charset="-120"/>
              </a:rPr>
              <a:t> camera center.</a:t>
            </a:r>
            <a:r>
              <a:rPr lang="en-US" altLang="zh-TW" sz="2000" i="1" baseline="-25000" dirty="0" smtClean="0">
                <a:ea typeface="新細明體" charset="-120"/>
              </a:rPr>
              <a:t> </a:t>
            </a:r>
            <a:r>
              <a:rPr lang="en-US" altLang="zh-TW" i="1" baseline="-25000" dirty="0" smtClean="0">
                <a:ea typeface="新細明體" charset="-120"/>
              </a:rPr>
              <a:t>                   </a:t>
            </a:r>
            <a:endParaRPr lang="en-US" altLang="zh-TW" baseline="-25000" dirty="0" smtClean="0">
              <a:ea typeface="新細明體" charset="-120"/>
            </a:endParaRPr>
          </a:p>
          <a:p>
            <a:pPr>
              <a:buFontTx/>
              <a:buNone/>
            </a:pPr>
            <a:r>
              <a:rPr lang="en-US" altLang="zh-TW" baseline="-25000" dirty="0" smtClean="0">
                <a:ea typeface="新細明體" charset="-120"/>
              </a:rPr>
              <a:t> </a:t>
            </a:r>
            <a:r>
              <a:rPr lang="en-US" altLang="zh-TW" dirty="0" smtClean="0">
                <a:ea typeface="新細明體" charset="-120"/>
              </a:rPr>
              <a:t>             </a:t>
            </a:r>
            <a:endParaRPr lang="en-US" altLang="zh-TW" baseline="-25000" dirty="0" smtClean="0">
              <a:ea typeface="新細明體" charset="-120"/>
            </a:endParaRPr>
          </a:p>
          <a:p>
            <a:pPr>
              <a:buFontTx/>
              <a:buNone/>
            </a:pPr>
            <a:endParaRPr lang="en-US" altLang="zh-TW" baseline="-25000" dirty="0" smtClean="0">
              <a:ea typeface="新細明體" charset="-120"/>
            </a:endParaRPr>
          </a:p>
          <a:p>
            <a:pPr>
              <a:buFontTx/>
              <a:buNone/>
            </a:pPr>
            <a:r>
              <a:rPr lang="en-US" altLang="zh-TW" baseline="-25000" dirty="0" smtClean="0">
                <a:ea typeface="新細明體" charset="-120"/>
              </a:rPr>
              <a:t>         </a:t>
            </a:r>
          </a:p>
          <a:p>
            <a:pPr>
              <a:buFontTx/>
              <a:buNone/>
            </a:pPr>
            <a:r>
              <a:rPr lang="en-US" altLang="zh-TW" baseline="-25000" dirty="0" smtClean="0">
                <a:ea typeface="新細明體" charset="-120"/>
              </a:rPr>
              <a:t>        </a:t>
            </a:r>
            <a:r>
              <a:rPr lang="en-US" altLang="zh-TW" dirty="0" smtClean="0">
                <a:ea typeface="新細明體" charset="-120"/>
              </a:rPr>
              <a:t> </a:t>
            </a:r>
            <a:endParaRPr lang="en-US" altLang="zh-TW" baseline="-25000" dirty="0" smtClean="0">
              <a:ea typeface="新細明體" charset="-120"/>
            </a:endParaRPr>
          </a:p>
          <a:p>
            <a:pPr>
              <a:buFontTx/>
              <a:buNone/>
            </a:pPr>
            <a:endParaRPr lang="en-US" altLang="zh-TW" baseline="-25000" dirty="0" smtClean="0">
              <a:ea typeface="新細明體" charset="-120"/>
            </a:endParaRPr>
          </a:p>
        </p:txBody>
      </p:sp>
      <p:sp>
        <p:nvSpPr>
          <p:cNvPr id="17412" name="Footer Placeholder 4"/>
          <p:cNvSpPr>
            <a:spLocks noGrp="1"/>
          </p:cNvSpPr>
          <p:nvPr>
            <p:ph type="ftr" sz="quarter" idx="11"/>
          </p:nvPr>
        </p:nvSpPr>
        <p:spPr>
          <a:noFill/>
        </p:spPr>
        <p:txBody>
          <a:bodyPr/>
          <a:lstStyle/>
          <a:p>
            <a:r>
              <a:rPr lang="en-US" altLang="zh-TW" smtClean="0"/>
              <a:t>Structure from Motion</a:t>
            </a:r>
          </a:p>
        </p:txBody>
      </p:sp>
      <p:sp>
        <p:nvSpPr>
          <p:cNvPr id="17413" name="Slide Number Placeholder 5"/>
          <p:cNvSpPr>
            <a:spLocks noGrp="1"/>
          </p:cNvSpPr>
          <p:nvPr>
            <p:ph type="sldNum" sz="quarter" idx="12"/>
          </p:nvPr>
        </p:nvSpPr>
        <p:spPr>
          <a:noFill/>
        </p:spPr>
        <p:txBody>
          <a:bodyPr/>
          <a:lstStyle/>
          <a:p>
            <a:fld id="{BFF45A53-B417-45E4-97BB-A75475E3CF0A}" type="slidenum">
              <a:rPr lang="en-US" altLang="zh-TW" smtClean="0">
                <a:ea typeface="新細明體" charset="-120"/>
              </a:rPr>
              <a:pPr/>
              <a:t>13</a:t>
            </a:fld>
            <a:endParaRPr lang="en-US" altLang="zh-TW" smtClean="0">
              <a:ea typeface="新細明體" charset="-120"/>
            </a:endParaRPr>
          </a:p>
        </p:txBody>
      </p:sp>
      <p:pic>
        <p:nvPicPr>
          <p:cNvPr id="17414" name="图片 2"/>
          <p:cNvPicPr>
            <a:picLocks noChangeAspect="1"/>
          </p:cNvPicPr>
          <p:nvPr/>
        </p:nvPicPr>
        <p:blipFill>
          <a:blip r:embed="rId3" cstate="print"/>
          <a:srcRect/>
          <a:stretch>
            <a:fillRect/>
          </a:stretch>
        </p:blipFill>
        <p:spPr bwMode="auto">
          <a:xfrm>
            <a:off x="4953000" y="3429000"/>
            <a:ext cx="3575050" cy="24765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zh-TW" sz="3200" smtClean="0">
                <a:ea typeface="新細明體" charset="-120"/>
              </a:rPr>
              <a:t>Triangulation (cont).</a:t>
            </a:r>
          </a:p>
        </p:txBody>
      </p:sp>
      <p:sp>
        <p:nvSpPr>
          <p:cNvPr id="18435" name="Content Placeholder 2"/>
          <p:cNvSpPr>
            <a:spLocks noGrp="1"/>
          </p:cNvSpPr>
          <p:nvPr>
            <p:ph idx="1"/>
          </p:nvPr>
        </p:nvSpPr>
        <p:spPr>
          <a:xfrm>
            <a:off x="685800" y="3505200"/>
            <a:ext cx="7924800" cy="2667000"/>
          </a:xfrm>
        </p:spPr>
        <p:txBody>
          <a:bodyPr/>
          <a:lstStyle/>
          <a:p>
            <a:r>
              <a:rPr lang="en-US" altLang="zh-TW" dirty="0" smtClean="0">
                <a:ea typeface="新細明體" charset="-120"/>
              </a:rPr>
              <a:t>The rays originate at </a:t>
            </a:r>
            <a:r>
              <a:rPr lang="en-US" altLang="zh-TW" i="1" dirty="0" err="1" smtClean="0">
                <a:ea typeface="新細明體" charset="-120"/>
              </a:rPr>
              <a:t>c</a:t>
            </a:r>
            <a:r>
              <a:rPr lang="en-US" altLang="zh-TW" i="1" baseline="-25000" dirty="0" err="1" smtClean="0">
                <a:ea typeface="新細明體" charset="-120"/>
              </a:rPr>
              <a:t>j</a:t>
            </a:r>
            <a:r>
              <a:rPr lang="en-US" altLang="zh-TW" dirty="0" smtClean="0">
                <a:ea typeface="新細明體" charset="-120"/>
              </a:rPr>
              <a:t> in a direction </a:t>
            </a:r>
          </a:p>
          <a:p>
            <a:pPr>
              <a:buFontTx/>
              <a:buNone/>
            </a:pPr>
            <a:endParaRPr lang="en-US" altLang="zh-TW" dirty="0" smtClean="0">
              <a:ea typeface="新細明體" charset="-120"/>
            </a:endParaRPr>
          </a:p>
          <a:p>
            <a:r>
              <a:rPr lang="en-US" altLang="zh-TW" dirty="0" smtClean="0">
                <a:ea typeface="新細明體" charset="-120"/>
              </a:rPr>
              <a:t>Minimize the distance between the rays and p.</a:t>
            </a:r>
          </a:p>
          <a:p>
            <a:pPr>
              <a:buFontTx/>
              <a:buNone/>
            </a:pPr>
            <a:endParaRPr lang="en-US" altLang="zh-TW" dirty="0" smtClean="0">
              <a:ea typeface="新細明體" charset="-120"/>
            </a:endParaRPr>
          </a:p>
          <a:p>
            <a:pPr>
              <a:buFontTx/>
              <a:buNone/>
            </a:pPr>
            <a:r>
              <a:rPr lang="en-US" altLang="zh-TW" dirty="0" smtClean="0">
                <a:ea typeface="新細明體" charset="-120"/>
              </a:rPr>
              <a:t>  	which has a minimum at</a:t>
            </a:r>
          </a:p>
        </p:txBody>
      </p:sp>
      <p:sp>
        <p:nvSpPr>
          <p:cNvPr id="18436" name="Footer Placeholder 4"/>
          <p:cNvSpPr>
            <a:spLocks noGrp="1"/>
          </p:cNvSpPr>
          <p:nvPr>
            <p:ph type="ftr" sz="quarter" idx="11"/>
          </p:nvPr>
        </p:nvSpPr>
        <p:spPr>
          <a:noFill/>
        </p:spPr>
        <p:txBody>
          <a:bodyPr/>
          <a:lstStyle/>
          <a:p>
            <a:r>
              <a:rPr lang="en-US" altLang="zh-TW" smtClean="0"/>
              <a:t>Structure from Motion</a:t>
            </a:r>
          </a:p>
        </p:txBody>
      </p:sp>
      <p:sp>
        <p:nvSpPr>
          <p:cNvPr id="18437" name="Slide Number Placeholder 5"/>
          <p:cNvSpPr>
            <a:spLocks noGrp="1"/>
          </p:cNvSpPr>
          <p:nvPr>
            <p:ph type="sldNum" sz="quarter" idx="12"/>
          </p:nvPr>
        </p:nvSpPr>
        <p:spPr>
          <a:noFill/>
        </p:spPr>
        <p:txBody>
          <a:bodyPr/>
          <a:lstStyle/>
          <a:p>
            <a:fld id="{17FAF0C3-E098-45D4-B906-AB41ACBD4F04}" type="slidenum">
              <a:rPr lang="en-US" altLang="zh-TW" smtClean="0">
                <a:ea typeface="新細明體" charset="-120"/>
              </a:rPr>
              <a:pPr/>
              <a:t>14</a:t>
            </a:fld>
            <a:endParaRPr lang="en-US" altLang="zh-TW" smtClean="0">
              <a:ea typeface="新細明體" charset="-120"/>
            </a:endParaRPr>
          </a:p>
        </p:txBody>
      </p:sp>
      <p:pic>
        <p:nvPicPr>
          <p:cNvPr id="18438" name="图片 1"/>
          <p:cNvPicPr>
            <a:picLocks noChangeAspect="1"/>
          </p:cNvPicPr>
          <p:nvPr/>
        </p:nvPicPr>
        <p:blipFill>
          <a:blip r:embed="rId3" cstate="print"/>
          <a:srcRect/>
          <a:stretch>
            <a:fillRect/>
          </a:stretch>
        </p:blipFill>
        <p:spPr bwMode="auto">
          <a:xfrm>
            <a:off x="3048000" y="4114800"/>
            <a:ext cx="2590800" cy="417513"/>
          </a:xfrm>
          <a:prstGeom prst="rect">
            <a:avLst/>
          </a:prstGeom>
          <a:noFill/>
          <a:ln w="9525">
            <a:noFill/>
            <a:miter lim="800000"/>
            <a:headEnd/>
            <a:tailEnd/>
          </a:ln>
        </p:spPr>
      </p:pic>
      <p:pic>
        <p:nvPicPr>
          <p:cNvPr id="18439" name="图片 2"/>
          <p:cNvPicPr>
            <a:picLocks noChangeAspect="1"/>
          </p:cNvPicPr>
          <p:nvPr/>
        </p:nvPicPr>
        <p:blipFill>
          <a:blip r:embed="rId4" cstate="print"/>
          <a:srcRect/>
          <a:stretch>
            <a:fillRect/>
          </a:stretch>
        </p:blipFill>
        <p:spPr bwMode="auto">
          <a:xfrm>
            <a:off x="3352800" y="5105400"/>
            <a:ext cx="2133600" cy="368300"/>
          </a:xfrm>
          <a:prstGeom prst="rect">
            <a:avLst/>
          </a:prstGeom>
          <a:noFill/>
          <a:ln w="9525">
            <a:noFill/>
            <a:miter lim="800000"/>
            <a:headEnd/>
            <a:tailEnd/>
          </a:ln>
        </p:spPr>
      </p:pic>
      <p:pic>
        <p:nvPicPr>
          <p:cNvPr id="18440" name="图片 3"/>
          <p:cNvPicPr>
            <a:picLocks noChangeAspect="1"/>
          </p:cNvPicPr>
          <p:nvPr/>
        </p:nvPicPr>
        <p:blipFill>
          <a:blip r:embed="rId5" cstate="print"/>
          <a:srcRect/>
          <a:stretch>
            <a:fillRect/>
          </a:stretch>
        </p:blipFill>
        <p:spPr bwMode="auto">
          <a:xfrm>
            <a:off x="5105400" y="5715000"/>
            <a:ext cx="2197100" cy="381000"/>
          </a:xfrm>
          <a:prstGeom prst="rect">
            <a:avLst/>
          </a:prstGeom>
          <a:noFill/>
          <a:ln w="9525">
            <a:noFill/>
            <a:miter lim="800000"/>
            <a:headEnd/>
            <a:tailEnd/>
          </a:ln>
        </p:spPr>
      </p:pic>
      <p:pic>
        <p:nvPicPr>
          <p:cNvPr id="18441" name="图片 2"/>
          <p:cNvPicPr>
            <a:picLocks noChangeAspect="1"/>
          </p:cNvPicPr>
          <p:nvPr/>
        </p:nvPicPr>
        <p:blipFill>
          <a:blip r:embed="rId6" cstate="print"/>
          <a:srcRect/>
          <a:stretch>
            <a:fillRect/>
          </a:stretch>
        </p:blipFill>
        <p:spPr bwMode="auto">
          <a:xfrm>
            <a:off x="3124200" y="1676400"/>
            <a:ext cx="2667000" cy="18478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zh-TW" sz="3200" smtClean="0">
                <a:ea typeface="新細明體" charset="-120"/>
              </a:rPr>
              <a:t>Triangulation (cont).</a:t>
            </a:r>
          </a:p>
        </p:txBody>
      </p:sp>
      <p:sp>
        <p:nvSpPr>
          <p:cNvPr id="19459" name="Content Placeholder 2"/>
          <p:cNvSpPr>
            <a:spLocks noGrp="1"/>
          </p:cNvSpPr>
          <p:nvPr>
            <p:ph idx="1"/>
          </p:nvPr>
        </p:nvSpPr>
        <p:spPr>
          <a:xfrm>
            <a:off x="762000" y="3505200"/>
            <a:ext cx="7772400" cy="2667000"/>
          </a:xfrm>
        </p:spPr>
        <p:txBody>
          <a:bodyPr/>
          <a:lstStyle/>
          <a:p>
            <a:r>
              <a:rPr lang="en-US" altLang="zh-TW" dirty="0" smtClean="0">
                <a:ea typeface="新細明體" charset="-120"/>
              </a:rPr>
              <a:t>Hence, The nearest point to </a:t>
            </a:r>
            <a:r>
              <a:rPr lang="en-US" altLang="zh-TW" i="1" dirty="0" smtClean="0">
                <a:ea typeface="新細明體" charset="-120"/>
              </a:rPr>
              <a:t>p</a:t>
            </a:r>
            <a:r>
              <a:rPr lang="en-US" altLang="zh-TW" dirty="0" smtClean="0">
                <a:ea typeface="新細明體" charset="-120"/>
              </a:rPr>
              <a:t> on this ray, which is denoted as </a:t>
            </a:r>
            <a:r>
              <a:rPr lang="en-US" altLang="zh-TW" i="1" dirty="0" err="1" smtClean="0">
                <a:ea typeface="新細明體" charset="-120"/>
              </a:rPr>
              <a:t>q</a:t>
            </a:r>
            <a:r>
              <a:rPr lang="en-US" altLang="zh-TW" i="1" baseline="-25000" dirty="0" err="1" smtClean="0">
                <a:ea typeface="新細明體" charset="-120"/>
              </a:rPr>
              <a:t>j</a:t>
            </a:r>
            <a:r>
              <a:rPr lang="en-US" altLang="zh-TW" dirty="0" smtClean="0">
                <a:ea typeface="新細明體" charset="-120"/>
              </a:rPr>
              <a:t>,  </a:t>
            </a:r>
          </a:p>
          <a:p>
            <a:endParaRPr lang="en-US" altLang="zh-TW" dirty="0" smtClean="0">
              <a:ea typeface="新細明體" charset="-120"/>
            </a:endParaRPr>
          </a:p>
          <a:p>
            <a:r>
              <a:rPr lang="en-US" altLang="zh-TW" dirty="0" smtClean="0">
                <a:ea typeface="新細明體" charset="-120"/>
              </a:rPr>
              <a:t>The squared distance between </a:t>
            </a:r>
            <a:r>
              <a:rPr lang="en-US" altLang="zh-TW" i="1" dirty="0" smtClean="0">
                <a:ea typeface="新細明體" charset="-120"/>
              </a:rPr>
              <a:t>p</a:t>
            </a:r>
            <a:r>
              <a:rPr lang="en-US" altLang="zh-TW" dirty="0" smtClean="0">
                <a:ea typeface="新細明體" charset="-120"/>
              </a:rPr>
              <a:t> and </a:t>
            </a:r>
            <a:r>
              <a:rPr lang="en-US" altLang="zh-TW" i="1" dirty="0" err="1" smtClean="0">
                <a:ea typeface="新細明體" charset="-120"/>
              </a:rPr>
              <a:t>q</a:t>
            </a:r>
            <a:r>
              <a:rPr lang="en-US" altLang="zh-TW" i="1" baseline="-25000" dirty="0" err="1" smtClean="0">
                <a:ea typeface="新細明體" charset="-120"/>
              </a:rPr>
              <a:t>j</a:t>
            </a:r>
            <a:r>
              <a:rPr lang="en-US" altLang="zh-TW" dirty="0" smtClean="0">
                <a:ea typeface="新細明體" charset="-120"/>
              </a:rPr>
              <a:t> is</a:t>
            </a:r>
          </a:p>
          <a:p>
            <a:pPr>
              <a:buFontTx/>
              <a:buNone/>
            </a:pPr>
            <a:endParaRPr lang="en-US" altLang="zh-TW" i="1" baseline="30000" dirty="0" smtClean="0">
              <a:ea typeface="新細明體" charset="-120"/>
            </a:endParaRPr>
          </a:p>
          <a:p>
            <a:pPr>
              <a:buFontTx/>
              <a:buNone/>
            </a:pPr>
            <a:endParaRPr lang="en-US" altLang="zh-TW" i="1" baseline="30000" dirty="0" smtClean="0">
              <a:ea typeface="新細明體" charset="-120"/>
            </a:endParaRPr>
          </a:p>
          <a:p>
            <a:pPr>
              <a:buFontTx/>
              <a:buNone/>
            </a:pPr>
            <a:endParaRPr lang="en-US" altLang="zh-TW" dirty="0" smtClean="0">
              <a:ea typeface="新細明體" charset="-120"/>
            </a:endParaRPr>
          </a:p>
        </p:txBody>
      </p:sp>
      <p:sp>
        <p:nvSpPr>
          <p:cNvPr id="19460" name="Footer Placeholder 4"/>
          <p:cNvSpPr>
            <a:spLocks noGrp="1"/>
          </p:cNvSpPr>
          <p:nvPr>
            <p:ph type="ftr" sz="quarter" idx="11"/>
          </p:nvPr>
        </p:nvSpPr>
        <p:spPr>
          <a:noFill/>
        </p:spPr>
        <p:txBody>
          <a:bodyPr/>
          <a:lstStyle/>
          <a:p>
            <a:r>
              <a:rPr lang="en-US" altLang="zh-TW" smtClean="0"/>
              <a:t>Structure from Motion</a:t>
            </a:r>
          </a:p>
        </p:txBody>
      </p:sp>
      <p:sp>
        <p:nvSpPr>
          <p:cNvPr id="19461" name="Slide Number Placeholder 5"/>
          <p:cNvSpPr>
            <a:spLocks noGrp="1"/>
          </p:cNvSpPr>
          <p:nvPr>
            <p:ph type="sldNum" sz="quarter" idx="12"/>
          </p:nvPr>
        </p:nvSpPr>
        <p:spPr>
          <a:noFill/>
        </p:spPr>
        <p:txBody>
          <a:bodyPr/>
          <a:lstStyle/>
          <a:p>
            <a:fld id="{CE788D67-EC0E-4B2C-9861-0AE65AC24E24}" type="slidenum">
              <a:rPr lang="en-US" altLang="zh-TW" smtClean="0">
                <a:ea typeface="新細明體" charset="-120"/>
              </a:rPr>
              <a:pPr/>
              <a:t>15</a:t>
            </a:fld>
            <a:endParaRPr lang="en-US" altLang="zh-TW" smtClean="0">
              <a:ea typeface="新細明體" charset="-120"/>
            </a:endParaRPr>
          </a:p>
        </p:txBody>
      </p:sp>
      <p:pic>
        <p:nvPicPr>
          <p:cNvPr id="19462" name="图片 1"/>
          <p:cNvPicPr>
            <a:picLocks noChangeAspect="1"/>
          </p:cNvPicPr>
          <p:nvPr/>
        </p:nvPicPr>
        <p:blipFill>
          <a:blip r:embed="rId3" cstate="print"/>
          <a:srcRect/>
          <a:stretch>
            <a:fillRect/>
          </a:stretch>
        </p:blipFill>
        <p:spPr bwMode="auto">
          <a:xfrm>
            <a:off x="1828800" y="5562600"/>
            <a:ext cx="5524500" cy="444500"/>
          </a:xfrm>
          <a:prstGeom prst="rect">
            <a:avLst/>
          </a:prstGeom>
          <a:noFill/>
          <a:ln w="9525">
            <a:noFill/>
            <a:miter lim="800000"/>
            <a:headEnd/>
            <a:tailEnd/>
          </a:ln>
        </p:spPr>
      </p:pic>
      <p:pic>
        <p:nvPicPr>
          <p:cNvPr id="19463" name="图片 4"/>
          <p:cNvPicPr>
            <a:picLocks noChangeAspect="1"/>
          </p:cNvPicPr>
          <p:nvPr/>
        </p:nvPicPr>
        <p:blipFill>
          <a:blip r:embed="rId4" cstate="print"/>
          <a:srcRect/>
          <a:stretch>
            <a:fillRect/>
          </a:stretch>
        </p:blipFill>
        <p:spPr bwMode="auto">
          <a:xfrm>
            <a:off x="2057400" y="4495800"/>
            <a:ext cx="5245100" cy="546100"/>
          </a:xfrm>
          <a:prstGeom prst="rect">
            <a:avLst/>
          </a:prstGeom>
          <a:noFill/>
          <a:ln w="9525">
            <a:noFill/>
            <a:miter lim="800000"/>
            <a:headEnd/>
            <a:tailEnd/>
          </a:ln>
        </p:spPr>
      </p:pic>
      <p:pic>
        <p:nvPicPr>
          <p:cNvPr id="19464" name="图片 2"/>
          <p:cNvPicPr>
            <a:picLocks noChangeAspect="1"/>
          </p:cNvPicPr>
          <p:nvPr/>
        </p:nvPicPr>
        <p:blipFill>
          <a:blip r:embed="rId5" cstate="print"/>
          <a:srcRect/>
          <a:stretch>
            <a:fillRect/>
          </a:stretch>
        </p:blipFill>
        <p:spPr bwMode="auto">
          <a:xfrm>
            <a:off x="3124200" y="1676400"/>
            <a:ext cx="2667000" cy="18478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zh-TW" sz="3200" smtClean="0">
                <a:ea typeface="新細明體" charset="-120"/>
              </a:rPr>
              <a:t>Triangulation (cont).</a:t>
            </a:r>
          </a:p>
        </p:txBody>
      </p:sp>
      <p:sp>
        <p:nvSpPr>
          <p:cNvPr id="20483" name="Content Placeholder 2"/>
          <p:cNvSpPr>
            <a:spLocks noGrp="1"/>
          </p:cNvSpPr>
          <p:nvPr>
            <p:ph idx="1"/>
          </p:nvPr>
        </p:nvSpPr>
        <p:spPr>
          <a:xfrm>
            <a:off x="685800" y="2971800"/>
            <a:ext cx="7772400" cy="3124200"/>
          </a:xfrm>
        </p:spPr>
        <p:txBody>
          <a:bodyPr/>
          <a:lstStyle/>
          <a:p>
            <a:pPr>
              <a:buFontTx/>
              <a:buNone/>
            </a:pPr>
            <a:endParaRPr lang="en-US" altLang="zh-TW" dirty="0" smtClean="0">
              <a:ea typeface="新細明體" charset="-120"/>
            </a:endParaRPr>
          </a:p>
          <a:p>
            <a:r>
              <a:rPr lang="en-US" altLang="zh-TW" dirty="0" smtClean="0">
                <a:ea typeface="新細明體" charset="-120"/>
              </a:rPr>
              <a:t>The optimal value for </a:t>
            </a:r>
            <a:r>
              <a:rPr lang="en-US" altLang="zh-TW" i="1" dirty="0" smtClean="0">
                <a:ea typeface="新細明體" charset="-120"/>
              </a:rPr>
              <a:t>p</a:t>
            </a:r>
            <a:r>
              <a:rPr lang="en-US" altLang="zh-TW" dirty="0" smtClean="0">
                <a:ea typeface="新細明體" charset="-120"/>
              </a:rPr>
              <a:t>, which lies closest to all of the rays, can be computed as a regular least square problem by summing over all the </a:t>
            </a:r>
            <a:r>
              <a:rPr lang="en-US" altLang="zh-TW" i="1" dirty="0" smtClean="0">
                <a:ea typeface="新細明體" charset="-120"/>
              </a:rPr>
              <a:t>r</a:t>
            </a:r>
            <a:r>
              <a:rPr lang="en-US" altLang="zh-TW" i="1" baseline="-25000" dirty="0" smtClean="0">
                <a:ea typeface="新細明體" charset="-120"/>
              </a:rPr>
              <a:t>j</a:t>
            </a:r>
            <a:r>
              <a:rPr lang="en-US" altLang="zh-TW" i="1" baseline="30000" dirty="0" smtClean="0">
                <a:ea typeface="新細明體" charset="-120"/>
              </a:rPr>
              <a:t>2</a:t>
            </a:r>
            <a:r>
              <a:rPr lang="en-US" altLang="zh-TW" dirty="0" smtClean="0">
                <a:ea typeface="新細明體" charset="-120"/>
              </a:rPr>
              <a:t> and finding the optimal value of </a:t>
            </a:r>
            <a:r>
              <a:rPr lang="en-US" altLang="zh-TW" i="1" dirty="0" smtClean="0">
                <a:ea typeface="新細明體" charset="-120"/>
              </a:rPr>
              <a:t>p,</a:t>
            </a:r>
          </a:p>
          <a:p>
            <a:pPr>
              <a:buFontTx/>
              <a:buNone/>
            </a:pPr>
            <a:endParaRPr lang="en-US" altLang="zh-TW" i="1" baseline="30000" dirty="0" smtClean="0">
              <a:ea typeface="新細明體" charset="-120"/>
            </a:endParaRPr>
          </a:p>
          <a:p>
            <a:pPr>
              <a:buFontTx/>
              <a:buNone/>
            </a:pPr>
            <a:endParaRPr lang="en-US" altLang="zh-TW" i="1" baseline="30000" dirty="0" smtClean="0">
              <a:ea typeface="新細明體" charset="-120"/>
            </a:endParaRPr>
          </a:p>
          <a:p>
            <a:pPr>
              <a:buFontTx/>
              <a:buNone/>
            </a:pPr>
            <a:endParaRPr lang="en-US" altLang="zh-TW" dirty="0" smtClean="0">
              <a:ea typeface="新細明體" charset="-120"/>
            </a:endParaRPr>
          </a:p>
        </p:txBody>
      </p:sp>
      <p:sp>
        <p:nvSpPr>
          <p:cNvPr id="20484" name="Footer Placeholder 4"/>
          <p:cNvSpPr>
            <a:spLocks noGrp="1"/>
          </p:cNvSpPr>
          <p:nvPr>
            <p:ph type="ftr" sz="quarter" idx="11"/>
          </p:nvPr>
        </p:nvSpPr>
        <p:spPr>
          <a:noFill/>
        </p:spPr>
        <p:txBody>
          <a:bodyPr/>
          <a:lstStyle/>
          <a:p>
            <a:r>
              <a:rPr lang="en-US" altLang="zh-TW" smtClean="0"/>
              <a:t>Structure from Motion</a:t>
            </a:r>
          </a:p>
        </p:txBody>
      </p:sp>
      <p:sp>
        <p:nvSpPr>
          <p:cNvPr id="20485" name="Slide Number Placeholder 5"/>
          <p:cNvSpPr>
            <a:spLocks noGrp="1"/>
          </p:cNvSpPr>
          <p:nvPr>
            <p:ph type="sldNum" sz="quarter" idx="12"/>
          </p:nvPr>
        </p:nvSpPr>
        <p:spPr>
          <a:noFill/>
        </p:spPr>
        <p:txBody>
          <a:bodyPr/>
          <a:lstStyle/>
          <a:p>
            <a:fld id="{73D364CA-FC9A-4501-ABC4-FD2F272224AE}" type="slidenum">
              <a:rPr lang="en-US" altLang="zh-TW" smtClean="0">
                <a:ea typeface="新細明體" charset="-120"/>
              </a:rPr>
              <a:pPr/>
              <a:t>16</a:t>
            </a:fld>
            <a:endParaRPr lang="en-US" altLang="zh-TW" smtClean="0">
              <a:ea typeface="新細明體" charset="-120"/>
            </a:endParaRPr>
          </a:p>
        </p:txBody>
      </p:sp>
      <p:pic>
        <p:nvPicPr>
          <p:cNvPr id="20486" name="Picture 3"/>
          <p:cNvPicPr>
            <a:picLocks noChangeAspect="1" noChangeArrowheads="1"/>
          </p:cNvPicPr>
          <p:nvPr/>
        </p:nvPicPr>
        <p:blipFill>
          <a:blip r:embed="rId3" cstate="print"/>
          <a:srcRect/>
          <a:stretch>
            <a:fillRect/>
          </a:stretch>
        </p:blipFill>
        <p:spPr bwMode="auto">
          <a:xfrm>
            <a:off x="2362200" y="5257800"/>
            <a:ext cx="3581400" cy="762000"/>
          </a:xfrm>
          <a:prstGeom prst="rect">
            <a:avLst/>
          </a:prstGeom>
          <a:noFill/>
          <a:ln w="9525">
            <a:noFill/>
            <a:miter lim="800000"/>
            <a:headEnd/>
            <a:tailEnd/>
          </a:ln>
        </p:spPr>
      </p:pic>
      <p:pic>
        <p:nvPicPr>
          <p:cNvPr id="20487" name="图片 2"/>
          <p:cNvPicPr>
            <a:picLocks noChangeAspect="1"/>
          </p:cNvPicPr>
          <p:nvPr/>
        </p:nvPicPr>
        <p:blipFill>
          <a:blip r:embed="rId4" cstate="print"/>
          <a:srcRect/>
          <a:stretch>
            <a:fillRect/>
          </a:stretch>
        </p:blipFill>
        <p:spPr bwMode="auto">
          <a:xfrm>
            <a:off x="3124200" y="1676400"/>
            <a:ext cx="2667000" cy="18478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4810125"/>
            <a:ext cx="5248275" cy="11334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23679"/>
          <a:stretch>
            <a:fillRect/>
          </a:stretch>
        </p:blipFill>
        <p:spPr bwMode="auto">
          <a:xfrm>
            <a:off x="2667000" y="3831345"/>
            <a:ext cx="3962400" cy="120738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r="75439"/>
          <a:stretch>
            <a:fillRect/>
          </a:stretch>
        </p:blipFill>
        <p:spPr bwMode="auto">
          <a:xfrm>
            <a:off x="1657350" y="3967432"/>
            <a:ext cx="990599" cy="937943"/>
          </a:xfrm>
          <a:prstGeom prst="rect">
            <a:avLst/>
          </a:prstGeom>
          <a:noFill/>
          <a:ln w="9525">
            <a:noFill/>
            <a:miter lim="800000"/>
            <a:headEnd/>
            <a:tailEnd/>
          </a:ln>
        </p:spPr>
      </p:pic>
      <p:sp>
        <p:nvSpPr>
          <p:cNvPr id="7" name="內容版面配置區 6"/>
          <p:cNvSpPr>
            <a:spLocks noGrp="1"/>
          </p:cNvSpPr>
          <p:nvPr>
            <p:ph idx="1"/>
          </p:nvPr>
        </p:nvSpPr>
        <p:spPr/>
        <p:txBody>
          <a:bodyPr/>
          <a:lstStyle/>
          <a:p>
            <a:pPr lvl="0">
              <a:defRPr/>
            </a:pPr>
            <a:r>
              <a:rPr lang="en-US" altLang="zh-TW" dirty="0" smtClean="0">
                <a:ea typeface="新細明體" charset="-120"/>
              </a:rPr>
              <a:t>Alternative formulation which is statistically optimal and can produce better estimates if some of the cameras are closer to the 3D points than the other, it minimizes the residual in the measurement equations.</a:t>
            </a:r>
          </a:p>
          <a:p>
            <a:pPr lvl="0">
              <a:defRPr/>
            </a:pPr>
            <a:endParaRPr lang="zh-TW" altLang="en-US" i="1" dirty="0" smtClean="0">
              <a:ea typeface="新細明體" charset="-120"/>
            </a:endParaRPr>
          </a:p>
          <a:p>
            <a:endParaRPr lang="zh-TW" altLang="en-US" dirty="0"/>
          </a:p>
        </p:txBody>
      </p:sp>
      <p:sp>
        <p:nvSpPr>
          <p:cNvPr id="21506" name="Title 1"/>
          <p:cNvSpPr>
            <a:spLocks noGrp="1"/>
          </p:cNvSpPr>
          <p:nvPr>
            <p:ph type="title"/>
          </p:nvPr>
        </p:nvSpPr>
        <p:spPr/>
        <p:txBody>
          <a:bodyPr/>
          <a:lstStyle/>
          <a:p>
            <a:r>
              <a:rPr lang="en-US" altLang="zh-TW" sz="3200" smtClean="0">
                <a:ea typeface="新細明體" charset="-120"/>
              </a:rPr>
              <a:t>Triangulation (cont).</a:t>
            </a:r>
          </a:p>
        </p:txBody>
      </p:sp>
      <p:sp>
        <p:nvSpPr>
          <p:cNvPr id="21508" name="Footer Placeholder 4"/>
          <p:cNvSpPr>
            <a:spLocks noGrp="1"/>
          </p:cNvSpPr>
          <p:nvPr>
            <p:ph type="ftr" sz="quarter" idx="11"/>
          </p:nvPr>
        </p:nvSpPr>
        <p:spPr>
          <a:noFill/>
        </p:spPr>
        <p:txBody>
          <a:bodyPr/>
          <a:lstStyle/>
          <a:p>
            <a:r>
              <a:rPr lang="en-US" altLang="zh-TW" smtClean="0"/>
              <a:t>Structure from Motion</a:t>
            </a:r>
          </a:p>
        </p:txBody>
      </p:sp>
      <p:sp>
        <p:nvSpPr>
          <p:cNvPr id="21509" name="Slide Number Placeholder 5"/>
          <p:cNvSpPr>
            <a:spLocks noGrp="1"/>
          </p:cNvSpPr>
          <p:nvPr>
            <p:ph type="sldNum" sz="quarter" idx="12"/>
          </p:nvPr>
        </p:nvSpPr>
        <p:spPr>
          <a:noFill/>
        </p:spPr>
        <p:txBody>
          <a:bodyPr/>
          <a:lstStyle/>
          <a:p>
            <a:fld id="{96A0FD62-AC9D-4A1C-9002-A14C7B43CD68}" type="slidenum">
              <a:rPr lang="en-US" altLang="zh-TW" smtClean="0">
                <a:ea typeface="新細明體" charset="-120"/>
              </a:rPr>
              <a:pPr/>
              <a:t>17</a:t>
            </a:fld>
            <a:endParaRPr lang="en-US" altLang="zh-TW" smtClean="0">
              <a:ea typeface="新細明體" charset="-120"/>
            </a:endParaRPr>
          </a:p>
        </p:txBody>
      </p:sp>
      <p:pic>
        <p:nvPicPr>
          <p:cNvPr id="10" name="Picture 5"/>
          <p:cNvPicPr>
            <a:picLocks noChangeAspect="1" noChangeArrowheads="1"/>
          </p:cNvPicPr>
          <p:nvPr/>
        </p:nvPicPr>
        <p:blipFill>
          <a:blip r:embed="rId5" cstate="print"/>
          <a:srcRect t="-17556"/>
          <a:stretch>
            <a:fillRect/>
          </a:stretch>
        </p:blipFill>
        <p:spPr bwMode="auto">
          <a:xfrm>
            <a:off x="2438400" y="5928769"/>
            <a:ext cx="3810000" cy="929231"/>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685800" y="3733800"/>
            <a:ext cx="7772400" cy="2286000"/>
          </a:xfrm>
        </p:spPr>
        <p:txBody>
          <a:bodyPr/>
          <a:lstStyle/>
          <a:p>
            <a:r>
              <a:rPr lang="en-US" altLang="zh-CN" sz="2400" dirty="0" smtClean="0">
                <a:ea typeface="宋体" pitchFamily="2" charset="-122"/>
              </a:rPr>
              <a:t>This set of non-linear equations can be converted into a linear least squares problem by multiplying both sides of the denominator. </a:t>
            </a:r>
          </a:p>
          <a:p>
            <a:r>
              <a:rPr lang="en-US" altLang="zh-TW" sz="2400" dirty="0" smtClean="0">
                <a:ea typeface="新細明體" charset="-120"/>
              </a:rPr>
              <a:t>If we use homogeneous coordinates </a:t>
            </a:r>
            <a:r>
              <a:rPr lang="en-US" altLang="zh-TW" sz="2400" i="1" dirty="0" smtClean="0">
                <a:ea typeface="新細明體" charset="-120"/>
              </a:rPr>
              <a:t>p</a:t>
            </a:r>
            <a:r>
              <a:rPr lang="en-US" altLang="zh-TW" sz="2400" dirty="0" smtClean="0">
                <a:ea typeface="新細明體" charset="-120"/>
              </a:rPr>
              <a:t>=(</a:t>
            </a:r>
            <a:r>
              <a:rPr lang="en-US" altLang="zh-TW" sz="2400" i="1" dirty="0" smtClean="0">
                <a:ea typeface="新細明體" charset="-120"/>
              </a:rPr>
              <a:t>X,Y,Z,W</a:t>
            </a:r>
            <a:r>
              <a:rPr lang="en-US" altLang="zh-TW" sz="2400" dirty="0" smtClean="0">
                <a:ea typeface="新細明體" charset="-120"/>
              </a:rPr>
              <a:t>), the resulting set of equation is homogeneous and is solved as singular value decomposition (SVD).</a:t>
            </a:r>
          </a:p>
        </p:txBody>
      </p:sp>
      <p:sp>
        <p:nvSpPr>
          <p:cNvPr id="21506" name="Title 1"/>
          <p:cNvSpPr>
            <a:spLocks noGrp="1"/>
          </p:cNvSpPr>
          <p:nvPr>
            <p:ph type="title"/>
          </p:nvPr>
        </p:nvSpPr>
        <p:spPr/>
        <p:txBody>
          <a:bodyPr/>
          <a:lstStyle/>
          <a:p>
            <a:r>
              <a:rPr lang="en-US" altLang="zh-TW" sz="3200" smtClean="0">
                <a:ea typeface="新細明體" charset="-120"/>
              </a:rPr>
              <a:t>Triangulation (cont).</a:t>
            </a:r>
          </a:p>
        </p:txBody>
      </p:sp>
      <p:sp>
        <p:nvSpPr>
          <p:cNvPr id="21508" name="Footer Placeholder 4"/>
          <p:cNvSpPr>
            <a:spLocks noGrp="1"/>
          </p:cNvSpPr>
          <p:nvPr>
            <p:ph type="ftr" sz="quarter" idx="11"/>
          </p:nvPr>
        </p:nvSpPr>
        <p:spPr>
          <a:noFill/>
        </p:spPr>
        <p:txBody>
          <a:bodyPr/>
          <a:lstStyle/>
          <a:p>
            <a:r>
              <a:rPr lang="en-US" altLang="zh-TW" smtClean="0"/>
              <a:t>Structure from Motion</a:t>
            </a:r>
          </a:p>
        </p:txBody>
      </p:sp>
      <p:sp>
        <p:nvSpPr>
          <p:cNvPr id="21509" name="Slide Number Placeholder 5"/>
          <p:cNvSpPr>
            <a:spLocks noGrp="1"/>
          </p:cNvSpPr>
          <p:nvPr>
            <p:ph type="sldNum" sz="quarter" idx="12"/>
          </p:nvPr>
        </p:nvSpPr>
        <p:spPr>
          <a:noFill/>
        </p:spPr>
        <p:txBody>
          <a:bodyPr/>
          <a:lstStyle/>
          <a:p>
            <a:fld id="{96A0FD62-AC9D-4A1C-9002-A14C7B43CD68}" type="slidenum">
              <a:rPr lang="en-US" altLang="zh-TW" smtClean="0">
                <a:ea typeface="新細明體" charset="-120"/>
              </a:rPr>
              <a:pPr/>
              <a:t>18</a:t>
            </a:fld>
            <a:endParaRPr lang="en-US" altLang="zh-TW" smtClean="0">
              <a:ea typeface="新細明體" charset="-120"/>
            </a:endParaRPr>
          </a:p>
        </p:txBody>
      </p:sp>
      <p:pic>
        <p:nvPicPr>
          <p:cNvPr id="6" name="Picture 2"/>
          <p:cNvPicPr>
            <a:picLocks noChangeAspect="1" noChangeArrowheads="1"/>
          </p:cNvPicPr>
          <p:nvPr/>
        </p:nvPicPr>
        <p:blipFill>
          <a:blip r:embed="rId3" cstate="print"/>
          <a:srcRect/>
          <a:stretch>
            <a:fillRect/>
          </a:stretch>
        </p:blipFill>
        <p:spPr bwMode="auto">
          <a:xfrm>
            <a:off x="1752600" y="2578980"/>
            <a:ext cx="5248275" cy="113347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l="23679"/>
          <a:stretch>
            <a:fillRect/>
          </a:stretch>
        </p:blipFill>
        <p:spPr bwMode="auto">
          <a:xfrm>
            <a:off x="2895600" y="1600200"/>
            <a:ext cx="3962400" cy="120738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r="75439"/>
          <a:stretch>
            <a:fillRect/>
          </a:stretch>
        </p:blipFill>
        <p:spPr bwMode="auto">
          <a:xfrm>
            <a:off x="1885950" y="1736287"/>
            <a:ext cx="990599" cy="93794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p:txBody>
          <a:bodyPr/>
          <a:lstStyle/>
          <a:p>
            <a:r>
              <a:rPr lang="en-US" altLang="zh-CN" dirty="0" smtClean="0">
                <a:ea typeface="宋体" pitchFamily="2" charset="-122"/>
              </a:rPr>
              <a:t>So far in study of 3D reconstruction, we have always assumed that either 3D points position or the 3D camera poses </a:t>
            </a:r>
            <a:r>
              <a:rPr lang="en-US" altLang="zh-CN" b="1" dirty="0" smtClean="0">
                <a:ea typeface="宋体" pitchFamily="2" charset="-122"/>
              </a:rPr>
              <a:t>are known </a:t>
            </a:r>
            <a:r>
              <a:rPr lang="en-US" altLang="zh-CN" dirty="0" smtClean="0">
                <a:ea typeface="宋体" pitchFamily="2" charset="-122"/>
              </a:rPr>
              <a:t>in advance</a:t>
            </a:r>
          </a:p>
          <a:p>
            <a:r>
              <a:rPr lang="en-US" altLang="zh-CN" dirty="0" smtClean="0">
                <a:ea typeface="宋体" pitchFamily="2" charset="-122"/>
              </a:rPr>
              <a:t>In this section, we take our first look at </a:t>
            </a:r>
            <a:r>
              <a:rPr lang="en-US" altLang="zh-CN" i="1" dirty="0" smtClean="0">
                <a:ea typeface="宋体" pitchFamily="2" charset="-122"/>
              </a:rPr>
              <a:t>structure from motion</a:t>
            </a:r>
            <a:r>
              <a:rPr lang="en-US" altLang="zh-CN" dirty="0" smtClean="0">
                <a:ea typeface="宋体" pitchFamily="2" charset="-122"/>
              </a:rPr>
              <a:t>, which is the </a:t>
            </a:r>
            <a:r>
              <a:rPr lang="en-US" altLang="zh-CN" b="1" dirty="0" smtClean="0">
                <a:ea typeface="宋体" pitchFamily="2" charset="-122"/>
              </a:rPr>
              <a:t>simultaneous recovery of 3D structure and pose</a:t>
            </a:r>
            <a:r>
              <a:rPr lang="en-US" altLang="zh-CN" dirty="0" smtClean="0">
                <a:ea typeface="宋体" pitchFamily="2" charset="-122"/>
              </a:rPr>
              <a:t> from image correspondences</a:t>
            </a:r>
          </a:p>
        </p:txBody>
      </p:sp>
      <p:sp>
        <p:nvSpPr>
          <p:cNvPr id="21506" name="Title 1"/>
          <p:cNvSpPr>
            <a:spLocks noGrp="1"/>
          </p:cNvSpPr>
          <p:nvPr>
            <p:ph type="title"/>
          </p:nvPr>
        </p:nvSpPr>
        <p:spPr/>
        <p:txBody>
          <a:bodyPr/>
          <a:lstStyle/>
          <a:p>
            <a:r>
              <a:rPr lang="en-US" altLang="zh-TW" sz="3200" dirty="0" smtClean="0">
                <a:ea typeface="新細明體" charset="-120"/>
              </a:rPr>
              <a:t>7.2 Two-Frame Structure from Motion</a:t>
            </a:r>
          </a:p>
        </p:txBody>
      </p:sp>
      <p:sp>
        <p:nvSpPr>
          <p:cNvPr id="21508" name="Footer Placeholder 4"/>
          <p:cNvSpPr>
            <a:spLocks noGrp="1"/>
          </p:cNvSpPr>
          <p:nvPr>
            <p:ph type="ftr" sz="quarter" idx="11"/>
          </p:nvPr>
        </p:nvSpPr>
        <p:spPr>
          <a:noFill/>
        </p:spPr>
        <p:txBody>
          <a:bodyPr/>
          <a:lstStyle/>
          <a:p>
            <a:r>
              <a:rPr lang="en-US" altLang="zh-TW" smtClean="0"/>
              <a:t>Structure from Motion</a:t>
            </a:r>
          </a:p>
        </p:txBody>
      </p:sp>
      <p:sp>
        <p:nvSpPr>
          <p:cNvPr id="21509" name="Slide Number Placeholder 5"/>
          <p:cNvSpPr>
            <a:spLocks noGrp="1"/>
          </p:cNvSpPr>
          <p:nvPr>
            <p:ph type="sldNum" sz="quarter" idx="12"/>
          </p:nvPr>
        </p:nvSpPr>
        <p:spPr>
          <a:noFill/>
        </p:spPr>
        <p:txBody>
          <a:bodyPr/>
          <a:lstStyle/>
          <a:p>
            <a:fld id="{96A0FD62-AC9D-4A1C-9002-A14C7B43CD68}" type="slidenum">
              <a:rPr lang="en-US" altLang="zh-TW" smtClean="0">
                <a:ea typeface="新細明體" charset="-120"/>
              </a:rPr>
              <a:pPr/>
              <a:t>19</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eaLnBrk="1" hangingPunct="1"/>
            <a:r>
              <a:rPr lang="en-US" altLang="zh-TW" sz="3200" dirty="0" smtClean="0">
                <a:ea typeface="新細明體" charset="-120"/>
              </a:rPr>
              <a:t>Introduction</a:t>
            </a:r>
            <a:endParaRPr lang="zh-TW" altLang="en-US" sz="3200" dirty="0" smtClean="0">
              <a:ea typeface="新細明體" charset="-120"/>
            </a:endParaRPr>
          </a:p>
        </p:txBody>
      </p:sp>
      <p:sp>
        <p:nvSpPr>
          <p:cNvPr id="4099" name="內容版面配置區 2"/>
          <p:cNvSpPr>
            <a:spLocks noGrp="1"/>
          </p:cNvSpPr>
          <p:nvPr>
            <p:ph idx="1"/>
          </p:nvPr>
        </p:nvSpPr>
        <p:spPr/>
        <p:txBody>
          <a:bodyPr/>
          <a:lstStyle/>
          <a:p>
            <a:pPr marL="514350" indent="-514350" eaLnBrk="1" hangingPunct="1">
              <a:lnSpc>
                <a:spcPts val="3800"/>
              </a:lnSpc>
              <a:buNone/>
            </a:pPr>
            <a:r>
              <a:rPr lang="en-US" altLang="zh-TW" dirty="0" smtClean="0">
                <a:ea typeface="新細明體" charset="-120"/>
              </a:rPr>
              <a:t>Chapter 6:</a:t>
            </a:r>
          </a:p>
          <a:p>
            <a:pPr marL="514350" indent="-514350" eaLnBrk="1" hangingPunct="1">
              <a:lnSpc>
                <a:spcPts val="3800"/>
              </a:lnSpc>
              <a:buNone/>
            </a:pPr>
            <a:r>
              <a:rPr lang="en-US" altLang="zh-TW" dirty="0" smtClean="0">
                <a:ea typeface="新細明體" charset="-120"/>
              </a:rPr>
              <a:t>	2D and 3D point sets </a:t>
            </a:r>
            <a:r>
              <a:rPr lang="en-US" altLang="zh-TW" dirty="0" smtClean="0">
                <a:ea typeface="新細明體" charset="-120"/>
                <a:sym typeface="Wingdings" pitchFamily="2" charset="2"/>
              </a:rPr>
              <a:t> estimate camera pose and internal calibration parameters</a:t>
            </a:r>
          </a:p>
          <a:p>
            <a:pPr marL="514350" indent="-514350" eaLnBrk="1" hangingPunct="1">
              <a:lnSpc>
                <a:spcPts val="3800"/>
              </a:lnSpc>
              <a:buNone/>
            </a:pPr>
            <a:r>
              <a:rPr lang="en-US" altLang="zh-TW" dirty="0" smtClean="0">
                <a:ea typeface="新細明體" charset="-120"/>
                <a:sym typeface="Wingdings" pitchFamily="2" charset="2"/>
              </a:rPr>
              <a:t>Chapter 7:</a:t>
            </a:r>
          </a:p>
          <a:p>
            <a:pPr marL="514350" indent="-514350" eaLnBrk="1" hangingPunct="1">
              <a:lnSpc>
                <a:spcPts val="3800"/>
              </a:lnSpc>
              <a:buNone/>
            </a:pPr>
            <a:r>
              <a:rPr lang="en-US" altLang="zh-TW" dirty="0" smtClean="0">
                <a:ea typeface="新細明體" charset="-120"/>
                <a:sym typeface="Wingdings" pitchFamily="2" charset="2"/>
              </a:rPr>
              <a:t>	Converse: estimating location of 3D points from multiple images given only sparse set of correspondence between image features</a:t>
            </a:r>
            <a:endParaRPr lang="zh-TW" altLang="en-US" dirty="0" smtClean="0">
              <a:ea typeface="新細明體" charset="-120"/>
            </a:endParaRPr>
          </a:p>
        </p:txBody>
      </p:sp>
      <p:sp>
        <p:nvSpPr>
          <p:cNvPr id="4100" name="頁尾版面配置區 4"/>
          <p:cNvSpPr>
            <a:spLocks noGrp="1"/>
          </p:cNvSpPr>
          <p:nvPr>
            <p:ph type="ftr" sz="quarter" idx="11"/>
          </p:nvPr>
        </p:nvSpPr>
        <p:spPr>
          <a:noFill/>
        </p:spPr>
        <p:txBody>
          <a:bodyPr/>
          <a:lstStyle/>
          <a:p>
            <a:r>
              <a:rPr lang="en-US" altLang="zh-TW" smtClean="0"/>
              <a:t>Structure from Motion</a:t>
            </a:r>
          </a:p>
        </p:txBody>
      </p:sp>
      <p:sp>
        <p:nvSpPr>
          <p:cNvPr id="4101" name="投影片編號版面配置區 5"/>
          <p:cNvSpPr>
            <a:spLocks noGrp="1"/>
          </p:cNvSpPr>
          <p:nvPr>
            <p:ph type="sldNum" sz="quarter" idx="12"/>
          </p:nvPr>
        </p:nvSpPr>
        <p:spPr>
          <a:noFill/>
        </p:spPr>
        <p:txBody>
          <a:bodyPr/>
          <a:lstStyle/>
          <a:p>
            <a:fld id="{F11045F3-5F40-460B-A609-4B0E71206612}" type="slidenum">
              <a:rPr lang="en-US" altLang="zh-TW" smtClean="0">
                <a:ea typeface="新細明體" charset="-120"/>
              </a:rPr>
              <a:pPr/>
              <a:t>2</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26627" name="內容版面配置區 2"/>
          <p:cNvSpPr>
            <a:spLocks noGrp="1"/>
          </p:cNvSpPr>
          <p:nvPr>
            <p:ph idx="1"/>
          </p:nvPr>
        </p:nvSpPr>
        <p:spPr>
          <a:xfrm>
            <a:off x="685800" y="4724400"/>
            <a:ext cx="7772400" cy="1371600"/>
          </a:xfrm>
        </p:spPr>
        <p:txBody>
          <a:bodyPr/>
          <a:lstStyle/>
          <a:p>
            <a:r>
              <a:rPr lang="en-US" altLang="zh-TW" dirty="0" smtClean="0">
                <a:ea typeface="新細明體" charset="-120"/>
              </a:rPr>
              <a:t>Figure shows a 3D point </a:t>
            </a:r>
            <a:r>
              <a:rPr lang="en-US" altLang="zh-TW" i="1" dirty="0" smtClean="0">
                <a:ea typeface="新細明體" charset="-120"/>
              </a:rPr>
              <a:t>p </a:t>
            </a:r>
            <a:r>
              <a:rPr lang="en-US" altLang="zh-TW" dirty="0" smtClean="0">
                <a:ea typeface="新細明體" charset="-120"/>
              </a:rPr>
              <a:t>being viewed from two cameras whose relative position can be encoded by a rotation </a:t>
            </a:r>
            <a:r>
              <a:rPr lang="en-US" altLang="zh-TW" i="1" dirty="0" smtClean="0">
                <a:ea typeface="新細明體" charset="-120"/>
              </a:rPr>
              <a:t>R</a:t>
            </a:r>
            <a:r>
              <a:rPr lang="en-US" altLang="zh-TW" dirty="0" smtClean="0">
                <a:ea typeface="新細明體" charset="-120"/>
              </a:rPr>
              <a:t> and a translation </a:t>
            </a:r>
            <a:r>
              <a:rPr lang="en-US" altLang="zh-TW" i="1" dirty="0" smtClean="0">
                <a:ea typeface="新細明體" charset="-120"/>
              </a:rPr>
              <a:t>t</a:t>
            </a:r>
            <a:endParaRPr lang="zh-TW" altLang="en-US" i="1" dirty="0" smtClean="0">
              <a:ea typeface="新細明體" charset="-120"/>
            </a:endParaRPr>
          </a:p>
        </p:txBody>
      </p:sp>
      <p:sp>
        <p:nvSpPr>
          <p:cNvPr id="26628" name="頁尾版面配置區 4"/>
          <p:cNvSpPr>
            <a:spLocks noGrp="1"/>
          </p:cNvSpPr>
          <p:nvPr>
            <p:ph type="ftr" sz="quarter" idx="11"/>
          </p:nvPr>
        </p:nvSpPr>
        <p:spPr>
          <a:noFill/>
        </p:spPr>
        <p:txBody>
          <a:bodyPr/>
          <a:lstStyle/>
          <a:p>
            <a:r>
              <a:rPr lang="en-US" altLang="zh-TW" smtClean="0"/>
              <a:t>Structure from Motion</a:t>
            </a:r>
          </a:p>
        </p:txBody>
      </p:sp>
      <p:sp>
        <p:nvSpPr>
          <p:cNvPr id="26629" name="投影片編號版面配置區 5"/>
          <p:cNvSpPr>
            <a:spLocks noGrp="1"/>
          </p:cNvSpPr>
          <p:nvPr>
            <p:ph type="sldNum" sz="quarter" idx="12"/>
          </p:nvPr>
        </p:nvSpPr>
        <p:spPr>
          <a:noFill/>
        </p:spPr>
        <p:txBody>
          <a:bodyPr/>
          <a:lstStyle/>
          <a:p>
            <a:fld id="{507C8CD3-412E-43DC-96B9-626AB22D3BD7}" type="slidenum">
              <a:rPr lang="en-US" altLang="zh-TW" smtClean="0">
                <a:ea typeface="新細明體" charset="-120"/>
              </a:rPr>
              <a:pPr/>
              <a:t>20</a:t>
            </a:fld>
            <a:endParaRPr lang="en-US" altLang="zh-TW" smtClean="0">
              <a:ea typeface="新細明體" charset="-120"/>
            </a:endParaRPr>
          </a:p>
        </p:txBody>
      </p:sp>
      <p:pic>
        <p:nvPicPr>
          <p:cNvPr id="6" name="图片 3"/>
          <p:cNvPicPr>
            <a:picLocks noChangeAspect="1"/>
          </p:cNvPicPr>
          <p:nvPr/>
        </p:nvPicPr>
        <p:blipFill>
          <a:blip r:embed="rId3" cstate="print"/>
          <a:srcRect r="3446" b="30357"/>
          <a:stretch>
            <a:fillRect/>
          </a:stretch>
        </p:blipFill>
        <p:spPr bwMode="auto">
          <a:xfrm>
            <a:off x="298450" y="1600200"/>
            <a:ext cx="8540750" cy="2971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26628" name="頁尾版面配置區 4"/>
          <p:cNvSpPr>
            <a:spLocks noGrp="1"/>
          </p:cNvSpPr>
          <p:nvPr>
            <p:ph type="ftr" sz="quarter" idx="11"/>
          </p:nvPr>
        </p:nvSpPr>
        <p:spPr>
          <a:noFill/>
        </p:spPr>
        <p:txBody>
          <a:bodyPr/>
          <a:lstStyle/>
          <a:p>
            <a:r>
              <a:rPr lang="en-US" altLang="zh-TW" smtClean="0"/>
              <a:t>Structure from Motion</a:t>
            </a:r>
          </a:p>
        </p:txBody>
      </p:sp>
      <p:sp>
        <p:nvSpPr>
          <p:cNvPr id="26629" name="投影片編號版面配置區 5"/>
          <p:cNvSpPr>
            <a:spLocks noGrp="1"/>
          </p:cNvSpPr>
          <p:nvPr>
            <p:ph type="sldNum" sz="quarter" idx="12"/>
          </p:nvPr>
        </p:nvSpPr>
        <p:spPr>
          <a:noFill/>
        </p:spPr>
        <p:txBody>
          <a:bodyPr/>
          <a:lstStyle/>
          <a:p>
            <a:fld id="{507C8CD3-412E-43DC-96B9-626AB22D3BD7}" type="slidenum">
              <a:rPr lang="en-US" altLang="zh-TW" smtClean="0">
                <a:ea typeface="新細明體" charset="-120"/>
              </a:rPr>
              <a:pPr/>
              <a:t>21</a:t>
            </a:fld>
            <a:endParaRPr lang="en-US" altLang="zh-TW" smtClean="0">
              <a:ea typeface="新細明體" charset="-120"/>
            </a:endParaRPr>
          </a:p>
        </p:txBody>
      </p:sp>
      <p:pic>
        <p:nvPicPr>
          <p:cNvPr id="7" name="图片 3"/>
          <p:cNvPicPr>
            <a:picLocks noChangeAspect="1"/>
          </p:cNvPicPr>
          <p:nvPr/>
        </p:nvPicPr>
        <p:blipFill>
          <a:blip r:embed="rId3" cstate="print"/>
          <a:srcRect r="3446" b="30357"/>
          <a:stretch>
            <a:fillRect/>
          </a:stretch>
        </p:blipFill>
        <p:spPr bwMode="auto">
          <a:xfrm>
            <a:off x="298450" y="1600200"/>
            <a:ext cx="8540750" cy="2971800"/>
          </a:xfrm>
          <a:prstGeom prst="rect">
            <a:avLst/>
          </a:prstGeom>
          <a:noFill/>
          <a:ln w="9525">
            <a:noFill/>
            <a:miter lim="800000"/>
            <a:headEnd/>
            <a:tailEnd/>
          </a:ln>
        </p:spPr>
      </p:pic>
      <p:sp>
        <p:nvSpPr>
          <p:cNvPr id="26627" name="內容版面配置區 2"/>
          <p:cNvSpPr>
            <a:spLocks noGrp="1"/>
          </p:cNvSpPr>
          <p:nvPr>
            <p:ph idx="1"/>
          </p:nvPr>
        </p:nvSpPr>
        <p:spPr>
          <a:xfrm>
            <a:off x="762000" y="4686300"/>
            <a:ext cx="7772400" cy="1866900"/>
          </a:xfrm>
          <a:solidFill>
            <a:srgbClr val="FFFFFF"/>
          </a:solidFill>
        </p:spPr>
        <p:txBody>
          <a:bodyPr/>
          <a:lstStyle/>
          <a:p>
            <a:r>
              <a:rPr lang="en-US" altLang="zh-TW" dirty="0" smtClean="0">
                <a:ea typeface="新細明體" charset="-120"/>
              </a:rPr>
              <a:t>We do not know anything about the camera positions</a:t>
            </a:r>
          </a:p>
          <a:p>
            <a:r>
              <a:rPr lang="en-US" altLang="zh-TW" dirty="0" smtClean="0">
                <a:ea typeface="新細明體" charset="-120"/>
              </a:rPr>
              <a:t>Without loss of generality, we can set the first camera at the origin </a:t>
            </a:r>
            <a:r>
              <a:rPr lang="en-US" altLang="zh-TW" i="1" dirty="0" smtClean="0">
                <a:ea typeface="新細明體" charset="-120"/>
              </a:rPr>
              <a:t>c</a:t>
            </a:r>
            <a:r>
              <a:rPr lang="en-US" altLang="zh-TW" i="1" baseline="-25000" dirty="0" smtClean="0">
                <a:ea typeface="新細明體" charset="-120"/>
              </a:rPr>
              <a:t>0</a:t>
            </a:r>
            <a:r>
              <a:rPr lang="en-US" altLang="zh-TW" dirty="0" smtClean="0">
                <a:ea typeface="新細明體" charset="-120"/>
              </a:rPr>
              <a:t>=0, orientation </a:t>
            </a:r>
            <a:r>
              <a:rPr lang="en-US" altLang="zh-TW" i="1" dirty="0" smtClean="0">
                <a:ea typeface="新細明體" charset="-120"/>
              </a:rPr>
              <a:t>R</a:t>
            </a:r>
            <a:r>
              <a:rPr lang="en-US" altLang="zh-TW" i="1" baseline="-25000" dirty="0" smtClean="0">
                <a:ea typeface="新細明體" charset="-120"/>
              </a:rPr>
              <a:t>0</a:t>
            </a:r>
            <a:r>
              <a:rPr lang="en-US" altLang="zh-TW" dirty="0" smtClean="0">
                <a:ea typeface="新細明體" charset="-120"/>
              </a:rPr>
              <a:t>=</a:t>
            </a:r>
            <a:r>
              <a:rPr lang="en-US" altLang="zh-TW" i="1" dirty="0" smtClean="0">
                <a:ea typeface="新細明體" charset="-120"/>
              </a:rPr>
              <a:t>I </a:t>
            </a:r>
            <a:endParaRPr lang="zh-TW" altLang="en-US" i="1" dirty="0" smtClean="0">
              <a:ea typeface="新細明體" charset="-120"/>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頁尾版面配置區 4"/>
          <p:cNvSpPr>
            <a:spLocks noGrp="1"/>
          </p:cNvSpPr>
          <p:nvPr>
            <p:ph type="ftr" sz="quarter" idx="11"/>
          </p:nvPr>
        </p:nvSpPr>
        <p:spPr>
          <a:xfrm>
            <a:off x="2743200" y="6324600"/>
            <a:ext cx="3657600" cy="457200"/>
          </a:xfrm>
          <a:noFill/>
        </p:spPr>
        <p:txBody>
          <a:bodyPr/>
          <a:lstStyle/>
          <a:p>
            <a:r>
              <a:rPr lang="en-US" altLang="zh-TW" dirty="0" smtClean="0"/>
              <a:t>Structure from Motion</a:t>
            </a:r>
          </a:p>
        </p:txBody>
      </p:sp>
      <p:sp>
        <p:nvSpPr>
          <p:cNvPr id="27651" name="內容版面配置區 2"/>
          <p:cNvSpPr>
            <a:spLocks noGrp="1"/>
          </p:cNvSpPr>
          <p:nvPr>
            <p:ph idx="1"/>
          </p:nvPr>
        </p:nvSpPr>
        <p:spPr>
          <a:xfrm>
            <a:off x="533400" y="4419600"/>
            <a:ext cx="7772400" cy="2286000"/>
          </a:xfrm>
          <a:solidFill>
            <a:srgbClr val="FFFFFF"/>
          </a:solidFill>
        </p:spPr>
        <p:txBody>
          <a:bodyPr/>
          <a:lstStyle/>
          <a:p>
            <a:r>
              <a:rPr lang="en-US" altLang="zh-TW" dirty="0" smtClean="0">
                <a:ea typeface="新細明體" charset="-120"/>
              </a:rPr>
              <a:t>The observed location of point </a:t>
            </a:r>
            <a:r>
              <a:rPr lang="en-US" altLang="zh-TW" i="1" dirty="0" smtClean="0">
                <a:ea typeface="新細明體" charset="-120"/>
              </a:rPr>
              <a:t>p </a:t>
            </a:r>
            <a:r>
              <a:rPr lang="en-US" altLang="zh-TW" dirty="0" smtClean="0">
                <a:ea typeface="新細明體" charset="-120"/>
              </a:rPr>
              <a:t>in the first image,                 is mapped into the second image by the transformation </a:t>
            </a:r>
          </a:p>
          <a:p>
            <a:pPr>
              <a:buFontTx/>
              <a:buNone/>
            </a:pPr>
            <a:endParaRPr lang="en-US" altLang="zh-TW" i="1" dirty="0" smtClean="0">
              <a:ea typeface="新細明體" charset="-120"/>
            </a:endParaRPr>
          </a:p>
          <a:p>
            <a:pPr>
              <a:buNone/>
            </a:pPr>
            <a:r>
              <a:rPr lang="en-US" altLang="zh-TW" sz="2400" dirty="0" smtClean="0">
                <a:ea typeface="新細明體" charset="-120"/>
              </a:rPr>
              <a:t>	                </a:t>
            </a:r>
            <a:r>
              <a:rPr lang="en-US" altLang="zh-TW" sz="2000" dirty="0" smtClean="0">
                <a:ea typeface="新細明體" charset="-120"/>
              </a:rPr>
              <a:t>the ray direction vectors</a:t>
            </a:r>
            <a:endParaRPr lang="zh-TW" altLang="en-US" sz="2000" dirty="0" smtClean="0">
              <a:ea typeface="新細明體" charset="-120"/>
            </a:endParaRPr>
          </a:p>
        </p:txBody>
      </p:sp>
      <p:sp>
        <p:nvSpPr>
          <p:cNvPr id="27650"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27653" name="投影片編號版面配置區 5"/>
          <p:cNvSpPr>
            <a:spLocks noGrp="1"/>
          </p:cNvSpPr>
          <p:nvPr>
            <p:ph type="sldNum" sz="quarter" idx="12"/>
          </p:nvPr>
        </p:nvSpPr>
        <p:spPr>
          <a:xfrm>
            <a:off x="6553200" y="6324600"/>
            <a:ext cx="1905000" cy="457200"/>
          </a:xfrm>
          <a:noFill/>
        </p:spPr>
        <p:txBody>
          <a:bodyPr/>
          <a:lstStyle/>
          <a:p>
            <a:fld id="{B67DA9E9-5C6E-42F8-9B68-9BC395F69431}" type="slidenum">
              <a:rPr lang="en-US" altLang="zh-TW" smtClean="0">
                <a:ea typeface="新細明體" charset="-120"/>
              </a:rPr>
              <a:pPr/>
              <a:t>22</a:t>
            </a:fld>
            <a:endParaRPr lang="en-US" altLang="zh-TW" smtClean="0">
              <a:ea typeface="新細明體" charset="-120"/>
            </a:endParaRPr>
          </a:p>
        </p:txBody>
      </p:sp>
      <p:pic>
        <p:nvPicPr>
          <p:cNvPr id="27654" name="图片 1"/>
          <p:cNvPicPr>
            <a:picLocks noChangeAspect="1"/>
          </p:cNvPicPr>
          <p:nvPr/>
        </p:nvPicPr>
        <p:blipFill>
          <a:blip r:embed="rId3" cstate="print"/>
          <a:srcRect/>
          <a:stretch>
            <a:fillRect/>
          </a:stretch>
        </p:blipFill>
        <p:spPr bwMode="auto">
          <a:xfrm>
            <a:off x="2209800" y="4953000"/>
            <a:ext cx="1358900" cy="317500"/>
          </a:xfrm>
          <a:prstGeom prst="rect">
            <a:avLst/>
          </a:prstGeom>
          <a:noFill/>
          <a:ln w="9525">
            <a:noFill/>
            <a:miter lim="800000"/>
            <a:headEnd/>
            <a:tailEnd/>
          </a:ln>
        </p:spPr>
      </p:pic>
      <p:pic>
        <p:nvPicPr>
          <p:cNvPr id="27655" name="图片 2"/>
          <p:cNvPicPr>
            <a:picLocks noChangeAspect="1"/>
          </p:cNvPicPr>
          <p:nvPr/>
        </p:nvPicPr>
        <p:blipFill>
          <a:blip r:embed="rId4" cstate="print"/>
          <a:srcRect/>
          <a:stretch>
            <a:fillRect/>
          </a:stretch>
        </p:blipFill>
        <p:spPr bwMode="auto">
          <a:xfrm>
            <a:off x="2133600" y="5943600"/>
            <a:ext cx="4559300" cy="292100"/>
          </a:xfrm>
          <a:prstGeom prst="rect">
            <a:avLst/>
          </a:prstGeom>
          <a:noFill/>
          <a:ln w="9525">
            <a:noFill/>
            <a:miter lim="800000"/>
            <a:headEnd/>
            <a:tailEnd/>
          </a:ln>
        </p:spPr>
      </p:pic>
      <p:pic>
        <p:nvPicPr>
          <p:cNvPr id="27656" name="图片 3"/>
          <p:cNvPicPr>
            <a:picLocks noChangeAspect="1"/>
          </p:cNvPicPr>
          <p:nvPr/>
        </p:nvPicPr>
        <p:blipFill>
          <a:blip r:embed="rId5" cstate="print"/>
          <a:srcRect/>
          <a:stretch>
            <a:fillRect/>
          </a:stretch>
        </p:blipFill>
        <p:spPr bwMode="auto">
          <a:xfrm>
            <a:off x="5029200" y="6324600"/>
            <a:ext cx="1562100" cy="433283"/>
          </a:xfrm>
          <a:prstGeom prst="rect">
            <a:avLst/>
          </a:prstGeom>
          <a:noFill/>
          <a:ln w="9525">
            <a:noFill/>
            <a:miter lim="800000"/>
            <a:headEnd/>
            <a:tailEnd/>
          </a:ln>
        </p:spPr>
      </p:pic>
      <p:pic>
        <p:nvPicPr>
          <p:cNvPr id="10" name="图片 3"/>
          <p:cNvPicPr>
            <a:picLocks noChangeAspect="1"/>
          </p:cNvPicPr>
          <p:nvPr/>
        </p:nvPicPr>
        <p:blipFill>
          <a:blip r:embed="rId6" cstate="print"/>
          <a:srcRect r="3446" b="32143"/>
          <a:stretch>
            <a:fillRect/>
          </a:stretch>
        </p:blipFill>
        <p:spPr bwMode="auto">
          <a:xfrm>
            <a:off x="298450" y="1600200"/>
            <a:ext cx="8540750" cy="2895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28675" name="頁尾版面配置區 4"/>
          <p:cNvSpPr>
            <a:spLocks noGrp="1"/>
          </p:cNvSpPr>
          <p:nvPr>
            <p:ph type="ftr" sz="quarter" idx="11"/>
          </p:nvPr>
        </p:nvSpPr>
        <p:spPr>
          <a:noFill/>
        </p:spPr>
        <p:txBody>
          <a:bodyPr/>
          <a:lstStyle/>
          <a:p>
            <a:r>
              <a:rPr lang="en-US" altLang="zh-TW" smtClean="0"/>
              <a:t>Structure from Motion</a:t>
            </a:r>
          </a:p>
        </p:txBody>
      </p:sp>
      <p:sp>
        <p:nvSpPr>
          <p:cNvPr id="28676" name="投影片編號版面配置區 5"/>
          <p:cNvSpPr>
            <a:spLocks noGrp="1"/>
          </p:cNvSpPr>
          <p:nvPr>
            <p:ph type="sldNum" sz="quarter" idx="12"/>
          </p:nvPr>
        </p:nvSpPr>
        <p:spPr>
          <a:noFill/>
        </p:spPr>
        <p:txBody>
          <a:bodyPr/>
          <a:lstStyle/>
          <a:p>
            <a:fld id="{3F368213-02D8-4322-A9C1-2CB048480486}" type="slidenum">
              <a:rPr lang="en-US" altLang="zh-TW" smtClean="0">
                <a:ea typeface="新細明體" charset="-120"/>
              </a:rPr>
              <a:pPr/>
              <a:t>23</a:t>
            </a:fld>
            <a:endParaRPr lang="en-US" altLang="zh-TW" smtClean="0">
              <a:ea typeface="新細明體" charset="-120"/>
            </a:endParaRPr>
          </a:p>
        </p:txBody>
      </p:sp>
      <p:sp>
        <p:nvSpPr>
          <p:cNvPr id="28677" name="內容版面配置區 8"/>
          <p:cNvSpPr>
            <a:spLocks noGrp="1"/>
          </p:cNvSpPr>
          <p:nvPr>
            <p:ph idx="1"/>
          </p:nvPr>
        </p:nvSpPr>
        <p:spPr>
          <a:xfrm>
            <a:off x="685800" y="3124200"/>
            <a:ext cx="7772400" cy="2819400"/>
          </a:xfrm>
        </p:spPr>
        <p:txBody>
          <a:bodyPr/>
          <a:lstStyle/>
          <a:p>
            <a:endParaRPr lang="en-US" altLang="zh-TW" dirty="0" smtClean="0">
              <a:ea typeface="新細明體" charset="-120"/>
            </a:endParaRPr>
          </a:p>
          <a:p>
            <a:endParaRPr lang="en-US" altLang="zh-TW" dirty="0" smtClean="0">
              <a:ea typeface="新細明體" charset="-120"/>
            </a:endParaRPr>
          </a:p>
          <a:p>
            <a:r>
              <a:rPr lang="en-US" altLang="zh-TW" dirty="0" smtClean="0">
                <a:ea typeface="新細明體" charset="-120"/>
              </a:rPr>
              <a:t>Taking the cross product of both the sides with </a:t>
            </a:r>
            <a:r>
              <a:rPr lang="en-US" altLang="zh-TW" i="1" dirty="0" smtClean="0">
                <a:ea typeface="新細明體" charset="-120"/>
              </a:rPr>
              <a:t>t</a:t>
            </a:r>
            <a:r>
              <a:rPr lang="en-US" altLang="zh-TW" dirty="0" smtClean="0">
                <a:ea typeface="新細明體" charset="-120"/>
              </a:rPr>
              <a:t> in order to annihilate it on the right hand side yields</a:t>
            </a:r>
            <a:endParaRPr lang="zh-TW" altLang="en-US" dirty="0" smtClean="0">
              <a:ea typeface="新細明體" charset="-120"/>
            </a:endParaRPr>
          </a:p>
        </p:txBody>
      </p:sp>
      <p:pic>
        <p:nvPicPr>
          <p:cNvPr id="28678" name="图片 8"/>
          <p:cNvPicPr>
            <a:picLocks noChangeAspect="1"/>
          </p:cNvPicPr>
          <p:nvPr/>
        </p:nvPicPr>
        <p:blipFill>
          <a:blip r:embed="rId3" cstate="print"/>
          <a:srcRect/>
          <a:stretch>
            <a:fillRect/>
          </a:stretch>
        </p:blipFill>
        <p:spPr bwMode="auto">
          <a:xfrm>
            <a:off x="2133600" y="1828800"/>
            <a:ext cx="4559300" cy="292100"/>
          </a:xfrm>
          <a:prstGeom prst="rect">
            <a:avLst/>
          </a:prstGeom>
          <a:noFill/>
          <a:ln w="9525">
            <a:noFill/>
            <a:miter lim="800000"/>
            <a:headEnd/>
            <a:tailEnd/>
          </a:ln>
        </p:spPr>
      </p:pic>
      <p:pic>
        <p:nvPicPr>
          <p:cNvPr id="28679" name="Picture 2"/>
          <p:cNvPicPr>
            <a:picLocks noChangeAspect="1" noChangeArrowheads="1"/>
          </p:cNvPicPr>
          <p:nvPr/>
        </p:nvPicPr>
        <p:blipFill>
          <a:blip r:embed="rId4" cstate="print"/>
          <a:srcRect/>
          <a:stretch>
            <a:fillRect/>
          </a:stretch>
        </p:blipFill>
        <p:spPr bwMode="auto">
          <a:xfrm>
            <a:off x="2514600" y="2514600"/>
            <a:ext cx="3657600" cy="647700"/>
          </a:xfrm>
          <a:prstGeom prst="rect">
            <a:avLst/>
          </a:prstGeom>
          <a:noFill/>
          <a:ln w="9525">
            <a:noFill/>
            <a:miter lim="800000"/>
            <a:headEnd/>
            <a:tailEnd/>
          </a:ln>
        </p:spPr>
      </p:pic>
      <p:sp>
        <p:nvSpPr>
          <p:cNvPr id="8" name="矩形 7"/>
          <p:cNvSpPr/>
          <p:nvPr/>
        </p:nvSpPr>
        <p:spPr bwMode="auto">
          <a:xfrm>
            <a:off x="4876800" y="2667000"/>
            <a:ext cx="5334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
        <p:nvSpPr>
          <p:cNvPr id="10" name="矩形 9"/>
          <p:cNvSpPr/>
          <p:nvPr/>
        </p:nvSpPr>
        <p:spPr bwMode="auto">
          <a:xfrm>
            <a:off x="3124200" y="2667000"/>
            <a:ext cx="5334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28675" name="頁尾版面配置區 4"/>
          <p:cNvSpPr>
            <a:spLocks noGrp="1"/>
          </p:cNvSpPr>
          <p:nvPr>
            <p:ph type="ftr" sz="quarter" idx="11"/>
          </p:nvPr>
        </p:nvSpPr>
        <p:spPr>
          <a:noFill/>
        </p:spPr>
        <p:txBody>
          <a:bodyPr/>
          <a:lstStyle/>
          <a:p>
            <a:r>
              <a:rPr lang="en-US" altLang="zh-TW" smtClean="0"/>
              <a:t>Structure from Motion</a:t>
            </a:r>
          </a:p>
        </p:txBody>
      </p:sp>
      <p:sp>
        <p:nvSpPr>
          <p:cNvPr id="28676" name="投影片編號版面配置區 5"/>
          <p:cNvSpPr>
            <a:spLocks noGrp="1"/>
          </p:cNvSpPr>
          <p:nvPr>
            <p:ph type="sldNum" sz="quarter" idx="12"/>
          </p:nvPr>
        </p:nvSpPr>
        <p:spPr>
          <a:noFill/>
        </p:spPr>
        <p:txBody>
          <a:bodyPr/>
          <a:lstStyle/>
          <a:p>
            <a:fld id="{3F368213-02D8-4322-A9C1-2CB048480486}" type="slidenum">
              <a:rPr lang="en-US" altLang="zh-TW" smtClean="0">
                <a:ea typeface="新細明體" charset="-120"/>
              </a:rPr>
              <a:pPr/>
              <a:t>24</a:t>
            </a:fld>
            <a:endParaRPr lang="en-US" altLang="zh-TW" smtClean="0">
              <a:ea typeface="新細明體" charset="-120"/>
            </a:endParaRPr>
          </a:p>
        </p:txBody>
      </p:sp>
      <p:sp>
        <p:nvSpPr>
          <p:cNvPr id="28677" name="內容版面配置區 8"/>
          <p:cNvSpPr>
            <a:spLocks noGrp="1"/>
          </p:cNvSpPr>
          <p:nvPr>
            <p:ph idx="1"/>
          </p:nvPr>
        </p:nvSpPr>
        <p:spPr>
          <a:xfrm>
            <a:off x="685800" y="3124200"/>
            <a:ext cx="7772400" cy="2819400"/>
          </a:xfrm>
        </p:spPr>
        <p:txBody>
          <a:bodyPr/>
          <a:lstStyle/>
          <a:p>
            <a:endParaRPr lang="en-US" altLang="zh-TW" dirty="0" smtClean="0">
              <a:ea typeface="新細明體" charset="-120"/>
            </a:endParaRPr>
          </a:p>
          <a:p>
            <a:endParaRPr lang="en-US" altLang="zh-TW" dirty="0" smtClean="0">
              <a:ea typeface="新細明體" charset="-120"/>
            </a:endParaRPr>
          </a:p>
          <a:p>
            <a:r>
              <a:rPr lang="en-US" altLang="zh-TW" dirty="0" smtClean="0">
                <a:ea typeface="新細明體" charset="-120"/>
              </a:rPr>
              <a:t>Taking the dot product of both the sides with</a:t>
            </a:r>
          </a:p>
          <a:p>
            <a:pPr>
              <a:buFontTx/>
              <a:buNone/>
            </a:pPr>
            <a:r>
              <a:rPr lang="en-US" altLang="zh-TW" dirty="0" smtClean="0">
                <a:ea typeface="新細明體" charset="-120"/>
              </a:rPr>
              <a:t>        </a:t>
            </a:r>
          </a:p>
        </p:txBody>
      </p:sp>
      <p:pic>
        <p:nvPicPr>
          <p:cNvPr id="28678" name="图片 8"/>
          <p:cNvPicPr>
            <a:picLocks noChangeAspect="1"/>
          </p:cNvPicPr>
          <p:nvPr/>
        </p:nvPicPr>
        <p:blipFill>
          <a:blip r:embed="rId3" cstate="print"/>
          <a:srcRect/>
          <a:stretch>
            <a:fillRect/>
          </a:stretch>
        </p:blipFill>
        <p:spPr bwMode="auto">
          <a:xfrm>
            <a:off x="2133600" y="1828800"/>
            <a:ext cx="4559300" cy="292100"/>
          </a:xfrm>
          <a:prstGeom prst="rect">
            <a:avLst/>
          </a:prstGeom>
          <a:noFill/>
          <a:ln w="9525">
            <a:noFill/>
            <a:miter lim="800000"/>
            <a:headEnd/>
            <a:tailEnd/>
          </a:ln>
        </p:spPr>
      </p:pic>
      <p:pic>
        <p:nvPicPr>
          <p:cNvPr id="28679" name="Picture 2"/>
          <p:cNvPicPr>
            <a:picLocks noChangeAspect="1" noChangeArrowheads="1"/>
          </p:cNvPicPr>
          <p:nvPr/>
        </p:nvPicPr>
        <p:blipFill>
          <a:blip r:embed="rId4" cstate="print"/>
          <a:srcRect/>
          <a:stretch>
            <a:fillRect/>
          </a:stretch>
        </p:blipFill>
        <p:spPr bwMode="auto">
          <a:xfrm>
            <a:off x="2514600" y="2514600"/>
            <a:ext cx="3657600" cy="647700"/>
          </a:xfrm>
          <a:prstGeom prst="rect">
            <a:avLst/>
          </a:prstGeom>
          <a:noFill/>
          <a:ln w="9525">
            <a:noFill/>
            <a:miter lim="800000"/>
            <a:headEnd/>
            <a:tailEnd/>
          </a:ln>
        </p:spPr>
      </p:pic>
      <p:pic>
        <p:nvPicPr>
          <p:cNvPr id="11" name="图片 2"/>
          <p:cNvPicPr>
            <a:picLocks noChangeAspect="1"/>
          </p:cNvPicPr>
          <p:nvPr/>
        </p:nvPicPr>
        <p:blipFill>
          <a:blip r:embed="rId5" cstate="print"/>
          <a:srcRect/>
          <a:stretch>
            <a:fillRect/>
          </a:stretch>
        </p:blipFill>
        <p:spPr bwMode="auto">
          <a:xfrm>
            <a:off x="1143000" y="4648200"/>
            <a:ext cx="457200" cy="609600"/>
          </a:xfrm>
          <a:prstGeom prst="rect">
            <a:avLst/>
          </a:prstGeom>
          <a:noFill/>
          <a:ln w="9525">
            <a:noFill/>
            <a:miter lim="800000"/>
            <a:headEnd/>
            <a:tailEnd/>
          </a:ln>
        </p:spPr>
      </p:pic>
      <p:pic>
        <p:nvPicPr>
          <p:cNvPr id="12" name="图片 1"/>
          <p:cNvPicPr>
            <a:picLocks noChangeAspect="1"/>
          </p:cNvPicPr>
          <p:nvPr/>
        </p:nvPicPr>
        <p:blipFill>
          <a:blip r:embed="rId6" cstate="print"/>
          <a:srcRect r="11561"/>
          <a:stretch>
            <a:fillRect/>
          </a:stretch>
        </p:blipFill>
        <p:spPr bwMode="auto">
          <a:xfrm>
            <a:off x="2057400" y="3505200"/>
            <a:ext cx="3886200" cy="571500"/>
          </a:xfrm>
          <a:prstGeom prst="rect">
            <a:avLst/>
          </a:prstGeom>
          <a:noFill/>
          <a:ln w="9525">
            <a:noFill/>
            <a:miter lim="800000"/>
            <a:headEnd/>
            <a:tailEnd/>
          </a:ln>
        </p:spPr>
      </p:pic>
      <p:cxnSp>
        <p:nvCxnSpPr>
          <p:cNvPr id="13" name="直線單箭頭接點 12"/>
          <p:cNvCxnSpPr/>
          <p:nvPr/>
        </p:nvCxnSpPr>
        <p:spPr bwMode="auto">
          <a:xfrm flipH="1">
            <a:off x="3581400" y="3124200"/>
            <a:ext cx="1066800" cy="457200"/>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 name="直線單箭頭接點 13"/>
          <p:cNvCxnSpPr/>
          <p:nvPr/>
        </p:nvCxnSpPr>
        <p:spPr bwMode="auto">
          <a:xfrm>
            <a:off x="3886200" y="3124200"/>
            <a:ext cx="685800" cy="457200"/>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5" name="矩形 14"/>
          <p:cNvSpPr/>
          <p:nvPr/>
        </p:nvSpPr>
        <p:spPr bwMode="auto">
          <a:xfrm>
            <a:off x="4648200" y="3581400"/>
            <a:ext cx="5334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
        <p:nvSpPr>
          <p:cNvPr id="16" name="矩形 15"/>
          <p:cNvSpPr/>
          <p:nvPr/>
        </p:nvSpPr>
        <p:spPr bwMode="auto">
          <a:xfrm>
            <a:off x="2438400" y="3581400"/>
            <a:ext cx="5334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28675" name="頁尾版面配置區 4"/>
          <p:cNvSpPr>
            <a:spLocks noGrp="1"/>
          </p:cNvSpPr>
          <p:nvPr>
            <p:ph type="ftr" sz="quarter" idx="11"/>
          </p:nvPr>
        </p:nvSpPr>
        <p:spPr>
          <a:noFill/>
        </p:spPr>
        <p:txBody>
          <a:bodyPr/>
          <a:lstStyle/>
          <a:p>
            <a:r>
              <a:rPr lang="en-US" altLang="zh-TW" smtClean="0"/>
              <a:t>Structure from Motion</a:t>
            </a:r>
          </a:p>
        </p:txBody>
      </p:sp>
      <p:sp>
        <p:nvSpPr>
          <p:cNvPr id="28676" name="投影片編號版面配置區 5"/>
          <p:cNvSpPr>
            <a:spLocks noGrp="1"/>
          </p:cNvSpPr>
          <p:nvPr>
            <p:ph type="sldNum" sz="quarter" idx="12"/>
          </p:nvPr>
        </p:nvSpPr>
        <p:spPr>
          <a:noFill/>
        </p:spPr>
        <p:txBody>
          <a:bodyPr/>
          <a:lstStyle/>
          <a:p>
            <a:fld id="{3F368213-02D8-4322-A9C1-2CB048480486}" type="slidenum">
              <a:rPr lang="en-US" altLang="zh-TW" smtClean="0">
                <a:ea typeface="新細明體" charset="-120"/>
              </a:rPr>
              <a:pPr/>
              <a:t>25</a:t>
            </a:fld>
            <a:endParaRPr lang="en-US" altLang="zh-TW" smtClean="0">
              <a:ea typeface="新細明體" charset="-120"/>
            </a:endParaRPr>
          </a:p>
        </p:txBody>
      </p:sp>
      <p:sp>
        <p:nvSpPr>
          <p:cNvPr id="28677" name="內容版面配置區 8"/>
          <p:cNvSpPr>
            <a:spLocks noGrp="1"/>
          </p:cNvSpPr>
          <p:nvPr>
            <p:ph idx="1"/>
          </p:nvPr>
        </p:nvSpPr>
        <p:spPr>
          <a:xfrm>
            <a:off x="685800" y="3124200"/>
            <a:ext cx="7772400" cy="2819400"/>
          </a:xfrm>
        </p:spPr>
        <p:txBody>
          <a:bodyPr/>
          <a:lstStyle/>
          <a:p>
            <a:endParaRPr lang="en-US" altLang="zh-TW" dirty="0" smtClean="0">
              <a:ea typeface="新細明體" charset="-120"/>
            </a:endParaRPr>
          </a:p>
          <a:p>
            <a:endParaRPr lang="en-US" altLang="zh-TW" dirty="0" smtClean="0">
              <a:ea typeface="新細明體" charset="-120"/>
            </a:endParaRPr>
          </a:p>
          <a:p>
            <a:r>
              <a:rPr lang="en-US" altLang="zh-CN" dirty="0" smtClean="0">
                <a:ea typeface="宋体" pitchFamily="2" charset="-122"/>
              </a:rPr>
              <a:t>The cross product matrix [</a:t>
            </a:r>
            <a:r>
              <a:rPr lang="en-US" altLang="zh-CN" b="1" i="1" dirty="0" smtClean="0">
                <a:ea typeface="宋体" pitchFamily="2" charset="-122"/>
              </a:rPr>
              <a:t>t</a:t>
            </a:r>
            <a:r>
              <a:rPr lang="en-US" altLang="zh-CN" dirty="0" smtClean="0">
                <a:ea typeface="宋体" pitchFamily="2" charset="-122"/>
              </a:rPr>
              <a:t>]</a:t>
            </a:r>
            <a:r>
              <a:rPr lang="en-US" altLang="zh-CN" baseline="-25000" dirty="0" smtClean="0">
                <a:ea typeface="宋体" pitchFamily="2" charset="-122"/>
              </a:rPr>
              <a:t>x</a:t>
            </a:r>
            <a:r>
              <a:rPr lang="en-US" altLang="zh-CN" dirty="0" smtClean="0">
                <a:ea typeface="宋体" pitchFamily="2" charset="-122"/>
              </a:rPr>
              <a:t> is skew symmetric and returns 0 when pre- and post-multiplied by the same vector </a:t>
            </a:r>
          </a:p>
        </p:txBody>
      </p:sp>
      <p:pic>
        <p:nvPicPr>
          <p:cNvPr id="28678" name="图片 8"/>
          <p:cNvPicPr>
            <a:picLocks noChangeAspect="1"/>
          </p:cNvPicPr>
          <p:nvPr/>
        </p:nvPicPr>
        <p:blipFill>
          <a:blip r:embed="rId3" cstate="print"/>
          <a:srcRect/>
          <a:stretch>
            <a:fillRect/>
          </a:stretch>
        </p:blipFill>
        <p:spPr bwMode="auto">
          <a:xfrm>
            <a:off x="2133600" y="1828800"/>
            <a:ext cx="4559300" cy="292100"/>
          </a:xfrm>
          <a:prstGeom prst="rect">
            <a:avLst/>
          </a:prstGeom>
          <a:noFill/>
          <a:ln w="9525">
            <a:noFill/>
            <a:miter lim="800000"/>
            <a:headEnd/>
            <a:tailEnd/>
          </a:ln>
        </p:spPr>
      </p:pic>
      <p:pic>
        <p:nvPicPr>
          <p:cNvPr id="28679" name="Picture 2"/>
          <p:cNvPicPr>
            <a:picLocks noChangeAspect="1" noChangeArrowheads="1"/>
          </p:cNvPicPr>
          <p:nvPr/>
        </p:nvPicPr>
        <p:blipFill>
          <a:blip r:embed="rId4" cstate="print"/>
          <a:srcRect/>
          <a:stretch>
            <a:fillRect/>
          </a:stretch>
        </p:blipFill>
        <p:spPr bwMode="auto">
          <a:xfrm>
            <a:off x="2514600" y="2514600"/>
            <a:ext cx="3657600" cy="647700"/>
          </a:xfrm>
          <a:prstGeom prst="rect">
            <a:avLst/>
          </a:prstGeom>
          <a:noFill/>
          <a:ln w="9525">
            <a:noFill/>
            <a:miter lim="800000"/>
            <a:headEnd/>
            <a:tailEnd/>
          </a:ln>
        </p:spPr>
      </p:pic>
      <p:pic>
        <p:nvPicPr>
          <p:cNvPr id="12" name="图片 1"/>
          <p:cNvPicPr>
            <a:picLocks noChangeAspect="1"/>
          </p:cNvPicPr>
          <p:nvPr/>
        </p:nvPicPr>
        <p:blipFill>
          <a:blip r:embed="rId5" cstate="print"/>
          <a:srcRect r="11561"/>
          <a:stretch>
            <a:fillRect/>
          </a:stretch>
        </p:blipFill>
        <p:spPr bwMode="auto">
          <a:xfrm>
            <a:off x="2057400" y="3505200"/>
            <a:ext cx="3886200" cy="571500"/>
          </a:xfrm>
          <a:prstGeom prst="rect">
            <a:avLst/>
          </a:prstGeom>
          <a:noFill/>
          <a:ln w="9525">
            <a:noFill/>
            <a:miter lim="800000"/>
            <a:headEnd/>
            <a:tailEnd/>
          </a:ln>
        </p:spPr>
      </p:pic>
      <p:sp>
        <p:nvSpPr>
          <p:cNvPr id="15" name="矩形 14"/>
          <p:cNvSpPr/>
          <p:nvPr/>
        </p:nvSpPr>
        <p:spPr bwMode="auto">
          <a:xfrm>
            <a:off x="5105400" y="3581400"/>
            <a:ext cx="5334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28675" name="頁尾版面配置區 4"/>
          <p:cNvSpPr>
            <a:spLocks noGrp="1"/>
          </p:cNvSpPr>
          <p:nvPr>
            <p:ph type="ftr" sz="quarter" idx="11"/>
          </p:nvPr>
        </p:nvSpPr>
        <p:spPr>
          <a:noFill/>
        </p:spPr>
        <p:txBody>
          <a:bodyPr/>
          <a:lstStyle/>
          <a:p>
            <a:r>
              <a:rPr lang="en-US" altLang="zh-TW" smtClean="0"/>
              <a:t>Structure from Motion</a:t>
            </a:r>
          </a:p>
        </p:txBody>
      </p:sp>
      <p:sp>
        <p:nvSpPr>
          <p:cNvPr id="28676" name="投影片編號版面配置區 5"/>
          <p:cNvSpPr>
            <a:spLocks noGrp="1"/>
          </p:cNvSpPr>
          <p:nvPr>
            <p:ph type="sldNum" sz="quarter" idx="12"/>
          </p:nvPr>
        </p:nvSpPr>
        <p:spPr>
          <a:noFill/>
        </p:spPr>
        <p:txBody>
          <a:bodyPr/>
          <a:lstStyle/>
          <a:p>
            <a:fld id="{3F368213-02D8-4322-A9C1-2CB048480486}" type="slidenum">
              <a:rPr lang="en-US" altLang="zh-TW" smtClean="0">
                <a:ea typeface="新細明體" charset="-120"/>
              </a:rPr>
              <a:pPr/>
              <a:t>26</a:t>
            </a:fld>
            <a:endParaRPr lang="en-US" altLang="zh-TW" smtClean="0">
              <a:ea typeface="新細明體" charset="-120"/>
            </a:endParaRPr>
          </a:p>
        </p:txBody>
      </p:sp>
      <p:sp>
        <p:nvSpPr>
          <p:cNvPr id="28677" name="內容版面配置區 8"/>
          <p:cNvSpPr>
            <a:spLocks noGrp="1"/>
          </p:cNvSpPr>
          <p:nvPr>
            <p:ph idx="1"/>
          </p:nvPr>
        </p:nvSpPr>
        <p:spPr>
          <a:xfrm>
            <a:off x="685800" y="3124200"/>
            <a:ext cx="7772400" cy="2819400"/>
          </a:xfrm>
        </p:spPr>
        <p:txBody>
          <a:bodyPr/>
          <a:lstStyle/>
          <a:p>
            <a:endParaRPr lang="en-US" altLang="zh-TW" dirty="0" smtClean="0">
              <a:ea typeface="新細明體" charset="-120"/>
            </a:endParaRPr>
          </a:p>
          <a:p>
            <a:endParaRPr lang="en-US" altLang="zh-TW" dirty="0" smtClean="0">
              <a:ea typeface="新細明體" charset="-120"/>
            </a:endParaRPr>
          </a:p>
          <a:p>
            <a:r>
              <a:rPr lang="en-US" altLang="zh-CN" dirty="0" smtClean="0">
                <a:ea typeface="宋体" pitchFamily="2" charset="-122"/>
              </a:rPr>
              <a:t>The cross product matrix [</a:t>
            </a:r>
            <a:r>
              <a:rPr lang="en-US" altLang="zh-CN" b="1" i="1" dirty="0" smtClean="0">
                <a:ea typeface="宋体" pitchFamily="2" charset="-122"/>
              </a:rPr>
              <a:t>t</a:t>
            </a:r>
            <a:r>
              <a:rPr lang="en-US" altLang="zh-CN" dirty="0" smtClean="0">
                <a:ea typeface="宋体" pitchFamily="2" charset="-122"/>
              </a:rPr>
              <a:t>]</a:t>
            </a:r>
            <a:r>
              <a:rPr lang="en-US" altLang="zh-CN" baseline="-25000" dirty="0" smtClean="0">
                <a:ea typeface="宋体" pitchFamily="2" charset="-122"/>
              </a:rPr>
              <a:t>x</a:t>
            </a:r>
            <a:r>
              <a:rPr lang="en-US" altLang="zh-CN" dirty="0" smtClean="0">
                <a:ea typeface="宋体" pitchFamily="2" charset="-122"/>
              </a:rPr>
              <a:t> is skew symmetric and returns 0 when pre- and post-multiplied by the same vector </a:t>
            </a:r>
          </a:p>
        </p:txBody>
      </p:sp>
      <p:pic>
        <p:nvPicPr>
          <p:cNvPr id="28678" name="图片 8"/>
          <p:cNvPicPr>
            <a:picLocks noChangeAspect="1"/>
          </p:cNvPicPr>
          <p:nvPr/>
        </p:nvPicPr>
        <p:blipFill>
          <a:blip r:embed="rId3" cstate="print"/>
          <a:srcRect/>
          <a:stretch>
            <a:fillRect/>
          </a:stretch>
        </p:blipFill>
        <p:spPr bwMode="auto">
          <a:xfrm>
            <a:off x="2133600" y="1828800"/>
            <a:ext cx="4559300" cy="292100"/>
          </a:xfrm>
          <a:prstGeom prst="rect">
            <a:avLst/>
          </a:prstGeom>
          <a:noFill/>
          <a:ln w="9525">
            <a:noFill/>
            <a:miter lim="800000"/>
            <a:headEnd/>
            <a:tailEnd/>
          </a:ln>
        </p:spPr>
      </p:pic>
      <p:pic>
        <p:nvPicPr>
          <p:cNvPr id="28679" name="Picture 2"/>
          <p:cNvPicPr>
            <a:picLocks noChangeAspect="1" noChangeArrowheads="1"/>
          </p:cNvPicPr>
          <p:nvPr/>
        </p:nvPicPr>
        <p:blipFill>
          <a:blip r:embed="rId4" cstate="print"/>
          <a:srcRect/>
          <a:stretch>
            <a:fillRect/>
          </a:stretch>
        </p:blipFill>
        <p:spPr bwMode="auto">
          <a:xfrm>
            <a:off x="2514600" y="2514600"/>
            <a:ext cx="3657600" cy="647700"/>
          </a:xfrm>
          <a:prstGeom prst="rect">
            <a:avLst/>
          </a:prstGeom>
          <a:noFill/>
          <a:ln w="9525">
            <a:noFill/>
            <a:miter lim="800000"/>
            <a:headEnd/>
            <a:tailEnd/>
          </a:ln>
        </p:spPr>
      </p:pic>
      <p:pic>
        <p:nvPicPr>
          <p:cNvPr id="12" name="图片 1"/>
          <p:cNvPicPr>
            <a:picLocks noChangeAspect="1"/>
          </p:cNvPicPr>
          <p:nvPr/>
        </p:nvPicPr>
        <p:blipFill>
          <a:blip r:embed="rId5" cstate="print"/>
          <a:srcRect r="-578"/>
          <a:stretch>
            <a:fillRect/>
          </a:stretch>
        </p:blipFill>
        <p:spPr bwMode="auto">
          <a:xfrm>
            <a:off x="2057400" y="3505200"/>
            <a:ext cx="4419600" cy="571500"/>
          </a:xfrm>
          <a:prstGeom prst="rect">
            <a:avLst/>
          </a:prstGeom>
          <a:noFill/>
          <a:ln w="9525">
            <a:noFill/>
            <a:miter lim="800000"/>
            <a:headEnd/>
            <a:tailEnd/>
          </a:ln>
        </p:spPr>
      </p:pic>
      <p:sp>
        <p:nvSpPr>
          <p:cNvPr id="15" name="矩形 14"/>
          <p:cNvSpPr/>
          <p:nvPr/>
        </p:nvSpPr>
        <p:spPr bwMode="auto">
          <a:xfrm>
            <a:off x="5105400" y="3581400"/>
            <a:ext cx="5334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28675" name="頁尾版面配置區 4"/>
          <p:cNvSpPr>
            <a:spLocks noGrp="1"/>
          </p:cNvSpPr>
          <p:nvPr>
            <p:ph type="ftr" sz="quarter" idx="11"/>
          </p:nvPr>
        </p:nvSpPr>
        <p:spPr>
          <a:noFill/>
        </p:spPr>
        <p:txBody>
          <a:bodyPr/>
          <a:lstStyle/>
          <a:p>
            <a:r>
              <a:rPr lang="en-US" altLang="zh-TW" smtClean="0"/>
              <a:t>Structure from Motion</a:t>
            </a:r>
          </a:p>
        </p:txBody>
      </p:sp>
      <p:sp>
        <p:nvSpPr>
          <p:cNvPr id="28676" name="投影片編號版面配置區 5"/>
          <p:cNvSpPr>
            <a:spLocks noGrp="1"/>
          </p:cNvSpPr>
          <p:nvPr>
            <p:ph type="sldNum" sz="quarter" idx="12"/>
          </p:nvPr>
        </p:nvSpPr>
        <p:spPr>
          <a:noFill/>
        </p:spPr>
        <p:txBody>
          <a:bodyPr/>
          <a:lstStyle/>
          <a:p>
            <a:fld id="{3F368213-02D8-4322-A9C1-2CB048480486}" type="slidenum">
              <a:rPr lang="en-US" altLang="zh-TW" smtClean="0">
                <a:ea typeface="新細明體" charset="-120"/>
              </a:rPr>
              <a:pPr/>
              <a:t>27</a:t>
            </a:fld>
            <a:endParaRPr lang="en-US" altLang="zh-TW" smtClean="0">
              <a:ea typeface="新細明體" charset="-120"/>
            </a:endParaRPr>
          </a:p>
        </p:txBody>
      </p:sp>
      <p:sp>
        <p:nvSpPr>
          <p:cNvPr id="28677" name="內容版面配置區 8"/>
          <p:cNvSpPr>
            <a:spLocks noGrp="1"/>
          </p:cNvSpPr>
          <p:nvPr>
            <p:ph idx="1"/>
          </p:nvPr>
        </p:nvSpPr>
        <p:spPr>
          <a:xfrm>
            <a:off x="685800" y="5029200"/>
            <a:ext cx="7772400" cy="914400"/>
          </a:xfrm>
        </p:spPr>
        <p:txBody>
          <a:bodyPr/>
          <a:lstStyle/>
          <a:p>
            <a:r>
              <a:rPr lang="en-US" altLang="zh-TW" dirty="0" smtClean="0">
                <a:ea typeface="新細明體" charset="-120"/>
              </a:rPr>
              <a:t>We therefore arrive at the basic </a:t>
            </a:r>
            <a:r>
              <a:rPr lang="en-US" altLang="zh-TW" dirty="0" err="1" smtClean="0">
                <a:ea typeface="新細明體" charset="-120"/>
              </a:rPr>
              <a:t>epipolar</a:t>
            </a:r>
            <a:r>
              <a:rPr lang="en-US" altLang="zh-TW" dirty="0" smtClean="0">
                <a:ea typeface="新細明體" charset="-120"/>
              </a:rPr>
              <a:t> constraint </a:t>
            </a:r>
          </a:p>
        </p:txBody>
      </p:sp>
      <p:pic>
        <p:nvPicPr>
          <p:cNvPr id="28678" name="图片 8"/>
          <p:cNvPicPr>
            <a:picLocks noChangeAspect="1"/>
          </p:cNvPicPr>
          <p:nvPr/>
        </p:nvPicPr>
        <p:blipFill>
          <a:blip r:embed="rId3" cstate="print"/>
          <a:srcRect/>
          <a:stretch>
            <a:fillRect/>
          </a:stretch>
        </p:blipFill>
        <p:spPr bwMode="auto">
          <a:xfrm>
            <a:off x="2133600" y="1828800"/>
            <a:ext cx="4559300" cy="292100"/>
          </a:xfrm>
          <a:prstGeom prst="rect">
            <a:avLst/>
          </a:prstGeom>
          <a:noFill/>
          <a:ln w="9525">
            <a:noFill/>
            <a:miter lim="800000"/>
            <a:headEnd/>
            <a:tailEnd/>
          </a:ln>
        </p:spPr>
      </p:pic>
      <p:pic>
        <p:nvPicPr>
          <p:cNvPr id="28679" name="Picture 2"/>
          <p:cNvPicPr>
            <a:picLocks noChangeAspect="1" noChangeArrowheads="1"/>
          </p:cNvPicPr>
          <p:nvPr/>
        </p:nvPicPr>
        <p:blipFill>
          <a:blip r:embed="rId4" cstate="print"/>
          <a:srcRect/>
          <a:stretch>
            <a:fillRect/>
          </a:stretch>
        </p:blipFill>
        <p:spPr bwMode="auto">
          <a:xfrm>
            <a:off x="2514600" y="2514600"/>
            <a:ext cx="3657600" cy="647700"/>
          </a:xfrm>
          <a:prstGeom prst="rect">
            <a:avLst/>
          </a:prstGeom>
          <a:noFill/>
          <a:ln w="9525">
            <a:noFill/>
            <a:miter lim="800000"/>
            <a:headEnd/>
            <a:tailEnd/>
          </a:ln>
        </p:spPr>
      </p:pic>
      <p:pic>
        <p:nvPicPr>
          <p:cNvPr id="12" name="图片 1"/>
          <p:cNvPicPr>
            <a:picLocks noChangeAspect="1"/>
          </p:cNvPicPr>
          <p:nvPr/>
        </p:nvPicPr>
        <p:blipFill>
          <a:blip r:embed="rId5" cstate="print"/>
          <a:srcRect r="-578"/>
          <a:stretch>
            <a:fillRect/>
          </a:stretch>
        </p:blipFill>
        <p:spPr bwMode="auto">
          <a:xfrm>
            <a:off x="2057400" y="3505200"/>
            <a:ext cx="4419600" cy="571500"/>
          </a:xfrm>
          <a:prstGeom prst="rect">
            <a:avLst/>
          </a:prstGeom>
          <a:noFill/>
          <a:ln w="9525">
            <a:noFill/>
            <a:miter lim="800000"/>
            <a:headEnd/>
            <a:tailEnd/>
          </a:ln>
        </p:spPr>
      </p:pic>
      <p:sp>
        <p:nvSpPr>
          <p:cNvPr id="15" name="矩形 14"/>
          <p:cNvSpPr/>
          <p:nvPr/>
        </p:nvSpPr>
        <p:spPr bwMode="auto">
          <a:xfrm>
            <a:off x="5105400" y="3581400"/>
            <a:ext cx="5334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pic>
        <p:nvPicPr>
          <p:cNvPr id="10" name="图片 1"/>
          <p:cNvPicPr>
            <a:picLocks noChangeAspect="1"/>
          </p:cNvPicPr>
          <p:nvPr/>
        </p:nvPicPr>
        <p:blipFill>
          <a:blip r:embed="rId6" cstate="print"/>
          <a:srcRect/>
          <a:stretch>
            <a:fillRect/>
          </a:stretch>
        </p:blipFill>
        <p:spPr bwMode="auto">
          <a:xfrm>
            <a:off x="2743200" y="4343400"/>
            <a:ext cx="1981200" cy="558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0723" name="內容版面配置區 2"/>
          <p:cNvSpPr>
            <a:spLocks noGrp="1"/>
          </p:cNvSpPr>
          <p:nvPr>
            <p:ph idx="1"/>
          </p:nvPr>
        </p:nvSpPr>
        <p:spPr>
          <a:xfrm>
            <a:off x="533400" y="1828800"/>
            <a:ext cx="7772400" cy="4343400"/>
          </a:xfrm>
        </p:spPr>
        <p:txBody>
          <a:bodyPr/>
          <a:lstStyle/>
          <a:p>
            <a:endParaRPr lang="en-US" altLang="zh-TW" dirty="0" smtClean="0">
              <a:ea typeface="新細明體" charset="-120"/>
            </a:endParaRPr>
          </a:p>
          <a:p>
            <a:r>
              <a:rPr lang="en-US" altLang="zh-TW" dirty="0" smtClean="0">
                <a:ea typeface="新細明體" charset="-120"/>
              </a:rPr>
              <a:t>The basic </a:t>
            </a:r>
            <a:r>
              <a:rPr lang="en-US" altLang="zh-TW" dirty="0" err="1" smtClean="0">
                <a:ea typeface="新細明體" charset="-120"/>
              </a:rPr>
              <a:t>epipolar</a:t>
            </a:r>
            <a:r>
              <a:rPr lang="en-US" altLang="zh-TW" dirty="0" smtClean="0">
                <a:ea typeface="新細明體" charset="-120"/>
              </a:rPr>
              <a:t> constraint:</a:t>
            </a:r>
          </a:p>
          <a:p>
            <a:pPr>
              <a:buFontTx/>
              <a:buNone/>
            </a:pPr>
            <a:endParaRPr lang="en-US" altLang="zh-TW" dirty="0" smtClean="0">
              <a:ea typeface="新細明體" charset="-120"/>
            </a:endParaRPr>
          </a:p>
          <a:p>
            <a:pPr>
              <a:buFontTx/>
              <a:buNone/>
            </a:pPr>
            <a:endParaRPr lang="en-US" altLang="zh-TW" dirty="0" smtClean="0">
              <a:ea typeface="新細明體" charset="-120"/>
            </a:endParaRPr>
          </a:p>
          <a:p>
            <a:r>
              <a:rPr lang="en-US" altLang="zh-TW" i="1" dirty="0" smtClean="0">
                <a:ea typeface="新細明體" charset="-120"/>
              </a:rPr>
              <a:t>E</a:t>
            </a:r>
            <a:r>
              <a:rPr lang="en-US" altLang="zh-TW" dirty="0" smtClean="0">
                <a:ea typeface="新細明體" charset="-120"/>
              </a:rPr>
              <a:t> : </a:t>
            </a:r>
            <a:r>
              <a:rPr lang="en-US" altLang="zh-TW" b="1" i="1" dirty="0" smtClean="0">
                <a:ea typeface="新細明體" charset="-120"/>
              </a:rPr>
              <a:t>essential matrix</a:t>
            </a:r>
            <a:r>
              <a:rPr lang="en-US" altLang="zh-TW" dirty="0" smtClean="0">
                <a:ea typeface="新細明體" charset="-120"/>
              </a:rPr>
              <a:t> </a:t>
            </a:r>
            <a:endParaRPr lang="zh-TW" altLang="en-US" dirty="0" smtClean="0">
              <a:ea typeface="新細明體" charset="-120"/>
            </a:endParaRPr>
          </a:p>
        </p:txBody>
      </p:sp>
      <p:sp>
        <p:nvSpPr>
          <p:cNvPr id="30724" name="頁尾版面配置區 4"/>
          <p:cNvSpPr>
            <a:spLocks noGrp="1"/>
          </p:cNvSpPr>
          <p:nvPr>
            <p:ph type="ftr" sz="quarter" idx="11"/>
          </p:nvPr>
        </p:nvSpPr>
        <p:spPr>
          <a:noFill/>
        </p:spPr>
        <p:txBody>
          <a:bodyPr/>
          <a:lstStyle/>
          <a:p>
            <a:r>
              <a:rPr lang="en-US" altLang="zh-TW" smtClean="0"/>
              <a:t>Structure from Motion</a:t>
            </a:r>
          </a:p>
        </p:txBody>
      </p:sp>
      <p:sp>
        <p:nvSpPr>
          <p:cNvPr id="30725" name="投影片編號版面配置區 5"/>
          <p:cNvSpPr>
            <a:spLocks noGrp="1"/>
          </p:cNvSpPr>
          <p:nvPr>
            <p:ph type="sldNum" sz="quarter" idx="12"/>
          </p:nvPr>
        </p:nvSpPr>
        <p:spPr>
          <a:noFill/>
        </p:spPr>
        <p:txBody>
          <a:bodyPr/>
          <a:lstStyle/>
          <a:p>
            <a:fld id="{7BA1FE8C-F27F-4F5A-8B9D-14A297646CFF}" type="slidenum">
              <a:rPr lang="en-US" altLang="zh-TW" smtClean="0">
                <a:ea typeface="新細明體" charset="-120"/>
              </a:rPr>
              <a:pPr/>
              <a:t>28</a:t>
            </a:fld>
            <a:endParaRPr lang="en-US" altLang="zh-TW" smtClean="0">
              <a:ea typeface="新細明體" charset="-120"/>
            </a:endParaRPr>
          </a:p>
        </p:txBody>
      </p:sp>
      <p:pic>
        <p:nvPicPr>
          <p:cNvPr id="30726" name="图片 1"/>
          <p:cNvPicPr>
            <a:picLocks noChangeAspect="1"/>
          </p:cNvPicPr>
          <p:nvPr/>
        </p:nvPicPr>
        <p:blipFill>
          <a:blip r:embed="rId3" cstate="print"/>
          <a:srcRect/>
          <a:stretch>
            <a:fillRect/>
          </a:stretch>
        </p:blipFill>
        <p:spPr bwMode="auto">
          <a:xfrm>
            <a:off x="3276600" y="2895600"/>
            <a:ext cx="1981200" cy="558800"/>
          </a:xfrm>
          <a:prstGeom prst="rect">
            <a:avLst/>
          </a:prstGeom>
          <a:noFill/>
          <a:ln w="9525">
            <a:noFill/>
            <a:miter lim="800000"/>
            <a:headEnd/>
            <a:tailEnd/>
          </a:ln>
        </p:spPr>
      </p:pic>
      <p:pic>
        <p:nvPicPr>
          <p:cNvPr id="30727" name="图片 8"/>
          <p:cNvPicPr>
            <a:picLocks noChangeAspect="1"/>
          </p:cNvPicPr>
          <p:nvPr/>
        </p:nvPicPr>
        <p:blipFill>
          <a:blip r:embed="rId4" cstate="print"/>
          <a:srcRect/>
          <a:stretch>
            <a:fillRect/>
          </a:stretch>
        </p:blipFill>
        <p:spPr bwMode="auto">
          <a:xfrm>
            <a:off x="4876800" y="3657600"/>
            <a:ext cx="3733800" cy="2590800"/>
          </a:xfrm>
          <a:prstGeom prst="rect">
            <a:avLst/>
          </a:prstGeom>
          <a:noFill/>
          <a:ln w="9525">
            <a:noFill/>
            <a:miter lim="800000"/>
            <a:headEnd/>
            <a:tailEnd/>
          </a:ln>
        </p:spPr>
      </p:pic>
      <p:pic>
        <p:nvPicPr>
          <p:cNvPr id="30728" name="图片 2"/>
          <p:cNvPicPr>
            <a:picLocks noChangeAspect="1"/>
          </p:cNvPicPr>
          <p:nvPr/>
        </p:nvPicPr>
        <p:blipFill>
          <a:blip r:embed="rId5" cstate="print"/>
          <a:srcRect/>
          <a:stretch>
            <a:fillRect/>
          </a:stretch>
        </p:blipFill>
        <p:spPr bwMode="auto">
          <a:xfrm>
            <a:off x="838200" y="4419600"/>
            <a:ext cx="1778000" cy="584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1747" name="內容版面配置區 2"/>
          <p:cNvSpPr>
            <a:spLocks noGrp="1"/>
          </p:cNvSpPr>
          <p:nvPr>
            <p:ph idx="1"/>
          </p:nvPr>
        </p:nvSpPr>
        <p:spPr>
          <a:xfrm>
            <a:off x="533400" y="1828800"/>
            <a:ext cx="7772400" cy="4343400"/>
          </a:xfrm>
        </p:spPr>
        <p:txBody>
          <a:bodyPr/>
          <a:lstStyle/>
          <a:p>
            <a:r>
              <a:rPr lang="en-US" altLang="zh-CN" dirty="0" smtClean="0">
                <a:ea typeface="宋体" pitchFamily="2" charset="-122"/>
              </a:rPr>
              <a:t>An alternative way to derive the </a:t>
            </a:r>
            <a:r>
              <a:rPr lang="en-US" altLang="zh-CN" dirty="0" err="1" smtClean="0">
                <a:ea typeface="宋体" pitchFamily="2" charset="-122"/>
              </a:rPr>
              <a:t>epipolar</a:t>
            </a:r>
            <a:r>
              <a:rPr lang="en-US" altLang="zh-CN" dirty="0" smtClean="0">
                <a:ea typeface="宋体" pitchFamily="2" charset="-122"/>
              </a:rPr>
              <a:t> constraint is to use the </a:t>
            </a:r>
            <a:r>
              <a:rPr lang="en-US" altLang="zh-CN" dirty="0" err="1" smtClean="0">
                <a:ea typeface="宋体" pitchFamily="2" charset="-122"/>
              </a:rPr>
              <a:t>coplanarity</a:t>
            </a:r>
            <a:endParaRPr lang="en-US" altLang="zh-CN" dirty="0" smtClean="0">
              <a:ea typeface="宋体" pitchFamily="2" charset="-122"/>
            </a:endParaRPr>
          </a:p>
          <a:p>
            <a:endParaRPr lang="en-US" altLang="zh-CN" dirty="0" smtClean="0">
              <a:ea typeface="宋体" pitchFamily="2" charset="-122"/>
            </a:endParaRPr>
          </a:p>
          <a:p>
            <a:pPr>
              <a:buFontTx/>
              <a:buNone/>
            </a:pPr>
            <a:endParaRPr lang="en-US" altLang="zh-TW" dirty="0" smtClean="0">
              <a:ea typeface="新細明體" charset="-120"/>
            </a:endParaRPr>
          </a:p>
          <a:p>
            <a:pPr>
              <a:buFontTx/>
              <a:buNone/>
            </a:pPr>
            <a:r>
              <a:rPr lang="en-US" altLang="zh-TW" dirty="0" smtClean="0">
                <a:ea typeface="新細明體" charset="-120"/>
              </a:rPr>
              <a:t>	</a:t>
            </a:r>
          </a:p>
        </p:txBody>
      </p:sp>
      <p:sp>
        <p:nvSpPr>
          <p:cNvPr id="31748" name="頁尾版面配置區 4"/>
          <p:cNvSpPr>
            <a:spLocks noGrp="1"/>
          </p:cNvSpPr>
          <p:nvPr>
            <p:ph type="ftr" sz="quarter" idx="11"/>
          </p:nvPr>
        </p:nvSpPr>
        <p:spPr>
          <a:noFill/>
        </p:spPr>
        <p:txBody>
          <a:bodyPr/>
          <a:lstStyle/>
          <a:p>
            <a:r>
              <a:rPr lang="en-US" altLang="zh-TW" smtClean="0"/>
              <a:t>Structure from Motion</a:t>
            </a:r>
          </a:p>
        </p:txBody>
      </p:sp>
      <p:sp>
        <p:nvSpPr>
          <p:cNvPr id="31749" name="投影片編號版面配置區 5"/>
          <p:cNvSpPr>
            <a:spLocks noGrp="1"/>
          </p:cNvSpPr>
          <p:nvPr>
            <p:ph type="sldNum" sz="quarter" idx="12"/>
          </p:nvPr>
        </p:nvSpPr>
        <p:spPr>
          <a:noFill/>
        </p:spPr>
        <p:txBody>
          <a:bodyPr/>
          <a:lstStyle/>
          <a:p>
            <a:fld id="{6331C290-805D-46F2-BDD5-67A594D90A47}" type="slidenum">
              <a:rPr lang="en-US" altLang="zh-TW" smtClean="0">
                <a:ea typeface="新細明體" charset="-120"/>
              </a:rPr>
              <a:pPr/>
              <a:t>29</a:t>
            </a:fld>
            <a:endParaRPr lang="en-US" altLang="zh-TW" smtClean="0">
              <a:ea typeface="新細明體" charset="-120"/>
            </a:endParaRPr>
          </a:p>
        </p:txBody>
      </p:sp>
      <p:pic>
        <p:nvPicPr>
          <p:cNvPr id="31750" name="图片 4"/>
          <p:cNvPicPr>
            <a:picLocks noChangeAspect="1"/>
          </p:cNvPicPr>
          <p:nvPr/>
        </p:nvPicPr>
        <p:blipFill>
          <a:blip r:embed="rId3" cstate="print"/>
          <a:srcRect/>
          <a:stretch>
            <a:fillRect/>
          </a:stretch>
        </p:blipFill>
        <p:spPr bwMode="auto">
          <a:xfrm>
            <a:off x="762000" y="2971800"/>
            <a:ext cx="7543800" cy="406400"/>
          </a:xfrm>
          <a:prstGeom prst="rect">
            <a:avLst/>
          </a:prstGeom>
          <a:noFill/>
          <a:ln w="9525">
            <a:noFill/>
            <a:miter lim="800000"/>
            <a:headEnd/>
            <a:tailEnd/>
          </a:ln>
        </p:spPr>
      </p:pic>
      <p:pic>
        <p:nvPicPr>
          <p:cNvPr id="31753" name="图片 13"/>
          <p:cNvPicPr>
            <a:picLocks noChangeAspect="1"/>
          </p:cNvPicPr>
          <p:nvPr/>
        </p:nvPicPr>
        <p:blipFill>
          <a:blip r:embed="rId4" cstate="print"/>
          <a:srcRect/>
          <a:stretch>
            <a:fillRect/>
          </a:stretch>
        </p:blipFill>
        <p:spPr bwMode="auto">
          <a:xfrm>
            <a:off x="5334000" y="5029200"/>
            <a:ext cx="1981200" cy="558800"/>
          </a:xfrm>
          <a:prstGeom prst="rect">
            <a:avLst/>
          </a:prstGeom>
          <a:noFill/>
          <a:ln w="9525">
            <a:noFill/>
            <a:miter lim="800000"/>
            <a:headEnd/>
            <a:tailEnd/>
          </a:ln>
        </p:spPr>
      </p:pic>
      <p:pic>
        <p:nvPicPr>
          <p:cNvPr id="10" name="图片 8"/>
          <p:cNvPicPr>
            <a:picLocks noChangeAspect="1"/>
          </p:cNvPicPr>
          <p:nvPr/>
        </p:nvPicPr>
        <p:blipFill>
          <a:blip r:embed="rId5" cstate="print"/>
          <a:srcRect/>
          <a:stretch>
            <a:fillRect/>
          </a:stretch>
        </p:blipFill>
        <p:spPr bwMode="auto">
          <a:xfrm>
            <a:off x="1219200" y="3581400"/>
            <a:ext cx="3733800" cy="2590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eaLnBrk="1" hangingPunct="1"/>
            <a:r>
              <a:rPr lang="en-US" altLang="zh-TW" sz="3200" dirty="0" smtClean="0">
                <a:ea typeface="新細明體" charset="-120"/>
              </a:rPr>
              <a:t>What Is Structure from Motion?</a:t>
            </a:r>
            <a:endParaRPr lang="zh-TW" altLang="en-US" sz="3200" dirty="0" smtClean="0">
              <a:ea typeface="新細明體" charset="-120"/>
            </a:endParaRPr>
          </a:p>
        </p:txBody>
      </p:sp>
      <p:sp>
        <p:nvSpPr>
          <p:cNvPr id="4099" name="內容版面配置區 2"/>
          <p:cNvSpPr>
            <a:spLocks noGrp="1"/>
          </p:cNvSpPr>
          <p:nvPr>
            <p:ph idx="1"/>
          </p:nvPr>
        </p:nvSpPr>
        <p:spPr/>
        <p:txBody>
          <a:bodyPr/>
          <a:lstStyle/>
          <a:p>
            <a:pPr marL="514350" indent="-514350" eaLnBrk="1" hangingPunct="1">
              <a:buFontTx/>
              <a:buAutoNum type="arabicPeriod"/>
            </a:pPr>
            <a:r>
              <a:rPr lang="en-US" altLang="zh-TW" dirty="0" smtClean="0">
                <a:ea typeface="新細明體" charset="-120"/>
              </a:rPr>
              <a:t>Simultaneously estimate both 3D geometry (structure) and camera pose (motion)</a:t>
            </a:r>
          </a:p>
          <a:p>
            <a:pPr marL="514350" indent="-514350" eaLnBrk="1" hangingPunct="1">
              <a:buFontTx/>
              <a:buAutoNum type="arabicPeriod"/>
            </a:pPr>
            <a:r>
              <a:rPr lang="en-US" altLang="zh-TW" dirty="0" smtClean="0">
                <a:ea typeface="新細明體" charset="-120"/>
              </a:rPr>
              <a:t>Method for creating 3D models from 2D pictures of an object</a:t>
            </a:r>
            <a:endParaRPr lang="zh-TW" altLang="en-US" dirty="0" smtClean="0">
              <a:ea typeface="新細明體" charset="-120"/>
            </a:endParaRPr>
          </a:p>
          <a:p>
            <a:pPr marL="514350" indent="-514350" eaLnBrk="1" hangingPunct="1">
              <a:buFontTx/>
              <a:buAutoNum type="arabicPeriod"/>
            </a:pPr>
            <a:r>
              <a:rPr lang="en-US" altLang="zh-TW" dirty="0" smtClean="0">
                <a:ea typeface="新細明體" charset="-120"/>
              </a:rPr>
              <a:t>Biological equivalence: human recovery of 3D structure from projected 2D (retinal) motion field of a moving object or scene</a:t>
            </a:r>
          </a:p>
        </p:txBody>
      </p:sp>
      <p:sp>
        <p:nvSpPr>
          <p:cNvPr id="4100" name="頁尾版面配置區 4"/>
          <p:cNvSpPr>
            <a:spLocks noGrp="1"/>
          </p:cNvSpPr>
          <p:nvPr>
            <p:ph type="ftr" sz="quarter" idx="11"/>
          </p:nvPr>
        </p:nvSpPr>
        <p:spPr>
          <a:noFill/>
        </p:spPr>
        <p:txBody>
          <a:bodyPr/>
          <a:lstStyle/>
          <a:p>
            <a:r>
              <a:rPr lang="en-US" altLang="zh-TW" smtClean="0"/>
              <a:t>Structure from Motion</a:t>
            </a:r>
          </a:p>
        </p:txBody>
      </p:sp>
      <p:sp>
        <p:nvSpPr>
          <p:cNvPr id="4101" name="投影片編號版面配置區 5"/>
          <p:cNvSpPr>
            <a:spLocks noGrp="1"/>
          </p:cNvSpPr>
          <p:nvPr>
            <p:ph type="sldNum" sz="quarter" idx="12"/>
          </p:nvPr>
        </p:nvSpPr>
        <p:spPr>
          <a:noFill/>
        </p:spPr>
        <p:txBody>
          <a:bodyPr/>
          <a:lstStyle/>
          <a:p>
            <a:fld id="{F11045F3-5F40-460B-A609-4B0E71206612}" type="slidenum">
              <a:rPr lang="en-US" altLang="zh-TW" smtClean="0">
                <a:ea typeface="新細明體" charset="-120"/>
              </a:rPr>
              <a:pPr/>
              <a:t>3</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1747" name="內容版面配置區 2"/>
          <p:cNvSpPr>
            <a:spLocks noGrp="1"/>
          </p:cNvSpPr>
          <p:nvPr>
            <p:ph idx="1"/>
          </p:nvPr>
        </p:nvSpPr>
        <p:spPr>
          <a:xfrm>
            <a:off x="533400" y="1828800"/>
            <a:ext cx="7772400" cy="4343400"/>
          </a:xfrm>
        </p:spPr>
        <p:txBody>
          <a:bodyPr/>
          <a:lstStyle/>
          <a:p>
            <a:r>
              <a:rPr lang="en-US" altLang="zh-CN" dirty="0" smtClean="0">
                <a:ea typeface="宋体" pitchFamily="2" charset="-122"/>
              </a:rPr>
              <a:t>An alternative way to derive the </a:t>
            </a:r>
            <a:r>
              <a:rPr lang="en-US" altLang="zh-CN" dirty="0" err="1" smtClean="0">
                <a:ea typeface="宋体" pitchFamily="2" charset="-122"/>
              </a:rPr>
              <a:t>epipolar</a:t>
            </a:r>
            <a:r>
              <a:rPr lang="en-US" altLang="zh-CN" dirty="0" smtClean="0">
                <a:ea typeface="宋体" pitchFamily="2" charset="-122"/>
              </a:rPr>
              <a:t> constraint is to use the </a:t>
            </a:r>
            <a:r>
              <a:rPr lang="en-US" altLang="zh-CN" dirty="0" err="1" smtClean="0">
                <a:ea typeface="宋体" pitchFamily="2" charset="-122"/>
              </a:rPr>
              <a:t>coplanarity</a:t>
            </a:r>
            <a:endParaRPr lang="en-US" altLang="zh-CN" dirty="0" smtClean="0">
              <a:ea typeface="宋体" pitchFamily="2" charset="-122"/>
            </a:endParaRPr>
          </a:p>
          <a:p>
            <a:endParaRPr lang="en-US" altLang="zh-CN" dirty="0" smtClean="0">
              <a:ea typeface="宋体" pitchFamily="2" charset="-122"/>
            </a:endParaRPr>
          </a:p>
          <a:p>
            <a:pPr>
              <a:buFontTx/>
              <a:buNone/>
            </a:pPr>
            <a:endParaRPr lang="en-US" altLang="zh-TW" dirty="0" smtClean="0">
              <a:ea typeface="新細明體" charset="-120"/>
            </a:endParaRPr>
          </a:p>
          <a:p>
            <a:pPr>
              <a:buFontTx/>
              <a:buNone/>
            </a:pPr>
            <a:r>
              <a:rPr lang="en-US" altLang="zh-TW" dirty="0" smtClean="0">
                <a:ea typeface="新細明體" charset="-120"/>
              </a:rPr>
              <a:t>	</a:t>
            </a:r>
          </a:p>
        </p:txBody>
      </p:sp>
      <p:sp>
        <p:nvSpPr>
          <p:cNvPr id="31748" name="頁尾版面配置區 4"/>
          <p:cNvSpPr>
            <a:spLocks noGrp="1"/>
          </p:cNvSpPr>
          <p:nvPr>
            <p:ph type="ftr" sz="quarter" idx="11"/>
          </p:nvPr>
        </p:nvSpPr>
        <p:spPr>
          <a:noFill/>
        </p:spPr>
        <p:txBody>
          <a:bodyPr/>
          <a:lstStyle/>
          <a:p>
            <a:r>
              <a:rPr lang="en-US" altLang="zh-TW" smtClean="0"/>
              <a:t>Structure from Motion</a:t>
            </a:r>
          </a:p>
        </p:txBody>
      </p:sp>
      <p:sp>
        <p:nvSpPr>
          <p:cNvPr id="31749" name="投影片編號版面配置區 5"/>
          <p:cNvSpPr>
            <a:spLocks noGrp="1"/>
          </p:cNvSpPr>
          <p:nvPr>
            <p:ph type="sldNum" sz="quarter" idx="12"/>
          </p:nvPr>
        </p:nvSpPr>
        <p:spPr>
          <a:noFill/>
        </p:spPr>
        <p:txBody>
          <a:bodyPr/>
          <a:lstStyle/>
          <a:p>
            <a:fld id="{6331C290-805D-46F2-BDD5-67A594D90A47}" type="slidenum">
              <a:rPr lang="en-US" altLang="zh-TW" smtClean="0">
                <a:ea typeface="新細明體" charset="-120"/>
              </a:rPr>
              <a:pPr/>
              <a:t>30</a:t>
            </a:fld>
            <a:endParaRPr lang="en-US" altLang="zh-TW" smtClean="0">
              <a:ea typeface="新細明體" charset="-120"/>
            </a:endParaRPr>
          </a:p>
        </p:txBody>
      </p:sp>
      <p:pic>
        <p:nvPicPr>
          <p:cNvPr id="31750" name="图片 4"/>
          <p:cNvPicPr>
            <a:picLocks noChangeAspect="1"/>
          </p:cNvPicPr>
          <p:nvPr/>
        </p:nvPicPr>
        <p:blipFill>
          <a:blip r:embed="rId3" cstate="print"/>
          <a:srcRect/>
          <a:stretch>
            <a:fillRect/>
          </a:stretch>
        </p:blipFill>
        <p:spPr bwMode="auto">
          <a:xfrm>
            <a:off x="762000" y="2971800"/>
            <a:ext cx="7543800" cy="406400"/>
          </a:xfrm>
          <a:prstGeom prst="rect">
            <a:avLst/>
          </a:prstGeom>
          <a:noFill/>
          <a:ln w="9525">
            <a:noFill/>
            <a:miter lim="800000"/>
            <a:headEnd/>
            <a:tailEnd/>
          </a:ln>
        </p:spPr>
      </p:pic>
      <p:pic>
        <p:nvPicPr>
          <p:cNvPr id="31753" name="图片 13"/>
          <p:cNvPicPr>
            <a:picLocks noChangeAspect="1"/>
          </p:cNvPicPr>
          <p:nvPr/>
        </p:nvPicPr>
        <p:blipFill>
          <a:blip r:embed="rId4" cstate="print"/>
          <a:srcRect/>
          <a:stretch>
            <a:fillRect/>
          </a:stretch>
        </p:blipFill>
        <p:spPr bwMode="auto">
          <a:xfrm>
            <a:off x="5334000" y="5029200"/>
            <a:ext cx="1981200" cy="558800"/>
          </a:xfrm>
          <a:prstGeom prst="rect">
            <a:avLst/>
          </a:prstGeom>
          <a:noFill/>
          <a:ln w="9525">
            <a:noFill/>
            <a:miter lim="800000"/>
            <a:headEnd/>
            <a:tailEnd/>
          </a:ln>
        </p:spPr>
      </p:pic>
      <p:pic>
        <p:nvPicPr>
          <p:cNvPr id="10" name="图片 8"/>
          <p:cNvPicPr>
            <a:picLocks noChangeAspect="1"/>
          </p:cNvPicPr>
          <p:nvPr/>
        </p:nvPicPr>
        <p:blipFill>
          <a:blip r:embed="rId5" cstate="print"/>
          <a:srcRect/>
          <a:stretch>
            <a:fillRect/>
          </a:stretch>
        </p:blipFill>
        <p:spPr bwMode="auto">
          <a:xfrm>
            <a:off x="1219200" y="3581400"/>
            <a:ext cx="3733800" cy="2590800"/>
          </a:xfrm>
          <a:prstGeom prst="rect">
            <a:avLst/>
          </a:prstGeom>
          <a:noFill/>
          <a:ln w="9525">
            <a:noFill/>
            <a:miter lim="800000"/>
            <a:headEnd/>
            <a:tailEnd/>
          </a:ln>
        </p:spPr>
      </p:pic>
      <p:cxnSp>
        <p:nvCxnSpPr>
          <p:cNvPr id="12" name="直線單箭頭接點 11"/>
          <p:cNvCxnSpPr/>
          <p:nvPr/>
        </p:nvCxnSpPr>
        <p:spPr bwMode="auto">
          <a:xfrm flipV="1">
            <a:off x="1600200" y="4886325"/>
            <a:ext cx="609600" cy="600075"/>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1" name="矩形 10"/>
          <p:cNvSpPr/>
          <p:nvPr/>
        </p:nvSpPr>
        <p:spPr bwMode="auto">
          <a:xfrm>
            <a:off x="762000" y="2895600"/>
            <a:ext cx="5334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1747" name="內容版面配置區 2"/>
          <p:cNvSpPr>
            <a:spLocks noGrp="1"/>
          </p:cNvSpPr>
          <p:nvPr>
            <p:ph idx="1"/>
          </p:nvPr>
        </p:nvSpPr>
        <p:spPr>
          <a:xfrm>
            <a:off x="533400" y="1828800"/>
            <a:ext cx="7772400" cy="4343400"/>
          </a:xfrm>
        </p:spPr>
        <p:txBody>
          <a:bodyPr/>
          <a:lstStyle/>
          <a:p>
            <a:r>
              <a:rPr lang="en-US" altLang="zh-CN" dirty="0" smtClean="0">
                <a:ea typeface="宋体" pitchFamily="2" charset="-122"/>
              </a:rPr>
              <a:t>An alternative way to derive the </a:t>
            </a:r>
            <a:r>
              <a:rPr lang="en-US" altLang="zh-CN" dirty="0" err="1" smtClean="0">
                <a:ea typeface="宋体" pitchFamily="2" charset="-122"/>
              </a:rPr>
              <a:t>epipolar</a:t>
            </a:r>
            <a:r>
              <a:rPr lang="en-US" altLang="zh-CN" dirty="0" smtClean="0">
                <a:ea typeface="宋体" pitchFamily="2" charset="-122"/>
              </a:rPr>
              <a:t> constraint is to use the </a:t>
            </a:r>
            <a:r>
              <a:rPr lang="en-US" altLang="zh-CN" dirty="0" err="1" smtClean="0">
                <a:ea typeface="宋体" pitchFamily="2" charset="-122"/>
              </a:rPr>
              <a:t>coplanarity</a:t>
            </a:r>
            <a:endParaRPr lang="en-US" altLang="zh-CN" dirty="0" smtClean="0">
              <a:ea typeface="宋体" pitchFamily="2" charset="-122"/>
            </a:endParaRPr>
          </a:p>
          <a:p>
            <a:endParaRPr lang="en-US" altLang="zh-CN" dirty="0" smtClean="0">
              <a:ea typeface="宋体" pitchFamily="2" charset="-122"/>
            </a:endParaRPr>
          </a:p>
          <a:p>
            <a:pPr>
              <a:buFontTx/>
              <a:buNone/>
            </a:pPr>
            <a:endParaRPr lang="en-US" altLang="zh-TW" dirty="0" smtClean="0">
              <a:ea typeface="新細明體" charset="-120"/>
            </a:endParaRPr>
          </a:p>
          <a:p>
            <a:pPr>
              <a:buFontTx/>
              <a:buNone/>
            </a:pPr>
            <a:r>
              <a:rPr lang="en-US" altLang="zh-TW" dirty="0" smtClean="0">
                <a:ea typeface="新細明體" charset="-120"/>
              </a:rPr>
              <a:t>	</a:t>
            </a:r>
          </a:p>
        </p:txBody>
      </p:sp>
      <p:sp>
        <p:nvSpPr>
          <p:cNvPr id="31748" name="頁尾版面配置區 4"/>
          <p:cNvSpPr>
            <a:spLocks noGrp="1"/>
          </p:cNvSpPr>
          <p:nvPr>
            <p:ph type="ftr" sz="quarter" idx="11"/>
          </p:nvPr>
        </p:nvSpPr>
        <p:spPr>
          <a:noFill/>
        </p:spPr>
        <p:txBody>
          <a:bodyPr/>
          <a:lstStyle/>
          <a:p>
            <a:r>
              <a:rPr lang="en-US" altLang="zh-TW" smtClean="0"/>
              <a:t>Structure from Motion</a:t>
            </a:r>
          </a:p>
        </p:txBody>
      </p:sp>
      <p:sp>
        <p:nvSpPr>
          <p:cNvPr id="31749" name="投影片編號版面配置區 5"/>
          <p:cNvSpPr>
            <a:spLocks noGrp="1"/>
          </p:cNvSpPr>
          <p:nvPr>
            <p:ph type="sldNum" sz="quarter" idx="12"/>
          </p:nvPr>
        </p:nvSpPr>
        <p:spPr>
          <a:noFill/>
        </p:spPr>
        <p:txBody>
          <a:bodyPr/>
          <a:lstStyle/>
          <a:p>
            <a:fld id="{6331C290-805D-46F2-BDD5-67A594D90A47}" type="slidenum">
              <a:rPr lang="en-US" altLang="zh-TW" smtClean="0">
                <a:ea typeface="新細明體" charset="-120"/>
              </a:rPr>
              <a:pPr/>
              <a:t>31</a:t>
            </a:fld>
            <a:endParaRPr lang="en-US" altLang="zh-TW" smtClean="0">
              <a:ea typeface="新細明體" charset="-120"/>
            </a:endParaRPr>
          </a:p>
        </p:txBody>
      </p:sp>
      <p:pic>
        <p:nvPicPr>
          <p:cNvPr id="31750" name="图片 4"/>
          <p:cNvPicPr>
            <a:picLocks noChangeAspect="1"/>
          </p:cNvPicPr>
          <p:nvPr/>
        </p:nvPicPr>
        <p:blipFill>
          <a:blip r:embed="rId3" cstate="print"/>
          <a:srcRect/>
          <a:stretch>
            <a:fillRect/>
          </a:stretch>
        </p:blipFill>
        <p:spPr bwMode="auto">
          <a:xfrm>
            <a:off x="762000" y="2971800"/>
            <a:ext cx="7543800" cy="406400"/>
          </a:xfrm>
          <a:prstGeom prst="rect">
            <a:avLst/>
          </a:prstGeom>
          <a:noFill/>
          <a:ln w="9525">
            <a:noFill/>
            <a:miter lim="800000"/>
            <a:headEnd/>
            <a:tailEnd/>
          </a:ln>
        </p:spPr>
      </p:pic>
      <p:pic>
        <p:nvPicPr>
          <p:cNvPr id="31753" name="图片 13"/>
          <p:cNvPicPr>
            <a:picLocks noChangeAspect="1"/>
          </p:cNvPicPr>
          <p:nvPr/>
        </p:nvPicPr>
        <p:blipFill>
          <a:blip r:embed="rId4" cstate="print"/>
          <a:srcRect/>
          <a:stretch>
            <a:fillRect/>
          </a:stretch>
        </p:blipFill>
        <p:spPr bwMode="auto">
          <a:xfrm>
            <a:off x="5334000" y="5029200"/>
            <a:ext cx="1981200" cy="558800"/>
          </a:xfrm>
          <a:prstGeom prst="rect">
            <a:avLst/>
          </a:prstGeom>
          <a:noFill/>
          <a:ln w="9525">
            <a:noFill/>
            <a:miter lim="800000"/>
            <a:headEnd/>
            <a:tailEnd/>
          </a:ln>
        </p:spPr>
      </p:pic>
      <p:pic>
        <p:nvPicPr>
          <p:cNvPr id="10" name="图片 8"/>
          <p:cNvPicPr>
            <a:picLocks noChangeAspect="1"/>
          </p:cNvPicPr>
          <p:nvPr/>
        </p:nvPicPr>
        <p:blipFill>
          <a:blip r:embed="rId5" cstate="print"/>
          <a:srcRect/>
          <a:stretch>
            <a:fillRect/>
          </a:stretch>
        </p:blipFill>
        <p:spPr bwMode="auto">
          <a:xfrm>
            <a:off x="1219200" y="3581400"/>
            <a:ext cx="3733800" cy="2590800"/>
          </a:xfrm>
          <a:prstGeom prst="rect">
            <a:avLst/>
          </a:prstGeom>
          <a:noFill/>
          <a:ln w="9525">
            <a:noFill/>
            <a:miter lim="800000"/>
            <a:headEnd/>
            <a:tailEnd/>
          </a:ln>
        </p:spPr>
      </p:pic>
      <p:cxnSp>
        <p:nvCxnSpPr>
          <p:cNvPr id="12" name="直線單箭頭接點 11"/>
          <p:cNvCxnSpPr/>
          <p:nvPr/>
        </p:nvCxnSpPr>
        <p:spPr bwMode="auto">
          <a:xfrm flipV="1">
            <a:off x="1600200" y="4886325"/>
            <a:ext cx="609600" cy="600075"/>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1" name="矩形 10"/>
          <p:cNvSpPr/>
          <p:nvPr/>
        </p:nvSpPr>
        <p:spPr bwMode="auto">
          <a:xfrm>
            <a:off x="1295400" y="2895600"/>
            <a:ext cx="7620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cxnSp>
        <p:nvCxnSpPr>
          <p:cNvPr id="13" name="直線單箭頭接點 12"/>
          <p:cNvCxnSpPr/>
          <p:nvPr/>
        </p:nvCxnSpPr>
        <p:spPr bwMode="auto">
          <a:xfrm flipH="1" flipV="1">
            <a:off x="4114800" y="4724400"/>
            <a:ext cx="609600" cy="762001"/>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8" name="矩形 17"/>
          <p:cNvSpPr/>
          <p:nvPr/>
        </p:nvSpPr>
        <p:spPr>
          <a:xfrm>
            <a:off x="4267200" y="3886200"/>
            <a:ext cx="4105611" cy="461665"/>
          </a:xfrm>
          <a:prstGeom prst="rect">
            <a:avLst/>
          </a:prstGeom>
        </p:spPr>
        <p:txBody>
          <a:bodyPr wrap="none">
            <a:spAutoFit/>
          </a:bodyPr>
          <a:lstStyle/>
          <a:p>
            <a:r>
              <a:rPr lang="en-US" altLang="zh-TW" b="0" dirty="0" smtClean="0">
                <a:ea typeface="新細明體" charset="-120"/>
              </a:rPr>
              <a:t>Rays corresponding to </a:t>
            </a:r>
            <a:r>
              <a:rPr lang="en-US" altLang="zh-TW" b="0" i="1" dirty="0" smtClean="0">
                <a:ea typeface="新細明體" charset="-120"/>
              </a:rPr>
              <a:t>x</a:t>
            </a:r>
            <a:r>
              <a:rPr lang="en-US" altLang="zh-TW" b="0" baseline="-25000" dirty="0" smtClean="0">
                <a:ea typeface="新細明體" charset="-120"/>
              </a:rPr>
              <a:t>0</a:t>
            </a:r>
            <a:r>
              <a:rPr lang="en-US" altLang="zh-TW" b="0" dirty="0" smtClean="0">
                <a:ea typeface="新細明體" charset="-120"/>
              </a:rPr>
              <a:t> and </a:t>
            </a:r>
            <a:r>
              <a:rPr lang="en-US" altLang="zh-TW" b="0" i="1" dirty="0" smtClean="0">
                <a:ea typeface="新細明體" charset="-120"/>
              </a:rPr>
              <a:t>x</a:t>
            </a:r>
            <a:r>
              <a:rPr lang="en-US" altLang="zh-TW" b="0" baseline="-25000" dirty="0">
                <a:ea typeface="新細明體" charset="-120"/>
              </a:rPr>
              <a:t>1</a:t>
            </a:r>
            <a:endParaRPr lang="zh-TW" altLang="en-US" b="0" dirty="0"/>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1747" name="內容版面配置區 2"/>
          <p:cNvSpPr>
            <a:spLocks noGrp="1"/>
          </p:cNvSpPr>
          <p:nvPr>
            <p:ph idx="1"/>
          </p:nvPr>
        </p:nvSpPr>
        <p:spPr>
          <a:xfrm>
            <a:off x="533400" y="1828800"/>
            <a:ext cx="7772400" cy="4343400"/>
          </a:xfrm>
        </p:spPr>
        <p:txBody>
          <a:bodyPr/>
          <a:lstStyle/>
          <a:p>
            <a:r>
              <a:rPr lang="en-US" altLang="zh-CN" dirty="0" smtClean="0">
                <a:ea typeface="宋体" pitchFamily="2" charset="-122"/>
              </a:rPr>
              <a:t>An alternative way to derive the </a:t>
            </a:r>
            <a:r>
              <a:rPr lang="en-US" altLang="zh-CN" dirty="0" err="1" smtClean="0">
                <a:ea typeface="宋体" pitchFamily="2" charset="-122"/>
              </a:rPr>
              <a:t>epipolar</a:t>
            </a:r>
            <a:r>
              <a:rPr lang="en-US" altLang="zh-CN" dirty="0" smtClean="0">
                <a:ea typeface="宋体" pitchFamily="2" charset="-122"/>
              </a:rPr>
              <a:t> constraint is to use the </a:t>
            </a:r>
            <a:r>
              <a:rPr lang="en-US" altLang="zh-CN" dirty="0" err="1" smtClean="0">
                <a:ea typeface="宋体" pitchFamily="2" charset="-122"/>
              </a:rPr>
              <a:t>coplanarity</a:t>
            </a:r>
            <a:endParaRPr lang="en-US" altLang="zh-CN" dirty="0" smtClean="0">
              <a:ea typeface="宋体" pitchFamily="2" charset="-122"/>
            </a:endParaRPr>
          </a:p>
          <a:p>
            <a:endParaRPr lang="en-US" altLang="zh-CN" dirty="0" smtClean="0">
              <a:ea typeface="宋体" pitchFamily="2" charset="-122"/>
            </a:endParaRPr>
          </a:p>
          <a:p>
            <a:pPr>
              <a:buFontTx/>
              <a:buNone/>
            </a:pPr>
            <a:endParaRPr lang="en-US" altLang="zh-TW" dirty="0" smtClean="0">
              <a:ea typeface="新細明體" charset="-120"/>
            </a:endParaRPr>
          </a:p>
          <a:p>
            <a:pPr>
              <a:buFontTx/>
              <a:buNone/>
            </a:pPr>
            <a:r>
              <a:rPr lang="en-US" altLang="zh-TW" dirty="0" smtClean="0">
                <a:ea typeface="新細明體" charset="-120"/>
              </a:rPr>
              <a:t>	</a:t>
            </a:r>
          </a:p>
        </p:txBody>
      </p:sp>
      <p:sp>
        <p:nvSpPr>
          <p:cNvPr id="31748" name="頁尾版面配置區 4"/>
          <p:cNvSpPr>
            <a:spLocks noGrp="1"/>
          </p:cNvSpPr>
          <p:nvPr>
            <p:ph type="ftr" sz="quarter" idx="11"/>
          </p:nvPr>
        </p:nvSpPr>
        <p:spPr>
          <a:noFill/>
        </p:spPr>
        <p:txBody>
          <a:bodyPr/>
          <a:lstStyle/>
          <a:p>
            <a:r>
              <a:rPr lang="en-US" altLang="zh-TW" smtClean="0"/>
              <a:t>Structure from Motion</a:t>
            </a:r>
          </a:p>
        </p:txBody>
      </p:sp>
      <p:sp>
        <p:nvSpPr>
          <p:cNvPr id="31749" name="投影片編號版面配置區 5"/>
          <p:cNvSpPr>
            <a:spLocks noGrp="1"/>
          </p:cNvSpPr>
          <p:nvPr>
            <p:ph type="sldNum" sz="quarter" idx="12"/>
          </p:nvPr>
        </p:nvSpPr>
        <p:spPr>
          <a:noFill/>
        </p:spPr>
        <p:txBody>
          <a:bodyPr/>
          <a:lstStyle/>
          <a:p>
            <a:fld id="{6331C290-805D-46F2-BDD5-67A594D90A47}" type="slidenum">
              <a:rPr lang="en-US" altLang="zh-TW" smtClean="0">
                <a:ea typeface="新細明體" charset="-120"/>
              </a:rPr>
              <a:pPr/>
              <a:t>32</a:t>
            </a:fld>
            <a:endParaRPr lang="en-US" altLang="zh-TW" smtClean="0">
              <a:ea typeface="新細明體" charset="-120"/>
            </a:endParaRPr>
          </a:p>
        </p:txBody>
      </p:sp>
      <p:pic>
        <p:nvPicPr>
          <p:cNvPr id="31750" name="图片 4"/>
          <p:cNvPicPr>
            <a:picLocks noChangeAspect="1"/>
          </p:cNvPicPr>
          <p:nvPr/>
        </p:nvPicPr>
        <p:blipFill>
          <a:blip r:embed="rId3" cstate="print"/>
          <a:srcRect/>
          <a:stretch>
            <a:fillRect/>
          </a:stretch>
        </p:blipFill>
        <p:spPr bwMode="auto">
          <a:xfrm>
            <a:off x="762000" y="2971800"/>
            <a:ext cx="7543800" cy="406400"/>
          </a:xfrm>
          <a:prstGeom prst="rect">
            <a:avLst/>
          </a:prstGeom>
          <a:noFill/>
          <a:ln w="9525">
            <a:noFill/>
            <a:miter lim="800000"/>
            <a:headEnd/>
            <a:tailEnd/>
          </a:ln>
        </p:spPr>
      </p:pic>
      <p:pic>
        <p:nvPicPr>
          <p:cNvPr id="31753" name="图片 13"/>
          <p:cNvPicPr>
            <a:picLocks noChangeAspect="1"/>
          </p:cNvPicPr>
          <p:nvPr/>
        </p:nvPicPr>
        <p:blipFill>
          <a:blip r:embed="rId4" cstate="print"/>
          <a:srcRect/>
          <a:stretch>
            <a:fillRect/>
          </a:stretch>
        </p:blipFill>
        <p:spPr bwMode="auto">
          <a:xfrm>
            <a:off x="5334000" y="5029200"/>
            <a:ext cx="1981200" cy="558800"/>
          </a:xfrm>
          <a:prstGeom prst="rect">
            <a:avLst/>
          </a:prstGeom>
          <a:noFill/>
          <a:ln w="9525">
            <a:noFill/>
            <a:miter lim="800000"/>
            <a:headEnd/>
            <a:tailEnd/>
          </a:ln>
        </p:spPr>
      </p:pic>
      <p:pic>
        <p:nvPicPr>
          <p:cNvPr id="10" name="图片 8"/>
          <p:cNvPicPr>
            <a:picLocks noChangeAspect="1"/>
          </p:cNvPicPr>
          <p:nvPr/>
        </p:nvPicPr>
        <p:blipFill>
          <a:blip r:embed="rId5" cstate="print"/>
          <a:srcRect/>
          <a:stretch>
            <a:fillRect/>
          </a:stretch>
        </p:blipFill>
        <p:spPr bwMode="auto">
          <a:xfrm>
            <a:off x="1219200" y="3581400"/>
            <a:ext cx="3733800" cy="2590800"/>
          </a:xfrm>
          <a:prstGeom prst="rect">
            <a:avLst/>
          </a:prstGeom>
          <a:noFill/>
          <a:ln w="9525">
            <a:noFill/>
            <a:miter lim="800000"/>
            <a:headEnd/>
            <a:tailEnd/>
          </a:ln>
        </p:spPr>
      </p:pic>
      <p:cxnSp>
        <p:nvCxnSpPr>
          <p:cNvPr id="12" name="直線單箭頭接點 11"/>
          <p:cNvCxnSpPr/>
          <p:nvPr/>
        </p:nvCxnSpPr>
        <p:spPr bwMode="auto">
          <a:xfrm flipV="1">
            <a:off x="1600200" y="4886325"/>
            <a:ext cx="609600" cy="600075"/>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1" name="矩形 10"/>
          <p:cNvSpPr/>
          <p:nvPr/>
        </p:nvSpPr>
        <p:spPr bwMode="auto">
          <a:xfrm>
            <a:off x="2057400" y="2895600"/>
            <a:ext cx="7620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cxnSp>
        <p:nvCxnSpPr>
          <p:cNvPr id="13" name="直線單箭頭接點 12"/>
          <p:cNvCxnSpPr/>
          <p:nvPr/>
        </p:nvCxnSpPr>
        <p:spPr bwMode="auto">
          <a:xfrm flipH="1">
            <a:off x="1628775" y="5486400"/>
            <a:ext cx="3095625" cy="0"/>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 name="直線單箭頭接點 13"/>
          <p:cNvCxnSpPr/>
          <p:nvPr/>
        </p:nvCxnSpPr>
        <p:spPr bwMode="auto">
          <a:xfrm flipH="1" flipV="1">
            <a:off x="4114800" y="4724400"/>
            <a:ext cx="609600" cy="762001"/>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5" name="矩形 14"/>
          <p:cNvSpPr/>
          <p:nvPr/>
        </p:nvSpPr>
        <p:spPr>
          <a:xfrm>
            <a:off x="4572000" y="3962400"/>
            <a:ext cx="764953" cy="461665"/>
          </a:xfrm>
          <a:prstGeom prst="rect">
            <a:avLst/>
          </a:prstGeom>
        </p:spPr>
        <p:txBody>
          <a:bodyPr wrap="none">
            <a:spAutoFit/>
          </a:bodyPr>
          <a:lstStyle/>
          <a:p>
            <a:r>
              <a:rPr lang="en-US" altLang="zh-TW" b="0" i="1" dirty="0" smtClean="0">
                <a:ea typeface="新細明體" charset="-120"/>
              </a:rPr>
              <a:t>c</a:t>
            </a:r>
            <a:r>
              <a:rPr lang="en-US" altLang="zh-TW" b="0" baseline="-25000" dirty="0" smtClean="0">
                <a:ea typeface="新細明體" charset="-120"/>
              </a:rPr>
              <a:t>1</a:t>
            </a:r>
            <a:r>
              <a:rPr lang="en-US" altLang="zh-TW" b="0" dirty="0" smtClean="0">
                <a:ea typeface="新細明體" charset="-120"/>
              </a:rPr>
              <a:t>-</a:t>
            </a:r>
            <a:r>
              <a:rPr lang="en-US" altLang="zh-TW" b="0" i="1" dirty="0" smtClean="0">
                <a:ea typeface="新細明體" charset="-120"/>
              </a:rPr>
              <a:t>c</a:t>
            </a:r>
            <a:r>
              <a:rPr lang="en-US" altLang="zh-TW" b="0" baseline="-25000" dirty="0" smtClean="0">
                <a:ea typeface="新細明體" charset="-120"/>
              </a:rPr>
              <a:t>0</a:t>
            </a:r>
            <a:endParaRPr lang="zh-TW" altLang="en-US" b="0" baseline="-25000" dirty="0"/>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1747" name="內容版面配置區 2"/>
          <p:cNvSpPr>
            <a:spLocks noGrp="1"/>
          </p:cNvSpPr>
          <p:nvPr>
            <p:ph idx="1"/>
          </p:nvPr>
        </p:nvSpPr>
        <p:spPr>
          <a:xfrm>
            <a:off x="533400" y="1828800"/>
            <a:ext cx="7772400" cy="4343400"/>
          </a:xfrm>
        </p:spPr>
        <p:txBody>
          <a:bodyPr/>
          <a:lstStyle/>
          <a:p>
            <a:r>
              <a:rPr lang="en-US" altLang="zh-CN" dirty="0" smtClean="0">
                <a:ea typeface="宋体" pitchFamily="2" charset="-122"/>
              </a:rPr>
              <a:t>An alternative way to derive the </a:t>
            </a:r>
            <a:r>
              <a:rPr lang="en-US" altLang="zh-CN" dirty="0" err="1" smtClean="0">
                <a:ea typeface="宋体" pitchFamily="2" charset="-122"/>
              </a:rPr>
              <a:t>epipolar</a:t>
            </a:r>
            <a:r>
              <a:rPr lang="en-US" altLang="zh-CN" dirty="0" smtClean="0">
                <a:ea typeface="宋体" pitchFamily="2" charset="-122"/>
              </a:rPr>
              <a:t> constraint is to use the </a:t>
            </a:r>
            <a:r>
              <a:rPr lang="en-US" altLang="zh-CN" dirty="0" err="1" smtClean="0">
                <a:ea typeface="宋体" pitchFamily="2" charset="-122"/>
              </a:rPr>
              <a:t>coplanarity</a:t>
            </a:r>
            <a:endParaRPr lang="en-US" altLang="zh-CN" dirty="0" smtClean="0">
              <a:ea typeface="宋体" pitchFamily="2" charset="-122"/>
            </a:endParaRPr>
          </a:p>
          <a:p>
            <a:endParaRPr lang="en-US" altLang="zh-CN" dirty="0" smtClean="0">
              <a:ea typeface="宋体" pitchFamily="2" charset="-122"/>
            </a:endParaRPr>
          </a:p>
          <a:p>
            <a:pPr>
              <a:buFontTx/>
              <a:buNone/>
            </a:pPr>
            <a:endParaRPr lang="en-US" altLang="zh-TW" dirty="0" smtClean="0">
              <a:ea typeface="新細明體" charset="-120"/>
            </a:endParaRPr>
          </a:p>
          <a:p>
            <a:pPr>
              <a:buFontTx/>
              <a:buNone/>
            </a:pPr>
            <a:r>
              <a:rPr lang="en-US" altLang="zh-TW" dirty="0" smtClean="0">
                <a:ea typeface="新細明體" charset="-120"/>
              </a:rPr>
              <a:t>	</a:t>
            </a:r>
          </a:p>
        </p:txBody>
      </p:sp>
      <p:sp>
        <p:nvSpPr>
          <p:cNvPr id="31748" name="頁尾版面配置區 4"/>
          <p:cNvSpPr>
            <a:spLocks noGrp="1"/>
          </p:cNvSpPr>
          <p:nvPr>
            <p:ph type="ftr" sz="quarter" idx="11"/>
          </p:nvPr>
        </p:nvSpPr>
        <p:spPr>
          <a:noFill/>
        </p:spPr>
        <p:txBody>
          <a:bodyPr/>
          <a:lstStyle/>
          <a:p>
            <a:r>
              <a:rPr lang="en-US" altLang="zh-TW" smtClean="0"/>
              <a:t>Structure from Motion</a:t>
            </a:r>
          </a:p>
        </p:txBody>
      </p:sp>
      <p:sp>
        <p:nvSpPr>
          <p:cNvPr id="31749" name="投影片編號版面配置區 5"/>
          <p:cNvSpPr>
            <a:spLocks noGrp="1"/>
          </p:cNvSpPr>
          <p:nvPr>
            <p:ph type="sldNum" sz="quarter" idx="12"/>
          </p:nvPr>
        </p:nvSpPr>
        <p:spPr>
          <a:noFill/>
        </p:spPr>
        <p:txBody>
          <a:bodyPr/>
          <a:lstStyle/>
          <a:p>
            <a:fld id="{6331C290-805D-46F2-BDD5-67A594D90A47}" type="slidenum">
              <a:rPr lang="en-US" altLang="zh-TW" smtClean="0">
                <a:ea typeface="新細明體" charset="-120"/>
              </a:rPr>
              <a:pPr/>
              <a:t>33</a:t>
            </a:fld>
            <a:endParaRPr lang="en-US" altLang="zh-TW" smtClean="0">
              <a:ea typeface="新細明體" charset="-120"/>
            </a:endParaRPr>
          </a:p>
        </p:txBody>
      </p:sp>
      <p:pic>
        <p:nvPicPr>
          <p:cNvPr id="31750" name="图片 4"/>
          <p:cNvPicPr>
            <a:picLocks noChangeAspect="1"/>
          </p:cNvPicPr>
          <p:nvPr/>
        </p:nvPicPr>
        <p:blipFill>
          <a:blip r:embed="rId3" cstate="print"/>
          <a:srcRect/>
          <a:stretch>
            <a:fillRect/>
          </a:stretch>
        </p:blipFill>
        <p:spPr bwMode="auto">
          <a:xfrm>
            <a:off x="762000" y="2971800"/>
            <a:ext cx="7543800" cy="406400"/>
          </a:xfrm>
          <a:prstGeom prst="rect">
            <a:avLst/>
          </a:prstGeom>
          <a:noFill/>
          <a:ln w="9525">
            <a:noFill/>
            <a:miter lim="800000"/>
            <a:headEnd/>
            <a:tailEnd/>
          </a:ln>
        </p:spPr>
      </p:pic>
      <p:pic>
        <p:nvPicPr>
          <p:cNvPr id="31753" name="图片 13"/>
          <p:cNvPicPr>
            <a:picLocks noChangeAspect="1"/>
          </p:cNvPicPr>
          <p:nvPr/>
        </p:nvPicPr>
        <p:blipFill>
          <a:blip r:embed="rId4" cstate="print"/>
          <a:srcRect/>
          <a:stretch>
            <a:fillRect/>
          </a:stretch>
        </p:blipFill>
        <p:spPr bwMode="auto">
          <a:xfrm>
            <a:off x="5334000" y="5029200"/>
            <a:ext cx="1981200" cy="558800"/>
          </a:xfrm>
          <a:prstGeom prst="rect">
            <a:avLst/>
          </a:prstGeom>
          <a:noFill/>
          <a:ln w="9525">
            <a:noFill/>
            <a:miter lim="800000"/>
            <a:headEnd/>
            <a:tailEnd/>
          </a:ln>
        </p:spPr>
      </p:pic>
      <p:pic>
        <p:nvPicPr>
          <p:cNvPr id="10" name="图片 8"/>
          <p:cNvPicPr>
            <a:picLocks noChangeAspect="1"/>
          </p:cNvPicPr>
          <p:nvPr/>
        </p:nvPicPr>
        <p:blipFill>
          <a:blip r:embed="rId5" cstate="print"/>
          <a:srcRect/>
          <a:stretch>
            <a:fillRect/>
          </a:stretch>
        </p:blipFill>
        <p:spPr bwMode="auto">
          <a:xfrm>
            <a:off x="1219200" y="3581400"/>
            <a:ext cx="3733800" cy="2590800"/>
          </a:xfrm>
          <a:prstGeom prst="rect">
            <a:avLst/>
          </a:prstGeom>
          <a:noFill/>
          <a:ln w="9525">
            <a:noFill/>
            <a:miter lim="800000"/>
            <a:headEnd/>
            <a:tailEnd/>
          </a:ln>
        </p:spPr>
      </p:pic>
      <p:sp>
        <p:nvSpPr>
          <p:cNvPr id="9" name="矩形 8"/>
          <p:cNvSpPr/>
          <p:nvPr/>
        </p:nvSpPr>
        <p:spPr bwMode="auto">
          <a:xfrm>
            <a:off x="6477000" y="2895600"/>
            <a:ext cx="1905000" cy="4572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2771" name="內容版面配置區 2"/>
          <p:cNvSpPr>
            <a:spLocks noGrp="1"/>
          </p:cNvSpPr>
          <p:nvPr>
            <p:ph idx="1"/>
          </p:nvPr>
        </p:nvSpPr>
        <p:spPr/>
        <p:txBody>
          <a:bodyPr/>
          <a:lstStyle/>
          <a:p>
            <a:r>
              <a:rPr lang="en-US" altLang="zh-TW" dirty="0" smtClean="0">
                <a:ea typeface="新細明體" charset="-120"/>
              </a:rPr>
              <a:t>The </a:t>
            </a:r>
            <a:r>
              <a:rPr lang="en-US" altLang="zh-TW" i="1" dirty="0" smtClean="0">
                <a:ea typeface="新細明體" charset="-120"/>
              </a:rPr>
              <a:t>essential matrix E</a:t>
            </a:r>
            <a:r>
              <a:rPr lang="en-US" altLang="zh-TW" dirty="0" smtClean="0">
                <a:ea typeface="新細明體" charset="-120"/>
              </a:rPr>
              <a:t> maps a point </a:t>
            </a:r>
          </a:p>
          <a:p>
            <a:pPr>
              <a:buFontTx/>
              <a:buNone/>
            </a:pPr>
            <a:r>
              <a:rPr lang="en-US" altLang="zh-TW" dirty="0" smtClean="0">
                <a:ea typeface="新細明體" charset="-120"/>
              </a:rPr>
              <a:t>    in image 0 into a line                    in image 1</a:t>
            </a:r>
          </a:p>
          <a:p>
            <a:pPr>
              <a:buFontTx/>
              <a:buNone/>
            </a:pPr>
            <a:r>
              <a:rPr lang="en-US" altLang="zh-TW" i="1" dirty="0" smtClean="0">
                <a:ea typeface="新細明體" charset="-120"/>
              </a:rPr>
              <a:t>    </a:t>
            </a:r>
            <a:r>
              <a:rPr lang="en-US" altLang="zh-TW" dirty="0" smtClean="0">
                <a:ea typeface="新細明體" charset="-120"/>
              </a:rPr>
              <a:t>since </a:t>
            </a:r>
          </a:p>
          <a:p>
            <a:pPr>
              <a:buFontTx/>
              <a:buNone/>
            </a:pPr>
            <a:r>
              <a:rPr lang="en-US" altLang="zh-TW" dirty="0" smtClean="0">
                <a:ea typeface="新細明體" charset="-120"/>
              </a:rPr>
              <a:t>    </a:t>
            </a:r>
          </a:p>
          <a:p>
            <a:pPr>
              <a:buFontTx/>
              <a:buNone/>
            </a:pPr>
            <a:endParaRPr lang="en-US" altLang="zh-TW" dirty="0" smtClean="0">
              <a:ea typeface="新細明體" charset="-120"/>
            </a:endParaRPr>
          </a:p>
          <a:p>
            <a:pPr>
              <a:buFontTx/>
              <a:buNone/>
            </a:pPr>
            <a:endParaRPr lang="zh-TW" altLang="en-US" i="1" dirty="0" smtClean="0">
              <a:ea typeface="新細明體" charset="-120"/>
            </a:endParaRPr>
          </a:p>
        </p:txBody>
      </p:sp>
      <p:sp>
        <p:nvSpPr>
          <p:cNvPr id="32772" name="頁尾版面配置區 4"/>
          <p:cNvSpPr>
            <a:spLocks noGrp="1"/>
          </p:cNvSpPr>
          <p:nvPr>
            <p:ph type="ftr" sz="quarter" idx="11"/>
          </p:nvPr>
        </p:nvSpPr>
        <p:spPr>
          <a:noFill/>
        </p:spPr>
        <p:txBody>
          <a:bodyPr/>
          <a:lstStyle/>
          <a:p>
            <a:r>
              <a:rPr lang="en-US" altLang="zh-TW" smtClean="0"/>
              <a:t>Structure from Motion</a:t>
            </a:r>
          </a:p>
        </p:txBody>
      </p:sp>
      <p:sp>
        <p:nvSpPr>
          <p:cNvPr id="32773" name="投影片編號版面配置區 5"/>
          <p:cNvSpPr>
            <a:spLocks noGrp="1"/>
          </p:cNvSpPr>
          <p:nvPr>
            <p:ph type="sldNum" sz="quarter" idx="12"/>
          </p:nvPr>
        </p:nvSpPr>
        <p:spPr>
          <a:noFill/>
        </p:spPr>
        <p:txBody>
          <a:bodyPr/>
          <a:lstStyle/>
          <a:p>
            <a:fld id="{EC3B9DEF-04A1-43BC-AC19-013DB613AAB3}" type="slidenum">
              <a:rPr lang="en-US" altLang="zh-TW" smtClean="0">
                <a:ea typeface="新細明體" charset="-120"/>
              </a:rPr>
              <a:pPr/>
              <a:t>34</a:t>
            </a:fld>
            <a:endParaRPr lang="en-US" altLang="zh-TW" smtClean="0">
              <a:ea typeface="新細明體" charset="-120"/>
            </a:endParaRPr>
          </a:p>
        </p:txBody>
      </p:sp>
      <p:pic>
        <p:nvPicPr>
          <p:cNvPr id="32774" name="图片 8"/>
          <p:cNvPicPr>
            <a:picLocks noChangeAspect="1"/>
          </p:cNvPicPr>
          <p:nvPr/>
        </p:nvPicPr>
        <p:blipFill>
          <a:blip r:embed="rId3" cstate="print"/>
          <a:srcRect/>
          <a:stretch>
            <a:fillRect/>
          </a:stretch>
        </p:blipFill>
        <p:spPr bwMode="auto">
          <a:xfrm>
            <a:off x="2590800" y="3505200"/>
            <a:ext cx="3733800" cy="2590800"/>
          </a:xfrm>
          <a:prstGeom prst="rect">
            <a:avLst/>
          </a:prstGeom>
          <a:noFill/>
          <a:ln w="9525">
            <a:noFill/>
            <a:miter lim="800000"/>
            <a:headEnd/>
            <a:tailEnd/>
          </a:ln>
        </p:spPr>
      </p:pic>
      <p:pic>
        <p:nvPicPr>
          <p:cNvPr id="32775" name="图片 1"/>
          <p:cNvPicPr>
            <a:picLocks noChangeAspect="1"/>
          </p:cNvPicPr>
          <p:nvPr/>
        </p:nvPicPr>
        <p:blipFill>
          <a:blip r:embed="rId4" cstate="print"/>
          <a:srcRect/>
          <a:stretch>
            <a:fillRect/>
          </a:stretch>
        </p:blipFill>
        <p:spPr bwMode="auto">
          <a:xfrm>
            <a:off x="4648200" y="2286000"/>
            <a:ext cx="1524000" cy="457200"/>
          </a:xfrm>
          <a:prstGeom prst="rect">
            <a:avLst/>
          </a:prstGeom>
          <a:noFill/>
          <a:ln w="9525">
            <a:noFill/>
            <a:miter lim="800000"/>
            <a:headEnd/>
            <a:tailEnd/>
          </a:ln>
        </p:spPr>
      </p:pic>
      <p:pic>
        <p:nvPicPr>
          <p:cNvPr id="32776" name="图片 2"/>
          <p:cNvPicPr>
            <a:picLocks noChangeAspect="1"/>
          </p:cNvPicPr>
          <p:nvPr/>
        </p:nvPicPr>
        <p:blipFill>
          <a:blip r:embed="rId5" cstate="print"/>
          <a:srcRect/>
          <a:stretch>
            <a:fillRect/>
          </a:stretch>
        </p:blipFill>
        <p:spPr bwMode="auto">
          <a:xfrm>
            <a:off x="2133600" y="2819400"/>
            <a:ext cx="1530350" cy="457200"/>
          </a:xfrm>
          <a:prstGeom prst="rect">
            <a:avLst/>
          </a:prstGeom>
          <a:noFill/>
          <a:ln w="9525">
            <a:noFill/>
            <a:miter lim="800000"/>
            <a:headEnd/>
            <a:tailEnd/>
          </a:ln>
        </p:spPr>
      </p:pic>
      <p:pic>
        <p:nvPicPr>
          <p:cNvPr id="32777" name="图片 3"/>
          <p:cNvPicPr>
            <a:picLocks noChangeAspect="1"/>
          </p:cNvPicPr>
          <p:nvPr/>
        </p:nvPicPr>
        <p:blipFill>
          <a:blip r:embed="rId6" cstate="print"/>
          <a:srcRect/>
          <a:stretch>
            <a:fillRect/>
          </a:stretch>
        </p:blipFill>
        <p:spPr bwMode="auto">
          <a:xfrm>
            <a:off x="6858000" y="1752600"/>
            <a:ext cx="596900" cy="533400"/>
          </a:xfrm>
          <a:prstGeom prst="rect">
            <a:avLst/>
          </a:prstGeom>
          <a:noFill/>
          <a:ln w="9525">
            <a:noFill/>
            <a:miter lim="800000"/>
            <a:headEnd/>
            <a:tailEnd/>
          </a:ln>
        </p:spPr>
      </p:pic>
      <p:cxnSp>
        <p:nvCxnSpPr>
          <p:cNvPr id="10" name="直線單箭頭接點 9"/>
          <p:cNvCxnSpPr/>
          <p:nvPr/>
        </p:nvCxnSpPr>
        <p:spPr bwMode="auto">
          <a:xfrm flipV="1">
            <a:off x="5000625" y="4686300"/>
            <a:ext cx="476250" cy="742950"/>
          </a:xfrm>
          <a:prstGeom prst="straightConnector1">
            <a:avLst/>
          </a:prstGeom>
          <a:ln w="28575">
            <a:solidFill>
              <a:srgbClr val="FF0000"/>
            </a:solidFill>
            <a:headEnd type="arrow"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13" name="直線單箭頭接點 12"/>
          <p:cNvCxnSpPr/>
          <p:nvPr/>
        </p:nvCxnSpPr>
        <p:spPr bwMode="auto">
          <a:xfrm flipV="1">
            <a:off x="3600450" y="4772025"/>
            <a:ext cx="28575" cy="19050"/>
          </a:xfrm>
          <a:prstGeom prst="straightConnector1">
            <a:avLst/>
          </a:prstGeom>
          <a:ln w="28575">
            <a:solidFill>
              <a:srgbClr val="FF0000"/>
            </a:solidFill>
            <a:headEnd type="oval" w="med" len="med"/>
            <a:tailEnd type="oval"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3795" name="內容版面配置區 2"/>
          <p:cNvSpPr>
            <a:spLocks noGrp="1"/>
          </p:cNvSpPr>
          <p:nvPr>
            <p:ph idx="1"/>
          </p:nvPr>
        </p:nvSpPr>
        <p:spPr>
          <a:xfrm>
            <a:off x="685800" y="1066800"/>
            <a:ext cx="7772400" cy="4343400"/>
          </a:xfrm>
        </p:spPr>
        <p:txBody>
          <a:bodyPr/>
          <a:lstStyle/>
          <a:p>
            <a:pPr>
              <a:buFontTx/>
              <a:buNone/>
            </a:pPr>
            <a:r>
              <a:rPr lang="en-US" altLang="zh-TW" dirty="0" smtClean="0">
                <a:ea typeface="新細明體" charset="-120"/>
              </a:rPr>
              <a:t>    </a:t>
            </a:r>
          </a:p>
          <a:p>
            <a:pPr>
              <a:buSzPct val="50000"/>
              <a:buFont typeface="Wingdings" pitchFamily="2" charset="2"/>
              <a:buChar char="l"/>
            </a:pPr>
            <a:r>
              <a:rPr lang="en-US" altLang="zh-TW" dirty="0" smtClean="0">
                <a:ea typeface="新細明體" charset="-120"/>
              </a:rPr>
              <a:t>All such lines must pass through the second </a:t>
            </a:r>
            <a:r>
              <a:rPr lang="en-US" altLang="zh-TW" dirty="0" err="1" smtClean="0">
                <a:ea typeface="新細明體" charset="-120"/>
              </a:rPr>
              <a:t>epipole</a:t>
            </a:r>
            <a:r>
              <a:rPr lang="en-US" altLang="zh-TW" dirty="0" smtClean="0">
                <a:ea typeface="新細明體" charset="-120"/>
              </a:rPr>
              <a:t> </a:t>
            </a:r>
            <a:r>
              <a:rPr lang="en-US" altLang="zh-TW" i="1" dirty="0" smtClean="0">
                <a:ea typeface="新細明體" charset="-120"/>
              </a:rPr>
              <a:t>e</a:t>
            </a:r>
            <a:r>
              <a:rPr lang="en-US" altLang="zh-TW" i="1" baseline="-25000" dirty="0" smtClean="0">
                <a:ea typeface="新細明體" charset="-120"/>
              </a:rPr>
              <a:t>1</a:t>
            </a:r>
            <a:r>
              <a:rPr lang="en-US" altLang="zh-TW" dirty="0" smtClean="0">
                <a:ea typeface="新細明體" charset="-120"/>
              </a:rPr>
              <a:t>, which is therefore defined as the </a:t>
            </a:r>
            <a:r>
              <a:rPr lang="en-US" altLang="zh-TW" u="sng" dirty="0" smtClean="0">
                <a:ea typeface="新細明體" charset="-120"/>
              </a:rPr>
              <a:t>left singular vector of </a:t>
            </a:r>
            <a:r>
              <a:rPr lang="en-US" altLang="zh-TW" i="1" u="sng" dirty="0" smtClean="0">
                <a:ea typeface="新細明體" charset="-120"/>
              </a:rPr>
              <a:t>E</a:t>
            </a:r>
            <a:r>
              <a:rPr lang="en-US" altLang="zh-TW" u="sng" dirty="0" smtClean="0">
                <a:ea typeface="新細明體" charset="-120"/>
              </a:rPr>
              <a:t> with 0 singular value</a:t>
            </a:r>
            <a:r>
              <a:rPr lang="en-US" altLang="zh-TW" dirty="0" smtClean="0">
                <a:ea typeface="新細明體" charset="-120"/>
              </a:rPr>
              <a:t>, or, equivalently the projection of the vector </a:t>
            </a:r>
            <a:r>
              <a:rPr lang="en-US" altLang="zh-TW" i="1" dirty="0" smtClean="0">
                <a:ea typeface="新細明體" charset="-120"/>
              </a:rPr>
              <a:t>t </a:t>
            </a:r>
            <a:r>
              <a:rPr lang="en-US" altLang="zh-TW" dirty="0" smtClean="0">
                <a:ea typeface="新細明體" charset="-120"/>
              </a:rPr>
              <a:t>into image 1.</a:t>
            </a:r>
          </a:p>
          <a:p>
            <a:pPr>
              <a:buFontTx/>
              <a:buNone/>
            </a:pPr>
            <a:endParaRPr lang="en-US" altLang="zh-TW" dirty="0" smtClean="0">
              <a:ea typeface="新細明體" charset="-120"/>
            </a:endParaRPr>
          </a:p>
          <a:p>
            <a:pPr>
              <a:buFontTx/>
              <a:buNone/>
            </a:pPr>
            <a:endParaRPr lang="zh-TW" altLang="en-US" i="1" dirty="0" smtClean="0">
              <a:ea typeface="新細明體" charset="-120"/>
            </a:endParaRPr>
          </a:p>
        </p:txBody>
      </p:sp>
      <p:sp>
        <p:nvSpPr>
          <p:cNvPr id="33796" name="頁尾版面配置區 4"/>
          <p:cNvSpPr>
            <a:spLocks noGrp="1"/>
          </p:cNvSpPr>
          <p:nvPr>
            <p:ph type="ftr" sz="quarter" idx="11"/>
          </p:nvPr>
        </p:nvSpPr>
        <p:spPr>
          <a:noFill/>
        </p:spPr>
        <p:txBody>
          <a:bodyPr/>
          <a:lstStyle/>
          <a:p>
            <a:r>
              <a:rPr lang="en-US" altLang="zh-TW" smtClean="0"/>
              <a:t>Structure from Motion</a:t>
            </a:r>
          </a:p>
        </p:txBody>
      </p:sp>
      <p:sp>
        <p:nvSpPr>
          <p:cNvPr id="33797" name="投影片編號版面配置區 5"/>
          <p:cNvSpPr>
            <a:spLocks noGrp="1"/>
          </p:cNvSpPr>
          <p:nvPr>
            <p:ph type="sldNum" sz="quarter" idx="12"/>
          </p:nvPr>
        </p:nvSpPr>
        <p:spPr>
          <a:noFill/>
        </p:spPr>
        <p:txBody>
          <a:bodyPr/>
          <a:lstStyle/>
          <a:p>
            <a:fld id="{67871D8B-8C4D-4DED-BAC1-0CA02B5D8C7B}" type="slidenum">
              <a:rPr lang="en-US" altLang="zh-TW" smtClean="0">
                <a:ea typeface="新細明體" charset="-120"/>
              </a:rPr>
              <a:pPr/>
              <a:t>35</a:t>
            </a:fld>
            <a:endParaRPr lang="en-US" altLang="zh-TW" smtClean="0">
              <a:ea typeface="新細明體" charset="-120"/>
            </a:endParaRPr>
          </a:p>
        </p:txBody>
      </p:sp>
      <p:pic>
        <p:nvPicPr>
          <p:cNvPr id="33798" name="图片 8"/>
          <p:cNvPicPr>
            <a:picLocks noChangeAspect="1"/>
          </p:cNvPicPr>
          <p:nvPr/>
        </p:nvPicPr>
        <p:blipFill>
          <a:blip r:embed="rId3" cstate="print"/>
          <a:srcRect/>
          <a:stretch>
            <a:fillRect/>
          </a:stretch>
        </p:blipFill>
        <p:spPr bwMode="auto">
          <a:xfrm>
            <a:off x="2667000" y="3733800"/>
            <a:ext cx="3733800" cy="2590800"/>
          </a:xfrm>
          <a:prstGeom prst="rect">
            <a:avLst/>
          </a:prstGeom>
          <a:noFill/>
          <a:ln w="9525">
            <a:noFill/>
            <a:miter lim="800000"/>
            <a:headEnd/>
            <a:tailEnd/>
          </a:ln>
        </p:spPr>
      </p:pic>
      <p:cxnSp>
        <p:nvCxnSpPr>
          <p:cNvPr id="7" name="直線單箭頭接點 6"/>
          <p:cNvCxnSpPr/>
          <p:nvPr/>
        </p:nvCxnSpPr>
        <p:spPr bwMode="auto">
          <a:xfrm flipV="1">
            <a:off x="5086350" y="4886325"/>
            <a:ext cx="476250" cy="742950"/>
          </a:xfrm>
          <a:prstGeom prst="straightConnector1">
            <a:avLst/>
          </a:prstGeom>
          <a:ln w="28575">
            <a:solidFill>
              <a:srgbClr val="FF0000"/>
            </a:solidFill>
            <a:headEnd type="arrow"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8" name="直線單箭頭接點 7"/>
          <p:cNvCxnSpPr/>
          <p:nvPr/>
        </p:nvCxnSpPr>
        <p:spPr bwMode="auto">
          <a:xfrm flipV="1">
            <a:off x="3705225" y="5010150"/>
            <a:ext cx="28575" cy="19050"/>
          </a:xfrm>
          <a:prstGeom prst="straightConnector1">
            <a:avLst/>
          </a:prstGeom>
          <a:ln w="28575">
            <a:solidFill>
              <a:srgbClr val="FF0000"/>
            </a:solidFill>
            <a:headEnd type="oval" w="med" len="med"/>
            <a:tailEnd type="oval"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4819" name="內容版面配置區 2"/>
          <p:cNvSpPr>
            <a:spLocks noGrp="1"/>
          </p:cNvSpPr>
          <p:nvPr>
            <p:ph idx="1"/>
          </p:nvPr>
        </p:nvSpPr>
        <p:spPr/>
        <p:txBody>
          <a:bodyPr/>
          <a:lstStyle/>
          <a:p>
            <a:r>
              <a:rPr lang="en-US" altLang="zh-TW" dirty="0" smtClean="0">
                <a:ea typeface="新細明體" charset="-120"/>
              </a:rPr>
              <a:t>The transpose of these relationships gives us the </a:t>
            </a:r>
            <a:r>
              <a:rPr lang="en-US" altLang="zh-TW" dirty="0" err="1" smtClean="0">
                <a:ea typeface="新細明體" charset="-120"/>
              </a:rPr>
              <a:t>epipolar</a:t>
            </a:r>
            <a:r>
              <a:rPr lang="en-US" altLang="zh-TW" dirty="0" smtClean="0">
                <a:ea typeface="新細明體" charset="-120"/>
              </a:rPr>
              <a:t> line in the first image as </a:t>
            </a:r>
          </a:p>
          <a:p>
            <a:pPr>
              <a:buFontTx/>
              <a:buNone/>
            </a:pPr>
            <a:r>
              <a:rPr lang="en-US" altLang="zh-TW" dirty="0" smtClean="0">
                <a:ea typeface="新細明體" charset="-120"/>
              </a:rPr>
              <a:t>   and </a:t>
            </a:r>
            <a:r>
              <a:rPr lang="en-US" altLang="zh-TW" i="1" dirty="0" smtClean="0">
                <a:ea typeface="新細明體" charset="-120"/>
              </a:rPr>
              <a:t>e</a:t>
            </a:r>
            <a:r>
              <a:rPr lang="en-US" altLang="zh-TW" i="1" baseline="-25000" dirty="0" smtClean="0">
                <a:ea typeface="新細明體" charset="-120"/>
              </a:rPr>
              <a:t>0</a:t>
            </a:r>
            <a:r>
              <a:rPr lang="en-US" altLang="zh-TW" dirty="0" smtClean="0">
                <a:ea typeface="新細明體" charset="-120"/>
              </a:rPr>
              <a:t> as the </a:t>
            </a:r>
            <a:r>
              <a:rPr lang="en-US" altLang="zh-TW" u="sng" dirty="0" smtClean="0">
                <a:ea typeface="新細明體" charset="-120"/>
              </a:rPr>
              <a:t>zero value right singular vector </a:t>
            </a:r>
            <a:r>
              <a:rPr lang="en-US" altLang="zh-TW" dirty="0" smtClean="0">
                <a:ea typeface="新細明體" charset="-120"/>
              </a:rPr>
              <a:t>of </a:t>
            </a:r>
            <a:r>
              <a:rPr lang="en-US" altLang="zh-TW" i="1" dirty="0" smtClean="0">
                <a:ea typeface="新細明體" charset="-120"/>
              </a:rPr>
              <a:t>E.</a:t>
            </a:r>
          </a:p>
          <a:p>
            <a:pPr>
              <a:buFontTx/>
              <a:buNone/>
            </a:pPr>
            <a:endParaRPr lang="zh-TW" altLang="en-US" dirty="0" smtClean="0">
              <a:ea typeface="新細明體" charset="-120"/>
            </a:endParaRPr>
          </a:p>
        </p:txBody>
      </p:sp>
      <p:sp>
        <p:nvSpPr>
          <p:cNvPr id="34820" name="頁尾版面配置區 4"/>
          <p:cNvSpPr>
            <a:spLocks noGrp="1"/>
          </p:cNvSpPr>
          <p:nvPr>
            <p:ph type="ftr" sz="quarter" idx="11"/>
          </p:nvPr>
        </p:nvSpPr>
        <p:spPr>
          <a:noFill/>
        </p:spPr>
        <p:txBody>
          <a:bodyPr/>
          <a:lstStyle/>
          <a:p>
            <a:r>
              <a:rPr lang="en-US" altLang="zh-TW" smtClean="0"/>
              <a:t>Structure from Motion</a:t>
            </a:r>
          </a:p>
        </p:txBody>
      </p:sp>
      <p:sp>
        <p:nvSpPr>
          <p:cNvPr id="34821" name="投影片編號版面配置區 5"/>
          <p:cNvSpPr>
            <a:spLocks noGrp="1"/>
          </p:cNvSpPr>
          <p:nvPr>
            <p:ph type="sldNum" sz="quarter" idx="12"/>
          </p:nvPr>
        </p:nvSpPr>
        <p:spPr>
          <a:noFill/>
        </p:spPr>
        <p:txBody>
          <a:bodyPr/>
          <a:lstStyle/>
          <a:p>
            <a:fld id="{E24414F5-35AA-4E63-A18D-7FF4E7A889D6}" type="slidenum">
              <a:rPr lang="en-US" altLang="zh-TW" smtClean="0">
                <a:ea typeface="新細明體" charset="-120"/>
              </a:rPr>
              <a:pPr/>
              <a:t>36</a:t>
            </a:fld>
            <a:endParaRPr lang="en-US" altLang="zh-TW" smtClean="0">
              <a:ea typeface="新細明體" charset="-120"/>
            </a:endParaRPr>
          </a:p>
        </p:txBody>
      </p:sp>
      <p:pic>
        <p:nvPicPr>
          <p:cNvPr id="34822" name="Picture 2"/>
          <p:cNvPicPr>
            <a:picLocks noChangeAspect="1" noChangeArrowheads="1"/>
          </p:cNvPicPr>
          <p:nvPr/>
        </p:nvPicPr>
        <p:blipFill>
          <a:blip r:embed="rId3" cstate="print"/>
          <a:srcRect/>
          <a:stretch>
            <a:fillRect/>
          </a:stretch>
        </p:blipFill>
        <p:spPr bwMode="auto">
          <a:xfrm>
            <a:off x="7010400" y="2286000"/>
            <a:ext cx="1114425" cy="381000"/>
          </a:xfrm>
          <a:prstGeom prst="rect">
            <a:avLst/>
          </a:prstGeom>
          <a:noFill/>
          <a:ln w="9525">
            <a:noFill/>
            <a:miter lim="800000"/>
            <a:headEnd/>
            <a:tailEnd/>
          </a:ln>
        </p:spPr>
      </p:pic>
      <p:pic>
        <p:nvPicPr>
          <p:cNvPr id="34823" name="图片 6"/>
          <p:cNvPicPr>
            <a:picLocks noChangeAspect="1"/>
          </p:cNvPicPr>
          <p:nvPr/>
        </p:nvPicPr>
        <p:blipFill>
          <a:blip r:embed="rId4" cstate="print"/>
          <a:srcRect/>
          <a:stretch>
            <a:fillRect/>
          </a:stretch>
        </p:blipFill>
        <p:spPr bwMode="auto">
          <a:xfrm>
            <a:off x="2667000" y="3733800"/>
            <a:ext cx="3733800" cy="2590800"/>
          </a:xfrm>
          <a:prstGeom prst="rect">
            <a:avLst/>
          </a:prstGeom>
          <a:noFill/>
          <a:ln w="9525">
            <a:noFill/>
            <a:miter lim="800000"/>
            <a:headEnd/>
            <a:tailEnd/>
          </a:ln>
        </p:spPr>
      </p:pic>
      <p:cxnSp>
        <p:nvCxnSpPr>
          <p:cNvPr id="8" name="直線單箭頭接點 7"/>
          <p:cNvCxnSpPr/>
          <p:nvPr/>
        </p:nvCxnSpPr>
        <p:spPr bwMode="auto">
          <a:xfrm flipH="1" flipV="1">
            <a:off x="3676650" y="5019675"/>
            <a:ext cx="466725" cy="638175"/>
          </a:xfrm>
          <a:prstGeom prst="straightConnector1">
            <a:avLst/>
          </a:prstGeom>
          <a:ln w="28575">
            <a:solidFill>
              <a:srgbClr val="FF0000"/>
            </a:solidFill>
            <a:headEnd type="arrow" w="med" len="med"/>
            <a:tailEnd type="arrow"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5843" name="內容版面配置區 2"/>
          <p:cNvSpPr>
            <a:spLocks noGrp="1"/>
          </p:cNvSpPr>
          <p:nvPr>
            <p:ph idx="1"/>
          </p:nvPr>
        </p:nvSpPr>
        <p:spPr/>
        <p:txBody>
          <a:bodyPr/>
          <a:lstStyle/>
          <a:p>
            <a:pPr>
              <a:buSzPct val="50000"/>
              <a:buFont typeface="Wingdings" pitchFamily="2" charset="2"/>
              <a:buChar char="l"/>
            </a:pPr>
            <a:r>
              <a:rPr lang="en-US" altLang="zh-TW" dirty="0" smtClean="0">
                <a:ea typeface="新細明體" charset="-120"/>
              </a:rPr>
              <a:t>Given the relationship                       ,</a:t>
            </a:r>
          </a:p>
          <a:p>
            <a:pPr>
              <a:buFontTx/>
              <a:buNone/>
            </a:pPr>
            <a:r>
              <a:rPr lang="en-US" altLang="zh-TW" dirty="0" smtClean="0">
                <a:ea typeface="新細明體" charset="-120"/>
              </a:rPr>
              <a:t>    How can we use it to recover the camera motion encoded in the essential matrix </a:t>
            </a:r>
            <a:r>
              <a:rPr lang="en-US" altLang="zh-TW" i="1" dirty="0" smtClean="0">
                <a:ea typeface="新細明體" charset="-120"/>
              </a:rPr>
              <a:t>E</a:t>
            </a:r>
            <a:r>
              <a:rPr lang="en-US" altLang="zh-TW" dirty="0" smtClean="0">
                <a:ea typeface="新細明體" charset="-120"/>
              </a:rPr>
              <a:t>?</a:t>
            </a:r>
          </a:p>
          <a:p>
            <a:pPr>
              <a:lnSpc>
                <a:spcPct val="150000"/>
              </a:lnSpc>
              <a:buSzPct val="50000"/>
              <a:buFont typeface="Wingdings" pitchFamily="2" charset="2"/>
              <a:buChar char="l"/>
            </a:pPr>
            <a:r>
              <a:rPr lang="en-US" altLang="zh-TW" dirty="0" smtClean="0">
                <a:ea typeface="新細明體" charset="-120"/>
              </a:rPr>
              <a:t>If we have </a:t>
            </a:r>
            <a:r>
              <a:rPr lang="en-US" altLang="zh-TW" i="1" dirty="0" smtClean="0">
                <a:ea typeface="新細明體" charset="-120"/>
              </a:rPr>
              <a:t>N</a:t>
            </a:r>
            <a:r>
              <a:rPr lang="en-US" altLang="zh-TW" dirty="0" smtClean="0">
                <a:ea typeface="新細明體" charset="-120"/>
              </a:rPr>
              <a:t> corresponding measurements </a:t>
            </a:r>
          </a:p>
          <a:p>
            <a:pPr>
              <a:lnSpc>
                <a:spcPct val="150000"/>
              </a:lnSpc>
              <a:buSzPct val="50000"/>
              <a:buFontTx/>
              <a:buNone/>
            </a:pPr>
            <a:r>
              <a:rPr lang="en-US" altLang="zh-TW" dirty="0" smtClean="0">
                <a:ea typeface="新細明體" charset="-120"/>
              </a:rPr>
              <a:t>    {(</a:t>
            </a:r>
            <a:r>
              <a:rPr lang="en-US" altLang="zh-TW" i="1" dirty="0" smtClean="0">
                <a:ea typeface="新細明體" charset="-120"/>
              </a:rPr>
              <a:t>x</a:t>
            </a:r>
            <a:r>
              <a:rPr lang="en-US" altLang="zh-TW" i="1" baseline="-25000" dirty="0" smtClean="0">
                <a:ea typeface="新細明體" charset="-120"/>
              </a:rPr>
              <a:t>i0</a:t>
            </a:r>
            <a:r>
              <a:rPr lang="en-US" altLang="zh-TW" i="1" dirty="0" smtClean="0">
                <a:ea typeface="新細明體" charset="-120"/>
              </a:rPr>
              <a:t>,x</a:t>
            </a:r>
            <a:r>
              <a:rPr lang="en-US" altLang="zh-TW" i="1" baseline="-25000" dirty="0" smtClean="0">
                <a:ea typeface="新細明體" charset="-120"/>
              </a:rPr>
              <a:t>i1</a:t>
            </a:r>
            <a:r>
              <a:rPr lang="en-US" altLang="zh-TW" dirty="0" smtClean="0">
                <a:ea typeface="新細明體" charset="-120"/>
              </a:rPr>
              <a:t>)}, we can form </a:t>
            </a:r>
            <a:r>
              <a:rPr lang="en-US" altLang="zh-TW" i="1" dirty="0" smtClean="0">
                <a:ea typeface="新細明體" charset="-120"/>
              </a:rPr>
              <a:t>N </a:t>
            </a:r>
            <a:r>
              <a:rPr lang="en-US" altLang="zh-TW" dirty="0" smtClean="0">
                <a:ea typeface="新細明體" charset="-120"/>
              </a:rPr>
              <a:t>homogeneous equations in the elements of </a:t>
            </a:r>
            <a:r>
              <a:rPr lang="en-US" altLang="zh-TW" i="1" dirty="0" smtClean="0">
                <a:ea typeface="新細明體" charset="-120"/>
              </a:rPr>
              <a:t>E= </a:t>
            </a:r>
            <a:r>
              <a:rPr lang="en-US" altLang="zh-TW" dirty="0" smtClean="0">
                <a:ea typeface="新細明體" charset="-120"/>
              </a:rPr>
              <a:t>{</a:t>
            </a:r>
            <a:r>
              <a:rPr lang="en-US" altLang="zh-TW" i="1" dirty="0" smtClean="0">
                <a:ea typeface="新細明體" charset="-120"/>
              </a:rPr>
              <a:t>e</a:t>
            </a:r>
            <a:r>
              <a:rPr lang="en-US" altLang="zh-TW" i="1" baseline="-25000" dirty="0" smtClean="0">
                <a:ea typeface="新細明體" charset="-120"/>
              </a:rPr>
              <a:t>00</a:t>
            </a:r>
            <a:r>
              <a:rPr lang="en-US" altLang="zh-TW" i="1" dirty="0" smtClean="0">
                <a:ea typeface="新細明體" charset="-120"/>
              </a:rPr>
              <a:t>…..e</a:t>
            </a:r>
            <a:r>
              <a:rPr lang="en-US" altLang="zh-TW" i="1" baseline="-25000" dirty="0" smtClean="0">
                <a:ea typeface="新細明體" charset="-120"/>
              </a:rPr>
              <a:t>22</a:t>
            </a:r>
            <a:r>
              <a:rPr lang="en-US" altLang="zh-TW" dirty="0" smtClean="0">
                <a:ea typeface="新細明體" charset="-120"/>
              </a:rPr>
              <a:t>}</a:t>
            </a:r>
            <a:endParaRPr lang="en-US" altLang="zh-TW" i="1" dirty="0" smtClean="0">
              <a:ea typeface="新細明體" charset="-120"/>
            </a:endParaRPr>
          </a:p>
          <a:p>
            <a:pPr>
              <a:buSzPct val="50000"/>
              <a:buFontTx/>
              <a:buNone/>
            </a:pPr>
            <a:endParaRPr lang="en-US" altLang="zh-TW" i="1" dirty="0" smtClean="0">
              <a:ea typeface="新細明體" charset="-120"/>
            </a:endParaRPr>
          </a:p>
          <a:p>
            <a:pPr>
              <a:buFontTx/>
              <a:buNone/>
            </a:pPr>
            <a:endParaRPr lang="en-US" altLang="zh-TW" dirty="0" smtClean="0">
              <a:ea typeface="新細明體" charset="-120"/>
            </a:endParaRPr>
          </a:p>
          <a:p>
            <a:pPr>
              <a:buFontTx/>
              <a:buNone/>
            </a:pPr>
            <a:endParaRPr lang="zh-TW" altLang="en-US" dirty="0" smtClean="0">
              <a:ea typeface="新細明體" charset="-120"/>
            </a:endParaRPr>
          </a:p>
        </p:txBody>
      </p:sp>
      <p:sp>
        <p:nvSpPr>
          <p:cNvPr id="35844" name="頁尾版面配置區 4"/>
          <p:cNvSpPr>
            <a:spLocks noGrp="1"/>
          </p:cNvSpPr>
          <p:nvPr>
            <p:ph type="ftr" sz="quarter" idx="11"/>
          </p:nvPr>
        </p:nvSpPr>
        <p:spPr>
          <a:noFill/>
        </p:spPr>
        <p:txBody>
          <a:bodyPr/>
          <a:lstStyle/>
          <a:p>
            <a:r>
              <a:rPr lang="en-US" altLang="zh-TW" smtClean="0"/>
              <a:t>Structure from Motion</a:t>
            </a:r>
          </a:p>
        </p:txBody>
      </p:sp>
      <p:sp>
        <p:nvSpPr>
          <p:cNvPr id="35845" name="投影片編號版面配置區 5"/>
          <p:cNvSpPr>
            <a:spLocks noGrp="1"/>
          </p:cNvSpPr>
          <p:nvPr>
            <p:ph type="sldNum" sz="quarter" idx="12"/>
          </p:nvPr>
        </p:nvSpPr>
        <p:spPr>
          <a:noFill/>
        </p:spPr>
        <p:txBody>
          <a:bodyPr/>
          <a:lstStyle/>
          <a:p>
            <a:fld id="{101DFDA5-749B-4711-AE06-C699862CBF8D}" type="slidenum">
              <a:rPr lang="en-US" altLang="zh-TW" smtClean="0">
                <a:ea typeface="新細明體" charset="-120"/>
              </a:rPr>
              <a:pPr/>
              <a:t>37</a:t>
            </a:fld>
            <a:endParaRPr lang="en-US" altLang="zh-TW" smtClean="0">
              <a:ea typeface="新細明體" charset="-120"/>
            </a:endParaRPr>
          </a:p>
        </p:txBody>
      </p:sp>
      <p:pic>
        <p:nvPicPr>
          <p:cNvPr id="35846" name="图片 6"/>
          <p:cNvPicPr>
            <a:picLocks noChangeAspect="1"/>
          </p:cNvPicPr>
          <p:nvPr/>
        </p:nvPicPr>
        <p:blipFill>
          <a:blip r:embed="rId3" cstate="print"/>
          <a:srcRect/>
          <a:stretch>
            <a:fillRect/>
          </a:stretch>
        </p:blipFill>
        <p:spPr bwMode="auto">
          <a:xfrm>
            <a:off x="4572000" y="1676400"/>
            <a:ext cx="2160588"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6867" name="內容版面配置區 2"/>
          <p:cNvSpPr>
            <a:spLocks noGrp="1"/>
          </p:cNvSpPr>
          <p:nvPr>
            <p:ph idx="1"/>
          </p:nvPr>
        </p:nvSpPr>
        <p:spPr/>
        <p:txBody>
          <a:bodyPr/>
          <a:lstStyle/>
          <a:p>
            <a:pPr>
              <a:lnSpc>
                <a:spcPct val="150000"/>
              </a:lnSpc>
              <a:buSzPct val="50000"/>
              <a:buFont typeface="Wingdings" pitchFamily="2" charset="2"/>
              <a:buChar char="l"/>
            </a:pPr>
            <a:r>
              <a:rPr lang="en-US" altLang="zh-TW" smtClean="0">
                <a:ea typeface="新細明體" charset="-120"/>
              </a:rPr>
              <a:t>If we have </a:t>
            </a:r>
            <a:r>
              <a:rPr lang="en-US" altLang="zh-TW" i="1" smtClean="0">
                <a:ea typeface="新細明體" charset="-120"/>
              </a:rPr>
              <a:t>N</a:t>
            </a:r>
            <a:r>
              <a:rPr lang="en-US" altLang="zh-TW" smtClean="0">
                <a:ea typeface="新細明體" charset="-120"/>
              </a:rPr>
              <a:t> corresponding measurements </a:t>
            </a:r>
          </a:p>
          <a:p>
            <a:pPr>
              <a:lnSpc>
                <a:spcPct val="150000"/>
              </a:lnSpc>
              <a:buSzPct val="50000"/>
              <a:buFontTx/>
              <a:buNone/>
            </a:pPr>
            <a:r>
              <a:rPr lang="en-US" altLang="zh-TW" smtClean="0">
                <a:ea typeface="新細明體" charset="-120"/>
              </a:rPr>
              <a:t>    {(</a:t>
            </a:r>
            <a:r>
              <a:rPr lang="en-US" altLang="zh-TW" i="1" smtClean="0">
                <a:ea typeface="新細明體" charset="-120"/>
              </a:rPr>
              <a:t>x</a:t>
            </a:r>
            <a:r>
              <a:rPr lang="en-US" altLang="zh-TW" i="1" baseline="-25000" smtClean="0">
                <a:ea typeface="新細明體" charset="-120"/>
              </a:rPr>
              <a:t>i0</a:t>
            </a:r>
            <a:r>
              <a:rPr lang="en-US" altLang="zh-TW" i="1" smtClean="0">
                <a:ea typeface="新細明體" charset="-120"/>
              </a:rPr>
              <a:t>,x</a:t>
            </a:r>
            <a:r>
              <a:rPr lang="en-US" altLang="zh-TW" i="1" baseline="-25000" smtClean="0">
                <a:ea typeface="新細明體" charset="-120"/>
              </a:rPr>
              <a:t>i1</a:t>
            </a:r>
            <a:r>
              <a:rPr lang="en-US" altLang="zh-TW" smtClean="0">
                <a:ea typeface="新細明體" charset="-120"/>
              </a:rPr>
              <a:t>)}, we can form </a:t>
            </a:r>
            <a:r>
              <a:rPr lang="en-US" altLang="zh-TW" i="1" smtClean="0">
                <a:ea typeface="新細明體" charset="-120"/>
              </a:rPr>
              <a:t>N </a:t>
            </a:r>
            <a:r>
              <a:rPr lang="en-US" altLang="zh-TW" smtClean="0">
                <a:ea typeface="新細明體" charset="-120"/>
              </a:rPr>
              <a:t>homogeneous equations in the elements of </a:t>
            </a:r>
            <a:r>
              <a:rPr lang="en-US" altLang="zh-TW" i="1" smtClean="0">
                <a:ea typeface="新細明體" charset="-120"/>
              </a:rPr>
              <a:t>E= </a:t>
            </a:r>
            <a:r>
              <a:rPr lang="en-US" altLang="zh-TW" smtClean="0">
                <a:ea typeface="新細明體" charset="-120"/>
              </a:rPr>
              <a:t>{</a:t>
            </a:r>
            <a:r>
              <a:rPr lang="en-US" altLang="zh-TW" i="1" smtClean="0">
                <a:ea typeface="新細明體" charset="-120"/>
              </a:rPr>
              <a:t>e</a:t>
            </a:r>
            <a:r>
              <a:rPr lang="en-US" altLang="zh-TW" i="1" baseline="-25000" smtClean="0">
                <a:ea typeface="新細明體" charset="-120"/>
              </a:rPr>
              <a:t>00</a:t>
            </a:r>
            <a:r>
              <a:rPr lang="en-US" altLang="zh-TW" i="1" smtClean="0">
                <a:ea typeface="新細明體" charset="-120"/>
              </a:rPr>
              <a:t>…..e</a:t>
            </a:r>
            <a:r>
              <a:rPr lang="en-US" altLang="zh-TW" i="1" baseline="-25000" smtClean="0">
                <a:ea typeface="新細明體" charset="-120"/>
              </a:rPr>
              <a:t>22</a:t>
            </a:r>
            <a:r>
              <a:rPr lang="en-US" altLang="zh-TW" smtClean="0">
                <a:ea typeface="新細明體" charset="-120"/>
              </a:rPr>
              <a:t>}</a:t>
            </a:r>
            <a:endParaRPr lang="en-US" altLang="zh-TW" i="1" smtClean="0">
              <a:ea typeface="新細明體" charset="-120"/>
            </a:endParaRPr>
          </a:p>
          <a:p>
            <a:pPr>
              <a:buSzPct val="50000"/>
              <a:buFontTx/>
              <a:buNone/>
            </a:pPr>
            <a:endParaRPr lang="en-US" altLang="zh-TW" i="1" smtClean="0">
              <a:ea typeface="新細明體" charset="-120"/>
            </a:endParaRPr>
          </a:p>
          <a:p>
            <a:pPr>
              <a:buFontTx/>
              <a:buNone/>
            </a:pPr>
            <a:endParaRPr lang="en-US" altLang="zh-TW" smtClean="0">
              <a:ea typeface="新細明體" charset="-120"/>
            </a:endParaRPr>
          </a:p>
          <a:p>
            <a:pPr>
              <a:buFontTx/>
              <a:buNone/>
            </a:pPr>
            <a:endParaRPr lang="zh-TW" altLang="en-US" smtClean="0">
              <a:ea typeface="新細明體" charset="-120"/>
            </a:endParaRPr>
          </a:p>
        </p:txBody>
      </p:sp>
      <p:sp>
        <p:nvSpPr>
          <p:cNvPr id="36868" name="頁尾版面配置區 4"/>
          <p:cNvSpPr>
            <a:spLocks noGrp="1"/>
          </p:cNvSpPr>
          <p:nvPr>
            <p:ph type="ftr" sz="quarter" idx="11"/>
          </p:nvPr>
        </p:nvSpPr>
        <p:spPr>
          <a:noFill/>
        </p:spPr>
        <p:txBody>
          <a:bodyPr/>
          <a:lstStyle/>
          <a:p>
            <a:r>
              <a:rPr lang="en-US" altLang="zh-TW" smtClean="0"/>
              <a:t>Structure from Motion</a:t>
            </a:r>
          </a:p>
        </p:txBody>
      </p:sp>
      <p:sp>
        <p:nvSpPr>
          <p:cNvPr id="36869" name="投影片編號版面配置區 5"/>
          <p:cNvSpPr>
            <a:spLocks noGrp="1"/>
          </p:cNvSpPr>
          <p:nvPr>
            <p:ph type="sldNum" sz="quarter" idx="12"/>
          </p:nvPr>
        </p:nvSpPr>
        <p:spPr>
          <a:noFill/>
        </p:spPr>
        <p:txBody>
          <a:bodyPr/>
          <a:lstStyle/>
          <a:p>
            <a:fld id="{7A8B3ACD-98CD-4CDA-8F8C-14CE53F20FAC}" type="slidenum">
              <a:rPr lang="en-US" altLang="zh-TW" smtClean="0">
                <a:ea typeface="新細明體" charset="-120"/>
              </a:rPr>
              <a:pPr/>
              <a:t>38</a:t>
            </a:fld>
            <a:endParaRPr lang="en-US" altLang="zh-TW" smtClean="0">
              <a:ea typeface="新細明體" charset="-120"/>
            </a:endParaRPr>
          </a:p>
        </p:txBody>
      </p:sp>
      <p:grpSp>
        <p:nvGrpSpPr>
          <p:cNvPr id="8" name="群組 7"/>
          <p:cNvGrpSpPr/>
          <p:nvPr/>
        </p:nvGrpSpPr>
        <p:grpSpPr>
          <a:xfrm>
            <a:off x="1752600" y="4343400"/>
            <a:ext cx="6324600" cy="1336675"/>
            <a:chOff x="1752600" y="4343400"/>
            <a:chExt cx="6324600" cy="1336675"/>
          </a:xfrm>
        </p:grpSpPr>
        <p:pic>
          <p:nvPicPr>
            <p:cNvPr id="36870" name="图片 1"/>
            <p:cNvPicPr>
              <a:picLocks noChangeAspect="1"/>
            </p:cNvPicPr>
            <p:nvPr/>
          </p:nvPicPr>
          <p:blipFill>
            <a:blip r:embed="rId3" cstate="print"/>
            <a:srcRect/>
            <a:stretch>
              <a:fillRect/>
            </a:stretch>
          </p:blipFill>
          <p:spPr bwMode="auto">
            <a:xfrm>
              <a:off x="1752600" y="4343400"/>
              <a:ext cx="6324600" cy="1336675"/>
            </a:xfrm>
            <a:prstGeom prst="rect">
              <a:avLst/>
            </a:prstGeom>
            <a:noFill/>
            <a:ln w="9525">
              <a:noFill/>
              <a:miter lim="800000"/>
              <a:headEnd/>
              <a:tailEnd/>
            </a:ln>
          </p:spPr>
        </p:pic>
        <p:sp>
          <p:nvSpPr>
            <p:cNvPr id="36871" name="文本框 3"/>
            <p:cNvSpPr txBox="1">
              <a:spLocks noChangeArrowheads="1"/>
            </p:cNvSpPr>
            <p:nvPr/>
          </p:nvSpPr>
          <p:spPr bwMode="auto">
            <a:xfrm>
              <a:off x="2819400" y="4752975"/>
              <a:ext cx="133350" cy="384721"/>
            </a:xfrm>
            <a:prstGeom prst="rect">
              <a:avLst/>
            </a:prstGeom>
            <a:solidFill>
              <a:srgbClr val="FFFFFF"/>
            </a:solidFill>
            <a:ln w="9525">
              <a:noFill/>
              <a:miter lim="800000"/>
              <a:headEnd/>
              <a:tailEnd/>
            </a:ln>
          </p:spPr>
          <p:txBody>
            <a:bodyPr wrap="square">
              <a:spAutoFit/>
            </a:bodyPr>
            <a:lstStyle/>
            <a:p>
              <a:pPr algn="ctr"/>
              <a:r>
                <a:rPr kumimoji="1" lang="en-US" altLang="zh-CN" sz="1900" dirty="0" smtClean="0">
                  <a:solidFill>
                    <a:srgbClr val="595959"/>
                  </a:solidFill>
                  <a:ea typeface="宋体" pitchFamily="2" charset="-122"/>
                </a:rPr>
                <a:t>1</a:t>
              </a:r>
              <a:endParaRPr kumimoji="1" lang="zh-CN" altLang="en-US" sz="1900" dirty="0">
                <a:solidFill>
                  <a:srgbClr val="595959"/>
                </a:solidFill>
                <a:ea typeface="宋体" pitchFamily="2" charset="-122"/>
              </a:endParaRPr>
            </a:p>
          </p:txBody>
        </p:sp>
      </p:gr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7891" name="內容版面配置區 2"/>
          <p:cNvSpPr>
            <a:spLocks noGrp="1"/>
          </p:cNvSpPr>
          <p:nvPr>
            <p:ph idx="1"/>
          </p:nvPr>
        </p:nvSpPr>
        <p:spPr/>
        <p:txBody>
          <a:bodyPr/>
          <a:lstStyle/>
          <a:p>
            <a:pPr>
              <a:buFontTx/>
              <a:buNone/>
            </a:pPr>
            <a:r>
              <a:rPr lang="en-US" altLang="zh-TW" dirty="0" smtClean="0">
                <a:ea typeface="新細明體" charset="-120"/>
              </a:rPr>
              <a:t>  </a:t>
            </a:r>
          </a:p>
          <a:p>
            <a:pPr>
              <a:buFontTx/>
              <a:buNone/>
            </a:pPr>
            <a:endParaRPr lang="en-US" altLang="zh-TW" dirty="0" smtClean="0">
              <a:ea typeface="新細明體" charset="-120"/>
            </a:endParaRPr>
          </a:p>
          <a:p>
            <a:pPr>
              <a:buFontTx/>
              <a:buNone/>
            </a:pPr>
            <a:r>
              <a:rPr lang="en-US" altLang="zh-TW" dirty="0" smtClean="0">
                <a:ea typeface="新細明體" charset="-120"/>
              </a:rPr>
              <a:t>    : element-wise multiplication and summation of matrix elements</a:t>
            </a:r>
          </a:p>
          <a:p>
            <a:pPr>
              <a:buFontTx/>
              <a:buNone/>
            </a:pPr>
            <a:r>
              <a:rPr lang="en-US" altLang="zh-TW" dirty="0" smtClean="0">
                <a:ea typeface="新細明體" charset="-120"/>
              </a:rPr>
              <a:t> </a:t>
            </a:r>
            <a:r>
              <a:rPr lang="en-US" altLang="zh-TW" i="1" dirty="0" err="1" smtClean="0">
                <a:ea typeface="新細明體" charset="-120"/>
              </a:rPr>
              <a:t>z</a:t>
            </a:r>
            <a:r>
              <a:rPr lang="en-US" altLang="zh-TW" i="1" baseline="-25000" dirty="0" err="1" smtClean="0">
                <a:ea typeface="新細明體" charset="-120"/>
              </a:rPr>
              <a:t>i</a:t>
            </a:r>
            <a:r>
              <a:rPr lang="en-US" altLang="zh-TW" dirty="0" smtClean="0">
                <a:ea typeface="新細明體" charset="-120"/>
              </a:rPr>
              <a:t> and </a:t>
            </a:r>
            <a:r>
              <a:rPr lang="en-US" altLang="zh-TW" i="1" dirty="0" smtClean="0">
                <a:ea typeface="新細明體" charset="-120"/>
              </a:rPr>
              <a:t>f</a:t>
            </a:r>
            <a:r>
              <a:rPr lang="en-US" altLang="zh-TW" dirty="0" smtClean="0">
                <a:ea typeface="新細明體" charset="-120"/>
              </a:rPr>
              <a:t>: the vector forms of the                     and </a:t>
            </a:r>
            <a:r>
              <a:rPr lang="en-US" altLang="zh-TW" i="1" dirty="0" smtClean="0">
                <a:ea typeface="新細明體" charset="-120"/>
              </a:rPr>
              <a:t>E</a:t>
            </a:r>
            <a:r>
              <a:rPr lang="en-US" altLang="zh-TW" dirty="0" smtClean="0">
                <a:ea typeface="新細明體" charset="-120"/>
              </a:rPr>
              <a:t> matrices</a:t>
            </a:r>
          </a:p>
          <a:p>
            <a:pPr>
              <a:buFontTx/>
              <a:buNone/>
            </a:pPr>
            <a:r>
              <a:rPr lang="en-US" altLang="zh-TW" dirty="0" smtClean="0">
                <a:ea typeface="新細明體" charset="-120"/>
              </a:rPr>
              <a:t>Given </a:t>
            </a:r>
            <a:r>
              <a:rPr lang="en-US" altLang="zh-TW" i="1" dirty="0" smtClean="0">
                <a:ea typeface="新細明體" charset="-120"/>
              </a:rPr>
              <a:t>N </a:t>
            </a:r>
            <a:r>
              <a:rPr lang="en-US" altLang="zh-TW" dirty="0" smtClean="0">
                <a:ea typeface="新細明體" charset="-120"/>
              </a:rPr>
              <a:t>≥ 8 such equations, we can compute an estimate for the entire </a:t>
            </a:r>
            <a:r>
              <a:rPr lang="en-US" altLang="zh-TW" i="1" dirty="0" smtClean="0">
                <a:ea typeface="新細明體" charset="-120"/>
              </a:rPr>
              <a:t>E</a:t>
            </a:r>
            <a:r>
              <a:rPr lang="en-US" altLang="zh-TW" dirty="0" smtClean="0">
                <a:ea typeface="新細明體" charset="-120"/>
              </a:rPr>
              <a:t> using a Singular Value Decomposition (SVD)</a:t>
            </a:r>
            <a:endParaRPr lang="zh-TW" altLang="en-US" dirty="0" smtClean="0">
              <a:ea typeface="新細明體" charset="-120"/>
            </a:endParaRPr>
          </a:p>
        </p:txBody>
      </p:sp>
      <p:sp>
        <p:nvSpPr>
          <p:cNvPr id="37892" name="頁尾版面配置區 4"/>
          <p:cNvSpPr>
            <a:spLocks noGrp="1"/>
          </p:cNvSpPr>
          <p:nvPr>
            <p:ph type="ftr" sz="quarter" idx="11"/>
          </p:nvPr>
        </p:nvSpPr>
        <p:spPr>
          <a:noFill/>
        </p:spPr>
        <p:txBody>
          <a:bodyPr/>
          <a:lstStyle/>
          <a:p>
            <a:r>
              <a:rPr lang="en-US" altLang="zh-TW" smtClean="0"/>
              <a:t>Structure from Motion</a:t>
            </a:r>
          </a:p>
        </p:txBody>
      </p:sp>
      <p:sp>
        <p:nvSpPr>
          <p:cNvPr id="37893" name="投影片編號版面配置區 5"/>
          <p:cNvSpPr>
            <a:spLocks noGrp="1"/>
          </p:cNvSpPr>
          <p:nvPr>
            <p:ph type="sldNum" sz="quarter" idx="12"/>
          </p:nvPr>
        </p:nvSpPr>
        <p:spPr>
          <a:noFill/>
        </p:spPr>
        <p:txBody>
          <a:bodyPr/>
          <a:lstStyle/>
          <a:p>
            <a:fld id="{AB52D2BC-F746-497D-8E30-E7CBB404BF45}" type="slidenum">
              <a:rPr lang="en-US" altLang="zh-TW" smtClean="0">
                <a:ea typeface="新細明體" charset="-120"/>
              </a:rPr>
              <a:pPr/>
              <a:t>39</a:t>
            </a:fld>
            <a:endParaRPr lang="en-US" altLang="zh-TW" smtClean="0">
              <a:ea typeface="新細明體" charset="-120"/>
            </a:endParaRPr>
          </a:p>
        </p:txBody>
      </p:sp>
      <p:pic>
        <p:nvPicPr>
          <p:cNvPr id="37895" name="图片 1"/>
          <p:cNvPicPr>
            <a:picLocks noChangeAspect="1"/>
          </p:cNvPicPr>
          <p:nvPr/>
        </p:nvPicPr>
        <p:blipFill>
          <a:blip r:embed="rId3" cstate="print"/>
          <a:srcRect/>
          <a:stretch>
            <a:fillRect/>
          </a:stretch>
        </p:blipFill>
        <p:spPr bwMode="auto">
          <a:xfrm>
            <a:off x="838200" y="1676400"/>
            <a:ext cx="4953000" cy="557213"/>
          </a:xfrm>
          <a:prstGeom prst="rect">
            <a:avLst/>
          </a:prstGeom>
          <a:noFill/>
          <a:ln w="9525">
            <a:noFill/>
            <a:miter lim="800000"/>
            <a:headEnd/>
            <a:tailEnd/>
          </a:ln>
        </p:spPr>
      </p:pic>
      <p:pic>
        <p:nvPicPr>
          <p:cNvPr id="37896" name="图片 2"/>
          <p:cNvPicPr>
            <a:picLocks noChangeAspect="1"/>
          </p:cNvPicPr>
          <p:nvPr/>
        </p:nvPicPr>
        <p:blipFill>
          <a:blip r:embed="rId4" cstate="print"/>
          <a:srcRect/>
          <a:stretch>
            <a:fillRect/>
          </a:stretch>
        </p:blipFill>
        <p:spPr bwMode="auto">
          <a:xfrm>
            <a:off x="5791200" y="3733800"/>
            <a:ext cx="1676400" cy="503238"/>
          </a:xfrm>
          <a:prstGeom prst="rect">
            <a:avLst/>
          </a:prstGeom>
          <a:noFill/>
          <a:ln w="9525">
            <a:noFill/>
            <a:miter lim="800000"/>
            <a:headEnd/>
            <a:tailEnd/>
          </a:ln>
        </p:spPr>
      </p:pic>
      <p:pic>
        <p:nvPicPr>
          <p:cNvPr id="37897" name="图片 3"/>
          <p:cNvPicPr>
            <a:picLocks noChangeAspect="1"/>
          </p:cNvPicPr>
          <p:nvPr/>
        </p:nvPicPr>
        <p:blipFill>
          <a:blip r:embed="rId5" cstate="print"/>
          <a:srcRect/>
          <a:stretch>
            <a:fillRect/>
          </a:stretch>
        </p:blipFill>
        <p:spPr bwMode="auto">
          <a:xfrm>
            <a:off x="2209800" y="2286000"/>
            <a:ext cx="4525963" cy="4572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762000" y="2743200"/>
            <a:ext cx="457200" cy="6000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eaLnBrk="1" hangingPunct="1"/>
            <a:r>
              <a:rPr lang="en-US" altLang="zh-TW" sz="3200" smtClean="0">
                <a:ea typeface="新細明體" charset="-120"/>
              </a:rPr>
              <a:t>Example</a:t>
            </a:r>
            <a:endParaRPr lang="zh-TW" altLang="en-US" sz="3200" smtClean="0">
              <a:ea typeface="新細明體" charset="-120"/>
            </a:endParaRPr>
          </a:p>
        </p:txBody>
      </p:sp>
      <p:sp>
        <p:nvSpPr>
          <p:cNvPr id="5123" name="頁尾版面配置區 4"/>
          <p:cNvSpPr>
            <a:spLocks noGrp="1"/>
          </p:cNvSpPr>
          <p:nvPr>
            <p:ph type="ftr" sz="quarter" idx="11"/>
          </p:nvPr>
        </p:nvSpPr>
        <p:spPr>
          <a:noFill/>
        </p:spPr>
        <p:txBody>
          <a:bodyPr/>
          <a:lstStyle/>
          <a:p>
            <a:r>
              <a:rPr lang="en-US" altLang="zh-TW" smtClean="0"/>
              <a:t>Structure from Motion</a:t>
            </a:r>
          </a:p>
        </p:txBody>
      </p:sp>
      <p:sp>
        <p:nvSpPr>
          <p:cNvPr id="5124" name="投影片編號版面配置區 5"/>
          <p:cNvSpPr>
            <a:spLocks noGrp="1"/>
          </p:cNvSpPr>
          <p:nvPr>
            <p:ph type="sldNum" sz="quarter" idx="12"/>
          </p:nvPr>
        </p:nvSpPr>
        <p:spPr>
          <a:noFill/>
        </p:spPr>
        <p:txBody>
          <a:bodyPr/>
          <a:lstStyle/>
          <a:p>
            <a:fld id="{E87F3E46-9FE3-44CA-95AD-659B6385ABC2}" type="slidenum">
              <a:rPr lang="en-US" altLang="zh-TW" smtClean="0">
                <a:ea typeface="新細明體" charset="-120"/>
              </a:rPr>
              <a:pPr/>
              <a:t>4</a:t>
            </a:fld>
            <a:endParaRPr lang="en-US" altLang="zh-TW" smtClean="0">
              <a:ea typeface="新細明體" charset="-120"/>
            </a:endParaRPr>
          </a:p>
        </p:txBody>
      </p:sp>
      <p:pic>
        <p:nvPicPr>
          <p:cNvPr id="5125" name="Picture 2" descr="C:\Users\vision\Desktop\StructureFromMotion\Hus L.png"/>
          <p:cNvPicPr>
            <a:picLocks noGrp="1" noChangeAspect="1" noChangeArrowheads="1"/>
          </p:cNvPicPr>
          <p:nvPr>
            <p:ph idx="1"/>
          </p:nvPr>
        </p:nvPicPr>
        <p:blipFill>
          <a:blip r:embed="rId3" cstate="print"/>
          <a:srcRect/>
          <a:stretch>
            <a:fillRect/>
          </a:stretch>
        </p:blipFill>
        <p:spPr>
          <a:xfrm>
            <a:off x="762000" y="2209800"/>
            <a:ext cx="3657600" cy="3200400"/>
          </a:xfrm>
          <a:noFill/>
        </p:spPr>
      </p:pic>
      <p:pic>
        <p:nvPicPr>
          <p:cNvPr id="5126" name="Picture 3" descr="C:\Users\vision\Desktop\StructureFromMotion\Hus R.png"/>
          <p:cNvPicPr>
            <a:picLocks noChangeAspect="1" noChangeArrowheads="1"/>
          </p:cNvPicPr>
          <p:nvPr/>
        </p:nvPicPr>
        <p:blipFill>
          <a:blip r:embed="rId4" cstate="print"/>
          <a:srcRect/>
          <a:stretch>
            <a:fillRect/>
          </a:stretch>
        </p:blipFill>
        <p:spPr bwMode="auto">
          <a:xfrm>
            <a:off x="4724400" y="2209800"/>
            <a:ext cx="3657600" cy="3200400"/>
          </a:xfrm>
          <a:prstGeom prst="rect">
            <a:avLst/>
          </a:prstGeom>
          <a:noFill/>
          <a:ln w="9525">
            <a:noFill/>
            <a:miter lim="800000"/>
            <a:headEnd/>
            <a:tailEnd/>
          </a:ln>
        </p:spPr>
      </p:pic>
      <p:sp>
        <p:nvSpPr>
          <p:cNvPr id="5127" name="TextBox 1"/>
          <p:cNvSpPr txBox="1">
            <a:spLocks noChangeArrowheads="1"/>
          </p:cNvSpPr>
          <p:nvPr/>
        </p:nvSpPr>
        <p:spPr bwMode="auto">
          <a:xfrm>
            <a:off x="2133600" y="5562600"/>
            <a:ext cx="1066800" cy="276225"/>
          </a:xfrm>
          <a:prstGeom prst="rect">
            <a:avLst/>
          </a:prstGeom>
          <a:noFill/>
          <a:ln w="9525">
            <a:noFill/>
            <a:miter lim="800000"/>
            <a:headEnd/>
            <a:tailEnd/>
          </a:ln>
        </p:spPr>
        <p:txBody>
          <a:bodyPr>
            <a:spAutoFit/>
          </a:bodyPr>
          <a:lstStyle/>
          <a:p>
            <a:r>
              <a:rPr lang="en-US" altLang="zh-TW" sz="1200">
                <a:ea typeface="新細明體" charset="-120"/>
              </a:rPr>
              <a:t>Picture 1</a:t>
            </a:r>
          </a:p>
        </p:txBody>
      </p:sp>
      <p:sp>
        <p:nvSpPr>
          <p:cNvPr id="5128" name="TextBox 8"/>
          <p:cNvSpPr txBox="1">
            <a:spLocks noChangeArrowheads="1"/>
          </p:cNvSpPr>
          <p:nvPr/>
        </p:nvSpPr>
        <p:spPr bwMode="auto">
          <a:xfrm>
            <a:off x="6172200" y="5583238"/>
            <a:ext cx="1066800" cy="277812"/>
          </a:xfrm>
          <a:prstGeom prst="rect">
            <a:avLst/>
          </a:prstGeom>
          <a:noFill/>
          <a:ln w="9525">
            <a:noFill/>
            <a:miter lim="800000"/>
            <a:headEnd/>
            <a:tailEnd/>
          </a:ln>
        </p:spPr>
        <p:txBody>
          <a:bodyPr>
            <a:spAutoFit/>
          </a:bodyPr>
          <a:lstStyle/>
          <a:p>
            <a:r>
              <a:rPr lang="en-US" altLang="zh-TW" sz="1200">
                <a:ea typeface="新細明體" charset="-120"/>
              </a:rPr>
              <a:t>Picture 2</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8915" name="內容版面配置區 2"/>
          <p:cNvSpPr>
            <a:spLocks noGrp="1"/>
          </p:cNvSpPr>
          <p:nvPr>
            <p:ph idx="1"/>
          </p:nvPr>
        </p:nvSpPr>
        <p:spPr/>
        <p:txBody>
          <a:bodyPr/>
          <a:lstStyle/>
          <a:p>
            <a:r>
              <a:rPr lang="en-US" altLang="zh-TW" dirty="0" smtClean="0">
                <a:ea typeface="新細明體" charset="-120"/>
              </a:rPr>
              <a:t>In the presence of noisy measurement, how close is this estimate to being statistically optimal?</a:t>
            </a:r>
          </a:p>
          <a:p>
            <a:r>
              <a:rPr lang="en-US" altLang="zh-TW" dirty="0" smtClean="0">
                <a:ea typeface="新細明體" charset="-120"/>
              </a:rPr>
              <a:t>In the matrix, some entries are products of image measurements while others are direct image measurements</a:t>
            </a:r>
            <a:endParaRPr lang="zh-TW" altLang="en-US" dirty="0" smtClean="0">
              <a:ea typeface="新細明體" charset="-120"/>
            </a:endParaRPr>
          </a:p>
        </p:txBody>
      </p:sp>
      <p:sp>
        <p:nvSpPr>
          <p:cNvPr id="38916" name="頁尾版面配置區 4"/>
          <p:cNvSpPr>
            <a:spLocks noGrp="1"/>
          </p:cNvSpPr>
          <p:nvPr>
            <p:ph type="ftr" sz="quarter" idx="11"/>
          </p:nvPr>
        </p:nvSpPr>
        <p:spPr>
          <a:noFill/>
        </p:spPr>
        <p:txBody>
          <a:bodyPr/>
          <a:lstStyle/>
          <a:p>
            <a:r>
              <a:rPr lang="en-US" altLang="zh-TW" smtClean="0"/>
              <a:t>Structure from Motion</a:t>
            </a:r>
          </a:p>
        </p:txBody>
      </p:sp>
      <p:sp>
        <p:nvSpPr>
          <p:cNvPr id="38917" name="投影片編號版面配置區 5"/>
          <p:cNvSpPr>
            <a:spLocks noGrp="1"/>
          </p:cNvSpPr>
          <p:nvPr>
            <p:ph type="sldNum" sz="quarter" idx="12"/>
          </p:nvPr>
        </p:nvSpPr>
        <p:spPr>
          <a:noFill/>
        </p:spPr>
        <p:txBody>
          <a:bodyPr/>
          <a:lstStyle/>
          <a:p>
            <a:fld id="{316DC55B-0483-4078-ACA5-EFEF1FB9656B}" type="slidenum">
              <a:rPr lang="en-US" altLang="zh-TW" smtClean="0">
                <a:ea typeface="新細明體" charset="-120"/>
              </a:rPr>
              <a:pPr/>
              <a:t>40</a:t>
            </a:fld>
            <a:endParaRPr lang="en-US" altLang="zh-TW" smtClean="0">
              <a:ea typeface="新細明體" charset="-120"/>
            </a:endParaRPr>
          </a:p>
        </p:txBody>
      </p:sp>
      <p:grpSp>
        <p:nvGrpSpPr>
          <p:cNvPr id="8" name="群組 7"/>
          <p:cNvGrpSpPr/>
          <p:nvPr/>
        </p:nvGrpSpPr>
        <p:grpSpPr>
          <a:xfrm>
            <a:off x="1524000" y="4683125"/>
            <a:ext cx="6324600" cy="1336675"/>
            <a:chOff x="1752600" y="4343400"/>
            <a:chExt cx="6324600" cy="1336675"/>
          </a:xfrm>
        </p:grpSpPr>
        <p:pic>
          <p:nvPicPr>
            <p:cNvPr id="9" name="图片 1"/>
            <p:cNvPicPr>
              <a:picLocks noChangeAspect="1"/>
            </p:cNvPicPr>
            <p:nvPr/>
          </p:nvPicPr>
          <p:blipFill>
            <a:blip r:embed="rId3" cstate="print"/>
            <a:srcRect/>
            <a:stretch>
              <a:fillRect/>
            </a:stretch>
          </p:blipFill>
          <p:spPr bwMode="auto">
            <a:xfrm>
              <a:off x="1752600" y="4343400"/>
              <a:ext cx="6324600" cy="1336675"/>
            </a:xfrm>
            <a:prstGeom prst="rect">
              <a:avLst/>
            </a:prstGeom>
            <a:noFill/>
            <a:ln w="9525">
              <a:noFill/>
              <a:miter lim="800000"/>
              <a:headEnd/>
              <a:tailEnd/>
            </a:ln>
          </p:spPr>
        </p:pic>
        <p:sp>
          <p:nvSpPr>
            <p:cNvPr id="10" name="文本框 3"/>
            <p:cNvSpPr txBox="1">
              <a:spLocks noChangeArrowheads="1"/>
            </p:cNvSpPr>
            <p:nvPr/>
          </p:nvSpPr>
          <p:spPr bwMode="auto">
            <a:xfrm>
              <a:off x="2819400" y="4752975"/>
              <a:ext cx="133350" cy="384721"/>
            </a:xfrm>
            <a:prstGeom prst="rect">
              <a:avLst/>
            </a:prstGeom>
            <a:solidFill>
              <a:srgbClr val="FFFFFF"/>
            </a:solidFill>
            <a:ln w="9525">
              <a:noFill/>
              <a:miter lim="800000"/>
              <a:headEnd/>
              <a:tailEnd/>
            </a:ln>
          </p:spPr>
          <p:txBody>
            <a:bodyPr wrap="square">
              <a:spAutoFit/>
            </a:bodyPr>
            <a:lstStyle/>
            <a:p>
              <a:pPr algn="ctr"/>
              <a:r>
                <a:rPr kumimoji="1" lang="en-US" altLang="zh-CN" sz="1900" dirty="0" smtClean="0">
                  <a:solidFill>
                    <a:srgbClr val="595959"/>
                  </a:solidFill>
                  <a:ea typeface="宋体" pitchFamily="2" charset="-122"/>
                </a:rPr>
                <a:t>1</a:t>
              </a:r>
              <a:endParaRPr kumimoji="1" lang="zh-CN" altLang="en-US" sz="1900" dirty="0">
                <a:solidFill>
                  <a:srgbClr val="595959"/>
                </a:solidFill>
                <a:ea typeface="宋体" pitchFamily="2" charset="-122"/>
              </a:endParaRPr>
            </a:p>
          </p:txBody>
        </p:sp>
      </p:gr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39939" name="內容版面配置區 2"/>
          <p:cNvSpPr>
            <a:spLocks noGrp="1"/>
          </p:cNvSpPr>
          <p:nvPr>
            <p:ph idx="1"/>
          </p:nvPr>
        </p:nvSpPr>
        <p:spPr/>
        <p:txBody>
          <a:bodyPr/>
          <a:lstStyle/>
          <a:p>
            <a:r>
              <a:rPr lang="en-US" altLang="zh-TW" dirty="0" smtClean="0">
                <a:ea typeface="新細明體" charset="-120"/>
              </a:rPr>
              <a:t>If the measurements have noise, the terms that are product of measurement have their </a:t>
            </a:r>
            <a:r>
              <a:rPr lang="en-US" altLang="zh-TW" u="sng" dirty="0" smtClean="0">
                <a:ea typeface="新細明體" charset="-120"/>
              </a:rPr>
              <a:t>noise amplified</a:t>
            </a:r>
            <a:r>
              <a:rPr lang="en-US" altLang="zh-TW" dirty="0" smtClean="0">
                <a:ea typeface="新細明體" charset="-120"/>
              </a:rPr>
              <a:t> by the other element in the product, which can lead to </a:t>
            </a:r>
            <a:r>
              <a:rPr lang="en-US" altLang="zh-TW" u="sng" dirty="0" smtClean="0">
                <a:ea typeface="新細明體" charset="-120"/>
              </a:rPr>
              <a:t>poor scaling</a:t>
            </a:r>
          </a:p>
          <a:p>
            <a:r>
              <a:rPr lang="en-US" altLang="zh-TW" dirty="0" smtClean="0">
                <a:ea typeface="新細明體" charset="-120"/>
              </a:rPr>
              <a:t>In order to deal with this, a suggestion is that the point coordinate should be translated and scaled so that their </a:t>
            </a:r>
            <a:r>
              <a:rPr lang="en-US" altLang="zh-TW" dirty="0" err="1" smtClean="0">
                <a:ea typeface="新細明體" charset="-120"/>
              </a:rPr>
              <a:t>centroid</a:t>
            </a:r>
            <a:r>
              <a:rPr lang="en-US" altLang="zh-TW" dirty="0" smtClean="0">
                <a:ea typeface="新細明體" charset="-120"/>
              </a:rPr>
              <a:t> lies at the origin and their variance is unity</a:t>
            </a:r>
          </a:p>
          <a:p>
            <a:endParaRPr lang="zh-TW" altLang="en-US" dirty="0" smtClean="0">
              <a:ea typeface="新細明體" charset="-120"/>
            </a:endParaRPr>
          </a:p>
        </p:txBody>
      </p:sp>
      <p:sp>
        <p:nvSpPr>
          <p:cNvPr id="39940" name="頁尾版面配置區 4"/>
          <p:cNvSpPr>
            <a:spLocks noGrp="1"/>
          </p:cNvSpPr>
          <p:nvPr>
            <p:ph type="ftr" sz="quarter" idx="11"/>
          </p:nvPr>
        </p:nvSpPr>
        <p:spPr>
          <a:noFill/>
        </p:spPr>
        <p:txBody>
          <a:bodyPr/>
          <a:lstStyle/>
          <a:p>
            <a:r>
              <a:rPr lang="en-US" altLang="zh-TW" smtClean="0"/>
              <a:t>Structure from Motion</a:t>
            </a:r>
          </a:p>
        </p:txBody>
      </p:sp>
      <p:sp>
        <p:nvSpPr>
          <p:cNvPr id="39941" name="投影片編號版面配置區 5"/>
          <p:cNvSpPr>
            <a:spLocks noGrp="1"/>
          </p:cNvSpPr>
          <p:nvPr>
            <p:ph type="sldNum" sz="quarter" idx="12"/>
          </p:nvPr>
        </p:nvSpPr>
        <p:spPr>
          <a:noFill/>
        </p:spPr>
        <p:txBody>
          <a:bodyPr/>
          <a:lstStyle/>
          <a:p>
            <a:fld id="{3CF7F22B-8D03-4CD5-924C-1760740E6B11}" type="slidenum">
              <a:rPr lang="en-US" altLang="zh-TW" smtClean="0">
                <a:ea typeface="新細明體" charset="-120"/>
              </a:rPr>
              <a:pPr/>
              <a:t>41</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40963" name="內容版面配置區 2"/>
          <p:cNvSpPr>
            <a:spLocks noGrp="1"/>
          </p:cNvSpPr>
          <p:nvPr>
            <p:ph idx="1"/>
          </p:nvPr>
        </p:nvSpPr>
        <p:spPr/>
        <p:txBody>
          <a:bodyPr/>
          <a:lstStyle/>
          <a:p>
            <a:endParaRPr lang="en-US" altLang="zh-TW" dirty="0" smtClean="0">
              <a:ea typeface="新細明體" charset="-120"/>
            </a:endParaRPr>
          </a:p>
          <a:p>
            <a:endParaRPr lang="en-US" altLang="zh-TW" dirty="0" smtClean="0">
              <a:ea typeface="新細明體" charset="-120"/>
            </a:endParaRPr>
          </a:p>
          <a:p>
            <a:pPr>
              <a:buFontTx/>
              <a:buNone/>
            </a:pPr>
            <a:r>
              <a:rPr lang="en-US" altLang="zh-TW" sz="2400" dirty="0" smtClean="0">
                <a:ea typeface="新細明體" charset="-120"/>
              </a:rPr>
              <a:t>such that </a:t>
            </a:r>
          </a:p>
          <a:p>
            <a:pPr>
              <a:buFontTx/>
              <a:buNone/>
            </a:pPr>
            <a:r>
              <a:rPr lang="en-US" altLang="zh-TW" dirty="0" smtClean="0">
                <a:ea typeface="新細明體" charset="-120"/>
              </a:rPr>
              <a:t> </a:t>
            </a:r>
          </a:p>
          <a:p>
            <a:pPr>
              <a:buFontTx/>
              <a:buNone/>
            </a:pPr>
            <a:endParaRPr lang="en-US" altLang="zh-TW" dirty="0" smtClean="0">
              <a:ea typeface="新細明體" charset="-120"/>
            </a:endParaRPr>
          </a:p>
          <a:p>
            <a:pPr>
              <a:buFontTx/>
              <a:buNone/>
            </a:pPr>
            <a:r>
              <a:rPr lang="en-US" altLang="zh-TW" dirty="0" smtClean="0">
                <a:ea typeface="新細明體" charset="-120"/>
              </a:rPr>
              <a:t>            </a:t>
            </a:r>
            <a:endParaRPr lang="zh-TW" altLang="en-US" dirty="0" smtClean="0">
              <a:ea typeface="新細明體" charset="-120"/>
            </a:endParaRPr>
          </a:p>
        </p:txBody>
      </p:sp>
      <p:sp>
        <p:nvSpPr>
          <p:cNvPr id="40964" name="頁尾版面配置區 4"/>
          <p:cNvSpPr>
            <a:spLocks noGrp="1"/>
          </p:cNvSpPr>
          <p:nvPr>
            <p:ph type="ftr" sz="quarter" idx="11"/>
          </p:nvPr>
        </p:nvSpPr>
        <p:spPr>
          <a:noFill/>
        </p:spPr>
        <p:txBody>
          <a:bodyPr/>
          <a:lstStyle/>
          <a:p>
            <a:r>
              <a:rPr lang="en-US" altLang="zh-TW" smtClean="0"/>
              <a:t>Structure from Motion</a:t>
            </a:r>
          </a:p>
        </p:txBody>
      </p:sp>
      <p:sp>
        <p:nvSpPr>
          <p:cNvPr id="40965" name="投影片編號版面配置區 5"/>
          <p:cNvSpPr>
            <a:spLocks noGrp="1"/>
          </p:cNvSpPr>
          <p:nvPr>
            <p:ph type="sldNum" sz="quarter" idx="12"/>
          </p:nvPr>
        </p:nvSpPr>
        <p:spPr>
          <a:noFill/>
        </p:spPr>
        <p:txBody>
          <a:bodyPr/>
          <a:lstStyle/>
          <a:p>
            <a:fld id="{BB375255-BACF-4BD9-9A14-48EC1B182733}" type="slidenum">
              <a:rPr lang="en-US" altLang="zh-TW" smtClean="0">
                <a:ea typeface="新細明體" charset="-120"/>
              </a:rPr>
              <a:pPr/>
              <a:t>42</a:t>
            </a:fld>
            <a:endParaRPr lang="en-US" altLang="zh-TW" smtClean="0">
              <a:ea typeface="新細明體" charset="-120"/>
            </a:endParaRPr>
          </a:p>
        </p:txBody>
      </p:sp>
      <p:sp>
        <p:nvSpPr>
          <p:cNvPr id="40966" name="文字方塊 9"/>
          <p:cNvSpPr txBox="1">
            <a:spLocks noChangeArrowheads="1"/>
          </p:cNvSpPr>
          <p:nvPr/>
        </p:nvSpPr>
        <p:spPr bwMode="auto">
          <a:xfrm>
            <a:off x="3657600" y="3505200"/>
            <a:ext cx="1219200" cy="461963"/>
          </a:xfrm>
          <a:prstGeom prst="rect">
            <a:avLst/>
          </a:prstGeom>
          <a:noFill/>
          <a:ln w="9525">
            <a:noFill/>
            <a:miter lim="800000"/>
            <a:headEnd/>
            <a:tailEnd/>
          </a:ln>
        </p:spPr>
        <p:txBody>
          <a:bodyPr>
            <a:spAutoFit/>
          </a:bodyPr>
          <a:lstStyle/>
          <a:p>
            <a:r>
              <a:rPr lang="en-US" altLang="zh-TW" b="0">
                <a:ea typeface="新細明體" charset="-120"/>
              </a:rPr>
              <a:t>and</a:t>
            </a:r>
            <a:endParaRPr lang="zh-TW" altLang="en-US" b="0">
              <a:ea typeface="新細明體" charset="-120"/>
            </a:endParaRPr>
          </a:p>
        </p:txBody>
      </p:sp>
      <p:sp>
        <p:nvSpPr>
          <p:cNvPr id="40967" name="文字方塊 10"/>
          <p:cNvSpPr txBox="1">
            <a:spLocks noChangeArrowheads="1"/>
          </p:cNvSpPr>
          <p:nvPr/>
        </p:nvSpPr>
        <p:spPr bwMode="auto">
          <a:xfrm>
            <a:off x="685800" y="4038600"/>
            <a:ext cx="7543800" cy="1816100"/>
          </a:xfrm>
          <a:prstGeom prst="rect">
            <a:avLst/>
          </a:prstGeom>
          <a:noFill/>
          <a:ln w="9525">
            <a:noFill/>
            <a:miter lim="800000"/>
            <a:headEnd/>
            <a:tailEnd/>
          </a:ln>
        </p:spPr>
        <p:txBody>
          <a:bodyPr>
            <a:spAutoFit/>
          </a:bodyPr>
          <a:lstStyle/>
          <a:p>
            <a:endParaRPr lang="en-US" altLang="zh-TW" sz="2000" b="0" dirty="0" smtClean="0">
              <a:latin typeface="+mn-lt"/>
              <a:ea typeface="新細明體" charset="-120"/>
            </a:endParaRPr>
          </a:p>
          <a:p>
            <a:r>
              <a:rPr lang="en-US" altLang="zh-TW" b="0" dirty="0" smtClean="0">
                <a:latin typeface="+mn-lt"/>
                <a:ea typeface="新細明體" charset="-120"/>
              </a:rPr>
              <a:t>Once </a:t>
            </a:r>
            <a:r>
              <a:rPr lang="en-US" altLang="zh-TW" b="0" dirty="0">
                <a:latin typeface="+mn-lt"/>
                <a:ea typeface="新細明體" charset="-120"/>
              </a:rPr>
              <a:t>the essential matrix </a:t>
            </a:r>
            <a:r>
              <a:rPr lang="en-US" altLang="zh-TW" b="0" dirty="0" smtClean="0">
                <a:latin typeface="+mn-lt"/>
                <a:ea typeface="新細明體" charset="-120"/>
              </a:rPr>
              <a:t>    has </a:t>
            </a:r>
            <a:r>
              <a:rPr lang="en-US" altLang="zh-TW" b="0" dirty="0">
                <a:latin typeface="+mn-lt"/>
                <a:ea typeface="新細明體" charset="-120"/>
              </a:rPr>
              <a:t>been computed from the transformed </a:t>
            </a:r>
            <a:r>
              <a:rPr lang="en-US" altLang="zh-TW" b="0" dirty="0" smtClean="0">
                <a:latin typeface="+mn-lt"/>
                <a:ea typeface="新細明體" charset="-120"/>
              </a:rPr>
              <a:t>coordinates, where</a:t>
            </a:r>
          </a:p>
          <a:p>
            <a:r>
              <a:rPr lang="en-US" altLang="zh-TW" b="0" dirty="0" smtClean="0">
                <a:latin typeface="+mn-lt"/>
                <a:ea typeface="新細明體" charset="-120"/>
              </a:rPr>
              <a:t>the </a:t>
            </a:r>
            <a:r>
              <a:rPr lang="en-US" altLang="zh-TW" b="0" dirty="0">
                <a:latin typeface="+mn-lt"/>
                <a:ea typeface="新細明體" charset="-120"/>
              </a:rPr>
              <a:t>original essential matrix </a:t>
            </a:r>
            <a:r>
              <a:rPr lang="en-US" altLang="zh-TW" i="1" dirty="0">
                <a:latin typeface="+mn-lt"/>
                <a:ea typeface="新細明體" charset="-120"/>
              </a:rPr>
              <a:t>E</a:t>
            </a:r>
            <a:r>
              <a:rPr lang="en-US" altLang="zh-TW" b="0" dirty="0">
                <a:latin typeface="+mn-lt"/>
                <a:ea typeface="新細明體" charset="-120"/>
              </a:rPr>
              <a:t> can be recovered as </a:t>
            </a:r>
          </a:p>
          <a:p>
            <a:r>
              <a:rPr lang="en-US" altLang="zh-TW" sz="2000" b="0" dirty="0">
                <a:ea typeface="新細明體" charset="-120"/>
              </a:rPr>
              <a:t>                        </a:t>
            </a:r>
            <a:endParaRPr lang="zh-TW" altLang="en-US" sz="2000" b="0" dirty="0">
              <a:ea typeface="新細明體" charset="-120"/>
            </a:endParaRPr>
          </a:p>
        </p:txBody>
      </p:sp>
      <p:pic>
        <p:nvPicPr>
          <p:cNvPr id="40968" name="图片 1"/>
          <p:cNvPicPr>
            <a:picLocks noChangeAspect="1"/>
          </p:cNvPicPr>
          <p:nvPr/>
        </p:nvPicPr>
        <p:blipFill>
          <a:blip r:embed="rId3" cstate="print"/>
          <a:srcRect/>
          <a:stretch>
            <a:fillRect/>
          </a:stretch>
        </p:blipFill>
        <p:spPr bwMode="auto">
          <a:xfrm>
            <a:off x="2895600" y="1752600"/>
            <a:ext cx="3006725" cy="1066800"/>
          </a:xfrm>
          <a:prstGeom prst="rect">
            <a:avLst/>
          </a:prstGeom>
          <a:noFill/>
          <a:ln w="9525">
            <a:noFill/>
            <a:miter lim="800000"/>
            <a:headEnd/>
            <a:tailEnd/>
          </a:ln>
        </p:spPr>
      </p:pic>
      <p:pic>
        <p:nvPicPr>
          <p:cNvPr id="40969" name="图片 2"/>
          <p:cNvPicPr>
            <a:picLocks noChangeAspect="1"/>
          </p:cNvPicPr>
          <p:nvPr/>
        </p:nvPicPr>
        <p:blipFill>
          <a:blip r:embed="rId4" cstate="print"/>
          <a:srcRect/>
          <a:stretch>
            <a:fillRect/>
          </a:stretch>
        </p:blipFill>
        <p:spPr bwMode="auto">
          <a:xfrm>
            <a:off x="1066800" y="3505200"/>
            <a:ext cx="2598738" cy="533400"/>
          </a:xfrm>
          <a:prstGeom prst="rect">
            <a:avLst/>
          </a:prstGeom>
          <a:noFill/>
          <a:ln w="9525">
            <a:noFill/>
            <a:miter lim="800000"/>
            <a:headEnd/>
            <a:tailEnd/>
          </a:ln>
        </p:spPr>
      </p:pic>
      <p:pic>
        <p:nvPicPr>
          <p:cNvPr id="40970" name="图片 3"/>
          <p:cNvPicPr>
            <a:picLocks noChangeAspect="1"/>
          </p:cNvPicPr>
          <p:nvPr/>
        </p:nvPicPr>
        <p:blipFill>
          <a:blip r:embed="rId5" cstate="print"/>
          <a:srcRect/>
          <a:stretch>
            <a:fillRect/>
          </a:stretch>
        </p:blipFill>
        <p:spPr bwMode="auto">
          <a:xfrm>
            <a:off x="4343400" y="3535363"/>
            <a:ext cx="2813050" cy="457200"/>
          </a:xfrm>
          <a:prstGeom prst="rect">
            <a:avLst/>
          </a:prstGeom>
          <a:noFill/>
          <a:ln w="9525">
            <a:noFill/>
            <a:miter lim="800000"/>
            <a:headEnd/>
            <a:tailEnd/>
          </a:ln>
        </p:spPr>
      </p:pic>
      <p:pic>
        <p:nvPicPr>
          <p:cNvPr id="40971" name="图片 4"/>
          <p:cNvPicPr>
            <a:picLocks noChangeAspect="1"/>
          </p:cNvPicPr>
          <p:nvPr/>
        </p:nvPicPr>
        <p:blipFill>
          <a:blip r:embed="rId6" cstate="print"/>
          <a:srcRect/>
          <a:stretch>
            <a:fillRect/>
          </a:stretch>
        </p:blipFill>
        <p:spPr bwMode="auto">
          <a:xfrm>
            <a:off x="3505200" y="5486400"/>
            <a:ext cx="1931988" cy="533400"/>
          </a:xfrm>
          <a:prstGeom prst="rect">
            <a:avLst/>
          </a:prstGeom>
          <a:noFill/>
          <a:ln w="9525">
            <a:noFill/>
            <a:miter lim="800000"/>
            <a:headEnd/>
            <a:tailEnd/>
          </a:ln>
        </p:spPr>
      </p:pic>
      <p:pic>
        <p:nvPicPr>
          <p:cNvPr id="40972" name="Picture 12"/>
          <p:cNvPicPr>
            <a:picLocks noChangeAspect="1" noChangeArrowheads="1"/>
          </p:cNvPicPr>
          <p:nvPr/>
        </p:nvPicPr>
        <p:blipFill>
          <a:blip r:embed="rId7" cstate="print"/>
          <a:srcRect/>
          <a:stretch>
            <a:fillRect/>
          </a:stretch>
        </p:blipFill>
        <p:spPr bwMode="auto">
          <a:xfrm>
            <a:off x="4676775" y="4743450"/>
            <a:ext cx="1419225" cy="414414"/>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4267200" y="4314825"/>
            <a:ext cx="304800" cy="4667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41987" name="內容版面配置區 2"/>
          <p:cNvSpPr>
            <a:spLocks noGrp="1"/>
          </p:cNvSpPr>
          <p:nvPr>
            <p:ph idx="1"/>
          </p:nvPr>
        </p:nvSpPr>
        <p:spPr>
          <a:xfrm>
            <a:off x="685800" y="1828800"/>
            <a:ext cx="7772400" cy="4343400"/>
          </a:xfrm>
        </p:spPr>
        <p:txBody>
          <a:bodyPr/>
          <a:lstStyle/>
          <a:p>
            <a:r>
              <a:rPr lang="en-US" altLang="zh-CN" dirty="0" smtClean="0">
                <a:ea typeface="宋体" pitchFamily="2" charset="-122"/>
              </a:rPr>
              <a:t>Once an estimate for the essential matrix </a:t>
            </a:r>
            <a:r>
              <a:rPr lang="en-US" altLang="zh-CN" i="1" dirty="0" smtClean="0">
                <a:ea typeface="宋体" pitchFamily="2" charset="-122"/>
              </a:rPr>
              <a:t>E</a:t>
            </a:r>
            <a:r>
              <a:rPr lang="en-US" altLang="zh-CN" dirty="0" smtClean="0">
                <a:ea typeface="宋体" pitchFamily="2" charset="-122"/>
              </a:rPr>
              <a:t> has been recovered</a:t>
            </a:r>
            <a:r>
              <a:rPr lang="en-US" altLang="zh-TW" dirty="0" smtClean="0">
                <a:ea typeface="新細明體" charset="-120"/>
              </a:rPr>
              <a:t>, the direction of the translation vector </a:t>
            </a:r>
            <a:r>
              <a:rPr lang="en-US" altLang="zh-TW" b="1" i="1" dirty="0" smtClean="0">
                <a:ea typeface="新細明體" charset="-120"/>
              </a:rPr>
              <a:t>t </a:t>
            </a:r>
            <a:r>
              <a:rPr lang="en-US" altLang="zh-TW" dirty="0" smtClean="0">
                <a:ea typeface="新細明體" charset="-120"/>
              </a:rPr>
              <a:t>can be estimated</a:t>
            </a:r>
          </a:p>
          <a:p>
            <a:endParaRPr lang="en-US" altLang="zh-TW" dirty="0" smtClean="0">
              <a:ea typeface="新細明體" charset="-120"/>
            </a:endParaRPr>
          </a:p>
          <a:p>
            <a:r>
              <a:rPr lang="en-US" altLang="zh-TW" dirty="0" smtClean="0">
                <a:ea typeface="新細明體" charset="-120"/>
              </a:rPr>
              <a:t>But the absolute distance between two cameras can never be recovered from pure image measurement alone without </a:t>
            </a:r>
            <a:r>
              <a:rPr lang="en-US" altLang="zh-TW" i="1" dirty="0" smtClean="0">
                <a:ea typeface="新細明體" charset="-120"/>
              </a:rPr>
              <a:t>ground control points</a:t>
            </a:r>
            <a:endParaRPr lang="en-US" altLang="zh-TW" dirty="0" smtClean="0">
              <a:ea typeface="新細明體" charset="-120"/>
            </a:endParaRPr>
          </a:p>
        </p:txBody>
      </p:sp>
      <p:sp>
        <p:nvSpPr>
          <p:cNvPr id="41988" name="頁尾版面配置區 4"/>
          <p:cNvSpPr>
            <a:spLocks noGrp="1"/>
          </p:cNvSpPr>
          <p:nvPr>
            <p:ph type="ftr" sz="quarter" idx="11"/>
          </p:nvPr>
        </p:nvSpPr>
        <p:spPr>
          <a:noFill/>
        </p:spPr>
        <p:txBody>
          <a:bodyPr/>
          <a:lstStyle/>
          <a:p>
            <a:r>
              <a:rPr lang="en-US" altLang="zh-TW" smtClean="0"/>
              <a:t>Structure from Motion</a:t>
            </a:r>
          </a:p>
        </p:txBody>
      </p:sp>
      <p:sp>
        <p:nvSpPr>
          <p:cNvPr id="41989" name="投影片編號版面配置區 5"/>
          <p:cNvSpPr>
            <a:spLocks noGrp="1"/>
          </p:cNvSpPr>
          <p:nvPr>
            <p:ph type="sldNum" sz="quarter" idx="12"/>
          </p:nvPr>
        </p:nvSpPr>
        <p:spPr>
          <a:noFill/>
        </p:spPr>
        <p:txBody>
          <a:bodyPr/>
          <a:lstStyle/>
          <a:p>
            <a:fld id="{E720AF52-6DB3-4650-8831-F42A91A407CA}" type="slidenum">
              <a:rPr lang="en-US" altLang="zh-TW" smtClean="0">
                <a:ea typeface="新細明體" charset="-120"/>
              </a:rPr>
              <a:pPr/>
              <a:t>43</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43011" name="內容版面配置區 2"/>
          <p:cNvSpPr>
            <a:spLocks noGrp="1"/>
          </p:cNvSpPr>
          <p:nvPr>
            <p:ph idx="1"/>
          </p:nvPr>
        </p:nvSpPr>
        <p:spPr>
          <a:xfrm>
            <a:off x="685800" y="1676400"/>
            <a:ext cx="7772400" cy="4343400"/>
          </a:xfrm>
        </p:spPr>
        <p:txBody>
          <a:bodyPr/>
          <a:lstStyle/>
          <a:p>
            <a:r>
              <a:rPr lang="en-US" altLang="zh-TW" sz="2400" dirty="0" smtClean="0">
                <a:ea typeface="新細明體" charset="-120"/>
              </a:rPr>
              <a:t>To estimate direction      , observe that under the ideal noise-free conditions, the essential matrix </a:t>
            </a:r>
            <a:r>
              <a:rPr lang="en-US" altLang="zh-TW" sz="2400" b="1" i="1" dirty="0" smtClean="0">
                <a:ea typeface="新細明體" charset="-120"/>
              </a:rPr>
              <a:t>E</a:t>
            </a:r>
            <a:r>
              <a:rPr lang="en-US" altLang="zh-TW" sz="2400" dirty="0" smtClean="0">
                <a:ea typeface="新細明體" charset="-120"/>
              </a:rPr>
              <a:t> is singular, i.e.,   </a:t>
            </a:r>
          </a:p>
          <a:p>
            <a:r>
              <a:rPr lang="en-US" altLang="zh-TW" sz="2400" dirty="0" smtClean="0">
                <a:ea typeface="新細明體" charset="-120"/>
              </a:rPr>
              <a:t>This singularity shows up as a singular value of 0 when an SVD of </a:t>
            </a:r>
            <a:r>
              <a:rPr lang="en-US" altLang="zh-TW" sz="2400" b="1" i="1" dirty="0" smtClean="0">
                <a:ea typeface="新細明體" charset="-120"/>
              </a:rPr>
              <a:t>E</a:t>
            </a:r>
            <a:r>
              <a:rPr lang="en-US" altLang="zh-TW" sz="2400" dirty="0" smtClean="0">
                <a:ea typeface="新細明體" charset="-120"/>
              </a:rPr>
              <a:t> is performed,</a:t>
            </a:r>
          </a:p>
          <a:p>
            <a:endParaRPr lang="en-US" altLang="zh-TW" sz="2400" dirty="0" smtClean="0">
              <a:ea typeface="新細明體" charset="-120"/>
            </a:endParaRPr>
          </a:p>
          <a:p>
            <a:endParaRPr lang="en-US" altLang="zh-TW" sz="2400" dirty="0" smtClean="0">
              <a:ea typeface="新細明體" charset="-120"/>
            </a:endParaRPr>
          </a:p>
          <a:p>
            <a:pPr>
              <a:buFontTx/>
              <a:buNone/>
            </a:pPr>
            <a:endParaRPr lang="en-US" altLang="zh-TW" sz="2400" dirty="0" smtClean="0">
              <a:ea typeface="新細明體" charset="-120"/>
            </a:endParaRPr>
          </a:p>
          <a:p>
            <a:r>
              <a:rPr lang="en-US" altLang="zh-CN" sz="2400" dirty="0" smtClean="0">
                <a:ea typeface="宋体" pitchFamily="2" charset="-122"/>
              </a:rPr>
              <a:t>When </a:t>
            </a:r>
            <a:r>
              <a:rPr lang="en-US" altLang="zh-CN" sz="2400" b="1" i="1" dirty="0" smtClean="0">
                <a:ea typeface="宋体" pitchFamily="2" charset="-122"/>
              </a:rPr>
              <a:t>E</a:t>
            </a:r>
            <a:r>
              <a:rPr lang="en-US" altLang="zh-CN" sz="2400" dirty="0" smtClean="0">
                <a:ea typeface="宋体" pitchFamily="2" charset="-122"/>
              </a:rPr>
              <a:t> is computed from noisy measurements, the singular vector associated with the smallest singular value gives us </a:t>
            </a:r>
            <a:r>
              <a:rPr lang="en-US" altLang="zh-CN" sz="2400" b="1" i="1" dirty="0" smtClean="0">
                <a:ea typeface="宋体" pitchFamily="2" charset="-122"/>
              </a:rPr>
              <a:t>t</a:t>
            </a:r>
            <a:endParaRPr lang="en-US" altLang="zh-CN" sz="2400" dirty="0" smtClean="0">
              <a:ea typeface="宋体" pitchFamily="2" charset="-122"/>
            </a:endParaRPr>
          </a:p>
          <a:p>
            <a:pPr>
              <a:buFontTx/>
              <a:buNone/>
            </a:pPr>
            <a:endParaRPr lang="en-US" altLang="zh-TW" sz="2400" dirty="0" smtClean="0">
              <a:ea typeface="新細明體" charset="-120"/>
            </a:endParaRPr>
          </a:p>
          <a:p>
            <a:pPr>
              <a:buFontTx/>
              <a:buNone/>
            </a:pPr>
            <a:endParaRPr lang="zh-TW" altLang="en-US" sz="2400" dirty="0" smtClean="0">
              <a:ea typeface="新細明體" charset="-120"/>
            </a:endParaRPr>
          </a:p>
        </p:txBody>
      </p:sp>
      <p:sp>
        <p:nvSpPr>
          <p:cNvPr id="43012" name="頁尾版面配置區 4"/>
          <p:cNvSpPr>
            <a:spLocks noGrp="1"/>
          </p:cNvSpPr>
          <p:nvPr>
            <p:ph type="ftr" sz="quarter" idx="11"/>
          </p:nvPr>
        </p:nvSpPr>
        <p:spPr>
          <a:noFill/>
        </p:spPr>
        <p:txBody>
          <a:bodyPr/>
          <a:lstStyle/>
          <a:p>
            <a:r>
              <a:rPr lang="en-US" altLang="zh-TW" smtClean="0"/>
              <a:t>Structure from Motion</a:t>
            </a:r>
          </a:p>
        </p:txBody>
      </p:sp>
      <p:sp>
        <p:nvSpPr>
          <p:cNvPr id="43013" name="投影片編號版面配置區 5"/>
          <p:cNvSpPr>
            <a:spLocks noGrp="1"/>
          </p:cNvSpPr>
          <p:nvPr>
            <p:ph type="sldNum" sz="quarter" idx="12"/>
          </p:nvPr>
        </p:nvSpPr>
        <p:spPr>
          <a:noFill/>
        </p:spPr>
        <p:txBody>
          <a:bodyPr/>
          <a:lstStyle/>
          <a:p>
            <a:fld id="{76A84BDB-E63E-4778-9B35-2177916DDFA1}" type="slidenum">
              <a:rPr lang="en-US" altLang="zh-TW" smtClean="0">
                <a:ea typeface="新細明體" charset="-120"/>
              </a:rPr>
              <a:pPr/>
              <a:t>44</a:t>
            </a:fld>
            <a:endParaRPr lang="en-US" altLang="zh-TW" smtClean="0">
              <a:ea typeface="新細明體" charset="-120"/>
            </a:endParaRPr>
          </a:p>
        </p:txBody>
      </p:sp>
      <p:pic>
        <p:nvPicPr>
          <p:cNvPr id="43014" name="图片 4"/>
          <p:cNvPicPr>
            <a:picLocks noChangeAspect="1"/>
          </p:cNvPicPr>
          <p:nvPr/>
        </p:nvPicPr>
        <p:blipFill>
          <a:blip r:embed="rId3" cstate="print"/>
          <a:srcRect/>
          <a:stretch>
            <a:fillRect/>
          </a:stretch>
        </p:blipFill>
        <p:spPr bwMode="auto">
          <a:xfrm>
            <a:off x="4068763" y="1738313"/>
            <a:ext cx="228600" cy="457200"/>
          </a:xfrm>
          <a:prstGeom prst="rect">
            <a:avLst/>
          </a:prstGeom>
          <a:noFill/>
          <a:ln w="9525">
            <a:noFill/>
            <a:miter lim="800000"/>
            <a:headEnd/>
            <a:tailEnd/>
          </a:ln>
        </p:spPr>
      </p:pic>
      <p:pic>
        <p:nvPicPr>
          <p:cNvPr id="43015" name="图片 5"/>
          <p:cNvPicPr>
            <a:picLocks noChangeAspect="1"/>
          </p:cNvPicPr>
          <p:nvPr/>
        </p:nvPicPr>
        <p:blipFill>
          <a:blip r:embed="rId4" cstate="print"/>
          <a:srcRect/>
          <a:stretch>
            <a:fillRect/>
          </a:stretch>
        </p:blipFill>
        <p:spPr bwMode="auto">
          <a:xfrm>
            <a:off x="2971800" y="2428875"/>
            <a:ext cx="1143000" cy="428625"/>
          </a:xfrm>
          <a:prstGeom prst="rect">
            <a:avLst/>
          </a:prstGeom>
          <a:noFill/>
          <a:ln w="9525">
            <a:noFill/>
            <a:miter lim="800000"/>
            <a:headEnd/>
            <a:tailEnd/>
          </a:ln>
        </p:spPr>
      </p:pic>
      <p:pic>
        <p:nvPicPr>
          <p:cNvPr id="43016" name="图片 6"/>
          <p:cNvPicPr>
            <a:picLocks noChangeAspect="1"/>
          </p:cNvPicPr>
          <p:nvPr/>
        </p:nvPicPr>
        <p:blipFill>
          <a:blip r:embed="rId5" cstate="print"/>
          <a:srcRect/>
          <a:stretch>
            <a:fillRect/>
          </a:stretch>
        </p:blipFill>
        <p:spPr bwMode="auto">
          <a:xfrm>
            <a:off x="990600" y="3733800"/>
            <a:ext cx="7151688" cy="12065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44035" name="內容版面配置區 2"/>
          <p:cNvSpPr>
            <a:spLocks noGrp="1"/>
          </p:cNvSpPr>
          <p:nvPr>
            <p:ph idx="1"/>
          </p:nvPr>
        </p:nvSpPr>
        <p:spPr>
          <a:xfrm>
            <a:off x="685800" y="1676400"/>
            <a:ext cx="7772400" cy="4343400"/>
          </a:xfrm>
        </p:spPr>
        <p:txBody>
          <a:bodyPr/>
          <a:lstStyle/>
          <a:p>
            <a:r>
              <a:rPr lang="en-US" altLang="zh-CN" sz="2400" dirty="0" smtClean="0">
                <a:ea typeface="宋体" pitchFamily="2" charset="-122"/>
              </a:rPr>
              <a:t>Once </a:t>
            </a:r>
            <a:r>
              <a:rPr lang="en-US" altLang="zh-CN" sz="2400" b="1" i="1" dirty="0" smtClean="0">
                <a:ea typeface="宋体" pitchFamily="2" charset="-122"/>
              </a:rPr>
              <a:t>t</a:t>
            </a:r>
            <a:r>
              <a:rPr lang="en-US" altLang="zh-CN" sz="2400" dirty="0" smtClean="0">
                <a:ea typeface="宋体" pitchFamily="2" charset="-122"/>
              </a:rPr>
              <a:t> has been recovered, we can we estimate the corresponding rotation matrix </a:t>
            </a:r>
            <a:r>
              <a:rPr lang="en-US" altLang="zh-CN" sz="2400" b="1" i="1" dirty="0" smtClean="0">
                <a:ea typeface="宋体" pitchFamily="2" charset="-122"/>
              </a:rPr>
              <a:t>R</a:t>
            </a:r>
            <a:r>
              <a:rPr lang="en-US" altLang="zh-CN" sz="2400" dirty="0" smtClean="0">
                <a:ea typeface="宋体" pitchFamily="2" charset="-122"/>
              </a:rPr>
              <a:t>:</a:t>
            </a: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p:txBody>
      </p:sp>
      <p:sp>
        <p:nvSpPr>
          <p:cNvPr id="44036" name="頁尾版面配置區 4"/>
          <p:cNvSpPr>
            <a:spLocks noGrp="1"/>
          </p:cNvSpPr>
          <p:nvPr>
            <p:ph type="ftr" sz="quarter" idx="11"/>
          </p:nvPr>
        </p:nvSpPr>
        <p:spPr>
          <a:noFill/>
        </p:spPr>
        <p:txBody>
          <a:bodyPr/>
          <a:lstStyle/>
          <a:p>
            <a:r>
              <a:rPr lang="en-US" altLang="zh-TW" smtClean="0"/>
              <a:t>Structure from Motion</a:t>
            </a:r>
          </a:p>
        </p:txBody>
      </p:sp>
      <p:sp>
        <p:nvSpPr>
          <p:cNvPr id="44037" name="投影片編號版面配置區 5"/>
          <p:cNvSpPr>
            <a:spLocks noGrp="1"/>
          </p:cNvSpPr>
          <p:nvPr>
            <p:ph type="sldNum" sz="quarter" idx="12"/>
          </p:nvPr>
        </p:nvSpPr>
        <p:spPr>
          <a:noFill/>
        </p:spPr>
        <p:txBody>
          <a:bodyPr/>
          <a:lstStyle/>
          <a:p>
            <a:fld id="{68649548-E597-480E-A644-7021307611AD}" type="slidenum">
              <a:rPr lang="en-US" altLang="zh-TW" smtClean="0">
                <a:ea typeface="新細明體" charset="-120"/>
              </a:rPr>
              <a:pPr/>
              <a:t>45</a:t>
            </a:fld>
            <a:endParaRPr lang="en-US" altLang="zh-TW" smtClean="0">
              <a:ea typeface="新細明體" charset="-120"/>
            </a:endParaRPr>
          </a:p>
        </p:txBody>
      </p:sp>
      <p:pic>
        <p:nvPicPr>
          <p:cNvPr id="1026" name="Picture 2"/>
          <p:cNvPicPr>
            <a:picLocks noChangeAspect="1" noChangeArrowheads="1"/>
          </p:cNvPicPr>
          <p:nvPr/>
        </p:nvPicPr>
        <p:blipFill>
          <a:blip r:embed="rId3" cstate="print"/>
          <a:srcRect t="35841"/>
          <a:stretch>
            <a:fillRect/>
          </a:stretch>
        </p:blipFill>
        <p:spPr bwMode="auto">
          <a:xfrm>
            <a:off x="3200400" y="2514600"/>
            <a:ext cx="2667000" cy="69056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62150" y="3100388"/>
            <a:ext cx="5219700" cy="6572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44035" name="內容版面配置區 2"/>
          <p:cNvSpPr>
            <a:spLocks noGrp="1"/>
          </p:cNvSpPr>
          <p:nvPr>
            <p:ph idx="1"/>
          </p:nvPr>
        </p:nvSpPr>
        <p:spPr>
          <a:xfrm>
            <a:off x="685800" y="1676400"/>
            <a:ext cx="7772400" cy="4343400"/>
          </a:xfrm>
        </p:spPr>
        <p:txBody>
          <a:bodyPr/>
          <a:lstStyle/>
          <a:p>
            <a:r>
              <a:rPr lang="en-US" altLang="zh-CN" sz="2400" dirty="0" smtClean="0">
                <a:ea typeface="宋体" pitchFamily="2" charset="-122"/>
              </a:rPr>
              <a:t>Once </a:t>
            </a:r>
            <a:r>
              <a:rPr lang="en-US" altLang="zh-CN" sz="2400" b="1" i="1" dirty="0" smtClean="0">
                <a:ea typeface="宋体" pitchFamily="2" charset="-122"/>
              </a:rPr>
              <a:t>t</a:t>
            </a:r>
            <a:r>
              <a:rPr lang="en-US" altLang="zh-CN" sz="2400" dirty="0" smtClean="0">
                <a:ea typeface="宋体" pitchFamily="2" charset="-122"/>
              </a:rPr>
              <a:t> has been recovered, we can we estimate the corresponding rotation matrix </a:t>
            </a:r>
            <a:r>
              <a:rPr lang="en-US" altLang="zh-CN" sz="2400" b="1" i="1" dirty="0" smtClean="0">
                <a:ea typeface="宋体" pitchFamily="2" charset="-122"/>
              </a:rPr>
              <a:t>R</a:t>
            </a:r>
            <a:r>
              <a:rPr lang="en-US" altLang="zh-CN" sz="2400" dirty="0" smtClean="0">
                <a:ea typeface="宋体" pitchFamily="2" charset="-122"/>
              </a:rPr>
              <a:t>:</a:t>
            </a: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p:txBody>
      </p:sp>
      <p:sp>
        <p:nvSpPr>
          <p:cNvPr id="44036" name="頁尾版面配置區 4"/>
          <p:cNvSpPr>
            <a:spLocks noGrp="1"/>
          </p:cNvSpPr>
          <p:nvPr>
            <p:ph type="ftr" sz="quarter" idx="11"/>
          </p:nvPr>
        </p:nvSpPr>
        <p:spPr>
          <a:noFill/>
        </p:spPr>
        <p:txBody>
          <a:bodyPr/>
          <a:lstStyle/>
          <a:p>
            <a:r>
              <a:rPr lang="en-US" altLang="zh-TW" smtClean="0"/>
              <a:t>Structure from Motion</a:t>
            </a:r>
          </a:p>
        </p:txBody>
      </p:sp>
      <p:sp>
        <p:nvSpPr>
          <p:cNvPr id="44037" name="投影片編號版面配置區 5"/>
          <p:cNvSpPr>
            <a:spLocks noGrp="1"/>
          </p:cNvSpPr>
          <p:nvPr>
            <p:ph type="sldNum" sz="quarter" idx="12"/>
          </p:nvPr>
        </p:nvSpPr>
        <p:spPr>
          <a:noFill/>
        </p:spPr>
        <p:txBody>
          <a:bodyPr/>
          <a:lstStyle/>
          <a:p>
            <a:fld id="{68649548-E597-480E-A644-7021307611AD}" type="slidenum">
              <a:rPr lang="en-US" altLang="zh-TW" smtClean="0">
                <a:ea typeface="新細明體" charset="-120"/>
              </a:rPr>
              <a:pPr/>
              <a:t>46</a:t>
            </a:fld>
            <a:endParaRPr lang="en-US" altLang="zh-TW" smtClean="0">
              <a:ea typeface="新細明體" charset="-120"/>
            </a:endParaRPr>
          </a:p>
        </p:txBody>
      </p:sp>
      <p:pic>
        <p:nvPicPr>
          <p:cNvPr id="1026" name="Picture 2"/>
          <p:cNvPicPr>
            <a:picLocks noChangeAspect="1" noChangeArrowheads="1"/>
          </p:cNvPicPr>
          <p:nvPr/>
        </p:nvPicPr>
        <p:blipFill>
          <a:blip r:embed="rId3" cstate="print"/>
          <a:srcRect t="35841"/>
          <a:stretch>
            <a:fillRect/>
          </a:stretch>
        </p:blipFill>
        <p:spPr bwMode="auto">
          <a:xfrm>
            <a:off x="3200400" y="2514600"/>
            <a:ext cx="2667000" cy="69056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62150" y="3100388"/>
            <a:ext cx="5219700" cy="657225"/>
          </a:xfrm>
          <a:prstGeom prst="rect">
            <a:avLst/>
          </a:prstGeom>
          <a:noFill/>
          <a:ln w="9525">
            <a:noFill/>
            <a:miter lim="800000"/>
            <a:headEnd/>
            <a:tailEnd/>
          </a:ln>
        </p:spPr>
      </p:pic>
      <p:sp>
        <p:nvSpPr>
          <p:cNvPr id="10" name="橢圓 9"/>
          <p:cNvSpPr/>
          <p:nvPr/>
        </p:nvSpPr>
        <p:spPr bwMode="auto">
          <a:xfrm>
            <a:off x="4019550" y="3276600"/>
            <a:ext cx="323850" cy="3429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
        <p:nvSpPr>
          <p:cNvPr id="11" name="橢圓 10"/>
          <p:cNvSpPr/>
          <p:nvPr/>
        </p:nvSpPr>
        <p:spPr bwMode="auto">
          <a:xfrm>
            <a:off x="6134100" y="3286125"/>
            <a:ext cx="323850" cy="3429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cxnSp>
        <p:nvCxnSpPr>
          <p:cNvPr id="14" name="弧形接點 13"/>
          <p:cNvCxnSpPr>
            <a:stCxn id="10" idx="0"/>
            <a:endCxn id="11" idx="0"/>
          </p:cNvCxnSpPr>
          <p:nvPr/>
        </p:nvCxnSpPr>
        <p:spPr bwMode="auto">
          <a:xfrm rot="16200000" flipH="1">
            <a:off x="5233987" y="2224087"/>
            <a:ext cx="9525" cy="2114550"/>
          </a:xfrm>
          <a:prstGeom prst="curvedConnector3">
            <a:avLst>
              <a:gd name="adj1" fmla="val -2400000"/>
            </a:avLst>
          </a:prstGeom>
          <a:solidFill>
            <a:schemeClr val="accent1"/>
          </a:solidFill>
          <a:ln w="28575" cap="flat" cmpd="sng" algn="ctr">
            <a:solidFill>
              <a:srgbClr val="FF0000"/>
            </a:solidFill>
            <a:prstDash val="solid"/>
            <a:round/>
            <a:headEnd type="none" w="med" len="med"/>
            <a:tailEnd type="none" w="med" len="med"/>
          </a:ln>
          <a:effectLst/>
        </p:spPr>
      </p:cxn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44035" name="內容版面配置區 2"/>
          <p:cNvSpPr>
            <a:spLocks noGrp="1"/>
          </p:cNvSpPr>
          <p:nvPr>
            <p:ph idx="1"/>
          </p:nvPr>
        </p:nvSpPr>
        <p:spPr>
          <a:xfrm>
            <a:off x="685800" y="1676400"/>
            <a:ext cx="7772400" cy="4343400"/>
          </a:xfrm>
        </p:spPr>
        <p:txBody>
          <a:bodyPr/>
          <a:lstStyle/>
          <a:p>
            <a:r>
              <a:rPr lang="en-US" altLang="zh-CN" sz="2400" dirty="0" smtClean="0">
                <a:ea typeface="宋体" pitchFamily="2" charset="-122"/>
              </a:rPr>
              <a:t>Once </a:t>
            </a:r>
            <a:r>
              <a:rPr lang="en-US" altLang="zh-CN" sz="2400" b="1" i="1" dirty="0" smtClean="0">
                <a:ea typeface="宋体" pitchFamily="2" charset="-122"/>
              </a:rPr>
              <a:t>t</a:t>
            </a:r>
            <a:r>
              <a:rPr lang="en-US" altLang="zh-CN" sz="2400" dirty="0" smtClean="0">
                <a:ea typeface="宋体" pitchFamily="2" charset="-122"/>
              </a:rPr>
              <a:t> has been recovered, we can we estimate the corresponding rotation matrix </a:t>
            </a:r>
            <a:r>
              <a:rPr lang="en-US" altLang="zh-CN" sz="2400" b="1" i="1" dirty="0" smtClean="0">
                <a:ea typeface="宋体" pitchFamily="2" charset="-122"/>
              </a:rPr>
              <a:t>R</a:t>
            </a:r>
            <a:r>
              <a:rPr lang="en-US" altLang="zh-CN" sz="2400" dirty="0" smtClean="0">
                <a:ea typeface="宋体" pitchFamily="2" charset="-122"/>
              </a:rPr>
              <a:t>:</a:t>
            </a: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p:txBody>
      </p:sp>
      <p:sp>
        <p:nvSpPr>
          <p:cNvPr id="44036" name="頁尾版面配置區 4"/>
          <p:cNvSpPr>
            <a:spLocks noGrp="1"/>
          </p:cNvSpPr>
          <p:nvPr>
            <p:ph type="ftr" sz="quarter" idx="11"/>
          </p:nvPr>
        </p:nvSpPr>
        <p:spPr>
          <a:noFill/>
        </p:spPr>
        <p:txBody>
          <a:bodyPr/>
          <a:lstStyle/>
          <a:p>
            <a:r>
              <a:rPr lang="en-US" altLang="zh-TW" smtClean="0"/>
              <a:t>Structure from Motion</a:t>
            </a:r>
          </a:p>
        </p:txBody>
      </p:sp>
      <p:sp>
        <p:nvSpPr>
          <p:cNvPr id="44037" name="投影片編號版面配置區 5"/>
          <p:cNvSpPr>
            <a:spLocks noGrp="1"/>
          </p:cNvSpPr>
          <p:nvPr>
            <p:ph type="sldNum" sz="quarter" idx="12"/>
          </p:nvPr>
        </p:nvSpPr>
        <p:spPr>
          <a:noFill/>
        </p:spPr>
        <p:txBody>
          <a:bodyPr/>
          <a:lstStyle/>
          <a:p>
            <a:fld id="{68649548-E597-480E-A644-7021307611AD}" type="slidenum">
              <a:rPr lang="en-US" altLang="zh-TW" smtClean="0">
                <a:ea typeface="新細明體" charset="-120"/>
              </a:rPr>
              <a:pPr/>
              <a:t>47</a:t>
            </a:fld>
            <a:endParaRPr lang="en-US" altLang="zh-TW" smtClean="0">
              <a:ea typeface="新細明體" charset="-120"/>
            </a:endParaRPr>
          </a:p>
        </p:txBody>
      </p:sp>
      <p:pic>
        <p:nvPicPr>
          <p:cNvPr id="1026" name="Picture 2"/>
          <p:cNvPicPr>
            <a:picLocks noChangeAspect="1" noChangeArrowheads="1"/>
          </p:cNvPicPr>
          <p:nvPr/>
        </p:nvPicPr>
        <p:blipFill>
          <a:blip r:embed="rId3" cstate="print"/>
          <a:srcRect t="35841"/>
          <a:stretch>
            <a:fillRect/>
          </a:stretch>
        </p:blipFill>
        <p:spPr bwMode="auto">
          <a:xfrm>
            <a:off x="3200400" y="2514600"/>
            <a:ext cx="2667000" cy="69056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62150" y="3100388"/>
            <a:ext cx="5219700" cy="657225"/>
          </a:xfrm>
          <a:prstGeom prst="rect">
            <a:avLst/>
          </a:prstGeom>
          <a:noFill/>
          <a:ln w="9525">
            <a:noFill/>
            <a:miter lim="800000"/>
            <a:headEnd/>
            <a:tailEnd/>
          </a:ln>
        </p:spPr>
      </p:pic>
      <p:sp>
        <p:nvSpPr>
          <p:cNvPr id="10" name="橢圓 9"/>
          <p:cNvSpPr/>
          <p:nvPr/>
        </p:nvSpPr>
        <p:spPr bwMode="auto">
          <a:xfrm>
            <a:off x="4019550" y="3276600"/>
            <a:ext cx="323850" cy="3429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
        <p:nvSpPr>
          <p:cNvPr id="11" name="橢圓 10"/>
          <p:cNvSpPr/>
          <p:nvPr/>
        </p:nvSpPr>
        <p:spPr bwMode="auto">
          <a:xfrm>
            <a:off x="6134100" y="3286125"/>
            <a:ext cx="323850" cy="3429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cxnSp>
        <p:nvCxnSpPr>
          <p:cNvPr id="14" name="弧形接點 13"/>
          <p:cNvCxnSpPr>
            <a:stCxn id="10" idx="0"/>
            <a:endCxn id="11" idx="0"/>
          </p:cNvCxnSpPr>
          <p:nvPr/>
        </p:nvCxnSpPr>
        <p:spPr bwMode="auto">
          <a:xfrm rot="16200000" flipH="1">
            <a:off x="5233987" y="2224087"/>
            <a:ext cx="9525" cy="2114550"/>
          </a:xfrm>
          <a:prstGeom prst="curvedConnector3">
            <a:avLst>
              <a:gd name="adj1" fmla="val -2400000"/>
            </a:avLst>
          </a:prstGeom>
          <a:solidFill>
            <a:schemeClr val="accent1"/>
          </a:solidFill>
          <a:ln w="28575" cap="flat" cmpd="sng" algn="ctr">
            <a:solidFill>
              <a:srgbClr val="FF0000"/>
            </a:solidFill>
            <a:prstDash val="solid"/>
            <a:round/>
            <a:headEnd type="none" w="med" len="med"/>
            <a:tailEnd type="none" w="med" len="med"/>
          </a:ln>
          <a:effectLst/>
        </p:spPr>
      </p:cxnSp>
      <p:sp>
        <p:nvSpPr>
          <p:cNvPr id="13" name="橢圓 12"/>
          <p:cNvSpPr/>
          <p:nvPr/>
        </p:nvSpPr>
        <p:spPr bwMode="auto">
          <a:xfrm>
            <a:off x="4267200" y="3276601"/>
            <a:ext cx="323850" cy="342900"/>
          </a:xfrm>
          <a:prstGeom prst="ellipse">
            <a:avLst/>
          </a:prstGeom>
          <a:noFill/>
          <a:ln>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
        <p:nvSpPr>
          <p:cNvPr id="15" name="橢圓 14"/>
          <p:cNvSpPr/>
          <p:nvPr/>
        </p:nvSpPr>
        <p:spPr bwMode="auto">
          <a:xfrm>
            <a:off x="6381750" y="3286126"/>
            <a:ext cx="323850" cy="342900"/>
          </a:xfrm>
          <a:prstGeom prst="ellipse">
            <a:avLst/>
          </a:prstGeom>
          <a:noFill/>
          <a:ln>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cxnSp>
        <p:nvCxnSpPr>
          <p:cNvPr id="16" name="弧形接點 15"/>
          <p:cNvCxnSpPr>
            <a:stCxn id="13" idx="4"/>
            <a:endCxn id="15" idx="4"/>
          </p:cNvCxnSpPr>
          <p:nvPr/>
        </p:nvCxnSpPr>
        <p:spPr bwMode="auto">
          <a:xfrm rot="16200000" flipH="1">
            <a:off x="5481638" y="2566988"/>
            <a:ext cx="9525" cy="2114550"/>
          </a:xfrm>
          <a:prstGeom prst="curvedConnector3">
            <a:avLst>
              <a:gd name="adj1" fmla="val 2500000"/>
            </a:avLst>
          </a:prstGeom>
          <a:solidFill>
            <a:schemeClr val="accent1"/>
          </a:solidFill>
          <a:ln w="28575" cap="flat" cmpd="sng" algn="ctr">
            <a:solidFill>
              <a:srgbClr val="FFC000"/>
            </a:solidFill>
            <a:prstDash val="solid"/>
            <a:round/>
            <a:headEnd type="none" w="med" len="med"/>
            <a:tailEnd type="none" w="med" len="med"/>
          </a:ln>
          <a:effectLst/>
        </p:spPr>
      </p:cxn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44035" name="內容版面配置區 2"/>
          <p:cNvSpPr>
            <a:spLocks noGrp="1"/>
          </p:cNvSpPr>
          <p:nvPr>
            <p:ph idx="1"/>
          </p:nvPr>
        </p:nvSpPr>
        <p:spPr>
          <a:xfrm>
            <a:off x="685800" y="1676400"/>
            <a:ext cx="7772400" cy="4343400"/>
          </a:xfrm>
        </p:spPr>
        <p:txBody>
          <a:bodyPr/>
          <a:lstStyle/>
          <a:p>
            <a:r>
              <a:rPr lang="en-US" altLang="zh-CN" sz="2400" dirty="0" smtClean="0">
                <a:ea typeface="宋体" pitchFamily="2" charset="-122"/>
              </a:rPr>
              <a:t>Once </a:t>
            </a:r>
            <a:r>
              <a:rPr lang="en-US" altLang="zh-CN" sz="2400" b="1" i="1" dirty="0" smtClean="0">
                <a:ea typeface="宋体" pitchFamily="2" charset="-122"/>
              </a:rPr>
              <a:t>t</a:t>
            </a:r>
            <a:r>
              <a:rPr lang="en-US" altLang="zh-CN" sz="2400" dirty="0" smtClean="0">
                <a:ea typeface="宋体" pitchFamily="2" charset="-122"/>
              </a:rPr>
              <a:t> has been recovered, we can we estimate the corresponding rotation matrix </a:t>
            </a:r>
            <a:r>
              <a:rPr lang="en-US" altLang="zh-CN" sz="2400" b="1" i="1" dirty="0" smtClean="0">
                <a:ea typeface="宋体" pitchFamily="2" charset="-122"/>
              </a:rPr>
              <a:t>R</a:t>
            </a:r>
            <a:r>
              <a:rPr lang="en-US" altLang="zh-CN" sz="2400" dirty="0" smtClean="0">
                <a:ea typeface="宋体" pitchFamily="2" charset="-122"/>
              </a:rPr>
              <a:t>:</a:t>
            </a: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a:p>
            <a:endParaRPr lang="en-US" altLang="zh-CN" sz="2400" dirty="0" smtClean="0">
              <a:ea typeface="宋体" pitchFamily="2" charset="-122"/>
            </a:endParaRPr>
          </a:p>
        </p:txBody>
      </p:sp>
      <p:sp>
        <p:nvSpPr>
          <p:cNvPr id="44036" name="頁尾版面配置區 4"/>
          <p:cNvSpPr>
            <a:spLocks noGrp="1"/>
          </p:cNvSpPr>
          <p:nvPr>
            <p:ph type="ftr" sz="quarter" idx="11"/>
          </p:nvPr>
        </p:nvSpPr>
        <p:spPr>
          <a:noFill/>
        </p:spPr>
        <p:txBody>
          <a:bodyPr/>
          <a:lstStyle/>
          <a:p>
            <a:r>
              <a:rPr lang="en-US" altLang="zh-TW" smtClean="0"/>
              <a:t>Structure from Motion</a:t>
            </a:r>
          </a:p>
        </p:txBody>
      </p:sp>
      <p:sp>
        <p:nvSpPr>
          <p:cNvPr id="44037" name="投影片編號版面配置區 5"/>
          <p:cNvSpPr>
            <a:spLocks noGrp="1"/>
          </p:cNvSpPr>
          <p:nvPr>
            <p:ph type="sldNum" sz="quarter" idx="12"/>
          </p:nvPr>
        </p:nvSpPr>
        <p:spPr>
          <a:noFill/>
        </p:spPr>
        <p:txBody>
          <a:bodyPr/>
          <a:lstStyle/>
          <a:p>
            <a:fld id="{68649548-E597-480E-A644-7021307611AD}" type="slidenum">
              <a:rPr lang="en-US" altLang="zh-TW" smtClean="0">
                <a:ea typeface="新細明體" charset="-120"/>
              </a:rPr>
              <a:pPr/>
              <a:t>48</a:t>
            </a:fld>
            <a:endParaRPr lang="en-US" altLang="zh-TW" smtClean="0">
              <a:ea typeface="新細明體" charset="-120"/>
            </a:endParaRPr>
          </a:p>
        </p:txBody>
      </p:sp>
      <p:pic>
        <p:nvPicPr>
          <p:cNvPr id="44039" name="图片 8"/>
          <p:cNvPicPr>
            <a:picLocks noChangeAspect="1"/>
          </p:cNvPicPr>
          <p:nvPr/>
        </p:nvPicPr>
        <p:blipFill>
          <a:blip r:embed="rId3" cstate="print"/>
          <a:srcRect/>
          <a:stretch>
            <a:fillRect/>
          </a:stretch>
        </p:blipFill>
        <p:spPr bwMode="auto">
          <a:xfrm>
            <a:off x="3581400" y="4572000"/>
            <a:ext cx="2133600" cy="5651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t="35841"/>
          <a:stretch>
            <a:fillRect/>
          </a:stretch>
        </p:blipFill>
        <p:spPr bwMode="auto">
          <a:xfrm>
            <a:off x="3200400" y="2514600"/>
            <a:ext cx="2667000" cy="690563"/>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962150" y="3100388"/>
            <a:ext cx="5219700" cy="65722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3429000" y="3810000"/>
            <a:ext cx="2695575" cy="666750"/>
          </a:xfrm>
          <a:prstGeom prst="rect">
            <a:avLst/>
          </a:prstGeom>
          <a:noFill/>
          <a:ln w="9525">
            <a:noFill/>
            <a:miter lim="800000"/>
            <a:headEnd/>
            <a:tailEnd/>
          </a:ln>
        </p:spPr>
      </p:pic>
      <p:sp>
        <p:nvSpPr>
          <p:cNvPr id="10" name="橢圓 9"/>
          <p:cNvSpPr/>
          <p:nvPr/>
        </p:nvSpPr>
        <p:spPr bwMode="auto">
          <a:xfrm>
            <a:off x="4019550" y="3276600"/>
            <a:ext cx="323850" cy="3429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
        <p:nvSpPr>
          <p:cNvPr id="11" name="橢圓 10"/>
          <p:cNvSpPr/>
          <p:nvPr/>
        </p:nvSpPr>
        <p:spPr bwMode="auto">
          <a:xfrm>
            <a:off x="6134100" y="3286125"/>
            <a:ext cx="323850" cy="3429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cxnSp>
        <p:nvCxnSpPr>
          <p:cNvPr id="14" name="弧形接點 13"/>
          <p:cNvCxnSpPr>
            <a:stCxn id="10" idx="0"/>
            <a:endCxn id="11" idx="0"/>
          </p:cNvCxnSpPr>
          <p:nvPr/>
        </p:nvCxnSpPr>
        <p:spPr bwMode="auto">
          <a:xfrm rot="16200000" flipH="1">
            <a:off x="5233987" y="2224087"/>
            <a:ext cx="9525" cy="2114550"/>
          </a:xfrm>
          <a:prstGeom prst="curvedConnector3">
            <a:avLst>
              <a:gd name="adj1" fmla="val -2400000"/>
            </a:avLst>
          </a:prstGeom>
          <a:solidFill>
            <a:schemeClr val="accent1"/>
          </a:solidFill>
          <a:ln w="28575" cap="flat" cmpd="sng" algn="ctr">
            <a:solidFill>
              <a:srgbClr val="FF0000"/>
            </a:solidFill>
            <a:prstDash val="solid"/>
            <a:round/>
            <a:headEnd type="none" w="med" len="med"/>
            <a:tailEnd type="none" w="med" len="med"/>
          </a:ln>
          <a:effectLst/>
        </p:spPr>
      </p:cxnSp>
      <p:sp>
        <p:nvSpPr>
          <p:cNvPr id="13" name="橢圓 12"/>
          <p:cNvSpPr/>
          <p:nvPr/>
        </p:nvSpPr>
        <p:spPr bwMode="auto">
          <a:xfrm>
            <a:off x="4267200" y="3276601"/>
            <a:ext cx="323850" cy="342900"/>
          </a:xfrm>
          <a:prstGeom prst="ellipse">
            <a:avLst/>
          </a:prstGeom>
          <a:noFill/>
          <a:ln>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sp>
        <p:nvSpPr>
          <p:cNvPr id="15" name="橢圓 14"/>
          <p:cNvSpPr/>
          <p:nvPr/>
        </p:nvSpPr>
        <p:spPr bwMode="auto">
          <a:xfrm>
            <a:off x="6381750" y="3286126"/>
            <a:ext cx="323850" cy="342900"/>
          </a:xfrm>
          <a:prstGeom prst="ellipse">
            <a:avLst/>
          </a:prstGeom>
          <a:noFill/>
          <a:ln>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chemeClr val="tx1"/>
              </a:solidFill>
              <a:effectLst/>
              <a:latin typeface="Times New Roman" pitchFamily="18" charset="0"/>
            </a:endParaRPr>
          </a:p>
        </p:txBody>
      </p:sp>
      <p:cxnSp>
        <p:nvCxnSpPr>
          <p:cNvPr id="16" name="弧形接點 15"/>
          <p:cNvCxnSpPr>
            <a:stCxn id="13" idx="4"/>
            <a:endCxn id="15" idx="4"/>
          </p:cNvCxnSpPr>
          <p:nvPr/>
        </p:nvCxnSpPr>
        <p:spPr bwMode="auto">
          <a:xfrm rot="16200000" flipH="1">
            <a:off x="5481638" y="2566988"/>
            <a:ext cx="9525" cy="2114550"/>
          </a:xfrm>
          <a:prstGeom prst="curvedConnector3">
            <a:avLst>
              <a:gd name="adj1" fmla="val 2500000"/>
            </a:avLst>
          </a:prstGeom>
          <a:solidFill>
            <a:schemeClr val="accent1"/>
          </a:solidFill>
          <a:ln w="28575" cap="flat" cmpd="sng" algn="ctr">
            <a:solidFill>
              <a:srgbClr val="FFC000"/>
            </a:solidFill>
            <a:prstDash val="solid"/>
            <a:round/>
            <a:headEnd type="none" w="med" len="med"/>
            <a:tailEnd type="none" w="med" len="med"/>
          </a:ln>
          <a:effectLst/>
        </p:spPr>
      </p:cxn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图片 7"/>
          <p:cNvPicPr>
            <a:picLocks noChangeAspect="1"/>
          </p:cNvPicPr>
          <p:nvPr/>
        </p:nvPicPr>
        <p:blipFill>
          <a:blip r:embed="rId3" cstate="print"/>
          <a:srcRect/>
          <a:stretch>
            <a:fillRect/>
          </a:stretch>
        </p:blipFill>
        <p:spPr bwMode="auto">
          <a:xfrm>
            <a:off x="3505200" y="4876800"/>
            <a:ext cx="2514600" cy="490538"/>
          </a:xfrm>
          <a:prstGeom prst="rect">
            <a:avLst/>
          </a:prstGeom>
          <a:noFill/>
          <a:ln w="9525">
            <a:noFill/>
            <a:miter lim="800000"/>
            <a:headEnd/>
            <a:tailEnd/>
          </a:ln>
        </p:spPr>
      </p:pic>
      <p:sp>
        <p:nvSpPr>
          <p:cNvPr id="44034"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44035" name="內容版面配置區 2"/>
          <p:cNvSpPr>
            <a:spLocks noGrp="1"/>
          </p:cNvSpPr>
          <p:nvPr>
            <p:ph idx="1"/>
          </p:nvPr>
        </p:nvSpPr>
        <p:spPr>
          <a:xfrm>
            <a:off x="685800" y="1676400"/>
            <a:ext cx="7772400" cy="4343400"/>
          </a:xfrm>
        </p:spPr>
        <p:txBody>
          <a:bodyPr/>
          <a:lstStyle/>
          <a:p>
            <a:endParaRPr lang="en-US" altLang="zh-CN" sz="2400" dirty="0" smtClean="0">
              <a:ea typeface="宋体" pitchFamily="2" charset="-122"/>
            </a:endParaRPr>
          </a:p>
          <a:p>
            <a:endParaRPr lang="en-US" altLang="zh-CN" sz="2400" dirty="0" smtClean="0">
              <a:ea typeface="宋体" pitchFamily="2" charset="-122"/>
            </a:endParaRPr>
          </a:p>
          <a:p>
            <a:r>
              <a:rPr lang="en-US" altLang="zh-CN" sz="2400" dirty="0" smtClean="0">
                <a:ea typeface="宋体" pitchFamily="2" charset="-122"/>
              </a:rPr>
              <a:t>Unfortunately, we only know both </a:t>
            </a:r>
            <a:r>
              <a:rPr lang="en-US" altLang="zh-CN" sz="2400" b="1" i="1" dirty="0" smtClean="0">
                <a:ea typeface="宋体" pitchFamily="2" charset="-122"/>
              </a:rPr>
              <a:t>E</a:t>
            </a:r>
            <a:r>
              <a:rPr lang="en-US" altLang="zh-CN" sz="2400" dirty="0" smtClean="0">
                <a:ea typeface="宋体" pitchFamily="2" charset="-122"/>
              </a:rPr>
              <a:t> and </a:t>
            </a:r>
            <a:r>
              <a:rPr lang="en-US" altLang="zh-CN" sz="2400" b="1" i="1" dirty="0" smtClean="0">
                <a:ea typeface="宋体" pitchFamily="2" charset="-122"/>
              </a:rPr>
              <a:t>t</a:t>
            </a:r>
            <a:r>
              <a:rPr lang="en-US" altLang="zh-CN" sz="2400" dirty="0" smtClean="0">
                <a:ea typeface="宋体" pitchFamily="2" charset="-122"/>
              </a:rPr>
              <a:t> up to a sign. </a:t>
            </a:r>
          </a:p>
          <a:p>
            <a:r>
              <a:rPr lang="en-US" altLang="zh-CN" sz="2400" dirty="0" smtClean="0">
                <a:ea typeface="宋体" pitchFamily="2" charset="-122"/>
              </a:rPr>
              <a:t>Furthermore, the matrices </a:t>
            </a:r>
            <a:r>
              <a:rPr lang="en-US" altLang="zh-CN" sz="2400" b="1" i="1" dirty="0" smtClean="0">
                <a:ea typeface="宋体" pitchFamily="2" charset="-122"/>
              </a:rPr>
              <a:t>U</a:t>
            </a:r>
            <a:r>
              <a:rPr lang="en-US" altLang="zh-CN" sz="2400" dirty="0" smtClean="0">
                <a:ea typeface="宋体" pitchFamily="2" charset="-122"/>
              </a:rPr>
              <a:t> and </a:t>
            </a:r>
            <a:r>
              <a:rPr lang="en-US" altLang="zh-CN" sz="2400" b="1" i="1" dirty="0" smtClean="0">
                <a:ea typeface="宋体" pitchFamily="2" charset="-122"/>
              </a:rPr>
              <a:t>V</a:t>
            </a:r>
            <a:r>
              <a:rPr lang="en-US" altLang="zh-CN" sz="2400" dirty="0" smtClean="0">
                <a:ea typeface="宋体" pitchFamily="2" charset="-122"/>
              </a:rPr>
              <a:t> are not guaranteed to be rotations (you can flip both their signs and still get a valid SVD). </a:t>
            </a:r>
          </a:p>
          <a:p>
            <a:r>
              <a:rPr lang="en-US" altLang="zh-CN" sz="2400" dirty="0" smtClean="0">
                <a:ea typeface="宋体" pitchFamily="2" charset="-122"/>
              </a:rPr>
              <a:t>For this reason, we have to generate all four possible rotation matrices </a:t>
            </a:r>
          </a:p>
          <a:p>
            <a:pPr>
              <a:buFontTx/>
              <a:buNone/>
            </a:pPr>
            <a:r>
              <a:rPr lang="en-US" altLang="zh-CN" sz="2400" dirty="0" smtClean="0">
                <a:ea typeface="宋体" pitchFamily="2" charset="-122"/>
              </a:rPr>
              <a:t>    and keep the two whose determinant |</a:t>
            </a:r>
            <a:r>
              <a:rPr lang="en-US" altLang="zh-CN" sz="2400" b="1" i="1" dirty="0" smtClean="0">
                <a:ea typeface="宋体" pitchFamily="2" charset="-122"/>
              </a:rPr>
              <a:t>R</a:t>
            </a:r>
            <a:r>
              <a:rPr lang="en-US" altLang="zh-CN" sz="2400" dirty="0" smtClean="0">
                <a:ea typeface="宋体" pitchFamily="2" charset="-122"/>
              </a:rPr>
              <a:t>| = 1.</a:t>
            </a:r>
          </a:p>
          <a:p>
            <a:endParaRPr lang="en-US" altLang="zh-CN" sz="2400" dirty="0" smtClean="0">
              <a:ea typeface="宋体" pitchFamily="2" charset="-122"/>
            </a:endParaRPr>
          </a:p>
        </p:txBody>
      </p:sp>
      <p:sp>
        <p:nvSpPr>
          <p:cNvPr id="44036" name="頁尾版面配置區 4"/>
          <p:cNvSpPr>
            <a:spLocks noGrp="1"/>
          </p:cNvSpPr>
          <p:nvPr>
            <p:ph type="ftr" sz="quarter" idx="11"/>
          </p:nvPr>
        </p:nvSpPr>
        <p:spPr>
          <a:noFill/>
        </p:spPr>
        <p:txBody>
          <a:bodyPr/>
          <a:lstStyle/>
          <a:p>
            <a:r>
              <a:rPr lang="en-US" altLang="zh-TW" smtClean="0"/>
              <a:t>Structure from Motion</a:t>
            </a:r>
          </a:p>
        </p:txBody>
      </p:sp>
      <p:sp>
        <p:nvSpPr>
          <p:cNvPr id="44037" name="投影片編號版面配置區 5"/>
          <p:cNvSpPr>
            <a:spLocks noGrp="1"/>
          </p:cNvSpPr>
          <p:nvPr>
            <p:ph type="sldNum" sz="quarter" idx="12"/>
          </p:nvPr>
        </p:nvSpPr>
        <p:spPr>
          <a:noFill/>
        </p:spPr>
        <p:txBody>
          <a:bodyPr/>
          <a:lstStyle/>
          <a:p>
            <a:fld id="{68649548-E597-480E-A644-7021307611AD}" type="slidenum">
              <a:rPr lang="en-US" altLang="zh-TW" smtClean="0">
                <a:ea typeface="新細明體" charset="-120"/>
              </a:rPr>
              <a:pPr/>
              <a:t>49</a:t>
            </a:fld>
            <a:endParaRPr lang="en-US" altLang="zh-TW" smtClean="0">
              <a:ea typeface="新細明體" charset="-120"/>
            </a:endParaRPr>
          </a:p>
        </p:txBody>
      </p:sp>
      <p:pic>
        <p:nvPicPr>
          <p:cNvPr id="44039" name="图片 8"/>
          <p:cNvPicPr>
            <a:picLocks noChangeAspect="1"/>
          </p:cNvPicPr>
          <p:nvPr/>
        </p:nvPicPr>
        <p:blipFill>
          <a:blip r:embed="rId4" cstate="print"/>
          <a:srcRect/>
          <a:stretch>
            <a:fillRect/>
          </a:stretch>
        </p:blipFill>
        <p:spPr bwMode="auto">
          <a:xfrm>
            <a:off x="3429000" y="1905000"/>
            <a:ext cx="2133600" cy="5651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eaLnBrk="1" hangingPunct="1"/>
            <a:r>
              <a:rPr lang="en-US" altLang="zh-TW" sz="3200" smtClean="0">
                <a:ea typeface="新細明體" charset="-120"/>
              </a:rPr>
              <a:t>Example (cont).</a:t>
            </a:r>
            <a:endParaRPr lang="zh-TW" altLang="en-US" sz="3200" smtClean="0">
              <a:ea typeface="新細明體" charset="-120"/>
            </a:endParaRPr>
          </a:p>
        </p:txBody>
      </p:sp>
      <p:sp>
        <p:nvSpPr>
          <p:cNvPr id="6147" name="內容版面配置區 2"/>
          <p:cNvSpPr>
            <a:spLocks noGrp="1"/>
          </p:cNvSpPr>
          <p:nvPr>
            <p:ph idx="1"/>
          </p:nvPr>
        </p:nvSpPr>
        <p:spPr/>
        <p:txBody>
          <a:bodyPr/>
          <a:lstStyle/>
          <a:p>
            <a:pPr eaLnBrk="1" hangingPunct="1">
              <a:buFontTx/>
              <a:buNone/>
            </a:pPr>
            <a:r>
              <a:rPr lang="en-US" altLang="zh-TW" smtClean="0">
                <a:ea typeface="新細明體" charset="-120"/>
              </a:rPr>
              <a:t/>
            </a:r>
            <a:br>
              <a:rPr lang="en-US" altLang="zh-TW" smtClean="0">
                <a:ea typeface="新細明體" charset="-120"/>
              </a:rPr>
            </a:br>
            <a:endParaRPr lang="zh-TW" altLang="en-US" smtClean="0">
              <a:ea typeface="新細明體" charset="-120"/>
            </a:endParaRPr>
          </a:p>
        </p:txBody>
      </p:sp>
      <p:sp>
        <p:nvSpPr>
          <p:cNvPr id="6148" name="頁尾版面配置區 4"/>
          <p:cNvSpPr>
            <a:spLocks noGrp="1"/>
          </p:cNvSpPr>
          <p:nvPr>
            <p:ph type="ftr" sz="quarter" idx="11"/>
          </p:nvPr>
        </p:nvSpPr>
        <p:spPr>
          <a:noFill/>
        </p:spPr>
        <p:txBody>
          <a:bodyPr/>
          <a:lstStyle/>
          <a:p>
            <a:r>
              <a:rPr lang="en-US" altLang="zh-TW" smtClean="0"/>
              <a:t>Structure from Motion</a:t>
            </a:r>
          </a:p>
        </p:txBody>
      </p:sp>
      <p:sp>
        <p:nvSpPr>
          <p:cNvPr id="6149" name="投影片編號版面配置區 5"/>
          <p:cNvSpPr>
            <a:spLocks noGrp="1"/>
          </p:cNvSpPr>
          <p:nvPr>
            <p:ph type="sldNum" sz="quarter" idx="12"/>
          </p:nvPr>
        </p:nvSpPr>
        <p:spPr>
          <a:noFill/>
        </p:spPr>
        <p:txBody>
          <a:bodyPr/>
          <a:lstStyle/>
          <a:p>
            <a:fld id="{15C25258-5E5F-4728-96DA-0DC23FF0A9A6}" type="slidenum">
              <a:rPr lang="en-US" altLang="zh-TW" smtClean="0">
                <a:ea typeface="新細明體" charset="-120"/>
              </a:rPr>
              <a:pPr/>
              <a:t>5</a:t>
            </a:fld>
            <a:endParaRPr lang="en-US" altLang="zh-TW" smtClean="0">
              <a:ea typeface="新細明體" charset="-120"/>
            </a:endParaRPr>
          </a:p>
        </p:txBody>
      </p:sp>
      <p:pic>
        <p:nvPicPr>
          <p:cNvPr id="6150" name="Picture 2" descr="C:\Users\vision\Desktop\Garage3DRender.jpg"/>
          <p:cNvPicPr>
            <a:picLocks noChangeAspect="1" noChangeArrowheads="1"/>
          </p:cNvPicPr>
          <p:nvPr/>
        </p:nvPicPr>
        <p:blipFill>
          <a:blip r:embed="rId3" cstate="print"/>
          <a:srcRect/>
          <a:stretch>
            <a:fillRect/>
          </a:stretch>
        </p:blipFill>
        <p:spPr bwMode="auto">
          <a:xfrm>
            <a:off x="2209800" y="2057400"/>
            <a:ext cx="4267200" cy="3200400"/>
          </a:xfrm>
          <a:prstGeom prst="rect">
            <a:avLst/>
          </a:prstGeom>
          <a:noFill/>
          <a:ln w="9525">
            <a:noFill/>
            <a:miter lim="800000"/>
            <a:headEnd/>
            <a:tailEnd/>
          </a:ln>
        </p:spPr>
      </p:pic>
      <p:sp>
        <p:nvSpPr>
          <p:cNvPr id="6151" name="文字方塊 7"/>
          <p:cNvSpPr txBox="1">
            <a:spLocks noChangeArrowheads="1"/>
          </p:cNvSpPr>
          <p:nvPr/>
        </p:nvSpPr>
        <p:spPr bwMode="auto">
          <a:xfrm>
            <a:off x="1828800" y="5562600"/>
            <a:ext cx="5410200" cy="461963"/>
          </a:xfrm>
          <a:prstGeom prst="rect">
            <a:avLst/>
          </a:prstGeom>
          <a:noFill/>
          <a:ln w="9525">
            <a:noFill/>
            <a:miter lim="800000"/>
            <a:headEnd/>
            <a:tailEnd/>
          </a:ln>
        </p:spPr>
        <p:txBody>
          <a:bodyPr>
            <a:spAutoFit/>
          </a:bodyPr>
          <a:lstStyle/>
          <a:p>
            <a:r>
              <a:rPr lang="en-US" altLang="zh-TW" b="0">
                <a:ea typeface="新細明體" charset="-120"/>
              </a:rPr>
              <a:t>3D model created from the two images</a:t>
            </a:r>
            <a:endParaRPr lang="zh-TW" altLang="en-US">
              <a:ea typeface="新細明體" charset="-120"/>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en-US" altLang="zh-TW" sz="3200" smtClean="0">
                <a:ea typeface="新細明體" charset="-120"/>
              </a:rPr>
              <a:t>Two-Frame Structure from Motion (cont).</a:t>
            </a:r>
            <a:endParaRPr lang="zh-TW" altLang="en-US" sz="3200" smtClean="0">
              <a:ea typeface="新細明體" charset="-120"/>
            </a:endParaRPr>
          </a:p>
        </p:txBody>
      </p:sp>
      <p:sp>
        <p:nvSpPr>
          <p:cNvPr id="45059" name="內容版面配置區 2"/>
          <p:cNvSpPr>
            <a:spLocks noGrp="1"/>
          </p:cNvSpPr>
          <p:nvPr>
            <p:ph idx="1"/>
          </p:nvPr>
        </p:nvSpPr>
        <p:spPr>
          <a:xfrm>
            <a:off x="685800" y="1676400"/>
            <a:ext cx="7772400" cy="4343400"/>
          </a:xfrm>
        </p:spPr>
        <p:txBody>
          <a:bodyPr/>
          <a:lstStyle/>
          <a:p>
            <a:r>
              <a:rPr lang="en-US" altLang="zh-CN" sz="2400" dirty="0" smtClean="0">
                <a:ea typeface="宋体" pitchFamily="2" charset="-122"/>
              </a:rPr>
              <a:t>To disambiguate between the remaining pair of potential rotations, we need to pair them with both possible signs of the translation direction </a:t>
            </a:r>
            <a:r>
              <a:rPr lang="en-US" altLang="zh-TW" sz="2400" dirty="0" smtClean="0"/>
              <a:t>± </a:t>
            </a:r>
            <a:r>
              <a:rPr lang="en-US" altLang="zh-CN" sz="2400" b="1" i="1" dirty="0" smtClean="0">
                <a:ea typeface="宋体" pitchFamily="2" charset="-122"/>
              </a:rPr>
              <a:t>t</a:t>
            </a:r>
            <a:r>
              <a:rPr lang="en-US" altLang="zh-CN" sz="2400" dirty="0" smtClean="0">
                <a:ea typeface="宋体" pitchFamily="2" charset="-122"/>
              </a:rPr>
              <a:t> and select the combination for which the largest number of points is seen in front of both cameras</a:t>
            </a:r>
          </a:p>
          <a:p>
            <a:r>
              <a:rPr lang="en-US" altLang="zh-CN" sz="2400" dirty="0" smtClean="0">
                <a:ea typeface="宋体" pitchFamily="2" charset="-122"/>
              </a:rPr>
              <a:t>The property that points must lie in front of the camera, i.e., at a positive distance along the viewing rays emanating from the camera, is known as </a:t>
            </a:r>
            <a:r>
              <a:rPr lang="en-US" altLang="zh-CN" sz="2400" i="1" dirty="0" err="1" smtClean="0">
                <a:ea typeface="宋体" pitchFamily="2" charset="-122"/>
              </a:rPr>
              <a:t>chirality</a:t>
            </a:r>
            <a:endParaRPr lang="en-US" altLang="zh-CN" sz="2400" dirty="0" smtClean="0">
              <a:ea typeface="宋体" pitchFamily="2" charset="-122"/>
            </a:endParaRPr>
          </a:p>
        </p:txBody>
      </p:sp>
      <p:sp>
        <p:nvSpPr>
          <p:cNvPr id="45060" name="頁尾版面配置區 4"/>
          <p:cNvSpPr>
            <a:spLocks noGrp="1"/>
          </p:cNvSpPr>
          <p:nvPr>
            <p:ph type="ftr" sz="quarter" idx="11"/>
          </p:nvPr>
        </p:nvSpPr>
        <p:spPr>
          <a:noFill/>
        </p:spPr>
        <p:txBody>
          <a:bodyPr/>
          <a:lstStyle/>
          <a:p>
            <a:r>
              <a:rPr lang="en-US" altLang="zh-TW" smtClean="0"/>
              <a:t>Structure from Motion</a:t>
            </a:r>
          </a:p>
        </p:txBody>
      </p:sp>
      <p:sp>
        <p:nvSpPr>
          <p:cNvPr id="45061" name="投影片編號版面配置區 5"/>
          <p:cNvSpPr>
            <a:spLocks noGrp="1"/>
          </p:cNvSpPr>
          <p:nvPr>
            <p:ph type="sldNum" sz="quarter" idx="12"/>
          </p:nvPr>
        </p:nvSpPr>
        <p:spPr>
          <a:noFill/>
        </p:spPr>
        <p:txBody>
          <a:bodyPr/>
          <a:lstStyle/>
          <a:p>
            <a:fld id="{F72F79E1-6182-4B23-9C21-23455C56A578}" type="slidenum">
              <a:rPr lang="en-US" altLang="zh-TW" smtClean="0">
                <a:ea typeface="新細明體" charset="-120"/>
              </a:rPr>
              <a:pPr/>
              <a:t>50</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en-US" altLang="zh-TW" sz="3200" smtClean="0">
                <a:ea typeface="新細明體" charset="-120"/>
              </a:rPr>
              <a:t>Pure Translation (Known rotation)</a:t>
            </a:r>
            <a:endParaRPr lang="zh-TW" altLang="en-US" sz="3200" smtClean="0">
              <a:ea typeface="新細明體" charset="-120"/>
            </a:endParaRPr>
          </a:p>
        </p:txBody>
      </p:sp>
      <p:sp>
        <p:nvSpPr>
          <p:cNvPr id="46083" name="內容版面配置區 2"/>
          <p:cNvSpPr>
            <a:spLocks noGrp="1"/>
          </p:cNvSpPr>
          <p:nvPr>
            <p:ph idx="1"/>
          </p:nvPr>
        </p:nvSpPr>
        <p:spPr>
          <a:xfrm>
            <a:off x="685800" y="1676400"/>
            <a:ext cx="7772400" cy="4343400"/>
          </a:xfrm>
        </p:spPr>
        <p:txBody>
          <a:bodyPr/>
          <a:lstStyle/>
          <a:p>
            <a:r>
              <a:rPr lang="en-US" altLang="zh-CN" dirty="0" smtClean="0">
                <a:ea typeface="宋体" pitchFamily="2" charset="-122"/>
              </a:rPr>
              <a:t>In the case where we know the rotation, we can pre-rotate the points in the second image to match the viewing direction of the first</a:t>
            </a:r>
          </a:p>
          <a:p>
            <a:pPr>
              <a:buFontTx/>
              <a:buNone/>
            </a:pPr>
            <a:endParaRPr lang="en-US" altLang="zh-TW" dirty="0" smtClean="0">
              <a:ea typeface="新細明體" charset="-120"/>
            </a:endParaRPr>
          </a:p>
          <a:p>
            <a:pPr>
              <a:buFontTx/>
              <a:buNone/>
            </a:pPr>
            <a:r>
              <a:rPr lang="en-US" altLang="zh-TW" dirty="0" smtClean="0">
                <a:ea typeface="新細明體" charset="-120"/>
              </a:rPr>
              <a:t>      </a:t>
            </a:r>
            <a:endParaRPr lang="zh-TW" altLang="en-US" dirty="0" smtClean="0">
              <a:ea typeface="新細明體" charset="-120"/>
            </a:endParaRPr>
          </a:p>
        </p:txBody>
      </p:sp>
      <p:sp>
        <p:nvSpPr>
          <p:cNvPr id="46084" name="頁尾版面配置區 4"/>
          <p:cNvSpPr>
            <a:spLocks noGrp="1"/>
          </p:cNvSpPr>
          <p:nvPr>
            <p:ph type="ftr" sz="quarter" idx="11"/>
          </p:nvPr>
        </p:nvSpPr>
        <p:spPr>
          <a:noFill/>
        </p:spPr>
        <p:txBody>
          <a:bodyPr/>
          <a:lstStyle/>
          <a:p>
            <a:r>
              <a:rPr lang="en-US" altLang="zh-TW" smtClean="0"/>
              <a:t>Structure from Motion</a:t>
            </a:r>
          </a:p>
        </p:txBody>
      </p:sp>
      <p:sp>
        <p:nvSpPr>
          <p:cNvPr id="46085" name="投影片編號版面配置區 5"/>
          <p:cNvSpPr>
            <a:spLocks noGrp="1"/>
          </p:cNvSpPr>
          <p:nvPr>
            <p:ph type="sldNum" sz="quarter" idx="12"/>
          </p:nvPr>
        </p:nvSpPr>
        <p:spPr>
          <a:noFill/>
        </p:spPr>
        <p:txBody>
          <a:bodyPr/>
          <a:lstStyle/>
          <a:p>
            <a:fld id="{B64EB7BC-C45C-43D2-B61B-160803D26C24}" type="slidenum">
              <a:rPr lang="en-US" altLang="zh-TW" smtClean="0">
                <a:ea typeface="新細明體" charset="-120"/>
              </a:rPr>
              <a:pPr/>
              <a:t>51</a:t>
            </a:fld>
            <a:endParaRPr lang="en-US" altLang="zh-TW" smtClean="0">
              <a:ea typeface="新細明體" charset="-120"/>
            </a:endParaRPr>
          </a:p>
        </p:txBody>
      </p:sp>
      <p:pic>
        <p:nvPicPr>
          <p:cNvPr id="6" name="图片 1"/>
          <p:cNvPicPr>
            <a:picLocks noChangeAspect="1"/>
          </p:cNvPicPr>
          <p:nvPr/>
        </p:nvPicPr>
        <p:blipFill>
          <a:blip r:embed="rId3" cstate="print"/>
          <a:srcRect l="-576" r="-651" b="-1"/>
          <a:stretch>
            <a:fillRect/>
          </a:stretch>
        </p:blipFill>
        <p:spPr bwMode="auto">
          <a:xfrm>
            <a:off x="304800" y="3200400"/>
            <a:ext cx="8382000" cy="293048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r>
              <a:rPr lang="en-US" altLang="zh-TW" sz="3200" smtClean="0">
                <a:ea typeface="新細明體" charset="-120"/>
              </a:rPr>
              <a:t>Pure Translation (cont).</a:t>
            </a:r>
            <a:endParaRPr lang="zh-TW" altLang="en-US" sz="3200" smtClean="0">
              <a:ea typeface="新細明體" charset="-120"/>
            </a:endParaRPr>
          </a:p>
        </p:txBody>
      </p:sp>
      <p:sp>
        <p:nvSpPr>
          <p:cNvPr id="48131" name="內容版面配置區 2"/>
          <p:cNvSpPr>
            <a:spLocks noGrp="1"/>
          </p:cNvSpPr>
          <p:nvPr>
            <p:ph idx="1"/>
          </p:nvPr>
        </p:nvSpPr>
        <p:spPr>
          <a:xfrm>
            <a:off x="685800" y="1524000"/>
            <a:ext cx="7772400" cy="4343400"/>
          </a:xfrm>
        </p:spPr>
        <p:txBody>
          <a:bodyPr/>
          <a:lstStyle/>
          <a:p>
            <a:pPr marL="0" indent="0"/>
            <a:r>
              <a:rPr lang="en-US" altLang="zh-TW" dirty="0" smtClean="0">
                <a:ea typeface="新細明體" charset="-120"/>
              </a:rPr>
              <a:t> </a:t>
            </a:r>
            <a:r>
              <a:rPr lang="en-US" altLang="zh-CN" dirty="0" smtClean="0">
                <a:ea typeface="宋体" pitchFamily="2" charset="-122"/>
              </a:rPr>
              <a:t>The resulting essential matrix </a:t>
            </a:r>
            <a:r>
              <a:rPr lang="en-US" altLang="zh-CN" b="1" i="1" dirty="0" smtClean="0">
                <a:ea typeface="宋体" pitchFamily="2" charset="-122"/>
              </a:rPr>
              <a:t>E</a:t>
            </a:r>
            <a:r>
              <a:rPr lang="en-US" altLang="zh-CN" dirty="0" smtClean="0">
                <a:ea typeface="宋体" pitchFamily="2" charset="-122"/>
              </a:rPr>
              <a:t> is (in the noise-free case) skew symmetric and so can be estimated more directly by setting </a:t>
            </a:r>
            <a:r>
              <a:rPr lang="en-US" altLang="zh-CN" i="1" dirty="0" err="1" smtClean="0">
                <a:ea typeface="宋体" pitchFamily="2" charset="-122"/>
              </a:rPr>
              <a:t>e</a:t>
            </a:r>
            <a:r>
              <a:rPr lang="en-US" altLang="zh-CN" i="1" baseline="-25000" dirty="0" err="1" smtClean="0">
                <a:ea typeface="宋体" pitchFamily="2" charset="-122"/>
              </a:rPr>
              <a:t>ij</a:t>
            </a:r>
            <a:r>
              <a:rPr lang="en-US" altLang="zh-CN" dirty="0" smtClean="0">
                <a:ea typeface="宋体" pitchFamily="2" charset="-122"/>
              </a:rPr>
              <a:t> = </a:t>
            </a:r>
            <a:r>
              <a:rPr lang="en-US" altLang="zh-TW" i="1" dirty="0" smtClean="0">
                <a:ea typeface="宋体" pitchFamily="2" charset="-122"/>
              </a:rPr>
              <a:t>-</a:t>
            </a:r>
            <a:r>
              <a:rPr lang="en-US" altLang="zh-CN" i="1" dirty="0" err="1" smtClean="0">
                <a:ea typeface="宋体" pitchFamily="2" charset="-122"/>
              </a:rPr>
              <a:t>e</a:t>
            </a:r>
            <a:r>
              <a:rPr lang="en-US" altLang="zh-CN" i="1" baseline="-25000" dirty="0" err="1" smtClean="0">
                <a:ea typeface="宋体" pitchFamily="2" charset="-122"/>
              </a:rPr>
              <a:t>ji</a:t>
            </a:r>
            <a:r>
              <a:rPr lang="en-US" altLang="zh-CN" dirty="0" smtClean="0">
                <a:ea typeface="宋体" pitchFamily="2" charset="-122"/>
              </a:rPr>
              <a:t> and </a:t>
            </a:r>
            <a:r>
              <a:rPr lang="en-US" altLang="zh-CN" i="1" dirty="0" err="1" smtClean="0">
                <a:ea typeface="宋体" pitchFamily="2" charset="-122"/>
              </a:rPr>
              <a:t>e</a:t>
            </a:r>
            <a:r>
              <a:rPr lang="en-US" altLang="zh-CN" i="1" baseline="-25000" dirty="0" err="1" smtClean="0">
                <a:ea typeface="宋体" pitchFamily="2" charset="-122"/>
              </a:rPr>
              <a:t>ii</a:t>
            </a:r>
            <a:r>
              <a:rPr lang="en-US" altLang="zh-CN" dirty="0" smtClean="0">
                <a:ea typeface="宋体" pitchFamily="2" charset="-122"/>
              </a:rPr>
              <a:t> = 0</a:t>
            </a:r>
          </a:p>
          <a:p>
            <a:pPr marL="0" indent="0"/>
            <a:endParaRPr lang="en-US" altLang="zh-CN" dirty="0" smtClean="0">
              <a:ea typeface="宋体" pitchFamily="2" charset="-122"/>
            </a:endParaRPr>
          </a:p>
          <a:p>
            <a:pPr marL="0" indent="0"/>
            <a:endParaRPr lang="en-US" altLang="zh-CN" dirty="0" smtClean="0">
              <a:ea typeface="宋体" pitchFamily="2" charset="-122"/>
            </a:endParaRPr>
          </a:p>
          <a:p>
            <a:pPr marL="0" indent="0"/>
            <a:endParaRPr lang="en-US" altLang="zh-CN" dirty="0" smtClean="0">
              <a:ea typeface="宋体" pitchFamily="2" charset="-122"/>
            </a:endParaRPr>
          </a:p>
          <a:p>
            <a:pPr marL="0" indent="0"/>
            <a:endParaRPr lang="en-US" altLang="zh-CN" dirty="0" smtClean="0">
              <a:ea typeface="宋体" pitchFamily="2" charset="-122"/>
            </a:endParaRPr>
          </a:p>
          <a:p>
            <a:pPr marL="0" indent="0"/>
            <a:r>
              <a:rPr lang="en-US" altLang="zh-CN" dirty="0" smtClean="0">
                <a:ea typeface="宋体" pitchFamily="2" charset="-122"/>
              </a:rPr>
              <a:t>Two points with non-zero parallax now suffice to estimate the FOE.</a:t>
            </a:r>
            <a:r>
              <a:rPr lang="en-US" altLang="zh-TW" dirty="0" smtClean="0">
                <a:ea typeface="新細明體" charset="-120"/>
              </a:rPr>
              <a:t>     </a:t>
            </a:r>
            <a:endParaRPr lang="zh-TW" altLang="en-US" dirty="0" smtClean="0">
              <a:ea typeface="新細明體" charset="-120"/>
            </a:endParaRPr>
          </a:p>
        </p:txBody>
      </p:sp>
      <p:sp>
        <p:nvSpPr>
          <p:cNvPr id="48132" name="頁尾版面配置區 4"/>
          <p:cNvSpPr>
            <a:spLocks noGrp="1"/>
          </p:cNvSpPr>
          <p:nvPr>
            <p:ph type="ftr" sz="quarter" idx="11"/>
          </p:nvPr>
        </p:nvSpPr>
        <p:spPr>
          <a:noFill/>
        </p:spPr>
        <p:txBody>
          <a:bodyPr/>
          <a:lstStyle/>
          <a:p>
            <a:r>
              <a:rPr lang="en-US" altLang="zh-TW" smtClean="0"/>
              <a:t>Structure from Motion</a:t>
            </a:r>
          </a:p>
        </p:txBody>
      </p:sp>
      <p:sp>
        <p:nvSpPr>
          <p:cNvPr id="48133" name="投影片編號版面配置區 5"/>
          <p:cNvSpPr>
            <a:spLocks noGrp="1"/>
          </p:cNvSpPr>
          <p:nvPr>
            <p:ph type="sldNum" sz="quarter" idx="12"/>
          </p:nvPr>
        </p:nvSpPr>
        <p:spPr>
          <a:noFill/>
        </p:spPr>
        <p:txBody>
          <a:bodyPr/>
          <a:lstStyle/>
          <a:p>
            <a:fld id="{663FA461-1046-4E9B-9CF2-FCA173D7B034}" type="slidenum">
              <a:rPr lang="en-US" altLang="zh-TW" smtClean="0">
                <a:ea typeface="新細明體" charset="-120"/>
              </a:rPr>
              <a:pPr/>
              <a:t>52</a:t>
            </a:fld>
            <a:endParaRPr lang="en-US" altLang="zh-TW" smtClean="0">
              <a:ea typeface="新細明體" charset="-120"/>
            </a:endParaRPr>
          </a:p>
        </p:txBody>
      </p:sp>
      <p:pic>
        <p:nvPicPr>
          <p:cNvPr id="6" name="图片 1"/>
          <p:cNvPicPr>
            <a:picLocks noChangeAspect="1"/>
          </p:cNvPicPr>
          <p:nvPr/>
        </p:nvPicPr>
        <p:blipFill>
          <a:blip r:embed="rId3" cstate="print"/>
          <a:srcRect l="32922" r="30041" b="37209"/>
          <a:stretch>
            <a:fillRect/>
          </a:stretch>
        </p:blipFill>
        <p:spPr bwMode="auto">
          <a:xfrm>
            <a:off x="2743200" y="3124200"/>
            <a:ext cx="3429000" cy="2057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r>
              <a:rPr lang="en-US" altLang="zh-TW" sz="3200" smtClean="0">
                <a:ea typeface="新細明體" charset="-120"/>
              </a:rPr>
              <a:t>Pure Translation (cont).</a:t>
            </a:r>
            <a:endParaRPr lang="zh-TW" altLang="en-US" sz="3200" smtClean="0">
              <a:ea typeface="新細明體" charset="-120"/>
            </a:endParaRPr>
          </a:p>
        </p:txBody>
      </p:sp>
      <p:sp>
        <p:nvSpPr>
          <p:cNvPr id="49155" name="內容版面配置區 2"/>
          <p:cNvSpPr>
            <a:spLocks noGrp="1"/>
          </p:cNvSpPr>
          <p:nvPr>
            <p:ph idx="1"/>
          </p:nvPr>
        </p:nvSpPr>
        <p:spPr/>
        <p:txBody>
          <a:bodyPr/>
          <a:lstStyle/>
          <a:p>
            <a:pPr>
              <a:buNone/>
            </a:pPr>
            <a:r>
              <a:rPr lang="en-US" altLang="zh-TW" sz="2400" dirty="0" smtClean="0">
                <a:ea typeface="新細明體" charset="-120"/>
              </a:rPr>
              <a:t>A more direct derivation of </a:t>
            </a:r>
            <a:r>
              <a:rPr lang="en-US" altLang="zh-TW" sz="2400" i="1" dirty="0" smtClean="0">
                <a:ea typeface="新細明體" charset="-120"/>
              </a:rPr>
              <a:t>FOE </a:t>
            </a:r>
            <a:r>
              <a:rPr lang="en-US" altLang="zh-TW" sz="2400" dirty="0" smtClean="0">
                <a:ea typeface="新細明體" charset="-120"/>
              </a:rPr>
              <a:t>estimates can be obtained by minimizing the triple product</a:t>
            </a:r>
          </a:p>
          <a:p>
            <a:pPr>
              <a:buFontTx/>
              <a:buNone/>
            </a:pPr>
            <a:endParaRPr lang="en-US" altLang="zh-TW" sz="2400" i="1" dirty="0" smtClean="0">
              <a:ea typeface="新細明體" charset="-120"/>
            </a:endParaRPr>
          </a:p>
          <a:p>
            <a:pPr>
              <a:buFontTx/>
              <a:buNone/>
            </a:pPr>
            <a:endParaRPr lang="en-US" altLang="zh-TW" sz="2400" i="1" dirty="0" smtClean="0">
              <a:ea typeface="新細明體" charset="-120"/>
            </a:endParaRPr>
          </a:p>
          <a:p>
            <a:pPr>
              <a:buFontTx/>
              <a:buNone/>
            </a:pPr>
            <a:endParaRPr lang="en-US" altLang="zh-TW" sz="2400" dirty="0" smtClean="0">
              <a:ea typeface="新細明體" charset="-120"/>
            </a:endParaRPr>
          </a:p>
          <a:p>
            <a:pPr>
              <a:buFontTx/>
              <a:buNone/>
            </a:pPr>
            <a:r>
              <a:rPr lang="en-US" altLang="zh-TW" sz="2400" dirty="0" smtClean="0">
                <a:ea typeface="新細明體" charset="-120"/>
              </a:rPr>
              <a:t>which is equivalent to finding null space for the set of equations:</a:t>
            </a:r>
          </a:p>
          <a:p>
            <a:pPr>
              <a:buFontTx/>
              <a:buNone/>
            </a:pPr>
            <a:endParaRPr lang="zh-TW" altLang="en-US" sz="2400" dirty="0" smtClean="0">
              <a:ea typeface="新細明體" charset="-120"/>
            </a:endParaRPr>
          </a:p>
        </p:txBody>
      </p:sp>
      <p:sp>
        <p:nvSpPr>
          <p:cNvPr id="49156" name="頁尾版面配置區 4"/>
          <p:cNvSpPr>
            <a:spLocks noGrp="1"/>
          </p:cNvSpPr>
          <p:nvPr>
            <p:ph type="ftr" sz="quarter" idx="11"/>
          </p:nvPr>
        </p:nvSpPr>
        <p:spPr>
          <a:noFill/>
        </p:spPr>
        <p:txBody>
          <a:bodyPr/>
          <a:lstStyle/>
          <a:p>
            <a:r>
              <a:rPr lang="en-US" altLang="zh-TW" smtClean="0"/>
              <a:t>Structure from Motion</a:t>
            </a:r>
          </a:p>
        </p:txBody>
      </p:sp>
      <p:sp>
        <p:nvSpPr>
          <p:cNvPr id="49157" name="投影片編號版面配置區 5"/>
          <p:cNvSpPr>
            <a:spLocks noGrp="1"/>
          </p:cNvSpPr>
          <p:nvPr>
            <p:ph type="sldNum" sz="quarter" idx="12"/>
          </p:nvPr>
        </p:nvSpPr>
        <p:spPr>
          <a:noFill/>
        </p:spPr>
        <p:txBody>
          <a:bodyPr/>
          <a:lstStyle/>
          <a:p>
            <a:fld id="{7889E710-E24C-439E-847C-874BB7D6786F}" type="slidenum">
              <a:rPr lang="en-US" altLang="zh-TW" smtClean="0">
                <a:ea typeface="新細明體" charset="-120"/>
              </a:rPr>
              <a:pPr/>
              <a:t>53</a:t>
            </a:fld>
            <a:endParaRPr lang="en-US" altLang="zh-TW" smtClean="0">
              <a:ea typeface="新細明體" charset="-120"/>
            </a:endParaRPr>
          </a:p>
        </p:txBody>
      </p:sp>
      <p:pic>
        <p:nvPicPr>
          <p:cNvPr id="49158" name="图片 1"/>
          <p:cNvPicPr>
            <a:picLocks noChangeAspect="1"/>
          </p:cNvPicPr>
          <p:nvPr/>
        </p:nvPicPr>
        <p:blipFill>
          <a:blip r:embed="rId3" cstate="print"/>
          <a:srcRect/>
          <a:stretch>
            <a:fillRect/>
          </a:stretch>
        </p:blipFill>
        <p:spPr bwMode="auto">
          <a:xfrm>
            <a:off x="914400" y="4953000"/>
            <a:ext cx="7208838" cy="495300"/>
          </a:xfrm>
          <a:prstGeom prst="rect">
            <a:avLst/>
          </a:prstGeom>
          <a:noFill/>
          <a:ln w="9525">
            <a:noFill/>
            <a:miter lim="800000"/>
            <a:headEnd/>
            <a:tailEnd/>
          </a:ln>
        </p:spPr>
      </p:pic>
      <p:pic>
        <p:nvPicPr>
          <p:cNvPr id="49159" name="图片 2"/>
          <p:cNvPicPr>
            <a:picLocks noChangeAspect="1"/>
          </p:cNvPicPr>
          <p:nvPr/>
        </p:nvPicPr>
        <p:blipFill>
          <a:blip r:embed="rId4" cstate="print"/>
          <a:srcRect/>
          <a:stretch>
            <a:fillRect/>
          </a:stretch>
        </p:blipFill>
        <p:spPr bwMode="auto">
          <a:xfrm>
            <a:off x="2209800" y="2743200"/>
            <a:ext cx="4803775" cy="8763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r>
              <a:rPr lang="en-US" altLang="zh-TW" sz="3200" smtClean="0">
                <a:ea typeface="新細明體" charset="-120"/>
              </a:rPr>
              <a:t>Pure Translation (cont).</a:t>
            </a:r>
            <a:endParaRPr lang="zh-TW" altLang="en-US" sz="3200" smtClean="0">
              <a:ea typeface="新細明體" charset="-120"/>
            </a:endParaRPr>
          </a:p>
        </p:txBody>
      </p:sp>
      <p:sp>
        <p:nvSpPr>
          <p:cNvPr id="49155" name="內容版面配置區 2"/>
          <p:cNvSpPr>
            <a:spLocks noGrp="1"/>
          </p:cNvSpPr>
          <p:nvPr>
            <p:ph idx="1"/>
          </p:nvPr>
        </p:nvSpPr>
        <p:spPr/>
        <p:txBody>
          <a:bodyPr/>
          <a:lstStyle/>
          <a:p>
            <a:pPr>
              <a:buNone/>
            </a:pPr>
            <a:r>
              <a:rPr lang="en-US" altLang="zh-TW" sz="2400" dirty="0" smtClean="0">
                <a:ea typeface="新細明體" charset="-120"/>
              </a:rPr>
              <a:t>A more direct derivation of </a:t>
            </a:r>
            <a:r>
              <a:rPr lang="en-US" altLang="zh-TW" sz="2400" i="1" dirty="0" smtClean="0">
                <a:ea typeface="新細明體" charset="-120"/>
              </a:rPr>
              <a:t>FOE </a:t>
            </a:r>
            <a:r>
              <a:rPr lang="en-US" altLang="zh-TW" sz="2400" dirty="0" smtClean="0">
                <a:ea typeface="新細明體" charset="-120"/>
              </a:rPr>
              <a:t>estimates can be obtained by minimizing the triple product</a:t>
            </a:r>
          </a:p>
          <a:p>
            <a:pPr>
              <a:buFontTx/>
              <a:buNone/>
            </a:pPr>
            <a:endParaRPr lang="en-US" altLang="zh-TW" sz="2400" i="1" dirty="0" smtClean="0">
              <a:ea typeface="新細明體" charset="-120"/>
            </a:endParaRPr>
          </a:p>
          <a:p>
            <a:pPr>
              <a:buFontTx/>
              <a:buNone/>
            </a:pPr>
            <a:endParaRPr lang="en-US" altLang="zh-TW" sz="2400" i="1" dirty="0" smtClean="0">
              <a:ea typeface="新細明體" charset="-120"/>
            </a:endParaRPr>
          </a:p>
          <a:p>
            <a:pPr>
              <a:buFontTx/>
              <a:buNone/>
            </a:pPr>
            <a:endParaRPr lang="en-US" altLang="zh-TW" sz="2400" dirty="0" smtClean="0">
              <a:ea typeface="新細明體" charset="-120"/>
            </a:endParaRPr>
          </a:p>
          <a:p>
            <a:pPr>
              <a:buFontTx/>
              <a:buNone/>
            </a:pPr>
            <a:r>
              <a:rPr lang="en-US" altLang="zh-TW" sz="2400" dirty="0" smtClean="0">
                <a:ea typeface="新細明體" charset="-120"/>
              </a:rPr>
              <a:t>which is equivalent to finding null space for the set of equations:</a:t>
            </a:r>
          </a:p>
          <a:p>
            <a:pPr>
              <a:buFontTx/>
              <a:buNone/>
            </a:pPr>
            <a:endParaRPr lang="zh-TW" altLang="en-US" sz="2400" dirty="0" smtClean="0">
              <a:ea typeface="新細明體" charset="-120"/>
            </a:endParaRPr>
          </a:p>
        </p:txBody>
      </p:sp>
      <p:sp>
        <p:nvSpPr>
          <p:cNvPr id="49156" name="頁尾版面配置區 4"/>
          <p:cNvSpPr>
            <a:spLocks noGrp="1"/>
          </p:cNvSpPr>
          <p:nvPr>
            <p:ph type="ftr" sz="quarter" idx="11"/>
          </p:nvPr>
        </p:nvSpPr>
        <p:spPr>
          <a:noFill/>
        </p:spPr>
        <p:txBody>
          <a:bodyPr/>
          <a:lstStyle/>
          <a:p>
            <a:r>
              <a:rPr lang="en-US" altLang="zh-TW" smtClean="0"/>
              <a:t>Structure from Motion</a:t>
            </a:r>
          </a:p>
        </p:txBody>
      </p:sp>
      <p:sp>
        <p:nvSpPr>
          <p:cNvPr id="49157" name="投影片編號版面配置區 5"/>
          <p:cNvSpPr>
            <a:spLocks noGrp="1"/>
          </p:cNvSpPr>
          <p:nvPr>
            <p:ph type="sldNum" sz="quarter" idx="12"/>
          </p:nvPr>
        </p:nvSpPr>
        <p:spPr>
          <a:noFill/>
        </p:spPr>
        <p:txBody>
          <a:bodyPr/>
          <a:lstStyle/>
          <a:p>
            <a:fld id="{7889E710-E24C-439E-847C-874BB7D6786F}" type="slidenum">
              <a:rPr lang="en-US" altLang="zh-TW" smtClean="0">
                <a:ea typeface="新細明體" charset="-120"/>
              </a:rPr>
              <a:pPr/>
              <a:t>54</a:t>
            </a:fld>
            <a:endParaRPr lang="en-US" altLang="zh-TW" smtClean="0">
              <a:ea typeface="新細明體" charset="-120"/>
            </a:endParaRPr>
          </a:p>
        </p:txBody>
      </p:sp>
      <p:pic>
        <p:nvPicPr>
          <p:cNvPr id="49159" name="图片 2"/>
          <p:cNvPicPr>
            <a:picLocks noChangeAspect="1"/>
          </p:cNvPicPr>
          <p:nvPr/>
        </p:nvPicPr>
        <p:blipFill>
          <a:blip r:embed="rId3" cstate="print"/>
          <a:srcRect/>
          <a:stretch>
            <a:fillRect/>
          </a:stretch>
        </p:blipFill>
        <p:spPr bwMode="auto">
          <a:xfrm>
            <a:off x="2209800" y="2743200"/>
            <a:ext cx="4803775" cy="876300"/>
          </a:xfrm>
          <a:prstGeom prst="rect">
            <a:avLst/>
          </a:prstGeom>
          <a:noFill/>
          <a:ln w="9525">
            <a:noFill/>
            <a:miter lim="800000"/>
            <a:headEnd/>
            <a:tailEnd/>
          </a:ln>
        </p:spPr>
      </p:pic>
      <p:grpSp>
        <p:nvGrpSpPr>
          <p:cNvPr id="2" name="群組 14"/>
          <p:cNvGrpSpPr/>
          <p:nvPr/>
        </p:nvGrpSpPr>
        <p:grpSpPr>
          <a:xfrm>
            <a:off x="1219200" y="4724400"/>
            <a:ext cx="6324600" cy="1336675"/>
            <a:chOff x="1752600" y="4343400"/>
            <a:chExt cx="6324600" cy="1336675"/>
          </a:xfrm>
        </p:grpSpPr>
        <p:pic>
          <p:nvPicPr>
            <p:cNvPr id="16" name="图片 1"/>
            <p:cNvPicPr>
              <a:picLocks noChangeAspect="1"/>
            </p:cNvPicPr>
            <p:nvPr/>
          </p:nvPicPr>
          <p:blipFill>
            <a:blip r:embed="rId4" cstate="print"/>
            <a:srcRect/>
            <a:stretch>
              <a:fillRect/>
            </a:stretch>
          </p:blipFill>
          <p:spPr bwMode="auto">
            <a:xfrm>
              <a:off x="1752600" y="4343400"/>
              <a:ext cx="6324600" cy="1336675"/>
            </a:xfrm>
            <a:prstGeom prst="rect">
              <a:avLst/>
            </a:prstGeom>
            <a:noFill/>
            <a:ln w="9525">
              <a:noFill/>
              <a:miter lim="800000"/>
              <a:headEnd/>
              <a:tailEnd/>
            </a:ln>
          </p:spPr>
        </p:pic>
        <p:sp>
          <p:nvSpPr>
            <p:cNvPr id="17" name="文本框 3"/>
            <p:cNvSpPr txBox="1">
              <a:spLocks noChangeArrowheads="1"/>
            </p:cNvSpPr>
            <p:nvPr/>
          </p:nvSpPr>
          <p:spPr bwMode="auto">
            <a:xfrm>
              <a:off x="2819400" y="4752975"/>
              <a:ext cx="133350" cy="384721"/>
            </a:xfrm>
            <a:prstGeom prst="rect">
              <a:avLst/>
            </a:prstGeom>
            <a:solidFill>
              <a:srgbClr val="FFFFFF"/>
            </a:solidFill>
            <a:ln w="9525">
              <a:noFill/>
              <a:miter lim="800000"/>
              <a:headEnd/>
              <a:tailEnd/>
            </a:ln>
          </p:spPr>
          <p:txBody>
            <a:bodyPr wrap="square">
              <a:spAutoFit/>
            </a:bodyPr>
            <a:lstStyle/>
            <a:p>
              <a:pPr algn="ctr"/>
              <a:r>
                <a:rPr kumimoji="1" lang="en-US" altLang="zh-CN" sz="1900" dirty="0" smtClean="0">
                  <a:solidFill>
                    <a:srgbClr val="595959"/>
                  </a:solidFill>
                  <a:ea typeface="宋体" pitchFamily="2" charset="-122"/>
                </a:rPr>
                <a:t>1</a:t>
              </a:r>
              <a:endParaRPr kumimoji="1" lang="zh-CN" altLang="en-US" sz="1900" dirty="0">
                <a:solidFill>
                  <a:srgbClr val="595959"/>
                </a:solidFill>
                <a:ea typeface="宋体" pitchFamily="2" charset="-122"/>
              </a:endParaRPr>
            </a:p>
          </p:txBody>
        </p:sp>
      </p:gr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r>
              <a:rPr lang="en-US" altLang="zh-TW" sz="3200" smtClean="0">
                <a:ea typeface="新細明體" charset="-120"/>
              </a:rPr>
              <a:t>Pure Translation (cont).</a:t>
            </a:r>
            <a:endParaRPr lang="zh-TW" altLang="en-US" sz="3200" smtClean="0">
              <a:ea typeface="新細明體" charset="-120"/>
            </a:endParaRPr>
          </a:p>
        </p:txBody>
      </p:sp>
      <p:sp>
        <p:nvSpPr>
          <p:cNvPr id="49155" name="內容版面配置區 2"/>
          <p:cNvSpPr>
            <a:spLocks noGrp="1"/>
          </p:cNvSpPr>
          <p:nvPr>
            <p:ph idx="1"/>
          </p:nvPr>
        </p:nvSpPr>
        <p:spPr/>
        <p:txBody>
          <a:bodyPr/>
          <a:lstStyle/>
          <a:p>
            <a:pPr>
              <a:buNone/>
            </a:pPr>
            <a:r>
              <a:rPr lang="en-US" altLang="zh-TW" sz="2400" dirty="0" smtClean="0">
                <a:ea typeface="新細明體" charset="-120"/>
              </a:rPr>
              <a:t>A more direct derivation of </a:t>
            </a:r>
            <a:r>
              <a:rPr lang="en-US" altLang="zh-TW" sz="2400" i="1" dirty="0" smtClean="0">
                <a:ea typeface="新細明體" charset="-120"/>
              </a:rPr>
              <a:t>FOE </a:t>
            </a:r>
            <a:r>
              <a:rPr lang="en-US" altLang="zh-TW" sz="2400" dirty="0" smtClean="0">
                <a:ea typeface="新細明體" charset="-120"/>
              </a:rPr>
              <a:t>estimates can be obtained by minimizing the triple product</a:t>
            </a:r>
          </a:p>
          <a:p>
            <a:pPr>
              <a:buFontTx/>
              <a:buNone/>
            </a:pPr>
            <a:endParaRPr lang="en-US" altLang="zh-TW" sz="2400" i="1" dirty="0" smtClean="0">
              <a:ea typeface="新細明體" charset="-120"/>
            </a:endParaRPr>
          </a:p>
          <a:p>
            <a:pPr>
              <a:buFontTx/>
              <a:buNone/>
            </a:pPr>
            <a:endParaRPr lang="en-US" altLang="zh-TW" sz="2400" i="1" dirty="0" smtClean="0">
              <a:ea typeface="新細明體" charset="-120"/>
            </a:endParaRPr>
          </a:p>
          <a:p>
            <a:pPr>
              <a:buFontTx/>
              <a:buNone/>
            </a:pPr>
            <a:endParaRPr lang="en-US" altLang="zh-TW" sz="2400" dirty="0" smtClean="0">
              <a:ea typeface="新細明體" charset="-120"/>
            </a:endParaRPr>
          </a:p>
          <a:p>
            <a:pPr>
              <a:buFontTx/>
              <a:buNone/>
            </a:pPr>
            <a:r>
              <a:rPr lang="en-US" altLang="zh-TW" sz="2400" dirty="0" smtClean="0">
                <a:ea typeface="新細明體" charset="-120"/>
              </a:rPr>
              <a:t>which is equivalent to finding null space for the set of equations:</a:t>
            </a:r>
          </a:p>
          <a:p>
            <a:pPr>
              <a:buFontTx/>
              <a:buNone/>
            </a:pPr>
            <a:endParaRPr lang="zh-TW" altLang="en-US" sz="2400" dirty="0" smtClean="0">
              <a:ea typeface="新細明體" charset="-120"/>
            </a:endParaRPr>
          </a:p>
        </p:txBody>
      </p:sp>
      <p:sp>
        <p:nvSpPr>
          <p:cNvPr id="49156" name="頁尾版面配置區 4"/>
          <p:cNvSpPr>
            <a:spLocks noGrp="1"/>
          </p:cNvSpPr>
          <p:nvPr>
            <p:ph type="ftr" sz="quarter" idx="11"/>
          </p:nvPr>
        </p:nvSpPr>
        <p:spPr>
          <a:noFill/>
        </p:spPr>
        <p:txBody>
          <a:bodyPr/>
          <a:lstStyle/>
          <a:p>
            <a:r>
              <a:rPr lang="en-US" altLang="zh-TW" smtClean="0"/>
              <a:t>Structure from Motion</a:t>
            </a:r>
          </a:p>
        </p:txBody>
      </p:sp>
      <p:sp>
        <p:nvSpPr>
          <p:cNvPr id="49157" name="投影片編號版面配置區 5"/>
          <p:cNvSpPr>
            <a:spLocks noGrp="1"/>
          </p:cNvSpPr>
          <p:nvPr>
            <p:ph type="sldNum" sz="quarter" idx="12"/>
          </p:nvPr>
        </p:nvSpPr>
        <p:spPr>
          <a:noFill/>
        </p:spPr>
        <p:txBody>
          <a:bodyPr/>
          <a:lstStyle/>
          <a:p>
            <a:fld id="{7889E710-E24C-439E-847C-874BB7D6786F}" type="slidenum">
              <a:rPr lang="en-US" altLang="zh-TW" smtClean="0">
                <a:ea typeface="新細明體" charset="-120"/>
              </a:rPr>
              <a:pPr/>
              <a:t>55</a:t>
            </a:fld>
            <a:endParaRPr lang="en-US" altLang="zh-TW" smtClean="0">
              <a:ea typeface="新細明體" charset="-120"/>
            </a:endParaRPr>
          </a:p>
        </p:txBody>
      </p:sp>
      <p:pic>
        <p:nvPicPr>
          <p:cNvPr id="49159" name="图片 2"/>
          <p:cNvPicPr>
            <a:picLocks noChangeAspect="1"/>
          </p:cNvPicPr>
          <p:nvPr/>
        </p:nvPicPr>
        <p:blipFill>
          <a:blip r:embed="rId3" cstate="print"/>
          <a:srcRect/>
          <a:stretch>
            <a:fillRect/>
          </a:stretch>
        </p:blipFill>
        <p:spPr bwMode="auto">
          <a:xfrm>
            <a:off x="2209800" y="2743200"/>
            <a:ext cx="4803775" cy="876300"/>
          </a:xfrm>
          <a:prstGeom prst="rect">
            <a:avLst/>
          </a:prstGeom>
          <a:noFill/>
          <a:ln w="9525">
            <a:noFill/>
            <a:miter lim="800000"/>
            <a:headEnd/>
            <a:tailEnd/>
          </a:ln>
        </p:spPr>
      </p:pic>
      <p:grpSp>
        <p:nvGrpSpPr>
          <p:cNvPr id="2" name="群組 14"/>
          <p:cNvGrpSpPr/>
          <p:nvPr/>
        </p:nvGrpSpPr>
        <p:grpSpPr>
          <a:xfrm>
            <a:off x="1219200" y="4724400"/>
            <a:ext cx="6324600" cy="1336675"/>
            <a:chOff x="1752600" y="4343400"/>
            <a:chExt cx="6324600" cy="1336675"/>
          </a:xfrm>
        </p:grpSpPr>
        <p:pic>
          <p:nvPicPr>
            <p:cNvPr id="16" name="图片 1"/>
            <p:cNvPicPr>
              <a:picLocks noChangeAspect="1"/>
            </p:cNvPicPr>
            <p:nvPr/>
          </p:nvPicPr>
          <p:blipFill>
            <a:blip r:embed="rId4" cstate="print"/>
            <a:srcRect/>
            <a:stretch>
              <a:fillRect/>
            </a:stretch>
          </p:blipFill>
          <p:spPr bwMode="auto">
            <a:xfrm>
              <a:off x="1752600" y="4343400"/>
              <a:ext cx="6324600" cy="1336675"/>
            </a:xfrm>
            <a:prstGeom prst="rect">
              <a:avLst/>
            </a:prstGeom>
            <a:noFill/>
            <a:ln w="9525">
              <a:noFill/>
              <a:miter lim="800000"/>
              <a:headEnd/>
              <a:tailEnd/>
            </a:ln>
          </p:spPr>
        </p:pic>
        <p:sp>
          <p:nvSpPr>
            <p:cNvPr id="17" name="文本框 3"/>
            <p:cNvSpPr txBox="1">
              <a:spLocks noChangeArrowheads="1"/>
            </p:cNvSpPr>
            <p:nvPr/>
          </p:nvSpPr>
          <p:spPr bwMode="auto">
            <a:xfrm>
              <a:off x="2819400" y="4752975"/>
              <a:ext cx="133350" cy="384721"/>
            </a:xfrm>
            <a:prstGeom prst="rect">
              <a:avLst/>
            </a:prstGeom>
            <a:solidFill>
              <a:srgbClr val="FFFFFF"/>
            </a:solidFill>
            <a:ln w="9525">
              <a:noFill/>
              <a:miter lim="800000"/>
              <a:headEnd/>
              <a:tailEnd/>
            </a:ln>
          </p:spPr>
          <p:txBody>
            <a:bodyPr wrap="square">
              <a:spAutoFit/>
            </a:bodyPr>
            <a:lstStyle/>
            <a:p>
              <a:pPr algn="ctr"/>
              <a:r>
                <a:rPr kumimoji="1" lang="en-US" altLang="zh-CN" sz="1900" dirty="0" smtClean="0">
                  <a:solidFill>
                    <a:srgbClr val="595959"/>
                  </a:solidFill>
                  <a:ea typeface="宋体" pitchFamily="2" charset="-122"/>
                </a:rPr>
                <a:t>1</a:t>
              </a:r>
              <a:endParaRPr kumimoji="1" lang="zh-CN" altLang="en-US" sz="1900" dirty="0">
                <a:solidFill>
                  <a:srgbClr val="595959"/>
                </a:solidFill>
                <a:ea typeface="宋体" pitchFamily="2" charset="-122"/>
              </a:endParaRPr>
            </a:p>
          </p:txBody>
        </p:sp>
      </p:grpSp>
      <p:sp>
        <p:nvSpPr>
          <p:cNvPr id="9" name="文字方塊 8"/>
          <p:cNvSpPr txBox="1"/>
          <p:nvPr/>
        </p:nvSpPr>
        <p:spPr>
          <a:xfrm>
            <a:off x="5995778" y="5435025"/>
            <a:ext cx="481222" cy="584775"/>
          </a:xfrm>
          <a:prstGeom prst="rect">
            <a:avLst/>
          </a:prstGeom>
          <a:noFill/>
        </p:spPr>
        <p:txBody>
          <a:bodyPr wrap="none" rtlCol="0">
            <a:spAutoFit/>
          </a:bodyPr>
          <a:lstStyle/>
          <a:p>
            <a:r>
              <a:rPr lang="en-US" altLang="zh-TW" sz="3200" dirty="0" smtClean="0">
                <a:solidFill>
                  <a:srgbClr val="FF0000"/>
                </a:solidFill>
              </a:rPr>
              <a:t>X</a:t>
            </a:r>
            <a:endParaRPr lang="zh-TW" altLang="en-US" sz="3200" dirty="0">
              <a:solidFill>
                <a:srgbClr val="FF0000"/>
              </a:solidFill>
            </a:endParaRPr>
          </a:p>
        </p:txBody>
      </p:sp>
      <p:sp>
        <p:nvSpPr>
          <p:cNvPr id="10" name="文字方塊 9"/>
          <p:cNvSpPr txBox="1"/>
          <p:nvPr/>
        </p:nvSpPr>
        <p:spPr>
          <a:xfrm>
            <a:off x="3886200" y="5029200"/>
            <a:ext cx="481222" cy="584775"/>
          </a:xfrm>
          <a:prstGeom prst="rect">
            <a:avLst/>
          </a:prstGeom>
          <a:noFill/>
        </p:spPr>
        <p:txBody>
          <a:bodyPr wrap="none" rtlCol="0">
            <a:spAutoFit/>
          </a:bodyPr>
          <a:lstStyle/>
          <a:p>
            <a:r>
              <a:rPr lang="en-US" altLang="zh-TW" sz="3200" dirty="0" smtClean="0">
                <a:solidFill>
                  <a:srgbClr val="FF0000"/>
                </a:solidFill>
              </a:rPr>
              <a:t>X</a:t>
            </a:r>
            <a:endParaRPr lang="zh-TW" altLang="en-US" sz="3200" dirty="0">
              <a:solidFill>
                <a:srgbClr val="FF0000"/>
              </a:solidFill>
            </a:endParaRPr>
          </a:p>
        </p:txBody>
      </p:sp>
      <p:sp>
        <p:nvSpPr>
          <p:cNvPr id="11" name="文字方塊 10"/>
          <p:cNvSpPr txBox="1"/>
          <p:nvPr/>
        </p:nvSpPr>
        <p:spPr>
          <a:xfrm>
            <a:off x="1752600" y="4572000"/>
            <a:ext cx="481222" cy="584775"/>
          </a:xfrm>
          <a:prstGeom prst="rect">
            <a:avLst/>
          </a:prstGeom>
          <a:noFill/>
        </p:spPr>
        <p:txBody>
          <a:bodyPr wrap="none" rtlCol="0">
            <a:spAutoFit/>
          </a:bodyPr>
          <a:lstStyle/>
          <a:p>
            <a:r>
              <a:rPr lang="en-US" altLang="zh-TW" sz="3200" dirty="0" smtClean="0">
                <a:solidFill>
                  <a:srgbClr val="FF0000"/>
                </a:solidFill>
              </a:rPr>
              <a:t>X</a:t>
            </a:r>
            <a:endParaRPr lang="zh-TW" altLang="en-US" sz="3200" dirty="0">
              <a:solidFill>
                <a:srgbClr val="FF0000"/>
              </a:solidFill>
            </a:endParaRP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r>
              <a:rPr lang="en-US" altLang="zh-TW" sz="3200" smtClean="0">
                <a:ea typeface="新細明體" charset="-120"/>
              </a:rPr>
              <a:t>Pure Translation (cont).</a:t>
            </a:r>
            <a:endParaRPr lang="zh-TW" altLang="en-US" sz="3200" smtClean="0">
              <a:ea typeface="新細明體" charset="-120"/>
            </a:endParaRPr>
          </a:p>
        </p:txBody>
      </p:sp>
      <p:sp>
        <p:nvSpPr>
          <p:cNvPr id="49155" name="內容版面配置區 2"/>
          <p:cNvSpPr>
            <a:spLocks noGrp="1"/>
          </p:cNvSpPr>
          <p:nvPr>
            <p:ph idx="1"/>
          </p:nvPr>
        </p:nvSpPr>
        <p:spPr/>
        <p:txBody>
          <a:bodyPr/>
          <a:lstStyle/>
          <a:p>
            <a:pPr>
              <a:buNone/>
            </a:pPr>
            <a:r>
              <a:rPr lang="en-US" altLang="zh-TW" sz="2400" dirty="0" smtClean="0">
                <a:ea typeface="新細明體" charset="-120"/>
              </a:rPr>
              <a:t>A more direct derivation of </a:t>
            </a:r>
            <a:r>
              <a:rPr lang="en-US" altLang="zh-TW" sz="2400" i="1" dirty="0" smtClean="0">
                <a:ea typeface="新細明體" charset="-120"/>
              </a:rPr>
              <a:t>FOE </a:t>
            </a:r>
            <a:r>
              <a:rPr lang="en-US" altLang="zh-TW" sz="2400" dirty="0" smtClean="0">
                <a:ea typeface="新細明體" charset="-120"/>
              </a:rPr>
              <a:t>estimates can be obtained by minimizing the triple product</a:t>
            </a:r>
          </a:p>
          <a:p>
            <a:pPr>
              <a:buFontTx/>
              <a:buNone/>
            </a:pPr>
            <a:endParaRPr lang="en-US" altLang="zh-TW" sz="2400" i="1" dirty="0" smtClean="0">
              <a:ea typeface="新細明體" charset="-120"/>
            </a:endParaRPr>
          </a:p>
          <a:p>
            <a:pPr>
              <a:buFontTx/>
              <a:buNone/>
            </a:pPr>
            <a:endParaRPr lang="en-US" altLang="zh-TW" sz="2400" i="1" dirty="0" smtClean="0">
              <a:ea typeface="新細明體" charset="-120"/>
            </a:endParaRPr>
          </a:p>
          <a:p>
            <a:pPr>
              <a:buFontTx/>
              <a:buNone/>
            </a:pPr>
            <a:endParaRPr lang="en-US" altLang="zh-TW" sz="2400" dirty="0" smtClean="0">
              <a:ea typeface="新細明體" charset="-120"/>
            </a:endParaRPr>
          </a:p>
          <a:p>
            <a:pPr>
              <a:buFontTx/>
              <a:buNone/>
            </a:pPr>
            <a:r>
              <a:rPr lang="en-US" altLang="zh-TW" sz="2400" dirty="0" smtClean="0">
                <a:ea typeface="新細明體" charset="-120"/>
              </a:rPr>
              <a:t>which is equivalent to finding null space for the set of equations:</a:t>
            </a:r>
          </a:p>
          <a:p>
            <a:pPr>
              <a:buFontTx/>
              <a:buNone/>
            </a:pPr>
            <a:endParaRPr lang="zh-TW" altLang="en-US" sz="2400" dirty="0" smtClean="0">
              <a:ea typeface="新細明體" charset="-120"/>
            </a:endParaRPr>
          </a:p>
        </p:txBody>
      </p:sp>
      <p:sp>
        <p:nvSpPr>
          <p:cNvPr id="49156" name="頁尾版面配置區 4"/>
          <p:cNvSpPr>
            <a:spLocks noGrp="1"/>
          </p:cNvSpPr>
          <p:nvPr>
            <p:ph type="ftr" sz="quarter" idx="11"/>
          </p:nvPr>
        </p:nvSpPr>
        <p:spPr>
          <a:noFill/>
        </p:spPr>
        <p:txBody>
          <a:bodyPr/>
          <a:lstStyle/>
          <a:p>
            <a:r>
              <a:rPr lang="en-US" altLang="zh-TW" smtClean="0"/>
              <a:t>Structure from Motion</a:t>
            </a:r>
          </a:p>
        </p:txBody>
      </p:sp>
      <p:sp>
        <p:nvSpPr>
          <p:cNvPr id="49157" name="投影片編號版面配置區 5"/>
          <p:cNvSpPr>
            <a:spLocks noGrp="1"/>
          </p:cNvSpPr>
          <p:nvPr>
            <p:ph type="sldNum" sz="quarter" idx="12"/>
          </p:nvPr>
        </p:nvSpPr>
        <p:spPr>
          <a:noFill/>
        </p:spPr>
        <p:txBody>
          <a:bodyPr/>
          <a:lstStyle/>
          <a:p>
            <a:fld id="{7889E710-E24C-439E-847C-874BB7D6786F}" type="slidenum">
              <a:rPr lang="en-US" altLang="zh-TW" smtClean="0">
                <a:ea typeface="新細明體" charset="-120"/>
              </a:rPr>
              <a:pPr/>
              <a:t>56</a:t>
            </a:fld>
            <a:endParaRPr lang="en-US" altLang="zh-TW" smtClean="0">
              <a:ea typeface="新細明體" charset="-120"/>
            </a:endParaRPr>
          </a:p>
        </p:txBody>
      </p:sp>
      <p:pic>
        <p:nvPicPr>
          <p:cNvPr id="49159" name="图片 2"/>
          <p:cNvPicPr>
            <a:picLocks noChangeAspect="1"/>
          </p:cNvPicPr>
          <p:nvPr/>
        </p:nvPicPr>
        <p:blipFill>
          <a:blip r:embed="rId3" cstate="print"/>
          <a:srcRect/>
          <a:stretch>
            <a:fillRect/>
          </a:stretch>
        </p:blipFill>
        <p:spPr bwMode="auto">
          <a:xfrm>
            <a:off x="2209800" y="2743200"/>
            <a:ext cx="4803775" cy="876300"/>
          </a:xfrm>
          <a:prstGeom prst="rect">
            <a:avLst/>
          </a:prstGeom>
          <a:noFill/>
          <a:ln w="9525">
            <a:noFill/>
            <a:miter lim="800000"/>
            <a:headEnd/>
            <a:tailEnd/>
          </a:ln>
        </p:spPr>
      </p:pic>
      <p:grpSp>
        <p:nvGrpSpPr>
          <p:cNvPr id="15" name="群組 14"/>
          <p:cNvGrpSpPr/>
          <p:nvPr/>
        </p:nvGrpSpPr>
        <p:grpSpPr>
          <a:xfrm>
            <a:off x="1219200" y="4724400"/>
            <a:ext cx="6324600" cy="1336675"/>
            <a:chOff x="1752600" y="4343400"/>
            <a:chExt cx="6324600" cy="1336675"/>
          </a:xfrm>
        </p:grpSpPr>
        <p:pic>
          <p:nvPicPr>
            <p:cNvPr id="16" name="图片 1"/>
            <p:cNvPicPr>
              <a:picLocks noChangeAspect="1"/>
            </p:cNvPicPr>
            <p:nvPr/>
          </p:nvPicPr>
          <p:blipFill>
            <a:blip r:embed="rId4" cstate="print"/>
            <a:srcRect/>
            <a:stretch>
              <a:fillRect/>
            </a:stretch>
          </p:blipFill>
          <p:spPr bwMode="auto">
            <a:xfrm>
              <a:off x="1752600" y="4343400"/>
              <a:ext cx="6324600" cy="1336675"/>
            </a:xfrm>
            <a:prstGeom prst="rect">
              <a:avLst/>
            </a:prstGeom>
            <a:noFill/>
            <a:ln w="9525">
              <a:noFill/>
              <a:miter lim="800000"/>
              <a:headEnd/>
              <a:tailEnd/>
            </a:ln>
          </p:spPr>
        </p:pic>
        <p:sp>
          <p:nvSpPr>
            <p:cNvPr id="17" name="文本框 3"/>
            <p:cNvSpPr txBox="1">
              <a:spLocks noChangeArrowheads="1"/>
            </p:cNvSpPr>
            <p:nvPr/>
          </p:nvSpPr>
          <p:spPr bwMode="auto">
            <a:xfrm>
              <a:off x="2819400" y="4752975"/>
              <a:ext cx="133350" cy="384721"/>
            </a:xfrm>
            <a:prstGeom prst="rect">
              <a:avLst/>
            </a:prstGeom>
            <a:solidFill>
              <a:srgbClr val="FFFFFF"/>
            </a:solidFill>
            <a:ln w="9525">
              <a:noFill/>
              <a:miter lim="800000"/>
              <a:headEnd/>
              <a:tailEnd/>
            </a:ln>
          </p:spPr>
          <p:txBody>
            <a:bodyPr wrap="square">
              <a:spAutoFit/>
            </a:bodyPr>
            <a:lstStyle/>
            <a:p>
              <a:pPr algn="ctr"/>
              <a:r>
                <a:rPr kumimoji="1" lang="en-US" altLang="zh-CN" sz="1900" dirty="0" smtClean="0">
                  <a:solidFill>
                    <a:srgbClr val="595959"/>
                  </a:solidFill>
                  <a:ea typeface="宋体" pitchFamily="2" charset="-122"/>
                </a:rPr>
                <a:t>1</a:t>
              </a:r>
              <a:endParaRPr kumimoji="1" lang="zh-CN" altLang="en-US" sz="1900" dirty="0">
                <a:solidFill>
                  <a:srgbClr val="595959"/>
                </a:solidFill>
                <a:ea typeface="宋体" pitchFamily="2" charset="-122"/>
              </a:endParaRPr>
            </a:p>
          </p:txBody>
        </p:sp>
      </p:grpSp>
      <p:cxnSp>
        <p:nvCxnSpPr>
          <p:cNvPr id="19" name="直線單箭頭接點 18"/>
          <p:cNvCxnSpPr/>
          <p:nvPr/>
        </p:nvCxnSpPr>
        <p:spPr bwMode="auto">
          <a:xfrm flipV="1">
            <a:off x="4648200" y="5410200"/>
            <a:ext cx="914400" cy="381000"/>
          </a:xfrm>
          <a:prstGeom prst="straightConnector1">
            <a:avLst/>
          </a:prstGeom>
          <a:ln>
            <a:solidFill>
              <a:srgbClr val="FF0000"/>
            </a:solidFill>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22" name="直線單箭頭接點 21"/>
          <p:cNvCxnSpPr/>
          <p:nvPr/>
        </p:nvCxnSpPr>
        <p:spPr bwMode="auto">
          <a:xfrm flipV="1">
            <a:off x="2590800" y="4953000"/>
            <a:ext cx="2895600" cy="838200"/>
          </a:xfrm>
          <a:prstGeom prst="straightConnector1">
            <a:avLst/>
          </a:prstGeom>
          <a:ln>
            <a:solidFill>
              <a:srgbClr val="FF0000"/>
            </a:solidFill>
            <a:headEnd type="arrow"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4" name="直線單箭頭接點 23"/>
          <p:cNvCxnSpPr/>
          <p:nvPr/>
        </p:nvCxnSpPr>
        <p:spPr bwMode="auto">
          <a:xfrm flipV="1">
            <a:off x="2590800" y="4953000"/>
            <a:ext cx="838200" cy="381000"/>
          </a:xfrm>
          <a:prstGeom prst="straightConnector1">
            <a:avLst/>
          </a:prstGeom>
          <a:ln>
            <a:solidFill>
              <a:srgbClr val="FF0000"/>
            </a:solidFill>
            <a:headEnd type="none" w="med" len="med"/>
            <a:tailEnd type="arrow" w="med" len="med"/>
          </a:ln>
        </p:spPr>
        <p:style>
          <a:lnRef idx="3">
            <a:schemeClr val="accent4"/>
          </a:lnRef>
          <a:fillRef idx="0">
            <a:schemeClr val="accent4"/>
          </a:fillRef>
          <a:effectRef idx="2">
            <a:schemeClr val="accent4"/>
          </a:effectRef>
          <a:fontRef idx="minor">
            <a:schemeClr val="tx1"/>
          </a:fontRef>
        </p:style>
      </p:cxnSp>
      <p:sp>
        <p:nvSpPr>
          <p:cNvPr id="26" name="文字方塊 25"/>
          <p:cNvSpPr txBox="1"/>
          <p:nvPr/>
        </p:nvSpPr>
        <p:spPr>
          <a:xfrm>
            <a:off x="5995778" y="5435025"/>
            <a:ext cx="481222" cy="584775"/>
          </a:xfrm>
          <a:prstGeom prst="rect">
            <a:avLst/>
          </a:prstGeom>
          <a:noFill/>
        </p:spPr>
        <p:txBody>
          <a:bodyPr wrap="none" rtlCol="0">
            <a:spAutoFit/>
          </a:bodyPr>
          <a:lstStyle/>
          <a:p>
            <a:r>
              <a:rPr lang="en-US" altLang="zh-TW" sz="3200" dirty="0" smtClean="0">
                <a:solidFill>
                  <a:srgbClr val="FF0000"/>
                </a:solidFill>
              </a:rPr>
              <a:t>X</a:t>
            </a:r>
            <a:endParaRPr lang="zh-TW" altLang="en-US" sz="3200" dirty="0">
              <a:solidFill>
                <a:srgbClr val="FF0000"/>
              </a:solidFill>
            </a:endParaRPr>
          </a:p>
        </p:txBody>
      </p:sp>
      <p:sp>
        <p:nvSpPr>
          <p:cNvPr id="27" name="文字方塊 26"/>
          <p:cNvSpPr txBox="1"/>
          <p:nvPr/>
        </p:nvSpPr>
        <p:spPr>
          <a:xfrm>
            <a:off x="4572000" y="4724400"/>
            <a:ext cx="320922" cy="584775"/>
          </a:xfrm>
          <a:prstGeom prst="rect">
            <a:avLst/>
          </a:prstGeom>
          <a:noFill/>
        </p:spPr>
        <p:txBody>
          <a:bodyPr wrap="none" rtlCol="0">
            <a:spAutoFit/>
          </a:bodyPr>
          <a:lstStyle/>
          <a:p>
            <a:r>
              <a:rPr lang="en-US" altLang="zh-TW" sz="3200" dirty="0" smtClean="0">
                <a:solidFill>
                  <a:srgbClr val="FF0000"/>
                </a:solidFill>
              </a:rPr>
              <a:t>-</a:t>
            </a:r>
            <a:endParaRPr lang="zh-TW" altLang="en-US" sz="3200" dirty="0">
              <a:solidFill>
                <a:srgbClr val="FF0000"/>
              </a:solidFill>
            </a:endParaRPr>
          </a:p>
        </p:txBody>
      </p:sp>
      <p:sp>
        <p:nvSpPr>
          <p:cNvPr id="28" name="文字方塊 27"/>
          <p:cNvSpPr txBox="1"/>
          <p:nvPr/>
        </p:nvSpPr>
        <p:spPr>
          <a:xfrm>
            <a:off x="1752600" y="4572000"/>
            <a:ext cx="481222" cy="584775"/>
          </a:xfrm>
          <a:prstGeom prst="rect">
            <a:avLst/>
          </a:prstGeom>
          <a:noFill/>
        </p:spPr>
        <p:txBody>
          <a:bodyPr wrap="none" rtlCol="0">
            <a:spAutoFit/>
          </a:bodyPr>
          <a:lstStyle/>
          <a:p>
            <a:r>
              <a:rPr lang="en-US" altLang="zh-TW" sz="3200" dirty="0" smtClean="0">
                <a:solidFill>
                  <a:srgbClr val="FF0000"/>
                </a:solidFill>
              </a:rPr>
              <a:t>X</a:t>
            </a:r>
            <a:endParaRPr lang="zh-TW" altLang="en-US" sz="3200" dirty="0">
              <a:solidFill>
                <a:srgbClr val="FF0000"/>
              </a:solidFill>
            </a:endParaRPr>
          </a:p>
        </p:txBody>
      </p:sp>
      <p:sp>
        <p:nvSpPr>
          <p:cNvPr id="30" name="文字方塊 29"/>
          <p:cNvSpPr txBox="1"/>
          <p:nvPr/>
        </p:nvSpPr>
        <p:spPr>
          <a:xfrm>
            <a:off x="4876800" y="5181600"/>
            <a:ext cx="320922" cy="584775"/>
          </a:xfrm>
          <a:prstGeom prst="rect">
            <a:avLst/>
          </a:prstGeom>
          <a:noFill/>
        </p:spPr>
        <p:txBody>
          <a:bodyPr wrap="none" rtlCol="0">
            <a:spAutoFit/>
          </a:bodyPr>
          <a:lstStyle/>
          <a:p>
            <a:r>
              <a:rPr lang="en-US" altLang="zh-TW" sz="3200" dirty="0" smtClean="0">
                <a:solidFill>
                  <a:srgbClr val="FF0000"/>
                </a:solidFill>
              </a:rPr>
              <a:t>-</a:t>
            </a:r>
            <a:endParaRPr lang="zh-TW" altLang="en-US" sz="3200" dirty="0">
              <a:solidFill>
                <a:srgbClr val="FF0000"/>
              </a:solidFill>
            </a:endParaRPr>
          </a:p>
        </p:txBody>
      </p:sp>
      <p:sp>
        <p:nvSpPr>
          <p:cNvPr id="31" name="文字方塊 30"/>
          <p:cNvSpPr txBox="1"/>
          <p:nvPr/>
        </p:nvSpPr>
        <p:spPr>
          <a:xfrm>
            <a:off x="2743200" y="4673025"/>
            <a:ext cx="320922" cy="584775"/>
          </a:xfrm>
          <a:prstGeom prst="rect">
            <a:avLst/>
          </a:prstGeom>
          <a:noFill/>
        </p:spPr>
        <p:txBody>
          <a:bodyPr wrap="none" rtlCol="0">
            <a:spAutoFit/>
          </a:bodyPr>
          <a:lstStyle/>
          <a:p>
            <a:r>
              <a:rPr lang="en-US" altLang="zh-TW" sz="3200" dirty="0" smtClean="0">
                <a:solidFill>
                  <a:srgbClr val="FF0000"/>
                </a:solidFill>
              </a:rPr>
              <a:t>-</a:t>
            </a:r>
            <a:endParaRPr lang="zh-TW" altLang="en-US" sz="3200" dirty="0">
              <a:solidFill>
                <a:srgbClr val="FF0000"/>
              </a:solidFill>
            </a:endParaRPr>
          </a:p>
        </p:txBody>
      </p:sp>
      <p:sp>
        <p:nvSpPr>
          <p:cNvPr id="32" name="文字方塊 31"/>
          <p:cNvSpPr txBox="1"/>
          <p:nvPr/>
        </p:nvSpPr>
        <p:spPr>
          <a:xfrm>
            <a:off x="3886200" y="5029200"/>
            <a:ext cx="481222" cy="584775"/>
          </a:xfrm>
          <a:prstGeom prst="rect">
            <a:avLst/>
          </a:prstGeom>
          <a:noFill/>
        </p:spPr>
        <p:txBody>
          <a:bodyPr wrap="none" rtlCol="0">
            <a:spAutoFit/>
          </a:bodyPr>
          <a:lstStyle/>
          <a:p>
            <a:r>
              <a:rPr lang="en-US" altLang="zh-TW" sz="3200" dirty="0" smtClean="0">
                <a:solidFill>
                  <a:srgbClr val="FF0000"/>
                </a:solidFill>
              </a:rPr>
              <a:t>X</a:t>
            </a:r>
            <a:endParaRPr lang="zh-TW" altLang="en-US" sz="3200" dirty="0">
              <a:solidFill>
                <a:srgbClr val="FF0000"/>
              </a:solidFill>
            </a:endParaRP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r>
              <a:rPr lang="en-US" altLang="zh-TW" sz="3200" smtClean="0">
                <a:ea typeface="新細明體" charset="-120"/>
              </a:rPr>
              <a:t>Pure Translation (cont).</a:t>
            </a:r>
            <a:endParaRPr lang="zh-TW" altLang="en-US" sz="3200" smtClean="0">
              <a:ea typeface="新細明體" charset="-120"/>
            </a:endParaRPr>
          </a:p>
        </p:txBody>
      </p:sp>
      <p:sp>
        <p:nvSpPr>
          <p:cNvPr id="49155" name="內容版面配置區 2"/>
          <p:cNvSpPr>
            <a:spLocks noGrp="1"/>
          </p:cNvSpPr>
          <p:nvPr>
            <p:ph idx="1"/>
          </p:nvPr>
        </p:nvSpPr>
        <p:spPr/>
        <p:txBody>
          <a:bodyPr/>
          <a:lstStyle/>
          <a:p>
            <a:pPr>
              <a:buNone/>
            </a:pPr>
            <a:r>
              <a:rPr lang="en-US" altLang="zh-TW" sz="2400" dirty="0" smtClean="0">
                <a:ea typeface="新細明體" charset="-120"/>
              </a:rPr>
              <a:t>A more direct derivation of </a:t>
            </a:r>
            <a:r>
              <a:rPr lang="en-US" altLang="zh-TW" sz="2400" i="1" dirty="0" smtClean="0">
                <a:ea typeface="新細明體" charset="-120"/>
              </a:rPr>
              <a:t>FOE </a:t>
            </a:r>
            <a:r>
              <a:rPr lang="en-US" altLang="zh-TW" sz="2400" dirty="0" smtClean="0">
                <a:ea typeface="新細明體" charset="-120"/>
              </a:rPr>
              <a:t>estimates can be obtained by minimizing the triple product</a:t>
            </a:r>
          </a:p>
          <a:p>
            <a:pPr>
              <a:buFontTx/>
              <a:buNone/>
            </a:pPr>
            <a:endParaRPr lang="en-US" altLang="zh-TW" sz="2400" i="1" dirty="0" smtClean="0">
              <a:ea typeface="新細明體" charset="-120"/>
            </a:endParaRPr>
          </a:p>
          <a:p>
            <a:pPr>
              <a:buFontTx/>
              <a:buNone/>
            </a:pPr>
            <a:endParaRPr lang="en-US" altLang="zh-TW" sz="2400" i="1" dirty="0" smtClean="0">
              <a:ea typeface="新細明體" charset="-120"/>
            </a:endParaRPr>
          </a:p>
          <a:p>
            <a:pPr>
              <a:buFontTx/>
              <a:buNone/>
            </a:pPr>
            <a:endParaRPr lang="en-US" altLang="zh-TW" sz="2400" dirty="0" smtClean="0">
              <a:ea typeface="新細明體" charset="-120"/>
            </a:endParaRPr>
          </a:p>
          <a:p>
            <a:pPr>
              <a:buFontTx/>
              <a:buNone/>
            </a:pPr>
            <a:r>
              <a:rPr lang="en-US" altLang="zh-TW" sz="2400" dirty="0" smtClean="0">
                <a:ea typeface="新細明體" charset="-120"/>
              </a:rPr>
              <a:t>which is equivalent to finding null space for the set of equations:</a:t>
            </a:r>
          </a:p>
          <a:p>
            <a:pPr>
              <a:buFontTx/>
              <a:buNone/>
            </a:pPr>
            <a:endParaRPr lang="zh-TW" altLang="en-US" sz="2400" dirty="0" smtClean="0">
              <a:ea typeface="新細明體" charset="-120"/>
            </a:endParaRPr>
          </a:p>
        </p:txBody>
      </p:sp>
      <p:sp>
        <p:nvSpPr>
          <p:cNvPr id="49156" name="頁尾版面配置區 4"/>
          <p:cNvSpPr>
            <a:spLocks noGrp="1"/>
          </p:cNvSpPr>
          <p:nvPr>
            <p:ph type="ftr" sz="quarter" idx="11"/>
          </p:nvPr>
        </p:nvSpPr>
        <p:spPr>
          <a:noFill/>
        </p:spPr>
        <p:txBody>
          <a:bodyPr/>
          <a:lstStyle/>
          <a:p>
            <a:r>
              <a:rPr lang="en-US" altLang="zh-TW" smtClean="0"/>
              <a:t>Structure from Motion</a:t>
            </a:r>
          </a:p>
        </p:txBody>
      </p:sp>
      <p:sp>
        <p:nvSpPr>
          <p:cNvPr id="49157" name="投影片編號版面配置區 5"/>
          <p:cNvSpPr>
            <a:spLocks noGrp="1"/>
          </p:cNvSpPr>
          <p:nvPr>
            <p:ph type="sldNum" sz="quarter" idx="12"/>
          </p:nvPr>
        </p:nvSpPr>
        <p:spPr>
          <a:noFill/>
        </p:spPr>
        <p:txBody>
          <a:bodyPr/>
          <a:lstStyle/>
          <a:p>
            <a:fld id="{7889E710-E24C-439E-847C-874BB7D6786F}" type="slidenum">
              <a:rPr lang="en-US" altLang="zh-TW" smtClean="0">
                <a:ea typeface="新細明體" charset="-120"/>
              </a:rPr>
              <a:pPr/>
              <a:t>57</a:t>
            </a:fld>
            <a:endParaRPr lang="en-US" altLang="zh-TW" smtClean="0">
              <a:ea typeface="新細明體" charset="-120"/>
            </a:endParaRPr>
          </a:p>
        </p:txBody>
      </p:sp>
      <p:pic>
        <p:nvPicPr>
          <p:cNvPr id="49158" name="图片 1"/>
          <p:cNvPicPr>
            <a:picLocks noChangeAspect="1"/>
          </p:cNvPicPr>
          <p:nvPr/>
        </p:nvPicPr>
        <p:blipFill>
          <a:blip r:embed="rId3" cstate="print"/>
          <a:srcRect/>
          <a:stretch>
            <a:fillRect/>
          </a:stretch>
        </p:blipFill>
        <p:spPr bwMode="auto">
          <a:xfrm>
            <a:off x="914400" y="4953000"/>
            <a:ext cx="7208838" cy="495300"/>
          </a:xfrm>
          <a:prstGeom prst="rect">
            <a:avLst/>
          </a:prstGeom>
          <a:noFill/>
          <a:ln w="9525">
            <a:noFill/>
            <a:miter lim="800000"/>
            <a:headEnd/>
            <a:tailEnd/>
          </a:ln>
        </p:spPr>
      </p:pic>
      <p:pic>
        <p:nvPicPr>
          <p:cNvPr id="49159" name="图片 2"/>
          <p:cNvPicPr>
            <a:picLocks noChangeAspect="1"/>
          </p:cNvPicPr>
          <p:nvPr/>
        </p:nvPicPr>
        <p:blipFill>
          <a:blip r:embed="rId4" cstate="print"/>
          <a:srcRect/>
          <a:stretch>
            <a:fillRect/>
          </a:stretch>
        </p:blipFill>
        <p:spPr bwMode="auto">
          <a:xfrm>
            <a:off x="2209800" y="2743200"/>
            <a:ext cx="4803775" cy="8763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lstStyle/>
          <a:p>
            <a:r>
              <a:rPr lang="en-US" altLang="zh-TW" sz="3200" dirty="0" smtClean="0">
                <a:ea typeface="新細明體" charset="-120"/>
              </a:rPr>
              <a:t>7.2.1 Projective Reconstruction</a:t>
            </a:r>
            <a:endParaRPr lang="zh-TW" altLang="en-US" sz="3200" dirty="0" smtClean="0">
              <a:ea typeface="新細明體" charset="-120"/>
            </a:endParaRPr>
          </a:p>
        </p:txBody>
      </p:sp>
      <p:sp>
        <p:nvSpPr>
          <p:cNvPr id="50179" name="內容版面配置區 2"/>
          <p:cNvSpPr>
            <a:spLocks noGrp="1"/>
          </p:cNvSpPr>
          <p:nvPr>
            <p:ph idx="1"/>
          </p:nvPr>
        </p:nvSpPr>
        <p:spPr/>
        <p:txBody>
          <a:bodyPr/>
          <a:lstStyle/>
          <a:p>
            <a:r>
              <a:rPr lang="en-US" altLang="zh-TW" dirty="0" smtClean="0">
                <a:ea typeface="新細明體" charset="-120"/>
              </a:rPr>
              <a:t>When we try to build 3D model from the photos taken by unknown cameras </a:t>
            </a:r>
            <a:r>
              <a:rPr lang="en-US" altLang="zh-CN" dirty="0" smtClean="0">
                <a:ea typeface="宋体" pitchFamily="2" charset="-122"/>
              </a:rPr>
              <a:t>without any EXIF tags, </a:t>
            </a:r>
            <a:r>
              <a:rPr lang="en-US" altLang="zh-TW" dirty="0" smtClean="0">
                <a:ea typeface="新細明體" charset="-120"/>
              </a:rPr>
              <a:t>we </a:t>
            </a:r>
            <a:r>
              <a:rPr lang="en-US" altLang="zh-TW" u="sng" dirty="0" smtClean="0">
                <a:ea typeface="新細明體" charset="-120"/>
              </a:rPr>
              <a:t>do not know ahead of time the intrinsic calibration parameters </a:t>
            </a:r>
            <a:r>
              <a:rPr lang="en-US" altLang="zh-TW" dirty="0" smtClean="0">
                <a:ea typeface="新細明體" charset="-120"/>
              </a:rPr>
              <a:t>associated with input images</a:t>
            </a:r>
          </a:p>
          <a:p>
            <a:r>
              <a:rPr lang="en-US" altLang="zh-TW" dirty="0" smtClean="0">
                <a:ea typeface="新細明體" charset="-120"/>
              </a:rPr>
              <a:t>Still, we can estimate a two-frame reconstruction, although the true metric structure may not be available</a:t>
            </a:r>
            <a:endParaRPr lang="zh-TW" altLang="en-US" dirty="0" smtClean="0">
              <a:ea typeface="新細明體" charset="-120"/>
            </a:endParaRPr>
          </a:p>
        </p:txBody>
      </p:sp>
      <p:sp>
        <p:nvSpPr>
          <p:cNvPr id="50180" name="頁尾版面配置區 4"/>
          <p:cNvSpPr>
            <a:spLocks noGrp="1"/>
          </p:cNvSpPr>
          <p:nvPr>
            <p:ph type="ftr" sz="quarter" idx="11"/>
          </p:nvPr>
        </p:nvSpPr>
        <p:spPr>
          <a:noFill/>
        </p:spPr>
        <p:txBody>
          <a:bodyPr/>
          <a:lstStyle/>
          <a:p>
            <a:r>
              <a:rPr lang="en-US" altLang="zh-TW" smtClean="0"/>
              <a:t>Structure from Motion</a:t>
            </a:r>
          </a:p>
        </p:txBody>
      </p:sp>
      <p:sp>
        <p:nvSpPr>
          <p:cNvPr id="50181" name="投影片編號版面配置區 5"/>
          <p:cNvSpPr>
            <a:spLocks noGrp="1"/>
          </p:cNvSpPr>
          <p:nvPr>
            <p:ph type="sldNum" sz="quarter" idx="12"/>
          </p:nvPr>
        </p:nvSpPr>
        <p:spPr>
          <a:noFill/>
        </p:spPr>
        <p:txBody>
          <a:bodyPr/>
          <a:lstStyle/>
          <a:p>
            <a:fld id="{AEE5863A-DC2A-4804-BAEC-23C9BC2FA541}" type="slidenum">
              <a:rPr lang="en-US" altLang="zh-TW" smtClean="0">
                <a:ea typeface="新細明體" charset="-120"/>
              </a:rPr>
              <a:pPr/>
              <a:t>58</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r>
              <a:rPr lang="en-US" altLang="zh-TW" sz="3200" smtClean="0">
                <a:ea typeface="新細明體" charset="-120"/>
              </a:rPr>
              <a:t>Projective Reconstruction (cont.)</a:t>
            </a:r>
            <a:endParaRPr lang="zh-TW" altLang="en-US" sz="3200" smtClean="0">
              <a:ea typeface="新細明體" charset="-120"/>
            </a:endParaRPr>
          </a:p>
        </p:txBody>
      </p:sp>
      <p:sp>
        <p:nvSpPr>
          <p:cNvPr id="51203" name="內容版面配置區 2"/>
          <p:cNvSpPr>
            <a:spLocks noGrp="1"/>
          </p:cNvSpPr>
          <p:nvPr>
            <p:ph idx="1"/>
          </p:nvPr>
        </p:nvSpPr>
        <p:spPr/>
        <p:txBody>
          <a:bodyPr/>
          <a:lstStyle/>
          <a:p>
            <a:r>
              <a:rPr lang="en-US" altLang="zh-TW" sz="2400" dirty="0" smtClean="0">
                <a:ea typeface="新細明體" charset="-120"/>
              </a:rPr>
              <a:t>In the unreliable case, we do not know the calibration matrices </a:t>
            </a:r>
            <a:r>
              <a:rPr lang="en-US" altLang="zh-TW" sz="2400" i="1" dirty="0" err="1" smtClean="0">
                <a:ea typeface="新細明體" charset="-120"/>
              </a:rPr>
              <a:t>K</a:t>
            </a:r>
            <a:r>
              <a:rPr lang="en-US" altLang="zh-TW" sz="2400" i="1" baseline="-25000" dirty="0" err="1" smtClean="0">
                <a:ea typeface="新細明體" charset="-120"/>
              </a:rPr>
              <a:t>j</a:t>
            </a:r>
            <a:r>
              <a:rPr lang="en-US" altLang="zh-TW" sz="2400" i="1" baseline="-25000" dirty="0" smtClean="0">
                <a:ea typeface="新細明體" charset="-120"/>
              </a:rPr>
              <a:t> </a:t>
            </a:r>
            <a:r>
              <a:rPr lang="en-US" altLang="zh-TW" sz="2400" i="1" dirty="0" smtClean="0">
                <a:ea typeface="新細明體" charset="-120"/>
              </a:rPr>
              <a:t> in </a:t>
            </a:r>
            <a:r>
              <a:rPr lang="zh-CN" altLang="en-US" sz="2400" i="1" dirty="0" smtClean="0">
                <a:ea typeface="新細明體" charset="-120"/>
              </a:rPr>
              <a:t>     </a:t>
            </a:r>
            <a:r>
              <a:rPr lang="en-US" altLang="zh-TW" sz="2400" i="1" dirty="0" smtClean="0">
                <a:ea typeface="新細明體" charset="-120"/>
              </a:rPr>
              <a:t>            </a:t>
            </a:r>
            <a:r>
              <a:rPr lang="en-US" altLang="zh-TW" sz="2400" dirty="0" smtClean="0">
                <a:ea typeface="新細明體" charset="-120"/>
              </a:rPr>
              <a:t>, so we cannot use the normalized ray directions</a:t>
            </a:r>
          </a:p>
          <a:p>
            <a:r>
              <a:rPr lang="en-US" altLang="zh-TW" sz="2400" dirty="0" smtClean="0">
                <a:ea typeface="新細明體" charset="-120"/>
              </a:rPr>
              <a:t>We have access to the image coordinate </a:t>
            </a:r>
            <a:r>
              <a:rPr lang="en-US" altLang="zh-TW" sz="2400" b="1" i="1" dirty="0" err="1" smtClean="0">
                <a:latin typeface="Times New Roman" pitchFamily="18" charset="0"/>
                <a:ea typeface="新細明體" charset="-120"/>
                <a:cs typeface="Times New Roman" pitchFamily="18" charset="0"/>
              </a:rPr>
              <a:t>x</a:t>
            </a:r>
            <a:r>
              <a:rPr lang="en-US" altLang="zh-TW" sz="2400" i="1" baseline="-25000" dirty="0" err="1" smtClean="0">
                <a:ea typeface="新細明體" charset="-120"/>
              </a:rPr>
              <a:t>j</a:t>
            </a:r>
            <a:r>
              <a:rPr lang="en-US" altLang="zh-TW" sz="2400" dirty="0" smtClean="0">
                <a:ea typeface="新細明體" charset="-120"/>
              </a:rPr>
              <a:t>, so </a:t>
            </a:r>
            <a:r>
              <a:rPr lang="en-US" altLang="zh-TW" sz="2400" i="1" dirty="0" smtClean="0">
                <a:ea typeface="新細明體" charset="-120"/>
              </a:rPr>
              <a:t>essential matrix</a:t>
            </a:r>
            <a:r>
              <a:rPr lang="en-US" altLang="zh-TW" sz="2400" dirty="0" smtClean="0">
                <a:ea typeface="新細明體" charset="-120"/>
              </a:rPr>
              <a:t> becomes:</a:t>
            </a:r>
          </a:p>
          <a:p>
            <a:endParaRPr lang="en-US" altLang="zh-TW" sz="2400" dirty="0" smtClean="0">
              <a:ea typeface="新細明體" charset="-120"/>
            </a:endParaRPr>
          </a:p>
          <a:p>
            <a:endParaRPr lang="en-US" altLang="zh-TW" sz="2400" dirty="0" smtClean="0">
              <a:ea typeface="新細明體" charset="-120"/>
            </a:endParaRPr>
          </a:p>
          <a:p>
            <a:r>
              <a:rPr lang="en-US" altLang="zh-TW" sz="2400" i="1" dirty="0" smtClean="0">
                <a:ea typeface="新細明體" charset="-120"/>
              </a:rPr>
              <a:t>fundamental matrix: </a:t>
            </a:r>
          </a:p>
          <a:p>
            <a:endParaRPr lang="zh-TW" altLang="en-US" sz="2400" i="1" dirty="0" smtClean="0">
              <a:ea typeface="新細明體" charset="-120"/>
            </a:endParaRPr>
          </a:p>
        </p:txBody>
      </p:sp>
      <p:sp>
        <p:nvSpPr>
          <p:cNvPr id="51204" name="頁尾版面配置區 4"/>
          <p:cNvSpPr>
            <a:spLocks noGrp="1"/>
          </p:cNvSpPr>
          <p:nvPr>
            <p:ph type="ftr" sz="quarter" idx="11"/>
          </p:nvPr>
        </p:nvSpPr>
        <p:spPr>
          <a:noFill/>
        </p:spPr>
        <p:txBody>
          <a:bodyPr/>
          <a:lstStyle/>
          <a:p>
            <a:r>
              <a:rPr lang="en-US" altLang="zh-TW" smtClean="0"/>
              <a:t>Structure from Motion</a:t>
            </a:r>
          </a:p>
        </p:txBody>
      </p:sp>
      <p:sp>
        <p:nvSpPr>
          <p:cNvPr id="51205" name="投影片編號版面配置區 5"/>
          <p:cNvSpPr>
            <a:spLocks noGrp="1"/>
          </p:cNvSpPr>
          <p:nvPr>
            <p:ph type="sldNum" sz="quarter" idx="12"/>
          </p:nvPr>
        </p:nvSpPr>
        <p:spPr>
          <a:noFill/>
        </p:spPr>
        <p:txBody>
          <a:bodyPr/>
          <a:lstStyle/>
          <a:p>
            <a:fld id="{49A20D38-8E6D-475E-9BF1-0EC9C1BE105C}" type="slidenum">
              <a:rPr lang="en-US" altLang="zh-TW" smtClean="0">
                <a:ea typeface="新細明體" charset="-120"/>
              </a:rPr>
              <a:pPr/>
              <a:t>59</a:t>
            </a:fld>
            <a:endParaRPr lang="en-US" altLang="zh-TW" smtClean="0">
              <a:ea typeface="新細明體" charset="-120"/>
            </a:endParaRPr>
          </a:p>
        </p:txBody>
      </p:sp>
      <p:pic>
        <p:nvPicPr>
          <p:cNvPr id="51206" name="图片 1"/>
          <p:cNvPicPr>
            <a:picLocks noChangeAspect="1"/>
          </p:cNvPicPr>
          <p:nvPr/>
        </p:nvPicPr>
        <p:blipFill>
          <a:blip r:embed="rId3" cstate="print"/>
          <a:srcRect/>
          <a:stretch>
            <a:fillRect/>
          </a:stretch>
        </p:blipFill>
        <p:spPr bwMode="auto">
          <a:xfrm>
            <a:off x="3048000" y="2206625"/>
            <a:ext cx="1447800" cy="384175"/>
          </a:xfrm>
          <a:prstGeom prst="rect">
            <a:avLst/>
          </a:prstGeom>
          <a:noFill/>
          <a:ln w="9525">
            <a:noFill/>
            <a:miter lim="800000"/>
            <a:headEnd/>
            <a:tailEnd/>
          </a:ln>
        </p:spPr>
      </p:pic>
      <p:pic>
        <p:nvPicPr>
          <p:cNvPr id="51207" name="图片 3"/>
          <p:cNvPicPr>
            <a:picLocks noChangeAspect="1"/>
          </p:cNvPicPr>
          <p:nvPr/>
        </p:nvPicPr>
        <p:blipFill>
          <a:blip r:embed="rId4" cstate="print"/>
          <a:srcRect/>
          <a:stretch>
            <a:fillRect/>
          </a:stretch>
        </p:blipFill>
        <p:spPr bwMode="auto">
          <a:xfrm>
            <a:off x="2133600" y="3962400"/>
            <a:ext cx="4905375" cy="419100"/>
          </a:xfrm>
          <a:prstGeom prst="rect">
            <a:avLst/>
          </a:prstGeom>
          <a:noFill/>
          <a:ln w="9525">
            <a:noFill/>
            <a:miter lim="800000"/>
            <a:headEnd/>
            <a:tailEnd/>
          </a:ln>
        </p:spPr>
      </p:pic>
      <p:pic>
        <p:nvPicPr>
          <p:cNvPr id="51208" name="图片 4"/>
          <p:cNvPicPr>
            <a:picLocks noChangeAspect="1"/>
          </p:cNvPicPr>
          <p:nvPr/>
        </p:nvPicPr>
        <p:blipFill>
          <a:blip r:embed="rId5" cstate="print"/>
          <a:srcRect/>
          <a:stretch>
            <a:fillRect/>
          </a:stretch>
        </p:blipFill>
        <p:spPr bwMode="auto">
          <a:xfrm>
            <a:off x="2971800" y="5105400"/>
            <a:ext cx="3283744" cy="533400"/>
          </a:xfrm>
          <a:prstGeom prst="rect">
            <a:avLst/>
          </a:prstGeom>
          <a:noFill/>
          <a:ln w="9525">
            <a:noFill/>
            <a:miter lim="800000"/>
            <a:headEnd/>
            <a:tailEnd/>
          </a:ln>
        </p:spPr>
      </p:pic>
      <p:sp>
        <p:nvSpPr>
          <p:cNvPr id="9" name="文字方塊 8"/>
          <p:cNvSpPr txBox="1"/>
          <p:nvPr/>
        </p:nvSpPr>
        <p:spPr>
          <a:xfrm>
            <a:off x="2895600" y="4038600"/>
            <a:ext cx="147682" cy="369332"/>
          </a:xfrm>
          <a:prstGeom prst="rect">
            <a:avLst/>
          </a:prstGeom>
          <a:solidFill>
            <a:srgbClr val="FFFFFF"/>
          </a:solidFill>
        </p:spPr>
        <p:txBody>
          <a:bodyPr wrap="square" rtlCol="0">
            <a:spAutoFit/>
          </a:bodyPr>
          <a:lstStyle/>
          <a:p>
            <a:pPr algn="ctr"/>
            <a:r>
              <a:rPr lang="en-US" altLang="zh-TW" sz="1800" dirty="0" smtClean="0"/>
              <a:t>0</a:t>
            </a:r>
            <a:endParaRPr lang="zh-TW" altLang="en-US" sz="1800"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zh-TW" sz="3200" smtClean="0">
                <a:ea typeface="新細明體" charset="-120"/>
              </a:rPr>
              <a:t>Example</a:t>
            </a:r>
          </a:p>
        </p:txBody>
      </p:sp>
      <p:sp>
        <p:nvSpPr>
          <p:cNvPr id="7171" name="Content Placeholder 2"/>
          <p:cNvSpPr>
            <a:spLocks noGrp="1"/>
          </p:cNvSpPr>
          <p:nvPr>
            <p:ph idx="1"/>
          </p:nvPr>
        </p:nvSpPr>
        <p:spPr/>
        <p:txBody>
          <a:bodyPr/>
          <a:lstStyle/>
          <a:p>
            <a:pPr marL="0" indent="0">
              <a:buFontTx/>
              <a:buNone/>
            </a:pPr>
            <a:endParaRPr lang="en-US" altLang="zh-TW" smtClean="0">
              <a:ea typeface="新細明體" charset="-120"/>
            </a:endParaRPr>
          </a:p>
          <a:p>
            <a:pPr marL="0" indent="0">
              <a:buFontTx/>
              <a:buNone/>
            </a:pPr>
            <a:endParaRPr lang="en-US" altLang="zh-TW" smtClean="0">
              <a:ea typeface="新細明體" charset="-120"/>
            </a:endParaRPr>
          </a:p>
          <a:p>
            <a:pPr marL="0" indent="0">
              <a:buFontTx/>
              <a:buNone/>
            </a:pPr>
            <a:endParaRPr lang="en-US" altLang="zh-TW" smtClean="0">
              <a:ea typeface="新細明體" charset="-120"/>
            </a:endParaRPr>
          </a:p>
          <a:p>
            <a:pPr marL="0" indent="0">
              <a:buFontTx/>
              <a:buNone/>
            </a:pPr>
            <a:endParaRPr lang="en-US" altLang="zh-TW" smtClean="0">
              <a:ea typeface="新細明體" charset="-120"/>
            </a:endParaRPr>
          </a:p>
          <a:p>
            <a:pPr marL="0" indent="0">
              <a:buFontTx/>
              <a:buNone/>
            </a:pPr>
            <a:endParaRPr lang="en-US" altLang="zh-TW" smtClean="0">
              <a:ea typeface="新細明體" charset="-120"/>
            </a:endParaRPr>
          </a:p>
          <a:p>
            <a:pPr marL="0" indent="0">
              <a:buFontTx/>
              <a:buNone/>
            </a:pPr>
            <a:endParaRPr lang="en-US" altLang="zh-TW" smtClean="0">
              <a:ea typeface="新細明體" charset="-120"/>
            </a:endParaRPr>
          </a:p>
        </p:txBody>
      </p:sp>
      <p:sp>
        <p:nvSpPr>
          <p:cNvPr id="7172" name="Footer Placeholder 4"/>
          <p:cNvSpPr>
            <a:spLocks noGrp="1"/>
          </p:cNvSpPr>
          <p:nvPr>
            <p:ph type="ftr" sz="quarter" idx="11"/>
          </p:nvPr>
        </p:nvSpPr>
        <p:spPr>
          <a:noFill/>
        </p:spPr>
        <p:txBody>
          <a:bodyPr/>
          <a:lstStyle/>
          <a:p>
            <a:r>
              <a:rPr lang="en-US" altLang="zh-TW" smtClean="0"/>
              <a:t>Structure from Motion</a:t>
            </a:r>
          </a:p>
        </p:txBody>
      </p:sp>
      <p:sp>
        <p:nvSpPr>
          <p:cNvPr id="7173" name="Slide Number Placeholder 5"/>
          <p:cNvSpPr>
            <a:spLocks noGrp="1"/>
          </p:cNvSpPr>
          <p:nvPr>
            <p:ph type="sldNum" sz="quarter" idx="12"/>
          </p:nvPr>
        </p:nvSpPr>
        <p:spPr>
          <a:noFill/>
        </p:spPr>
        <p:txBody>
          <a:bodyPr/>
          <a:lstStyle/>
          <a:p>
            <a:fld id="{BA38D001-59E7-4B1E-BC73-95F7B83CB990}" type="slidenum">
              <a:rPr lang="en-US" altLang="zh-TW" smtClean="0">
                <a:ea typeface="新細明體" charset="-120"/>
              </a:rPr>
              <a:pPr/>
              <a:t>6</a:t>
            </a:fld>
            <a:endParaRPr lang="en-US" altLang="zh-TW" smtClean="0">
              <a:ea typeface="新細明體" charset="-120"/>
            </a:endParaRPr>
          </a:p>
        </p:txBody>
      </p:sp>
      <p:pic>
        <p:nvPicPr>
          <p:cNvPr id="7174" name="Picture 2"/>
          <p:cNvPicPr>
            <a:picLocks noChangeAspect="1" noChangeArrowheads="1"/>
          </p:cNvPicPr>
          <p:nvPr/>
        </p:nvPicPr>
        <p:blipFill>
          <a:blip r:embed="rId3" cstate="print"/>
          <a:srcRect/>
          <a:stretch>
            <a:fillRect/>
          </a:stretch>
        </p:blipFill>
        <p:spPr bwMode="auto">
          <a:xfrm>
            <a:off x="1377950" y="1600200"/>
            <a:ext cx="2667000" cy="2182813"/>
          </a:xfrm>
          <a:prstGeom prst="rect">
            <a:avLst/>
          </a:prstGeom>
          <a:noFill/>
          <a:ln w="9525">
            <a:noFill/>
            <a:miter lim="800000"/>
            <a:headEnd/>
            <a:tailEnd/>
          </a:ln>
        </p:spPr>
      </p:pic>
      <p:pic>
        <p:nvPicPr>
          <p:cNvPr id="7175" name="Picture 3"/>
          <p:cNvPicPr>
            <a:picLocks noChangeAspect="1" noChangeArrowheads="1"/>
          </p:cNvPicPr>
          <p:nvPr/>
        </p:nvPicPr>
        <p:blipFill>
          <a:blip r:embed="rId4" cstate="print"/>
          <a:srcRect/>
          <a:stretch>
            <a:fillRect/>
          </a:stretch>
        </p:blipFill>
        <p:spPr bwMode="auto">
          <a:xfrm>
            <a:off x="4649788" y="1600200"/>
            <a:ext cx="2762250" cy="2176463"/>
          </a:xfrm>
          <a:prstGeom prst="rect">
            <a:avLst/>
          </a:prstGeom>
          <a:noFill/>
          <a:ln w="9525">
            <a:noFill/>
            <a:miter lim="800000"/>
            <a:headEnd/>
            <a:tailEnd/>
          </a:ln>
        </p:spPr>
      </p:pic>
      <p:pic>
        <p:nvPicPr>
          <p:cNvPr id="7176" name="Picture 4"/>
          <p:cNvPicPr>
            <a:picLocks noChangeAspect="1" noChangeArrowheads="1"/>
          </p:cNvPicPr>
          <p:nvPr/>
        </p:nvPicPr>
        <p:blipFill>
          <a:blip r:embed="rId5" cstate="print"/>
          <a:srcRect/>
          <a:stretch>
            <a:fillRect/>
          </a:stretch>
        </p:blipFill>
        <p:spPr bwMode="auto">
          <a:xfrm>
            <a:off x="1530350" y="3783013"/>
            <a:ext cx="2514600" cy="1847850"/>
          </a:xfrm>
          <a:prstGeom prst="rect">
            <a:avLst/>
          </a:prstGeom>
          <a:noFill/>
          <a:ln w="9525">
            <a:noFill/>
            <a:miter lim="800000"/>
            <a:headEnd/>
            <a:tailEnd/>
          </a:ln>
        </p:spPr>
      </p:pic>
      <p:pic>
        <p:nvPicPr>
          <p:cNvPr id="7177" name="Picture 5"/>
          <p:cNvPicPr>
            <a:picLocks noChangeAspect="1" noChangeArrowheads="1"/>
          </p:cNvPicPr>
          <p:nvPr/>
        </p:nvPicPr>
        <p:blipFill>
          <a:blip r:embed="rId6" cstate="print"/>
          <a:srcRect/>
          <a:stretch>
            <a:fillRect/>
          </a:stretch>
        </p:blipFill>
        <p:spPr bwMode="auto">
          <a:xfrm>
            <a:off x="5486400" y="3973513"/>
            <a:ext cx="1504950" cy="1466850"/>
          </a:xfrm>
          <a:prstGeom prst="rect">
            <a:avLst/>
          </a:prstGeom>
          <a:noFill/>
          <a:ln w="9525">
            <a:noFill/>
            <a:miter lim="800000"/>
            <a:headEnd/>
            <a:tailEnd/>
          </a:ln>
        </p:spPr>
      </p:pic>
      <p:sp>
        <p:nvSpPr>
          <p:cNvPr id="7178" name="TextBox 6"/>
          <p:cNvSpPr txBox="1">
            <a:spLocks noChangeArrowheads="1"/>
          </p:cNvSpPr>
          <p:nvPr/>
        </p:nvSpPr>
        <p:spPr bwMode="auto">
          <a:xfrm>
            <a:off x="1447800" y="5638800"/>
            <a:ext cx="6553200" cy="584200"/>
          </a:xfrm>
          <a:prstGeom prst="rect">
            <a:avLst/>
          </a:prstGeom>
          <a:noFill/>
          <a:ln w="9525">
            <a:noFill/>
            <a:miter lim="800000"/>
            <a:headEnd/>
            <a:tailEnd/>
          </a:ln>
        </p:spPr>
        <p:txBody>
          <a:bodyPr>
            <a:spAutoFit/>
          </a:bodyPr>
          <a:lstStyle/>
          <a:p>
            <a:r>
              <a:rPr lang="en-US" altLang="zh-TW" sz="1600" b="0" dirty="0">
                <a:ea typeface="新細明體" charset="-120"/>
              </a:rPr>
              <a:t>Figure7.1:</a:t>
            </a:r>
            <a:r>
              <a:rPr lang="en-US" altLang="zh-CN" sz="1600" b="0" dirty="0">
                <a:ea typeface="宋体" pitchFamily="2" charset="-122"/>
              </a:rPr>
              <a:t>3D teacup model reconstructed from a 240-frame video sequence </a:t>
            </a:r>
          </a:p>
          <a:p>
            <a:endParaRPr lang="en-US" altLang="zh-TW" sz="1600" b="0" dirty="0">
              <a:ea typeface="新細明體" charset="-120"/>
            </a:endParaRP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en-US" altLang="zh-TW" sz="3200" smtClean="0">
                <a:ea typeface="新細明體" charset="-120"/>
              </a:rPr>
              <a:t>Projective Reconstruction (cont.)</a:t>
            </a:r>
            <a:endParaRPr lang="zh-TW" altLang="en-US" sz="3200" smtClean="0">
              <a:ea typeface="新細明體" charset="-120"/>
            </a:endParaRPr>
          </a:p>
        </p:txBody>
      </p:sp>
      <p:sp>
        <p:nvSpPr>
          <p:cNvPr id="52227" name="內容版面配置區 2"/>
          <p:cNvSpPr>
            <a:spLocks noGrp="1"/>
          </p:cNvSpPr>
          <p:nvPr>
            <p:ph idx="1"/>
          </p:nvPr>
        </p:nvSpPr>
        <p:spPr/>
        <p:txBody>
          <a:bodyPr/>
          <a:lstStyle/>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en-US" altLang="zh-TW" sz="2400" smtClean="0">
              <a:ea typeface="新細明體" charset="-120"/>
            </a:endParaRPr>
          </a:p>
          <a:p>
            <a:r>
              <a:rPr lang="en-US" altLang="zh-TW" sz="2400" smtClean="0">
                <a:ea typeface="新細明體" charset="-120"/>
              </a:rPr>
              <a:t>Its smallest left singular vector indicates the epipole </a:t>
            </a:r>
            <a:r>
              <a:rPr lang="en-US" altLang="zh-TW" sz="2400" i="1" smtClean="0">
                <a:ea typeface="新細明體" charset="-120"/>
              </a:rPr>
              <a:t>e</a:t>
            </a:r>
            <a:r>
              <a:rPr lang="en-US" altLang="zh-TW" sz="2400" i="1" baseline="-25000" smtClean="0">
                <a:ea typeface="新細明體" charset="-120"/>
              </a:rPr>
              <a:t>1</a:t>
            </a:r>
            <a:r>
              <a:rPr lang="en-US" altLang="zh-TW" sz="2400" smtClean="0">
                <a:ea typeface="新細明體" charset="-120"/>
              </a:rPr>
              <a:t> in the image 1.</a:t>
            </a:r>
          </a:p>
          <a:p>
            <a:r>
              <a:rPr lang="en-US" altLang="zh-TW" sz="2400" smtClean="0">
                <a:ea typeface="新細明體" charset="-120"/>
              </a:rPr>
              <a:t>Its smallest right singular vector is </a:t>
            </a:r>
            <a:r>
              <a:rPr lang="en-US" altLang="zh-TW" sz="2400" i="1" smtClean="0">
                <a:ea typeface="新細明體" charset="-120"/>
              </a:rPr>
              <a:t>e</a:t>
            </a:r>
            <a:r>
              <a:rPr lang="en-US" altLang="zh-TW" sz="2400" i="1" baseline="-25000" smtClean="0">
                <a:ea typeface="新細明體" charset="-120"/>
              </a:rPr>
              <a:t>0</a:t>
            </a:r>
            <a:r>
              <a:rPr lang="en-US" altLang="zh-TW" sz="2400" baseline="-25000" smtClean="0">
                <a:ea typeface="新細明體" charset="-120"/>
              </a:rPr>
              <a:t>.</a:t>
            </a:r>
            <a:r>
              <a:rPr lang="en-US" altLang="zh-TW" sz="2400" smtClean="0">
                <a:ea typeface="新細明體" charset="-120"/>
              </a:rPr>
              <a:t> </a:t>
            </a:r>
            <a:endParaRPr lang="zh-TW" altLang="en-US" sz="2400" smtClean="0">
              <a:ea typeface="新細明體" charset="-120"/>
            </a:endParaRPr>
          </a:p>
        </p:txBody>
      </p:sp>
      <p:sp>
        <p:nvSpPr>
          <p:cNvPr id="52228" name="頁尾版面配置區 4"/>
          <p:cNvSpPr>
            <a:spLocks noGrp="1"/>
          </p:cNvSpPr>
          <p:nvPr>
            <p:ph type="ftr" sz="quarter" idx="11"/>
          </p:nvPr>
        </p:nvSpPr>
        <p:spPr>
          <a:noFill/>
        </p:spPr>
        <p:txBody>
          <a:bodyPr/>
          <a:lstStyle/>
          <a:p>
            <a:r>
              <a:rPr lang="en-US" altLang="zh-TW" smtClean="0"/>
              <a:t>Structure from Motion</a:t>
            </a:r>
          </a:p>
        </p:txBody>
      </p:sp>
      <p:sp>
        <p:nvSpPr>
          <p:cNvPr id="52229" name="投影片編號版面配置區 5"/>
          <p:cNvSpPr>
            <a:spLocks noGrp="1"/>
          </p:cNvSpPr>
          <p:nvPr>
            <p:ph type="sldNum" sz="quarter" idx="12"/>
          </p:nvPr>
        </p:nvSpPr>
        <p:spPr>
          <a:noFill/>
        </p:spPr>
        <p:txBody>
          <a:bodyPr/>
          <a:lstStyle/>
          <a:p>
            <a:fld id="{B1D04800-59BC-47E2-B234-2E6640FC102B}" type="slidenum">
              <a:rPr lang="en-US" altLang="zh-TW" smtClean="0">
                <a:ea typeface="新細明體" charset="-120"/>
              </a:rPr>
              <a:pPr/>
              <a:t>60</a:t>
            </a:fld>
            <a:endParaRPr lang="en-US" altLang="zh-TW" smtClean="0">
              <a:ea typeface="新細明體" charset="-120"/>
            </a:endParaRPr>
          </a:p>
        </p:txBody>
      </p:sp>
      <p:pic>
        <p:nvPicPr>
          <p:cNvPr id="52230" name="图片 1"/>
          <p:cNvPicPr>
            <a:picLocks noChangeAspect="1"/>
          </p:cNvPicPr>
          <p:nvPr/>
        </p:nvPicPr>
        <p:blipFill>
          <a:blip r:embed="rId3" cstate="print"/>
          <a:srcRect/>
          <a:stretch>
            <a:fillRect/>
          </a:stretch>
        </p:blipFill>
        <p:spPr bwMode="auto">
          <a:xfrm>
            <a:off x="990600" y="1981200"/>
            <a:ext cx="7213600" cy="13081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r>
              <a:rPr lang="en-US" altLang="zh-TW" sz="3200" smtClean="0">
                <a:ea typeface="新細明體" charset="-120"/>
              </a:rPr>
              <a:t>Projective Reconstruction (cont.)</a:t>
            </a:r>
            <a:endParaRPr lang="zh-TW" altLang="en-US" sz="3200" smtClean="0">
              <a:ea typeface="新細明體" charset="-120"/>
            </a:endParaRPr>
          </a:p>
        </p:txBody>
      </p:sp>
      <p:sp>
        <p:nvSpPr>
          <p:cNvPr id="53251" name="內容版面配置區 2"/>
          <p:cNvSpPr>
            <a:spLocks noGrp="1"/>
          </p:cNvSpPr>
          <p:nvPr>
            <p:ph idx="1"/>
          </p:nvPr>
        </p:nvSpPr>
        <p:spPr/>
        <p:txBody>
          <a:bodyPr/>
          <a:lstStyle/>
          <a:p>
            <a:r>
              <a:rPr lang="en-US" altLang="zh-TW" sz="2400" smtClean="0">
                <a:ea typeface="新細明體" charset="-120"/>
              </a:rPr>
              <a:t>To create a projective reconstruction of a scene, we pick up any valid </a:t>
            </a:r>
            <a:r>
              <a:rPr lang="en-US" altLang="zh-TW" sz="2400" b="1" smtClean="0">
                <a:ea typeface="新細明體" charset="-120"/>
              </a:rPr>
              <a:t>homography</a:t>
            </a:r>
            <a:r>
              <a:rPr lang="zh-CN" altLang="en-US" sz="2400" smtClean="0">
                <a:ea typeface="新細明體" charset="-120"/>
              </a:rPr>
              <a:t>    </a:t>
            </a:r>
            <a:r>
              <a:rPr lang="en-US" altLang="zh-TW" sz="2400" smtClean="0">
                <a:ea typeface="新細明體" charset="-120"/>
              </a:rPr>
              <a:t>   that satisfies </a:t>
            </a:r>
          </a:p>
          <a:p>
            <a:pPr>
              <a:buFontTx/>
              <a:buNone/>
            </a:pPr>
            <a:endParaRPr lang="en-US" altLang="zh-TW" sz="2400" smtClean="0">
              <a:ea typeface="新細明體" charset="-120"/>
            </a:endParaRPr>
          </a:p>
          <a:p>
            <a:pPr>
              <a:buFontTx/>
              <a:buNone/>
            </a:pPr>
            <a:endParaRPr lang="en-US" altLang="zh-TW" sz="2400" smtClean="0">
              <a:ea typeface="新細明體" charset="-120"/>
            </a:endParaRPr>
          </a:p>
          <a:p>
            <a:endParaRPr lang="en-US" altLang="zh-TW" sz="2400" smtClean="0">
              <a:ea typeface="新細明體" charset="-120"/>
            </a:endParaRPr>
          </a:p>
          <a:p>
            <a:pPr>
              <a:buFontTx/>
              <a:buNone/>
            </a:pPr>
            <a:r>
              <a:rPr lang="en-US" altLang="zh-TW" sz="2400" smtClean="0">
                <a:ea typeface="新細明體" charset="-120"/>
              </a:rPr>
              <a:t> and hence</a:t>
            </a:r>
          </a:p>
          <a:p>
            <a:pPr>
              <a:buFontTx/>
              <a:buNone/>
            </a:pPr>
            <a:endParaRPr lang="en-US" altLang="zh-TW" sz="2400" smtClean="0">
              <a:ea typeface="新細明體" charset="-120"/>
            </a:endParaRPr>
          </a:p>
          <a:p>
            <a:pPr>
              <a:buFontTx/>
              <a:buNone/>
            </a:pPr>
            <a:endParaRPr lang="en-US" altLang="zh-TW" sz="2400" smtClean="0">
              <a:ea typeface="新細明體" charset="-120"/>
            </a:endParaRPr>
          </a:p>
          <a:p>
            <a:pPr>
              <a:buFontTx/>
              <a:buNone/>
            </a:pPr>
            <a:r>
              <a:rPr lang="en-US" altLang="zh-TW" sz="2400" smtClean="0">
                <a:ea typeface="新細明體" charset="-120"/>
              </a:rPr>
              <a:t>         : singular value matrix with the smallest value    </a:t>
            </a:r>
          </a:p>
          <a:p>
            <a:pPr>
              <a:buFontTx/>
              <a:buNone/>
            </a:pPr>
            <a:r>
              <a:rPr lang="en-US" altLang="zh-TW" sz="2400" smtClean="0">
                <a:ea typeface="新細明體" charset="-120"/>
              </a:rPr>
              <a:t>           replaced by the middle value.</a:t>
            </a:r>
          </a:p>
          <a:p>
            <a:endParaRPr lang="en-US" altLang="zh-TW" sz="2400" smtClean="0">
              <a:ea typeface="新細明體" charset="-120"/>
            </a:endParaRPr>
          </a:p>
          <a:p>
            <a:pPr>
              <a:buFontTx/>
              <a:buNone/>
            </a:pPr>
            <a:endParaRPr lang="zh-TW" altLang="en-US" sz="2400" smtClean="0">
              <a:ea typeface="新細明體" charset="-120"/>
            </a:endParaRPr>
          </a:p>
        </p:txBody>
      </p:sp>
      <p:sp>
        <p:nvSpPr>
          <p:cNvPr id="53252" name="頁尾版面配置區 4"/>
          <p:cNvSpPr>
            <a:spLocks noGrp="1"/>
          </p:cNvSpPr>
          <p:nvPr>
            <p:ph type="ftr" sz="quarter" idx="11"/>
          </p:nvPr>
        </p:nvSpPr>
        <p:spPr>
          <a:noFill/>
        </p:spPr>
        <p:txBody>
          <a:bodyPr/>
          <a:lstStyle/>
          <a:p>
            <a:r>
              <a:rPr lang="en-US" altLang="zh-TW" smtClean="0"/>
              <a:t>Structure from Motion</a:t>
            </a:r>
          </a:p>
        </p:txBody>
      </p:sp>
      <p:sp>
        <p:nvSpPr>
          <p:cNvPr id="53253" name="投影片編號版面配置區 5"/>
          <p:cNvSpPr>
            <a:spLocks noGrp="1"/>
          </p:cNvSpPr>
          <p:nvPr>
            <p:ph type="sldNum" sz="quarter" idx="12"/>
          </p:nvPr>
        </p:nvSpPr>
        <p:spPr>
          <a:noFill/>
        </p:spPr>
        <p:txBody>
          <a:bodyPr/>
          <a:lstStyle/>
          <a:p>
            <a:fld id="{A2169B63-8196-47F0-87AE-C2B387A307E3}" type="slidenum">
              <a:rPr lang="en-US" altLang="zh-TW" smtClean="0">
                <a:ea typeface="新細明體" charset="-120"/>
              </a:rPr>
              <a:pPr/>
              <a:t>61</a:t>
            </a:fld>
            <a:endParaRPr lang="en-US" altLang="zh-TW" smtClean="0">
              <a:ea typeface="新細明體" charset="-120"/>
            </a:endParaRPr>
          </a:p>
        </p:txBody>
      </p:sp>
      <p:pic>
        <p:nvPicPr>
          <p:cNvPr id="53255" name="Picture 7"/>
          <p:cNvPicPr>
            <a:picLocks noChangeAspect="1" noChangeArrowheads="1"/>
          </p:cNvPicPr>
          <p:nvPr/>
        </p:nvPicPr>
        <p:blipFill>
          <a:blip r:embed="rId3" cstate="print">
            <a:lum bright="-20000" contrast="40000"/>
          </a:blip>
          <a:srcRect/>
          <a:stretch>
            <a:fillRect/>
          </a:stretch>
        </p:blipFill>
        <p:spPr bwMode="auto">
          <a:xfrm>
            <a:off x="1066800" y="5181600"/>
            <a:ext cx="381000" cy="457200"/>
          </a:xfrm>
          <a:prstGeom prst="rect">
            <a:avLst/>
          </a:prstGeom>
          <a:noFill/>
          <a:ln w="9525">
            <a:noFill/>
            <a:miter lim="800000"/>
            <a:headEnd/>
            <a:tailEnd/>
          </a:ln>
        </p:spPr>
      </p:pic>
      <p:pic>
        <p:nvPicPr>
          <p:cNvPr id="53256" name="图片 1"/>
          <p:cNvPicPr>
            <a:picLocks noChangeAspect="1"/>
          </p:cNvPicPr>
          <p:nvPr/>
        </p:nvPicPr>
        <p:blipFill>
          <a:blip r:embed="rId4" cstate="print"/>
          <a:srcRect/>
          <a:stretch>
            <a:fillRect/>
          </a:stretch>
        </p:blipFill>
        <p:spPr bwMode="auto">
          <a:xfrm>
            <a:off x="2286000" y="3429000"/>
            <a:ext cx="4610100" cy="419100"/>
          </a:xfrm>
          <a:prstGeom prst="rect">
            <a:avLst/>
          </a:prstGeom>
          <a:noFill/>
          <a:ln w="9525">
            <a:noFill/>
            <a:miter lim="800000"/>
            <a:headEnd/>
            <a:tailEnd/>
          </a:ln>
        </p:spPr>
      </p:pic>
      <p:pic>
        <p:nvPicPr>
          <p:cNvPr id="53257" name="图片 2"/>
          <p:cNvPicPr>
            <a:picLocks noChangeAspect="1"/>
          </p:cNvPicPr>
          <p:nvPr/>
        </p:nvPicPr>
        <p:blipFill>
          <a:blip r:embed="rId5" cstate="print"/>
          <a:srcRect r="3211"/>
          <a:stretch>
            <a:fillRect/>
          </a:stretch>
        </p:blipFill>
        <p:spPr bwMode="auto">
          <a:xfrm>
            <a:off x="3505200" y="2819400"/>
            <a:ext cx="2057400" cy="393700"/>
          </a:xfrm>
          <a:prstGeom prst="rect">
            <a:avLst/>
          </a:prstGeom>
          <a:noFill/>
          <a:ln w="9525">
            <a:noFill/>
            <a:miter lim="800000"/>
            <a:headEnd/>
            <a:tailEnd/>
          </a:ln>
        </p:spPr>
      </p:pic>
      <p:pic>
        <p:nvPicPr>
          <p:cNvPr id="53258" name="图片 3"/>
          <p:cNvPicPr>
            <a:picLocks noChangeAspect="1"/>
          </p:cNvPicPr>
          <p:nvPr/>
        </p:nvPicPr>
        <p:blipFill>
          <a:blip r:embed="rId6" cstate="print"/>
          <a:srcRect/>
          <a:stretch>
            <a:fillRect/>
          </a:stretch>
        </p:blipFill>
        <p:spPr bwMode="auto">
          <a:xfrm>
            <a:off x="3505200" y="4572000"/>
            <a:ext cx="2117725" cy="457200"/>
          </a:xfrm>
          <a:prstGeom prst="rect">
            <a:avLst/>
          </a:prstGeom>
          <a:noFill/>
          <a:ln w="9525">
            <a:noFill/>
            <a:miter lim="800000"/>
            <a:headEnd/>
            <a:tailEnd/>
          </a:ln>
        </p:spPr>
      </p:pic>
      <p:pic>
        <p:nvPicPr>
          <p:cNvPr id="2050" name="Picture 2"/>
          <p:cNvPicPr>
            <a:picLocks noChangeAspect="1" noChangeArrowheads="1"/>
          </p:cNvPicPr>
          <p:nvPr/>
        </p:nvPicPr>
        <p:blipFill>
          <a:blip r:embed="rId7" cstate="print"/>
          <a:srcRect l="30769" t="24000" r="7692"/>
          <a:stretch>
            <a:fillRect/>
          </a:stretch>
        </p:blipFill>
        <p:spPr bwMode="auto">
          <a:xfrm>
            <a:off x="5410200" y="2209800"/>
            <a:ext cx="304800" cy="3619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p:txBody>
          <a:bodyPr/>
          <a:lstStyle/>
          <a:p>
            <a:r>
              <a:rPr lang="en-US" altLang="zh-TW" sz="3200" dirty="0" smtClean="0">
                <a:ea typeface="新細明體" charset="-120"/>
              </a:rPr>
              <a:t>Projective Reconstruction (cont.)</a:t>
            </a:r>
            <a:endParaRPr lang="zh-TW" altLang="en-US" sz="3200" dirty="0" smtClean="0">
              <a:ea typeface="新細明體" charset="-120"/>
            </a:endParaRPr>
          </a:p>
        </p:txBody>
      </p:sp>
      <p:sp>
        <p:nvSpPr>
          <p:cNvPr id="54275" name="內容版面配置區 2"/>
          <p:cNvSpPr>
            <a:spLocks noGrp="1"/>
          </p:cNvSpPr>
          <p:nvPr>
            <p:ph idx="1"/>
          </p:nvPr>
        </p:nvSpPr>
        <p:spPr/>
        <p:txBody>
          <a:bodyPr/>
          <a:lstStyle/>
          <a:p>
            <a:r>
              <a:rPr lang="en-US" altLang="zh-CN" sz="2400" smtClean="0">
                <a:ea typeface="宋体" pitchFamily="2" charset="-122"/>
              </a:rPr>
              <a:t>We can then form a pair of camera matrices</a:t>
            </a:r>
            <a:br>
              <a:rPr lang="en-US" altLang="zh-CN" sz="2400" smtClean="0">
                <a:ea typeface="宋体" pitchFamily="2" charset="-122"/>
              </a:rPr>
            </a:br>
            <a:r>
              <a:rPr lang="en-US" altLang="zh-CN" sz="2400" smtClean="0">
                <a:ea typeface="宋体" pitchFamily="2" charset="-122"/>
              </a:rPr>
              <a:t/>
            </a:r>
            <a:br>
              <a:rPr lang="en-US" altLang="zh-CN" sz="2400" smtClean="0">
                <a:ea typeface="宋体" pitchFamily="2" charset="-122"/>
              </a:rPr>
            </a:br>
            <a:r>
              <a:rPr lang="en-US" altLang="zh-CN" sz="2400" smtClean="0">
                <a:ea typeface="宋体" pitchFamily="2" charset="-122"/>
              </a:rPr>
              <a:t/>
            </a:r>
            <a:br>
              <a:rPr lang="en-US" altLang="zh-CN" sz="2400" smtClean="0">
                <a:ea typeface="宋体" pitchFamily="2" charset="-122"/>
              </a:rPr>
            </a:br>
            <a:r>
              <a:rPr lang="en-US" altLang="zh-CN" sz="2400" smtClean="0">
                <a:ea typeface="宋体" pitchFamily="2" charset="-122"/>
              </a:rPr>
              <a:t/>
            </a:r>
            <a:br>
              <a:rPr lang="en-US" altLang="zh-CN" sz="2400" smtClean="0">
                <a:ea typeface="宋体" pitchFamily="2" charset="-122"/>
              </a:rPr>
            </a:br>
            <a:r>
              <a:rPr lang="en-US" altLang="zh-CN" sz="2400" smtClean="0">
                <a:ea typeface="宋体" pitchFamily="2" charset="-122"/>
              </a:rPr>
              <a:t/>
            </a:r>
            <a:br>
              <a:rPr lang="en-US" altLang="zh-CN" sz="2400" smtClean="0">
                <a:ea typeface="宋体" pitchFamily="2" charset="-122"/>
              </a:rPr>
            </a:br>
            <a:r>
              <a:rPr lang="en-US" altLang="zh-CN" sz="2400" smtClean="0">
                <a:ea typeface="宋体" pitchFamily="2" charset="-122"/>
              </a:rPr>
              <a:t>from which a projective reconstruction of the scene can be computed using </a:t>
            </a:r>
            <a:r>
              <a:rPr lang="en-US" altLang="zh-CN" sz="2400" b="1" smtClean="0">
                <a:ea typeface="宋体" pitchFamily="2" charset="-122"/>
              </a:rPr>
              <a:t>triangulation</a:t>
            </a:r>
            <a:r>
              <a:rPr lang="en-US" altLang="zh-CN" sz="2400" smtClean="0">
                <a:ea typeface="宋体" pitchFamily="2" charset="-122"/>
              </a:rPr>
              <a:t> </a:t>
            </a:r>
          </a:p>
          <a:p>
            <a:endParaRPr lang="en-US" altLang="zh-CN" sz="2400" smtClean="0">
              <a:ea typeface="宋体" pitchFamily="2" charset="-122"/>
            </a:endParaRPr>
          </a:p>
        </p:txBody>
      </p:sp>
      <p:sp>
        <p:nvSpPr>
          <p:cNvPr id="54276" name="頁尾版面配置區 4"/>
          <p:cNvSpPr>
            <a:spLocks noGrp="1"/>
          </p:cNvSpPr>
          <p:nvPr>
            <p:ph type="ftr" sz="quarter" idx="11"/>
          </p:nvPr>
        </p:nvSpPr>
        <p:spPr>
          <a:noFill/>
        </p:spPr>
        <p:txBody>
          <a:bodyPr/>
          <a:lstStyle/>
          <a:p>
            <a:r>
              <a:rPr lang="en-US" altLang="zh-TW" smtClean="0"/>
              <a:t>Structure from Motion</a:t>
            </a:r>
          </a:p>
        </p:txBody>
      </p:sp>
      <p:sp>
        <p:nvSpPr>
          <p:cNvPr id="54277" name="投影片編號版面配置區 5"/>
          <p:cNvSpPr>
            <a:spLocks noGrp="1"/>
          </p:cNvSpPr>
          <p:nvPr>
            <p:ph type="sldNum" sz="quarter" idx="12"/>
          </p:nvPr>
        </p:nvSpPr>
        <p:spPr>
          <a:noFill/>
        </p:spPr>
        <p:txBody>
          <a:bodyPr/>
          <a:lstStyle/>
          <a:p>
            <a:fld id="{B33194F6-13D3-46BB-B4A1-E52B89ACE9BD}" type="slidenum">
              <a:rPr lang="en-US" altLang="zh-TW" smtClean="0">
                <a:ea typeface="新細明體" charset="-120"/>
              </a:rPr>
              <a:pPr/>
              <a:t>62</a:t>
            </a:fld>
            <a:endParaRPr lang="en-US" altLang="zh-TW" smtClean="0">
              <a:ea typeface="新細明體" charset="-120"/>
            </a:endParaRPr>
          </a:p>
        </p:txBody>
      </p:sp>
      <p:pic>
        <p:nvPicPr>
          <p:cNvPr id="54278" name="图片 2"/>
          <p:cNvPicPr>
            <a:picLocks noChangeAspect="1"/>
          </p:cNvPicPr>
          <p:nvPr/>
        </p:nvPicPr>
        <p:blipFill>
          <a:blip r:embed="rId3" cstate="print"/>
          <a:srcRect/>
          <a:stretch>
            <a:fillRect/>
          </a:stretch>
        </p:blipFill>
        <p:spPr bwMode="auto">
          <a:xfrm>
            <a:off x="2362200" y="2667000"/>
            <a:ext cx="4071938" cy="584200"/>
          </a:xfrm>
          <a:prstGeom prst="rect">
            <a:avLst/>
          </a:prstGeom>
          <a:noFill/>
          <a:ln w="9525">
            <a:noFill/>
            <a:miter lim="800000"/>
            <a:headEnd/>
            <a:tailEnd/>
          </a:ln>
        </p:spPr>
      </p:pic>
      <p:sp>
        <p:nvSpPr>
          <p:cNvPr id="54279" name="文本框 3"/>
          <p:cNvSpPr txBox="1">
            <a:spLocks noChangeArrowheads="1"/>
          </p:cNvSpPr>
          <p:nvPr/>
        </p:nvSpPr>
        <p:spPr bwMode="auto">
          <a:xfrm flipH="1">
            <a:off x="5151438" y="2851150"/>
            <a:ext cx="138112" cy="368300"/>
          </a:xfrm>
          <a:prstGeom prst="rect">
            <a:avLst/>
          </a:prstGeom>
          <a:solidFill>
            <a:schemeClr val="bg1"/>
          </a:solidFill>
          <a:ln w="9525">
            <a:noFill/>
            <a:miter lim="800000"/>
            <a:headEnd/>
            <a:tailEnd/>
          </a:ln>
        </p:spPr>
        <p:txBody>
          <a:bodyPr>
            <a:spAutoFit/>
          </a:bodyPr>
          <a:lstStyle/>
          <a:p>
            <a:r>
              <a:rPr kumimoji="1" lang="en-US" altLang="zh-CN" sz="1800" dirty="0">
                <a:ea typeface="宋体" pitchFamily="2" charset="-122"/>
              </a:rPr>
              <a:t>1</a:t>
            </a:r>
            <a:endParaRPr kumimoji="1" lang="zh-CN" altLang="en-US" sz="1800" dirty="0">
              <a:ea typeface="宋体" pitchFamily="2" charset="-122"/>
            </a:endParaRPr>
          </a:p>
        </p:txBody>
      </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r>
              <a:rPr lang="en-US" altLang="zh-TW" sz="3200" dirty="0" smtClean="0">
                <a:ea typeface="新細明體" charset="-120"/>
              </a:rPr>
              <a:t>7.2.2 Self-calibration</a:t>
            </a:r>
            <a:endParaRPr lang="zh-TW" altLang="en-US" sz="3200" dirty="0" smtClean="0">
              <a:ea typeface="新細明體" charset="-120"/>
            </a:endParaRPr>
          </a:p>
        </p:txBody>
      </p:sp>
      <p:sp>
        <p:nvSpPr>
          <p:cNvPr id="55299" name="內容版面配置區 2"/>
          <p:cNvSpPr>
            <a:spLocks noGrp="1"/>
          </p:cNvSpPr>
          <p:nvPr>
            <p:ph idx="1"/>
          </p:nvPr>
        </p:nvSpPr>
        <p:spPr>
          <a:xfrm>
            <a:off x="685800" y="1752600"/>
            <a:ext cx="7772400" cy="4343400"/>
          </a:xfrm>
        </p:spPr>
        <p:txBody>
          <a:bodyPr/>
          <a:lstStyle/>
          <a:p>
            <a:r>
              <a:rPr lang="en-US" altLang="zh-TW" i="1" dirty="0" smtClean="0">
                <a:ea typeface="新細明體" charset="-120"/>
              </a:rPr>
              <a:t>Auto-calibration</a:t>
            </a:r>
            <a:r>
              <a:rPr lang="en-US" altLang="zh-TW" dirty="0" smtClean="0">
                <a:ea typeface="新細明體" charset="-120"/>
              </a:rPr>
              <a:t> is developed for converting a projective reconstruction into a metric one</a:t>
            </a:r>
          </a:p>
          <a:p>
            <a:r>
              <a:rPr lang="en-US" altLang="zh-TW" dirty="0" smtClean="0">
                <a:ea typeface="新細明體" charset="-120"/>
              </a:rPr>
              <a:t>i.e. parallel lines are parallel, orthogonal walls are at right angles, and model is scaled version of reality</a:t>
            </a:r>
          </a:p>
          <a:p>
            <a:r>
              <a:rPr lang="en-US" altLang="zh-TW" dirty="0" smtClean="0">
                <a:ea typeface="新細明體" charset="-120"/>
              </a:rPr>
              <a:t>Equivalent to recovering the unknown calibration matrix </a:t>
            </a:r>
            <a:r>
              <a:rPr lang="en-US" altLang="zh-TW" i="1" dirty="0" err="1" smtClean="0">
                <a:ea typeface="新細明體" charset="-120"/>
              </a:rPr>
              <a:t>K</a:t>
            </a:r>
            <a:r>
              <a:rPr lang="en-US" altLang="zh-TW" i="1" baseline="-25000" dirty="0" err="1" smtClean="0">
                <a:ea typeface="新細明體" charset="-120"/>
              </a:rPr>
              <a:t>j</a:t>
            </a:r>
            <a:r>
              <a:rPr lang="en-US" altLang="zh-TW" dirty="0" smtClean="0">
                <a:ea typeface="新細明體" charset="-120"/>
              </a:rPr>
              <a:t> associated with each image</a:t>
            </a:r>
            <a:endParaRPr lang="zh-TW" altLang="en-US" dirty="0" smtClean="0">
              <a:ea typeface="新細明體" charset="-120"/>
            </a:endParaRPr>
          </a:p>
        </p:txBody>
      </p:sp>
      <p:sp>
        <p:nvSpPr>
          <p:cNvPr id="55300" name="頁尾版面配置區 4"/>
          <p:cNvSpPr>
            <a:spLocks noGrp="1"/>
          </p:cNvSpPr>
          <p:nvPr>
            <p:ph type="ftr" sz="quarter" idx="11"/>
          </p:nvPr>
        </p:nvSpPr>
        <p:spPr>
          <a:noFill/>
        </p:spPr>
        <p:txBody>
          <a:bodyPr/>
          <a:lstStyle/>
          <a:p>
            <a:r>
              <a:rPr lang="en-US" altLang="zh-TW" smtClean="0"/>
              <a:t>Structure from Motion</a:t>
            </a:r>
          </a:p>
        </p:txBody>
      </p:sp>
      <p:sp>
        <p:nvSpPr>
          <p:cNvPr id="55301" name="投影片編號版面配置區 5"/>
          <p:cNvSpPr>
            <a:spLocks noGrp="1"/>
          </p:cNvSpPr>
          <p:nvPr>
            <p:ph type="sldNum" sz="quarter" idx="12"/>
          </p:nvPr>
        </p:nvSpPr>
        <p:spPr>
          <a:noFill/>
        </p:spPr>
        <p:txBody>
          <a:bodyPr/>
          <a:lstStyle/>
          <a:p>
            <a:fld id="{0B46A02C-7AF7-4357-81B2-A449117879AD}" type="slidenum">
              <a:rPr lang="en-US" altLang="zh-TW" smtClean="0">
                <a:ea typeface="新細明體" charset="-120"/>
              </a:rPr>
              <a:pPr/>
              <a:t>63</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r>
              <a:rPr lang="en-US" altLang="zh-TW" sz="3200" dirty="0" smtClean="0">
                <a:ea typeface="新細明體" charset="-120"/>
              </a:rPr>
              <a:t>Self-calibration (cont.)</a:t>
            </a:r>
            <a:endParaRPr lang="zh-TW" altLang="en-US" sz="3200" dirty="0" smtClean="0">
              <a:ea typeface="新細明體" charset="-120"/>
            </a:endParaRPr>
          </a:p>
        </p:txBody>
      </p:sp>
      <p:sp>
        <p:nvSpPr>
          <p:cNvPr id="55299" name="內容版面配置區 2"/>
          <p:cNvSpPr>
            <a:spLocks noGrp="1"/>
          </p:cNvSpPr>
          <p:nvPr>
            <p:ph idx="1"/>
          </p:nvPr>
        </p:nvSpPr>
        <p:spPr>
          <a:xfrm>
            <a:off x="609600" y="1676400"/>
            <a:ext cx="7772400" cy="4343400"/>
          </a:xfrm>
        </p:spPr>
        <p:txBody>
          <a:bodyPr/>
          <a:lstStyle/>
          <a:p>
            <a:r>
              <a:rPr lang="en-US" altLang="zh-TW" dirty="0" smtClean="0">
                <a:ea typeface="新細明體" charset="-120"/>
              </a:rPr>
              <a:t>In situations where certain additional information is known about the scene, different methods may be employed:</a:t>
            </a:r>
          </a:p>
          <a:p>
            <a:pPr lvl="1"/>
            <a:r>
              <a:rPr lang="en-US" altLang="zh-TW" dirty="0" smtClean="0">
                <a:ea typeface="新細明體" charset="-120"/>
              </a:rPr>
              <a:t>If there are parallel lines, &gt; 3 vanishing points can be used to establish the </a:t>
            </a:r>
            <a:r>
              <a:rPr lang="en-US" altLang="zh-TW" dirty="0" err="1" smtClean="0">
                <a:ea typeface="新細明體" charset="-120"/>
              </a:rPr>
              <a:t>homography</a:t>
            </a:r>
            <a:r>
              <a:rPr lang="en-US" altLang="zh-TW" dirty="0" smtClean="0">
                <a:ea typeface="新細明體" charset="-120"/>
              </a:rPr>
              <a:t> for the plane at infinity; focal length and rotations can be recovered</a:t>
            </a:r>
          </a:p>
          <a:p>
            <a:pPr lvl="1"/>
            <a:r>
              <a:rPr lang="en-US" altLang="zh-TW" dirty="0" smtClean="0">
                <a:ea typeface="新細明體" charset="-120"/>
              </a:rPr>
              <a:t>If &gt; 2 orthogonal vanishing points have been observed, the single-image calibration method based on vanishing points can be used</a:t>
            </a:r>
            <a:endParaRPr lang="zh-TW" altLang="en-US" dirty="0" smtClean="0">
              <a:ea typeface="新細明體" charset="-120"/>
            </a:endParaRPr>
          </a:p>
        </p:txBody>
      </p:sp>
      <p:sp>
        <p:nvSpPr>
          <p:cNvPr id="55300" name="頁尾版面配置區 4"/>
          <p:cNvSpPr>
            <a:spLocks noGrp="1"/>
          </p:cNvSpPr>
          <p:nvPr>
            <p:ph type="ftr" sz="quarter" idx="11"/>
          </p:nvPr>
        </p:nvSpPr>
        <p:spPr>
          <a:noFill/>
        </p:spPr>
        <p:txBody>
          <a:bodyPr/>
          <a:lstStyle/>
          <a:p>
            <a:r>
              <a:rPr lang="en-US" altLang="zh-TW" smtClean="0"/>
              <a:t>Structure from Motion</a:t>
            </a:r>
          </a:p>
        </p:txBody>
      </p:sp>
      <p:sp>
        <p:nvSpPr>
          <p:cNvPr id="55301" name="投影片編號版面配置區 5"/>
          <p:cNvSpPr>
            <a:spLocks noGrp="1"/>
          </p:cNvSpPr>
          <p:nvPr>
            <p:ph type="sldNum" sz="quarter" idx="12"/>
          </p:nvPr>
        </p:nvSpPr>
        <p:spPr>
          <a:noFill/>
        </p:spPr>
        <p:txBody>
          <a:bodyPr/>
          <a:lstStyle/>
          <a:p>
            <a:fld id="{0B46A02C-7AF7-4357-81B2-A449117879AD}" type="slidenum">
              <a:rPr lang="en-US" altLang="zh-TW" smtClean="0">
                <a:ea typeface="新細明體" charset="-120"/>
              </a:rPr>
              <a:pPr/>
              <a:t>64</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p:txBody>
          <a:bodyPr/>
          <a:lstStyle/>
          <a:p>
            <a:r>
              <a:rPr lang="en-US" altLang="zh-TW" sz="3200" i="1" smtClean="0">
                <a:ea typeface="新細明體" charset="-120"/>
              </a:rPr>
              <a:t>Application: </a:t>
            </a:r>
            <a:r>
              <a:rPr lang="en-US" altLang="zh-TW" sz="3200" smtClean="0">
                <a:ea typeface="新細明體" charset="-120"/>
              </a:rPr>
              <a:t>View Morphing</a:t>
            </a:r>
            <a:endParaRPr lang="zh-TW" altLang="en-US" sz="3200" i="1" smtClean="0">
              <a:ea typeface="新細明體" charset="-120"/>
            </a:endParaRPr>
          </a:p>
        </p:txBody>
      </p:sp>
      <p:sp>
        <p:nvSpPr>
          <p:cNvPr id="56323" name="內容版面配置區 2"/>
          <p:cNvSpPr>
            <a:spLocks noGrp="1"/>
          </p:cNvSpPr>
          <p:nvPr>
            <p:ph idx="1"/>
          </p:nvPr>
        </p:nvSpPr>
        <p:spPr>
          <a:xfrm>
            <a:off x="685800" y="1600200"/>
            <a:ext cx="7772400" cy="4495800"/>
          </a:xfrm>
        </p:spPr>
        <p:txBody>
          <a:bodyPr/>
          <a:lstStyle/>
          <a:p>
            <a:r>
              <a:rPr lang="en-US" altLang="zh-CN" sz="2400" dirty="0" smtClean="0">
                <a:ea typeface="宋体" pitchFamily="2" charset="-122"/>
              </a:rPr>
              <a:t>An interesting application of basic two-frame structure from motion is </a:t>
            </a:r>
            <a:r>
              <a:rPr lang="en-US" altLang="zh-CN" sz="2400" i="1" dirty="0" smtClean="0">
                <a:ea typeface="宋体" pitchFamily="2" charset="-122"/>
              </a:rPr>
              <a:t>view morphing, also </a:t>
            </a:r>
            <a:r>
              <a:rPr lang="en-US" altLang="zh-TW" sz="2400" dirty="0" smtClean="0">
                <a:ea typeface="新細明體" charset="-120"/>
              </a:rPr>
              <a:t>known as </a:t>
            </a:r>
            <a:r>
              <a:rPr lang="en-US" altLang="zh-TW" sz="2400" i="1" dirty="0" smtClean="0">
                <a:ea typeface="新細明體" charset="-120"/>
              </a:rPr>
              <a:t>view interpolation</a:t>
            </a:r>
            <a:r>
              <a:rPr lang="en-US" altLang="zh-TW" sz="2400" dirty="0" smtClean="0">
                <a:ea typeface="新細明體" charset="-120"/>
              </a:rPr>
              <a:t>,</a:t>
            </a:r>
            <a:r>
              <a:rPr lang="en-US" altLang="zh-CN" sz="2400" dirty="0" smtClean="0">
                <a:ea typeface="宋体" pitchFamily="2" charset="-122"/>
              </a:rPr>
              <a:t>  which can be used to generate a smooth 3D animation from one view of a 3D scene to another </a:t>
            </a:r>
          </a:p>
          <a:p>
            <a:endParaRPr lang="en-US" altLang="zh-TW" sz="2400" dirty="0" smtClean="0">
              <a:ea typeface="新細明體" charset="-120"/>
            </a:endParaRPr>
          </a:p>
          <a:p>
            <a:endParaRPr lang="zh-TW" altLang="en-US" sz="2400" dirty="0" smtClean="0">
              <a:ea typeface="新細明體" charset="-120"/>
            </a:endParaRPr>
          </a:p>
        </p:txBody>
      </p:sp>
      <p:sp>
        <p:nvSpPr>
          <p:cNvPr id="56324" name="頁尾版面配置區 4"/>
          <p:cNvSpPr>
            <a:spLocks noGrp="1"/>
          </p:cNvSpPr>
          <p:nvPr>
            <p:ph type="ftr" sz="quarter" idx="11"/>
          </p:nvPr>
        </p:nvSpPr>
        <p:spPr>
          <a:noFill/>
        </p:spPr>
        <p:txBody>
          <a:bodyPr/>
          <a:lstStyle/>
          <a:p>
            <a:r>
              <a:rPr lang="en-US" altLang="zh-TW" smtClean="0"/>
              <a:t>Structure from Motion</a:t>
            </a:r>
          </a:p>
        </p:txBody>
      </p:sp>
      <p:sp>
        <p:nvSpPr>
          <p:cNvPr id="56325" name="投影片編號版面配置區 5"/>
          <p:cNvSpPr>
            <a:spLocks noGrp="1"/>
          </p:cNvSpPr>
          <p:nvPr>
            <p:ph type="sldNum" sz="quarter" idx="12"/>
          </p:nvPr>
        </p:nvSpPr>
        <p:spPr>
          <a:noFill/>
        </p:spPr>
        <p:txBody>
          <a:bodyPr/>
          <a:lstStyle/>
          <a:p>
            <a:fld id="{A1CE724E-F54B-4BCC-BB68-D4E407085DBF}" type="slidenum">
              <a:rPr lang="en-US" altLang="zh-TW" smtClean="0">
                <a:ea typeface="新細明體" charset="-120"/>
              </a:rPr>
              <a:pPr/>
              <a:t>65</a:t>
            </a:fld>
            <a:endParaRPr lang="en-US" altLang="zh-TW" smtClean="0">
              <a:ea typeface="新細明體" charset="-120"/>
            </a:endParaRPr>
          </a:p>
        </p:txBody>
      </p:sp>
      <p:pic>
        <p:nvPicPr>
          <p:cNvPr id="56326" name="图片 1"/>
          <p:cNvPicPr>
            <a:picLocks noChangeAspect="1"/>
          </p:cNvPicPr>
          <p:nvPr/>
        </p:nvPicPr>
        <p:blipFill>
          <a:blip r:embed="rId3" cstate="print"/>
          <a:srcRect/>
          <a:stretch>
            <a:fillRect/>
          </a:stretch>
        </p:blipFill>
        <p:spPr bwMode="auto">
          <a:xfrm>
            <a:off x="1447800" y="3429000"/>
            <a:ext cx="6557963" cy="2819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p:txBody>
          <a:bodyPr/>
          <a:lstStyle/>
          <a:p>
            <a:r>
              <a:rPr lang="nb-NO" altLang="zh-CN" sz="3200" smtClean="0">
                <a:ea typeface="宋体" pitchFamily="2" charset="-122"/>
              </a:rPr>
              <a:t>7.3 </a:t>
            </a:r>
            <a:r>
              <a:rPr lang="en-US" altLang="zh-TW" sz="3200" smtClean="0">
                <a:ea typeface="新細明體" charset="-120"/>
              </a:rPr>
              <a:t>Factorization</a:t>
            </a:r>
            <a:endParaRPr lang="zh-TW" altLang="en-US" sz="3200" smtClean="0">
              <a:ea typeface="新細明體" charset="-120"/>
            </a:endParaRPr>
          </a:p>
        </p:txBody>
      </p:sp>
      <p:sp>
        <p:nvSpPr>
          <p:cNvPr id="57347" name="內容版面配置區 2"/>
          <p:cNvSpPr>
            <a:spLocks noGrp="1"/>
          </p:cNvSpPr>
          <p:nvPr>
            <p:ph idx="1"/>
          </p:nvPr>
        </p:nvSpPr>
        <p:spPr>
          <a:xfrm>
            <a:off x="685800" y="1676400"/>
            <a:ext cx="7772400" cy="3276600"/>
          </a:xfrm>
        </p:spPr>
        <p:txBody>
          <a:bodyPr/>
          <a:lstStyle/>
          <a:p>
            <a:r>
              <a:rPr lang="en-US" altLang="zh-TW" sz="2400" dirty="0" smtClean="0">
                <a:ea typeface="新細明體" charset="-120"/>
              </a:rPr>
              <a:t>When processing video sequences, we often get extended </a:t>
            </a:r>
            <a:r>
              <a:rPr lang="en-US" altLang="zh-TW" sz="2400" i="1" dirty="0" smtClean="0">
                <a:ea typeface="新細明體" charset="-120"/>
              </a:rPr>
              <a:t>feature track</a:t>
            </a:r>
            <a:r>
              <a:rPr lang="en-US" altLang="zh-TW" sz="2400" dirty="0" smtClean="0">
                <a:ea typeface="新細明體" charset="-120"/>
              </a:rPr>
              <a:t> from which it is possible to recover the structure and motion using a process called </a:t>
            </a:r>
            <a:r>
              <a:rPr lang="en-US" altLang="zh-TW" sz="2400" i="1" dirty="0" smtClean="0">
                <a:ea typeface="新細明體" charset="-120"/>
              </a:rPr>
              <a:t>factorization.</a:t>
            </a:r>
            <a:endParaRPr lang="en-US" altLang="zh-TW" sz="2400" dirty="0" smtClean="0">
              <a:ea typeface="新細明體" charset="-120"/>
            </a:endParaRPr>
          </a:p>
          <a:p>
            <a:endParaRPr lang="zh-TW" altLang="en-US" sz="2400" dirty="0" smtClean="0">
              <a:ea typeface="新細明體" charset="-120"/>
            </a:endParaRPr>
          </a:p>
        </p:txBody>
      </p:sp>
      <p:sp>
        <p:nvSpPr>
          <p:cNvPr id="57348" name="頁尾版面配置區 4"/>
          <p:cNvSpPr>
            <a:spLocks noGrp="1"/>
          </p:cNvSpPr>
          <p:nvPr>
            <p:ph type="ftr" sz="quarter" idx="11"/>
          </p:nvPr>
        </p:nvSpPr>
        <p:spPr>
          <a:noFill/>
        </p:spPr>
        <p:txBody>
          <a:bodyPr/>
          <a:lstStyle/>
          <a:p>
            <a:r>
              <a:rPr lang="en-US" altLang="zh-TW" smtClean="0"/>
              <a:t>Structure from Motion</a:t>
            </a:r>
          </a:p>
        </p:txBody>
      </p:sp>
      <p:sp>
        <p:nvSpPr>
          <p:cNvPr id="57349" name="投影片編號版面配置區 5"/>
          <p:cNvSpPr>
            <a:spLocks noGrp="1"/>
          </p:cNvSpPr>
          <p:nvPr>
            <p:ph type="sldNum" sz="quarter" idx="12"/>
          </p:nvPr>
        </p:nvSpPr>
        <p:spPr>
          <a:noFill/>
        </p:spPr>
        <p:txBody>
          <a:bodyPr/>
          <a:lstStyle/>
          <a:p>
            <a:fld id="{0D858DEC-6B33-4B22-8417-C37B098B2478}" type="slidenum">
              <a:rPr lang="en-US" altLang="zh-TW" smtClean="0">
                <a:ea typeface="新細明體" charset="-120"/>
              </a:rPr>
              <a:pPr/>
              <a:t>66</a:t>
            </a:fld>
            <a:endParaRPr lang="en-US" altLang="zh-TW" smtClean="0">
              <a:ea typeface="新細明體" charset="-120"/>
            </a:endParaRPr>
          </a:p>
        </p:txBody>
      </p:sp>
      <p:pic>
        <p:nvPicPr>
          <p:cNvPr id="6" name="图片 2"/>
          <p:cNvPicPr>
            <a:picLocks noChangeAspect="1"/>
          </p:cNvPicPr>
          <p:nvPr/>
        </p:nvPicPr>
        <p:blipFill>
          <a:blip r:embed="rId3" cstate="print"/>
          <a:srcRect/>
          <a:stretch>
            <a:fillRect/>
          </a:stretch>
        </p:blipFill>
        <p:spPr bwMode="auto">
          <a:xfrm>
            <a:off x="685800" y="3200400"/>
            <a:ext cx="7696200" cy="375633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3"/>
          <p:cNvPicPr>
            <a:picLocks noChangeAspect="1" noChangeArrowheads="1"/>
          </p:cNvPicPr>
          <p:nvPr/>
        </p:nvPicPr>
        <p:blipFill>
          <a:blip r:embed="rId3" cstate="print">
            <a:lum bright="-20000" contrast="40000"/>
          </a:blip>
          <a:srcRect/>
          <a:stretch>
            <a:fillRect/>
          </a:stretch>
        </p:blipFill>
        <p:spPr bwMode="auto">
          <a:xfrm>
            <a:off x="1066800" y="4572000"/>
            <a:ext cx="304800" cy="406400"/>
          </a:xfrm>
          <a:prstGeom prst="rect">
            <a:avLst/>
          </a:prstGeom>
          <a:noFill/>
          <a:ln w="9525">
            <a:noFill/>
            <a:miter lim="800000"/>
            <a:headEnd/>
            <a:tailEnd/>
          </a:ln>
        </p:spPr>
      </p:pic>
      <p:sp>
        <p:nvSpPr>
          <p:cNvPr id="59394" name="標題 1"/>
          <p:cNvSpPr>
            <a:spLocks noGrp="1"/>
          </p:cNvSpPr>
          <p:nvPr>
            <p:ph type="title"/>
          </p:nvPr>
        </p:nvSpPr>
        <p:spPr/>
        <p:txBody>
          <a:bodyPr/>
          <a:lstStyle/>
          <a:p>
            <a:r>
              <a:rPr lang="en-US" altLang="zh-TW" sz="3200" smtClean="0">
                <a:ea typeface="新細明體" charset="-120"/>
              </a:rPr>
              <a:t>Factorization (cont.)</a:t>
            </a:r>
            <a:endParaRPr lang="zh-TW" altLang="en-US" sz="3200" smtClean="0">
              <a:ea typeface="新細明體" charset="-120"/>
            </a:endParaRPr>
          </a:p>
        </p:txBody>
      </p:sp>
      <p:sp>
        <p:nvSpPr>
          <p:cNvPr id="59395" name="內容版面配置區 2"/>
          <p:cNvSpPr>
            <a:spLocks noGrp="1"/>
          </p:cNvSpPr>
          <p:nvPr>
            <p:ph idx="1"/>
          </p:nvPr>
        </p:nvSpPr>
        <p:spPr/>
        <p:txBody>
          <a:bodyPr/>
          <a:lstStyle/>
          <a:p>
            <a:r>
              <a:rPr lang="en-US" altLang="zh-TW" sz="2400" dirty="0" smtClean="0">
                <a:ea typeface="新細明體" charset="-120"/>
              </a:rPr>
              <a:t>Consider orthographic and weak perspective projection models</a:t>
            </a:r>
          </a:p>
          <a:p>
            <a:r>
              <a:rPr lang="en-US" altLang="zh-TW" sz="2400" dirty="0" smtClean="0">
                <a:ea typeface="新細明體" charset="-120"/>
              </a:rPr>
              <a:t>Since the last row is always [0 0 0 1], there is no perspective division </a:t>
            </a:r>
          </a:p>
          <a:p>
            <a:endParaRPr lang="en-US" altLang="zh-TW" sz="2400" dirty="0" smtClean="0">
              <a:ea typeface="新細明體" charset="-120"/>
            </a:endParaRPr>
          </a:p>
          <a:p>
            <a:pPr>
              <a:buFontTx/>
              <a:buNone/>
            </a:pPr>
            <a:endParaRPr lang="en-US" altLang="zh-TW" sz="2400" dirty="0" smtClean="0">
              <a:ea typeface="新細明體" charset="-120"/>
            </a:endParaRPr>
          </a:p>
          <a:p>
            <a:pPr>
              <a:buFontTx/>
              <a:buNone/>
            </a:pPr>
            <a:r>
              <a:rPr lang="en-US" altLang="zh-TW" sz="2000" i="1" dirty="0" smtClean="0">
                <a:latin typeface="Times New Roman" pitchFamily="18" charset="0"/>
                <a:ea typeface="新細明體" charset="-120"/>
                <a:cs typeface="Times New Roman" pitchFamily="18" charset="0"/>
              </a:rPr>
              <a:t>	</a:t>
            </a:r>
            <a:r>
              <a:rPr lang="en-US" altLang="zh-TW" sz="2000" b="1" i="1" dirty="0" err="1" smtClean="0">
                <a:latin typeface="Times New Roman" pitchFamily="18" charset="0"/>
                <a:ea typeface="新細明體" charset="-120"/>
                <a:cs typeface="Times New Roman" pitchFamily="18" charset="0"/>
              </a:rPr>
              <a:t>x</a:t>
            </a:r>
            <a:r>
              <a:rPr lang="en-US" altLang="zh-TW" sz="2000" i="1" baseline="-25000" dirty="0" err="1" smtClean="0">
                <a:latin typeface="Times New Roman" pitchFamily="18" charset="0"/>
                <a:ea typeface="新細明體" charset="-120"/>
                <a:cs typeface="Times New Roman" pitchFamily="18" charset="0"/>
              </a:rPr>
              <a:t>ji</a:t>
            </a:r>
            <a:r>
              <a:rPr lang="en-US" altLang="zh-TW" sz="2000" dirty="0" smtClean="0">
                <a:ea typeface="新細明體" charset="-120"/>
              </a:rPr>
              <a:t>: location of </a:t>
            </a:r>
            <a:r>
              <a:rPr lang="en-US" altLang="zh-TW" sz="2000" b="1" i="1" dirty="0" err="1" smtClean="0">
                <a:ea typeface="新細明體" charset="-120"/>
              </a:rPr>
              <a:t>i</a:t>
            </a:r>
            <a:r>
              <a:rPr lang="en-US" altLang="zh-TW" sz="2000" b="1" i="1" dirty="0" smtClean="0">
                <a:ea typeface="新細明體" charset="-120"/>
              </a:rPr>
              <a:t> </a:t>
            </a:r>
            <a:r>
              <a:rPr lang="en-US" altLang="zh-TW" sz="2000" baseline="30000" dirty="0" err="1" smtClean="0">
                <a:ea typeface="新細明體" charset="-120"/>
              </a:rPr>
              <a:t>th</a:t>
            </a:r>
            <a:r>
              <a:rPr lang="en-US" altLang="zh-TW" sz="2000" dirty="0" smtClean="0">
                <a:ea typeface="新細明體" charset="-120"/>
              </a:rPr>
              <a:t> point in </a:t>
            </a:r>
            <a:r>
              <a:rPr lang="en-US" altLang="zh-TW" sz="2000" b="1" i="1" dirty="0" smtClean="0">
                <a:ea typeface="新細明體" charset="-120"/>
              </a:rPr>
              <a:t>j </a:t>
            </a:r>
            <a:r>
              <a:rPr lang="en-US" altLang="zh-TW" sz="2000" baseline="30000" dirty="0" err="1" smtClean="0">
                <a:ea typeface="新細明體" charset="-120"/>
              </a:rPr>
              <a:t>th</a:t>
            </a:r>
            <a:r>
              <a:rPr lang="en-US" altLang="zh-TW" sz="2000" dirty="0" smtClean="0">
                <a:ea typeface="新細明體" charset="-120"/>
              </a:rPr>
              <a:t> frame </a:t>
            </a:r>
          </a:p>
          <a:p>
            <a:pPr>
              <a:buFontTx/>
              <a:buNone/>
            </a:pPr>
            <a:r>
              <a:rPr lang="en-US" altLang="zh-TW" sz="2000" dirty="0" smtClean="0">
                <a:ea typeface="新細明體" charset="-120"/>
              </a:rPr>
              <a:t>  	    : upper 2 x 4 portion of projection matrix </a:t>
            </a:r>
            <a:r>
              <a:rPr lang="en-US" altLang="zh-TW" sz="2000" i="1" dirty="0" err="1" smtClean="0">
                <a:ea typeface="新細明體" charset="-120"/>
              </a:rPr>
              <a:t>P</a:t>
            </a:r>
            <a:r>
              <a:rPr lang="en-US" altLang="zh-TW" sz="2000" i="1" baseline="-25000" dirty="0" err="1" smtClean="0">
                <a:ea typeface="新細明體" charset="-120"/>
              </a:rPr>
              <a:t>j</a:t>
            </a:r>
            <a:endParaRPr lang="en-US" altLang="zh-TW" sz="2000" i="1" baseline="-25000" dirty="0" smtClean="0">
              <a:ea typeface="新細明體" charset="-120"/>
            </a:endParaRPr>
          </a:p>
          <a:p>
            <a:pPr>
              <a:buFontTx/>
              <a:buNone/>
            </a:pPr>
            <a:r>
              <a:rPr lang="en-US" altLang="zh-TW" sz="2000" dirty="0" smtClean="0">
                <a:ea typeface="新細明體" charset="-120"/>
              </a:rPr>
              <a:t> 	                        : augmented 3D point position</a:t>
            </a:r>
          </a:p>
          <a:p>
            <a:pPr>
              <a:buFontTx/>
              <a:buNone/>
            </a:pPr>
            <a:endParaRPr lang="en-US" altLang="zh-TW" sz="2000" dirty="0" smtClean="0">
              <a:ea typeface="新細明體" charset="-120"/>
            </a:endParaRPr>
          </a:p>
          <a:p>
            <a:pPr>
              <a:buFontTx/>
              <a:buNone/>
            </a:pPr>
            <a:r>
              <a:rPr lang="en-US" altLang="zh-TW" sz="2000" dirty="0" smtClean="0">
                <a:ea typeface="新細明體" charset="-120"/>
              </a:rPr>
              <a:t>      </a:t>
            </a:r>
          </a:p>
          <a:p>
            <a:pPr>
              <a:buFontTx/>
              <a:buNone/>
            </a:pPr>
            <a:r>
              <a:rPr lang="en-US" altLang="zh-TW" sz="2400" dirty="0" smtClean="0">
                <a:ea typeface="新細明體" charset="-120"/>
              </a:rPr>
              <a:t>                            </a:t>
            </a:r>
            <a:endParaRPr lang="zh-TW" altLang="en-US" sz="2400" dirty="0" smtClean="0">
              <a:ea typeface="新細明體" charset="-120"/>
            </a:endParaRPr>
          </a:p>
        </p:txBody>
      </p:sp>
      <p:sp>
        <p:nvSpPr>
          <p:cNvPr id="59396" name="頁尾版面配置區 4"/>
          <p:cNvSpPr>
            <a:spLocks noGrp="1"/>
          </p:cNvSpPr>
          <p:nvPr>
            <p:ph type="ftr" sz="quarter" idx="11"/>
          </p:nvPr>
        </p:nvSpPr>
        <p:spPr>
          <a:noFill/>
        </p:spPr>
        <p:txBody>
          <a:bodyPr/>
          <a:lstStyle/>
          <a:p>
            <a:r>
              <a:rPr lang="en-US" altLang="zh-TW" smtClean="0"/>
              <a:t>Structure from Motion</a:t>
            </a:r>
          </a:p>
        </p:txBody>
      </p:sp>
      <p:sp>
        <p:nvSpPr>
          <p:cNvPr id="59397" name="投影片編號版面配置區 5"/>
          <p:cNvSpPr>
            <a:spLocks noGrp="1"/>
          </p:cNvSpPr>
          <p:nvPr>
            <p:ph type="sldNum" sz="quarter" idx="12"/>
          </p:nvPr>
        </p:nvSpPr>
        <p:spPr>
          <a:noFill/>
        </p:spPr>
        <p:txBody>
          <a:bodyPr/>
          <a:lstStyle/>
          <a:p>
            <a:fld id="{85C13C8A-7CFB-4D69-ACD8-9E1F862F1096}" type="slidenum">
              <a:rPr lang="en-US" altLang="zh-TW" smtClean="0">
                <a:ea typeface="新細明體" charset="-120"/>
              </a:rPr>
              <a:pPr/>
              <a:t>67</a:t>
            </a:fld>
            <a:endParaRPr lang="en-US" altLang="zh-TW" smtClean="0">
              <a:ea typeface="新細明體" charset="-120"/>
            </a:endParaRPr>
          </a:p>
        </p:txBody>
      </p:sp>
      <p:pic>
        <p:nvPicPr>
          <p:cNvPr id="59399" name="图片 1"/>
          <p:cNvPicPr>
            <a:picLocks noChangeAspect="1"/>
          </p:cNvPicPr>
          <p:nvPr/>
        </p:nvPicPr>
        <p:blipFill>
          <a:blip r:embed="rId4" cstate="print"/>
          <a:srcRect/>
          <a:stretch>
            <a:fillRect/>
          </a:stretch>
        </p:blipFill>
        <p:spPr bwMode="auto">
          <a:xfrm>
            <a:off x="3733800" y="3352800"/>
            <a:ext cx="1666875" cy="609600"/>
          </a:xfrm>
          <a:prstGeom prst="rect">
            <a:avLst/>
          </a:prstGeom>
          <a:noFill/>
          <a:ln w="9525">
            <a:noFill/>
            <a:miter lim="800000"/>
            <a:headEnd/>
            <a:tailEnd/>
          </a:ln>
        </p:spPr>
      </p:pic>
      <p:pic>
        <p:nvPicPr>
          <p:cNvPr id="59400" name="图片 2"/>
          <p:cNvPicPr>
            <a:picLocks noChangeAspect="1"/>
          </p:cNvPicPr>
          <p:nvPr/>
        </p:nvPicPr>
        <p:blipFill>
          <a:blip r:embed="rId5" cstate="print"/>
          <a:srcRect/>
          <a:stretch>
            <a:fillRect/>
          </a:stretch>
        </p:blipFill>
        <p:spPr bwMode="auto">
          <a:xfrm>
            <a:off x="1066800" y="5029200"/>
            <a:ext cx="1778000" cy="330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r>
              <a:rPr lang="en-US" altLang="zh-TW" sz="3200" smtClean="0">
                <a:ea typeface="新細明體" charset="-120"/>
              </a:rPr>
              <a:t>Factorization (cont.)</a:t>
            </a:r>
            <a:endParaRPr lang="zh-TW" altLang="en-US" sz="3200" smtClean="0">
              <a:ea typeface="新細明體" charset="-120"/>
            </a:endParaRPr>
          </a:p>
        </p:txBody>
      </p:sp>
      <p:sp>
        <p:nvSpPr>
          <p:cNvPr id="60419" name="內容版面配置區 2"/>
          <p:cNvSpPr>
            <a:spLocks noGrp="1"/>
          </p:cNvSpPr>
          <p:nvPr>
            <p:ph idx="1"/>
          </p:nvPr>
        </p:nvSpPr>
        <p:spPr/>
        <p:txBody>
          <a:bodyPr/>
          <a:lstStyle/>
          <a:p>
            <a:r>
              <a:rPr lang="en-US" altLang="zh-TW" sz="2400" dirty="0" smtClean="0">
                <a:ea typeface="新細明體" charset="-120"/>
              </a:rPr>
              <a:t>Assume that every point </a:t>
            </a:r>
            <a:r>
              <a:rPr lang="en-US" altLang="zh-TW" sz="2400" b="1" i="1" dirty="0" err="1" smtClean="0">
                <a:ea typeface="新細明體" charset="-120"/>
              </a:rPr>
              <a:t>i</a:t>
            </a:r>
            <a:r>
              <a:rPr lang="en-US" altLang="zh-TW" sz="2400" dirty="0" smtClean="0">
                <a:ea typeface="新細明體" charset="-120"/>
              </a:rPr>
              <a:t> is visible in every frame </a:t>
            </a:r>
            <a:r>
              <a:rPr lang="en-US" altLang="zh-TW" sz="2400" b="1" i="1" dirty="0" smtClean="0">
                <a:ea typeface="新細明體" charset="-120"/>
              </a:rPr>
              <a:t>j</a:t>
            </a:r>
            <a:endParaRPr lang="en-US" altLang="zh-TW" sz="2400" dirty="0" smtClean="0">
              <a:ea typeface="新細明體" charset="-120"/>
            </a:endParaRPr>
          </a:p>
          <a:p>
            <a:pPr>
              <a:buFontTx/>
              <a:buNone/>
            </a:pPr>
            <a:r>
              <a:rPr lang="en-US" altLang="zh-TW" sz="2400" dirty="0" smtClean="0">
                <a:ea typeface="新細明體" charset="-120"/>
              </a:rPr>
              <a:t>    We can take the </a:t>
            </a:r>
            <a:r>
              <a:rPr lang="en-US" altLang="zh-TW" sz="2400" dirty="0" err="1" smtClean="0">
                <a:ea typeface="新細明體" charset="-120"/>
              </a:rPr>
              <a:t>centroid</a:t>
            </a:r>
            <a:r>
              <a:rPr lang="en-US" altLang="zh-TW" sz="2400" dirty="0" smtClean="0">
                <a:ea typeface="新細明體" charset="-120"/>
              </a:rPr>
              <a:t> (average) of the projected point locations </a:t>
            </a:r>
            <a:r>
              <a:rPr lang="en-US" altLang="zh-TW" sz="2400" b="1" i="1" dirty="0" err="1" smtClean="0">
                <a:latin typeface="Times New Roman" pitchFamily="18" charset="0"/>
                <a:ea typeface="新細明體" charset="-120"/>
                <a:cs typeface="Times New Roman" pitchFamily="18" charset="0"/>
              </a:rPr>
              <a:t>x</a:t>
            </a:r>
            <a:r>
              <a:rPr lang="en-US" altLang="zh-TW" sz="2400" b="1" i="1" baseline="-25000" dirty="0" err="1" smtClean="0">
                <a:latin typeface="Times New Roman" pitchFamily="18" charset="0"/>
                <a:ea typeface="新細明體" charset="-120"/>
                <a:cs typeface="Times New Roman" pitchFamily="18" charset="0"/>
              </a:rPr>
              <a:t>ij</a:t>
            </a:r>
            <a:r>
              <a:rPr lang="en-US" altLang="zh-TW" sz="2400" dirty="0" smtClean="0">
                <a:ea typeface="新細明體" charset="-120"/>
              </a:rPr>
              <a:t> in frame </a:t>
            </a:r>
            <a:r>
              <a:rPr lang="en-US" altLang="zh-TW" sz="2400" b="1" i="1" dirty="0" smtClean="0">
                <a:ea typeface="新細明體" charset="-120"/>
              </a:rPr>
              <a:t>j</a:t>
            </a:r>
            <a:r>
              <a:rPr lang="en-US" altLang="zh-TW" sz="2400" dirty="0" smtClean="0">
                <a:ea typeface="新細明體" charset="-120"/>
              </a:rPr>
              <a:t>. </a:t>
            </a:r>
          </a:p>
          <a:p>
            <a:pPr>
              <a:buFontTx/>
              <a:buNone/>
            </a:pPr>
            <a:endParaRPr lang="en-US" altLang="zh-TW" sz="2400" dirty="0" smtClean="0">
              <a:ea typeface="新細明體" charset="-120"/>
            </a:endParaRPr>
          </a:p>
          <a:p>
            <a:pPr>
              <a:buFontTx/>
              <a:buNone/>
            </a:pPr>
            <a:endParaRPr lang="en-US" altLang="zh-TW" sz="2400" dirty="0" smtClean="0">
              <a:ea typeface="新細明體" charset="-120"/>
            </a:endParaRPr>
          </a:p>
          <a:p>
            <a:pPr>
              <a:buFontTx/>
              <a:buNone/>
            </a:pPr>
            <a:r>
              <a:rPr lang="en-US" altLang="zh-TW" sz="2400" dirty="0" smtClean="0">
                <a:ea typeface="新細明體" charset="-120"/>
              </a:rPr>
              <a:t>                    </a:t>
            </a:r>
          </a:p>
          <a:p>
            <a:pPr>
              <a:buFontTx/>
              <a:buNone/>
            </a:pPr>
            <a:r>
              <a:rPr lang="en-US" altLang="zh-TW" sz="2400" dirty="0" smtClean="0">
                <a:ea typeface="新細明體" charset="-120"/>
              </a:rPr>
              <a:t>                    : </a:t>
            </a:r>
            <a:r>
              <a:rPr lang="en-US" altLang="zh-TW" sz="2000" dirty="0" smtClean="0">
                <a:ea typeface="新細明體" charset="-120"/>
              </a:rPr>
              <a:t>augmented 3D </a:t>
            </a:r>
            <a:r>
              <a:rPr lang="en-US" altLang="zh-TW" sz="2000" dirty="0" err="1" smtClean="0">
                <a:ea typeface="新細明體" charset="-120"/>
              </a:rPr>
              <a:t>centroid</a:t>
            </a:r>
            <a:r>
              <a:rPr lang="en-US" altLang="zh-TW" sz="2000" dirty="0" smtClean="0">
                <a:ea typeface="新細明體" charset="-120"/>
              </a:rPr>
              <a:t> of the point cloud</a:t>
            </a:r>
            <a:r>
              <a:rPr lang="en-US" altLang="zh-TW" sz="2400" dirty="0" smtClean="0">
                <a:ea typeface="新細明體" charset="-120"/>
              </a:rPr>
              <a:t>.</a:t>
            </a:r>
          </a:p>
          <a:p>
            <a:r>
              <a:rPr lang="en-US" altLang="zh-CN" sz="2400" dirty="0" smtClean="0">
                <a:ea typeface="宋体" pitchFamily="2" charset="-122"/>
              </a:rPr>
              <a:t>we can place the origin of the world at the </a:t>
            </a:r>
            <a:r>
              <a:rPr lang="en-US" altLang="zh-CN" sz="2400" dirty="0" err="1" smtClean="0">
                <a:ea typeface="宋体" pitchFamily="2" charset="-122"/>
              </a:rPr>
              <a:t>centroid</a:t>
            </a:r>
            <a:r>
              <a:rPr lang="en-US" altLang="zh-CN" sz="2400" dirty="0" smtClean="0">
                <a:ea typeface="宋体" pitchFamily="2" charset="-122"/>
              </a:rPr>
              <a:t> of the points, </a:t>
            </a:r>
            <a:r>
              <a:rPr lang="en-US" altLang="zh-CN" sz="2400" dirty="0" err="1" smtClean="0">
                <a:ea typeface="宋体" pitchFamily="2" charset="-122"/>
              </a:rPr>
              <a:t>i.e</a:t>
            </a:r>
            <a:r>
              <a:rPr lang="en-US" altLang="zh-CN" sz="2400" dirty="0" smtClean="0">
                <a:ea typeface="宋体" pitchFamily="2" charset="-122"/>
              </a:rPr>
              <a:t>,                     </a:t>
            </a:r>
            <a:r>
              <a:rPr lang="en-US" altLang="zh-TW" sz="2400" dirty="0" smtClean="0">
                <a:ea typeface="新細明體" charset="-120"/>
              </a:rPr>
              <a:t>  so that              </a:t>
            </a:r>
          </a:p>
          <a:p>
            <a:r>
              <a:rPr lang="en-US" altLang="zh-TW" sz="2400" dirty="0" err="1" smtClean="0">
                <a:ea typeface="新細明體" charset="-120"/>
              </a:rPr>
              <a:t>Centroid</a:t>
            </a:r>
            <a:r>
              <a:rPr lang="en-US" altLang="zh-TW" sz="2400" dirty="0" smtClean="0">
                <a:ea typeface="新細明體" charset="-120"/>
              </a:rPr>
              <a:t> of 2D points in each frame      directly gives us last element of </a:t>
            </a:r>
          </a:p>
          <a:p>
            <a:pPr>
              <a:buFontTx/>
              <a:buNone/>
            </a:pPr>
            <a:endParaRPr lang="en-US" altLang="zh-TW" sz="2400" dirty="0" smtClean="0">
              <a:ea typeface="新細明體" charset="-120"/>
            </a:endParaRPr>
          </a:p>
          <a:p>
            <a:pPr>
              <a:buFontTx/>
              <a:buNone/>
            </a:pPr>
            <a:endParaRPr lang="en-US" altLang="zh-TW" sz="2400" dirty="0" smtClean="0">
              <a:ea typeface="新細明體" charset="-120"/>
            </a:endParaRPr>
          </a:p>
          <a:p>
            <a:pPr>
              <a:buFontTx/>
              <a:buNone/>
            </a:pPr>
            <a:endParaRPr lang="en-US" altLang="zh-TW" sz="2400" dirty="0" smtClean="0">
              <a:ea typeface="新細明體" charset="-120"/>
            </a:endParaRPr>
          </a:p>
          <a:p>
            <a:pPr>
              <a:buFontTx/>
              <a:buNone/>
            </a:pPr>
            <a:endParaRPr lang="en-US" altLang="zh-TW" sz="2400" dirty="0" smtClean="0">
              <a:ea typeface="新細明體" charset="-120"/>
            </a:endParaRPr>
          </a:p>
          <a:p>
            <a:pPr>
              <a:buFontTx/>
              <a:buNone/>
            </a:pPr>
            <a:endParaRPr lang="zh-TW" altLang="en-US" sz="2400" dirty="0" smtClean="0">
              <a:ea typeface="新細明體" charset="-120"/>
            </a:endParaRPr>
          </a:p>
        </p:txBody>
      </p:sp>
      <p:sp>
        <p:nvSpPr>
          <p:cNvPr id="60420" name="頁尾版面配置區 4"/>
          <p:cNvSpPr>
            <a:spLocks noGrp="1"/>
          </p:cNvSpPr>
          <p:nvPr>
            <p:ph type="ftr" sz="quarter" idx="11"/>
          </p:nvPr>
        </p:nvSpPr>
        <p:spPr>
          <a:noFill/>
        </p:spPr>
        <p:txBody>
          <a:bodyPr/>
          <a:lstStyle/>
          <a:p>
            <a:r>
              <a:rPr lang="en-US" altLang="zh-TW" smtClean="0"/>
              <a:t>Structure from Motion</a:t>
            </a:r>
          </a:p>
        </p:txBody>
      </p:sp>
      <p:sp>
        <p:nvSpPr>
          <p:cNvPr id="60421" name="投影片編號版面配置區 5"/>
          <p:cNvSpPr>
            <a:spLocks noGrp="1"/>
          </p:cNvSpPr>
          <p:nvPr>
            <p:ph type="sldNum" sz="quarter" idx="12"/>
          </p:nvPr>
        </p:nvSpPr>
        <p:spPr>
          <a:noFill/>
        </p:spPr>
        <p:txBody>
          <a:bodyPr/>
          <a:lstStyle/>
          <a:p>
            <a:fld id="{5E8B7376-BF8A-4AEA-8B61-2E96AAAB8F66}" type="slidenum">
              <a:rPr lang="en-US" altLang="zh-TW" smtClean="0">
                <a:ea typeface="新細明體" charset="-120"/>
              </a:rPr>
              <a:pPr/>
              <a:t>68</a:t>
            </a:fld>
            <a:endParaRPr lang="en-US" altLang="zh-TW" smtClean="0">
              <a:ea typeface="新細明體" charset="-120"/>
            </a:endParaRPr>
          </a:p>
        </p:txBody>
      </p:sp>
      <p:pic>
        <p:nvPicPr>
          <p:cNvPr id="60422" name="Picture 6"/>
          <p:cNvPicPr>
            <a:picLocks noChangeAspect="1" noChangeArrowheads="1"/>
          </p:cNvPicPr>
          <p:nvPr/>
        </p:nvPicPr>
        <p:blipFill>
          <a:blip r:embed="rId3" cstate="print">
            <a:lum bright="-20000" contrast="40000"/>
          </a:blip>
          <a:srcRect/>
          <a:stretch>
            <a:fillRect/>
          </a:stretch>
        </p:blipFill>
        <p:spPr bwMode="auto">
          <a:xfrm>
            <a:off x="6019800" y="5638800"/>
            <a:ext cx="381000" cy="417513"/>
          </a:xfrm>
          <a:prstGeom prst="rect">
            <a:avLst/>
          </a:prstGeom>
          <a:noFill/>
          <a:ln w="9525">
            <a:noFill/>
            <a:miter lim="800000"/>
            <a:headEnd/>
            <a:tailEnd/>
          </a:ln>
        </p:spPr>
      </p:pic>
      <p:pic>
        <p:nvPicPr>
          <p:cNvPr id="60423" name="Picture 7"/>
          <p:cNvPicPr>
            <a:picLocks noChangeAspect="1" noChangeArrowheads="1"/>
          </p:cNvPicPr>
          <p:nvPr/>
        </p:nvPicPr>
        <p:blipFill>
          <a:blip r:embed="rId4" cstate="print">
            <a:lum bright="-20000" contrast="40000"/>
          </a:blip>
          <a:srcRect/>
          <a:stretch>
            <a:fillRect/>
          </a:stretch>
        </p:blipFill>
        <p:spPr bwMode="auto">
          <a:xfrm>
            <a:off x="3702050" y="5973763"/>
            <a:ext cx="304800" cy="377825"/>
          </a:xfrm>
          <a:prstGeom prst="rect">
            <a:avLst/>
          </a:prstGeom>
          <a:noFill/>
          <a:ln w="9525">
            <a:noFill/>
            <a:miter lim="800000"/>
            <a:headEnd/>
            <a:tailEnd/>
          </a:ln>
        </p:spPr>
      </p:pic>
      <p:pic>
        <p:nvPicPr>
          <p:cNvPr id="60424" name="图片 1"/>
          <p:cNvPicPr>
            <a:picLocks noChangeAspect="1"/>
          </p:cNvPicPr>
          <p:nvPr/>
        </p:nvPicPr>
        <p:blipFill>
          <a:blip r:embed="rId5" cstate="print"/>
          <a:srcRect/>
          <a:stretch>
            <a:fillRect/>
          </a:stretch>
        </p:blipFill>
        <p:spPr bwMode="auto">
          <a:xfrm>
            <a:off x="2438400" y="3200400"/>
            <a:ext cx="4543425" cy="876300"/>
          </a:xfrm>
          <a:prstGeom prst="rect">
            <a:avLst/>
          </a:prstGeom>
          <a:noFill/>
          <a:ln w="9525">
            <a:noFill/>
            <a:miter lim="800000"/>
            <a:headEnd/>
            <a:tailEnd/>
          </a:ln>
        </p:spPr>
      </p:pic>
      <p:pic>
        <p:nvPicPr>
          <p:cNvPr id="60425" name="图片 2"/>
          <p:cNvPicPr>
            <a:picLocks noChangeAspect="1"/>
          </p:cNvPicPr>
          <p:nvPr/>
        </p:nvPicPr>
        <p:blipFill>
          <a:blip r:embed="rId6" cstate="print"/>
          <a:srcRect/>
          <a:stretch>
            <a:fillRect/>
          </a:stretch>
        </p:blipFill>
        <p:spPr bwMode="auto">
          <a:xfrm>
            <a:off x="747713" y="4373563"/>
            <a:ext cx="1706562" cy="381000"/>
          </a:xfrm>
          <a:prstGeom prst="rect">
            <a:avLst/>
          </a:prstGeom>
          <a:noFill/>
          <a:ln w="9525">
            <a:noFill/>
            <a:miter lim="800000"/>
            <a:headEnd/>
            <a:tailEnd/>
          </a:ln>
        </p:spPr>
      </p:pic>
      <p:pic>
        <p:nvPicPr>
          <p:cNvPr id="60426" name="图片 3"/>
          <p:cNvPicPr>
            <a:picLocks noChangeAspect="1"/>
          </p:cNvPicPr>
          <p:nvPr/>
        </p:nvPicPr>
        <p:blipFill>
          <a:blip r:embed="rId7" cstate="print"/>
          <a:srcRect/>
          <a:stretch>
            <a:fillRect/>
          </a:stretch>
        </p:blipFill>
        <p:spPr bwMode="auto">
          <a:xfrm>
            <a:off x="3124200" y="5183188"/>
            <a:ext cx="1752600" cy="365125"/>
          </a:xfrm>
          <a:prstGeom prst="rect">
            <a:avLst/>
          </a:prstGeom>
          <a:noFill/>
          <a:ln w="9525">
            <a:noFill/>
            <a:miter lim="800000"/>
            <a:headEnd/>
            <a:tailEnd/>
          </a:ln>
        </p:spPr>
      </p:pic>
      <p:pic>
        <p:nvPicPr>
          <p:cNvPr id="60427" name="图片 4"/>
          <p:cNvPicPr>
            <a:picLocks noChangeAspect="1"/>
          </p:cNvPicPr>
          <p:nvPr/>
        </p:nvPicPr>
        <p:blipFill>
          <a:blip r:embed="rId8" cstate="print"/>
          <a:srcRect/>
          <a:stretch>
            <a:fillRect/>
          </a:stretch>
        </p:blipFill>
        <p:spPr bwMode="auto">
          <a:xfrm>
            <a:off x="5943600" y="5181600"/>
            <a:ext cx="1676400" cy="3825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en-US" altLang="zh-TW" sz="3200" smtClean="0">
                <a:ea typeface="新細明體" charset="-120"/>
              </a:rPr>
              <a:t>Factorization (cont.)</a:t>
            </a:r>
            <a:endParaRPr lang="zh-TW" altLang="en-US" sz="3200" smtClean="0">
              <a:ea typeface="新細明體" charset="-120"/>
            </a:endParaRPr>
          </a:p>
        </p:txBody>
      </p:sp>
      <p:sp>
        <p:nvSpPr>
          <p:cNvPr id="61443" name="內容版面配置區 2"/>
          <p:cNvSpPr>
            <a:spLocks noGrp="1"/>
          </p:cNvSpPr>
          <p:nvPr>
            <p:ph idx="1"/>
          </p:nvPr>
        </p:nvSpPr>
        <p:spPr/>
        <p:txBody>
          <a:bodyPr/>
          <a:lstStyle/>
          <a:p>
            <a:r>
              <a:rPr lang="en-US" altLang="zh-TW" sz="2400" smtClean="0">
                <a:ea typeface="新細明體" charset="-120"/>
              </a:rPr>
              <a:t>Let                       be the 2D point locations after their image centroid has been subtracted.</a:t>
            </a:r>
            <a:br>
              <a:rPr lang="en-US" altLang="zh-TW" sz="2400" smtClean="0">
                <a:ea typeface="新細明體" charset="-120"/>
              </a:rPr>
            </a:br>
            <a:r>
              <a:rPr lang="en-US" altLang="zh-TW" sz="2400" smtClean="0">
                <a:ea typeface="新細明體" charset="-120"/>
              </a:rPr>
              <a:t>We can write:</a:t>
            </a:r>
            <a:endParaRPr lang="en-US" altLang="zh-TW" sz="1800" smtClean="0">
              <a:ea typeface="新細明體" charset="-120"/>
            </a:endParaRPr>
          </a:p>
          <a:p>
            <a:pPr>
              <a:buFontTx/>
              <a:buNone/>
            </a:pPr>
            <a:endParaRPr lang="en-US" altLang="zh-TW" sz="1800" smtClean="0">
              <a:ea typeface="新細明體" charset="-120"/>
            </a:endParaRPr>
          </a:p>
          <a:p>
            <a:pPr>
              <a:buFontTx/>
              <a:buNone/>
            </a:pPr>
            <a:endParaRPr lang="en-US" altLang="zh-TW" sz="1800" smtClean="0">
              <a:ea typeface="新細明體" charset="-120"/>
            </a:endParaRPr>
          </a:p>
          <a:p>
            <a:pPr>
              <a:buFontTx/>
              <a:buNone/>
            </a:pPr>
            <a:r>
              <a:rPr lang="en-US" altLang="zh-TW" sz="2000" b="1" i="1" smtClean="0">
                <a:ea typeface="新細明體" charset="-120"/>
              </a:rPr>
              <a:t>	M</a:t>
            </a:r>
            <a:r>
              <a:rPr lang="en-US" altLang="zh-TW" sz="2000" b="1" i="1" baseline="-25000" smtClean="0">
                <a:ea typeface="新細明體" charset="-120"/>
              </a:rPr>
              <a:t>j</a:t>
            </a:r>
            <a:r>
              <a:rPr lang="en-US" altLang="zh-TW" sz="2000" smtClean="0">
                <a:ea typeface="新細明體" charset="-120"/>
              </a:rPr>
              <a:t>: upper 2 by 3 portion of the projection matrix </a:t>
            </a:r>
            <a:r>
              <a:rPr lang="en-US" altLang="zh-TW" sz="2000" b="1" i="1" smtClean="0">
                <a:ea typeface="新細明體" charset="-120"/>
              </a:rPr>
              <a:t>P</a:t>
            </a:r>
            <a:r>
              <a:rPr lang="en-US" altLang="zh-TW" sz="2000" b="1" i="1" baseline="-25000" smtClean="0">
                <a:ea typeface="新細明體" charset="-120"/>
              </a:rPr>
              <a:t>j</a:t>
            </a:r>
          </a:p>
          <a:p>
            <a:pPr>
              <a:buFontTx/>
              <a:buNone/>
            </a:pPr>
            <a:r>
              <a:rPr lang="en-US" altLang="zh-TW" sz="2000" b="1" i="1" baseline="-25000" smtClean="0">
                <a:ea typeface="新細明體" charset="-120"/>
              </a:rPr>
              <a:t>	</a:t>
            </a:r>
            <a:r>
              <a:rPr lang="en-US" altLang="zh-TW" sz="2000" smtClean="0">
                <a:ea typeface="新細明體" charset="-120"/>
              </a:rPr>
              <a:t> </a:t>
            </a:r>
            <a:r>
              <a:rPr lang="en-US" altLang="zh-TW" sz="2000" b="1" i="1" smtClean="0">
                <a:ea typeface="新細明體" charset="-120"/>
              </a:rPr>
              <a:t>p</a:t>
            </a:r>
            <a:r>
              <a:rPr lang="en-US" altLang="zh-TW" sz="2000" b="1" i="1" baseline="-25000" smtClean="0">
                <a:ea typeface="新細明體" charset="-120"/>
              </a:rPr>
              <a:t>i</a:t>
            </a:r>
            <a:r>
              <a:rPr lang="en-US" altLang="zh-TW" sz="2000" b="1" i="1" smtClean="0">
                <a:ea typeface="新細明體" charset="-120"/>
              </a:rPr>
              <a:t>=(X</a:t>
            </a:r>
            <a:r>
              <a:rPr lang="en-US" altLang="zh-TW" sz="2000" b="1" i="1" baseline="-25000" smtClean="0">
                <a:ea typeface="新細明體" charset="-120"/>
              </a:rPr>
              <a:t>i</a:t>
            </a:r>
            <a:r>
              <a:rPr lang="en-US" altLang="zh-TW" sz="2000" b="1" i="1" smtClean="0">
                <a:ea typeface="新細明體" charset="-120"/>
              </a:rPr>
              <a:t>,Y</a:t>
            </a:r>
            <a:r>
              <a:rPr lang="en-US" altLang="zh-TW" sz="2000" b="1" i="1" baseline="-25000" smtClean="0">
                <a:ea typeface="新細明體" charset="-120"/>
              </a:rPr>
              <a:t>i</a:t>
            </a:r>
            <a:r>
              <a:rPr lang="en-US" altLang="zh-TW" sz="2000" b="1" i="1" smtClean="0">
                <a:ea typeface="新細明體" charset="-120"/>
              </a:rPr>
              <a:t>,Z</a:t>
            </a:r>
            <a:r>
              <a:rPr lang="en-US" altLang="zh-TW" sz="2000" b="1" i="1" baseline="-25000" smtClean="0">
                <a:ea typeface="新細明體" charset="-120"/>
              </a:rPr>
              <a:t>i</a:t>
            </a:r>
            <a:r>
              <a:rPr lang="en-US" altLang="zh-TW" sz="2000" b="1" i="1" smtClean="0">
                <a:ea typeface="新細明體" charset="-120"/>
              </a:rPr>
              <a:t>)</a:t>
            </a:r>
          </a:p>
          <a:p>
            <a:endParaRPr lang="en-US" altLang="zh-TW" sz="2000" smtClean="0">
              <a:ea typeface="新細明體" charset="-120"/>
            </a:endParaRPr>
          </a:p>
          <a:p>
            <a:r>
              <a:rPr lang="en-US" altLang="zh-TW" sz="2400" smtClean="0">
                <a:ea typeface="新細明體" charset="-120"/>
              </a:rPr>
              <a:t>We can concatenate all of these measurements into one large matrix.</a:t>
            </a:r>
          </a:p>
          <a:p>
            <a:pPr>
              <a:buFontTx/>
              <a:buNone/>
            </a:pPr>
            <a:endParaRPr lang="en-US" altLang="zh-TW" sz="2400" smtClean="0">
              <a:ea typeface="新細明體" charset="-120"/>
            </a:endParaRPr>
          </a:p>
          <a:p>
            <a:pPr>
              <a:buFontTx/>
              <a:buNone/>
            </a:pPr>
            <a:endParaRPr lang="en-US" altLang="zh-TW" sz="2000" b="1" i="1" smtClean="0">
              <a:ea typeface="新細明體" charset="-120"/>
            </a:endParaRPr>
          </a:p>
          <a:p>
            <a:pPr>
              <a:buFontTx/>
              <a:buNone/>
            </a:pPr>
            <a:r>
              <a:rPr lang="en-US" altLang="zh-TW" sz="2400" smtClean="0">
                <a:ea typeface="新細明體" charset="-120"/>
              </a:rPr>
              <a:t>  </a:t>
            </a:r>
            <a:endParaRPr lang="zh-TW" altLang="en-US" sz="2400" smtClean="0">
              <a:ea typeface="新細明體" charset="-120"/>
            </a:endParaRPr>
          </a:p>
        </p:txBody>
      </p:sp>
      <p:sp>
        <p:nvSpPr>
          <p:cNvPr id="61444" name="頁尾版面配置區 4"/>
          <p:cNvSpPr>
            <a:spLocks noGrp="1"/>
          </p:cNvSpPr>
          <p:nvPr>
            <p:ph type="ftr" sz="quarter" idx="11"/>
          </p:nvPr>
        </p:nvSpPr>
        <p:spPr>
          <a:noFill/>
        </p:spPr>
        <p:txBody>
          <a:bodyPr/>
          <a:lstStyle/>
          <a:p>
            <a:r>
              <a:rPr lang="en-US" altLang="zh-TW" smtClean="0"/>
              <a:t>Structure from Motion</a:t>
            </a:r>
          </a:p>
        </p:txBody>
      </p:sp>
      <p:sp>
        <p:nvSpPr>
          <p:cNvPr id="61445" name="投影片編號版面配置區 5"/>
          <p:cNvSpPr>
            <a:spLocks noGrp="1"/>
          </p:cNvSpPr>
          <p:nvPr>
            <p:ph type="sldNum" sz="quarter" idx="12"/>
          </p:nvPr>
        </p:nvSpPr>
        <p:spPr>
          <a:noFill/>
        </p:spPr>
        <p:txBody>
          <a:bodyPr/>
          <a:lstStyle/>
          <a:p>
            <a:fld id="{F1497C2F-38AF-427E-87BA-D81E18DA9675}" type="slidenum">
              <a:rPr lang="en-US" altLang="zh-TW" smtClean="0">
                <a:ea typeface="新細明體" charset="-120"/>
              </a:rPr>
              <a:pPr/>
              <a:t>69</a:t>
            </a:fld>
            <a:endParaRPr lang="en-US" altLang="zh-TW" smtClean="0">
              <a:ea typeface="新細明體" charset="-120"/>
            </a:endParaRPr>
          </a:p>
        </p:txBody>
      </p:sp>
      <p:pic>
        <p:nvPicPr>
          <p:cNvPr id="61446" name="图片 1"/>
          <p:cNvPicPr>
            <a:picLocks noChangeAspect="1"/>
          </p:cNvPicPr>
          <p:nvPr/>
        </p:nvPicPr>
        <p:blipFill>
          <a:blip r:embed="rId3" cstate="print"/>
          <a:srcRect/>
          <a:stretch>
            <a:fillRect/>
          </a:stretch>
        </p:blipFill>
        <p:spPr bwMode="auto">
          <a:xfrm>
            <a:off x="3429000" y="2819400"/>
            <a:ext cx="2084388" cy="660400"/>
          </a:xfrm>
          <a:prstGeom prst="rect">
            <a:avLst/>
          </a:prstGeom>
          <a:noFill/>
          <a:ln w="9525">
            <a:noFill/>
            <a:miter lim="800000"/>
            <a:headEnd/>
            <a:tailEnd/>
          </a:ln>
        </p:spPr>
      </p:pic>
      <p:pic>
        <p:nvPicPr>
          <p:cNvPr id="61447" name="图片 2"/>
          <p:cNvPicPr>
            <a:picLocks noChangeAspect="1"/>
          </p:cNvPicPr>
          <p:nvPr/>
        </p:nvPicPr>
        <p:blipFill>
          <a:blip r:embed="rId4" cstate="print"/>
          <a:srcRect/>
          <a:stretch>
            <a:fillRect/>
          </a:stretch>
        </p:blipFill>
        <p:spPr bwMode="auto">
          <a:xfrm>
            <a:off x="1616075" y="1828800"/>
            <a:ext cx="1812925" cy="40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zh-TW" smtClean="0">
                <a:ea typeface="新細明體" charset="-120"/>
              </a:rPr>
              <a:t>Example</a:t>
            </a:r>
          </a:p>
        </p:txBody>
      </p:sp>
      <p:sp>
        <p:nvSpPr>
          <p:cNvPr id="8195" name="Footer Placeholder 4"/>
          <p:cNvSpPr>
            <a:spLocks noGrp="1"/>
          </p:cNvSpPr>
          <p:nvPr>
            <p:ph type="ftr" sz="quarter" idx="11"/>
          </p:nvPr>
        </p:nvSpPr>
        <p:spPr>
          <a:noFill/>
        </p:spPr>
        <p:txBody>
          <a:bodyPr/>
          <a:lstStyle/>
          <a:p>
            <a:r>
              <a:rPr lang="en-US" altLang="zh-TW" smtClean="0"/>
              <a:t>Structure from Motion</a:t>
            </a:r>
          </a:p>
        </p:txBody>
      </p:sp>
      <p:sp>
        <p:nvSpPr>
          <p:cNvPr id="8196" name="Slide Number Placeholder 5"/>
          <p:cNvSpPr>
            <a:spLocks noGrp="1"/>
          </p:cNvSpPr>
          <p:nvPr>
            <p:ph type="sldNum" sz="quarter" idx="12"/>
          </p:nvPr>
        </p:nvSpPr>
        <p:spPr>
          <a:noFill/>
        </p:spPr>
        <p:txBody>
          <a:bodyPr/>
          <a:lstStyle/>
          <a:p>
            <a:fld id="{3DB5D918-53A9-4881-B53A-5197CA33CF45}" type="slidenum">
              <a:rPr lang="en-US" altLang="zh-TW" smtClean="0">
                <a:ea typeface="新細明體" charset="-120"/>
              </a:rPr>
              <a:pPr/>
              <a:t>7</a:t>
            </a:fld>
            <a:endParaRPr lang="en-US" altLang="zh-TW" smtClean="0">
              <a:ea typeface="新細明體" charset="-120"/>
            </a:endParaRPr>
          </a:p>
        </p:txBody>
      </p:sp>
      <p:sp>
        <p:nvSpPr>
          <p:cNvPr id="8197" name="TextBox 6"/>
          <p:cNvSpPr txBox="1">
            <a:spLocks noChangeArrowheads="1"/>
          </p:cNvSpPr>
          <p:nvPr/>
        </p:nvSpPr>
        <p:spPr bwMode="auto">
          <a:xfrm>
            <a:off x="1143000" y="5715000"/>
            <a:ext cx="7239000" cy="338138"/>
          </a:xfrm>
          <a:prstGeom prst="rect">
            <a:avLst/>
          </a:prstGeom>
          <a:noFill/>
          <a:ln w="9525">
            <a:noFill/>
            <a:miter lim="800000"/>
            <a:headEnd/>
            <a:tailEnd/>
          </a:ln>
        </p:spPr>
        <p:txBody>
          <a:bodyPr>
            <a:spAutoFit/>
          </a:bodyPr>
          <a:lstStyle/>
          <a:p>
            <a:r>
              <a:rPr lang="en-US" altLang="zh-TW" sz="1600" b="0">
                <a:ea typeface="新細明體" charset="-120"/>
              </a:rPr>
              <a:t>Figure 7.2: </a:t>
            </a:r>
            <a:r>
              <a:rPr lang="en-US" altLang="zh-CN" sz="1600" b="0">
                <a:ea typeface="宋体" pitchFamily="2" charset="-122"/>
              </a:rPr>
              <a:t>Two images of a toy house along with their matched 3D line segments </a:t>
            </a:r>
          </a:p>
        </p:txBody>
      </p:sp>
      <p:pic>
        <p:nvPicPr>
          <p:cNvPr id="8198" name="图片 3"/>
          <p:cNvPicPr>
            <a:picLocks noChangeAspect="1"/>
          </p:cNvPicPr>
          <p:nvPr/>
        </p:nvPicPr>
        <p:blipFill>
          <a:blip r:embed="rId3" cstate="print"/>
          <a:srcRect/>
          <a:stretch>
            <a:fillRect/>
          </a:stretch>
        </p:blipFill>
        <p:spPr bwMode="auto">
          <a:xfrm>
            <a:off x="304800" y="2286000"/>
            <a:ext cx="8720138" cy="3073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r>
              <a:rPr lang="en-US" altLang="zh-TW" sz="3200" smtClean="0">
                <a:ea typeface="新細明體" charset="-120"/>
              </a:rPr>
              <a:t>Factorization (cont.)</a:t>
            </a:r>
            <a:endParaRPr lang="zh-TW" altLang="en-US" sz="3200" smtClean="0">
              <a:ea typeface="新細明體" charset="-120"/>
            </a:endParaRPr>
          </a:p>
        </p:txBody>
      </p:sp>
      <p:sp>
        <p:nvSpPr>
          <p:cNvPr id="62467" name="內容版面配置區 2"/>
          <p:cNvSpPr>
            <a:spLocks noGrp="1"/>
          </p:cNvSpPr>
          <p:nvPr>
            <p:ph idx="1"/>
          </p:nvPr>
        </p:nvSpPr>
        <p:spPr/>
        <p:txBody>
          <a:bodyPr/>
          <a:lstStyle/>
          <a:p>
            <a:pPr>
              <a:buFontTx/>
              <a:buNone/>
            </a:pPr>
            <a:endParaRPr lang="en-US" altLang="zh-TW" smtClean="0">
              <a:ea typeface="新細明體" charset="-120"/>
            </a:endParaRPr>
          </a:p>
          <a:p>
            <a:pPr>
              <a:buFontTx/>
              <a:buNone/>
            </a:pPr>
            <a:endParaRPr lang="en-US" altLang="zh-TW" smtClean="0">
              <a:ea typeface="新細明體" charset="-120"/>
            </a:endParaRPr>
          </a:p>
          <a:p>
            <a:pPr>
              <a:buFontTx/>
              <a:buNone/>
            </a:pPr>
            <a:endParaRPr lang="en-US" altLang="zh-TW" smtClean="0">
              <a:ea typeface="新細明體" charset="-120"/>
            </a:endParaRPr>
          </a:p>
          <a:p>
            <a:pPr>
              <a:buFontTx/>
              <a:buNone/>
            </a:pPr>
            <a:endParaRPr lang="en-US" altLang="zh-TW" smtClean="0">
              <a:ea typeface="新細明體" charset="-120"/>
            </a:endParaRPr>
          </a:p>
          <a:p>
            <a:pPr>
              <a:buFontTx/>
              <a:buNone/>
            </a:pPr>
            <a:endParaRPr lang="en-US" altLang="zh-TW" smtClean="0">
              <a:ea typeface="新細明體" charset="-120"/>
            </a:endParaRPr>
          </a:p>
          <a:p>
            <a:pPr>
              <a:buFontTx/>
              <a:buNone/>
            </a:pPr>
            <a:r>
              <a:rPr lang="en-US" altLang="zh-TW" sz="2000" smtClean="0">
                <a:ea typeface="新細明體" charset="-120"/>
              </a:rPr>
              <a:t>      :</a:t>
            </a:r>
            <a:r>
              <a:rPr lang="en-US" altLang="zh-TW" sz="2000" i="1" smtClean="0">
                <a:ea typeface="新細明體" charset="-120"/>
              </a:rPr>
              <a:t> </a:t>
            </a:r>
            <a:r>
              <a:rPr lang="en-US" altLang="zh-TW" sz="2000" smtClean="0">
                <a:ea typeface="新細明體" charset="-120"/>
              </a:rPr>
              <a:t>measurement matrix</a:t>
            </a:r>
            <a:r>
              <a:rPr lang="en-US" altLang="zh-TW" sz="2000" i="1" smtClean="0">
                <a:ea typeface="新細明體" charset="-120"/>
              </a:rPr>
              <a:t> </a:t>
            </a:r>
          </a:p>
          <a:p>
            <a:pPr>
              <a:buFontTx/>
              <a:buNone/>
            </a:pPr>
            <a:r>
              <a:rPr lang="en-US" altLang="zh-TW" sz="2000" i="1" smtClean="0">
                <a:ea typeface="新細明體" charset="-120"/>
              </a:rPr>
              <a:t>      </a:t>
            </a:r>
            <a:r>
              <a:rPr lang="en-US" altLang="zh-TW" sz="2000" smtClean="0">
                <a:ea typeface="新細明體" charset="-120"/>
              </a:rPr>
              <a:t>:</a:t>
            </a:r>
            <a:r>
              <a:rPr lang="en-US" altLang="zh-TW" sz="2000" i="1" smtClean="0">
                <a:ea typeface="新細明體" charset="-120"/>
              </a:rPr>
              <a:t> </a:t>
            </a:r>
            <a:r>
              <a:rPr lang="en-US" altLang="zh-TW" sz="2000" smtClean="0">
                <a:ea typeface="新細明體" charset="-120"/>
              </a:rPr>
              <a:t>motion matrices</a:t>
            </a:r>
          </a:p>
          <a:p>
            <a:pPr>
              <a:buFontTx/>
              <a:buNone/>
            </a:pPr>
            <a:r>
              <a:rPr lang="en-US" altLang="zh-TW" sz="2000" smtClean="0">
                <a:ea typeface="新細明體" charset="-120"/>
              </a:rPr>
              <a:t>      :</a:t>
            </a:r>
            <a:r>
              <a:rPr lang="en-US" altLang="zh-TW" sz="2000" i="1" smtClean="0">
                <a:ea typeface="新細明體" charset="-120"/>
              </a:rPr>
              <a:t> </a:t>
            </a:r>
            <a:r>
              <a:rPr lang="en-US" altLang="zh-TW" sz="2000" smtClean="0">
                <a:ea typeface="新細明體" charset="-120"/>
              </a:rPr>
              <a:t>structure matrices </a:t>
            </a:r>
          </a:p>
          <a:p>
            <a:pPr>
              <a:buFontTx/>
              <a:buNone/>
            </a:pPr>
            <a:endParaRPr lang="zh-TW" altLang="en-US" sz="2000" i="1" smtClean="0">
              <a:ea typeface="新細明體" charset="-120"/>
            </a:endParaRPr>
          </a:p>
        </p:txBody>
      </p:sp>
      <p:sp>
        <p:nvSpPr>
          <p:cNvPr id="62468" name="頁尾版面配置區 4"/>
          <p:cNvSpPr>
            <a:spLocks noGrp="1"/>
          </p:cNvSpPr>
          <p:nvPr>
            <p:ph type="ftr" sz="quarter" idx="11"/>
          </p:nvPr>
        </p:nvSpPr>
        <p:spPr>
          <a:noFill/>
        </p:spPr>
        <p:txBody>
          <a:bodyPr/>
          <a:lstStyle/>
          <a:p>
            <a:r>
              <a:rPr lang="en-US" altLang="zh-TW" smtClean="0"/>
              <a:t>Structure from Motion</a:t>
            </a:r>
          </a:p>
        </p:txBody>
      </p:sp>
      <p:sp>
        <p:nvSpPr>
          <p:cNvPr id="62469" name="投影片編號版面配置區 5"/>
          <p:cNvSpPr>
            <a:spLocks noGrp="1"/>
          </p:cNvSpPr>
          <p:nvPr>
            <p:ph type="sldNum" sz="quarter" idx="12"/>
          </p:nvPr>
        </p:nvSpPr>
        <p:spPr>
          <a:noFill/>
        </p:spPr>
        <p:txBody>
          <a:bodyPr/>
          <a:lstStyle/>
          <a:p>
            <a:fld id="{4B3F916A-0E61-4A78-A2CA-35111D457200}" type="slidenum">
              <a:rPr lang="en-US" altLang="zh-TW" smtClean="0">
                <a:ea typeface="新細明體" charset="-120"/>
              </a:rPr>
              <a:pPr/>
              <a:t>70</a:t>
            </a:fld>
            <a:endParaRPr lang="en-US" altLang="zh-TW" smtClean="0">
              <a:ea typeface="新細明體" charset="-120"/>
            </a:endParaRPr>
          </a:p>
        </p:txBody>
      </p:sp>
      <p:pic>
        <p:nvPicPr>
          <p:cNvPr id="62470" name="Picture 3"/>
          <p:cNvPicPr>
            <a:picLocks noChangeAspect="1" noChangeArrowheads="1"/>
          </p:cNvPicPr>
          <p:nvPr/>
        </p:nvPicPr>
        <p:blipFill>
          <a:blip r:embed="rId3" cstate="print">
            <a:lum bright="-20000" contrast="40000"/>
          </a:blip>
          <a:srcRect/>
          <a:stretch>
            <a:fillRect/>
          </a:stretch>
        </p:blipFill>
        <p:spPr bwMode="auto">
          <a:xfrm>
            <a:off x="762000" y="4267200"/>
            <a:ext cx="381000" cy="447675"/>
          </a:xfrm>
          <a:prstGeom prst="rect">
            <a:avLst/>
          </a:prstGeom>
          <a:noFill/>
          <a:ln w="9525">
            <a:noFill/>
            <a:miter lim="800000"/>
            <a:headEnd/>
            <a:tailEnd/>
          </a:ln>
        </p:spPr>
      </p:pic>
      <p:pic>
        <p:nvPicPr>
          <p:cNvPr id="62471" name="Picture 4"/>
          <p:cNvPicPr>
            <a:picLocks noChangeAspect="1" noChangeArrowheads="1"/>
          </p:cNvPicPr>
          <p:nvPr/>
        </p:nvPicPr>
        <p:blipFill>
          <a:blip r:embed="rId4" cstate="print">
            <a:lum bright="-20000" contrast="40000"/>
          </a:blip>
          <a:srcRect/>
          <a:stretch>
            <a:fillRect/>
          </a:stretch>
        </p:blipFill>
        <p:spPr bwMode="auto">
          <a:xfrm>
            <a:off x="838200" y="4648200"/>
            <a:ext cx="319088" cy="457200"/>
          </a:xfrm>
          <a:prstGeom prst="rect">
            <a:avLst/>
          </a:prstGeom>
          <a:noFill/>
          <a:ln w="9525">
            <a:noFill/>
            <a:miter lim="800000"/>
            <a:headEnd/>
            <a:tailEnd/>
          </a:ln>
        </p:spPr>
      </p:pic>
      <p:pic>
        <p:nvPicPr>
          <p:cNvPr id="62472" name="Picture 5"/>
          <p:cNvPicPr>
            <a:picLocks noChangeAspect="1" noChangeArrowheads="1"/>
          </p:cNvPicPr>
          <p:nvPr/>
        </p:nvPicPr>
        <p:blipFill>
          <a:blip r:embed="rId5" cstate="print">
            <a:lum bright="-20000" contrast="40000"/>
          </a:blip>
          <a:srcRect/>
          <a:stretch>
            <a:fillRect/>
          </a:stretch>
        </p:blipFill>
        <p:spPr bwMode="auto">
          <a:xfrm>
            <a:off x="838200" y="5029200"/>
            <a:ext cx="228600" cy="441325"/>
          </a:xfrm>
          <a:prstGeom prst="rect">
            <a:avLst/>
          </a:prstGeom>
          <a:noFill/>
          <a:ln w="9525">
            <a:noFill/>
            <a:miter lim="800000"/>
            <a:headEnd/>
            <a:tailEnd/>
          </a:ln>
        </p:spPr>
      </p:pic>
      <p:pic>
        <p:nvPicPr>
          <p:cNvPr id="62473" name="图片 1"/>
          <p:cNvPicPr>
            <a:picLocks noChangeAspect="1"/>
          </p:cNvPicPr>
          <p:nvPr/>
        </p:nvPicPr>
        <p:blipFill>
          <a:blip r:embed="rId6" cstate="print"/>
          <a:srcRect/>
          <a:stretch>
            <a:fillRect/>
          </a:stretch>
        </p:blipFill>
        <p:spPr bwMode="auto">
          <a:xfrm>
            <a:off x="747713" y="2057400"/>
            <a:ext cx="7710487" cy="2006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lstStyle/>
          <a:p>
            <a:r>
              <a:rPr lang="en-US" altLang="zh-TW" sz="3200" smtClean="0">
                <a:ea typeface="新細明體" charset="-120"/>
              </a:rPr>
              <a:t>Factorization (cont.)</a:t>
            </a:r>
            <a:endParaRPr lang="zh-TW" altLang="en-US" sz="3200" smtClean="0">
              <a:ea typeface="新細明體" charset="-120"/>
            </a:endParaRPr>
          </a:p>
        </p:txBody>
      </p:sp>
      <p:sp>
        <p:nvSpPr>
          <p:cNvPr id="63491" name="內容版面配置區 2"/>
          <p:cNvSpPr>
            <a:spLocks noGrp="1"/>
          </p:cNvSpPr>
          <p:nvPr>
            <p:ph idx="1"/>
          </p:nvPr>
        </p:nvSpPr>
        <p:spPr/>
        <p:txBody>
          <a:bodyPr/>
          <a:lstStyle/>
          <a:p>
            <a:r>
              <a:rPr lang="en-US" altLang="zh-TW" sz="2400" dirty="0" smtClean="0">
                <a:ea typeface="新細明體" charset="-120"/>
              </a:rPr>
              <a:t>If SVD of                directly returns the matrices          ; But it does not. Instead we can write the relationship</a:t>
            </a:r>
          </a:p>
          <a:p>
            <a:endParaRPr lang="en-US" altLang="zh-TW" sz="2400" dirty="0" smtClean="0">
              <a:ea typeface="新細明體" charset="-120"/>
            </a:endParaRPr>
          </a:p>
          <a:p>
            <a:pPr>
              <a:buFontTx/>
              <a:buNone/>
            </a:pPr>
            <a:endParaRPr lang="en-US" altLang="zh-TW" sz="2400" dirty="0" smtClean="0">
              <a:ea typeface="新細明體" charset="-120"/>
            </a:endParaRPr>
          </a:p>
          <a:p>
            <a:pPr>
              <a:buFontTx/>
              <a:buNone/>
            </a:pPr>
            <a:r>
              <a:rPr lang="en-US" altLang="zh-TW" sz="2400" dirty="0" smtClean="0">
                <a:ea typeface="新細明體" charset="-120"/>
              </a:rPr>
              <a:t>     where</a:t>
            </a:r>
          </a:p>
          <a:p>
            <a:pPr>
              <a:buFontTx/>
              <a:buNone/>
            </a:pPr>
            <a:r>
              <a:rPr lang="en-US" altLang="zh-TW" sz="2400" dirty="0" smtClean="0">
                <a:ea typeface="新細明體" charset="-120"/>
              </a:rPr>
              <a:t>               </a:t>
            </a:r>
            <a:r>
              <a:rPr lang="en-US" altLang="zh-TW" sz="2000" dirty="0" smtClean="0">
                <a:ea typeface="新細明體" charset="-120"/>
              </a:rPr>
              <a:t>                               and  </a:t>
            </a:r>
          </a:p>
          <a:p>
            <a:r>
              <a:rPr lang="en-US" altLang="zh-TW" sz="2400" dirty="0" smtClean="0">
                <a:ea typeface="新細明體" charset="-120"/>
              </a:rPr>
              <a:t>To recover values of the 3 x 3 matrix </a:t>
            </a:r>
            <a:r>
              <a:rPr lang="en-US" altLang="zh-TW" sz="2400" b="1" i="1" dirty="0" smtClean="0">
                <a:ea typeface="新細明體" charset="-120"/>
              </a:rPr>
              <a:t>Q </a:t>
            </a:r>
            <a:r>
              <a:rPr lang="en-US" altLang="zh-TW" sz="2400" dirty="0" smtClean="0">
                <a:ea typeface="新細明體" charset="-120"/>
              </a:rPr>
              <a:t>depends on motion model being used.     </a:t>
            </a:r>
          </a:p>
          <a:p>
            <a:pPr>
              <a:buFontTx/>
              <a:buNone/>
            </a:pPr>
            <a:r>
              <a:rPr lang="en-US" altLang="zh-TW" sz="2400" dirty="0" smtClean="0">
                <a:ea typeface="新細明體" charset="-120"/>
              </a:rPr>
              <a:t>  </a:t>
            </a:r>
            <a:endParaRPr lang="zh-TW" altLang="en-US" sz="2400" dirty="0" smtClean="0">
              <a:ea typeface="新細明體" charset="-120"/>
            </a:endParaRPr>
          </a:p>
        </p:txBody>
      </p:sp>
      <p:sp>
        <p:nvSpPr>
          <p:cNvPr id="63492" name="頁尾版面配置區 4"/>
          <p:cNvSpPr>
            <a:spLocks noGrp="1"/>
          </p:cNvSpPr>
          <p:nvPr>
            <p:ph type="ftr" sz="quarter" idx="11"/>
          </p:nvPr>
        </p:nvSpPr>
        <p:spPr>
          <a:noFill/>
        </p:spPr>
        <p:txBody>
          <a:bodyPr/>
          <a:lstStyle/>
          <a:p>
            <a:r>
              <a:rPr lang="en-US" altLang="zh-TW" smtClean="0"/>
              <a:t>Structure from Motion</a:t>
            </a:r>
          </a:p>
        </p:txBody>
      </p:sp>
      <p:sp>
        <p:nvSpPr>
          <p:cNvPr id="63493" name="投影片編號版面配置區 5"/>
          <p:cNvSpPr>
            <a:spLocks noGrp="1"/>
          </p:cNvSpPr>
          <p:nvPr>
            <p:ph type="sldNum" sz="quarter" idx="12"/>
          </p:nvPr>
        </p:nvSpPr>
        <p:spPr>
          <a:noFill/>
        </p:spPr>
        <p:txBody>
          <a:bodyPr/>
          <a:lstStyle/>
          <a:p>
            <a:fld id="{2FE57F53-F5FF-42D1-8C44-7E7F63C75561}" type="slidenum">
              <a:rPr lang="en-US" altLang="zh-TW" smtClean="0">
                <a:ea typeface="新細明體" charset="-120"/>
              </a:rPr>
              <a:pPr/>
              <a:t>71</a:t>
            </a:fld>
            <a:endParaRPr lang="en-US" altLang="zh-TW" smtClean="0">
              <a:ea typeface="新細明體" charset="-120"/>
            </a:endParaRPr>
          </a:p>
        </p:txBody>
      </p:sp>
      <p:pic>
        <p:nvPicPr>
          <p:cNvPr id="63494" name="图片 1"/>
          <p:cNvPicPr>
            <a:picLocks noChangeAspect="1"/>
          </p:cNvPicPr>
          <p:nvPr/>
        </p:nvPicPr>
        <p:blipFill>
          <a:blip r:embed="rId3" cstate="print"/>
          <a:srcRect/>
          <a:stretch>
            <a:fillRect/>
          </a:stretch>
        </p:blipFill>
        <p:spPr bwMode="auto">
          <a:xfrm>
            <a:off x="2971800" y="3009900"/>
            <a:ext cx="3213100" cy="342900"/>
          </a:xfrm>
          <a:prstGeom prst="rect">
            <a:avLst/>
          </a:prstGeom>
          <a:noFill/>
          <a:ln w="9525">
            <a:noFill/>
            <a:miter lim="800000"/>
            <a:headEnd/>
            <a:tailEnd/>
          </a:ln>
        </p:spPr>
      </p:pic>
      <p:pic>
        <p:nvPicPr>
          <p:cNvPr id="63495" name="图片 2"/>
          <p:cNvPicPr>
            <a:picLocks noChangeAspect="1"/>
          </p:cNvPicPr>
          <p:nvPr/>
        </p:nvPicPr>
        <p:blipFill>
          <a:blip r:embed="rId4" cstate="print"/>
          <a:srcRect/>
          <a:stretch>
            <a:fillRect/>
          </a:stretch>
        </p:blipFill>
        <p:spPr bwMode="auto">
          <a:xfrm>
            <a:off x="4711700" y="3916362"/>
            <a:ext cx="1384300" cy="330200"/>
          </a:xfrm>
          <a:prstGeom prst="rect">
            <a:avLst/>
          </a:prstGeom>
          <a:noFill/>
          <a:ln w="9525">
            <a:noFill/>
            <a:miter lim="800000"/>
            <a:headEnd/>
            <a:tailEnd/>
          </a:ln>
        </p:spPr>
      </p:pic>
      <p:pic>
        <p:nvPicPr>
          <p:cNvPr id="63496" name="图片 3"/>
          <p:cNvPicPr>
            <a:picLocks noChangeAspect="1"/>
          </p:cNvPicPr>
          <p:nvPr/>
        </p:nvPicPr>
        <p:blipFill>
          <a:blip r:embed="rId5" cstate="print"/>
          <a:srcRect/>
          <a:stretch>
            <a:fillRect/>
          </a:stretch>
        </p:blipFill>
        <p:spPr bwMode="auto">
          <a:xfrm>
            <a:off x="3111500" y="3933825"/>
            <a:ext cx="952500" cy="342900"/>
          </a:xfrm>
          <a:prstGeom prst="rect">
            <a:avLst/>
          </a:prstGeom>
          <a:noFill/>
          <a:ln w="9525">
            <a:noFill/>
            <a:miter lim="800000"/>
            <a:headEnd/>
            <a:tailEnd/>
          </a:ln>
        </p:spPr>
      </p:pic>
      <p:pic>
        <p:nvPicPr>
          <p:cNvPr id="63497" name="图片 4"/>
          <p:cNvPicPr>
            <a:picLocks noChangeAspect="1"/>
          </p:cNvPicPr>
          <p:nvPr/>
        </p:nvPicPr>
        <p:blipFill>
          <a:blip r:embed="rId6" cstate="print"/>
          <a:srcRect/>
          <a:stretch>
            <a:fillRect/>
          </a:stretch>
        </p:blipFill>
        <p:spPr bwMode="auto">
          <a:xfrm>
            <a:off x="2362200" y="1828800"/>
            <a:ext cx="1270000" cy="342900"/>
          </a:xfrm>
          <a:prstGeom prst="rect">
            <a:avLst/>
          </a:prstGeom>
          <a:noFill/>
          <a:ln w="9525">
            <a:noFill/>
            <a:miter lim="800000"/>
            <a:headEnd/>
            <a:tailEnd/>
          </a:ln>
        </p:spPr>
      </p:pic>
      <p:pic>
        <p:nvPicPr>
          <p:cNvPr id="63498" name="图片 5"/>
          <p:cNvPicPr>
            <a:picLocks noChangeAspect="1"/>
          </p:cNvPicPr>
          <p:nvPr/>
        </p:nvPicPr>
        <p:blipFill>
          <a:blip r:embed="rId7" cstate="print"/>
          <a:srcRect/>
          <a:stretch>
            <a:fillRect/>
          </a:stretch>
        </p:blipFill>
        <p:spPr bwMode="auto">
          <a:xfrm>
            <a:off x="7513638" y="1743075"/>
            <a:ext cx="1173162" cy="4349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r>
              <a:rPr lang="en-US" altLang="zh-TW" sz="3200" smtClean="0">
                <a:ea typeface="新細明體" charset="-120"/>
              </a:rPr>
              <a:t>Factorization (cont.)</a:t>
            </a:r>
            <a:endParaRPr lang="zh-TW" altLang="en-US" sz="3200" smtClean="0">
              <a:ea typeface="新細明體" charset="-120"/>
            </a:endParaRPr>
          </a:p>
        </p:txBody>
      </p:sp>
      <p:sp>
        <p:nvSpPr>
          <p:cNvPr id="64515" name="內容版面配置區 2"/>
          <p:cNvSpPr>
            <a:spLocks noGrp="1"/>
          </p:cNvSpPr>
          <p:nvPr>
            <p:ph idx="1"/>
          </p:nvPr>
        </p:nvSpPr>
        <p:spPr/>
        <p:txBody>
          <a:bodyPr/>
          <a:lstStyle/>
          <a:p>
            <a:r>
              <a:rPr lang="en-US" altLang="zh-TW" sz="2400" dirty="0" smtClean="0">
                <a:ea typeface="新細明體" charset="-120"/>
              </a:rPr>
              <a:t>In the case of orthographic projection, the entries in </a:t>
            </a:r>
            <a:r>
              <a:rPr lang="en-US" altLang="zh-TW" sz="2400" b="1" i="1" dirty="0" err="1" smtClean="0">
                <a:ea typeface="新細明體" charset="-120"/>
              </a:rPr>
              <a:t>M</a:t>
            </a:r>
            <a:r>
              <a:rPr lang="en-US" altLang="zh-TW" sz="2400" b="1" i="1" baseline="-25000" dirty="0" err="1" smtClean="0">
                <a:ea typeface="新細明體" charset="-120"/>
              </a:rPr>
              <a:t>j</a:t>
            </a:r>
            <a:r>
              <a:rPr lang="en-US" altLang="zh-TW" sz="2400" dirty="0" smtClean="0">
                <a:ea typeface="新細明體" charset="-120"/>
              </a:rPr>
              <a:t> are the first two rows of rotation matrices </a:t>
            </a:r>
            <a:r>
              <a:rPr lang="en-US" altLang="zh-TW" sz="2400" b="1" i="1" dirty="0" err="1" smtClean="0">
                <a:ea typeface="新細明體" charset="-120"/>
              </a:rPr>
              <a:t>R</a:t>
            </a:r>
            <a:r>
              <a:rPr lang="en-US" altLang="zh-TW" sz="2400" b="1" i="1" baseline="-25000" dirty="0" err="1" smtClean="0">
                <a:ea typeface="新細明體" charset="-120"/>
              </a:rPr>
              <a:t>j</a:t>
            </a:r>
            <a:r>
              <a:rPr lang="en-US" altLang="zh-TW" sz="2400" dirty="0" smtClean="0">
                <a:ea typeface="新細明體" charset="-120"/>
              </a:rPr>
              <a:t>.</a:t>
            </a:r>
          </a:p>
          <a:p>
            <a:r>
              <a:rPr lang="en-US" altLang="zh-TW" sz="2400" dirty="0" smtClean="0">
                <a:ea typeface="新細明體" charset="-120"/>
              </a:rPr>
              <a:t>So we have </a:t>
            </a:r>
          </a:p>
          <a:p>
            <a:endParaRPr lang="en-US" altLang="zh-TW" sz="2400" dirty="0" smtClean="0">
              <a:ea typeface="新細明體" charset="-120"/>
            </a:endParaRPr>
          </a:p>
          <a:p>
            <a:pPr>
              <a:buFontTx/>
              <a:buNone/>
            </a:pPr>
            <a:endParaRPr lang="en-US" altLang="zh-TW" sz="2400" dirty="0" smtClean="0">
              <a:ea typeface="新細明體" charset="-120"/>
            </a:endParaRPr>
          </a:p>
          <a:p>
            <a:endParaRPr lang="en-US" altLang="zh-TW" sz="2400" dirty="0" smtClean="0">
              <a:ea typeface="新細明體" charset="-120"/>
            </a:endParaRPr>
          </a:p>
          <a:p>
            <a:endParaRPr lang="en-US" altLang="zh-TW" sz="2400" dirty="0" smtClean="0">
              <a:ea typeface="新細明體" charset="-120"/>
            </a:endParaRPr>
          </a:p>
          <a:p>
            <a:pPr>
              <a:buFontTx/>
              <a:buNone/>
            </a:pPr>
            <a:r>
              <a:rPr lang="en-US" altLang="zh-TW" sz="2400" b="1" i="1" dirty="0" smtClean="0">
                <a:ea typeface="新細明體" charset="-120"/>
              </a:rPr>
              <a:t>	</a:t>
            </a:r>
            <a:r>
              <a:rPr lang="en-US" altLang="zh-TW" sz="2400" b="1" i="1" dirty="0" err="1" smtClean="0">
                <a:ea typeface="新細明體" charset="-120"/>
              </a:rPr>
              <a:t>u</a:t>
            </a:r>
            <a:r>
              <a:rPr lang="en-US" altLang="zh-TW" sz="2400" b="1" i="1" baseline="-25000" dirty="0" err="1" smtClean="0">
                <a:ea typeface="新細明體" charset="-120"/>
              </a:rPr>
              <a:t>k</a:t>
            </a:r>
            <a:r>
              <a:rPr lang="en-US" altLang="zh-TW" sz="2400" dirty="0" smtClean="0">
                <a:ea typeface="新細明體" charset="-120"/>
              </a:rPr>
              <a:t>: 3  x 1 rows of matrix </a:t>
            </a:r>
            <a:r>
              <a:rPr lang="en-US" altLang="zh-TW" sz="2400" b="1" i="1" dirty="0" smtClean="0">
                <a:ea typeface="新細明體" charset="-120"/>
              </a:rPr>
              <a:t>U</a:t>
            </a:r>
            <a:r>
              <a:rPr lang="en-US" altLang="zh-TW" sz="2400" dirty="0" smtClean="0">
                <a:ea typeface="新細明體" charset="-120"/>
              </a:rPr>
              <a:t>.</a:t>
            </a:r>
          </a:p>
          <a:p>
            <a:pPr algn="just"/>
            <a:r>
              <a:rPr lang="en-US" altLang="zh-TW" sz="2400" dirty="0" smtClean="0">
                <a:ea typeface="新細明體" charset="-120"/>
              </a:rPr>
              <a:t>This gives us a large set of equations for the entries in matrix </a:t>
            </a:r>
            <a:r>
              <a:rPr lang="en-US" altLang="zh-TW" sz="2400" b="1" i="1" dirty="0" smtClean="0">
                <a:ea typeface="新細明體" charset="-120"/>
              </a:rPr>
              <a:t>QQ</a:t>
            </a:r>
            <a:r>
              <a:rPr lang="en-US" altLang="zh-TW" sz="2400" b="1" i="1" baseline="30000" dirty="0" smtClean="0">
                <a:ea typeface="新細明體" charset="-120"/>
              </a:rPr>
              <a:t>T</a:t>
            </a:r>
            <a:r>
              <a:rPr lang="en-US" altLang="zh-TW" sz="2400" b="1" i="1" dirty="0" smtClean="0">
                <a:ea typeface="新細明體" charset="-120"/>
              </a:rPr>
              <a:t> </a:t>
            </a:r>
            <a:r>
              <a:rPr lang="en-US" altLang="zh-TW" sz="2400" dirty="0" smtClean="0">
                <a:ea typeface="新細明體" charset="-120"/>
              </a:rPr>
              <a:t>from which matrix </a:t>
            </a:r>
            <a:r>
              <a:rPr lang="en-US" altLang="zh-TW" sz="2400" b="1" i="1" dirty="0" smtClean="0">
                <a:ea typeface="新細明體" charset="-120"/>
              </a:rPr>
              <a:t>Q</a:t>
            </a:r>
            <a:r>
              <a:rPr lang="en-US" altLang="zh-TW" sz="2400" dirty="0" smtClean="0">
                <a:ea typeface="新細明體" charset="-120"/>
              </a:rPr>
              <a:t> can be recovered using matrix square root.</a:t>
            </a:r>
            <a:endParaRPr lang="en-US" altLang="zh-TW" sz="2400" b="1" i="1" baseline="30000" dirty="0" smtClean="0">
              <a:ea typeface="新細明體" charset="-120"/>
            </a:endParaRPr>
          </a:p>
        </p:txBody>
      </p:sp>
      <p:sp>
        <p:nvSpPr>
          <p:cNvPr id="64516" name="頁尾版面配置區 4"/>
          <p:cNvSpPr>
            <a:spLocks noGrp="1"/>
          </p:cNvSpPr>
          <p:nvPr>
            <p:ph type="ftr" sz="quarter" idx="11"/>
          </p:nvPr>
        </p:nvSpPr>
        <p:spPr>
          <a:noFill/>
        </p:spPr>
        <p:txBody>
          <a:bodyPr/>
          <a:lstStyle/>
          <a:p>
            <a:r>
              <a:rPr lang="en-US" altLang="zh-TW" smtClean="0"/>
              <a:t>Structure from Motion</a:t>
            </a:r>
          </a:p>
        </p:txBody>
      </p:sp>
      <p:sp>
        <p:nvSpPr>
          <p:cNvPr id="64517" name="投影片編號版面配置區 5"/>
          <p:cNvSpPr>
            <a:spLocks noGrp="1"/>
          </p:cNvSpPr>
          <p:nvPr>
            <p:ph type="sldNum" sz="quarter" idx="12"/>
          </p:nvPr>
        </p:nvSpPr>
        <p:spPr>
          <a:noFill/>
        </p:spPr>
        <p:txBody>
          <a:bodyPr/>
          <a:lstStyle/>
          <a:p>
            <a:fld id="{547E7CC7-65F0-4067-91C9-EBC41326D269}" type="slidenum">
              <a:rPr lang="en-US" altLang="zh-TW" smtClean="0">
                <a:ea typeface="新細明體" charset="-120"/>
              </a:rPr>
              <a:pPr/>
              <a:t>72</a:t>
            </a:fld>
            <a:endParaRPr lang="en-US" altLang="zh-TW" smtClean="0">
              <a:ea typeface="新細明體" charset="-120"/>
            </a:endParaRPr>
          </a:p>
        </p:txBody>
      </p:sp>
      <p:pic>
        <p:nvPicPr>
          <p:cNvPr id="64518" name="图片 1"/>
          <p:cNvPicPr>
            <a:picLocks noChangeAspect="1"/>
          </p:cNvPicPr>
          <p:nvPr/>
        </p:nvPicPr>
        <p:blipFill>
          <a:blip r:embed="rId3" cstate="print"/>
          <a:srcRect/>
          <a:stretch>
            <a:fillRect/>
          </a:stretch>
        </p:blipFill>
        <p:spPr bwMode="auto">
          <a:xfrm>
            <a:off x="2057400" y="3048000"/>
            <a:ext cx="5586413" cy="15367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en-US" altLang="zh-TW" sz="3200" smtClean="0">
                <a:ea typeface="新細明體" charset="-120"/>
              </a:rPr>
              <a:t>Factorization (cont.)</a:t>
            </a:r>
            <a:endParaRPr lang="zh-TW" altLang="en-US" sz="3200" smtClean="0">
              <a:ea typeface="新細明體" charset="-120"/>
            </a:endParaRPr>
          </a:p>
        </p:txBody>
      </p:sp>
      <p:sp>
        <p:nvSpPr>
          <p:cNvPr id="65539" name="內容版面配置區 2"/>
          <p:cNvSpPr>
            <a:spLocks noGrp="1"/>
          </p:cNvSpPr>
          <p:nvPr>
            <p:ph idx="1"/>
          </p:nvPr>
        </p:nvSpPr>
        <p:spPr/>
        <p:txBody>
          <a:bodyPr/>
          <a:lstStyle/>
          <a:p>
            <a:pPr algn="just"/>
            <a:r>
              <a:rPr lang="en-US" altLang="zh-TW" sz="2400" dirty="0" smtClean="0">
                <a:ea typeface="新細明體" charset="-120"/>
              </a:rPr>
              <a:t>Limitations:</a:t>
            </a:r>
          </a:p>
          <a:p>
            <a:pPr>
              <a:buFontTx/>
              <a:buAutoNum type="arabicPeriod"/>
            </a:pPr>
            <a:r>
              <a:rPr lang="en-US" altLang="zh-TW" sz="2400" dirty="0" smtClean="0">
                <a:ea typeface="新細明體" charset="-120"/>
              </a:rPr>
              <a:t>They require a complete set of tracks, i.e., each point must be visible in each frame, in order for the factorization approach to work.</a:t>
            </a:r>
          </a:p>
          <a:p>
            <a:pPr>
              <a:buFontTx/>
              <a:buAutoNum type="arabicPeriod"/>
            </a:pPr>
            <a:r>
              <a:rPr lang="en-US" altLang="zh-CN" sz="2400" dirty="0" smtClean="0">
                <a:ea typeface="宋体" pitchFamily="2" charset="-122"/>
              </a:rPr>
              <a:t>It cannot deal with perspective cameras.</a:t>
            </a:r>
          </a:p>
          <a:p>
            <a:pPr>
              <a:buNone/>
            </a:pPr>
            <a:r>
              <a:rPr lang="en-US" altLang="zh-CN" sz="2000" dirty="0" smtClean="0">
                <a:ea typeface="宋体" pitchFamily="2" charset="-122"/>
              </a:rPr>
              <a:t>     (One way to get around this problem is to perform an initial affine (e.g., orthographic) reconstruction and to then correct for the perspective effects in an iterative manner) </a:t>
            </a:r>
          </a:p>
          <a:p>
            <a:pPr algn="just"/>
            <a:endParaRPr lang="en-US" altLang="zh-TW" sz="2400" dirty="0" smtClean="0">
              <a:ea typeface="新細明體" charset="-120"/>
            </a:endParaRPr>
          </a:p>
          <a:p>
            <a:pPr algn="just"/>
            <a:endParaRPr lang="en-US" altLang="zh-TW" sz="2400" dirty="0" smtClean="0">
              <a:ea typeface="新細明體" charset="-120"/>
            </a:endParaRPr>
          </a:p>
        </p:txBody>
      </p:sp>
      <p:sp>
        <p:nvSpPr>
          <p:cNvPr id="65540" name="頁尾版面配置區 4"/>
          <p:cNvSpPr>
            <a:spLocks noGrp="1"/>
          </p:cNvSpPr>
          <p:nvPr>
            <p:ph type="ftr" sz="quarter" idx="11"/>
          </p:nvPr>
        </p:nvSpPr>
        <p:spPr>
          <a:noFill/>
        </p:spPr>
        <p:txBody>
          <a:bodyPr/>
          <a:lstStyle/>
          <a:p>
            <a:r>
              <a:rPr lang="en-US" altLang="zh-TW" smtClean="0"/>
              <a:t>Structure from Motion</a:t>
            </a:r>
          </a:p>
        </p:txBody>
      </p:sp>
      <p:sp>
        <p:nvSpPr>
          <p:cNvPr id="65541" name="投影片編號版面配置區 5"/>
          <p:cNvSpPr>
            <a:spLocks noGrp="1"/>
          </p:cNvSpPr>
          <p:nvPr>
            <p:ph type="sldNum" sz="quarter" idx="12"/>
          </p:nvPr>
        </p:nvSpPr>
        <p:spPr>
          <a:noFill/>
        </p:spPr>
        <p:txBody>
          <a:bodyPr/>
          <a:lstStyle/>
          <a:p>
            <a:fld id="{A7F6D175-AD10-4569-87EB-33F00EC1C023}" type="slidenum">
              <a:rPr lang="en-US" altLang="zh-TW" smtClean="0">
                <a:ea typeface="新細明體" charset="-120"/>
              </a:rPr>
              <a:pPr/>
              <a:t>73</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p:txBody>
          <a:bodyPr/>
          <a:lstStyle/>
          <a:p>
            <a:r>
              <a:rPr lang="en-US" altLang="zh-TW" sz="3200" i="1" smtClean="0">
                <a:ea typeface="新細明體" charset="-120"/>
              </a:rPr>
              <a:t>Application:</a:t>
            </a:r>
            <a:r>
              <a:rPr lang="en-US" altLang="zh-TW" sz="3200" smtClean="0">
                <a:ea typeface="新細明體" charset="-120"/>
              </a:rPr>
              <a:t> Sparse 3D Model Extraction</a:t>
            </a:r>
            <a:endParaRPr lang="zh-TW" altLang="en-US" sz="3200" smtClean="0">
              <a:ea typeface="新細明體" charset="-120"/>
            </a:endParaRPr>
          </a:p>
        </p:txBody>
      </p:sp>
      <p:sp>
        <p:nvSpPr>
          <p:cNvPr id="66563" name="頁尾版面配置區 4"/>
          <p:cNvSpPr>
            <a:spLocks noGrp="1"/>
          </p:cNvSpPr>
          <p:nvPr>
            <p:ph type="ftr" sz="quarter" idx="11"/>
          </p:nvPr>
        </p:nvSpPr>
        <p:spPr>
          <a:xfrm>
            <a:off x="3276600" y="6400800"/>
            <a:ext cx="3124200" cy="304800"/>
          </a:xfrm>
          <a:noFill/>
        </p:spPr>
        <p:txBody>
          <a:bodyPr/>
          <a:lstStyle/>
          <a:p>
            <a:r>
              <a:rPr lang="en-US" altLang="zh-TW" smtClean="0"/>
              <a:t>Structure from Motion</a:t>
            </a:r>
          </a:p>
        </p:txBody>
      </p:sp>
      <p:sp>
        <p:nvSpPr>
          <p:cNvPr id="66564" name="投影片編號版面配置區 5"/>
          <p:cNvSpPr>
            <a:spLocks noGrp="1"/>
          </p:cNvSpPr>
          <p:nvPr>
            <p:ph type="sldNum" sz="quarter" idx="12"/>
          </p:nvPr>
        </p:nvSpPr>
        <p:spPr>
          <a:noFill/>
        </p:spPr>
        <p:txBody>
          <a:bodyPr/>
          <a:lstStyle/>
          <a:p>
            <a:fld id="{3F68E105-B88B-4EAB-BBF8-0577850C659B}" type="slidenum">
              <a:rPr lang="en-US" altLang="zh-TW" smtClean="0">
                <a:ea typeface="新細明體" charset="-120"/>
              </a:rPr>
              <a:pPr/>
              <a:t>74</a:t>
            </a:fld>
            <a:endParaRPr lang="en-US" altLang="zh-TW" smtClean="0">
              <a:ea typeface="新細明體" charset="-120"/>
            </a:endParaRPr>
          </a:p>
        </p:txBody>
      </p:sp>
      <p:sp>
        <p:nvSpPr>
          <p:cNvPr id="66565" name="內容版面配置區 2"/>
          <p:cNvSpPr>
            <a:spLocks noGrp="1"/>
          </p:cNvSpPr>
          <p:nvPr>
            <p:ph idx="1"/>
          </p:nvPr>
        </p:nvSpPr>
        <p:spPr>
          <a:xfrm>
            <a:off x="609600" y="1752600"/>
            <a:ext cx="8077200" cy="4343400"/>
          </a:xfrm>
        </p:spPr>
        <p:txBody>
          <a:bodyPr/>
          <a:lstStyle/>
          <a:p>
            <a:r>
              <a:rPr lang="en-US" altLang="zh-CN" sz="2400" dirty="0" smtClean="0">
                <a:ea typeface="宋体" pitchFamily="2" charset="-122"/>
              </a:rPr>
              <a:t>Once a multi-view 3D reconstruction of the scene has been estimated, it then becomes possible to create a texture-mapped 3D model of the object and to look at it from new directions. </a:t>
            </a:r>
          </a:p>
          <a:p>
            <a:r>
              <a:rPr lang="en-US" altLang="zh-CN" sz="2400" dirty="0" smtClean="0">
                <a:ea typeface="宋体" pitchFamily="2" charset="-122"/>
              </a:rPr>
              <a:t>The first step is to create a denser 3D model than the sparse point cloud that structure from motion produces. A simple technique such as 3D triangulation can be used.</a:t>
            </a:r>
          </a:p>
          <a:p>
            <a:r>
              <a:rPr lang="en-US" altLang="zh-CN" sz="2400" dirty="0" smtClean="0">
                <a:ea typeface="宋体" pitchFamily="2" charset="-122"/>
              </a:rPr>
              <a:t>In order to create a more realistic model, a </a:t>
            </a:r>
            <a:r>
              <a:rPr lang="en-US" altLang="zh-CN" sz="2400" i="1" dirty="0" smtClean="0">
                <a:ea typeface="宋体" pitchFamily="2" charset="-122"/>
              </a:rPr>
              <a:t>texture map </a:t>
            </a:r>
            <a:r>
              <a:rPr lang="en-US" altLang="zh-CN" sz="2400" dirty="0" smtClean="0">
                <a:ea typeface="宋体" pitchFamily="2" charset="-122"/>
              </a:rPr>
              <a:t>can be extracted for each triangle face. </a:t>
            </a:r>
          </a:p>
          <a:p>
            <a:endParaRPr lang="en-US" altLang="zh-CN" sz="2400" dirty="0" smtClean="0">
              <a:ea typeface="宋体" pitchFamily="2" charset="-122"/>
            </a:endParaRPr>
          </a:p>
        </p:txBody>
      </p:sp>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lstStyle/>
          <a:p>
            <a:r>
              <a:rPr lang="en-US" altLang="zh-TW" sz="3200" i="1" smtClean="0">
                <a:ea typeface="新細明體" charset="-120"/>
              </a:rPr>
              <a:t>Application:</a:t>
            </a:r>
            <a:r>
              <a:rPr lang="en-US" altLang="zh-TW" sz="3200" smtClean="0">
                <a:ea typeface="新細明體" charset="-120"/>
              </a:rPr>
              <a:t> Sparse 3D Model Extraction</a:t>
            </a:r>
            <a:endParaRPr lang="zh-TW" altLang="en-US" sz="3200" smtClean="0">
              <a:ea typeface="新細明體" charset="-120"/>
            </a:endParaRPr>
          </a:p>
        </p:txBody>
      </p:sp>
      <p:sp>
        <p:nvSpPr>
          <p:cNvPr id="67587" name="頁尾版面配置區 4"/>
          <p:cNvSpPr>
            <a:spLocks noGrp="1"/>
          </p:cNvSpPr>
          <p:nvPr>
            <p:ph type="ftr" sz="quarter" idx="11"/>
          </p:nvPr>
        </p:nvSpPr>
        <p:spPr>
          <a:xfrm>
            <a:off x="3276600" y="6400800"/>
            <a:ext cx="3124200" cy="304800"/>
          </a:xfrm>
          <a:noFill/>
        </p:spPr>
        <p:txBody>
          <a:bodyPr/>
          <a:lstStyle/>
          <a:p>
            <a:r>
              <a:rPr lang="en-US" altLang="zh-TW" smtClean="0"/>
              <a:t>Structure from Motion</a:t>
            </a:r>
          </a:p>
        </p:txBody>
      </p:sp>
      <p:sp>
        <p:nvSpPr>
          <p:cNvPr id="67588" name="投影片編號版面配置區 5"/>
          <p:cNvSpPr>
            <a:spLocks noGrp="1"/>
          </p:cNvSpPr>
          <p:nvPr>
            <p:ph type="sldNum" sz="quarter" idx="12"/>
          </p:nvPr>
        </p:nvSpPr>
        <p:spPr>
          <a:noFill/>
        </p:spPr>
        <p:txBody>
          <a:bodyPr/>
          <a:lstStyle/>
          <a:p>
            <a:fld id="{84533696-7445-46F4-892F-CA3DFBBD7D99}" type="slidenum">
              <a:rPr lang="en-US" altLang="zh-TW" smtClean="0">
                <a:ea typeface="新細明體" charset="-120"/>
              </a:rPr>
              <a:pPr/>
              <a:t>75</a:t>
            </a:fld>
            <a:endParaRPr lang="en-US" altLang="zh-TW" smtClean="0">
              <a:ea typeface="新細明體" charset="-120"/>
            </a:endParaRPr>
          </a:p>
        </p:txBody>
      </p:sp>
      <p:pic>
        <p:nvPicPr>
          <p:cNvPr id="67589" name="图片 5"/>
          <p:cNvPicPr>
            <a:picLocks noChangeAspect="1"/>
          </p:cNvPicPr>
          <p:nvPr/>
        </p:nvPicPr>
        <p:blipFill>
          <a:blip r:embed="rId3" cstate="print"/>
          <a:srcRect/>
          <a:stretch>
            <a:fillRect/>
          </a:stretch>
        </p:blipFill>
        <p:spPr bwMode="auto">
          <a:xfrm>
            <a:off x="609600" y="2286000"/>
            <a:ext cx="7988300" cy="3098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p:txBody>
          <a:bodyPr/>
          <a:lstStyle/>
          <a:p>
            <a:r>
              <a:rPr lang="en-US" altLang="zh-TW" sz="3200" dirty="0" smtClean="0">
                <a:ea typeface="新細明體" charset="-120"/>
              </a:rPr>
              <a:t>7.4 Bundle Adjustment</a:t>
            </a:r>
            <a:endParaRPr lang="zh-TW" altLang="en-US" sz="3200" dirty="0" smtClean="0">
              <a:ea typeface="新細明體" charset="-120"/>
            </a:endParaRPr>
          </a:p>
        </p:txBody>
      </p:sp>
      <p:sp>
        <p:nvSpPr>
          <p:cNvPr id="68611" name="內容版面配置區 2"/>
          <p:cNvSpPr>
            <a:spLocks noGrp="1"/>
          </p:cNvSpPr>
          <p:nvPr>
            <p:ph idx="1"/>
          </p:nvPr>
        </p:nvSpPr>
        <p:spPr/>
        <p:txBody>
          <a:bodyPr/>
          <a:lstStyle/>
          <a:p>
            <a:r>
              <a:rPr lang="en-US" altLang="zh-CN" sz="2400" dirty="0" smtClean="0">
                <a:ea typeface="宋体" pitchFamily="2" charset="-122"/>
              </a:rPr>
              <a:t>The most accurate way to recover structure and motion is to perform robust non-linear minimization of the measurement (re-projection) errors, which is commonly known as </a:t>
            </a:r>
            <a:r>
              <a:rPr lang="en-US" altLang="zh-CN" sz="2400" b="1" i="1" dirty="0" smtClean="0">
                <a:ea typeface="宋体" pitchFamily="2" charset="-122"/>
              </a:rPr>
              <a:t>bundle adjustment</a:t>
            </a:r>
            <a:r>
              <a:rPr lang="en-US" altLang="zh-CN" sz="2400" dirty="0" smtClean="0">
                <a:ea typeface="宋体" pitchFamily="2" charset="-122"/>
              </a:rPr>
              <a:t>. </a:t>
            </a:r>
          </a:p>
          <a:p>
            <a:r>
              <a:rPr lang="en-US" altLang="zh-CN" sz="2400" dirty="0" smtClean="0">
                <a:ea typeface="宋体" pitchFamily="2" charset="-122"/>
              </a:rPr>
              <a:t>The term </a:t>
            </a:r>
            <a:r>
              <a:rPr lang="en-US" altLang="zh-CN" sz="2400" b="1" dirty="0" smtClean="0">
                <a:ea typeface="宋体" pitchFamily="2" charset="-122"/>
              </a:rPr>
              <a:t>bundle</a:t>
            </a:r>
            <a:r>
              <a:rPr lang="en-US" altLang="zh-CN" sz="2400" dirty="0" smtClean="0">
                <a:ea typeface="宋体" pitchFamily="2" charset="-122"/>
              </a:rPr>
              <a:t> refers to the bundles of rays connecting camera centers to 3D points and the term </a:t>
            </a:r>
            <a:r>
              <a:rPr lang="en-US" altLang="zh-CN" sz="2400" b="1" dirty="0" smtClean="0">
                <a:ea typeface="宋体" pitchFamily="2" charset="-122"/>
              </a:rPr>
              <a:t>adjustment</a:t>
            </a:r>
            <a:r>
              <a:rPr lang="en-US" altLang="zh-CN" sz="2400" dirty="0" smtClean="0">
                <a:ea typeface="宋体" pitchFamily="2" charset="-122"/>
              </a:rPr>
              <a:t> refers to the iterative minimization of re-projection error. </a:t>
            </a:r>
          </a:p>
        </p:txBody>
      </p:sp>
      <p:sp>
        <p:nvSpPr>
          <p:cNvPr id="68612" name="頁尾版面配置區 4"/>
          <p:cNvSpPr>
            <a:spLocks noGrp="1"/>
          </p:cNvSpPr>
          <p:nvPr>
            <p:ph type="ftr" sz="quarter" idx="11"/>
          </p:nvPr>
        </p:nvSpPr>
        <p:spPr>
          <a:noFill/>
        </p:spPr>
        <p:txBody>
          <a:bodyPr/>
          <a:lstStyle/>
          <a:p>
            <a:r>
              <a:rPr lang="en-US" altLang="zh-TW" smtClean="0"/>
              <a:t>Structure from Motion</a:t>
            </a:r>
          </a:p>
        </p:txBody>
      </p:sp>
      <p:sp>
        <p:nvSpPr>
          <p:cNvPr id="68613" name="投影片編號版面配置區 5"/>
          <p:cNvSpPr>
            <a:spLocks noGrp="1"/>
          </p:cNvSpPr>
          <p:nvPr>
            <p:ph type="sldNum" sz="quarter" idx="12"/>
          </p:nvPr>
        </p:nvSpPr>
        <p:spPr>
          <a:noFill/>
        </p:spPr>
        <p:txBody>
          <a:bodyPr/>
          <a:lstStyle/>
          <a:p>
            <a:fld id="{C45481B1-4C96-4615-8729-4B9C2DD61D39}" type="slidenum">
              <a:rPr lang="en-US" altLang="zh-TW" smtClean="0">
                <a:ea typeface="新細明體" charset="-120"/>
              </a:rPr>
              <a:pPr/>
              <a:t>76</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p:txBody>
          <a:bodyPr/>
          <a:lstStyle/>
          <a:p>
            <a:r>
              <a:rPr lang="en-US" altLang="zh-TW" sz="3200" dirty="0" smtClean="0">
                <a:ea typeface="新細明體" charset="-120"/>
              </a:rPr>
              <a:t>7.4 Bundle Adjustment</a:t>
            </a:r>
            <a:endParaRPr lang="zh-TW" altLang="en-US" sz="3200" dirty="0" smtClean="0">
              <a:ea typeface="新細明體" charset="-120"/>
            </a:endParaRPr>
          </a:p>
        </p:txBody>
      </p:sp>
      <p:sp>
        <p:nvSpPr>
          <p:cNvPr id="68611" name="內容版面配置區 2"/>
          <p:cNvSpPr>
            <a:spLocks noGrp="1"/>
          </p:cNvSpPr>
          <p:nvPr>
            <p:ph idx="1"/>
          </p:nvPr>
        </p:nvSpPr>
        <p:spPr/>
        <p:txBody>
          <a:bodyPr/>
          <a:lstStyle/>
          <a:p>
            <a:r>
              <a:rPr lang="en-US" altLang="zh-CN" sz="2400" dirty="0" smtClean="0">
                <a:ea typeface="宋体" pitchFamily="2" charset="-122"/>
              </a:rPr>
              <a:t>Given a set of images depicting a number of 3D points from different viewpoints</a:t>
            </a:r>
          </a:p>
          <a:p>
            <a:r>
              <a:rPr lang="en-US" altLang="zh-TW" sz="2400" dirty="0" smtClean="0">
                <a:ea typeface="宋体" pitchFamily="2" charset="-122"/>
              </a:rPr>
              <a:t>B</a:t>
            </a:r>
            <a:r>
              <a:rPr lang="en-US" altLang="zh-CN" sz="2400" dirty="0" smtClean="0">
                <a:ea typeface="宋体" pitchFamily="2" charset="-122"/>
              </a:rPr>
              <a:t>undle adjustment can be defined as the problem of simultaneously refining…</a:t>
            </a:r>
          </a:p>
          <a:p>
            <a:pPr lvl="1"/>
            <a:r>
              <a:rPr lang="en-US" altLang="zh-CN" sz="2000" dirty="0" smtClean="0">
                <a:ea typeface="宋体" pitchFamily="2" charset="-122"/>
              </a:rPr>
              <a:t>the 3D coordinates describing the scene geometry</a:t>
            </a:r>
          </a:p>
          <a:p>
            <a:pPr lvl="1"/>
            <a:r>
              <a:rPr lang="en-US" altLang="zh-CN" sz="2000" dirty="0" smtClean="0">
                <a:ea typeface="宋体" pitchFamily="2" charset="-122"/>
              </a:rPr>
              <a:t>the parameters of the relative motion</a:t>
            </a:r>
          </a:p>
          <a:p>
            <a:pPr lvl="1"/>
            <a:r>
              <a:rPr lang="en-US" altLang="zh-CN" sz="2000" dirty="0" smtClean="0">
                <a:ea typeface="宋体" pitchFamily="2" charset="-122"/>
              </a:rPr>
              <a:t>the optical characteristics of the camera(s) employed to acquire the images</a:t>
            </a:r>
          </a:p>
          <a:p>
            <a:r>
              <a:rPr lang="en-US" altLang="zh-CN" sz="2400" dirty="0" smtClean="0">
                <a:ea typeface="宋体" pitchFamily="2" charset="-122"/>
              </a:rPr>
              <a:t>…according to an optimality criterion involving the corresponding image projections of all points</a:t>
            </a:r>
          </a:p>
        </p:txBody>
      </p:sp>
      <p:sp>
        <p:nvSpPr>
          <p:cNvPr id="68612" name="頁尾版面配置區 4"/>
          <p:cNvSpPr>
            <a:spLocks noGrp="1"/>
          </p:cNvSpPr>
          <p:nvPr>
            <p:ph type="ftr" sz="quarter" idx="11"/>
          </p:nvPr>
        </p:nvSpPr>
        <p:spPr>
          <a:noFill/>
        </p:spPr>
        <p:txBody>
          <a:bodyPr/>
          <a:lstStyle/>
          <a:p>
            <a:r>
              <a:rPr lang="en-US" altLang="zh-TW" smtClean="0"/>
              <a:t>Structure from Motion</a:t>
            </a:r>
          </a:p>
        </p:txBody>
      </p:sp>
      <p:sp>
        <p:nvSpPr>
          <p:cNvPr id="68613" name="投影片編號版面配置區 5"/>
          <p:cNvSpPr>
            <a:spLocks noGrp="1"/>
          </p:cNvSpPr>
          <p:nvPr>
            <p:ph type="sldNum" sz="quarter" idx="12"/>
          </p:nvPr>
        </p:nvSpPr>
        <p:spPr>
          <a:noFill/>
        </p:spPr>
        <p:txBody>
          <a:bodyPr/>
          <a:lstStyle/>
          <a:p>
            <a:fld id="{C45481B1-4C96-4615-8729-4B9C2DD61D39}" type="slidenum">
              <a:rPr lang="en-US" altLang="zh-TW" smtClean="0">
                <a:ea typeface="新細明體" charset="-120"/>
              </a:rPr>
              <a:pPr/>
              <a:t>77</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en-US" altLang="zh-TW" sz="3200" smtClean="0">
                <a:ea typeface="新細明體" charset="-120"/>
              </a:rPr>
              <a:t>Bundle Adjustment</a:t>
            </a:r>
            <a:endParaRPr lang="zh-TW" altLang="en-US" sz="3200" smtClean="0">
              <a:ea typeface="新細明體" charset="-120"/>
            </a:endParaRPr>
          </a:p>
        </p:txBody>
      </p:sp>
      <p:sp>
        <p:nvSpPr>
          <p:cNvPr id="69635" name="內容版面配置區 2"/>
          <p:cNvSpPr>
            <a:spLocks noGrp="1"/>
          </p:cNvSpPr>
          <p:nvPr>
            <p:ph idx="1"/>
          </p:nvPr>
        </p:nvSpPr>
        <p:spPr/>
        <p:txBody>
          <a:bodyPr/>
          <a:lstStyle/>
          <a:p>
            <a:r>
              <a:rPr lang="en-US" altLang="zh-TW" sz="2400" dirty="0" smtClean="0">
                <a:ea typeface="新細明體" charset="-120"/>
              </a:rPr>
              <a:t>The feature location measurements </a:t>
            </a:r>
            <a:r>
              <a:rPr lang="en-US" altLang="zh-TW" sz="2400" b="1" i="1" dirty="0" err="1" smtClean="0">
                <a:latin typeface="Times New Roman" pitchFamily="18" charset="0"/>
                <a:ea typeface="新細明體" charset="-120"/>
                <a:cs typeface="Times New Roman" pitchFamily="18" charset="0"/>
              </a:rPr>
              <a:t>x</a:t>
            </a:r>
            <a:r>
              <a:rPr lang="en-US" altLang="zh-TW" sz="2400" b="1" i="1" baseline="-25000" dirty="0" err="1" smtClean="0">
                <a:latin typeface="Times New Roman" pitchFamily="18" charset="0"/>
                <a:ea typeface="新細明體" charset="-120"/>
                <a:cs typeface="Times New Roman" pitchFamily="18" charset="0"/>
              </a:rPr>
              <a:t>ij</a:t>
            </a:r>
            <a:r>
              <a:rPr lang="en-US" altLang="zh-TW" sz="2400" dirty="0" smtClean="0">
                <a:latin typeface="Times New Roman" pitchFamily="18" charset="0"/>
                <a:ea typeface="新細明體" charset="-120"/>
                <a:cs typeface="Times New Roman" pitchFamily="18" charset="0"/>
              </a:rPr>
              <a:t> </a:t>
            </a:r>
            <a:r>
              <a:rPr lang="en-US" altLang="zh-TW" sz="2400" dirty="0" smtClean="0">
                <a:ea typeface="新細明體" charset="-120"/>
              </a:rPr>
              <a:t> depends on the following parameters</a:t>
            </a:r>
          </a:p>
          <a:p>
            <a:r>
              <a:rPr lang="en-US" altLang="zh-TW" sz="2400" dirty="0" smtClean="0">
                <a:ea typeface="新細明體" charset="-120"/>
              </a:rPr>
              <a:t> </a:t>
            </a:r>
            <a:r>
              <a:rPr lang="en-US" altLang="zh-TW" sz="2400" b="1" i="1" dirty="0" err="1" smtClean="0">
                <a:latin typeface="Times New Roman" pitchFamily="18" charset="0"/>
                <a:ea typeface="新細明體" charset="-120"/>
                <a:cs typeface="Times New Roman" pitchFamily="18" charset="0"/>
              </a:rPr>
              <a:t>x</a:t>
            </a:r>
            <a:r>
              <a:rPr lang="en-US" altLang="zh-TW" sz="2400" b="1" i="1" baseline="-25000" dirty="0" err="1" smtClean="0">
                <a:latin typeface="Times New Roman" pitchFamily="18" charset="0"/>
                <a:ea typeface="新細明體" charset="-120"/>
                <a:cs typeface="Times New Roman" pitchFamily="18" charset="0"/>
              </a:rPr>
              <a:t>ij</a:t>
            </a:r>
            <a:r>
              <a:rPr lang="en-US" altLang="zh-TW" sz="2400" b="1" i="1" dirty="0" smtClean="0">
                <a:latin typeface="Times New Roman" pitchFamily="18" charset="0"/>
                <a:ea typeface="新細明體" charset="-120"/>
                <a:cs typeface="Times New Roman" pitchFamily="18" charset="0"/>
              </a:rPr>
              <a:t> </a:t>
            </a:r>
            <a:r>
              <a:rPr lang="en-US" altLang="zh-TW" sz="2400" b="1" i="1" dirty="0" smtClean="0">
                <a:ea typeface="新細明體" charset="-120"/>
              </a:rPr>
              <a:t>= f(</a:t>
            </a:r>
            <a:r>
              <a:rPr lang="en-US" altLang="zh-TW" sz="2400" b="1" i="1" dirty="0" err="1" smtClean="0">
                <a:ea typeface="新細明體" charset="-120"/>
              </a:rPr>
              <a:t>P</a:t>
            </a:r>
            <a:r>
              <a:rPr lang="en-US" altLang="zh-TW" sz="2400" b="1" i="1" baseline="-25000" dirty="0" err="1" smtClean="0">
                <a:ea typeface="新細明體" charset="-120"/>
              </a:rPr>
              <a:t>i</a:t>
            </a:r>
            <a:r>
              <a:rPr lang="en-US" altLang="zh-TW" sz="2400" b="1" i="1" dirty="0" err="1" smtClean="0">
                <a:ea typeface="新細明體" charset="-120"/>
              </a:rPr>
              <a:t>,R</a:t>
            </a:r>
            <a:r>
              <a:rPr lang="en-US" altLang="zh-TW" sz="2400" b="1" i="1" baseline="-25000" dirty="0" err="1" smtClean="0">
                <a:ea typeface="新細明體" charset="-120"/>
              </a:rPr>
              <a:t>j</a:t>
            </a:r>
            <a:r>
              <a:rPr lang="en-US" altLang="zh-TW" sz="2400" b="1" i="1" dirty="0" err="1" smtClean="0">
                <a:ea typeface="新細明體" charset="-120"/>
              </a:rPr>
              <a:t>,c</a:t>
            </a:r>
            <a:r>
              <a:rPr lang="en-US" altLang="zh-TW" sz="2400" b="1" i="1" baseline="-25000" dirty="0" err="1" smtClean="0">
                <a:ea typeface="新細明體" charset="-120"/>
              </a:rPr>
              <a:t>j</a:t>
            </a:r>
            <a:r>
              <a:rPr lang="en-US" altLang="zh-TW" sz="2400" b="1" i="1" dirty="0" err="1" smtClean="0">
                <a:ea typeface="新細明體" charset="-120"/>
              </a:rPr>
              <a:t>,K</a:t>
            </a:r>
            <a:r>
              <a:rPr lang="en-US" altLang="zh-TW" sz="2400" b="1" i="1" baseline="-25000" dirty="0" err="1" smtClean="0">
                <a:ea typeface="新細明體" charset="-120"/>
              </a:rPr>
              <a:t>j</a:t>
            </a:r>
            <a:r>
              <a:rPr lang="en-US" altLang="zh-TW" sz="2400" b="1" i="1" dirty="0" smtClean="0">
                <a:ea typeface="新細明體" charset="-120"/>
              </a:rPr>
              <a:t>)</a:t>
            </a:r>
            <a:br>
              <a:rPr lang="en-US" altLang="zh-TW" sz="2400" b="1" i="1" dirty="0" smtClean="0">
                <a:ea typeface="新細明體" charset="-120"/>
              </a:rPr>
            </a:br>
            <a:r>
              <a:rPr lang="en-US" altLang="zh-TW" sz="2400" i="1" dirty="0" smtClean="0">
                <a:ea typeface="新細明體" charset="-120"/>
              </a:rPr>
              <a:t>P: 3D position</a:t>
            </a:r>
            <a:br>
              <a:rPr lang="en-US" altLang="zh-TW" sz="2400" i="1" dirty="0" smtClean="0">
                <a:ea typeface="新細明體" charset="-120"/>
              </a:rPr>
            </a:br>
            <a:r>
              <a:rPr lang="en-US" altLang="zh-TW" sz="2400" i="1" dirty="0" smtClean="0">
                <a:ea typeface="新細明體" charset="-120"/>
              </a:rPr>
              <a:t>R: Rotation</a:t>
            </a:r>
            <a:br>
              <a:rPr lang="en-US" altLang="zh-TW" sz="2400" i="1" dirty="0" smtClean="0">
                <a:ea typeface="新細明體" charset="-120"/>
              </a:rPr>
            </a:br>
            <a:r>
              <a:rPr lang="en-US" altLang="zh-TW" sz="2400" i="1" dirty="0" smtClean="0">
                <a:ea typeface="新細明體" charset="-120"/>
              </a:rPr>
              <a:t>c: Camera center(Translation)</a:t>
            </a:r>
            <a:br>
              <a:rPr lang="en-US" altLang="zh-TW" sz="2400" i="1" dirty="0" smtClean="0">
                <a:ea typeface="新細明體" charset="-120"/>
              </a:rPr>
            </a:br>
            <a:r>
              <a:rPr lang="en-US" altLang="zh-TW" sz="2400" i="1" dirty="0" smtClean="0">
                <a:ea typeface="新細明體" charset="-120"/>
              </a:rPr>
              <a:t>K: Camera intrinsic</a:t>
            </a:r>
          </a:p>
          <a:p>
            <a:endParaRPr lang="en-US" altLang="zh-TW" sz="2400" i="1" dirty="0" smtClean="0">
              <a:ea typeface="新細明體" charset="-120"/>
            </a:endParaRPr>
          </a:p>
          <a:p>
            <a:r>
              <a:rPr lang="en-US" altLang="zh-TW" sz="2400" i="1" dirty="0" smtClean="0">
                <a:ea typeface="新細明體" charset="-120"/>
              </a:rPr>
              <a:t>All these parameters will be updated during the iterative process.</a:t>
            </a:r>
          </a:p>
          <a:p>
            <a:endParaRPr lang="en-US" altLang="zh-TW" sz="2400" b="1" i="1" dirty="0" smtClean="0">
              <a:ea typeface="新細明體" charset="-120"/>
            </a:endParaRPr>
          </a:p>
        </p:txBody>
      </p:sp>
      <p:sp>
        <p:nvSpPr>
          <p:cNvPr id="69636" name="頁尾版面配置區 4"/>
          <p:cNvSpPr>
            <a:spLocks noGrp="1"/>
          </p:cNvSpPr>
          <p:nvPr>
            <p:ph type="ftr" sz="quarter" idx="11"/>
          </p:nvPr>
        </p:nvSpPr>
        <p:spPr>
          <a:noFill/>
        </p:spPr>
        <p:txBody>
          <a:bodyPr/>
          <a:lstStyle/>
          <a:p>
            <a:r>
              <a:rPr lang="en-US" altLang="zh-TW" smtClean="0"/>
              <a:t>Structure from Motion</a:t>
            </a:r>
          </a:p>
        </p:txBody>
      </p:sp>
      <p:sp>
        <p:nvSpPr>
          <p:cNvPr id="69637" name="投影片編號版面配置區 5"/>
          <p:cNvSpPr>
            <a:spLocks noGrp="1"/>
          </p:cNvSpPr>
          <p:nvPr>
            <p:ph type="sldNum" sz="quarter" idx="12"/>
          </p:nvPr>
        </p:nvSpPr>
        <p:spPr>
          <a:noFill/>
        </p:spPr>
        <p:txBody>
          <a:bodyPr/>
          <a:lstStyle/>
          <a:p>
            <a:fld id="{7600534D-9FD8-47C2-9CF5-F8B4B108E451}" type="slidenum">
              <a:rPr lang="en-US" altLang="zh-TW" smtClean="0">
                <a:ea typeface="新細明體" charset="-120"/>
              </a:rPr>
              <a:pPr/>
              <a:t>78</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lstStyle/>
          <a:p>
            <a:r>
              <a:rPr lang="en-US" altLang="zh-TW" sz="3200" smtClean="0">
                <a:ea typeface="新細明體" charset="-120"/>
              </a:rPr>
              <a:t>Bundle Adjustment</a:t>
            </a:r>
            <a:endParaRPr lang="zh-TW" altLang="en-US" sz="3200" smtClean="0">
              <a:ea typeface="新細明體" charset="-120"/>
            </a:endParaRPr>
          </a:p>
        </p:txBody>
      </p:sp>
      <p:sp>
        <p:nvSpPr>
          <p:cNvPr id="70659" name="內容版面配置區 2"/>
          <p:cNvSpPr>
            <a:spLocks noGrp="1"/>
          </p:cNvSpPr>
          <p:nvPr>
            <p:ph idx="1"/>
          </p:nvPr>
        </p:nvSpPr>
        <p:spPr/>
        <p:txBody>
          <a:bodyPr/>
          <a:lstStyle/>
          <a:p>
            <a:r>
              <a:rPr lang="en-US" altLang="zh-CN" sz="2400" dirty="0" smtClean="0">
                <a:ea typeface="宋体" pitchFamily="2" charset="-122"/>
              </a:rPr>
              <a:t>In addition, it is common to add a stage for radial distortion parameter estimation.</a:t>
            </a:r>
          </a:p>
          <a:p>
            <a:endParaRPr lang="en-US" altLang="zh-CN" sz="2400" dirty="0" smtClean="0">
              <a:ea typeface="宋体" pitchFamily="2" charset="-122"/>
            </a:endParaRPr>
          </a:p>
          <a:p>
            <a:endParaRPr lang="en-US" altLang="zh-CN" sz="2400" dirty="0" smtClean="0">
              <a:ea typeface="宋体" pitchFamily="2" charset="-122"/>
            </a:endParaRPr>
          </a:p>
          <a:p>
            <a:r>
              <a:rPr lang="en-US" altLang="zh-CN" sz="2400" dirty="0" smtClean="0">
                <a:ea typeface="宋体" pitchFamily="2" charset="-122"/>
              </a:rPr>
              <a:t>Radial distortion:</a:t>
            </a:r>
          </a:p>
        </p:txBody>
      </p:sp>
      <p:sp>
        <p:nvSpPr>
          <p:cNvPr id="70660" name="頁尾版面配置區 4"/>
          <p:cNvSpPr>
            <a:spLocks noGrp="1"/>
          </p:cNvSpPr>
          <p:nvPr>
            <p:ph type="ftr" sz="quarter" idx="11"/>
          </p:nvPr>
        </p:nvSpPr>
        <p:spPr>
          <a:noFill/>
        </p:spPr>
        <p:txBody>
          <a:bodyPr/>
          <a:lstStyle/>
          <a:p>
            <a:r>
              <a:rPr lang="en-US" altLang="zh-TW" smtClean="0"/>
              <a:t>Structure from Motion</a:t>
            </a:r>
          </a:p>
        </p:txBody>
      </p:sp>
      <p:sp>
        <p:nvSpPr>
          <p:cNvPr id="70661" name="投影片編號版面配置區 5"/>
          <p:cNvSpPr>
            <a:spLocks noGrp="1"/>
          </p:cNvSpPr>
          <p:nvPr>
            <p:ph type="sldNum" sz="quarter" idx="12"/>
          </p:nvPr>
        </p:nvSpPr>
        <p:spPr>
          <a:noFill/>
        </p:spPr>
        <p:txBody>
          <a:bodyPr/>
          <a:lstStyle/>
          <a:p>
            <a:fld id="{5382E775-A555-4065-A6FC-86B9BD170597}" type="slidenum">
              <a:rPr lang="en-US" altLang="zh-TW" smtClean="0">
                <a:ea typeface="新細明體" charset="-120"/>
              </a:rPr>
              <a:pPr/>
              <a:t>79</a:t>
            </a:fld>
            <a:endParaRPr lang="en-US" altLang="zh-TW" smtClean="0">
              <a:ea typeface="新細明體" charset="-120"/>
            </a:endParaRPr>
          </a:p>
        </p:txBody>
      </p:sp>
      <p:pic>
        <p:nvPicPr>
          <p:cNvPr id="70662" name="图片 2"/>
          <p:cNvPicPr>
            <a:picLocks noChangeAspect="1"/>
          </p:cNvPicPr>
          <p:nvPr/>
        </p:nvPicPr>
        <p:blipFill>
          <a:blip r:embed="rId3" cstate="print"/>
          <a:srcRect/>
          <a:stretch>
            <a:fillRect/>
          </a:stretch>
        </p:blipFill>
        <p:spPr bwMode="auto">
          <a:xfrm>
            <a:off x="2514600" y="2667000"/>
            <a:ext cx="3733800" cy="382588"/>
          </a:xfrm>
          <a:prstGeom prst="rect">
            <a:avLst/>
          </a:prstGeom>
          <a:noFill/>
          <a:ln w="9525">
            <a:noFill/>
            <a:miter lim="800000"/>
            <a:headEnd/>
            <a:tailEnd/>
          </a:ln>
        </p:spPr>
      </p:pic>
      <p:pic>
        <p:nvPicPr>
          <p:cNvPr id="70663" name="图片 3"/>
          <p:cNvPicPr>
            <a:picLocks noChangeAspect="1"/>
          </p:cNvPicPr>
          <p:nvPr/>
        </p:nvPicPr>
        <p:blipFill>
          <a:blip r:embed="rId4" cstate="print"/>
          <a:srcRect/>
          <a:stretch>
            <a:fillRect/>
          </a:stretch>
        </p:blipFill>
        <p:spPr bwMode="auto">
          <a:xfrm>
            <a:off x="1676400" y="3810000"/>
            <a:ext cx="5791200" cy="24209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zh-TW" sz="3200" smtClean="0">
                <a:ea typeface="新細明體" charset="-120"/>
              </a:rPr>
              <a:t>Example </a:t>
            </a:r>
          </a:p>
        </p:txBody>
      </p:sp>
      <p:sp>
        <p:nvSpPr>
          <p:cNvPr id="9219" name="Footer Placeholder 4"/>
          <p:cNvSpPr>
            <a:spLocks noGrp="1"/>
          </p:cNvSpPr>
          <p:nvPr>
            <p:ph type="ftr" sz="quarter" idx="11"/>
          </p:nvPr>
        </p:nvSpPr>
        <p:spPr>
          <a:noFill/>
        </p:spPr>
        <p:txBody>
          <a:bodyPr/>
          <a:lstStyle/>
          <a:p>
            <a:r>
              <a:rPr lang="en-US" altLang="zh-TW" smtClean="0"/>
              <a:t>Structure from Motion</a:t>
            </a:r>
          </a:p>
        </p:txBody>
      </p:sp>
      <p:sp>
        <p:nvSpPr>
          <p:cNvPr id="9220" name="Slide Number Placeholder 5"/>
          <p:cNvSpPr>
            <a:spLocks noGrp="1"/>
          </p:cNvSpPr>
          <p:nvPr>
            <p:ph type="sldNum" sz="quarter" idx="12"/>
          </p:nvPr>
        </p:nvSpPr>
        <p:spPr>
          <a:noFill/>
        </p:spPr>
        <p:txBody>
          <a:bodyPr/>
          <a:lstStyle/>
          <a:p>
            <a:fld id="{F847FEF9-7A34-471A-9DFE-566C6406FFB7}" type="slidenum">
              <a:rPr lang="en-US" altLang="zh-TW" smtClean="0">
                <a:ea typeface="新細明體" charset="-120"/>
              </a:rPr>
              <a:pPr/>
              <a:t>8</a:t>
            </a:fld>
            <a:endParaRPr lang="en-US" altLang="zh-TW" smtClean="0">
              <a:ea typeface="新細明體" charset="-120"/>
            </a:endParaRPr>
          </a:p>
        </p:txBody>
      </p:sp>
      <p:sp>
        <p:nvSpPr>
          <p:cNvPr id="9221" name="TextBox 14"/>
          <p:cNvSpPr txBox="1">
            <a:spLocks noChangeArrowheads="1"/>
          </p:cNvSpPr>
          <p:nvPr/>
        </p:nvSpPr>
        <p:spPr bwMode="auto">
          <a:xfrm>
            <a:off x="1600200" y="5181600"/>
            <a:ext cx="6400800" cy="830997"/>
          </a:xfrm>
          <a:prstGeom prst="rect">
            <a:avLst/>
          </a:prstGeom>
          <a:noFill/>
          <a:ln w="9525">
            <a:noFill/>
            <a:miter lim="800000"/>
            <a:headEnd/>
            <a:tailEnd/>
          </a:ln>
        </p:spPr>
        <p:txBody>
          <a:bodyPr wrap="square">
            <a:spAutoFit/>
          </a:bodyPr>
          <a:lstStyle/>
          <a:p>
            <a:pPr algn="ctr"/>
            <a:r>
              <a:rPr lang="en-US" altLang="zh-TW" sz="1600" b="0" dirty="0">
                <a:ea typeface="新細明體" charset="-120"/>
              </a:rPr>
              <a:t>Figure 7.3: (a-e) incremental structure from </a:t>
            </a:r>
            <a:r>
              <a:rPr lang="en-US" altLang="zh-TW" sz="1600" b="0" dirty="0" smtClean="0">
                <a:ea typeface="新細明體" charset="-120"/>
              </a:rPr>
              <a:t>motion of </a:t>
            </a:r>
            <a:r>
              <a:rPr lang="en-US" altLang="zh-TW" sz="1600" b="0" dirty="0" err="1" smtClean="0">
                <a:ea typeface="新細明體" charset="-120"/>
              </a:rPr>
              <a:t>Trevi</a:t>
            </a:r>
            <a:r>
              <a:rPr lang="en-US" altLang="zh-TW" sz="1600" b="0" dirty="0" smtClean="0">
                <a:ea typeface="新細明體" charset="-120"/>
              </a:rPr>
              <a:t> Fountain, Rome (</a:t>
            </a:r>
            <a:r>
              <a:rPr lang="zh-TW" altLang="en-US" sz="1600" b="0" dirty="0" smtClean="0">
                <a:ea typeface="新細明體" charset="-120"/>
              </a:rPr>
              <a:t>特雷維噴泉</a:t>
            </a:r>
            <a:r>
              <a:rPr lang="en-US" altLang="zh-TW" sz="1600" b="0" dirty="0" smtClean="0">
                <a:ea typeface="新細明體" charset="-120"/>
              </a:rPr>
              <a:t>)</a:t>
            </a:r>
          </a:p>
          <a:p>
            <a:pPr algn="ctr"/>
            <a:r>
              <a:rPr lang="en-US" altLang="zh-TW" sz="1600" b="0" dirty="0" smtClean="0">
                <a:ea typeface="新細明體" charset="-120"/>
              </a:rPr>
              <a:t> </a:t>
            </a:r>
            <a:endParaRPr lang="en-US" altLang="zh-TW" sz="1600" b="0" dirty="0">
              <a:ea typeface="新細明體" charset="-120"/>
            </a:endParaRPr>
          </a:p>
        </p:txBody>
      </p:sp>
      <p:pic>
        <p:nvPicPr>
          <p:cNvPr id="9222" name="图片 5"/>
          <p:cNvPicPr>
            <a:picLocks noChangeAspect="1"/>
          </p:cNvPicPr>
          <p:nvPr/>
        </p:nvPicPr>
        <p:blipFill>
          <a:blip r:embed="rId3" cstate="print"/>
          <a:srcRect/>
          <a:stretch>
            <a:fillRect/>
          </a:stretch>
        </p:blipFill>
        <p:spPr bwMode="auto">
          <a:xfrm>
            <a:off x="-25400" y="2362200"/>
            <a:ext cx="9178925" cy="2628900"/>
          </a:xfrm>
          <a:prstGeom prst="rect">
            <a:avLst/>
          </a:prstGeom>
          <a:noFill/>
          <a:ln w="9525">
            <a:noFill/>
            <a:miter lim="800000"/>
            <a:headEnd/>
            <a:tailEnd/>
          </a:ln>
        </p:spPr>
      </p:pic>
      <p:pic>
        <p:nvPicPr>
          <p:cNvPr id="9224" name="Picture 8" descr="https://upload.wikimedia.org/wikipedia/commons/thumb/e/e1/Panorama_of_Trevi_fountain_2015.jpg/300px-Panorama_of_Trevi_fountain_2015.jpg"/>
          <p:cNvPicPr>
            <a:picLocks noChangeAspect="1" noChangeArrowheads="1"/>
          </p:cNvPicPr>
          <p:nvPr/>
        </p:nvPicPr>
        <p:blipFill>
          <a:blip r:embed="rId4" cstate="print"/>
          <a:srcRect/>
          <a:stretch>
            <a:fillRect/>
          </a:stretch>
        </p:blipFill>
        <p:spPr bwMode="auto">
          <a:xfrm>
            <a:off x="5943600" y="304800"/>
            <a:ext cx="2857500" cy="1885950"/>
          </a:xfrm>
          <a:prstGeom prst="rect">
            <a:avLst/>
          </a:prstGeom>
          <a:noFill/>
        </p:spPr>
      </p:pic>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r>
              <a:rPr lang="en-US" altLang="zh-TW" sz="3200" smtClean="0">
                <a:ea typeface="新細明體" charset="-120"/>
              </a:rPr>
              <a:t>Bundle Adjustment</a:t>
            </a:r>
            <a:endParaRPr lang="zh-TW" altLang="en-US" sz="3200" smtClean="0">
              <a:ea typeface="新細明體" charset="-120"/>
            </a:endParaRPr>
          </a:p>
        </p:txBody>
      </p:sp>
      <p:sp>
        <p:nvSpPr>
          <p:cNvPr id="71683" name="頁尾版面配置區 4"/>
          <p:cNvSpPr>
            <a:spLocks noGrp="1"/>
          </p:cNvSpPr>
          <p:nvPr>
            <p:ph type="ftr" sz="quarter" idx="11"/>
          </p:nvPr>
        </p:nvSpPr>
        <p:spPr>
          <a:noFill/>
        </p:spPr>
        <p:txBody>
          <a:bodyPr/>
          <a:lstStyle/>
          <a:p>
            <a:r>
              <a:rPr lang="en-US" altLang="zh-TW" smtClean="0"/>
              <a:t>Structure from Motion</a:t>
            </a:r>
          </a:p>
        </p:txBody>
      </p:sp>
      <p:sp>
        <p:nvSpPr>
          <p:cNvPr id="71684" name="投影片編號版面配置區 5"/>
          <p:cNvSpPr>
            <a:spLocks noGrp="1"/>
          </p:cNvSpPr>
          <p:nvPr>
            <p:ph type="sldNum" sz="quarter" idx="12"/>
          </p:nvPr>
        </p:nvSpPr>
        <p:spPr>
          <a:noFill/>
        </p:spPr>
        <p:txBody>
          <a:bodyPr/>
          <a:lstStyle/>
          <a:p>
            <a:fld id="{B10298AF-AC9E-4E92-9B53-A049AF522944}" type="slidenum">
              <a:rPr lang="en-US" altLang="zh-TW" smtClean="0">
                <a:ea typeface="新細明體" charset="-120"/>
              </a:rPr>
              <a:pPr/>
              <a:t>80</a:t>
            </a:fld>
            <a:endParaRPr lang="en-US" altLang="zh-TW" smtClean="0">
              <a:ea typeface="新細明體" charset="-120"/>
            </a:endParaRPr>
          </a:p>
        </p:txBody>
      </p:sp>
      <p:pic>
        <p:nvPicPr>
          <p:cNvPr id="71685" name="图片 9"/>
          <p:cNvPicPr>
            <a:picLocks noChangeAspect="1"/>
          </p:cNvPicPr>
          <p:nvPr/>
        </p:nvPicPr>
        <p:blipFill>
          <a:blip r:embed="rId3" cstate="print"/>
          <a:srcRect/>
          <a:stretch>
            <a:fillRect/>
          </a:stretch>
        </p:blipFill>
        <p:spPr bwMode="auto">
          <a:xfrm>
            <a:off x="304800" y="2057400"/>
            <a:ext cx="8534400" cy="3492500"/>
          </a:xfrm>
          <a:prstGeom prst="rect">
            <a:avLst/>
          </a:prstGeom>
          <a:noFill/>
          <a:ln w="9525">
            <a:noFill/>
            <a:miter lim="800000"/>
            <a:headEnd/>
            <a:tailEnd/>
          </a:ln>
        </p:spPr>
      </p:pic>
      <p:sp>
        <p:nvSpPr>
          <p:cNvPr id="6" name="文字方塊 5"/>
          <p:cNvSpPr txBox="1"/>
          <p:nvPr/>
        </p:nvSpPr>
        <p:spPr>
          <a:xfrm>
            <a:off x="2514600" y="5715000"/>
            <a:ext cx="4041491" cy="461665"/>
          </a:xfrm>
          <a:prstGeom prst="rect">
            <a:avLst/>
          </a:prstGeom>
          <a:noFill/>
        </p:spPr>
        <p:txBody>
          <a:bodyPr wrap="none" rtlCol="0">
            <a:spAutoFit/>
          </a:bodyPr>
          <a:lstStyle/>
          <a:p>
            <a:r>
              <a:rPr lang="el-GR" i="1" dirty="0" smtClean="0"/>
              <a:t>Σ</a:t>
            </a:r>
            <a:r>
              <a:rPr lang="en-US" b="0" i="1" baseline="-25000" dirty="0" err="1" smtClean="0"/>
              <a:t>ij</a:t>
            </a:r>
            <a:r>
              <a:rPr lang="en-US" b="0" dirty="0" smtClean="0"/>
              <a:t>: measured noise covariance </a:t>
            </a:r>
            <a:endParaRPr lang="zh-TW" altLang="en-US" b="0" i="1" baseline="-25000" dirty="0"/>
          </a:p>
        </p:txBody>
      </p:sp>
    </p:spTree>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p:txBody>
          <a:bodyPr/>
          <a:lstStyle/>
          <a:p>
            <a:r>
              <a:rPr lang="en-US" altLang="zh-TW" sz="3200" smtClean="0">
                <a:ea typeface="新細明體" charset="-120"/>
              </a:rPr>
              <a:t>Bundle Adjustment</a:t>
            </a:r>
            <a:endParaRPr lang="zh-TW" altLang="en-US" sz="3200" smtClean="0">
              <a:ea typeface="新細明體" charset="-120"/>
            </a:endParaRPr>
          </a:p>
        </p:txBody>
      </p:sp>
      <p:sp>
        <p:nvSpPr>
          <p:cNvPr id="72707" name="頁尾版面配置區 4"/>
          <p:cNvSpPr>
            <a:spLocks noGrp="1"/>
          </p:cNvSpPr>
          <p:nvPr>
            <p:ph type="ftr" sz="quarter" idx="11"/>
          </p:nvPr>
        </p:nvSpPr>
        <p:spPr>
          <a:noFill/>
        </p:spPr>
        <p:txBody>
          <a:bodyPr/>
          <a:lstStyle/>
          <a:p>
            <a:r>
              <a:rPr lang="en-US" altLang="zh-TW" smtClean="0"/>
              <a:t>Structure from Motion</a:t>
            </a:r>
          </a:p>
        </p:txBody>
      </p:sp>
      <p:sp>
        <p:nvSpPr>
          <p:cNvPr id="72708" name="投影片編號版面配置區 5"/>
          <p:cNvSpPr>
            <a:spLocks noGrp="1"/>
          </p:cNvSpPr>
          <p:nvPr>
            <p:ph type="sldNum" sz="quarter" idx="12"/>
          </p:nvPr>
        </p:nvSpPr>
        <p:spPr>
          <a:noFill/>
        </p:spPr>
        <p:txBody>
          <a:bodyPr/>
          <a:lstStyle/>
          <a:p>
            <a:fld id="{9B1B560B-6276-4E79-8D1F-026AD79E931E}" type="slidenum">
              <a:rPr lang="en-US" altLang="zh-TW" smtClean="0">
                <a:ea typeface="新細明體" charset="-120"/>
              </a:rPr>
              <a:pPr/>
              <a:t>81</a:t>
            </a:fld>
            <a:endParaRPr lang="en-US" altLang="zh-TW" smtClean="0">
              <a:ea typeface="新細明體" charset="-120"/>
            </a:endParaRPr>
          </a:p>
        </p:txBody>
      </p:sp>
      <p:sp>
        <p:nvSpPr>
          <p:cNvPr id="72709" name="內容版面配置區 2"/>
          <p:cNvSpPr>
            <a:spLocks noGrp="1"/>
          </p:cNvSpPr>
          <p:nvPr>
            <p:ph idx="1"/>
          </p:nvPr>
        </p:nvSpPr>
        <p:spPr/>
        <p:txBody>
          <a:bodyPr/>
          <a:lstStyle/>
          <a:p>
            <a:r>
              <a:rPr lang="en-US" altLang="zh-CN" sz="2400" dirty="0" smtClean="0">
                <a:ea typeface="宋体" pitchFamily="2" charset="-122"/>
              </a:rPr>
              <a:t>Iteration:</a:t>
            </a:r>
            <a:br>
              <a:rPr lang="en-US" altLang="zh-CN" sz="2400" dirty="0" smtClean="0">
                <a:ea typeface="宋体" pitchFamily="2" charset="-122"/>
              </a:rPr>
            </a:br>
            <a:r>
              <a:rPr lang="en-US" altLang="zh-CN" sz="2400" dirty="0" smtClean="0">
                <a:ea typeface="宋体" pitchFamily="2" charset="-122"/>
              </a:rPr>
              <a:t>Minimize the sum of re-projection error between the observed and predicted image points.</a:t>
            </a:r>
          </a:p>
          <a:p>
            <a:r>
              <a:rPr lang="en-US" altLang="zh-CN" sz="2400" dirty="0" smtClean="0">
                <a:ea typeface="宋体" pitchFamily="2" charset="-122"/>
              </a:rPr>
              <a:t>The re-projection error functions are nonlinear. Thus, the minimization is achieved using iterative least squares algorithms. (Newton, LM, etc.)</a:t>
            </a:r>
          </a:p>
        </p:txBody>
      </p:sp>
    </p:spTree>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a:xfrm>
            <a:off x="685800" y="533400"/>
            <a:ext cx="7772400" cy="990600"/>
          </a:xfrm>
        </p:spPr>
        <p:txBody>
          <a:bodyPr/>
          <a:lstStyle/>
          <a:p>
            <a:r>
              <a:rPr lang="en-US" altLang="zh-CN" sz="3200" i="1" smtClean="0">
                <a:ea typeface="宋体" pitchFamily="2" charset="-122"/>
              </a:rPr>
              <a:t>Application</a:t>
            </a:r>
            <a:r>
              <a:rPr lang="en-US" altLang="zh-CN" sz="3200" smtClean="0">
                <a:ea typeface="宋体" pitchFamily="2" charset="-122"/>
              </a:rPr>
              <a:t>: </a:t>
            </a:r>
            <a:br>
              <a:rPr lang="en-US" altLang="zh-CN" sz="3200" smtClean="0">
                <a:ea typeface="宋体" pitchFamily="2" charset="-122"/>
              </a:rPr>
            </a:br>
            <a:r>
              <a:rPr lang="en-US" altLang="zh-TW" sz="3200" smtClean="0">
                <a:ea typeface="新細明體" charset="-120"/>
              </a:rPr>
              <a:t>Reconstruction from Internet Photos</a:t>
            </a:r>
            <a:endParaRPr lang="zh-TW" altLang="en-US" sz="3200" smtClean="0">
              <a:ea typeface="新細明體" charset="-120"/>
            </a:endParaRPr>
          </a:p>
        </p:txBody>
      </p:sp>
      <p:sp>
        <p:nvSpPr>
          <p:cNvPr id="73731" name="內容版面配置區 2"/>
          <p:cNvSpPr>
            <a:spLocks noGrp="1"/>
          </p:cNvSpPr>
          <p:nvPr>
            <p:ph idx="1"/>
          </p:nvPr>
        </p:nvSpPr>
        <p:spPr>
          <a:xfrm>
            <a:off x="457200" y="1752600"/>
            <a:ext cx="8001000" cy="4343400"/>
          </a:xfrm>
        </p:spPr>
        <p:txBody>
          <a:bodyPr/>
          <a:lstStyle/>
          <a:p>
            <a:r>
              <a:rPr lang="en-US" altLang="zh-TW" sz="2400" dirty="0" smtClean="0">
                <a:ea typeface="新細明體" charset="-120"/>
              </a:rPr>
              <a:t>Widely used application of structure from motion: the reconstruction of 3D objects and scenes from video sequences and collection of images.</a:t>
            </a:r>
          </a:p>
          <a:p>
            <a:endParaRPr lang="en-US" altLang="zh-TW" sz="2400" dirty="0" smtClean="0">
              <a:ea typeface="新細明體" charset="-120"/>
            </a:endParaRPr>
          </a:p>
          <a:p>
            <a:r>
              <a:rPr lang="en-US" altLang="zh-TW" sz="2400" dirty="0" smtClean="0">
                <a:ea typeface="新細明體" charset="-120"/>
              </a:rPr>
              <a:t>Before structure from motion comparison can begin, it is first necessary to establish sparse correspondences between different pairs of images and to then link such correspondences into </a:t>
            </a:r>
            <a:r>
              <a:rPr lang="en-US" altLang="zh-TW" sz="2400" i="1" dirty="0" smtClean="0">
                <a:ea typeface="新細明體" charset="-120"/>
              </a:rPr>
              <a:t>feature track,</a:t>
            </a:r>
            <a:r>
              <a:rPr lang="en-US" altLang="zh-TW" sz="2400" dirty="0" smtClean="0">
                <a:ea typeface="新細明體" charset="-120"/>
              </a:rPr>
              <a:t> which associates individual 2D image feature with global 3D points.</a:t>
            </a:r>
            <a:r>
              <a:rPr lang="en-US" altLang="zh-CN" sz="2400" dirty="0" smtClean="0">
                <a:ea typeface="宋体" pitchFamily="2" charset="-122"/>
              </a:rPr>
              <a:t> </a:t>
            </a:r>
          </a:p>
        </p:txBody>
      </p:sp>
      <p:sp>
        <p:nvSpPr>
          <p:cNvPr id="73732" name="頁尾版面配置區 4"/>
          <p:cNvSpPr>
            <a:spLocks noGrp="1"/>
          </p:cNvSpPr>
          <p:nvPr>
            <p:ph type="ftr" sz="quarter" idx="11"/>
          </p:nvPr>
        </p:nvSpPr>
        <p:spPr>
          <a:noFill/>
        </p:spPr>
        <p:txBody>
          <a:bodyPr/>
          <a:lstStyle/>
          <a:p>
            <a:r>
              <a:rPr lang="en-US" altLang="zh-TW" smtClean="0"/>
              <a:t>Structure from Motion</a:t>
            </a:r>
          </a:p>
        </p:txBody>
      </p:sp>
      <p:sp>
        <p:nvSpPr>
          <p:cNvPr id="73733" name="投影片編號版面配置區 5"/>
          <p:cNvSpPr>
            <a:spLocks noGrp="1"/>
          </p:cNvSpPr>
          <p:nvPr>
            <p:ph type="sldNum" sz="quarter" idx="12"/>
          </p:nvPr>
        </p:nvSpPr>
        <p:spPr>
          <a:noFill/>
        </p:spPr>
        <p:txBody>
          <a:bodyPr/>
          <a:lstStyle/>
          <a:p>
            <a:fld id="{E1603995-E0FA-4A25-87F5-C5E5996FA233}" type="slidenum">
              <a:rPr lang="en-US" altLang="zh-TW" smtClean="0">
                <a:ea typeface="新細明體" charset="-120"/>
              </a:rPr>
              <a:pPr/>
              <a:t>82</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a:xfrm>
            <a:off x="685800" y="533400"/>
            <a:ext cx="7772400" cy="990600"/>
          </a:xfrm>
        </p:spPr>
        <p:txBody>
          <a:bodyPr/>
          <a:lstStyle/>
          <a:p>
            <a:r>
              <a:rPr lang="en-US" altLang="zh-CN" sz="3200" i="1" smtClean="0">
                <a:ea typeface="宋体" pitchFamily="2" charset="-122"/>
              </a:rPr>
              <a:t>Application</a:t>
            </a:r>
            <a:r>
              <a:rPr lang="en-US" altLang="zh-CN" sz="3200" smtClean="0">
                <a:ea typeface="宋体" pitchFamily="2" charset="-122"/>
              </a:rPr>
              <a:t>: </a:t>
            </a:r>
            <a:br>
              <a:rPr lang="en-US" altLang="zh-CN" sz="3200" smtClean="0">
                <a:ea typeface="宋体" pitchFamily="2" charset="-122"/>
              </a:rPr>
            </a:br>
            <a:r>
              <a:rPr lang="en-US" altLang="zh-TW" sz="3200" smtClean="0">
                <a:ea typeface="新細明體" charset="-120"/>
              </a:rPr>
              <a:t>Reconstruction from Internet Photos</a:t>
            </a:r>
            <a:endParaRPr lang="zh-TW" altLang="en-US" sz="3200" smtClean="0">
              <a:ea typeface="新細明體" charset="-120"/>
            </a:endParaRPr>
          </a:p>
        </p:txBody>
      </p:sp>
      <p:sp>
        <p:nvSpPr>
          <p:cNvPr id="74755" name="內容版面配置區 2"/>
          <p:cNvSpPr>
            <a:spLocks noGrp="1"/>
          </p:cNvSpPr>
          <p:nvPr>
            <p:ph idx="1"/>
          </p:nvPr>
        </p:nvSpPr>
        <p:spPr>
          <a:xfrm>
            <a:off x="457200" y="2057400"/>
            <a:ext cx="8001000" cy="4343400"/>
          </a:xfrm>
        </p:spPr>
        <p:txBody>
          <a:bodyPr/>
          <a:lstStyle/>
          <a:p>
            <a:r>
              <a:rPr lang="en-US" altLang="zh-CN" sz="2400" dirty="0" smtClean="0">
                <a:ea typeface="宋体" pitchFamily="2" charset="-122"/>
              </a:rPr>
              <a:t>Once an initial pair has been reconstructed, the pose of cameras that see a sufficient number of the resulting 3D points can be estimated and the complete set of cameras and feature correspondences can be used to perform another round of bundle adjustment. </a:t>
            </a:r>
          </a:p>
          <a:p>
            <a:endParaRPr lang="en-US" altLang="zh-TW" sz="2400" dirty="0" smtClean="0">
              <a:ea typeface="新細明體" charset="-120"/>
            </a:endParaRPr>
          </a:p>
        </p:txBody>
      </p:sp>
      <p:sp>
        <p:nvSpPr>
          <p:cNvPr id="74756" name="頁尾版面配置區 4"/>
          <p:cNvSpPr>
            <a:spLocks noGrp="1"/>
          </p:cNvSpPr>
          <p:nvPr>
            <p:ph type="ftr" sz="quarter" idx="11"/>
          </p:nvPr>
        </p:nvSpPr>
        <p:spPr>
          <a:noFill/>
        </p:spPr>
        <p:txBody>
          <a:bodyPr/>
          <a:lstStyle/>
          <a:p>
            <a:r>
              <a:rPr lang="en-US" altLang="zh-TW" smtClean="0"/>
              <a:t>Structure from Motion</a:t>
            </a:r>
          </a:p>
        </p:txBody>
      </p:sp>
      <p:sp>
        <p:nvSpPr>
          <p:cNvPr id="74757" name="投影片編號版面配置區 5"/>
          <p:cNvSpPr>
            <a:spLocks noGrp="1"/>
          </p:cNvSpPr>
          <p:nvPr>
            <p:ph type="sldNum" sz="quarter" idx="12"/>
          </p:nvPr>
        </p:nvSpPr>
        <p:spPr>
          <a:noFill/>
        </p:spPr>
        <p:txBody>
          <a:bodyPr/>
          <a:lstStyle/>
          <a:p>
            <a:fld id="{5814FF52-9393-4245-8453-FC34C015D553}" type="slidenum">
              <a:rPr lang="en-US" altLang="zh-TW" smtClean="0">
                <a:ea typeface="新細明體" charset="-120"/>
              </a:rPr>
              <a:pPr/>
              <a:t>83</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p:txBody>
          <a:bodyPr/>
          <a:lstStyle/>
          <a:p>
            <a:r>
              <a:rPr lang="en-US" altLang="zh-TW" sz="3200" smtClean="0">
                <a:ea typeface="新細明體" charset="-120"/>
              </a:rPr>
              <a:t>Reconstruction from Internet Photos (cont).</a:t>
            </a:r>
            <a:endParaRPr lang="zh-TW" altLang="en-US" sz="3200" smtClean="0">
              <a:ea typeface="新細明體" charset="-120"/>
            </a:endParaRPr>
          </a:p>
        </p:txBody>
      </p:sp>
      <p:sp>
        <p:nvSpPr>
          <p:cNvPr id="75779" name="內容版面配置區 2"/>
          <p:cNvSpPr>
            <a:spLocks noGrp="1"/>
          </p:cNvSpPr>
          <p:nvPr>
            <p:ph idx="1"/>
          </p:nvPr>
        </p:nvSpPr>
        <p:spPr/>
        <p:txBody>
          <a:bodyPr/>
          <a:lstStyle/>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zh-TW" altLang="en-US" smtClean="0">
              <a:ea typeface="新細明體" charset="-120"/>
            </a:endParaRPr>
          </a:p>
        </p:txBody>
      </p:sp>
      <p:sp>
        <p:nvSpPr>
          <p:cNvPr id="75780" name="頁尾版面配置區 4"/>
          <p:cNvSpPr>
            <a:spLocks noGrp="1"/>
          </p:cNvSpPr>
          <p:nvPr>
            <p:ph type="ftr" sz="quarter" idx="11"/>
          </p:nvPr>
        </p:nvSpPr>
        <p:spPr>
          <a:noFill/>
        </p:spPr>
        <p:txBody>
          <a:bodyPr/>
          <a:lstStyle/>
          <a:p>
            <a:r>
              <a:rPr lang="en-US" altLang="zh-TW" smtClean="0"/>
              <a:t>Structure from Motion</a:t>
            </a:r>
          </a:p>
        </p:txBody>
      </p:sp>
      <p:sp>
        <p:nvSpPr>
          <p:cNvPr id="75781" name="投影片編號版面配置區 5"/>
          <p:cNvSpPr>
            <a:spLocks noGrp="1"/>
          </p:cNvSpPr>
          <p:nvPr>
            <p:ph type="sldNum" sz="quarter" idx="12"/>
          </p:nvPr>
        </p:nvSpPr>
        <p:spPr>
          <a:noFill/>
        </p:spPr>
        <p:txBody>
          <a:bodyPr/>
          <a:lstStyle/>
          <a:p>
            <a:fld id="{B02D930F-5CD5-487B-9AEE-70B169672A18}" type="slidenum">
              <a:rPr lang="en-US" altLang="zh-TW" smtClean="0">
                <a:ea typeface="新細明體" charset="-120"/>
              </a:rPr>
              <a:pPr/>
              <a:t>84</a:t>
            </a:fld>
            <a:endParaRPr lang="en-US" altLang="zh-TW" smtClean="0">
              <a:ea typeface="新細明體" charset="-120"/>
            </a:endParaRPr>
          </a:p>
        </p:txBody>
      </p:sp>
      <p:pic>
        <p:nvPicPr>
          <p:cNvPr id="75782" name="图片 1"/>
          <p:cNvPicPr>
            <a:picLocks noChangeAspect="1"/>
          </p:cNvPicPr>
          <p:nvPr/>
        </p:nvPicPr>
        <p:blipFill>
          <a:blip r:embed="rId3" cstate="print"/>
          <a:srcRect/>
          <a:stretch>
            <a:fillRect/>
          </a:stretch>
        </p:blipFill>
        <p:spPr bwMode="auto">
          <a:xfrm>
            <a:off x="73025" y="2184400"/>
            <a:ext cx="9070975" cy="3683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p:txBody>
          <a:bodyPr/>
          <a:lstStyle/>
          <a:p>
            <a:r>
              <a:rPr lang="en-US" altLang="zh-TW" sz="3200" smtClean="0">
                <a:ea typeface="新細明體" charset="-120"/>
              </a:rPr>
              <a:t>Reconstruction from Internet Photos (cont).</a:t>
            </a:r>
            <a:endParaRPr lang="zh-TW" altLang="en-US" sz="3200" smtClean="0">
              <a:ea typeface="新細明體" charset="-120"/>
            </a:endParaRPr>
          </a:p>
        </p:txBody>
      </p:sp>
      <p:sp>
        <p:nvSpPr>
          <p:cNvPr id="76803" name="內容版面配置區 2"/>
          <p:cNvSpPr>
            <a:spLocks noGrp="1"/>
          </p:cNvSpPr>
          <p:nvPr>
            <p:ph idx="1"/>
          </p:nvPr>
        </p:nvSpPr>
        <p:spPr/>
        <p:txBody>
          <a:bodyPr/>
          <a:lstStyle/>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zh-TW" altLang="en-US" smtClean="0">
              <a:ea typeface="新細明體" charset="-120"/>
            </a:endParaRPr>
          </a:p>
        </p:txBody>
      </p:sp>
      <p:sp>
        <p:nvSpPr>
          <p:cNvPr id="76804" name="頁尾版面配置區 4"/>
          <p:cNvSpPr>
            <a:spLocks noGrp="1"/>
          </p:cNvSpPr>
          <p:nvPr>
            <p:ph type="ftr" sz="quarter" idx="11"/>
          </p:nvPr>
        </p:nvSpPr>
        <p:spPr>
          <a:noFill/>
        </p:spPr>
        <p:txBody>
          <a:bodyPr/>
          <a:lstStyle/>
          <a:p>
            <a:r>
              <a:rPr lang="en-US" altLang="zh-TW" smtClean="0"/>
              <a:t>Structure from Motion</a:t>
            </a:r>
          </a:p>
        </p:txBody>
      </p:sp>
      <p:sp>
        <p:nvSpPr>
          <p:cNvPr id="76805" name="投影片編號版面配置區 5"/>
          <p:cNvSpPr>
            <a:spLocks noGrp="1"/>
          </p:cNvSpPr>
          <p:nvPr>
            <p:ph type="sldNum" sz="quarter" idx="12"/>
          </p:nvPr>
        </p:nvSpPr>
        <p:spPr>
          <a:noFill/>
        </p:spPr>
        <p:txBody>
          <a:bodyPr/>
          <a:lstStyle/>
          <a:p>
            <a:fld id="{4C1B7108-3D91-4932-93FF-534AF7A911D1}" type="slidenum">
              <a:rPr lang="en-US" altLang="zh-TW" smtClean="0">
                <a:ea typeface="新細明體" charset="-120"/>
              </a:rPr>
              <a:pPr/>
              <a:t>85</a:t>
            </a:fld>
            <a:endParaRPr lang="en-US" altLang="zh-TW" smtClean="0">
              <a:ea typeface="新細明體" charset="-120"/>
            </a:endParaRPr>
          </a:p>
        </p:txBody>
      </p:sp>
      <p:pic>
        <p:nvPicPr>
          <p:cNvPr id="76806" name="图片 1"/>
          <p:cNvPicPr>
            <a:picLocks noChangeAspect="1"/>
          </p:cNvPicPr>
          <p:nvPr/>
        </p:nvPicPr>
        <p:blipFill>
          <a:blip r:embed="rId3" cstate="print"/>
          <a:srcRect/>
          <a:stretch>
            <a:fillRect/>
          </a:stretch>
        </p:blipFill>
        <p:spPr bwMode="auto">
          <a:xfrm>
            <a:off x="990600" y="2057400"/>
            <a:ext cx="7213600" cy="38735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a:spLocks noGrp="1"/>
          </p:cNvSpPr>
          <p:nvPr>
            <p:ph type="title"/>
          </p:nvPr>
        </p:nvSpPr>
        <p:spPr/>
        <p:txBody>
          <a:bodyPr/>
          <a:lstStyle/>
          <a:p>
            <a:r>
              <a:rPr lang="en-US" altLang="zh-TW" sz="3200" smtClean="0">
                <a:ea typeface="新細明體" charset="-120"/>
              </a:rPr>
              <a:t>Reconstruction from Internet Photos (cont).</a:t>
            </a:r>
            <a:endParaRPr lang="zh-TW" altLang="en-US" sz="3200" smtClean="0">
              <a:ea typeface="新細明體" charset="-120"/>
            </a:endParaRPr>
          </a:p>
        </p:txBody>
      </p:sp>
      <p:sp>
        <p:nvSpPr>
          <p:cNvPr id="77827" name="內容版面配置區 2"/>
          <p:cNvSpPr>
            <a:spLocks noGrp="1"/>
          </p:cNvSpPr>
          <p:nvPr>
            <p:ph idx="1"/>
          </p:nvPr>
        </p:nvSpPr>
        <p:spPr/>
        <p:txBody>
          <a:bodyPr/>
          <a:lstStyle/>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zh-TW" altLang="en-US" smtClean="0">
              <a:ea typeface="新細明體" charset="-120"/>
            </a:endParaRPr>
          </a:p>
        </p:txBody>
      </p:sp>
      <p:sp>
        <p:nvSpPr>
          <p:cNvPr id="77828" name="頁尾版面配置區 4"/>
          <p:cNvSpPr>
            <a:spLocks noGrp="1"/>
          </p:cNvSpPr>
          <p:nvPr>
            <p:ph type="ftr" sz="quarter" idx="11"/>
          </p:nvPr>
        </p:nvSpPr>
        <p:spPr>
          <a:noFill/>
        </p:spPr>
        <p:txBody>
          <a:bodyPr/>
          <a:lstStyle/>
          <a:p>
            <a:r>
              <a:rPr lang="en-US" altLang="zh-TW" smtClean="0"/>
              <a:t>Structure from Motion</a:t>
            </a:r>
          </a:p>
        </p:txBody>
      </p:sp>
      <p:sp>
        <p:nvSpPr>
          <p:cNvPr id="77829" name="投影片編號版面配置區 5"/>
          <p:cNvSpPr>
            <a:spLocks noGrp="1"/>
          </p:cNvSpPr>
          <p:nvPr>
            <p:ph type="sldNum" sz="quarter" idx="12"/>
          </p:nvPr>
        </p:nvSpPr>
        <p:spPr>
          <a:noFill/>
        </p:spPr>
        <p:txBody>
          <a:bodyPr/>
          <a:lstStyle/>
          <a:p>
            <a:fld id="{FEF65D97-92A5-4DD8-A747-E30D521DF2E8}" type="slidenum">
              <a:rPr lang="en-US" altLang="zh-TW" smtClean="0">
                <a:ea typeface="新細明體" charset="-120"/>
              </a:rPr>
              <a:pPr/>
              <a:t>86</a:t>
            </a:fld>
            <a:endParaRPr lang="en-US" altLang="zh-TW" smtClean="0">
              <a:ea typeface="新細明體" charset="-120"/>
            </a:endParaRPr>
          </a:p>
        </p:txBody>
      </p:sp>
      <p:pic>
        <p:nvPicPr>
          <p:cNvPr id="77830" name="图片 1"/>
          <p:cNvPicPr>
            <a:picLocks noChangeAspect="1"/>
          </p:cNvPicPr>
          <p:nvPr/>
        </p:nvPicPr>
        <p:blipFill>
          <a:blip r:embed="rId3" cstate="print"/>
          <a:srcRect/>
          <a:stretch>
            <a:fillRect/>
          </a:stretch>
        </p:blipFill>
        <p:spPr bwMode="auto">
          <a:xfrm>
            <a:off x="914400" y="2209800"/>
            <a:ext cx="7391400" cy="3860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p:txBody>
          <a:bodyPr/>
          <a:lstStyle/>
          <a:p>
            <a:r>
              <a:rPr lang="en-US" altLang="zh-TW" sz="3200" dirty="0" smtClean="0">
                <a:ea typeface="新細明體" charset="-120"/>
              </a:rPr>
              <a:t>7.5 Constrained Structure and Motion</a:t>
            </a:r>
            <a:endParaRPr lang="zh-TW" altLang="en-US" sz="3200" dirty="0" smtClean="0">
              <a:ea typeface="新細明體" charset="-120"/>
            </a:endParaRPr>
          </a:p>
        </p:txBody>
      </p:sp>
      <p:sp>
        <p:nvSpPr>
          <p:cNvPr id="78851" name="內容版面配置區 2"/>
          <p:cNvSpPr>
            <a:spLocks noGrp="1"/>
          </p:cNvSpPr>
          <p:nvPr>
            <p:ph idx="1"/>
          </p:nvPr>
        </p:nvSpPr>
        <p:spPr/>
        <p:txBody>
          <a:bodyPr/>
          <a:lstStyle/>
          <a:p>
            <a:r>
              <a:rPr lang="en-US" altLang="zh-CN" sz="2400" dirty="0" smtClean="0">
                <a:ea typeface="宋体" pitchFamily="2" charset="-122"/>
              </a:rPr>
              <a:t>The most general algorithms for structure from motion make no prior assumptions about the objects or scenes that they are reconstructing. </a:t>
            </a:r>
          </a:p>
          <a:p>
            <a:r>
              <a:rPr lang="en-US" altLang="zh-CN" sz="2400" dirty="0" smtClean="0">
                <a:ea typeface="宋体" pitchFamily="2" charset="-122"/>
              </a:rPr>
              <a:t>In many cases, however, the scene contains higher-level geometric primitives, such as lines and planes.</a:t>
            </a:r>
          </a:p>
          <a:p>
            <a:r>
              <a:rPr lang="en-US" altLang="zh-CN" sz="2400" dirty="0" smtClean="0">
                <a:ea typeface="宋体" pitchFamily="2" charset="-122"/>
              </a:rPr>
              <a:t>Furthermore, these primitives are often arranged in particular relationships, i.e., many lines and planes are either parallel or orthogonal to each other. </a:t>
            </a:r>
          </a:p>
          <a:p>
            <a:endParaRPr lang="en-US" altLang="zh-CN" sz="2400" dirty="0" smtClean="0">
              <a:ea typeface="宋体" pitchFamily="2" charset="-122"/>
            </a:endParaRPr>
          </a:p>
        </p:txBody>
      </p:sp>
      <p:sp>
        <p:nvSpPr>
          <p:cNvPr id="78852" name="頁尾版面配置區 4"/>
          <p:cNvSpPr>
            <a:spLocks noGrp="1"/>
          </p:cNvSpPr>
          <p:nvPr>
            <p:ph type="ftr" sz="quarter" idx="11"/>
          </p:nvPr>
        </p:nvSpPr>
        <p:spPr>
          <a:noFill/>
        </p:spPr>
        <p:txBody>
          <a:bodyPr/>
          <a:lstStyle/>
          <a:p>
            <a:r>
              <a:rPr lang="en-US" altLang="zh-TW" smtClean="0"/>
              <a:t>Structure from Motion</a:t>
            </a:r>
          </a:p>
        </p:txBody>
      </p:sp>
      <p:sp>
        <p:nvSpPr>
          <p:cNvPr id="78853" name="投影片編號版面配置區 5"/>
          <p:cNvSpPr>
            <a:spLocks noGrp="1"/>
          </p:cNvSpPr>
          <p:nvPr>
            <p:ph type="sldNum" sz="quarter" idx="12"/>
          </p:nvPr>
        </p:nvSpPr>
        <p:spPr>
          <a:noFill/>
        </p:spPr>
        <p:txBody>
          <a:bodyPr/>
          <a:lstStyle/>
          <a:p>
            <a:fld id="{98BE93E6-2FD6-4F08-8BA6-46AB6F9AADA3}" type="slidenum">
              <a:rPr lang="en-US" altLang="zh-TW" smtClean="0">
                <a:ea typeface="新細明體" charset="-120"/>
              </a:rPr>
              <a:pPr/>
              <a:t>87</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p:cNvSpPr>
            <a:spLocks noGrp="1"/>
          </p:cNvSpPr>
          <p:nvPr>
            <p:ph type="title"/>
          </p:nvPr>
        </p:nvSpPr>
        <p:spPr/>
        <p:txBody>
          <a:bodyPr/>
          <a:lstStyle/>
          <a:p>
            <a:r>
              <a:rPr lang="en-US" altLang="zh-TW" sz="3200" smtClean="0">
                <a:ea typeface="新細明體" charset="-120"/>
              </a:rPr>
              <a:t>Constrained Structure and Motion (cont).</a:t>
            </a:r>
            <a:endParaRPr lang="zh-TW" altLang="en-US" sz="3200" smtClean="0">
              <a:ea typeface="新細明體" charset="-120"/>
            </a:endParaRPr>
          </a:p>
        </p:txBody>
      </p:sp>
      <p:sp>
        <p:nvSpPr>
          <p:cNvPr id="79875" name="內容版面配置區 2"/>
          <p:cNvSpPr>
            <a:spLocks noGrp="1"/>
          </p:cNvSpPr>
          <p:nvPr>
            <p:ph idx="1"/>
          </p:nvPr>
        </p:nvSpPr>
        <p:spPr/>
        <p:txBody>
          <a:bodyPr/>
          <a:lstStyle/>
          <a:p>
            <a:pPr>
              <a:buFontTx/>
              <a:buNone/>
            </a:pPr>
            <a:r>
              <a:rPr lang="en-US" altLang="zh-TW" dirty="0" smtClean="0">
                <a:ea typeface="新細明體" charset="-120"/>
              </a:rPr>
              <a:t>Line-based technique:</a:t>
            </a:r>
          </a:p>
          <a:p>
            <a:r>
              <a:rPr lang="en-US" altLang="zh-CN" sz="2400" dirty="0" smtClean="0">
                <a:ea typeface="宋体" pitchFamily="2" charset="-122"/>
              </a:rPr>
              <a:t>When lines are visible in three or more views, the trifocal tensor can be used to transfer lines from one pair of images to another. </a:t>
            </a:r>
          </a:p>
        </p:txBody>
      </p:sp>
      <p:sp>
        <p:nvSpPr>
          <p:cNvPr id="79876" name="頁尾版面配置區 4"/>
          <p:cNvSpPr>
            <a:spLocks noGrp="1"/>
          </p:cNvSpPr>
          <p:nvPr>
            <p:ph type="ftr" sz="quarter" idx="11"/>
          </p:nvPr>
        </p:nvSpPr>
        <p:spPr>
          <a:noFill/>
        </p:spPr>
        <p:txBody>
          <a:bodyPr/>
          <a:lstStyle/>
          <a:p>
            <a:r>
              <a:rPr lang="en-US" altLang="zh-TW" smtClean="0"/>
              <a:t>Structure from Motion</a:t>
            </a:r>
          </a:p>
        </p:txBody>
      </p:sp>
      <p:sp>
        <p:nvSpPr>
          <p:cNvPr id="79877" name="投影片編號版面配置區 5"/>
          <p:cNvSpPr>
            <a:spLocks noGrp="1"/>
          </p:cNvSpPr>
          <p:nvPr>
            <p:ph type="sldNum" sz="quarter" idx="12"/>
          </p:nvPr>
        </p:nvSpPr>
        <p:spPr>
          <a:noFill/>
        </p:spPr>
        <p:txBody>
          <a:bodyPr/>
          <a:lstStyle/>
          <a:p>
            <a:fld id="{482F4823-63F3-4F9E-9A55-197D7A5DDA90}" type="slidenum">
              <a:rPr lang="en-US" altLang="zh-TW" smtClean="0">
                <a:ea typeface="新細明體" charset="-120"/>
              </a:rPr>
              <a:pPr/>
              <a:t>88</a:t>
            </a:fld>
            <a:endParaRPr lang="en-US" altLang="zh-TW" smtClean="0">
              <a:ea typeface="新細明體" charset="-120"/>
            </a:endParaRPr>
          </a:p>
        </p:txBody>
      </p:sp>
      <p:pic>
        <p:nvPicPr>
          <p:cNvPr id="79878" name="图片 5"/>
          <p:cNvPicPr>
            <a:picLocks noChangeAspect="1"/>
          </p:cNvPicPr>
          <p:nvPr/>
        </p:nvPicPr>
        <p:blipFill>
          <a:blip r:embed="rId3" cstate="print"/>
          <a:srcRect/>
          <a:stretch>
            <a:fillRect/>
          </a:stretch>
        </p:blipFill>
        <p:spPr bwMode="auto">
          <a:xfrm>
            <a:off x="457200" y="3492500"/>
            <a:ext cx="8189913" cy="27559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p:cNvSpPr>
            <a:spLocks noGrp="1"/>
          </p:cNvSpPr>
          <p:nvPr>
            <p:ph type="title"/>
          </p:nvPr>
        </p:nvSpPr>
        <p:spPr/>
        <p:txBody>
          <a:bodyPr/>
          <a:lstStyle/>
          <a:p>
            <a:r>
              <a:rPr lang="en-US" altLang="zh-TW" sz="3200" smtClean="0">
                <a:ea typeface="新細明體" charset="-120"/>
              </a:rPr>
              <a:t>Constrained Structure and Motion (cont).</a:t>
            </a:r>
            <a:endParaRPr lang="zh-TW" altLang="en-US" sz="3200" smtClean="0">
              <a:ea typeface="新細明體" charset="-120"/>
            </a:endParaRPr>
          </a:p>
        </p:txBody>
      </p:sp>
      <p:sp>
        <p:nvSpPr>
          <p:cNvPr id="80899" name="內容版面配置區 2"/>
          <p:cNvSpPr>
            <a:spLocks noGrp="1"/>
          </p:cNvSpPr>
          <p:nvPr>
            <p:ph idx="1"/>
          </p:nvPr>
        </p:nvSpPr>
        <p:spPr/>
        <p:txBody>
          <a:bodyPr/>
          <a:lstStyle/>
          <a:p>
            <a:pPr>
              <a:buNone/>
            </a:pPr>
            <a:r>
              <a:rPr lang="en-US" altLang="zh-TW" dirty="0" smtClean="0">
                <a:ea typeface="新細明體" charset="-120"/>
              </a:rPr>
              <a:t>Plane-based technique:</a:t>
            </a:r>
          </a:p>
          <a:p>
            <a:r>
              <a:rPr lang="en-US" altLang="zh-TW" sz="2400" dirty="0" smtClean="0">
                <a:ea typeface="新細明體" charset="-120"/>
              </a:rPr>
              <a:t>I</a:t>
            </a:r>
            <a:r>
              <a:rPr lang="en-US" altLang="zh-CN" sz="2400" dirty="0" smtClean="0">
                <a:ea typeface="宋体" pitchFamily="2" charset="-122"/>
              </a:rPr>
              <a:t>n scenes that are rich in planar structures, e.g., in architecture and certain kinds of manufactured objects such as furniture, it is possible to directly estimate </a:t>
            </a:r>
            <a:r>
              <a:rPr lang="en-US" altLang="zh-CN" sz="2400" dirty="0" err="1" smtClean="0">
                <a:ea typeface="宋体" pitchFamily="2" charset="-122"/>
              </a:rPr>
              <a:t>homographies</a:t>
            </a:r>
            <a:r>
              <a:rPr lang="en-US" altLang="zh-CN" sz="2400" dirty="0" smtClean="0">
                <a:ea typeface="宋体" pitchFamily="2" charset="-122"/>
              </a:rPr>
              <a:t> between different planes, using either feature-based or intensity-based methods. </a:t>
            </a:r>
          </a:p>
        </p:txBody>
      </p:sp>
      <p:sp>
        <p:nvSpPr>
          <p:cNvPr id="80900" name="頁尾版面配置區 4"/>
          <p:cNvSpPr>
            <a:spLocks noGrp="1"/>
          </p:cNvSpPr>
          <p:nvPr>
            <p:ph type="ftr" sz="quarter" idx="11"/>
          </p:nvPr>
        </p:nvSpPr>
        <p:spPr>
          <a:noFill/>
        </p:spPr>
        <p:txBody>
          <a:bodyPr/>
          <a:lstStyle/>
          <a:p>
            <a:r>
              <a:rPr lang="en-US" altLang="zh-TW" smtClean="0"/>
              <a:t>Structure from Motion</a:t>
            </a:r>
          </a:p>
        </p:txBody>
      </p:sp>
      <p:sp>
        <p:nvSpPr>
          <p:cNvPr id="80901" name="投影片編號版面配置區 5"/>
          <p:cNvSpPr>
            <a:spLocks noGrp="1"/>
          </p:cNvSpPr>
          <p:nvPr>
            <p:ph type="sldNum" sz="quarter" idx="12"/>
          </p:nvPr>
        </p:nvSpPr>
        <p:spPr>
          <a:noFill/>
        </p:spPr>
        <p:txBody>
          <a:bodyPr/>
          <a:lstStyle/>
          <a:p>
            <a:fld id="{ECBD7CA9-3630-4443-8E03-C79432E409C1}" type="slidenum">
              <a:rPr lang="en-US" altLang="zh-TW" smtClean="0">
                <a:ea typeface="新細明體" charset="-120"/>
              </a:rPr>
              <a:pPr/>
              <a:t>89</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zh-TW" sz="3200" smtClean="0">
                <a:ea typeface="新細明體" charset="-120"/>
              </a:rPr>
              <a:t>Example</a:t>
            </a:r>
          </a:p>
        </p:txBody>
      </p:sp>
      <p:pic>
        <p:nvPicPr>
          <p:cNvPr id="8" name="內容版面配置區 7" descr="Trafalgar_square_england_1908.jpg"/>
          <p:cNvPicPr>
            <a:picLocks noGrp="1" noChangeAspect="1"/>
          </p:cNvPicPr>
          <p:nvPr>
            <p:ph idx="1"/>
          </p:nvPr>
        </p:nvPicPr>
        <p:blipFill>
          <a:blip r:embed="rId3" cstate="print"/>
          <a:srcRect r="28409"/>
          <a:stretch>
            <a:fillRect/>
          </a:stretch>
        </p:blipFill>
        <p:spPr>
          <a:xfrm>
            <a:off x="1371600" y="3886200"/>
            <a:ext cx="7086600" cy="1752600"/>
          </a:xfrm>
        </p:spPr>
      </p:pic>
      <p:sp>
        <p:nvSpPr>
          <p:cNvPr id="10244" name="Footer Placeholder 4"/>
          <p:cNvSpPr>
            <a:spLocks noGrp="1"/>
          </p:cNvSpPr>
          <p:nvPr>
            <p:ph type="ftr" sz="quarter" idx="11"/>
          </p:nvPr>
        </p:nvSpPr>
        <p:spPr>
          <a:noFill/>
        </p:spPr>
        <p:txBody>
          <a:bodyPr/>
          <a:lstStyle/>
          <a:p>
            <a:r>
              <a:rPr lang="en-US" altLang="zh-TW" smtClean="0"/>
              <a:t>Structure from Motion</a:t>
            </a:r>
          </a:p>
        </p:txBody>
      </p:sp>
      <p:sp>
        <p:nvSpPr>
          <p:cNvPr id="10245" name="Slide Number Placeholder 5"/>
          <p:cNvSpPr>
            <a:spLocks noGrp="1"/>
          </p:cNvSpPr>
          <p:nvPr>
            <p:ph type="sldNum" sz="quarter" idx="12"/>
          </p:nvPr>
        </p:nvSpPr>
        <p:spPr>
          <a:noFill/>
        </p:spPr>
        <p:txBody>
          <a:bodyPr/>
          <a:lstStyle/>
          <a:p>
            <a:fld id="{3982762A-B855-4E4C-B0F6-8F2570A5465B}" type="slidenum">
              <a:rPr lang="en-US" altLang="zh-TW" smtClean="0">
                <a:ea typeface="新細明體" charset="-120"/>
              </a:rPr>
              <a:pPr/>
              <a:t>9</a:t>
            </a:fld>
            <a:endParaRPr lang="en-US" altLang="zh-TW" smtClean="0">
              <a:ea typeface="新細明體" charset="-120"/>
            </a:endParaRPr>
          </a:p>
        </p:txBody>
      </p:sp>
      <p:pic>
        <p:nvPicPr>
          <p:cNvPr id="10246" name="Picture 2"/>
          <p:cNvPicPr>
            <a:picLocks noChangeAspect="1" noChangeArrowheads="1"/>
          </p:cNvPicPr>
          <p:nvPr/>
        </p:nvPicPr>
        <p:blipFill>
          <a:blip r:embed="rId4" cstate="print"/>
          <a:srcRect/>
          <a:stretch>
            <a:fillRect/>
          </a:stretch>
        </p:blipFill>
        <p:spPr bwMode="auto">
          <a:xfrm>
            <a:off x="2743200" y="533400"/>
            <a:ext cx="4038600" cy="2514600"/>
          </a:xfrm>
          <a:prstGeom prst="rect">
            <a:avLst/>
          </a:prstGeom>
          <a:noFill/>
          <a:ln w="9525">
            <a:noFill/>
            <a:miter lim="800000"/>
            <a:headEnd/>
            <a:tailEnd/>
          </a:ln>
        </p:spPr>
      </p:pic>
      <p:sp>
        <p:nvSpPr>
          <p:cNvPr id="10247" name="TextBox 6"/>
          <p:cNvSpPr txBox="1">
            <a:spLocks noChangeArrowheads="1"/>
          </p:cNvSpPr>
          <p:nvPr/>
        </p:nvSpPr>
        <p:spPr bwMode="auto">
          <a:xfrm>
            <a:off x="1752600" y="3276600"/>
            <a:ext cx="6629400" cy="584775"/>
          </a:xfrm>
          <a:prstGeom prst="rect">
            <a:avLst/>
          </a:prstGeom>
          <a:noFill/>
          <a:ln w="9525">
            <a:noFill/>
            <a:miter lim="800000"/>
            <a:headEnd/>
            <a:tailEnd/>
          </a:ln>
        </p:spPr>
        <p:txBody>
          <a:bodyPr wrap="square">
            <a:spAutoFit/>
          </a:bodyPr>
          <a:lstStyle/>
          <a:p>
            <a:pPr algn="ctr"/>
            <a:r>
              <a:rPr lang="en-US" altLang="zh-TW" sz="1600" b="0" dirty="0" smtClean="0">
                <a:ea typeface="新細明體" charset="-120"/>
              </a:rPr>
              <a:t>Figure 7.4: 3D reconstruction of Trafalgar Square, London  (</a:t>
            </a:r>
            <a:r>
              <a:rPr lang="zh-TW" altLang="en-US" sz="1600" b="0" dirty="0" smtClean="0">
                <a:ea typeface="新細明體" charset="-120"/>
              </a:rPr>
              <a:t>特拉法加廣場</a:t>
            </a:r>
            <a:r>
              <a:rPr lang="en-US" altLang="zh-TW" sz="1600" b="0" dirty="0" smtClean="0">
                <a:ea typeface="新細明體" charset="-120"/>
              </a:rPr>
              <a:t>)</a:t>
            </a:r>
            <a:endParaRPr lang="zh-TW" altLang="en-US" sz="1600" b="0" dirty="0" smtClean="0">
              <a:ea typeface="新細明體" charset="-120"/>
            </a:endParaRPr>
          </a:p>
          <a:p>
            <a:pPr algn="ctr"/>
            <a:endParaRPr lang="en-US" altLang="zh-TW" sz="1600" b="0" dirty="0">
              <a:ea typeface="新細明體" charset="-120"/>
            </a:endParaRPr>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p:cNvSpPr>
            <a:spLocks noGrp="1"/>
          </p:cNvSpPr>
          <p:nvPr>
            <p:ph type="title"/>
          </p:nvPr>
        </p:nvSpPr>
        <p:spPr/>
        <p:txBody>
          <a:bodyPr/>
          <a:lstStyle/>
          <a:p>
            <a:r>
              <a:rPr lang="en-US" altLang="zh-TW" smtClean="0">
                <a:ea typeface="新細明體" charset="-120"/>
              </a:rPr>
              <a:t>End of Chapter 7</a:t>
            </a:r>
            <a:endParaRPr lang="zh-TW" altLang="en-US" smtClean="0">
              <a:ea typeface="新細明體" charset="-120"/>
            </a:endParaRPr>
          </a:p>
        </p:txBody>
      </p:sp>
      <p:sp>
        <p:nvSpPr>
          <p:cNvPr id="81923" name="內容版面配置區 2"/>
          <p:cNvSpPr>
            <a:spLocks noGrp="1"/>
          </p:cNvSpPr>
          <p:nvPr>
            <p:ph idx="1"/>
          </p:nvPr>
        </p:nvSpPr>
        <p:spPr>
          <a:xfrm>
            <a:off x="533400" y="1219200"/>
            <a:ext cx="7772400" cy="4343400"/>
          </a:xfrm>
        </p:spPr>
        <p:txBody>
          <a:bodyPr/>
          <a:lstStyle/>
          <a:p>
            <a:pPr marL="0" indent="0">
              <a:buFontTx/>
              <a:buNone/>
            </a:pPr>
            <a:endParaRPr lang="en-US" altLang="zh-TW" smtClean="0">
              <a:ea typeface="新細明體" charset="-120"/>
            </a:endParaRPr>
          </a:p>
          <a:p>
            <a:pPr marL="0" indent="0">
              <a:buFontTx/>
              <a:buNone/>
            </a:pPr>
            <a:endParaRPr lang="en-US" altLang="zh-TW" smtClean="0">
              <a:ea typeface="新細明體" charset="-120"/>
            </a:endParaRPr>
          </a:p>
          <a:p>
            <a:pPr marL="0" indent="0">
              <a:buFontTx/>
              <a:buNone/>
            </a:pPr>
            <a:endParaRPr lang="en-US" altLang="zh-TW" smtClean="0">
              <a:ea typeface="新細明體" charset="-120"/>
            </a:endParaRPr>
          </a:p>
          <a:p>
            <a:pPr marL="0" indent="0" algn="just">
              <a:buFontTx/>
              <a:buNone/>
            </a:pPr>
            <a:r>
              <a:rPr lang="en-US" altLang="zh-TW" smtClean="0">
                <a:ea typeface="新細明體" charset="-120"/>
              </a:rPr>
              <a:t>                               </a:t>
            </a:r>
          </a:p>
          <a:p>
            <a:pPr marL="0" indent="0" algn="just">
              <a:buFontTx/>
              <a:buNone/>
            </a:pPr>
            <a:r>
              <a:rPr lang="en-US" altLang="zh-TW" smtClean="0">
                <a:ea typeface="新細明體" charset="-120"/>
              </a:rPr>
              <a:t>                     Thank you for listening!</a:t>
            </a:r>
          </a:p>
          <a:p>
            <a:pPr marL="0" indent="0"/>
            <a:endParaRPr lang="en-US" altLang="zh-TW" smtClean="0">
              <a:ea typeface="新細明體" charset="-120"/>
            </a:endParaRPr>
          </a:p>
          <a:p>
            <a:pPr marL="0" indent="0"/>
            <a:endParaRPr lang="en-US" altLang="zh-TW" smtClean="0">
              <a:ea typeface="新細明體" charset="-120"/>
            </a:endParaRPr>
          </a:p>
        </p:txBody>
      </p:sp>
      <p:sp>
        <p:nvSpPr>
          <p:cNvPr id="81924" name="頁尾版面配置區 4"/>
          <p:cNvSpPr>
            <a:spLocks noGrp="1"/>
          </p:cNvSpPr>
          <p:nvPr>
            <p:ph type="ftr" sz="quarter" idx="11"/>
          </p:nvPr>
        </p:nvSpPr>
        <p:spPr>
          <a:noFill/>
        </p:spPr>
        <p:txBody>
          <a:bodyPr/>
          <a:lstStyle/>
          <a:p>
            <a:r>
              <a:rPr lang="en-US" altLang="zh-TW" smtClean="0"/>
              <a:t>Structure from Motion</a:t>
            </a:r>
          </a:p>
        </p:txBody>
      </p:sp>
      <p:sp>
        <p:nvSpPr>
          <p:cNvPr id="81925" name="投影片編號版面配置區 5"/>
          <p:cNvSpPr>
            <a:spLocks noGrp="1"/>
          </p:cNvSpPr>
          <p:nvPr>
            <p:ph type="sldNum" sz="quarter" idx="12"/>
          </p:nvPr>
        </p:nvSpPr>
        <p:spPr>
          <a:noFill/>
        </p:spPr>
        <p:txBody>
          <a:bodyPr/>
          <a:lstStyle/>
          <a:p>
            <a:fld id="{EEBA1C41-8EFE-466E-9C2A-F7E4AFE9FEF5}" type="slidenum">
              <a:rPr lang="en-US" altLang="zh-TW" smtClean="0">
                <a:ea typeface="新細明體" charset="-120"/>
              </a:rPr>
              <a:pPr/>
              <a:t>90</a:t>
            </a:fld>
            <a:endParaRPr lang="en-US" altLang="zh-TW" smtClean="0">
              <a:ea typeface="新細明體" charset="-120"/>
            </a:endParaRPr>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True"/>
  <p:tag name="DEFAULTDISPLAYSOURCE" val="\documentclass{slides}\pagestyle{empty}&#10;\begin{document}&#10;\end{document}&#10;"/>
  <p:tag name="TEX2PS" val="latex %.tex; dvips -D 300 -o %.ps %.dvi"/>
  <p:tag name="TEX2PSBATCH" val="latex --interaction=nonstopmode %.tex; dvips -D 300 -o %.ps %.dvi"/>
  <p:tag name="DEFAULTMAGNIFICATION" val="2"/>
</p:tagLst>
</file>

<file path=ppt/theme/theme1.xml><?xml version="1.0" encoding="utf-8"?>
<a:theme xmlns:a="http://schemas.openxmlformats.org/drawingml/2006/main" name="Default Design">
  <a:themeElements>
    <a:clrScheme name="Default Design 10">
      <a:dk1>
        <a:srgbClr val="000000"/>
      </a:dk1>
      <a:lt1>
        <a:srgbClr val="FFFFFF"/>
      </a:lt1>
      <a:dk2>
        <a:srgbClr val="000066"/>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66"/>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66"/>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14035</TotalTime>
  <Words>3604</Words>
  <Application>Microsoft Office PowerPoint</Application>
  <PresentationFormat>如螢幕大小 (4:3)</PresentationFormat>
  <Paragraphs>729</Paragraphs>
  <Slides>90</Slides>
  <Notes>90</Notes>
  <HiddenSlides>0</HiddenSlides>
  <MMClips>0</MMClips>
  <ScaleCrop>false</ScaleCrop>
  <HeadingPairs>
    <vt:vector size="4" baseType="variant">
      <vt:variant>
        <vt:lpstr>佈景主題</vt:lpstr>
      </vt:variant>
      <vt:variant>
        <vt:i4>1</vt:i4>
      </vt:variant>
      <vt:variant>
        <vt:lpstr>投影片標題</vt:lpstr>
      </vt:variant>
      <vt:variant>
        <vt:i4>90</vt:i4>
      </vt:variant>
    </vt:vector>
  </HeadingPairs>
  <TitlesOfParts>
    <vt:vector size="91" baseType="lpstr">
      <vt:lpstr>Default Design</vt:lpstr>
      <vt:lpstr>Advanced Computer Vision </vt:lpstr>
      <vt:lpstr>Introduction</vt:lpstr>
      <vt:lpstr>What Is Structure from Motion?</vt:lpstr>
      <vt:lpstr>Example</vt:lpstr>
      <vt:lpstr>Example (cont).</vt:lpstr>
      <vt:lpstr>Example</vt:lpstr>
      <vt:lpstr>Example</vt:lpstr>
      <vt:lpstr>Example </vt:lpstr>
      <vt:lpstr>Example</vt:lpstr>
      <vt:lpstr>Introduction</vt:lpstr>
      <vt:lpstr>7.1 Triangulation </vt:lpstr>
      <vt:lpstr>Triangulation (cont).</vt:lpstr>
      <vt:lpstr>Triangulation (cont).</vt:lpstr>
      <vt:lpstr>Triangulation (cont).</vt:lpstr>
      <vt:lpstr>Triangulation (cont).</vt:lpstr>
      <vt:lpstr>Triangulation (cont).</vt:lpstr>
      <vt:lpstr>Triangulation (cont).</vt:lpstr>
      <vt:lpstr>Triangulation (cont).</vt:lpstr>
      <vt:lpstr>7.2 Two-Frame Structure from Motion</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Two-Frame Structure from Motion (cont).</vt:lpstr>
      <vt:lpstr>Pure Translation (Known rotation)</vt:lpstr>
      <vt:lpstr>Pure Translation (cont).</vt:lpstr>
      <vt:lpstr>Pure Translation (cont).</vt:lpstr>
      <vt:lpstr>Pure Translation (cont).</vt:lpstr>
      <vt:lpstr>Pure Translation (cont).</vt:lpstr>
      <vt:lpstr>Pure Translation (cont).</vt:lpstr>
      <vt:lpstr>Pure Translation (cont).</vt:lpstr>
      <vt:lpstr>7.2.1 Projective Reconstruction</vt:lpstr>
      <vt:lpstr>Projective Reconstruction (cont.)</vt:lpstr>
      <vt:lpstr>Projective Reconstruction (cont.)</vt:lpstr>
      <vt:lpstr>Projective Reconstruction (cont.)</vt:lpstr>
      <vt:lpstr>Projective Reconstruction (cont.)</vt:lpstr>
      <vt:lpstr>7.2.2 Self-calibration</vt:lpstr>
      <vt:lpstr>Self-calibration (cont.)</vt:lpstr>
      <vt:lpstr>Application: View Morphing</vt:lpstr>
      <vt:lpstr>7.3 Factorization</vt:lpstr>
      <vt:lpstr>Factorization (cont.)</vt:lpstr>
      <vt:lpstr>Factorization (cont.)</vt:lpstr>
      <vt:lpstr>Factorization (cont.)</vt:lpstr>
      <vt:lpstr>Factorization (cont.)</vt:lpstr>
      <vt:lpstr>Factorization (cont.)</vt:lpstr>
      <vt:lpstr>Factorization (cont.)</vt:lpstr>
      <vt:lpstr>Factorization (cont.)</vt:lpstr>
      <vt:lpstr>Application: Sparse 3D Model Extraction</vt:lpstr>
      <vt:lpstr>Application: Sparse 3D Model Extraction</vt:lpstr>
      <vt:lpstr>7.4 Bundle Adjustment</vt:lpstr>
      <vt:lpstr>7.4 Bundle Adjustment</vt:lpstr>
      <vt:lpstr>Bundle Adjustment</vt:lpstr>
      <vt:lpstr>Bundle Adjustment</vt:lpstr>
      <vt:lpstr>Bundle Adjustment</vt:lpstr>
      <vt:lpstr>Bundle Adjustment</vt:lpstr>
      <vt:lpstr>Application:  Reconstruction from Internet Photos</vt:lpstr>
      <vt:lpstr>Application:  Reconstruction from Internet Photos</vt:lpstr>
      <vt:lpstr>Reconstruction from Internet Photos (cont).</vt:lpstr>
      <vt:lpstr>Reconstruction from Internet Photos (cont).</vt:lpstr>
      <vt:lpstr>Reconstruction from Internet Photos (cont).</vt:lpstr>
      <vt:lpstr>7.5 Constrained Structure and Motion</vt:lpstr>
      <vt:lpstr>Constrained Structure and Motion (cont).</vt:lpstr>
      <vt:lpstr>Constrained Structure and Motion (cont).</vt:lpstr>
      <vt:lpstr>End of Chapter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vision</dc:creator>
  <cp:lastModifiedBy>vitronectin</cp:lastModifiedBy>
  <cp:revision>568</cp:revision>
  <dcterms:created xsi:type="dcterms:W3CDTF">1601-01-01T00:00:00Z</dcterms:created>
  <dcterms:modified xsi:type="dcterms:W3CDTF">2019-04-23T11:13:34Z</dcterms:modified>
</cp:coreProperties>
</file>