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3" r:id="rId1"/>
  </p:sldMasterIdLst>
  <p:notesMasterIdLst>
    <p:notesMasterId r:id="rId74"/>
  </p:notesMasterIdLst>
  <p:sldIdLst>
    <p:sldId id="256" r:id="rId2"/>
    <p:sldId id="257" r:id="rId3"/>
    <p:sldId id="259" r:id="rId4"/>
    <p:sldId id="260" r:id="rId5"/>
    <p:sldId id="262" r:id="rId6"/>
    <p:sldId id="265" r:id="rId7"/>
    <p:sldId id="271" r:id="rId8"/>
    <p:sldId id="272" r:id="rId9"/>
    <p:sldId id="275" r:id="rId10"/>
    <p:sldId id="305" r:id="rId11"/>
    <p:sldId id="306" r:id="rId12"/>
    <p:sldId id="307" r:id="rId13"/>
    <p:sldId id="424" r:id="rId14"/>
    <p:sldId id="374" r:id="rId15"/>
    <p:sldId id="393" r:id="rId16"/>
    <p:sldId id="394" r:id="rId17"/>
    <p:sldId id="395" r:id="rId18"/>
    <p:sldId id="384" r:id="rId19"/>
    <p:sldId id="385" r:id="rId20"/>
    <p:sldId id="396" r:id="rId21"/>
    <p:sldId id="389" r:id="rId22"/>
    <p:sldId id="301" r:id="rId23"/>
    <p:sldId id="398" r:id="rId24"/>
    <p:sldId id="397" r:id="rId25"/>
    <p:sldId id="399" r:id="rId26"/>
    <p:sldId id="401" r:id="rId27"/>
    <p:sldId id="414" r:id="rId28"/>
    <p:sldId id="415" r:id="rId29"/>
    <p:sldId id="420" r:id="rId30"/>
    <p:sldId id="421" r:id="rId31"/>
    <p:sldId id="422" r:id="rId32"/>
    <p:sldId id="423" r:id="rId33"/>
    <p:sldId id="304" r:id="rId34"/>
    <p:sldId id="313" r:id="rId35"/>
    <p:sldId id="314" r:id="rId36"/>
    <p:sldId id="315" r:id="rId37"/>
    <p:sldId id="316" r:id="rId38"/>
    <p:sldId id="425" r:id="rId39"/>
    <p:sldId id="319" r:id="rId40"/>
    <p:sldId id="320" r:id="rId41"/>
    <p:sldId id="404" r:id="rId42"/>
    <p:sldId id="403" r:id="rId43"/>
    <p:sldId id="410" r:id="rId44"/>
    <p:sldId id="406" r:id="rId45"/>
    <p:sldId id="407" r:id="rId46"/>
    <p:sldId id="408" r:id="rId47"/>
    <p:sldId id="409" r:id="rId48"/>
    <p:sldId id="326" r:id="rId49"/>
    <p:sldId id="335" r:id="rId50"/>
    <p:sldId id="336" r:id="rId51"/>
    <p:sldId id="337" r:id="rId52"/>
    <p:sldId id="338" r:id="rId53"/>
    <p:sldId id="426" r:id="rId54"/>
    <p:sldId id="339" r:id="rId55"/>
    <p:sldId id="340" r:id="rId56"/>
    <p:sldId id="341" r:id="rId57"/>
    <p:sldId id="342" r:id="rId58"/>
    <p:sldId id="343" r:id="rId59"/>
    <p:sldId id="344" r:id="rId60"/>
    <p:sldId id="345" r:id="rId61"/>
    <p:sldId id="346" r:id="rId62"/>
    <p:sldId id="347" r:id="rId63"/>
    <p:sldId id="348" r:id="rId64"/>
    <p:sldId id="349" r:id="rId65"/>
    <p:sldId id="351" r:id="rId66"/>
    <p:sldId id="352" r:id="rId67"/>
    <p:sldId id="353" r:id="rId68"/>
    <p:sldId id="354" r:id="rId69"/>
    <p:sldId id="355" r:id="rId70"/>
    <p:sldId id="356" r:id="rId71"/>
    <p:sldId id="357" r:id="rId72"/>
    <p:sldId id="411" r:id="rId73"/>
  </p:sldIdLst>
  <p:sldSz cx="9144000" cy="6858000" type="screen4x3"/>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使用者"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8F8F"/>
    <a:srgbClr val="FFFF71"/>
    <a:srgbClr val="FE6D62"/>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47" autoAdjust="0"/>
    <p:restoredTop sz="95320" autoAdjust="0"/>
  </p:normalViewPr>
  <p:slideViewPr>
    <p:cSldViewPr snapToGrid="0">
      <p:cViewPr varScale="1">
        <p:scale>
          <a:sx n="84" d="100"/>
          <a:sy n="84" d="100"/>
        </p:scale>
        <p:origin x="95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43485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542b8dbb_2_75:notes"/>
          <p:cNvSpPr txBox="1">
            <a:spLocks noGrp="1"/>
          </p:cNvSpPr>
          <p:nvPr>
            <p:ph type="body" idx="1"/>
          </p:nvPr>
        </p:nvSpPr>
        <p:spPr>
          <a:xfrm>
            <a:off x="710407" y="4925407"/>
            <a:ext cx="5683250" cy="4029879"/>
          </a:xfrm>
          <a:prstGeom prst="rect">
            <a:avLst/>
          </a:prstGeom>
        </p:spPr>
        <p:txBody>
          <a:bodyPr spcFirstLastPara="1" wrap="square" lIns="99059" tIns="99059" rIns="99059" bIns="99059" anchor="t" anchorCtr="0">
            <a:noAutofit/>
          </a:bodyPr>
          <a:lstStyle/>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進階電腦視覺</a:t>
            </a:r>
            <a:endPar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rtl="0">
              <a:lnSpc>
                <a:spcPct val="100000"/>
              </a:lnSpc>
              <a:spcBef>
                <a:spcPts val="0"/>
              </a:spcBef>
              <a:spcAft>
                <a:spcPts val="0"/>
              </a:spcAft>
              <a:buClr>
                <a:srgbClr val="000000"/>
              </a:buClr>
              <a:buSzPts val="1100"/>
              <a:buFont typeface="Arial"/>
              <a:buNone/>
            </a:pP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大家好，我是蔡婷瑀，我今天要說的是第六章：</a:t>
            </a:r>
            <a:endPar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rtl="0">
              <a:lnSpc>
                <a:spcPct val="100000"/>
              </a:lnSpc>
              <a:spcBef>
                <a:spcPts val="0"/>
              </a:spcBef>
              <a:spcAft>
                <a:spcPts val="0"/>
              </a:spcAft>
              <a:buClr>
                <a:srgbClr val="000000"/>
              </a:buClr>
              <a:buSzPts val="1100"/>
              <a:buFont typeface="Arial"/>
              <a:buNone/>
            </a:pP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基於特徵的對齊</a:t>
            </a:r>
            <a:endPar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rtl="0">
              <a:lnSpc>
                <a:spcPct val="100000"/>
              </a:lnSpc>
              <a:spcBef>
                <a:spcPts val="0"/>
              </a:spcBef>
              <a:spcAft>
                <a:spcPts val="0"/>
              </a:spcAft>
              <a:buClr>
                <a:srgbClr val="000000"/>
              </a:buClr>
              <a:buSzPts val="1100"/>
              <a:buFont typeface="Arial"/>
              <a:buNone/>
            </a:pPr>
            <a:endPar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rtl="0">
              <a:lnSpc>
                <a:spcPct val="100000"/>
              </a:lnSpc>
              <a:spcBef>
                <a:spcPts val="0"/>
              </a:spcBef>
              <a:spcAft>
                <a:spcPts val="0"/>
              </a:spcAft>
              <a:buClr>
                <a:srgbClr val="000000"/>
              </a:buClr>
              <a:buSzPts val="1100"/>
              <a:buFont typeface="Arial"/>
              <a:buNone/>
            </a:pP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電腦視覺：演算法與應用</a:t>
            </a:r>
            <a:endPar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
        <p:nvSpPr>
          <p:cNvPr id="58" name="Google Shape;58;g54542b8dbb_2_75: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1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6.1.3</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迭代算法</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雖然線性最小平方差是估計參數</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的最簡單方法，</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但</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CV</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中的大多數問題並不具有簡單的線性關係。</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例如，考慮估計兩組點之間的剛體</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歐幾里德</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轉換的問題</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平移加旋轉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247688" indent="-247688" defTabSz="990752">
              <a:buClrTx/>
              <a:buSzTx/>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在這種情況下，所產生的問題稱為 </a:t>
            </a:r>
            <a:r>
              <a:rPr kumimoji="1" lang="zh-TW" altLang="en-US" sz="1200" i="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非線性最小平方差 </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 </a:t>
            </a:r>
            <a:r>
              <a:rPr kumimoji="1" lang="zh-TW" altLang="en-US" sz="1200" i="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非線性回歸 </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大多數問題沒有簡單的線性關係</a:t>
            </a:r>
          </a:p>
          <a:p>
            <a:pPr marL="0" indent="0" defTabSz="990752">
              <a:buClrTx/>
              <a:buSzTx/>
              <a:buFont typeface="+mj-lt"/>
              <a:buNone/>
              <a:defRPr/>
            </a:pPr>
            <a:r>
              <a:rPr kumimoji="1" lang="zh-TW" altLang="en-US" sz="1200" i="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非線性</a:t>
            </a:r>
            <a:r>
              <a:rPr kumimoji="1" lang="zh-TW" altLang="en-US" sz="1200"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最小平方差</a:t>
            </a:r>
            <a:endParaRPr kumimoji="1" lang="zh-TW" altLang="en-US" sz="1200" i="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kumimoji="1" lang="zh-TW" altLang="en-US" sz="1200" i="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非線性回歸</a:t>
            </a:r>
            <a:endParaRPr kumimoji="1" lang="en-US" altLang="zh-TW" sz="1200" i="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10</a:t>
            </a:fld>
            <a:endParaRPr kumimoji="1" lang="zh-TW" altLang="en-US"/>
          </a:p>
        </p:txBody>
      </p:sp>
    </p:spTree>
    <p:extLst>
      <p:ext uri="{BB962C8B-B14F-4D97-AF65-F5344CB8AC3E}">
        <p14:creationId xmlns:p14="http://schemas.microsoft.com/office/powerpoint/2010/main" val="46931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6.1.3</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迭代算法</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為了最小化非線性最小平方差問題，我們通過不斷最小化</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E</a:t>
            </a:r>
            <a:r>
              <a:rPr lang="en-US" altLang="zh-TW" sz="1200" b="0" i="1" u="none" strike="noStrike" cap="none" baseline="-25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NLS</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1"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Δp</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找到當前參數估計值</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的更新值</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Δ</a:t>
            </a:r>
            <a:r>
              <a:rPr lang="en-US" altLang="zh-TW" sz="1200" b="0" i="1"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與</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線性</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最小平方差</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相同</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B</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現在是</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原本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B</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與更新值</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Δ</a:t>
            </a:r>
            <a:r>
              <a:rPr lang="en-US" altLang="zh-TW" sz="1200" b="0" i="1"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en-US" altLang="zh-TW" sz="1200" b="0" i="1" u="none" strike="noStrike" cap="none" baseline="30000"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加權和</a:t>
            </a:r>
            <a:endPar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通過最小化迭代地找到對當前參數估計值的更新</a:t>
            </a:r>
            <a:r>
              <a:rPr kumimoji="1" lang="en-US" altLang="zh-TW" sz="1200" baseline="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Δp</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Δ</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delta</a:t>
            </a:r>
          </a:p>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 approximately (</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約</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11</a:t>
            </a:fld>
            <a:endParaRPr kumimoji="1" lang="zh-TW" altLang="en-US"/>
          </a:p>
        </p:txBody>
      </p:sp>
    </p:spTree>
    <p:extLst>
      <p:ext uri="{BB962C8B-B14F-4D97-AF65-F5344CB8AC3E}">
        <p14:creationId xmlns:p14="http://schemas.microsoft.com/office/powerpoint/2010/main" val="143906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6.1.3</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迭代算法</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一旦計算了</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和</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B</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，我們就可以使用</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以下公式求解</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Δ</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𝑝，</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並</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迭代</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更新參數向量</a:t>
                </a:r>
                <a14:m>
                  <m:oMath xmlns:m="http://schemas.openxmlformats.org/officeDocument/2006/math">
                    <m:r>
                      <a:rPr lang="en-US" altLang="zh-TW" sz="1200" i="1" smtClean="0">
                        <a:solidFill>
                          <a:schemeClr val="tx1"/>
                        </a:solidFill>
                        <a:latin typeface="Cambria Math"/>
                      </a:rPr>
                      <m:t>𝑝</m:t>
                    </m:r>
                    <m:r>
                      <a:rPr lang="en-US" altLang="zh-TW" sz="1200" i="1">
                        <a:solidFill>
                          <a:schemeClr val="tx1"/>
                        </a:solidFill>
                        <a:latin typeface="Cambria Math"/>
                        <a:ea typeface="Cambria Math"/>
                      </a:rPr>
                      <m:t>←</m:t>
                    </m:r>
                    <m:r>
                      <a:rPr lang="en-US" altLang="zh-TW" sz="1200" i="1">
                        <a:solidFill>
                          <a:schemeClr val="tx1"/>
                        </a:solidFill>
                        <a:latin typeface="Cambria Math"/>
                        <a:ea typeface="Cambria Math"/>
                      </a:rPr>
                      <m:t>𝑝</m:t>
                    </m:r>
                    <m:r>
                      <a:rPr lang="en-US" altLang="zh-TW" sz="1200" i="1">
                        <a:solidFill>
                          <a:schemeClr val="tx1"/>
                        </a:solidFill>
                        <a:latin typeface="Cambria Math"/>
                        <a:ea typeface="Cambria Math"/>
                      </a:rPr>
                      <m:t>+</m:t>
                    </m:r>
                    <m:r>
                      <m:rPr>
                        <m:sty m:val="p"/>
                      </m:rPr>
                      <a:rPr lang="en-US" altLang="zh-TW" sz="1200">
                        <a:solidFill>
                          <a:schemeClr val="tx1"/>
                        </a:solidFill>
                        <a:latin typeface="Cambria Math"/>
                        <a:ea typeface="Cambria Math"/>
                      </a:rPr>
                      <m:t>Δ</m:t>
                    </m:r>
                    <m:r>
                      <a:rPr lang="en-US" altLang="zh-TW" sz="1200" i="1">
                        <a:solidFill>
                          <a:schemeClr val="tx1"/>
                        </a:solidFill>
                        <a:latin typeface="Cambria Math"/>
                        <a:ea typeface="Cambria Math"/>
                      </a:rPr>
                      <m:t>𝑝</m:t>
                    </m:r>
                  </m:oMath>
                </a14:m>
                <a:endPar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參數</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λ(</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lambda</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是用於確保系統在平方誤差</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能量</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上採取</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下坡</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步驟的附加</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damping</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參數</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如果系統成功收斂，則可以將其設置為</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0</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kumimoji="1" lang="el-GR"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λ</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：附加的阻尼參數</a:t>
                </a:r>
              </a:p>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確保系統在能量方面採取“下坡”步驟</a:t>
                </a:r>
              </a:p>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在許多應用中可以設置為</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a:t>
                </a:r>
              </a:p>
              <a:p>
                <a:pPr marL="247688" indent="-247688" defTabSz="990752">
                  <a:buClrTx/>
                  <a:buSzTx/>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迭代更新參數</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kumimoji="1" lang="en-US" altLang="zh-TW" sz="1200" baseline="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diag</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 =</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對角矩陣</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diagonal</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對角線</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(diagonal matrix)</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主對角線之外的元素皆為</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的矩陣</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Δ</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delta</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l-GR"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λ</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lambda</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sz="1200" baseline="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x</a:t>
                </a:r>
                <a:r>
                  <a:rPr kumimoji="1" lang="en-US" altLang="zh-TW" sz="1200" baseline="300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Transpose (</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轉置</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damping</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：阻尼</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get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 then</a:t>
                </a:r>
              </a:p>
            </p:txBody>
          </p:sp>
        </mc:Choice>
        <mc:Fallback xmlns="">
          <p:sp>
            <p:nvSpPr>
              <p:cNvPr id="3" name="備忘稿版面配置區 2"/>
              <p:cNvSpPr>
                <a:spLocks noGrp="1"/>
              </p:cNvSpPr>
              <p:nvPr>
                <p:ph type="body" idx="1"/>
              </p:nvPr>
            </p:nvSpPr>
            <p:spPr/>
            <p:txBody>
              <a:bodyPr/>
              <a:lstStyle/>
              <a:p>
                <a:pPr marL="247688" indent="-247688" defTabSz="990752">
                  <a:buClrTx/>
                  <a:buSzTx/>
                  <a:buNone/>
                  <a:defRPr/>
                </a:pPr>
                <a:r>
                  <a:rPr kumimoji="1" lang="en-US" altLang="zh-TW" baseline="0" dirty="0" smtClean="0"/>
                  <a:t>6.1.3</a:t>
                </a:r>
                <a:r>
                  <a:rPr kumimoji="1" lang="zh-TW" altLang="en-US" baseline="0" dirty="0" smtClean="0"/>
                  <a:t> 迭代算法</a:t>
                </a:r>
                <a:endParaRPr kumimoji="1" lang="en-US" altLang="zh-TW" baseline="0" dirty="0" smtClean="0"/>
              </a:p>
              <a:p>
                <a:pPr marL="247688" indent="-247688" defTabSz="990752">
                  <a:buClrTx/>
                  <a:buSzTx/>
                  <a:buNone/>
                  <a:defRPr/>
                </a:pPr>
                <a:endParaRPr kumimoji="1" lang="en-US" altLang="zh-TW" baseline="0" dirty="0" smtClean="0"/>
              </a:p>
              <a:p>
                <a:pPr marL="0" indent="0" algn="just">
                  <a:lnSpc>
                    <a:spcPct val="120000"/>
                  </a:lnSpc>
                  <a:spcBef>
                    <a:spcPts val="0"/>
                  </a:spcBef>
                  <a:spcAft>
                    <a:spcPts val="0"/>
                  </a:spcAft>
                  <a:buNone/>
                </a:pPr>
                <a:r>
                  <a:rPr lang="zh-TW" altLang="zh-TW" sz="1100" b="0" i="0" u="none" strike="noStrike" cap="none" dirty="0" smtClean="0">
                    <a:solidFill>
                      <a:srgbClr val="000000"/>
                    </a:solidFill>
                    <a:effectLst/>
                    <a:latin typeface="Arial"/>
                    <a:ea typeface="Arial"/>
                    <a:cs typeface="Arial"/>
                    <a:sym typeface="Arial"/>
                  </a:rPr>
                  <a:t>一旦計算了</a:t>
                </a:r>
                <a:r>
                  <a:rPr lang="en-US" altLang="zh-TW" sz="1100" b="0" i="1" u="none" strike="noStrike" cap="none" dirty="0" smtClean="0">
                    <a:solidFill>
                      <a:srgbClr val="000000"/>
                    </a:solidFill>
                    <a:effectLst/>
                    <a:latin typeface="Arial"/>
                    <a:ea typeface="Arial"/>
                    <a:cs typeface="Arial"/>
                    <a:sym typeface="Arial"/>
                  </a:rPr>
                  <a:t>A</a:t>
                </a:r>
                <a:r>
                  <a:rPr lang="zh-TW" altLang="zh-TW" sz="1100" b="0" i="0" u="none" strike="noStrike" cap="none" dirty="0" smtClean="0">
                    <a:solidFill>
                      <a:srgbClr val="000000"/>
                    </a:solidFill>
                    <a:effectLst/>
                    <a:latin typeface="Arial"/>
                    <a:ea typeface="Arial"/>
                    <a:cs typeface="Arial"/>
                    <a:sym typeface="Arial"/>
                  </a:rPr>
                  <a:t>和</a:t>
                </a:r>
                <a:r>
                  <a:rPr lang="en-US" altLang="zh-TW" sz="1100" b="0" i="1" u="none" strike="noStrike" cap="none" dirty="0" smtClean="0">
                    <a:solidFill>
                      <a:srgbClr val="000000"/>
                    </a:solidFill>
                    <a:effectLst/>
                    <a:latin typeface="Arial"/>
                    <a:ea typeface="Arial"/>
                    <a:cs typeface="Arial"/>
                    <a:sym typeface="Arial"/>
                  </a:rPr>
                  <a:t>b</a:t>
                </a:r>
                <a:r>
                  <a:rPr lang="zh-TW" altLang="zh-TW" sz="1100" b="0" i="0" u="none" strike="noStrike" cap="none" dirty="0" smtClean="0">
                    <a:solidFill>
                      <a:srgbClr val="000000"/>
                    </a:solidFill>
                    <a:effectLst/>
                    <a:latin typeface="Arial"/>
                    <a:ea typeface="Arial"/>
                    <a:cs typeface="Arial"/>
                    <a:sym typeface="Arial"/>
                  </a:rPr>
                  <a:t>，我們就可以使用</a:t>
                </a:r>
                <a:r>
                  <a:rPr kumimoji="1" lang="zh-TW" altLang="en-US" baseline="0" dirty="0" smtClean="0"/>
                  <a:t>以下公式求解</a:t>
                </a:r>
                <a:r>
                  <a:rPr kumimoji="1" lang="en-US" altLang="zh-TW" baseline="0" dirty="0" smtClean="0"/>
                  <a:t>Δ</a:t>
                </a:r>
                <a:r>
                  <a:rPr kumimoji="1" lang="zh-TW" altLang="en-US" baseline="0" dirty="0" smtClean="0"/>
                  <a:t>𝑝，</a:t>
                </a:r>
                <a:r>
                  <a:rPr lang="zh-TW" altLang="zh-TW" sz="1100" b="0" i="0" u="none" strike="noStrike" cap="none" dirty="0" smtClean="0">
                    <a:solidFill>
                      <a:srgbClr val="000000"/>
                    </a:solidFill>
                    <a:effectLst/>
                    <a:latin typeface="Arial"/>
                    <a:ea typeface="Arial"/>
                    <a:cs typeface="Arial"/>
                    <a:sym typeface="Arial"/>
                  </a:rPr>
                  <a:t>並更新參數向量</a:t>
                </a:r>
                <a:r>
                  <a:rPr lang="en-US" altLang="zh-TW" sz="1100" i="0" smtClean="0">
                    <a:solidFill>
                      <a:schemeClr val="tx1"/>
                    </a:solidFill>
                    <a:latin typeface="Cambria Math"/>
                  </a:rPr>
                  <a:t>𝑝</a:t>
                </a:r>
                <a:r>
                  <a:rPr lang="en-US" altLang="zh-TW" sz="1100" i="0">
                    <a:solidFill>
                      <a:schemeClr val="tx1"/>
                    </a:solidFill>
                    <a:latin typeface="Cambria Math"/>
                    <a:ea typeface="Cambria Math"/>
                  </a:rPr>
                  <a:t>←𝑝+Δ𝑝</a:t>
                </a:r>
                <a:endParaRPr lang="en-US" altLang="zh-TW" sz="1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zh-TW" altLang="zh-TW" sz="1100" b="0" i="0" u="none" strike="noStrike" cap="none" dirty="0" smtClean="0">
                    <a:solidFill>
                      <a:srgbClr val="000000"/>
                    </a:solidFill>
                    <a:effectLst/>
                    <a:latin typeface="Arial"/>
                    <a:ea typeface="Arial"/>
                    <a:cs typeface="Arial"/>
                    <a:sym typeface="Arial"/>
                  </a:rPr>
                  <a:t>參數</a:t>
                </a:r>
                <a:r>
                  <a:rPr lang="en-US" altLang="zh-TW" sz="1100" b="0" i="0" u="none" strike="noStrike" cap="none" dirty="0" smtClean="0">
                    <a:solidFill>
                      <a:srgbClr val="000000"/>
                    </a:solidFill>
                    <a:effectLst/>
                    <a:latin typeface="Arial"/>
                    <a:ea typeface="Arial"/>
                    <a:cs typeface="Arial"/>
                    <a:sym typeface="Arial"/>
                  </a:rPr>
                  <a:t>λ(</a:t>
                </a:r>
                <a:r>
                  <a:rPr kumimoji="1" lang="en-US" altLang="zh-TW" baseline="0" dirty="0" smtClean="0">
                    <a:latin typeface="Times New Roman" panose="02020603050405020304" pitchFamily="18" charset="0"/>
                    <a:cs typeface="Times New Roman" panose="02020603050405020304" pitchFamily="18" charset="0"/>
                  </a:rPr>
                  <a:t>lambda</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是用於確保系統在能量</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平方誤差</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上採取</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下坡</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步驟的附加阻尼</a:t>
                </a:r>
                <a:r>
                  <a:rPr lang="en-US" altLang="zh-TW" sz="1100" b="0" i="0" u="none" strike="noStrike" cap="none" dirty="0" smtClean="0">
                    <a:solidFill>
                      <a:srgbClr val="000000"/>
                    </a:solidFill>
                    <a:effectLst/>
                    <a:latin typeface="Arial"/>
                    <a:ea typeface="Arial"/>
                    <a:cs typeface="Arial"/>
                    <a:sym typeface="Arial"/>
                  </a:rPr>
                  <a:t>(</a:t>
                </a:r>
                <a:r>
                  <a:rPr kumimoji="1" lang="en-US" altLang="zh-TW" sz="1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damping</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參數</a:t>
                </a:r>
                <a:r>
                  <a:rPr lang="zh-TW" altLang="en-US"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如果系統成功收斂，則可以將其設置為</a:t>
                </a:r>
                <a:r>
                  <a:rPr lang="en-US" altLang="zh-TW" sz="1100" b="0" i="0" u="none" strike="noStrike" cap="none" dirty="0" smtClean="0">
                    <a:solidFill>
                      <a:srgbClr val="000000"/>
                    </a:solidFill>
                    <a:effectLst/>
                    <a:latin typeface="Arial"/>
                    <a:ea typeface="Arial"/>
                    <a:cs typeface="Arial"/>
                    <a:sym typeface="Arial"/>
                  </a:rPr>
                  <a:t>0</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endParaRPr lang="en-US" altLang="zh-TW" sz="1100" b="0" i="0" u="none" strike="noStrike" cap="none" dirty="0" smtClean="0">
                  <a:solidFill>
                    <a:srgbClr val="000000"/>
                  </a:solidFill>
                  <a:effectLst/>
                  <a:latin typeface="Arial"/>
                  <a:ea typeface="Arial"/>
                  <a:cs typeface="Arial"/>
                  <a:sym typeface="Arial"/>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baseline="0" dirty="0" smtClean="0"/>
                  <a:t>##########</a:t>
                </a:r>
                <a:endParaRPr kumimoji="1" lang="zh-TW" altLang="en-US" baseline="0" dirty="0" smtClean="0"/>
              </a:p>
              <a:p>
                <a:pPr marL="247688" indent="-247688" defTabSz="990752">
                  <a:buClrTx/>
                  <a:buSzTx/>
                  <a:buNone/>
                  <a:defRPr/>
                </a:pPr>
                <a:r>
                  <a:rPr kumimoji="1" lang="el-GR" altLang="zh-TW" baseline="0" dirty="0" smtClean="0">
                    <a:latin typeface="Times New Roman" panose="02020603050405020304" pitchFamily="18" charset="0"/>
                    <a:cs typeface="Times New Roman" panose="02020603050405020304" pitchFamily="18" charset="0"/>
                  </a:rPr>
                  <a:t>λ</a:t>
                </a:r>
                <a:r>
                  <a:rPr kumimoji="1" lang="zh-TW" altLang="en-US" baseline="0" dirty="0" smtClean="0"/>
                  <a:t>：附加的阻尼參數</a:t>
                </a:r>
              </a:p>
              <a:p>
                <a:pPr marL="247688" indent="-247688" defTabSz="990752">
                  <a:buClrTx/>
                  <a:buSzTx/>
                  <a:buNone/>
                  <a:defRPr/>
                </a:pPr>
                <a:r>
                  <a:rPr kumimoji="1" lang="en-US" altLang="zh-TW" baseline="0" dirty="0" smtClean="0"/>
                  <a:t>1.</a:t>
                </a:r>
                <a:r>
                  <a:rPr kumimoji="1" lang="zh-TW" altLang="en-US" baseline="0" dirty="0" smtClean="0"/>
                  <a:t> 確保</a:t>
                </a:r>
                <a:r>
                  <a:rPr kumimoji="1" lang="zh-TW" altLang="en-US" baseline="0" dirty="0" smtClean="0"/>
                  <a:t>系統在能量方面採取“下坡”步驟</a:t>
                </a:r>
              </a:p>
              <a:p>
                <a:pPr marL="247688" indent="-247688" defTabSz="990752">
                  <a:buClrTx/>
                  <a:buSzTx/>
                  <a:buNone/>
                  <a:defRPr/>
                </a:pPr>
                <a:r>
                  <a:rPr kumimoji="1" lang="en-US" altLang="zh-TW" baseline="0" dirty="0" smtClean="0"/>
                  <a:t>2.</a:t>
                </a:r>
                <a:r>
                  <a:rPr kumimoji="1" lang="zh-TW" altLang="en-US" baseline="0" dirty="0" smtClean="0"/>
                  <a:t> 在</a:t>
                </a:r>
                <a:r>
                  <a:rPr kumimoji="1" lang="zh-TW" altLang="en-US" baseline="0" dirty="0" smtClean="0"/>
                  <a:t>許多應用中可以設置為</a:t>
                </a:r>
                <a:r>
                  <a:rPr kumimoji="1" lang="en-US" altLang="zh-TW" baseline="0" dirty="0" smtClean="0"/>
                  <a:t>0</a:t>
                </a:r>
              </a:p>
              <a:p>
                <a:pPr marL="247688" indent="-247688" defTabSz="990752">
                  <a:buClrTx/>
                  <a:buSzTx/>
                  <a:buNone/>
                  <a:defRPr/>
                </a:pPr>
                <a:r>
                  <a:rPr kumimoji="1" lang="zh-TW" altLang="en-US" baseline="0" dirty="0" smtClean="0"/>
                  <a:t>迭代更新</a:t>
                </a:r>
                <a:r>
                  <a:rPr kumimoji="1" lang="zh-TW" altLang="en-US" baseline="0" dirty="0" smtClean="0"/>
                  <a:t>參數</a:t>
                </a:r>
                <a:endParaRPr kumimoji="1" lang="en-US" altLang="zh-TW" baseline="0" dirty="0" smtClean="0"/>
              </a:p>
              <a:p>
                <a:pPr marL="247688" indent="-247688" defTabSz="990752">
                  <a:buClrTx/>
                  <a:buSzTx/>
                  <a:buNone/>
                  <a:defRPr/>
                </a:pPr>
                <a:endParaRPr kumimoji="1" lang="en-US" altLang="zh-TW" baseline="0" dirty="0" smtClean="0"/>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baseline="0" dirty="0" smtClean="0"/>
                  <a:t>Δ</a:t>
                </a:r>
                <a:r>
                  <a:rPr kumimoji="1" lang="zh-TW" altLang="en-US" baseline="0" dirty="0" smtClean="0"/>
                  <a:t> </a:t>
                </a:r>
                <a:r>
                  <a:rPr kumimoji="1" lang="en-US" altLang="zh-TW" baseline="0" dirty="0" smtClean="0"/>
                  <a:t>=</a:t>
                </a:r>
                <a:r>
                  <a:rPr kumimoji="1" lang="zh-TW" altLang="en-US" baseline="0" dirty="0" smtClean="0"/>
                  <a:t> </a:t>
                </a:r>
                <a:r>
                  <a:rPr kumimoji="1" lang="en-US" altLang="zh-TW" baseline="0" dirty="0" smtClean="0"/>
                  <a:t>delta</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l-GR" altLang="zh-TW" baseline="0" dirty="0" smtClean="0">
                    <a:latin typeface="Times New Roman" panose="02020603050405020304" pitchFamily="18" charset="0"/>
                    <a:cs typeface="Times New Roman" panose="02020603050405020304" pitchFamily="18" charset="0"/>
                  </a:rPr>
                  <a:t>λ</a:t>
                </a:r>
                <a:r>
                  <a:rPr kumimoji="1" lang="zh-TW" altLang="en-US" baseline="0" dirty="0" smtClean="0">
                    <a:latin typeface="Times New Roman" panose="02020603050405020304" pitchFamily="18" charset="0"/>
                    <a:cs typeface="Times New Roman" panose="02020603050405020304" pitchFamily="18" charset="0"/>
                  </a:rPr>
                  <a:t> </a:t>
                </a:r>
                <a:r>
                  <a:rPr kumimoji="1" lang="en-US" altLang="zh-TW" baseline="0" dirty="0" smtClean="0">
                    <a:latin typeface="Times New Roman" panose="02020603050405020304" pitchFamily="18" charset="0"/>
                    <a:cs typeface="Times New Roman" panose="02020603050405020304" pitchFamily="18" charset="0"/>
                  </a:rPr>
                  <a:t>=</a:t>
                </a:r>
                <a:r>
                  <a:rPr kumimoji="1" lang="zh-TW" altLang="en-US" baseline="0" dirty="0" smtClean="0">
                    <a:latin typeface="Times New Roman" panose="02020603050405020304" pitchFamily="18" charset="0"/>
                    <a:cs typeface="Times New Roman" panose="02020603050405020304" pitchFamily="18" charset="0"/>
                  </a:rPr>
                  <a:t> </a:t>
                </a:r>
                <a:r>
                  <a:rPr kumimoji="1" lang="en-US" altLang="zh-TW" baseline="0" dirty="0" smtClean="0">
                    <a:latin typeface="Times New Roman" panose="02020603050405020304" pitchFamily="18" charset="0"/>
                    <a:cs typeface="Times New Roman" panose="02020603050405020304" pitchFamily="18" charset="0"/>
                  </a:rPr>
                  <a:t>lambda</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baseline="0" dirty="0" err="1" smtClean="0">
                    <a:latin typeface="Times New Roman" panose="02020603050405020304" pitchFamily="18" charset="0"/>
                    <a:cs typeface="Times New Roman" panose="02020603050405020304" pitchFamily="18" charset="0"/>
                  </a:rPr>
                  <a:t>diag</a:t>
                </a:r>
                <a:r>
                  <a:rPr kumimoji="1" lang="en-US" altLang="zh-TW" baseline="0" dirty="0" smtClean="0">
                    <a:latin typeface="Times New Roman" panose="02020603050405020304" pitchFamily="18" charset="0"/>
                    <a:cs typeface="Times New Roman" panose="02020603050405020304" pitchFamily="18" charset="0"/>
                  </a:rPr>
                  <a:t>(A) </a:t>
                </a:r>
                <a:r>
                  <a:rPr kumimoji="1" lang="en-US" altLang="zh-TW" baseline="0" dirty="0" smtClean="0">
                    <a:latin typeface="Times New Roman" panose="02020603050405020304" pitchFamily="18" charset="0"/>
                    <a:cs typeface="Times New Roman" panose="02020603050405020304" pitchFamily="18" charset="0"/>
                  </a:rPr>
                  <a:t>=</a:t>
                </a:r>
                <a:r>
                  <a:rPr kumimoji="1" lang="zh-TW" altLang="en-US" baseline="0" dirty="0" smtClean="0">
                    <a:latin typeface="Times New Roman" panose="02020603050405020304" pitchFamily="18" charset="0"/>
                    <a:cs typeface="Times New Roman" panose="02020603050405020304" pitchFamily="18" charset="0"/>
                  </a:rPr>
                  <a:t>對角矩陣</a:t>
                </a:r>
                <a:r>
                  <a:rPr kumimoji="1" lang="en-US" altLang="zh-TW" baseline="0" dirty="0" smtClean="0">
                    <a:latin typeface="Times New Roman" panose="02020603050405020304" pitchFamily="18" charset="0"/>
                    <a:cs typeface="Times New Roman" panose="02020603050405020304" pitchFamily="18" charset="0"/>
                  </a:rPr>
                  <a:t>(A)</a:t>
                </a:r>
                <a:r>
                  <a:rPr kumimoji="1" lang="zh-TW" altLang="en-US" baseline="0" dirty="0" smtClean="0">
                    <a:latin typeface="Times New Roman" panose="02020603050405020304" pitchFamily="18" charset="0"/>
                    <a:cs typeface="Times New Roman" panose="02020603050405020304" pitchFamily="18" charset="0"/>
                  </a:rPr>
                  <a:t>。</a:t>
                </a:r>
                <a:r>
                  <a:rPr kumimoji="1" lang="en-US" altLang="zh-TW" baseline="0" dirty="0" smtClean="0">
                    <a:latin typeface="Times New Roman" panose="02020603050405020304" pitchFamily="18" charset="0"/>
                    <a:cs typeface="Times New Roman" panose="02020603050405020304" pitchFamily="18" charset="0"/>
                  </a:rPr>
                  <a:t>diagonal</a:t>
                </a:r>
                <a:r>
                  <a:rPr kumimoji="1" lang="zh-TW" altLang="en-US" baseline="0" dirty="0" smtClean="0">
                    <a:latin typeface="Times New Roman" panose="02020603050405020304" pitchFamily="18" charset="0"/>
                    <a:cs typeface="Times New Roman" panose="02020603050405020304" pitchFamily="18" charset="0"/>
                  </a:rPr>
                  <a:t> </a:t>
                </a:r>
                <a:r>
                  <a:rPr kumimoji="1" lang="en-US" altLang="zh-TW" baseline="0" dirty="0" smtClean="0">
                    <a:latin typeface="Times New Roman" panose="02020603050405020304" pitchFamily="18" charset="0"/>
                    <a:cs typeface="Times New Roman" panose="02020603050405020304" pitchFamily="18" charset="0"/>
                  </a:rPr>
                  <a:t>(</a:t>
                </a:r>
                <a:r>
                  <a:rPr kumimoji="1" lang="zh-TW" altLang="en-US" baseline="0" dirty="0" smtClean="0">
                    <a:latin typeface="Times New Roman" panose="02020603050405020304" pitchFamily="18" charset="0"/>
                    <a:cs typeface="Times New Roman" panose="02020603050405020304" pitchFamily="18" charset="0"/>
                  </a:rPr>
                  <a:t>對角線</a:t>
                </a:r>
                <a:r>
                  <a:rPr kumimoji="1" lang="en-US" altLang="zh-TW" baseline="0" dirty="0" smtClean="0">
                    <a:latin typeface="Times New Roman" panose="02020603050405020304" pitchFamily="18" charset="0"/>
                    <a:cs typeface="Times New Roman" panose="02020603050405020304" pitchFamily="18" charset="0"/>
                  </a:rPr>
                  <a:t>)</a:t>
                </a:r>
                <a:r>
                  <a:rPr kumimoji="1" lang="zh-TW" altLang="en-US" baseline="0" dirty="0" smtClean="0">
                    <a:latin typeface="Times New Roman" panose="02020603050405020304" pitchFamily="18" charset="0"/>
                    <a:cs typeface="Times New Roman" panose="02020603050405020304" pitchFamily="18" charset="0"/>
                  </a:rPr>
                  <a:t>，</a:t>
                </a:r>
                <a:r>
                  <a:rPr kumimoji="1" lang="en-US" altLang="zh-TW" baseline="0" dirty="0" smtClean="0">
                    <a:latin typeface="Times New Roman" panose="02020603050405020304" pitchFamily="18" charset="0"/>
                    <a:cs typeface="Times New Roman" panose="02020603050405020304" pitchFamily="18" charset="0"/>
                  </a:rPr>
                  <a:t>(diagonal matrix)</a:t>
                </a:r>
                <a:r>
                  <a:rPr kumimoji="1" lang="zh-TW" altLang="en-US" baseline="0" dirty="0" smtClean="0">
                    <a:latin typeface="Times New Roman" panose="02020603050405020304" pitchFamily="18" charset="0"/>
                    <a:cs typeface="Times New Roman" panose="02020603050405020304" pitchFamily="18" charset="0"/>
                  </a:rPr>
                  <a:t> 主對角線之外的元素皆為</a:t>
                </a:r>
                <a:r>
                  <a:rPr kumimoji="1" lang="en-US" altLang="zh-TW" baseline="0" dirty="0" smtClean="0">
                    <a:latin typeface="Times New Roman" panose="02020603050405020304" pitchFamily="18" charset="0"/>
                    <a:cs typeface="Times New Roman" panose="02020603050405020304" pitchFamily="18" charset="0"/>
                  </a:rPr>
                  <a:t>0</a:t>
                </a:r>
                <a:r>
                  <a:rPr kumimoji="1" lang="zh-TW" altLang="en-US" baseline="0" dirty="0" smtClean="0">
                    <a:latin typeface="Times New Roman" panose="02020603050405020304" pitchFamily="18" charset="0"/>
                    <a:cs typeface="Times New Roman" panose="02020603050405020304" pitchFamily="18" charset="0"/>
                  </a:rPr>
                  <a:t>的矩陣</a:t>
                </a:r>
                <a:endParaRPr kumimoji="1" lang="en-US" altLang="zh-TW" baseline="0" dirty="0" smtClean="0">
                  <a:latin typeface="Times New Roman" panose="02020603050405020304" pitchFamily="18" charset="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baseline="0" dirty="0" smtClean="0">
                    <a:latin typeface="Times New Roman" panose="02020603050405020304" pitchFamily="18" charset="0"/>
                    <a:cs typeface="Times New Roman" panose="02020603050405020304" pitchFamily="18" charset="0"/>
                  </a:rPr>
                  <a:t>J</a:t>
                </a:r>
                <a:r>
                  <a:rPr kumimoji="1" lang="en-US" altLang="zh-TW" baseline="30000" dirty="0" smtClean="0">
                    <a:latin typeface="Times New Roman" panose="02020603050405020304" pitchFamily="18" charset="0"/>
                    <a:cs typeface="Times New Roman" panose="02020603050405020304" pitchFamily="18" charset="0"/>
                  </a:rPr>
                  <a:t>T</a:t>
                </a:r>
                <a:r>
                  <a:rPr kumimoji="1" lang="zh-TW" altLang="en-US" baseline="0" dirty="0" smtClean="0">
                    <a:latin typeface="Times New Roman" panose="02020603050405020304" pitchFamily="18" charset="0"/>
                    <a:cs typeface="Times New Roman" panose="02020603050405020304" pitchFamily="18" charset="0"/>
                  </a:rPr>
                  <a:t> </a:t>
                </a:r>
                <a:r>
                  <a:rPr kumimoji="1" lang="en-US" altLang="zh-TW" baseline="0" dirty="0" smtClean="0">
                    <a:latin typeface="Times New Roman" panose="02020603050405020304" pitchFamily="18" charset="0"/>
                    <a:cs typeface="Times New Roman" panose="02020603050405020304" pitchFamily="18" charset="0"/>
                  </a:rPr>
                  <a:t>=</a:t>
                </a:r>
                <a:r>
                  <a:rPr kumimoji="1" lang="zh-TW" altLang="en-US" baseline="0" dirty="0" smtClean="0">
                    <a:latin typeface="Times New Roman" panose="02020603050405020304" pitchFamily="18" charset="0"/>
                    <a:cs typeface="Times New Roman" panose="02020603050405020304" pitchFamily="18" charset="0"/>
                  </a:rPr>
                  <a:t> </a:t>
                </a:r>
                <a:r>
                  <a:rPr kumimoji="1" lang="en-US" altLang="zh-TW" baseline="0" dirty="0" smtClean="0">
                    <a:latin typeface="Times New Roman" panose="02020603050405020304" pitchFamily="18" charset="0"/>
                    <a:cs typeface="Times New Roman" panose="02020603050405020304" pitchFamily="18" charset="0"/>
                  </a:rPr>
                  <a:t>Transpose (</a:t>
                </a:r>
                <a:r>
                  <a:rPr kumimoji="1" lang="zh-TW" altLang="en-US" baseline="0" dirty="0" smtClean="0">
                    <a:latin typeface="Times New Roman" panose="02020603050405020304" pitchFamily="18" charset="0"/>
                    <a:cs typeface="Times New Roman" panose="02020603050405020304" pitchFamily="18" charset="0"/>
                  </a:rPr>
                  <a:t>轉置</a:t>
                </a:r>
                <a:r>
                  <a:rPr kumimoji="1" lang="en-US" altLang="zh-TW" baseline="0" dirty="0" smtClean="0">
                    <a:latin typeface="Times New Roman" panose="02020603050405020304" pitchFamily="18" charset="0"/>
                    <a:cs typeface="Times New Roman" panose="02020603050405020304" pitchFamily="18" charset="0"/>
                  </a:rPr>
                  <a:t>)</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baseline="0" dirty="0" smtClean="0"/>
                  <a:t>damping</a:t>
                </a:r>
                <a:r>
                  <a:rPr kumimoji="1" lang="zh-TW" altLang="en-US" baseline="0" dirty="0" smtClean="0"/>
                  <a:t>：阻尼</a:t>
                </a:r>
                <a:endParaRPr kumimoji="1" lang="en-US" altLang="zh-TW" baseline="0" dirty="0" smtClean="0"/>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baseline="0" dirty="0" smtClean="0">
                    <a:latin typeface="標楷體" panose="03000509000000000000" pitchFamily="65" charset="-120"/>
                    <a:ea typeface="標楷體" panose="03000509000000000000" pitchFamily="65" charset="-120"/>
                  </a:rPr>
                  <a:t>←</a:t>
                </a:r>
                <a:r>
                  <a:rPr kumimoji="1" lang="zh-TW" altLang="en-US" baseline="0" dirty="0" smtClean="0">
                    <a:latin typeface="標楷體" panose="03000509000000000000" pitchFamily="65" charset="-120"/>
                    <a:ea typeface="標楷體" panose="03000509000000000000" pitchFamily="65" charset="-120"/>
                  </a:rPr>
                  <a:t> </a:t>
                </a:r>
                <a:r>
                  <a:rPr kumimoji="1" lang="en-US" altLang="zh-TW" baseline="0" dirty="0" smtClean="0">
                    <a:latin typeface="標楷體" panose="03000509000000000000" pitchFamily="65" charset="-120"/>
                    <a:ea typeface="標楷體" panose="03000509000000000000" pitchFamily="65" charset="-120"/>
                  </a:rPr>
                  <a:t>=</a:t>
                </a:r>
                <a:r>
                  <a:rPr kumimoji="1" lang="zh-TW" altLang="en-US" baseline="0" dirty="0" smtClean="0">
                    <a:latin typeface="標楷體" panose="03000509000000000000" pitchFamily="65" charset="-120"/>
                    <a:ea typeface="標楷體" panose="03000509000000000000" pitchFamily="65" charset="-120"/>
                  </a:rPr>
                  <a:t> </a:t>
                </a:r>
                <a:r>
                  <a:rPr kumimoji="1" lang="en-US" altLang="zh-TW" baseline="0" dirty="0" smtClean="0">
                    <a:latin typeface="標楷體" panose="03000509000000000000" pitchFamily="65" charset="-120"/>
                    <a:ea typeface="標楷體" panose="03000509000000000000" pitchFamily="65" charset="-120"/>
                  </a:rPr>
                  <a:t>get</a:t>
                </a:r>
                <a:r>
                  <a:rPr kumimoji="1" lang="zh-TW" altLang="en-US" baseline="0" dirty="0" smtClean="0">
                    <a:latin typeface="標楷體" panose="03000509000000000000" pitchFamily="65" charset="-120"/>
                    <a:ea typeface="標楷體" panose="03000509000000000000" pitchFamily="65" charset="-120"/>
                  </a:rPr>
                  <a:t>、</a:t>
                </a:r>
                <a:r>
                  <a:rPr kumimoji="1" lang="en-US" altLang="zh-TW" baseline="0" dirty="0" smtClean="0"/>
                  <a:t>→ = then</a:t>
                </a:r>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12</a:t>
            </a:fld>
            <a:endParaRPr kumimoji="1" lang="zh-TW" altLang="en-US"/>
          </a:p>
        </p:txBody>
      </p:sp>
    </p:spTree>
    <p:extLst>
      <p:ext uri="{BB962C8B-B14F-4D97-AF65-F5344CB8AC3E}">
        <p14:creationId xmlns:p14="http://schemas.microsoft.com/office/powerpoint/2010/main" val="1324969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47688" marR="0" lvl="0" indent="-247688" algn="l" defTabSz="990752" rtl="0" eaLnBrk="1" fontAlgn="auto" latinLnBrk="0" hangingPunct="1">
              <a:lnSpc>
                <a:spcPct val="100000"/>
              </a:lnSpc>
              <a:spcBef>
                <a:spcPts val="0"/>
              </a:spcBef>
              <a:spcAft>
                <a:spcPts val="0"/>
              </a:spcAft>
              <a:buClrTx/>
              <a:buSzTx/>
              <a:buFont typeface="Arial"/>
              <a:buNone/>
              <a:tabLst/>
              <a:defRPr/>
            </a:pPr>
            <a:endParaRPr kumimoji="1" lang="en-US" altLang="zh-TW" sz="1200" b="0" i="0" u="none" strike="noStrike" kern="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19012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投影變換</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對於</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rigid (</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歐幾里得</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或</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Similarity(</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相似</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Translation</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位移</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，用上面敘述的</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迭代算法都非常容易</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除了投影</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投影</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轉換主要</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在影像拼接應用中</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會</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出現</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9</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章</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這裡說明如何計算投影</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這裡先說明一下為何是</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4</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對特徵點</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一個</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H</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中，其實有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9</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個未知數，但因為一般令右下角的那個</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h</a:t>
                </a:r>
                <a:r>
                  <a:rPr lang="en-US" altLang="zh-TW" sz="1200" b="0" i="0" u="none" strike="noStrike" cap="none" baseline="-25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33</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1</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來歸一化，只有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8</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個自由變數</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自由度</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DoF</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8</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個未知數，就需要</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8</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個方程式來求解，一對點提供</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個方程式，所以</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4</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對點能夠求解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8</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個未知數。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如何計算投影</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𝐻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m:rPr>
                        <m:sty m:val="p"/>
                      </m:rPr>
                      <a:rPr lang="en-US" altLang="zh-TW" sz="1200" i="0" dirty="0" smtClean="0">
                        <a:solidFill>
                          <a:schemeClr val="tx1"/>
                        </a:solidFill>
                        <a:latin typeface="Cambria Math" panose="02040503050406030204" pitchFamily="18" charset="0"/>
                        <a:ea typeface="Cambria Math"/>
                      </a:rPr>
                      <m:t>homography</m:t>
                    </m:r>
                  </m:oMath>
                </a14:m>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：單應性</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𝛼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scale factor (</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比例</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投影變換</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對於</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rigid (</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歐幾里得</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或</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Similarity(</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相似</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Translation</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位移</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，用上面敘述的</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迭代算法都非常容易</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除了投影</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投影</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轉換主要</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在影像拼接應用中</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會</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出現</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9</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章</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這裡說明如何計算投影</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這裡先說明一下為何是</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4</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對特徵點</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一個</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H</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中，其實有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9</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個未知數，但因為一般令右下角的那個</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h</a:t>
                </a:r>
                <a:r>
                  <a:rPr lang="en-US" altLang="zh-TW" sz="1200" b="0" i="0" u="none" strike="noStrike" cap="none" baseline="-25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33</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1</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來歸一化，只有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8</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個自由變數</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自由度</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DoF</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8</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個未知數，就需要</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8</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個方程式來求解，一對點提供</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個方程式，所以</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4</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對點能夠求解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8</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個未知數。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如何計算投影</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𝐻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i="0" dirty="0" smtClean="0">
                    <a:solidFill>
                      <a:schemeClr val="tx1"/>
                    </a:solidFill>
                    <a:latin typeface="Cambria Math" panose="02040503050406030204" pitchFamily="18" charset="0"/>
                    <a:ea typeface="Cambria Math"/>
                  </a:rPr>
                  <a:t>homography</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：單應性</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𝛼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scale factor (</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比例</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14</a:t>
            </a:fld>
            <a:endParaRPr kumimoji="1" lang="zh-TW" altLang="en-US"/>
          </a:p>
        </p:txBody>
      </p:sp>
    </p:spTree>
    <p:extLst>
      <p:ext uri="{BB962C8B-B14F-4D97-AF65-F5344CB8AC3E}">
        <p14:creationId xmlns:p14="http://schemas.microsoft.com/office/powerpoint/2010/main" val="3893394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投影變換</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indent="-247688" defTabSz="990752">
              <a:buClrTx/>
              <a:buSzTx/>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a:lnSpc>
                <a:spcPct val="100000"/>
              </a:lnSpc>
              <a:spcBef>
                <a:spcPts val="0"/>
              </a:spcBef>
              <a:spcAft>
                <a:spcPts val="0"/>
              </a:spcAft>
              <a:buClrTx/>
              <a:buSzTx/>
              <a:buFont typeface="Arial"/>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1.</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先將</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transform</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乘開</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indent="-247688" defTabSz="990752">
              <a:buClrTx/>
              <a:buSzTx/>
              <a:buNone/>
              <a:defRPr/>
            </a:pPr>
            <a:r>
              <a:rPr kumimoji="1" lang="en-US" altLang="zh-TW" sz="12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kumimoji="1" lang="zh-TW" altLang="en-US" sz="12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除以未知比例（將線</a:t>
            </a:r>
            <a:r>
              <a:rPr kumimoji="1" lang="en-US" altLang="zh-TW" sz="12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kumimoji="1" lang="zh-TW" altLang="en-US" sz="12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和線</a:t>
            </a:r>
            <a:r>
              <a:rPr kumimoji="1" lang="en-US" altLang="zh-TW" sz="12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kumimoji="1" lang="zh-TW" altLang="en-US" sz="12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除以線</a:t>
            </a:r>
            <a:r>
              <a:rPr kumimoji="1" lang="en-US" altLang="zh-TW" sz="12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kumimoji="1" lang="zh-TW" altLang="en-US" sz="12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重新排列項數</a:t>
            </a:r>
          </a:p>
        </p:txBody>
      </p:sp>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15</a:t>
            </a:fld>
            <a:endParaRPr kumimoji="1" lang="zh-TW" altLang="en-US"/>
          </a:p>
        </p:txBody>
      </p:sp>
    </p:spTree>
    <p:extLst>
      <p:ext uri="{BB962C8B-B14F-4D97-AF65-F5344CB8AC3E}">
        <p14:creationId xmlns:p14="http://schemas.microsoft.com/office/powerpoint/2010/main" val="253414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投影變換</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重新排完後，用矩陣形式寫</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可是這只有一個點的</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16</a:t>
            </a:fld>
            <a:endParaRPr kumimoji="1" lang="zh-TW" altLang="en-US"/>
          </a:p>
        </p:txBody>
      </p:sp>
    </p:spTree>
    <p:extLst>
      <p:ext uri="{BB962C8B-B14F-4D97-AF65-F5344CB8AC3E}">
        <p14:creationId xmlns:p14="http://schemas.microsoft.com/office/powerpoint/2010/main" val="903918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投影變換</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如果有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4</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個匹配點時，則是寫成</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Ah=0</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那我們就是要找出近似解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H</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但𝐴𝐻</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0</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不可能，所以最小化𝐴𝐻</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17</a:t>
            </a:fld>
            <a:endParaRPr kumimoji="1" lang="zh-TW" altLang="en-US"/>
          </a:p>
        </p:txBody>
      </p:sp>
    </p:spTree>
    <p:extLst>
      <p:ext uri="{BB962C8B-B14F-4D97-AF65-F5344CB8AC3E}">
        <p14:creationId xmlns:p14="http://schemas.microsoft.com/office/powerpoint/2010/main" val="4252570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投影變換</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indent="-247688" defTabSz="990752">
              <a:buClrTx/>
              <a:buSzTx/>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要如何解</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Ah = 0</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解決方案</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：用奇異值分解（</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SVD</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）解決</a:t>
            </a:r>
          </a:p>
          <a:p>
            <a:pPr marL="247688" indent="-247688" defTabSz="990752">
              <a:buClrTx/>
              <a:buSzTx/>
              <a:buNone/>
              <a:defRPr/>
            </a:pPr>
            <a:endParaRPr kumimoji="1" lang="en-US" altLang="zh-TW"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18</a:t>
            </a:fld>
            <a:endParaRPr kumimoji="1" lang="zh-TW" altLang="en-US"/>
          </a:p>
        </p:txBody>
      </p:sp>
    </p:spTree>
    <p:extLst>
      <p:ext uri="{BB962C8B-B14F-4D97-AF65-F5344CB8AC3E}">
        <p14:creationId xmlns:p14="http://schemas.microsoft.com/office/powerpoint/2010/main" val="1891625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247688" marR="0" lvl="0" indent="-247688" algn="l" defTabSz="990752" rtl="0" eaLnBrk="1" fontAlgn="auto" latinLnBrk="0" hangingPunct="1">
                  <a:lnSpc>
                    <a:spcPct val="100000"/>
                  </a:lnSpc>
                  <a:spcBef>
                    <a:spcPts val="0"/>
                  </a:spcBef>
                  <a:spcAft>
                    <a:spcPts val="0"/>
                  </a:spcAft>
                  <a:buClrTx/>
                  <a:buSzTx/>
                  <a:buFont typeface="Arial"/>
                  <a:buNone/>
                  <a:tabLst/>
                  <a:defRPr/>
                </a:pPr>
                <a:r>
                  <a:rPr kumimoji="0"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投影變換</a:t>
                </a:r>
                <a:endParaRPr kumimoji="0"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172006" indent="0">
                  <a:lnSpc>
                    <a:spcPct val="100000"/>
                  </a:lnSpc>
                  <a:buNone/>
                </a:pP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lvl="0" indent="-247688" algn="l" defTabSz="990752" rtl="0" eaLnBrk="1" fontAlgn="auto" latinLnBrk="0" hangingPunct="1">
                  <a:lnSpc>
                    <a:spcPct val="100000"/>
                  </a:lnSpc>
                  <a:spcBef>
                    <a:spcPts val="0"/>
                  </a:spcBef>
                  <a:spcAft>
                    <a:spcPts val="0"/>
                  </a:spcAft>
                  <a:buClrTx/>
                  <a:buSzTx/>
                  <a:buFont typeface="Arial"/>
                  <a:buNone/>
                  <a:tabLst/>
                  <a:defRPr/>
                </a:pPr>
                <a:r>
                  <a:rPr kumimoji="0"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解決方案</a:t>
                </a:r>
                <a:r>
                  <a:rPr kumimoji="0"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1</a:t>
                </a:r>
                <a:r>
                  <a:rPr kumimoji="0"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：用奇異值分解（</a:t>
                </a:r>
                <a:r>
                  <a:rPr kumimoji="0"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SVD</a:t>
                </a:r>
                <a:r>
                  <a:rPr kumimoji="0"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）解決</a:t>
                </a:r>
                <a:endParaRPr kumimoji="0"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marR="0" lvl="0" indent="-247688" algn="l" defTabSz="990752" rtl="0" eaLnBrk="1" fontAlgn="auto" latinLnBrk="0" hangingPunct="1">
                  <a:lnSpc>
                    <a:spcPct val="100000"/>
                  </a:lnSpc>
                  <a:spcBef>
                    <a:spcPts val="0"/>
                  </a:spcBef>
                  <a:spcAft>
                    <a:spcPts val="0"/>
                  </a:spcAft>
                  <a:buClrTx/>
                  <a:buSzTx/>
                  <a:buFont typeface="Arial"/>
                  <a:buNone/>
                  <a:tabLst/>
                  <a:defRPr/>
                </a:pPr>
                <a:endParaRPr kumimoji="0"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28600" indent="-228600" algn="just">
                  <a:lnSpc>
                    <a:spcPct val="100000"/>
                  </a:lnSpc>
                  <a:spcBef>
                    <a:spcPts val="0"/>
                  </a:spcBef>
                  <a:spcAft>
                    <a:spcPts val="0"/>
                  </a:spcAft>
                  <a:buFont typeface="+mj-lt"/>
                  <a:buAutoNum type="arabicPeriod"/>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給特徵匹配點</a:t>
                </a:r>
                <a14:m>
                  <m:oMath xmlns:m="http://schemas.openxmlformats.org/officeDocument/2006/math">
                    <m:r>
                      <a:rPr lang="zh-TW" altLang="en-US"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r>
                      <a:rPr lang="en-US" altLang="zh-TW" sz="12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b>
                      <m:sSubPr>
                        <m:ctrlPr>
                          <a:rPr lang="en-US" altLang="zh-TW" sz="12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sub>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𝑖</m:t>
                        </m:r>
                      </m:sub>
                    </m:sSub>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bSup>
                      <m:sSubSupPr>
                        <m:ctrlPr>
                          <a:rPr lang="en-US" altLang="zh-TW" sz="12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sub>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𝑖</m:t>
                        </m:r>
                      </m:sub>
                      <m:sup>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up>
                    </m:sSubSup>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oMath>
                </a14:m>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求解</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使得</a:t>
                </a:r>
                <a14:m>
                  <m:oMath xmlns:m="http://schemas.openxmlformats.org/officeDocument/2006/math">
                    <m:sSup>
                      <m:sSupPr>
                        <m:ctrlPr>
                          <a:rPr lang="en-US" altLang="zh-TW" sz="12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sup>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up>
                    </m:sSup>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𝐻𝑥</m:t>
                    </m:r>
                  </m:oMath>
                </a14:m>
                <a:endPar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28600" indent="-228600" algn="just">
                  <a:lnSpc>
                    <a:spcPct val="100000"/>
                  </a:lnSpc>
                  <a:spcBef>
                    <a:spcPts val="0"/>
                  </a:spcBef>
                  <a:spcAft>
                    <a:spcPts val="0"/>
                  </a:spcAft>
                  <a:buFont typeface="+mj-lt"/>
                  <a:buAutoNum type="arabicPeriod"/>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對於每個特徵點對應關係，創建</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矩陣</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Ai</a:t>
                </a:r>
              </a:p>
              <a:p>
                <a:pPr marL="228600" indent="-228600" algn="just">
                  <a:lnSpc>
                    <a:spcPct val="100000"/>
                  </a:lnSpc>
                  <a:spcBef>
                    <a:spcPts val="0"/>
                  </a:spcBef>
                  <a:spcAft>
                    <a:spcPts val="0"/>
                  </a:spcAft>
                  <a:buFont typeface="+mj-lt"/>
                  <a:buAutoNum type="arabicPeriod"/>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給</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特徵對應點，所以連接</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矩陣，變成</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p>
              <a:p>
                <a:pPr marL="228600" marR="0" indent="-228600" algn="just"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計算</a:t>
                </a:r>
                <a14:m>
                  <m:oMath xmlns:m="http://schemas.openxmlformats.org/officeDocument/2006/math">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𝐴</m:t>
                    </m:r>
                    <m:r>
                      <m:rPr>
                        <m:nor/>
                      </m:rP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m:t>的</m:t>
                    </m:r>
                    <m:r>
                      <m:rPr>
                        <m:nor/>
                      </m:rP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m:t>SVD</m:t>
                    </m:r>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𝑈</m:t>
                    </m:r>
                    <m:r>
                      <m:rPr>
                        <m:sty m:val="p"/>
                      </m:rPr>
                      <a:rPr lang="el-GR"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Σ</m:t>
                    </m:r>
                    <m:sSup>
                      <m:sSupPr>
                        <m:ctrlPr>
                          <a:rPr lang="en-US" altLang="zh-TW" sz="1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sz="1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𝑉</m:t>
                        </m:r>
                      </m:e>
                      <m:sup>
                        <m:r>
                          <a:rPr lang="en-US" altLang="zh-TW" sz="1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𝑇</m:t>
                        </m:r>
                      </m:sup>
                    </m:sSup>
                  </m:oMath>
                </a14:m>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28600" marR="0" indent="-228600" algn="just"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儲存最小特徵值</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ℎ=</a:t>
                </a:r>
                <a14:m>
                  <m:oMath xmlns:m="http://schemas.openxmlformats.org/officeDocument/2006/math">
                    <m:sSub>
                      <m:sSubPr>
                        <m:ctrlP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𝑣</m:t>
                        </m:r>
                      </m:e>
                      <m:sub>
                        <m:acc>
                          <m:accPr>
                            <m:chr m:val="̂"/>
                            <m:ctrlP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accPr>
                          <m:e>
                            <m:r>
                              <a:rPr lang="en-US" altLang="zh-TW" sz="12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𝑖</m:t>
                            </m:r>
                          </m:e>
                        </m:acc>
                      </m:sub>
                    </m:sSub>
                  </m:oMath>
                </a14:m>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的特徵向量</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28600" marR="0" indent="-228600" algn="just"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重塑以獲得</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t>
                </a:r>
              </a:p>
              <a:p>
                <a:pPr marL="0" marR="0" indent="0" algn="just" defTabSz="914400" rtl="0" eaLnBrk="1" fontAlgn="auto" latinLnBrk="0" hangingPunct="1">
                  <a:lnSpc>
                    <a:spcPct val="100000"/>
                  </a:lnSpc>
                  <a:spcBef>
                    <a:spcPts val="0"/>
                  </a:spcBef>
                  <a:spcAft>
                    <a:spcPts val="0"/>
                  </a:spcAft>
                  <a:buClr>
                    <a:srgbClr val="000000"/>
                  </a:buClr>
                  <a:buSzPts val="1100"/>
                  <a:buFont typeface="+mj-lt"/>
                  <a:buNone/>
                  <a:tabLst/>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
                    <a:srgbClr val="000000"/>
                  </a:buClr>
                  <a:buSzPts val="1100"/>
                  <a:buFont typeface="+mj-lt"/>
                  <a:buNone/>
                  <a:tabLst/>
                  <a:defRPr/>
                </a:pP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給定一個方陣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a:t>
                </a:r>
                <a:r>
                  <a:rPr kumimoji="1"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如果存在一個非零的向量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，使得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被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作用之後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也就是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A*x)</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，其結果會是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的簡單常數倍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l-GR"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λ)</a:t>
                </a:r>
                <a:r>
                  <a:rPr lang="zh-TW" altLang="el-GR"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也就是：</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Ax = </a:t>
                </a:r>
                <a:r>
                  <a:rPr lang="el-GR"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λ</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，則稱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的特徵向量，</a:t>
                </a:r>
                <a:r>
                  <a:rPr lang="el-GR"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λ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的特徵值。</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Pts val="1100"/>
                  <a:buFont typeface="+mj-lt"/>
                  <a:buNone/>
                  <a:tabLst/>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247688" marR="0" lvl="0" indent="-247688" algn="l" defTabSz="990752" rtl="0" eaLnBrk="1" fontAlgn="auto" latinLnBrk="0" hangingPunct="1">
                  <a:lnSpc>
                    <a:spcPct val="100000"/>
                  </a:lnSpc>
                  <a:spcBef>
                    <a:spcPts val="0"/>
                  </a:spcBef>
                  <a:spcAft>
                    <a:spcPts val="0"/>
                  </a:spcAft>
                  <a:buClrTx/>
                  <a:buSzTx/>
                  <a:buFont typeface="Arial"/>
                  <a:buNone/>
                  <a:tabLst/>
                  <a:defRPr/>
                </a:pPr>
                <a:r>
                  <a:rPr kumimoji="0" lang="zh-TW" altLang="en-US" sz="1100" b="0" i="0" u="none" strike="noStrike" kern="0" cap="none" spc="0" normalizeH="0" baseline="0" noProof="0" dirty="0" smtClean="0">
                    <a:ln>
                      <a:noFill/>
                    </a:ln>
                    <a:solidFill>
                      <a:srgbClr val="000000"/>
                    </a:solidFill>
                    <a:effectLst/>
                    <a:uLnTx/>
                    <a:uFillTx/>
                    <a:latin typeface="Arial"/>
                    <a:ea typeface="Arial"/>
                    <a:cs typeface="Arial"/>
                    <a:sym typeface="Arial"/>
                  </a:rPr>
                  <a:t>投影變換</a:t>
                </a:r>
                <a:endParaRPr kumimoji="0" lang="en-US" altLang="zh-TW" sz="11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172006" indent="0">
                  <a:buNone/>
                </a:pPr>
                <a:endParaRPr lang="en-US" altLang="zh-TW" sz="1200" dirty="0" smtClean="0"/>
              </a:p>
              <a:p>
                <a:pPr marL="247688" marR="0" lvl="0" indent="-247688" algn="l" defTabSz="990752" rtl="0" eaLnBrk="1" fontAlgn="auto" latinLnBrk="0" hangingPunct="1">
                  <a:lnSpc>
                    <a:spcPct val="100000"/>
                  </a:lnSpc>
                  <a:spcBef>
                    <a:spcPts val="0"/>
                  </a:spcBef>
                  <a:spcAft>
                    <a:spcPts val="0"/>
                  </a:spcAft>
                  <a:buClrTx/>
                  <a:buSzTx/>
                  <a:buFont typeface="Arial"/>
                  <a:buNone/>
                  <a:tabLst/>
                  <a:defRPr/>
                </a:pPr>
                <a:r>
                  <a:rPr kumimoji="0" lang="zh-TW" altLang="en-US" sz="1100" b="0" i="0" u="none" strike="noStrike" kern="0" cap="none" spc="0" normalizeH="0" baseline="0" dirty="0" smtClean="0">
                    <a:ln>
                      <a:noFill/>
                    </a:ln>
                    <a:solidFill>
                      <a:srgbClr val="000000"/>
                    </a:solidFill>
                    <a:effectLst/>
                    <a:uLnTx/>
                    <a:uFillTx/>
                    <a:latin typeface="Arial"/>
                    <a:ea typeface="Arial"/>
                    <a:cs typeface="Arial"/>
                    <a:sym typeface="Arial"/>
                  </a:rPr>
                  <a:t>解決方案</a:t>
                </a:r>
                <a:r>
                  <a:rPr kumimoji="0" lang="en-US" altLang="zh-TW" sz="1100" b="0" i="0" u="none" strike="noStrike" kern="0" cap="none" spc="0" normalizeH="0" baseline="0" dirty="0" smtClean="0">
                    <a:ln>
                      <a:noFill/>
                    </a:ln>
                    <a:solidFill>
                      <a:srgbClr val="000000"/>
                    </a:solidFill>
                    <a:effectLst/>
                    <a:uLnTx/>
                    <a:uFillTx/>
                    <a:latin typeface="Arial"/>
                    <a:ea typeface="Arial"/>
                    <a:cs typeface="Arial"/>
                    <a:sym typeface="Arial"/>
                  </a:rPr>
                  <a:t>1</a:t>
                </a:r>
                <a:r>
                  <a:rPr kumimoji="0" lang="zh-TW" altLang="en-US" sz="1100" b="0" i="0" u="none" strike="noStrike" kern="0" cap="none" spc="0" normalizeH="0" baseline="0" dirty="0" smtClean="0">
                    <a:ln>
                      <a:noFill/>
                    </a:ln>
                    <a:solidFill>
                      <a:srgbClr val="000000"/>
                    </a:solidFill>
                    <a:effectLst/>
                    <a:uLnTx/>
                    <a:uFillTx/>
                    <a:latin typeface="Arial"/>
                    <a:ea typeface="Arial"/>
                    <a:cs typeface="Arial"/>
                    <a:sym typeface="Arial"/>
                  </a:rPr>
                  <a:t>：用奇異值分解（</a:t>
                </a:r>
                <a:r>
                  <a:rPr kumimoji="0" lang="en-US" altLang="zh-TW" sz="1100" b="0" i="0" u="none" strike="noStrike" kern="0" cap="none" spc="0" normalizeH="0" baseline="0" dirty="0" smtClean="0">
                    <a:ln>
                      <a:noFill/>
                    </a:ln>
                    <a:solidFill>
                      <a:srgbClr val="000000"/>
                    </a:solidFill>
                    <a:effectLst/>
                    <a:uLnTx/>
                    <a:uFillTx/>
                    <a:latin typeface="Arial"/>
                    <a:ea typeface="Arial"/>
                    <a:cs typeface="Arial"/>
                    <a:sym typeface="Arial"/>
                  </a:rPr>
                  <a:t>SVD</a:t>
                </a:r>
                <a:r>
                  <a:rPr kumimoji="0" lang="zh-TW" altLang="en-US" sz="1100" b="0" i="0" u="none" strike="noStrike" kern="0" cap="none" spc="0" normalizeH="0" baseline="0" dirty="0" smtClean="0">
                    <a:ln>
                      <a:noFill/>
                    </a:ln>
                    <a:solidFill>
                      <a:srgbClr val="000000"/>
                    </a:solidFill>
                    <a:effectLst/>
                    <a:uLnTx/>
                    <a:uFillTx/>
                    <a:latin typeface="Arial"/>
                    <a:ea typeface="Arial"/>
                    <a:cs typeface="Arial"/>
                    <a:sym typeface="Arial"/>
                  </a:rPr>
                  <a:t>）解決</a:t>
                </a:r>
              </a:p>
              <a:p>
                <a:pPr marL="228600" indent="-228600" algn="just">
                  <a:lnSpc>
                    <a:spcPct val="150000"/>
                  </a:lnSpc>
                  <a:spcBef>
                    <a:spcPts val="0"/>
                  </a:spcBef>
                  <a:spcAft>
                    <a:spcPts val="0"/>
                  </a:spcAft>
                  <a:buFont typeface="+mj-lt"/>
                  <a:buAutoNum type="arabicPeriod"/>
                </a:pPr>
                <a:r>
                  <a:rPr lang="zh-TW" altLang="en-US" sz="1200" dirty="0" smtClean="0"/>
                  <a:t>給定</a:t>
                </a:r>
                <a:r>
                  <a:rPr lang="en-US" altLang="zh-TW" sz="12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a:t>
                </a:r>
                <a:r>
                  <a:rPr lang="en-US" altLang="zh-TW" sz="12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𝑥_𝑖,𝑥_𝑖^′}</a:t>
                </a:r>
                <a:r>
                  <a:rPr lang="zh-TW" altLang="en-US" sz="1200" dirty="0" smtClean="0"/>
                  <a:t>求解</a:t>
                </a:r>
                <a:r>
                  <a:rPr lang="en-US" altLang="zh-TW" sz="1200" dirty="0" smtClean="0"/>
                  <a:t>H</a:t>
                </a:r>
                <a:r>
                  <a:rPr lang="zh-TW" altLang="en-US" sz="1200" dirty="0" smtClean="0"/>
                  <a:t>使得</a:t>
                </a:r>
                <a:r>
                  <a:rPr lang="en-US" altLang="zh-TW" sz="12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𝑥</a:t>
                </a:r>
                <a:r>
                  <a:rPr lang="en-US" altLang="zh-TW" sz="12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a:t>
                </a:r>
                <a:r>
                  <a:rPr lang="en-US" altLang="zh-TW" sz="12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′=𝐻𝑥</a:t>
                </a:r>
                <a:endParaRPr lang="en-US" altLang="zh-TW" sz="1200" b="0" dirty="0" smtClean="0">
                  <a:solidFill>
                    <a:schemeClr val="tx1"/>
                  </a:solidFill>
                  <a:ea typeface="標楷體" panose="03000509000000000000" pitchFamily="65" charset="-120"/>
                  <a:cs typeface="Times New Roman" panose="02020603050405020304" pitchFamily="18" charset="0"/>
                </a:endParaRPr>
              </a:p>
              <a:p>
                <a:pPr marL="228600" indent="-228600" algn="just">
                  <a:lnSpc>
                    <a:spcPct val="150000"/>
                  </a:lnSpc>
                  <a:spcBef>
                    <a:spcPts val="0"/>
                  </a:spcBef>
                  <a:spcAft>
                    <a:spcPts val="0"/>
                  </a:spcAft>
                  <a:buFont typeface="+mj-lt"/>
                  <a:buAutoNum type="arabicPeriod"/>
                </a:pPr>
                <a:r>
                  <a:rPr lang="zh-TW" altLang="en-US" sz="1200" dirty="0" smtClean="0"/>
                  <a:t>對於每個對應關係，創建</a:t>
                </a:r>
                <a:r>
                  <a:rPr lang="en-US" altLang="zh-TW" sz="1200" dirty="0" smtClean="0"/>
                  <a:t>2×9</a:t>
                </a:r>
                <a:r>
                  <a:rPr lang="zh-TW" altLang="en-US" sz="1200" dirty="0" smtClean="0"/>
                  <a:t>矩陣</a:t>
                </a:r>
                <a:r>
                  <a:rPr lang="en-US" altLang="zh-TW" sz="1200" dirty="0" smtClean="0"/>
                  <a:t>Ai</a:t>
                </a:r>
              </a:p>
              <a:p>
                <a:pPr marL="228600" indent="-228600" algn="just">
                  <a:lnSpc>
                    <a:spcPct val="150000"/>
                  </a:lnSpc>
                  <a:spcBef>
                    <a:spcPts val="0"/>
                  </a:spcBef>
                  <a:spcAft>
                    <a:spcPts val="0"/>
                  </a:spcAft>
                  <a:buFont typeface="+mj-lt"/>
                  <a:buAutoNum type="arabicPeriod"/>
                </a:pPr>
                <a:r>
                  <a:rPr lang="zh-TW" altLang="en-US" sz="1200" dirty="0" smtClean="0"/>
                  <a:t>連接</a:t>
                </a:r>
                <a:r>
                  <a:rPr lang="en-US" altLang="zh-TW" sz="1200" dirty="0" smtClean="0"/>
                  <a:t>n</a:t>
                </a:r>
                <a:r>
                  <a:rPr lang="zh-TW" altLang="en-US" sz="1200" dirty="0" smtClean="0"/>
                  <a:t>個</a:t>
                </a:r>
                <a:r>
                  <a:rPr lang="en-US" altLang="zh-TW" sz="1200" dirty="0" smtClean="0"/>
                  <a:t>2×9</a:t>
                </a:r>
                <a:r>
                  <a:rPr lang="zh-TW" altLang="en-US" sz="1200" dirty="0" smtClean="0"/>
                  <a:t>矩陣，變成</a:t>
                </a:r>
                <a:r>
                  <a:rPr lang="en-US" altLang="zh-TW" sz="1200" dirty="0" smtClean="0"/>
                  <a:t>A</a:t>
                </a:r>
              </a:p>
              <a:p>
                <a:pPr marL="228600" marR="0" indent="-228600" algn="just" defTabSz="914400" rtl="0" eaLnBrk="1" fontAlgn="auto" latinLnBrk="0" hangingPunct="1">
                  <a:lnSpc>
                    <a:spcPct val="150000"/>
                  </a:lnSpc>
                  <a:spcBef>
                    <a:spcPts val="0"/>
                  </a:spcBef>
                  <a:spcAft>
                    <a:spcPts val="0"/>
                  </a:spcAft>
                  <a:buClr>
                    <a:srgbClr val="000000"/>
                  </a:buClr>
                  <a:buSzPts val="1100"/>
                  <a:buFont typeface="+mj-lt"/>
                  <a:buAutoNum type="arabicPeriod"/>
                  <a:tabLst/>
                  <a:defRPr/>
                </a:pPr>
                <a:r>
                  <a:rPr lang="zh-TW" altLang="en-US" sz="1200" dirty="0" smtClean="0"/>
                  <a:t>計算</a:t>
                </a:r>
                <a:r>
                  <a:rPr lang="en-US" altLang="zh-TW" sz="12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𝐴</a:t>
                </a:r>
                <a:r>
                  <a:rPr lang="zh-TW" altLang="en-US" sz="1200" b="0" i="0" dirty="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a:t>
                </a:r>
                <a:r>
                  <a:rPr lang="zh-TW" altLang="en-US" sz="1200" i="0" dirty="0" smtClean="0">
                    <a:latin typeface="Cambria Math" panose="02040503050406030204" pitchFamily="18" charset="0"/>
                  </a:rPr>
                  <a:t>的</a:t>
                </a:r>
                <a:r>
                  <a:rPr lang="en-US" altLang="zh-TW" sz="1200" i="0" dirty="0" smtClean="0">
                    <a:latin typeface="Cambria Math" panose="02040503050406030204" pitchFamily="18" charset="0"/>
                  </a:rPr>
                  <a:t>SVD</a:t>
                </a:r>
                <a:r>
                  <a:rPr lang="en-US" altLang="zh-TW" sz="1200" b="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=𝑈</a:t>
                </a:r>
                <a:r>
                  <a:rPr lang="el-GR" altLang="zh-TW" sz="12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Σ</a:t>
                </a:r>
                <a:r>
                  <a:rPr lang="en-US" altLang="zh-TW" sz="1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𝑉^𝑇</a:t>
                </a:r>
                <a:endParaRPr lang="en-US" altLang="zh-TW" sz="1200" dirty="0" smtClean="0"/>
              </a:p>
              <a:p>
                <a:pPr marL="228600" marR="0" indent="-228600" algn="just" defTabSz="914400" rtl="0" eaLnBrk="1" fontAlgn="auto" latinLnBrk="0" hangingPunct="1">
                  <a:lnSpc>
                    <a:spcPct val="150000"/>
                  </a:lnSpc>
                  <a:spcBef>
                    <a:spcPts val="0"/>
                  </a:spcBef>
                  <a:spcAft>
                    <a:spcPts val="0"/>
                  </a:spcAft>
                  <a:buClr>
                    <a:srgbClr val="000000"/>
                  </a:buClr>
                  <a:buSzPts val="1100"/>
                  <a:buFont typeface="+mj-lt"/>
                  <a:buAutoNum type="arabicPeriod"/>
                  <a:tabLst/>
                  <a:defRPr/>
                </a:pPr>
                <a:r>
                  <a:rPr lang="zh-TW" altLang="en-US" sz="1200" dirty="0" smtClean="0"/>
                  <a:t>存儲最小特徵值</a:t>
                </a:r>
                <a:r>
                  <a:rPr lang="en-US" altLang="zh-TW" sz="1200" dirty="0" smtClean="0"/>
                  <a:t>ℎ=</a:t>
                </a:r>
                <a:r>
                  <a:rPr lang="en-US" altLang="zh-TW" sz="12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𝑣</a:t>
                </a:r>
                <a:r>
                  <a:rPr lang="en-US" altLang="zh-TW" sz="12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_</a:t>
                </a:r>
                <a:r>
                  <a:rPr lang="en-US" altLang="zh-TW" sz="12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𝑖 ̂ </a:t>
                </a:r>
                <a:r>
                  <a:rPr lang="zh-TW" altLang="en-US" sz="1200" dirty="0" smtClean="0"/>
                  <a:t>的特徵向量</a:t>
                </a:r>
                <a:endParaRPr lang="en-US" altLang="zh-TW" sz="1200" dirty="0" smtClean="0"/>
              </a:p>
              <a:p>
                <a:pPr marL="228600" marR="0" indent="-228600" algn="just" defTabSz="914400" rtl="0" eaLnBrk="1" fontAlgn="auto" latinLnBrk="0" hangingPunct="1">
                  <a:lnSpc>
                    <a:spcPct val="150000"/>
                  </a:lnSpc>
                  <a:spcBef>
                    <a:spcPts val="0"/>
                  </a:spcBef>
                  <a:spcAft>
                    <a:spcPts val="0"/>
                  </a:spcAft>
                  <a:buClr>
                    <a:srgbClr val="000000"/>
                  </a:buClr>
                  <a:buSzPts val="1100"/>
                  <a:buFont typeface="+mj-lt"/>
                  <a:buAutoNum type="arabicPeriod"/>
                  <a:tabLst/>
                  <a:defRPr/>
                </a:pPr>
                <a:r>
                  <a:rPr lang="zh-TW" altLang="en-US" sz="1200" dirty="0" smtClean="0"/>
                  <a:t>重塑以獲得</a:t>
                </a:r>
                <a:r>
                  <a:rPr lang="en-US" altLang="zh-TW" sz="1200" dirty="0" smtClean="0"/>
                  <a:t>H</a:t>
                </a:r>
                <a:endParaRPr kumimoji="1" lang="en-US" altLang="zh-TW" baseline="0" dirty="0" smtClean="0"/>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19</a:t>
            </a:fld>
            <a:endParaRPr kumimoji="1" lang="zh-TW" altLang="en-US"/>
          </a:p>
        </p:txBody>
      </p:sp>
    </p:spTree>
    <p:extLst>
      <p:ext uri="{BB962C8B-B14F-4D97-AF65-F5344CB8AC3E}">
        <p14:creationId xmlns:p14="http://schemas.microsoft.com/office/powerpoint/2010/main" val="392928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4542b8dbb_2_81:notes"/>
          <p:cNvSpPr txBox="1">
            <a:spLocks noGrp="1"/>
          </p:cNvSpPr>
          <p:nvPr>
            <p:ph type="body" idx="1"/>
          </p:nvPr>
        </p:nvSpPr>
        <p:spPr>
          <a:xfrm>
            <a:off x="710407" y="4925407"/>
            <a:ext cx="5683250" cy="4029879"/>
          </a:xfrm>
          <a:prstGeom prst="rect">
            <a:avLst/>
          </a:prstGeom>
        </p:spPr>
        <p:txBody>
          <a:bodyPr spcFirstLastPara="1" wrap="square" lIns="99059" tIns="99059" rIns="99059" bIns="99059" anchor="t" anchorCtr="0">
            <a:noAutofit/>
          </a:bodyPr>
          <a:lstStyle/>
          <a:p>
            <a:pPr marL="0" marR="0" indent="0" algn="l" rtl="0">
              <a:lnSpc>
                <a:spcPct val="100000"/>
              </a:lnSpc>
              <a:spcBef>
                <a:spcPts val="0"/>
              </a:spcBef>
              <a:spcAft>
                <a:spcPts val="0"/>
              </a:spcAft>
              <a:buClr>
                <a:srgbClr val="000000"/>
              </a:buClr>
              <a:buSzPts val="1100"/>
              <a:buFont typeface="Arial"/>
              <a:buNone/>
            </a:pP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基於特徵的對齊</a:t>
            </a:r>
            <a:endPar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rtl="0">
              <a:lnSpc>
                <a:spcPct val="100000"/>
              </a:lnSpc>
              <a:spcBef>
                <a:spcPts val="0"/>
              </a:spcBef>
              <a:spcAft>
                <a:spcPts val="0"/>
              </a:spcAft>
              <a:buClr>
                <a:srgbClr val="000000"/>
              </a:buClr>
              <a:buSzPts val="1100"/>
              <a:buFont typeface="Arial"/>
              <a:buNone/>
            </a:pPr>
            <a:endPar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rtl="0">
              <a:lnSpc>
                <a:spcPct val="100000"/>
              </a:lnSpc>
              <a:spcBef>
                <a:spcPts val="0"/>
              </a:spcBef>
              <a:spcAft>
                <a:spcPts val="0"/>
              </a:spcAft>
              <a:buClr>
                <a:srgbClr val="000000"/>
              </a:buClr>
              <a:buSzPts val="1100"/>
              <a:buFont typeface="Arial"/>
              <a:buNone/>
            </a:pPr>
            <a:r>
              <a:rPr lang="zh-TW"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一旦我們從影像中提取了特徵，下一步就是在不同的影像上匹配這些特徵</a:t>
            </a: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4</a:t>
            </a: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章的內容</a:t>
            </a: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rtl="0">
              <a:lnSpc>
                <a:spcPct val="100000"/>
              </a:lnSpc>
              <a:spcBef>
                <a:spcPts val="0"/>
              </a:spcBef>
              <a:spcAft>
                <a:spcPts val="0"/>
              </a:spcAft>
              <a:buClr>
                <a:srgbClr val="000000"/>
              </a:buClr>
              <a:buSzPts val="1100"/>
              <a:buFont typeface="Arial"/>
              <a:buNone/>
            </a:pPr>
            <a:r>
              <a:rPr lang="zh-TW"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匹配</a:t>
            </a: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特徵</a:t>
            </a:r>
            <a:r>
              <a:rPr lang="zh-TW"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的重要</a:t>
            </a: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性</a:t>
            </a:r>
            <a:r>
              <a:rPr lang="zh-TW"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是驗證特徵集在幾何上是否一致</a:t>
            </a: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例如是否可以通過簡單的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或</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幾何轉換來描述特徵位移</a:t>
            </a: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rtl="0">
              <a:lnSpc>
                <a:spcPct val="100000"/>
              </a:lnSpc>
              <a:spcBef>
                <a:spcPts val="0"/>
              </a:spcBef>
              <a:spcAft>
                <a:spcPts val="0"/>
              </a:spcAft>
              <a:buClr>
                <a:srgbClr val="000000"/>
              </a:buClr>
              <a:buSzPts val="1100"/>
              <a:buFont typeface="Arial"/>
              <a:buNone/>
            </a:pP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這個應用範圍：</a:t>
            </a:r>
            <a:r>
              <a:rPr lang="zh-TW"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影像縫合</a:t>
            </a: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9</a:t>
            </a:r>
            <a:r>
              <a:rPr lang="zh-TW"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章</a:t>
            </a: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或擴增實境</a:t>
            </a: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6.2.3</a:t>
            </a:r>
            <a:r>
              <a:rPr lang="zh-TW"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節</a:t>
            </a: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zh-TW"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rtl="0">
              <a:lnSpc>
                <a:spcPct val="100000"/>
              </a:lnSpc>
              <a:spcBef>
                <a:spcPts val="0"/>
              </a:spcBef>
              <a:spcAft>
                <a:spcPts val="0"/>
              </a:spcAft>
              <a:buClr>
                <a:srgbClr val="000000"/>
              </a:buClr>
              <a:buSzPts val="1100"/>
              <a:buFont typeface="Arial"/>
              <a:buNone/>
            </a:pPr>
            <a:endPar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rtl="0">
              <a:lnSpc>
                <a:spcPct val="100000"/>
              </a:lnSpc>
              <a:spcBef>
                <a:spcPts val="0"/>
              </a:spcBef>
              <a:spcAft>
                <a:spcPts val="0"/>
              </a:spcAft>
              <a:buClr>
                <a:srgbClr val="000000"/>
              </a:buClr>
              <a:buSzPts val="1100"/>
              <a:buFont typeface="Arial"/>
              <a:buNone/>
            </a:pP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rtl="0">
              <a:lnSpc>
                <a:spcPct val="100000"/>
              </a:lnSpc>
              <a:spcBef>
                <a:spcPts val="0"/>
              </a:spcBef>
              <a:spcAft>
                <a:spcPts val="0"/>
              </a:spcAft>
              <a:buClr>
                <a:srgbClr val="000000"/>
              </a:buClr>
              <a:buSzPts val="1100"/>
              <a:buFont typeface="Arial"/>
              <a:buNone/>
            </a:pP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在不同影像上匹配提取的特徵。</a:t>
            </a:r>
          </a:p>
          <a:p>
            <a:pPr marL="0" marR="0" indent="0" algn="l" rtl="0">
              <a:lnSpc>
                <a:spcPct val="100000"/>
              </a:lnSpc>
              <a:spcBef>
                <a:spcPts val="0"/>
              </a:spcBef>
              <a:spcAft>
                <a:spcPts val="0"/>
              </a:spcAft>
              <a:buClr>
                <a:srgbClr val="000000"/>
              </a:buClr>
              <a:buSzPts val="1100"/>
              <a:buFont typeface="Arial"/>
              <a:buNone/>
            </a:pP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匹配特徵的幾何一致性。</a:t>
            </a:r>
          </a:p>
          <a:p>
            <a:pPr marL="0" marR="0" indent="0" algn="l" rtl="0">
              <a:lnSpc>
                <a:spcPct val="100000"/>
              </a:lnSpc>
              <a:spcBef>
                <a:spcPts val="0"/>
              </a:spcBef>
              <a:spcAft>
                <a:spcPts val="0"/>
              </a:spcAft>
              <a:buClr>
                <a:srgbClr val="000000"/>
              </a:buClr>
              <a:buSzPts val="1100"/>
              <a:buFont typeface="Arial"/>
              <a:buNone/>
            </a:pP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應用範圍：</a:t>
            </a:r>
          </a:p>
          <a:p>
            <a:pPr marL="0" marR="0" lvl="1" indent="0" algn="l" rtl="0">
              <a:lnSpc>
                <a:spcPct val="100000"/>
              </a:lnSpc>
              <a:spcBef>
                <a:spcPts val="0"/>
              </a:spcBef>
              <a:spcAft>
                <a:spcPts val="0"/>
              </a:spcAft>
              <a:buClr>
                <a:srgbClr val="000000"/>
              </a:buClr>
              <a:buSzPts val="1100"/>
              <a:buFont typeface="Arial"/>
              <a:buNone/>
            </a:pP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影像縫合</a:t>
            </a:r>
          </a:p>
          <a:p>
            <a:pPr marL="0" marR="0" lvl="1" indent="0" algn="l" rtl="0">
              <a:lnSpc>
                <a:spcPct val="100000"/>
              </a:lnSpc>
              <a:spcBef>
                <a:spcPts val="0"/>
              </a:spcBef>
              <a:spcAft>
                <a:spcPts val="0"/>
              </a:spcAft>
              <a:buClr>
                <a:srgbClr val="000000"/>
              </a:buClr>
              <a:buSzPts val="1100"/>
              <a:buFont typeface="Arial"/>
              <a:buNone/>
            </a:pP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擴增實境</a:t>
            </a:r>
            <a:endPar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1" indent="0" algn="l" rtl="0">
              <a:lnSpc>
                <a:spcPct val="100000"/>
              </a:lnSpc>
              <a:spcBef>
                <a:spcPts val="0"/>
              </a:spcBef>
              <a:spcAft>
                <a:spcPts val="0"/>
              </a:spcAft>
              <a:buClr>
                <a:srgbClr val="000000"/>
              </a:buClr>
              <a:buSzPts val="1100"/>
              <a:buFont typeface="Arial"/>
              <a:buNone/>
            </a:pP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a:t>
            </a:r>
            <a:endParaRPr sz="1200" b="0" i="0" u="none" strike="noStrike" cap="none"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
        <p:nvSpPr>
          <p:cNvPr id="64" name="Google Shape;64;g54542b8dbb_2_81: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605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247688" marR="0" lvl="0" indent="-247688" algn="l" defTabSz="990752" rtl="0" eaLnBrk="1" fontAlgn="auto" latinLnBrk="0" hangingPunct="1">
                  <a:lnSpc>
                    <a:spcPct val="100000"/>
                  </a:lnSpc>
                  <a:spcBef>
                    <a:spcPts val="0"/>
                  </a:spcBef>
                  <a:spcAft>
                    <a:spcPts val="0"/>
                  </a:spcAft>
                  <a:buClrTx/>
                  <a:buSzTx/>
                  <a:buFont typeface="Arial"/>
                  <a:buNone/>
                  <a:tabLst/>
                  <a:defRPr/>
                </a:pPr>
                <a:r>
                  <a:rPr kumimoji="0"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投影變換</a:t>
                </a:r>
                <a:endParaRPr kumimoji="0"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defTabSz="990752">
                  <a:buClrTx/>
                  <a:buSzTx/>
                  <a:buFont typeface="+mj-lt"/>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 typeface="+mj-lt"/>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解決方案</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：設置</a:t>
                </a:r>
                <a14:m>
                  <m:oMath xmlns:m="http://schemas.openxmlformats.org/officeDocument/2006/math">
                    <m:sSub>
                      <m:sSubPr>
                        <m:ctrlPr>
                          <a:rPr lang="en-US" altLang="zh-TW" sz="1200" b="0" i="1" u="none" strike="noStrike" cap="none" smtClean="0">
                            <a:solidFill>
                              <a:schemeClr val="tx1"/>
                            </a:solidFill>
                            <a:latin typeface="Cambria Math" panose="02040503050406030204" pitchFamily="18" charset="0"/>
                            <a:ea typeface="Arial"/>
                            <a:cs typeface="Arial"/>
                            <a:sym typeface="Arial"/>
                          </a:rPr>
                        </m:ctrlPr>
                      </m:sSubPr>
                      <m:e>
                        <m:r>
                          <a:rPr lang="en-US" altLang="zh-TW" sz="1200" b="0" i="1" u="none" strike="noStrike" cap="none">
                            <a:solidFill>
                              <a:schemeClr val="tx1"/>
                            </a:solidFill>
                            <a:latin typeface="Cambria Math" panose="02040503050406030204" pitchFamily="18" charset="0"/>
                            <a:ea typeface="Arial"/>
                            <a:cs typeface="Arial"/>
                            <a:sym typeface="Arial"/>
                          </a:rPr>
                          <m:t>h</m:t>
                        </m:r>
                      </m:e>
                      <m:sub>
                        <m:r>
                          <a:rPr lang="en-US" altLang="zh-TW" sz="1200" b="0" i="1" u="none" strike="noStrike" cap="none">
                            <a:solidFill>
                              <a:schemeClr val="tx1"/>
                            </a:solidFill>
                            <a:latin typeface="Cambria Math" panose="02040503050406030204" pitchFamily="18" charset="0"/>
                            <a:ea typeface="Arial"/>
                            <a:cs typeface="Arial"/>
                            <a:sym typeface="Arial"/>
                          </a:rPr>
                          <m:t>33</m:t>
                        </m:r>
                      </m:sub>
                    </m:sSub>
                  </m:oMath>
                </a14:m>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1(</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用來做歸一化</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defTabSz="990752">
                  <a:buClrTx/>
                  <a:buSzTx/>
                  <a:buFont typeface="+mj-lt"/>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重新排</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重新排完後，用矩陣形式寫</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0"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如果有多</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個匹配點</a:t>
                </a:r>
                <a:r>
                  <a:rPr kumimoji="0"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時，則是寫成</a:t>
                </a:r>
                <a:r>
                  <a:rPr kumimoji="0"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AH=P’</a:t>
                </a:r>
              </a:p>
            </p:txBody>
          </p:sp>
        </mc:Choice>
        <mc:Fallback xmlns="">
          <p:sp>
            <p:nvSpPr>
              <p:cNvPr id="3" name="備忘稿版面配置區 2"/>
              <p:cNvSpPr>
                <a:spLocks noGrp="1"/>
              </p:cNvSpPr>
              <p:nvPr>
                <p:ph type="body" idx="1"/>
              </p:nvPr>
            </p:nvSpPr>
            <p:spPr/>
            <p:txBody>
              <a:bodyPr/>
              <a:lstStyle/>
              <a:p>
                <a:pPr marL="247688" marR="0" lvl="0" indent="-247688" algn="l" defTabSz="990752" rtl="0" eaLnBrk="1" fontAlgn="auto" latinLnBrk="0" hangingPunct="1">
                  <a:lnSpc>
                    <a:spcPct val="100000"/>
                  </a:lnSpc>
                  <a:spcBef>
                    <a:spcPts val="0"/>
                  </a:spcBef>
                  <a:spcAft>
                    <a:spcPts val="0"/>
                  </a:spcAft>
                  <a:buClrTx/>
                  <a:buSzTx/>
                  <a:buFont typeface="Arial"/>
                  <a:buNone/>
                  <a:tabLst/>
                  <a:defRPr/>
                </a:pPr>
                <a:r>
                  <a:rPr kumimoji="0" lang="zh-TW" altLang="en-US" sz="1100" b="0" i="0" u="none" strike="noStrike" kern="0" cap="none" spc="0" normalizeH="0" baseline="0" noProof="0" dirty="0" smtClean="0">
                    <a:ln>
                      <a:noFill/>
                    </a:ln>
                    <a:solidFill>
                      <a:srgbClr val="000000"/>
                    </a:solidFill>
                    <a:effectLst/>
                    <a:uLnTx/>
                    <a:uFillTx/>
                    <a:latin typeface="Arial"/>
                    <a:ea typeface="Arial"/>
                    <a:cs typeface="Arial"/>
                    <a:sym typeface="Arial"/>
                  </a:rPr>
                  <a:t>投影變換</a:t>
                </a:r>
                <a:endParaRPr kumimoji="0" lang="en-US" altLang="zh-TW" sz="11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indent="0" defTabSz="990752">
                  <a:buClrTx/>
                  <a:buSzTx/>
                  <a:buFont typeface="+mj-lt"/>
                  <a:buNone/>
                  <a:defRPr/>
                </a:pPr>
                <a:endParaRPr kumimoji="1" lang="en-US" altLang="zh-TW" baseline="0" dirty="0" smtClean="0"/>
              </a:p>
              <a:p>
                <a:pPr marL="0" indent="0" defTabSz="990752">
                  <a:buClrTx/>
                  <a:buSzTx/>
                  <a:buFont typeface="+mj-lt"/>
                  <a:buNone/>
                  <a:defRPr/>
                </a:pPr>
                <a:r>
                  <a:rPr kumimoji="1" lang="zh-TW" altLang="en-US" baseline="0" dirty="0" smtClean="0"/>
                  <a:t>解決方案</a:t>
                </a:r>
                <a:r>
                  <a:rPr kumimoji="1" lang="en-US" altLang="zh-TW" baseline="0" dirty="0" smtClean="0"/>
                  <a:t>2</a:t>
                </a:r>
                <a:r>
                  <a:rPr kumimoji="1" lang="zh-TW" altLang="en-US" baseline="0" dirty="0" smtClean="0"/>
                  <a:t>：設置</a:t>
                </a:r>
                <a:r>
                  <a:rPr lang="en-US" altLang="zh-TW" sz="1100" b="0" i="0" u="none" strike="noStrike" cap="none">
                    <a:solidFill>
                      <a:schemeClr val="tx1"/>
                    </a:solidFill>
                    <a:latin typeface="Cambria Math" panose="02040503050406030204" pitchFamily="18" charset="0"/>
                    <a:ea typeface="Arial"/>
                    <a:cs typeface="Arial"/>
                    <a:sym typeface="Arial"/>
                  </a:rPr>
                  <a:t>ℎ</a:t>
                </a:r>
                <a:r>
                  <a:rPr lang="en-US" altLang="zh-TW" sz="1100" b="0" i="0" u="none" strike="noStrike" cap="none" smtClean="0">
                    <a:solidFill>
                      <a:schemeClr val="tx1"/>
                    </a:solidFill>
                    <a:latin typeface="Cambria Math" panose="02040503050406030204" pitchFamily="18" charset="0"/>
                    <a:ea typeface="Arial"/>
                    <a:cs typeface="Arial"/>
                    <a:sym typeface="Arial"/>
                  </a:rPr>
                  <a:t>_</a:t>
                </a:r>
                <a:r>
                  <a:rPr lang="en-US" altLang="zh-TW" sz="1100" b="0" i="0" u="none" strike="noStrike" cap="none">
                    <a:solidFill>
                      <a:schemeClr val="tx1"/>
                    </a:solidFill>
                    <a:latin typeface="Cambria Math" panose="02040503050406030204" pitchFamily="18" charset="0"/>
                    <a:ea typeface="Arial"/>
                    <a:cs typeface="Arial"/>
                    <a:sym typeface="Arial"/>
                  </a:rPr>
                  <a:t>33</a:t>
                </a:r>
                <a:r>
                  <a:rPr kumimoji="1" lang="en-US" altLang="zh-TW" baseline="0" dirty="0" smtClean="0"/>
                  <a:t>= </a:t>
                </a:r>
                <a:r>
                  <a:rPr kumimoji="1" lang="en-US" altLang="zh-TW" baseline="0" dirty="0" smtClean="0"/>
                  <a:t>1</a:t>
                </a: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baseline="0" dirty="0" smtClean="0"/>
                  <a:t>3.</a:t>
                </a:r>
                <a:r>
                  <a:rPr kumimoji="1" lang="zh-TW" altLang="en-US" baseline="0" dirty="0" smtClean="0"/>
                  <a:t> 重新排</a:t>
                </a:r>
                <a:endParaRPr kumimoji="1" lang="en-US" altLang="zh-TW" baseline="0" dirty="0" smtClean="0"/>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100" dirty="0" smtClean="0"/>
                  <a:t>4.</a:t>
                </a:r>
                <a:r>
                  <a:rPr lang="zh-TW" altLang="en-US" sz="1100" dirty="0" smtClean="0"/>
                  <a:t>重新排完後，用矩陣形式寫</a:t>
                </a:r>
                <a:endParaRPr lang="en-US" altLang="zh-TW" sz="1100" dirty="0" smtClean="0"/>
              </a:p>
              <a:p>
                <a:pPr marL="0" marR="0" indent="0" algn="l" defTabSz="990752" rtl="0" eaLnBrk="1" fontAlgn="auto" latinLnBrk="0" hangingPunct="1">
                  <a:lnSpc>
                    <a:spcPct val="100000"/>
                  </a:lnSpc>
                  <a:spcBef>
                    <a:spcPts val="0"/>
                  </a:spcBef>
                  <a:spcAft>
                    <a:spcPts val="0"/>
                  </a:spcAft>
                  <a:buClrTx/>
                  <a:buSzTx/>
                  <a:buFont typeface="+mj-lt"/>
                  <a:buNone/>
                  <a:tabLst/>
                  <a:defRPr/>
                </a:pPr>
                <a:r>
                  <a:rPr kumimoji="0" lang="zh-TW" altLang="en-US" sz="1100" baseline="0" dirty="0" smtClean="0"/>
                  <a:t>如果有多</a:t>
                </a:r>
                <a:r>
                  <a:rPr lang="zh-TW" altLang="en-US" sz="1100" dirty="0" smtClean="0"/>
                  <a:t>個匹配點</a:t>
                </a:r>
                <a:r>
                  <a:rPr kumimoji="0" lang="zh-TW" altLang="en-US" sz="1100" baseline="0" dirty="0" smtClean="0"/>
                  <a:t>時，則是寫成</a:t>
                </a:r>
                <a:r>
                  <a:rPr kumimoji="0" lang="en-US" altLang="zh-TW" sz="1100" baseline="0" dirty="0" smtClean="0"/>
                  <a:t>AH=P’</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baseline="0" dirty="0" smtClean="0"/>
              </a:p>
              <a:p>
                <a:pPr marL="0" indent="0" defTabSz="990752">
                  <a:buClrTx/>
                  <a:buSzTx/>
                  <a:buFont typeface="+mj-lt"/>
                  <a:buNone/>
                  <a:defRPr/>
                </a:pPr>
                <a:endParaRPr kumimoji="1" lang="en-US" altLang="zh-TW" baseline="0" dirty="0" smtClean="0"/>
              </a:p>
              <a:p>
                <a:pPr marL="247688" indent="-247688" defTabSz="990752">
                  <a:buClrTx/>
                  <a:buSzTx/>
                  <a:buFont typeface="+mj-lt"/>
                  <a:buAutoNum type="arabicPeriod"/>
                  <a:defRPr/>
                </a:pPr>
                <a:endParaRPr kumimoji="1" lang="en-US" altLang="zh-TW" baseline="0" dirty="0" smtClean="0"/>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20</a:t>
            </a:fld>
            <a:endParaRPr kumimoji="1" lang="zh-TW" altLang="en-US"/>
          </a:p>
        </p:txBody>
      </p:sp>
    </p:spTree>
    <p:extLst>
      <p:ext uri="{BB962C8B-B14F-4D97-AF65-F5344CB8AC3E}">
        <p14:creationId xmlns:p14="http://schemas.microsoft.com/office/powerpoint/2010/main" val="4236428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247688" marR="0" lvl="0" indent="-247688" algn="l" defTabSz="990752" rtl="0" eaLnBrk="1" fontAlgn="auto" latinLnBrk="0" hangingPunct="1">
                  <a:lnSpc>
                    <a:spcPct val="100000"/>
                  </a:lnSpc>
                  <a:spcBef>
                    <a:spcPts val="0"/>
                  </a:spcBef>
                  <a:spcAft>
                    <a:spcPts val="0"/>
                  </a:spcAft>
                  <a:buClrTx/>
                  <a:buSzTx/>
                  <a:buFont typeface="Arial"/>
                  <a:buNone/>
                  <a:tabLst/>
                  <a:defRPr/>
                </a:pPr>
                <a:r>
                  <a:rPr kumimoji="0"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投影變換</a:t>
                </a:r>
                <a:endParaRPr kumimoji="0"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defTabSz="990752">
                  <a:buClrTx/>
                  <a:buSzTx/>
                  <a:buFont typeface="+mj-lt"/>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 typeface="+mj-lt"/>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解決方案</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：設置</a:t>
                </a:r>
                <a14:m>
                  <m:oMath xmlns:m="http://schemas.openxmlformats.org/officeDocument/2006/math">
                    <m:sSub>
                      <m:sSubPr>
                        <m:ctrlPr>
                          <a:rPr lang="en-US" altLang="zh-TW" sz="1200" b="0" i="1" u="none" strike="noStrike" cap="none" smtClean="0">
                            <a:solidFill>
                              <a:schemeClr val="tx1"/>
                            </a:solidFill>
                            <a:latin typeface="Cambria Math" panose="02040503050406030204" pitchFamily="18" charset="0"/>
                            <a:ea typeface="Arial"/>
                            <a:cs typeface="Arial"/>
                            <a:sym typeface="Arial"/>
                          </a:rPr>
                        </m:ctrlPr>
                      </m:sSubPr>
                      <m:e>
                        <m:r>
                          <a:rPr lang="en-US" altLang="zh-TW" sz="1200" b="0" i="1" u="none" strike="noStrike" cap="none">
                            <a:solidFill>
                              <a:schemeClr val="tx1"/>
                            </a:solidFill>
                            <a:latin typeface="Cambria Math" panose="02040503050406030204" pitchFamily="18" charset="0"/>
                            <a:ea typeface="Arial"/>
                            <a:cs typeface="Arial"/>
                            <a:sym typeface="Arial"/>
                          </a:rPr>
                          <m:t>h</m:t>
                        </m:r>
                      </m:e>
                      <m:sub>
                        <m:r>
                          <a:rPr lang="en-US" altLang="zh-TW" sz="1200" b="0" i="1" u="none" strike="noStrike" cap="none">
                            <a:solidFill>
                              <a:schemeClr val="tx1"/>
                            </a:solidFill>
                            <a:latin typeface="Cambria Math" panose="02040503050406030204" pitchFamily="18" charset="0"/>
                            <a:ea typeface="Arial"/>
                            <a:cs typeface="Arial"/>
                            <a:sym typeface="Arial"/>
                          </a:rPr>
                          <m:t>33</m:t>
                        </m:r>
                      </m:sub>
                    </m:sSub>
                  </m:oMath>
                </a14:m>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1</a:t>
                </a:r>
              </a:p>
              <a:p>
                <a:pPr marL="247688" indent="-247688" defTabSz="990752">
                  <a:buClrTx/>
                  <a:buSzTx/>
                  <a:buFont typeface="+mj-lt"/>
                  <a:buAutoNum type="arabicPeriod"/>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𝐴𝐻</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sSup>
                      <m:sSupPr>
                        <m:ctrlPr>
                          <a:rPr lang="en-US" altLang="zh-TW" sz="1200" b="0" i="1" u="none" strike="noStrike" cap="none" smtClean="0">
                            <a:solidFill>
                              <a:schemeClr val="tx1"/>
                            </a:solidFill>
                            <a:latin typeface="Cambria Math" panose="02040503050406030204" pitchFamily="18" charset="0"/>
                            <a:ea typeface="Arial"/>
                            <a:cs typeface="Arial"/>
                            <a:sym typeface="Arial"/>
                          </a:rPr>
                        </m:ctrlPr>
                      </m:sSupPr>
                      <m:e>
                        <m:r>
                          <a:rPr lang="en-US" altLang="zh-TW" sz="1200" b="0" i="1" u="none" strike="noStrike" cap="none">
                            <a:solidFill>
                              <a:schemeClr val="tx1"/>
                            </a:solidFill>
                            <a:latin typeface="Cambria Math" panose="02040503050406030204" pitchFamily="18" charset="0"/>
                            <a:ea typeface="Arial"/>
                            <a:cs typeface="Arial"/>
                            <a:sym typeface="Arial"/>
                          </a:rPr>
                          <m:t>𝑃</m:t>
                        </m:r>
                      </m:e>
                      <m:sup>
                        <m:r>
                          <a:rPr lang="en-US" altLang="zh-TW" sz="1200" b="0" i="1" u="none" strike="noStrike" cap="none">
                            <a:solidFill>
                              <a:schemeClr val="tx1"/>
                            </a:solidFill>
                            <a:latin typeface="Cambria Math" panose="02040503050406030204" pitchFamily="18" charset="0"/>
                            <a:ea typeface="Arial"/>
                            <a:cs typeface="Arial"/>
                            <a:sym typeface="Arial"/>
                          </a:rPr>
                          <m:t>′</m:t>
                        </m:r>
                      </m:sup>
                    </m:sSup>
                  </m:oMath>
                </a14:m>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Font typeface="+mj-lt"/>
                  <a:buAutoNum type="arabicPeriod"/>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𝐴𝐻</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sSup>
                      <m:sSupPr>
                        <m:ctrlPr>
                          <a:rPr lang="en-US" altLang="zh-TW" sz="1200" b="0" i="1" u="none" strike="noStrike" cap="none" smtClean="0">
                            <a:solidFill>
                              <a:schemeClr val="tx1"/>
                            </a:solidFill>
                            <a:latin typeface="Cambria Math" panose="02040503050406030204" pitchFamily="18" charset="0"/>
                            <a:ea typeface="Arial"/>
                            <a:cs typeface="Arial"/>
                            <a:sym typeface="Arial"/>
                          </a:rPr>
                        </m:ctrlPr>
                      </m:sSupPr>
                      <m:e>
                        <m:r>
                          <a:rPr lang="en-US" altLang="zh-TW" sz="1200" b="0" i="1" u="none" strike="noStrike" cap="none">
                            <a:solidFill>
                              <a:schemeClr val="tx1"/>
                            </a:solidFill>
                            <a:latin typeface="Cambria Math" panose="02040503050406030204" pitchFamily="18" charset="0"/>
                            <a:ea typeface="Arial"/>
                            <a:cs typeface="Arial"/>
                            <a:sym typeface="Arial"/>
                          </a:rPr>
                          <m:t>𝑃</m:t>
                        </m:r>
                      </m:e>
                      <m:sup>
                        <m:r>
                          <a:rPr lang="en-US" altLang="zh-TW" sz="1200" b="0" i="1" u="none" strike="noStrike" cap="none">
                            <a:solidFill>
                              <a:schemeClr val="tx1"/>
                            </a:solidFill>
                            <a:latin typeface="Cambria Math" panose="02040503050406030204" pitchFamily="18" charset="0"/>
                            <a:ea typeface="Arial"/>
                            <a:cs typeface="Arial"/>
                            <a:sym typeface="Arial"/>
                          </a:rPr>
                          <m:t>′</m:t>
                        </m:r>
                      </m:sup>
                    </m:sSup>
                  </m:oMath>
                </a14:m>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en-US" altLang="zh-TW" sz="1200" b="0" i="1" u="none" strike="noStrike" cap="none" smtClean="0">
                        <a:solidFill>
                          <a:schemeClr val="tx1"/>
                        </a:solidFill>
                        <a:latin typeface="Cambria Math" panose="02040503050406030204" pitchFamily="18" charset="0"/>
                        <a:ea typeface="Arial"/>
                        <a:cs typeface="Arial"/>
                        <a:sym typeface="Arial"/>
                      </a:rPr>
                      <m:t>𝐻</m:t>
                    </m:r>
                    <m:r>
                      <a:rPr lang="en-US" altLang="zh-TW" sz="1200" b="0" i="1" u="none" strike="noStrike" cap="none" smtClean="0">
                        <a:solidFill>
                          <a:schemeClr val="tx1"/>
                        </a:solidFill>
                        <a:latin typeface="Cambria Math" panose="02040503050406030204" pitchFamily="18" charset="0"/>
                        <a:ea typeface="Arial"/>
                        <a:cs typeface="Arial"/>
                        <a:sym typeface="Arial"/>
                      </a:rPr>
                      <m:t>=</m:t>
                    </m:r>
                    <m:sSup>
                      <m:sSupPr>
                        <m:ctrlPr>
                          <a:rPr lang="en-US" altLang="zh-TW" sz="1200" b="0" i="1" u="none" strike="noStrike" cap="none" smtClean="0">
                            <a:solidFill>
                              <a:schemeClr val="tx1"/>
                            </a:solidFill>
                            <a:latin typeface="Cambria Math" panose="02040503050406030204" pitchFamily="18" charset="0"/>
                            <a:ea typeface="Arial"/>
                            <a:cs typeface="Arial"/>
                            <a:sym typeface="Arial"/>
                          </a:rPr>
                        </m:ctrlPr>
                      </m:sSupPr>
                      <m:e>
                        <m:r>
                          <a:rPr lang="en-US" altLang="zh-TW" sz="1200" b="0" i="1" u="none" strike="noStrike" cap="none" smtClean="0">
                            <a:solidFill>
                              <a:schemeClr val="tx1"/>
                            </a:solidFill>
                            <a:latin typeface="Cambria Math" panose="02040503050406030204" pitchFamily="18" charset="0"/>
                            <a:ea typeface="Arial"/>
                            <a:cs typeface="Arial"/>
                            <a:sym typeface="Arial"/>
                          </a:rPr>
                          <m:t>𝐴</m:t>
                        </m:r>
                      </m:e>
                      <m:sup>
                        <m:r>
                          <a:rPr lang="en-US" altLang="zh-TW" sz="1200" b="0" i="1" u="none" strike="noStrike" cap="none" smtClean="0">
                            <a:solidFill>
                              <a:schemeClr val="tx1"/>
                            </a:solidFill>
                            <a:latin typeface="Cambria Math" panose="02040503050406030204" pitchFamily="18" charset="0"/>
                            <a:ea typeface="Arial"/>
                            <a:cs typeface="Arial"/>
                            <a:sym typeface="Arial"/>
                          </a:rPr>
                          <m:t>−1</m:t>
                        </m:r>
                      </m:sup>
                    </m:sSup>
                    <m:r>
                      <a:rPr lang="en-US" altLang="zh-TW" sz="1200" b="0" i="1" u="none" strike="noStrike" cap="none" smtClean="0">
                        <a:solidFill>
                          <a:schemeClr val="tx1"/>
                        </a:solidFill>
                        <a:latin typeface="Cambria Math" panose="02040503050406030204" pitchFamily="18" charset="0"/>
                        <a:ea typeface="Arial"/>
                        <a:cs typeface="Arial"/>
                        <a:sym typeface="Arial"/>
                      </a:rPr>
                      <m:t>𝐴𝐻</m:t>
                    </m:r>
                    <m:r>
                      <a:rPr lang="en-US" altLang="zh-TW" sz="1200" b="0" i="1" u="none" strike="noStrike" cap="none" smtClean="0">
                        <a:solidFill>
                          <a:schemeClr val="tx1"/>
                        </a:solidFill>
                        <a:latin typeface="Cambria Math" panose="02040503050406030204" pitchFamily="18" charset="0"/>
                        <a:ea typeface="Arial"/>
                        <a:cs typeface="Arial"/>
                        <a:sym typeface="Arial"/>
                      </a:rPr>
                      <m:t>=</m:t>
                    </m:r>
                    <m:sSup>
                      <m:sSupPr>
                        <m:ctrlPr>
                          <a:rPr lang="en-US" altLang="zh-TW" sz="1200" b="0" i="1" u="none" strike="noStrike" cap="none" smtClean="0">
                            <a:solidFill>
                              <a:schemeClr val="tx1"/>
                            </a:solidFill>
                            <a:latin typeface="Cambria Math" panose="02040503050406030204" pitchFamily="18" charset="0"/>
                            <a:ea typeface="Arial"/>
                            <a:cs typeface="Arial"/>
                            <a:sym typeface="Arial"/>
                          </a:rPr>
                        </m:ctrlPr>
                      </m:sSupPr>
                      <m:e>
                        <m:r>
                          <a:rPr lang="en-US" altLang="zh-TW" sz="1200" b="0" i="1" u="none" strike="noStrike" cap="none">
                            <a:solidFill>
                              <a:schemeClr val="tx1"/>
                            </a:solidFill>
                            <a:latin typeface="Cambria Math" panose="02040503050406030204" pitchFamily="18" charset="0"/>
                            <a:ea typeface="Arial"/>
                            <a:cs typeface="Arial"/>
                            <a:sym typeface="Arial"/>
                          </a:rPr>
                          <m:t>𝐴</m:t>
                        </m:r>
                      </m:e>
                      <m:sup>
                        <m:r>
                          <a:rPr lang="en-US" altLang="zh-TW" sz="1200" b="0" i="1" u="none" strike="noStrike" cap="none">
                            <a:solidFill>
                              <a:schemeClr val="tx1"/>
                            </a:solidFill>
                            <a:latin typeface="Cambria Math" panose="02040503050406030204" pitchFamily="18" charset="0"/>
                            <a:ea typeface="Arial"/>
                            <a:cs typeface="Arial"/>
                            <a:sym typeface="Arial"/>
                          </a:rPr>
                          <m:t>−1</m:t>
                        </m:r>
                      </m:sup>
                    </m:sSup>
                    <m:sSup>
                      <m:sSupPr>
                        <m:ctrlPr>
                          <a:rPr lang="en-US" altLang="zh-TW" sz="1200" b="0" i="1" u="none" strike="noStrike" cap="none">
                            <a:solidFill>
                              <a:schemeClr val="tx1"/>
                            </a:solidFill>
                            <a:latin typeface="Cambria Math" panose="02040503050406030204" pitchFamily="18" charset="0"/>
                            <a:ea typeface="Arial"/>
                            <a:cs typeface="Arial"/>
                            <a:sym typeface="Arial"/>
                          </a:rPr>
                        </m:ctrlPr>
                      </m:sSupPr>
                      <m:e>
                        <m:r>
                          <a:rPr lang="en-US" altLang="zh-TW" sz="1200" b="0" i="1" u="none" strike="noStrike" cap="none">
                            <a:solidFill>
                              <a:schemeClr val="tx1"/>
                            </a:solidFill>
                            <a:latin typeface="Cambria Math" panose="02040503050406030204" pitchFamily="18" charset="0"/>
                            <a:ea typeface="Arial"/>
                            <a:cs typeface="Arial"/>
                            <a:sym typeface="Arial"/>
                          </a:rPr>
                          <m:t>𝑃</m:t>
                        </m:r>
                      </m:e>
                      <m:sup>
                        <m:r>
                          <a:rPr lang="en-US" altLang="zh-TW" sz="1200" b="0" i="1" u="none" strike="noStrike" cap="none">
                            <a:solidFill>
                              <a:schemeClr val="tx1"/>
                            </a:solidFill>
                            <a:latin typeface="Cambria Math" panose="02040503050406030204" pitchFamily="18" charset="0"/>
                            <a:ea typeface="Arial"/>
                            <a:cs typeface="Arial"/>
                            <a:sym typeface="Arial"/>
                          </a:rPr>
                          <m:t>′</m:t>
                        </m:r>
                      </m:sup>
                    </m:sSup>
                  </m:oMath>
                </a14:m>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Font typeface="+mj-lt"/>
                  <a:buAutoNum type="arabicPeriod"/>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基本的估計方法是使用</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高斯</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牛頓近似值</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高斯</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牛頓演算法</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直接最小化平方</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差</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方程</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indent="-247688" defTabSz="990752">
                  <a:buClrTx/>
                  <a:buSzTx/>
                  <a:buFont typeface="+mj-lt"/>
                  <a:buAutoNum type="arabicPeriod"/>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通過適當檢查</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平方差</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下坡步驟</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收斂到局部最小值</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247688" marR="0" lvl="0" indent="-247688" algn="l" defTabSz="990752" rtl="0" eaLnBrk="1" fontAlgn="auto" latinLnBrk="0" hangingPunct="1">
                  <a:lnSpc>
                    <a:spcPct val="100000"/>
                  </a:lnSpc>
                  <a:spcBef>
                    <a:spcPts val="0"/>
                  </a:spcBef>
                  <a:spcAft>
                    <a:spcPts val="0"/>
                  </a:spcAft>
                  <a:buClrTx/>
                  <a:buSzTx/>
                  <a:buFont typeface="Arial"/>
                  <a:buNone/>
                  <a:tabLst/>
                  <a:defRPr/>
                </a:pPr>
                <a:r>
                  <a:rPr kumimoji="0" lang="zh-TW" altLang="en-US" sz="1100" b="0" i="0" u="none" strike="noStrike" kern="0" cap="none" spc="0" normalizeH="0" baseline="0" noProof="0" dirty="0" smtClean="0">
                    <a:ln>
                      <a:noFill/>
                    </a:ln>
                    <a:solidFill>
                      <a:srgbClr val="000000"/>
                    </a:solidFill>
                    <a:effectLst/>
                    <a:uLnTx/>
                    <a:uFillTx/>
                    <a:latin typeface="Arial"/>
                    <a:ea typeface="Arial"/>
                    <a:cs typeface="Arial"/>
                    <a:sym typeface="Arial"/>
                  </a:rPr>
                  <a:t>投影變換</a:t>
                </a:r>
                <a:endParaRPr kumimoji="0" lang="en-US" altLang="zh-TW" sz="11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indent="0" defTabSz="990752">
                  <a:buClrTx/>
                  <a:buSzTx/>
                  <a:buFont typeface="+mj-lt"/>
                  <a:buNone/>
                  <a:defRPr/>
                </a:pPr>
                <a:endParaRPr kumimoji="1" lang="en-US" altLang="zh-TW" baseline="0" dirty="0" smtClean="0"/>
              </a:p>
              <a:p>
                <a:pPr marL="0" indent="0" defTabSz="990752">
                  <a:buClrTx/>
                  <a:buSzTx/>
                  <a:buFont typeface="+mj-lt"/>
                  <a:buNone/>
                  <a:defRPr/>
                </a:pPr>
                <a:r>
                  <a:rPr kumimoji="1" lang="zh-TW" altLang="en-US" baseline="0" dirty="0" smtClean="0"/>
                  <a:t>解決方案</a:t>
                </a:r>
                <a:r>
                  <a:rPr kumimoji="1" lang="en-US" altLang="zh-TW" baseline="0" dirty="0" smtClean="0"/>
                  <a:t>2</a:t>
                </a:r>
                <a:r>
                  <a:rPr kumimoji="1" lang="zh-TW" altLang="en-US" baseline="0" dirty="0" smtClean="0"/>
                  <a:t>：設置</a:t>
                </a:r>
                <a:r>
                  <a:rPr lang="en-US" altLang="zh-TW" sz="1100" b="0" i="0" u="none" strike="noStrike" cap="none">
                    <a:solidFill>
                      <a:schemeClr val="tx1"/>
                    </a:solidFill>
                    <a:latin typeface="Cambria Math" panose="02040503050406030204" pitchFamily="18" charset="0"/>
                    <a:ea typeface="Arial"/>
                    <a:cs typeface="Arial"/>
                    <a:sym typeface="Arial"/>
                  </a:rPr>
                  <a:t>ℎ</a:t>
                </a:r>
                <a:r>
                  <a:rPr lang="en-US" altLang="zh-TW" sz="1100" b="0" i="0" u="none" strike="noStrike" cap="none" smtClean="0">
                    <a:solidFill>
                      <a:schemeClr val="tx1"/>
                    </a:solidFill>
                    <a:latin typeface="Cambria Math" panose="02040503050406030204" pitchFamily="18" charset="0"/>
                    <a:ea typeface="Arial"/>
                    <a:cs typeface="Arial"/>
                    <a:sym typeface="Arial"/>
                  </a:rPr>
                  <a:t>_</a:t>
                </a:r>
                <a:r>
                  <a:rPr lang="en-US" altLang="zh-TW" sz="1100" b="0" i="0" u="none" strike="noStrike" cap="none">
                    <a:solidFill>
                      <a:schemeClr val="tx1"/>
                    </a:solidFill>
                    <a:latin typeface="Cambria Math" panose="02040503050406030204" pitchFamily="18" charset="0"/>
                    <a:ea typeface="Arial"/>
                    <a:cs typeface="Arial"/>
                    <a:sym typeface="Arial"/>
                  </a:rPr>
                  <a:t>33</a:t>
                </a:r>
                <a:r>
                  <a:rPr kumimoji="1" lang="en-US" altLang="zh-TW" baseline="0" dirty="0" smtClean="0"/>
                  <a:t>= 1</a:t>
                </a:r>
              </a:p>
              <a:p>
                <a:pPr marL="247688" indent="-247688" defTabSz="990752">
                  <a:buClrTx/>
                  <a:buSzTx/>
                  <a:buFont typeface="+mj-lt"/>
                  <a:buAutoNum type="arabicPeriod"/>
                  <a:defRPr/>
                </a:pPr>
                <a:r>
                  <a:rPr kumimoji="1" lang="zh-TW" altLang="en-US" baseline="0" dirty="0" smtClean="0"/>
                  <a:t>𝐴𝐻</a:t>
                </a:r>
                <a:r>
                  <a:rPr kumimoji="1" lang="en-US" altLang="zh-TW" baseline="0" dirty="0" smtClean="0"/>
                  <a:t>=</a:t>
                </a:r>
                <a:r>
                  <a:rPr lang="en-US" altLang="zh-TW" sz="1100" b="0" i="0" u="none" strike="noStrike" cap="none">
                    <a:solidFill>
                      <a:schemeClr val="tx1"/>
                    </a:solidFill>
                    <a:latin typeface="Cambria Math" panose="02040503050406030204" pitchFamily="18" charset="0"/>
                    <a:ea typeface="Arial"/>
                    <a:cs typeface="Arial"/>
                    <a:sym typeface="Arial"/>
                  </a:rPr>
                  <a:t>𝑃</a:t>
                </a:r>
                <a:r>
                  <a:rPr lang="en-US" altLang="zh-TW" sz="1100" b="0" i="0" u="none" strike="noStrike" cap="none" smtClean="0">
                    <a:solidFill>
                      <a:schemeClr val="tx1"/>
                    </a:solidFill>
                    <a:latin typeface="Cambria Math" panose="02040503050406030204" pitchFamily="18" charset="0"/>
                    <a:ea typeface="Arial"/>
                    <a:cs typeface="Arial"/>
                    <a:sym typeface="Arial"/>
                  </a:rPr>
                  <a:t>^</a:t>
                </a:r>
                <a:r>
                  <a:rPr lang="en-US" altLang="zh-TW" sz="1100" b="0" i="0" u="none" strike="noStrike" cap="none">
                    <a:solidFill>
                      <a:schemeClr val="tx1"/>
                    </a:solidFill>
                    <a:latin typeface="Cambria Math" panose="02040503050406030204" pitchFamily="18" charset="0"/>
                    <a:ea typeface="Arial"/>
                    <a:cs typeface="Arial"/>
                    <a:sym typeface="Arial"/>
                  </a:rPr>
                  <a:t>′</a:t>
                </a:r>
                <a:endParaRPr kumimoji="1" lang="en-US" altLang="zh-TW" baseline="0" dirty="0" smtClean="0"/>
              </a:p>
              <a:p>
                <a:pPr marL="247688" indent="-247688" defTabSz="990752">
                  <a:buClrTx/>
                  <a:buSzTx/>
                  <a:buFont typeface="+mj-lt"/>
                  <a:buAutoNum type="arabicPeriod"/>
                  <a:defRPr/>
                </a:pPr>
                <a:r>
                  <a:rPr kumimoji="1" lang="zh-TW" altLang="en-US" baseline="0" dirty="0" smtClean="0"/>
                  <a:t>𝐴𝐻</a:t>
                </a:r>
                <a:r>
                  <a:rPr kumimoji="1" lang="en-US" altLang="zh-TW" baseline="0" dirty="0" smtClean="0"/>
                  <a:t>=</a:t>
                </a:r>
                <a:r>
                  <a:rPr lang="en-US" altLang="zh-TW" sz="1100" b="0" i="0" u="none" strike="noStrike" cap="none">
                    <a:solidFill>
                      <a:schemeClr val="tx1"/>
                    </a:solidFill>
                    <a:latin typeface="Cambria Math" panose="02040503050406030204" pitchFamily="18" charset="0"/>
                    <a:ea typeface="Arial"/>
                    <a:cs typeface="Arial"/>
                    <a:sym typeface="Arial"/>
                  </a:rPr>
                  <a:t>𝑃</a:t>
                </a:r>
                <a:r>
                  <a:rPr lang="en-US" altLang="zh-TW" sz="1100" b="0" i="0" u="none" strike="noStrike" cap="none" smtClean="0">
                    <a:solidFill>
                      <a:schemeClr val="tx1"/>
                    </a:solidFill>
                    <a:latin typeface="Cambria Math" panose="02040503050406030204" pitchFamily="18" charset="0"/>
                    <a:ea typeface="Arial"/>
                    <a:cs typeface="Arial"/>
                    <a:sym typeface="Arial"/>
                  </a:rPr>
                  <a:t>^</a:t>
                </a:r>
                <a:r>
                  <a:rPr lang="en-US" altLang="zh-TW" sz="1100" b="0" i="0" u="none" strike="noStrike" cap="none">
                    <a:solidFill>
                      <a:schemeClr val="tx1"/>
                    </a:solidFill>
                    <a:latin typeface="Cambria Math" panose="02040503050406030204" pitchFamily="18" charset="0"/>
                    <a:ea typeface="Arial"/>
                    <a:cs typeface="Arial"/>
                    <a:sym typeface="Arial"/>
                  </a:rPr>
                  <a:t>′</a:t>
                </a:r>
                <a:r>
                  <a:rPr kumimoji="1" lang="en-US" altLang="zh-TW" baseline="0" dirty="0" smtClean="0"/>
                  <a:t>→</a:t>
                </a:r>
                <a:r>
                  <a:rPr lang="en-US" altLang="zh-TW" sz="1100" b="0" i="0" u="none" strike="noStrike" cap="none" smtClean="0">
                    <a:solidFill>
                      <a:schemeClr val="tx1"/>
                    </a:solidFill>
                    <a:latin typeface="Cambria Math" panose="02040503050406030204" pitchFamily="18" charset="0"/>
                    <a:ea typeface="Arial"/>
                    <a:cs typeface="Arial"/>
                    <a:sym typeface="Arial"/>
                  </a:rPr>
                  <a:t>𝐻=</a:t>
                </a:r>
                <a:r>
                  <a:rPr lang="en-US" altLang="zh-TW" sz="1100" b="0" i="0" u="none" strike="noStrike" cap="none" smtClean="0">
                    <a:solidFill>
                      <a:schemeClr val="tx1"/>
                    </a:solidFill>
                    <a:latin typeface="Cambria Math" panose="02040503050406030204" pitchFamily="18" charset="0"/>
                    <a:ea typeface="Arial"/>
                    <a:cs typeface="Arial"/>
                    <a:sym typeface="Arial"/>
                  </a:rPr>
                  <a:t>𝐴^(−1) 𝐴𝐻=</a:t>
                </a:r>
                <a:r>
                  <a:rPr lang="en-US" altLang="zh-TW" sz="1100" b="0" i="0" u="none" strike="noStrike" cap="none">
                    <a:solidFill>
                      <a:srgbClr val="FF0000"/>
                    </a:solidFill>
                    <a:latin typeface="Cambria Math" panose="02040503050406030204" pitchFamily="18" charset="0"/>
                    <a:ea typeface="Arial"/>
                    <a:cs typeface="Arial"/>
                    <a:sym typeface="Arial"/>
                  </a:rPr>
                  <a:t>𝐴</a:t>
                </a:r>
                <a:r>
                  <a:rPr lang="en-US" altLang="zh-TW" sz="1100" b="0" i="0" u="none" strike="noStrike" cap="none" smtClean="0">
                    <a:solidFill>
                      <a:srgbClr val="FF0000"/>
                    </a:solidFill>
                    <a:latin typeface="Cambria Math" panose="02040503050406030204" pitchFamily="18" charset="0"/>
                    <a:ea typeface="Arial"/>
                    <a:cs typeface="Arial"/>
                    <a:sym typeface="Arial"/>
                  </a:rPr>
                  <a:t>^(</a:t>
                </a:r>
                <a:r>
                  <a:rPr lang="en-US" altLang="zh-TW" sz="1100" b="0" i="0" u="none" strike="noStrike" cap="none">
                    <a:solidFill>
                      <a:srgbClr val="FF0000"/>
                    </a:solidFill>
                    <a:latin typeface="Cambria Math" panose="02040503050406030204" pitchFamily="18" charset="0"/>
                    <a:ea typeface="Arial"/>
                    <a:cs typeface="Arial"/>
                    <a:sym typeface="Arial"/>
                  </a:rPr>
                  <a:t>−1</a:t>
                </a:r>
                <a:r>
                  <a:rPr lang="en-US" altLang="zh-TW" sz="1100" b="0" i="0" u="none" strike="noStrike" cap="none" smtClean="0">
                    <a:solidFill>
                      <a:srgbClr val="FF0000"/>
                    </a:solidFill>
                    <a:latin typeface="Cambria Math" panose="02040503050406030204" pitchFamily="18" charset="0"/>
                    <a:ea typeface="Arial"/>
                    <a:cs typeface="Arial"/>
                    <a:sym typeface="Arial"/>
                  </a:rPr>
                  <a:t>)</a:t>
                </a:r>
                <a:r>
                  <a:rPr lang="en-US" altLang="zh-TW" sz="1100" b="0" i="0" u="none" strike="noStrike" cap="none">
                    <a:solidFill>
                      <a:schemeClr val="tx1"/>
                    </a:solidFill>
                    <a:latin typeface="Cambria Math" panose="02040503050406030204" pitchFamily="18" charset="0"/>
                    <a:ea typeface="Arial"/>
                    <a:cs typeface="Arial"/>
                    <a:sym typeface="Arial"/>
                  </a:rPr>
                  <a:t> 𝑃^′</a:t>
                </a:r>
                <a:endParaRPr kumimoji="1" lang="en-US" altLang="zh-TW" baseline="0" dirty="0" smtClean="0"/>
              </a:p>
              <a:p>
                <a:pPr marL="247688" indent="-247688" defTabSz="990752">
                  <a:buClrTx/>
                  <a:buSzTx/>
                  <a:buFont typeface="+mj-lt"/>
                  <a:buAutoNum type="arabicPeriod"/>
                  <a:defRPr/>
                </a:pPr>
                <a:r>
                  <a:rPr lang="zh-TW" altLang="zh-TW" sz="1100" b="0" i="0" u="none" strike="noStrike" cap="none" dirty="0" smtClean="0">
                    <a:solidFill>
                      <a:srgbClr val="000000"/>
                    </a:solidFill>
                    <a:effectLst/>
                    <a:latin typeface="Arial"/>
                    <a:ea typeface="Arial"/>
                    <a:cs typeface="Arial"/>
                    <a:sym typeface="Arial"/>
                  </a:rPr>
                  <a:t>基本的估計方法是使用高斯</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牛頓近似直接最小化平方</a:t>
                </a:r>
                <a:r>
                  <a:rPr lang="zh-TW" altLang="en-US" sz="1100" b="0" i="0" u="none" strike="noStrike" cap="none" dirty="0" smtClean="0">
                    <a:solidFill>
                      <a:srgbClr val="000000"/>
                    </a:solidFill>
                    <a:effectLst/>
                    <a:latin typeface="Arial"/>
                    <a:ea typeface="Arial"/>
                    <a:cs typeface="Arial"/>
                    <a:sym typeface="Arial"/>
                  </a:rPr>
                  <a:t>差</a:t>
                </a:r>
                <a:r>
                  <a:rPr lang="zh-TW" altLang="zh-TW" sz="1100" b="0" i="0" u="none" strike="noStrike" cap="none" dirty="0" smtClean="0">
                    <a:solidFill>
                      <a:srgbClr val="000000"/>
                    </a:solidFill>
                    <a:effectLst/>
                    <a:latin typeface="Arial"/>
                    <a:ea typeface="Arial"/>
                    <a:cs typeface="Arial"/>
                    <a:sym typeface="Arial"/>
                  </a:rPr>
                  <a:t>方程</a:t>
                </a:r>
                <a:endParaRPr lang="en-US" altLang="zh-TW" sz="1100" b="0" i="0" u="none" strike="noStrike" cap="none" dirty="0" smtClean="0">
                  <a:solidFill>
                    <a:srgbClr val="000000"/>
                  </a:solidFill>
                  <a:effectLst/>
                  <a:latin typeface="Arial"/>
                  <a:ea typeface="Arial"/>
                  <a:cs typeface="Arial"/>
                  <a:sym typeface="Arial"/>
                </a:endParaRPr>
              </a:p>
              <a:p>
                <a:pPr marL="247688" indent="-247688" defTabSz="990752">
                  <a:buClrTx/>
                  <a:buSzTx/>
                  <a:buFont typeface="+mj-lt"/>
                  <a:buAutoNum type="arabicPeriod"/>
                  <a:defRPr/>
                </a:pPr>
                <a:r>
                  <a:rPr kumimoji="1" lang="zh-TW" altLang="en-US" baseline="0" dirty="0" smtClean="0"/>
                  <a:t>通過</a:t>
                </a:r>
                <a:r>
                  <a:rPr kumimoji="1" lang="zh-TW" altLang="en-US" baseline="0" dirty="0" smtClean="0"/>
                  <a:t>適當檢查下坡</a:t>
                </a:r>
                <a:r>
                  <a:rPr kumimoji="1" lang="zh-TW" altLang="en-US" baseline="0" dirty="0" smtClean="0"/>
                  <a:t>步驟</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平方誤差</a:t>
                </a:r>
                <a:r>
                  <a:rPr lang="en-US" altLang="zh-TW" sz="1100" b="0" i="0" u="none" strike="noStrike" cap="none" dirty="0" smtClean="0">
                    <a:solidFill>
                      <a:srgbClr val="000000"/>
                    </a:solidFill>
                    <a:effectLst/>
                    <a:latin typeface="Arial"/>
                    <a:ea typeface="Arial"/>
                    <a:cs typeface="Arial"/>
                    <a:sym typeface="Arial"/>
                  </a:rPr>
                  <a:t>)</a:t>
                </a:r>
                <a:r>
                  <a:rPr kumimoji="1" lang="zh-TW" altLang="en-US" baseline="0" dirty="0" smtClean="0"/>
                  <a:t>收斂</a:t>
                </a:r>
                <a:r>
                  <a:rPr kumimoji="1" lang="zh-TW" altLang="en-US" baseline="0" dirty="0" smtClean="0"/>
                  <a:t>到局部</a:t>
                </a:r>
                <a:r>
                  <a:rPr kumimoji="1" lang="zh-TW" altLang="en-US" baseline="0" dirty="0" smtClean="0"/>
                  <a:t>最小值</a:t>
                </a:r>
                <a:endParaRPr kumimoji="1" lang="en-US" altLang="zh-TW" baseline="0" dirty="0" smtClean="0"/>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21</a:t>
            </a:fld>
            <a:endParaRPr kumimoji="1" lang="zh-TW" altLang="en-US"/>
          </a:p>
        </p:txBody>
      </p:sp>
    </p:spTree>
    <p:extLst>
      <p:ext uri="{BB962C8B-B14F-4D97-AF65-F5344CB8AC3E}">
        <p14:creationId xmlns:p14="http://schemas.microsoft.com/office/powerpoint/2010/main" val="3246849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r>
                  <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（隨機抽樣一致算法）和最小平方差中值</a:t>
                </a:r>
                <a:endParaRPr kumimoji="1" lang="en-US" altLang="zh-TW"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但是以上方法都是當特徵點</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對應關係中</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不</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存在</a:t>
                </a:r>
                <a:r>
                  <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離群值</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時，最小平方差是測量的首選方法，</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但在</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特徵點</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對應關係中存在</a:t>
                </a:r>
                <a:r>
                  <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離群值</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時，需要更強健的最小平方差版本</a:t>
                </a:r>
                <a:endPar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因為有時，太多的離群值將阻止</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梯度下降</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演</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算法</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(gradient descent algorithms)</a:t>
                </a:r>
                <a:r>
                  <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收斂到全局最佳值。</a:t>
                </a:r>
                <a:endParaRPr kumimoji="1" lang="en-US" altLang="zh-TW"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因為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最小平方差</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當中有平方，所以如果特徵點</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錯了，將加大錯誤</a:t>
                </a:r>
                <a:endParaRPr kumimoji="1" lang="en-US" altLang="zh-TW"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更好的方法通常是找到一組</a:t>
                </a:r>
                <a:r>
                  <a:rPr kumimoji="1"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正確的</a:t>
                </a:r>
                <a:r>
                  <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對應關係</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，即與主要運動估計一致的點。</a:t>
                </a:r>
                <a:endParaRPr kumimoji="1" lang="en-US" altLang="zh-TW"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 typeface="+mj-lt"/>
                  <a:buNone/>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兩種</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常</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使用的解決此問題的方法稱為</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28600" lvl="0" indent="-228600" defTabSz="990752">
                  <a:buClrTx/>
                  <a:buSzTx/>
                  <a:buFont typeface="+mj-lt"/>
                  <a:buAutoNum type="arabicPeriod"/>
                  <a:defRPr/>
                </a:pPr>
                <a:r>
                  <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隨機抽樣一致算法</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RANdom</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SAmple</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Consensus, RANSAC)</a:t>
                </a:r>
              </a:p>
              <a:p>
                <a:pPr marL="228600" lvl="0" indent="-228600" defTabSz="990752">
                  <a:buClrTx/>
                  <a:buSzTx/>
                  <a:buFont typeface="+mj-lt"/>
                  <a:buAutoNum type="arabicPeriod"/>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最小中位數平方差</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i="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Least Median of Squares,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LMS)</a:t>
                </a:r>
              </a:p>
              <a:p>
                <a:pPr marL="0" lvl="0" indent="0" defTabSz="990752">
                  <a:buClrTx/>
                  <a:buSzTx/>
                  <a:buFont typeface="+mj-lt"/>
                  <a:buNone/>
                  <a:defRPr/>
                </a:pPr>
                <a:endPar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兩種技術都</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從</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隨機地</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選擇</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特徵點</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係開始</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，然後將</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他們</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用於初始估計</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參數</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接著</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，將全部</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特徵</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對應的殘差計算為</a:t>
                </a:r>
                <a14:m>
                  <m:oMath xmlns:m="http://schemas.openxmlformats.org/officeDocument/2006/math">
                    <m:sSub>
                      <m:sSubPr>
                        <m:ctrlPr>
                          <a:rPr lang="zh-TW" altLang="en-US" sz="1200" i="1" smtClean="0">
                            <a:solidFill>
                              <a:schemeClr val="tx1"/>
                            </a:solidFill>
                            <a:latin typeface="Cambria Math" panose="02040503050406030204" pitchFamily="18" charset="0"/>
                          </a:rPr>
                        </m:ctrlPr>
                      </m:sSubPr>
                      <m:e>
                        <m:r>
                          <m:rPr>
                            <m:sty m:val="p"/>
                          </m:rPr>
                          <a:rPr lang="zh-TW" altLang="en-US" sz="1200" i="0">
                            <a:solidFill>
                              <a:schemeClr val="tx1"/>
                            </a:solidFill>
                            <a:latin typeface="Cambria Math" panose="02040503050406030204" pitchFamily="18" charset="0"/>
                          </a:rPr>
                          <m:t>r</m:t>
                        </m:r>
                      </m:e>
                      <m:sub>
                        <m:r>
                          <m:rPr>
                            <m:sty m:val="p"/>
                          </m:rPr>
                          <a:rPr lang="zh-TW" altLang="en-US" sz="1200" i="0">
                            <a:solidFill>
                              <a:schemeClr val="tx1"/>
                            </a:solidFill>
                            <a:latin typeface="Cambria Math" panose="02040503050406030204" pitchFamily="18" charset="0"/>
                          </a:rPr>
                          <m:t>i</m:t>
                        </m:r>
                      </m:sub>
                    </m:sSub>
                  </m:oMath>
                </a14:m>
                <a:endParaRPr kumimoji="1" lang="en-US" altLang="zh-TW"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其中</a:t>
                </a:r>
                <a14:m>
                  <m:oMath xmlns:m="http://schemas.openxmlformats.org/officeDocument/2006/math">
                    <m:sSubSup>
                      <m:sSubSupPr>
                        <m:ctrlPr>
                          <a:rPr lang="zh-TW" altLang="en-US" sz="1200" i="1" smtClean="0">
                            <a:solidFill>
                              <a:schemeClr val="tx1"/>
                            </a:solidFill>
                            <a:latin typeface="Cambria Math" panose="02040503050406030204" pitchFamily="18" charset="0"/>
                          </a:rPr>
                        </m:ctrlPr>
                      </m:sSubSupPr>
                      <m:e>
                        <m:acc>
                          <m:accPr>
                            <m:chr m:val="̃"/>
                            <m:ctrlPr>
                              <a:rPr lang="zh-TW" altLang="en-US" sz="1200" i="1">
                                <a:solidFill>
                                  <a:schemeClr val="tx1"/>
                                </a:solidFill>
                                <a:latin typeface="Cambria Math" panose="02040503050406030204" pitchFamily="18" charset="0"/>
                              </a:rPr>
                            </m:ctrlPr>
                          </m:accPr>
                          <m:e>
                            <m:r>
                              <m:rPr>
                                <m:sty m:val="p"/>
                              </m:rPr>
                              <a:rPr lang="zh-TW" altLang="en-US" sz="1200" i="0">
                                <a:solidFill>
                                  <a:schemeClr val="tx1"/>
                                </a:solidFill>
                                <a:latin typeface="Cambria Math" panose="02040503050406030204" pitchFamily="18" charset="0"/>
                              </a:rPr>
                              <m:t>x</m:t>
                            </m:r>
                          </m:e>
                        </m:acc>
                      </m:e>
                      <m:sub>
                        <m:r>
                          <m:rPr>
                            <m:sty m:val="p"/>
                          </m:rPr>
                          <a:rPr lang="zh-TW" altLang="en-US" sz="1200" i="0">
                            <a:solidFill>
                              <a:schemeClr val="tx1"/>
                            </a:solidFill>
                            <a:latin typeface="Cambria Math" panose="02040503050406030204" pitchFamily="18" charset="0"/>
                          </a:rPr>
                          <m:t>i</m:t>
                        </m:r>
                      </m:sub>
                      <m:sup>
                        <m:r>
                          <a:rPr lang="zh-TW" altLang="en-US" sz="1200" i="0">
                            <a:solidFill>
                              <a:schemeClr val="tx1"/>
                            </a:solidFill>
                            <a:latin typeface="Cambria Math" panose="02040503050406030204" pitchFamily="18" charset="0"/>
                          </a:rPr>
                          <m:t>′</m:t>
                        </m:r>
                      </m:sup>
                    </m:sSubSup>
                  </m:oMath>
                </a14:m>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是估計的</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映射的</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位置，而</a:t>
                </a:r>
                <a14:m>
                  <m:oMath xmlns:m="http://schemas.openxmlformats.org/officeDocument/2006/math">
                    <m:sSubSup>
                      <m:sSubSupPr>
                        <m:ctrlPr>
                          <a:rPr lang="zh-TW" altLang="zh-TW" sz="1200" b="0" i="1" u="none" strike="noStrike" cap="none">
                            <a:solidFill>
                              <a:schemeClr val="tx1"/>
                            </a:solidFill>
                            <a:effectLst/>
                            <a:latin typeface="Cambria Math" panose="02040503050406030204" pitchFamily="18" charset="0"/>
                            <a:ea typeface="Arial"/>
                            <a:cs typeface="Arial"/>
                            <a:sym typeface="Arial"/>
                          </a:rPr>
                        </m:ctrlPr>
                      </m:sSubSupPr>
                      <m:e>
                        <m:acc>
                          <m:accPr>
                            <m:chr m:val="̂"/>
                            <m:ctrlPr>
                              <a:rPr lang="zh-TW" altLang="zh-TW" sz="1200" b="0" i="1" u="none" strike="noStrike" cap="none">
                                <a:solidFill>
                                  <a:schemeClr val="tx1"/>
                                </a:solidFill>
                                <a:effectLst/>
                                <a:latin typeface="Cambria Math" panose="02040503050406030204" pitchFamily="18" charset="0"/>
                                <a:ea typeface="Arial"/>
                                <a:cs typeface="Arial"/>
                                <a:sym typeface="Arial"/>
                              </a:rPr>
                            </m:ctrlPr>
                          </m:accPr>
                          <m:e>
                            <m:r>
                              <m:rPr>
                                <m:sty m:val="p"/>
                              </m:rPr>
                              <a:rPr lang="en-US" altLang="zh-TW" sz="1200" b="0" i="0" u="none" strike="noStrike" cap="none">
                                <a:solidFill>
                                  <a:schemeClr val="tx1"/>
                                </a:solidFill>
                                <a:effectLst/>
                                <a:latin typeface="Cambria Math" panose="02040503050406030204" pitchFamily="18" charset="0"/>
                                <a:ea typeface="Arial"/>
                                <a:cs typeface="Arial"/>
                                <a:sym typeface="Arial"/>
                              </a:rPr>
                              <m:t>x</m:t>
                            </m:r>
                          </m:e>
                        </m:acc>
                      </m:e>
                      <m:sub>
                        <m:r>
                          <m:rPr>
                            <m:sty m:val="p"/>
                          </m:rPr>
                          <a:rPr lang="en-US" altLang="zh-TW" sz="1200" b="0" i="0" u="none" strike="noStrike" cap="none">
                            <a:solidFill>
                              <a:schemeClr val="tx1"/>
                            </a:solidFill>
                            <a:effectLst/>
                            <a:latin typeface="Cambria Math" panose="02040503050406030204" pitchFamily="18" charset="0"/>
                            <a:ea typeface="Arial"/>
                            <a:cs typeface="Arial"/>
                            <a:sym typeface="Arial"/>
                          </a:rPr>
                          <m:t>i</m:t>
                        </m:r>
                      </m:sub>
                      <m:sup>
                        <m:r>
                          <a:rPr lang="en-US" altLang="zh-TW" sz="1200" b="0" i="0" u="none" strike="noStrike" cap="none">
                            <a:solidFill>
                              <a:schemeClr val="tx1"/>
                            </a:solidFill>
                            <a:effectLst/>
                            <a:latin typeface="Cambria Math" panose="02040503050406030204" pitchFamily="18" charset="0"/>
                            <a:ea typeface="Arial"/>
                            <a:cs typeface="Arial"/>
                            <a:sym typeface="Arial"/>
                          </a:rPr>
                          <m:t>′</m:t>
                        </m:r>
                      </m:sup>
                    </m:sSubSup>
                  </m:oMath>
                </a14:m>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是檢測</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到</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的特徵</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點</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位置</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不一樣的是：</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RANSAC</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技術</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計算</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在其預測位置</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a:t>
                </a:r>
                <a:r>
                  <a:rPr lang="zh-TW" altLang="en-US" sz="1200" i="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一定門檻值中的</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範圍</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內</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對應關係數量</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，即其</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14:m>
                  <m:oMath xmlns:m="http://schemas.openxmlformats.org/officeDocument/2006/math">
                    <m:sSub>
                      <m:sSubPr>
                        <m:ctrlPr>
                          <a:rPr lang="zh-TW" altLang="zh-TW" sz="1200" b="0" i="1" u="none" strike="noStrike" cap="none">
                            <a:solidFill>
                              <a:schemeClr val="tx1"/>
                            </a:solidFill>
                            <a:effectLst/>
                            <a:latin typeface="Cambria Math" panose="02040503050406030204" pitchFamily="18" charset="0"/>
                            <a:ea typeface="Arial"/>
                            <a:cs typeface="Arial"/>
                            <a:sym typeface="Arial"/>
                          </a:rPr>
                        </m:ctrlPr>
                      </m:sSubPr>
                      <m:e>
                        <m:r>
                          <m:rPr>
                            <m:sty m:val="p"/>
                          </m:rPr>
                          <a:rPr lang="en-US" altLang="zh-TW" sz="1200" b="0" i="0" u="none" strike="noStrike" cap="none">
                            <a:solidFill>
                              <a:schemeClr val="tx1"/>
                            </a:solidFill>
                            <a:effectLst/>
                            <a:latin typeface="Cambria Math" panose="02040503050406030204" pitchFamily="18" charset="0"/>
                            <a:ea typeface="Arial"/>
                            <a:cs typeface="Arial"/>
                            <a:sym typeface="Arial"/>
                          </a:rPr>
                          <m:t>r</m:t>
                        </m:r>
                      </m:e>
                      <m:sub>
                        <m:r>
                          <m:rPr>
                            <m:sty m:val="p"/>
                          </m:rPr>
                          <a:rPr lang="en-US" altLang="zh-TW" sz="1200" b="0" i="0" u="none" strike="noStrike" cap="none">
                            <a:solidFill>
                              <a:schemeClr val="tx1"/>
                            </a:solidFill>
                            <a:effectLst/>
                            <a:latin typeface="Cambria Math" panose="02040503050406030204" pitchFamily="18" charset="0"/>
                            <a:ea typeface="Arial"/>
                            <a:cs typeface="Arial"/>
                            <a:sym typeface="Arial"/>
                          </a:rPr>
                          <m:t>i</m:t>
                        </m:r>
                      </m:sub>
                    </m:sSub>
                  </m:oMath>
                </a14:m>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i="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𝛿</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i="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𝛿</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值</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取決於應用程序，但通常約為</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1-3</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個像素。</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最小</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中位數平方</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差</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a:t>
                </a:r>
                <a14:m>
                  <m:oMath xmlns:m="http://schemas.openxmlformats.org/officeDocument/2006/math">
                    <m:sSup>
                      <m:sSupPr>
                        <m:ctrlPr>
                          <a:rPr lang="zh-TW" altLang="zh-TW" sz="1200" b="0" i="1" u="none" strike="noStrike" cap="none">
                            <a:solidFill>
                              <a:schemeClr val="tx1"/>
                            </a:solidFill>
                            <a:effectLst/>
                            <a:latin typeface="Cambria Math" panose="02040503050406030204" pitchFamily="18" charset="0"/>
                            <a:ea typeface="Arial"/>
                            <a:cs typeface="Arial"/>
                            <a:sym typeface="Arial"/>
                          </a:rPr>
                        </m:ctrlPr>
                      </m:sSupPr>
                      <m:e>
                        <m:d>
                          <m:dPr>
                            <m:begChr m:val="‖"/>
                            <m:endChr m:val="‖"/>
                            <m:ctrlPr>
                              <a:rPr lang="zh-TW" altLang="zh-TW" sz="1200" b="0" i="1" u="none" strike="noStrike" cap="none">
                                <a:solidFill>
                                  <a:schemeClr val="tx1"/>
                                </a:solidFill>
                                <a:effectLst/>
                                <a:latin typeface="Cambria Math" panose="02040503050406030204" pitchFamily="18" charset="0"/>
                                <a:ea typeface="Arial"/>
                                <a:cs typeface="Arial"/>
                                <a:sym typeface="Arial"/>
                              </a:rPr>
                            </m:ctrlPr>
                          </m:dPr>
                          <m:e>
                            <m:sSub>
                              <m:sSubPr>
                                <m:ctrlPr>
                                  <a:rPr lang="zh-TW" altLang="zh-TW" sz="1200" b="0" i="1" u="none" strike="noStrike" cap="none">
                                    <a:solidFill>
                                      <a:schemeClr val="tx1"/>
                                    </a:solidFill>
                                    <a:effectLst/>
                                    <a:latin typeface="Cambria Math" panose="02040503050406030204" pitchFamily="18" charset="0"/>
                                    <a:ea typeface="Arial"/>
                                    <a:cs typeface="Arial"/>
                                    <a:sym typeface="Arial"/>
                                  </a:rPr>
                                </m:ctrlPr>
                              </m:sSubPr>
                              <m:e>
                                <m:r>
                                  <m:rPr>
                                    <m:sty m:val="p"/>
                                  </m:rPr>
                                  <a:rPr lang="en-US" altLang="zh-TW" sz="1200" b="0" i="0" u="none" strike="noStrike" cap="none">
                                    <a:solidFill>
                                      <a:schemeClr val="tx1"/>
                                    </a:solidFill>
                                    <a:effectLst/>
                                    <a:latin typeface="Cambria Math" panose="02040503050406030204" pitchFamily="18" charset="0"/>
                                    <a:ea typeface="Arial"/>
                                    <a:cs typeface="Arial"/>
                                    <a:sym typeface="Arial"/>
                                  </a:rPr>
                                  <m:t>r</m:t>
                                </m:r>
                              </m:e>
                              <m:sub>
                                <m:r>
                                  <m:rPr>
                                    <m:sty m:val="p"/>
                                  </m:rPr>
                                  <a:rPr lang="en-US" altLang="zh-TW" sz="1200" b="0" i="0" u="none" strike="noStrike" cap="none">
                                    <a:solidFill>
                                      <a:schemeClr val="tx1"/>
                                    </a:solidFill>
                                    <a:effectLst/>
                                    <a:latin typeface="Cambria Math" panose="02040503050406030204" pitchFamily="18" charset="0"/>
                                    <a:ea typeface="Arial"/>
                                    <a:cs typeface="Arial"/>
                                    <a:sym typeface="Arial"/>
                                  </a:rPr>
                                  <m:t>i</m:t>
                                </m:r>
                              </m:sub>
                            </m:sSub>
                          </m:e>
                        </m:d>
                      </m:e>
                      <m:sup>
                        <m:r>
                          <a:rPr lang="en-US" altLang="zh-TW" sz="1200" b="0" i="0" u="none" strike="noStrike" cap="none">
                            <a:solidFill>
                              <a:schemeClr val="tx1"/>
                            </a:solidFill>
                            <a:effectLst/>
                            <a:latin typeface="Cambria Math" panose="02040503050406030204" pitchFamily="18" charset="0"/>
                            <a:ea typeface="Arial"/>
                            <a:cs typeface="Arial"/>
                            <a:sym typeface="Arial"/>
                          </a:rPr>
                          <m:t>2</m:t>
                        </m:r>
                      </m:sup>
                    </m:sSup>
                  </m:oMath>
                </a14:m>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值的中值</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Tx/>
                  <a:buNone/>
                  <a:tabLst/>
                  <a:defRPr/>
                </a:pPr>
                <a:r>
                  <a:rPr kumimoji="1" lang="en-US" altLang="zh-TW" sz="1200" i="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defTabSz="990752">
                  <a:buClrTx/>
                  <a:buSzTx/>
                  <a:buFontTx/>
                  <a:buNone/>
                  <a:defRPr/>
                </a:pPr>
                <a14:m>
                  <m:oMath xmlns:m="http://schemas.openxmlformats.org/officeDocument/2006/math">
                    <m:acc>
                      <m:accPr>
                        <m:chr m:val="̂"/>
                        <m:ctrlPr>
                          <a:rPr kumimoji="0" lang="en-US" altLang="zh-TW" sz="1200"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accPr>
                      <m:e>
                        <m:sSub>
                          <m:sSubPr>
                            <m:ctrlPr>
                              <a:rPr kumimoji="0" lang="en-US" altLang="zh-TW" sz="1200" b="0" i="1" u="none" strike="noStrike" kern="0" cap="none" spc="0" normalizeH="0" baseline="0" noProof="0">
                                <a:ln>
                                  <a:noFill/>
                                </a:ln>
                                <a:solidFill>
                                  <a:schemeClr val="tx1"/>
                                </a:solidFill>
                                <a:effectLst/>
                                <a:uLnTx/>
                                <a:uFillTx/>
                                <a:latin typeface="Cambria Math" panose="02040503050406030204" pitchFamily="18" charset="0"/>
                                <a:sym typeface="Arial"/>
                              </a:rPr>
                            </m:ctrlPr>
                          </m:sSubPr>
                          <m:e>
                            <m:r>
                              <m:rPr>
                                <m:sty m:val="p"/>
                              </m:rPr>
                              <a:rPr kumimoji="0" lang="en-US" altLang="zh-TW" sz="1200" b="0" i="0" u="none" strike="noStrike" kern="0" cap="none" spc="0" normalizeH="0" baseline="0" noProof="0">
                                <a:ln>
                                  <a:noFill/>
                                </a:ln>
                                <a:solidFill>
                                  <a:schemeClr val="tx1"/>
                                </a:solidFill>
                                <a:effectLst/>
                                <a:uLnTx/>
                                <a:uFillTx/>
                                <a:latin typeface="Cambria Math"/>
                                <a:sym typeface="Arial"/>
                              </a:rPr>
                              <m:t>x</m:t>
                            </m:r>
                          </m:e>
                          <m:sub>
                            <m:r>
                              <m:rPr>
                                <m:sty m:val="p"/>
                              </m:rPr>
                              <a:rPr kumimoji="0" lang="en-US" altLang="zh-TW" sz="1200" b="0" i="0" u="none" strike="noStrike" kern="0" cap="none" spc="0" normalizeH="0" baseline="0" noProof="0">
                                <a:ln>
                                  <a:noFill/>
                                </a:ln>
                                <a:solidFill>
                                  <a:schemeClr val="tx1"/>
                                </a:solidFill>
                                <a:effectLst/>
                                <a:uLnTx/>
                                <a:uFillTx/>
                                <a:latin typeface="Cambria Math"/>
                                <a:sym typeface="Arial"/>
                              </a:rPr>
                              <m:t>i</m:t>
                            </m:r>
                          </m:sub>
                        </m:sSub>
                      </m:e>
                    </m:acc>
                  </m:oMath>
                </a14:m>
                <a:r>
                  <a:rPr kumimoji="1" lang="en-US" altLang="zh-TW" sz="1200" i="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 hat</a:t>
                </a:r>
              </a:p>
              <a:p>
                <a:pPr marL="0" indent="0" defTabSz="990752">
                  <a:buClrTx/>
                  <a:buSzTx/>
                  <a:buFontTx/>
                  <a:buNone/>
                  <a:defRPr/>
                </a:pPr>
                <a14:m>
                  <m:oMath xmlns:m="http://schemas.openxmlformats.org/officeDocument/2006/math">
                    <m:acc>
                      <m:accPr>
                        <m:chr m:val="̃"/>
                        <m:ctrlPr>
                          <a:rPr kumimoji="0" lang="en-US" altLang="zh-TW" sz="1200"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accPr>
                      <m:e>
                        <m:sSub>
                          <m:sSubPr>
                            <m:ctrlPr>
                              <a:rPr kumimoji="0" lang="en-US" altLang="zh-TW" sz="1200" b="0" i="1" u="none" strike="noStrike" kern="0" cap="none" spc="0" normalizeH="0" baseline="0" noProof="0">
                                <a:ln>
                                  <a:noFill/>
                                </a:ln>
                                <a:solidFill>
                                  <a:schemeClr val="tx1"/>
                                </a:solidFill>
                                <a:effectLst/>
                                <a:uLnTx/>
                                <a:uFillTx/>
                                <a:latin typeface="Cambria Math" panose="02040503050406030204" pitchFamily="18" charset="0"/>
                                <a:sym typeface="Arial"/>
                              </a:rPr>
                            </m:ctrlPr>
                          </m:sSubPr>
                          <m:e>
                            <m:r>
                              <m:rPr>
                                <m:sty m:val="p"/>
                              </m:rPr>
                              <a:rPr kumimoji="0" lang="en-US" altLang="zh-TW" sz="1200" b="0" i="0" u="none" strike="noStrike" kern="0" cap="none" spc="0" normalizeH="0" baseline="0" noProof="0">
                                <a:ln>
                                  <a:noFill/>
                                </a:ln>
                                <a:solidFill>
                                  <a:schemeClr val="tx1"/>
                                </a:solidFill>
                                <a:effectLst/>
                                <a:uLnTx/>
                                <a:uFillTx/>
                                <a:latin typeface="Cambria Math"/>
                                <a:sym typeface="Arial"/>
                              </a:rPr>
                              <m:t>x</m:t>
                            </m:r>
                          </m:e>
                          <m:sub>
                            <m:r>
                              <m:rPr>
                                <m:sty m:val="p"/>
                              </m:rPr>
                              <a:rPr kumimoji="0" lang="en-US" altLang="zh-TW" sz="1200" b="0" i="0" u="none" strike="noStrike" kern="0" cap="none" spc="0" normalizeH="0" baseline="0" noProof="0">
                                <a:ln>
                                  <a:noFill/>
                                </a:ln>
                                <a:solidFill>
                                  <a:schemeClr val="tx1"/>
                                </a:solidFill>
                                <a:effectLst/>
                                <a:uLnTx/>
                                <a:uFillTx/>
                                <a:latin typeface="Cambria Math"/>
                                <a:sym typeface="Arial"/>
                              </a:rPr>
                              <m:t>i</m:t>
                            </m:r>
                          </m:sub>
                        </m:sSub>
                      </m:e>
                    </m:acc>
                  </m:oMath>
                </a14:m>
                <a:r>
                  <a:rPr kumimoji="1"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 tilde</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（隨機抽樣一致算法）和最小平方差中值</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當雜訊遵循正態</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高斯</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分佈時，最小平方差是測量的首選方法，</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但在</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特徵點</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關係中存在</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離群值</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時，需要更強健的最小平方差版本</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有時，太多的離群值將阻止</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梯度下降</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演</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算法</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(gradient descent algorithms)</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收斂到全局最優值。</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更好的方法通常是找到一組</a:t>
                </a:r>
                <a:r>
                  <a:rPr kumimoji="1"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正確的</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對應關係</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，即與主要運動估計相一致的點。</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 typeface="+mj-lt"/>
                  <a:buNone/>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兩種廣泛使用的解決此問題的方法稱為</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685800" lvl="1" indent="-228600" defTabSz="990752">
                  <a:buClrTx/>
                  <a:buSzTx/>
                  <a:buFont typeface="+mj-lt"/>
                  <a:buAutoNum type="arabicPeriod"/>
                  <a:defRPr/>
                </a:pPr>
                <a:r>
                  <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隨機抽樣一致算法</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RANdom</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SAmple</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Consensus, RANSAC)</a:t>
                </a:r>
              </a:p>
              <a:p>
                <a:pPr marL="685800" lvl="1" indent="-228600" defTabSz="990752">
                  <a:buClrTx/>
                  <a:buSzTx/>
                  <a:buFont typeface="+mj-lt"/>
                  <a:buAutoNum type="arabicPeriod"/>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最小中位數平方差</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(LMS</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457200" lvl="1" indent="0" defTabSz="990752">
                  <a:buClrTx/>
                  <a:buSzTx/>
                  <a:buFont typeface="+mj-lt"/>
                  <a:buNone/>
                  <a:defRPr/>
                </a:pPr>
                <a:endPar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兩種技術都</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從</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隨機地</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選擇</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個對應關係的子集</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開始</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，然後將其用於計算</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參數</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的初始</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估計。</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接著</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，將全部對應</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特徵</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的殘差計算為</a:t>
                </a:r>
                <a:r>
                  <a:rPr lang="zh-TW" altLang="en-US" sz="1200" i="0">
                    <a:solidFill>
                      <a:schemeClr val="tx1"/>
                    </a:solidFill>
                    <a:latin typeface="Cambria Math" panose="02040503050406030204" pitchFamily="18" charset="0"/>
                  </a:rPr>
                  <a:t>𝑟</a:t>
                </a:r>
                <a:r>
                  <a:rPr lang="zh-TW" altLang="en-US" sz="1200" i="0" smtClean="0">
                    <a:solidFill>
                      <a:schemeClr val="tx1"/>
                    </a:solidFill>
                    <a:latin typeface="Cambria Math" panose="02040503050406030204" pitchFamily="18" charset="0"/>
                  </a:rPr>
                  <a:t>_</a:t>
                </a:r>
                <a:r>
                  <a:rPr lang="zh-TW" altLang="en-US" sz="1200" i="0">
                    <a:solidFill>
                      <a:schemeClr val="tx1"/>
                    </a:solidFill>
                    <a:latin typeface="Cambria Math" panose="02040503050406030204" pitchFamily="18" charset="0"/>
                  </a:rPr>
                  <a:t>𝑖</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i="0">
                    <a:solidFill>
                      <a:schemeClr val="tx1"/>
                    </a:solidFill>
                    <a:latin typeface="Cambria Math" panose="02040503050406030204" pitchFamily="18" charset="0"/>
                  </a:rPr>
                  <a:t>𝑟</a:t>
                </a:r>
                <a:r>
                  <a:rPr lang="zh-TW" altLang="en-US" sz="1200" i="0" smtClean="0">
                    <a:solidFill>
                      <a:schemeClr val="tx1"/>
                    </a:solidFill>
                    <a:latin typeface="Cambria Math" panose="02040503050406030204" pitchFamily="18" charset="0"/>
                  </a:rPr>
                  <a:t>_</a:t>
                </a:r>
                <a:r>
                  <a:rPr lang="zh-TW" altLang="en-US" sz="1200" i="0">
                    <a:solidFill>
                      <a:schemeClr val="tx1"/>
                    </a:solidFill>
                    <a:latin typeface="Cambria Math" panose="02040503050406030204" pitchFamily="18" charset="0"/>
                  </a:rPr>
                  <a:t>𝑖= 𝑥 ̃_𝑖^′ (𝑥_𝑖;p)−𝑥 ̂_𝑖^′</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其中</a:t>
                </a:r>
                <a:r>
                  <a:rPr lang="en-US" altLang="zh-TW" sz="1200" b="0" i="0" u="none" strike="noStrike" cap="none">
                    <a:solidFill>
                      <a:schemeClr val="tx1"/>
                    </a:solidFill>
                    <a:effectLst/>
                    <a:latin typeface="Arial"/>
                    <a:ea typeface="Arial"/>
                    <a:cs typeface="Arial"/>
                    <a:sym typeface="Arial"/>
                  </a:rPr>
                  <a:t>𝑥</a:t>
                </a:r>
                <a:r>
                  <a:rPr lang="zh-TW" altLang="zh-TW" sz="1200" b="0" i="0" u="none" strike="noStrike" cap="none">
                    <a:solidFill>
                      <a:schemeClr val="tx1"/>
                    </a:solidFill>
                    <a:effectLst/>
                    <a:latin typeface="Arial"/>
                    <a:ea typeface="Arial"/>
                    <a:cs typeface="Arial"/>
                    <a:sym typeface="Arial"/>
                  </a:rPr>
                  <a:t> ̃_</a:t>
                </a:r>
                <a:r>
                  <a:rPr lang="en-US" altLang="zh-TW" sz="1200" b="0" i="0" u="none" strike="noStrike" cap="none">
                    <a:solidFill>
                      <a:schemeClr val="tx1"/>
                    </a:solidFill>
                    <a:effectLst/>
                    <a:latin typeface="Arial"/>
                    <a:ea typeface="Arial"/>
                    <a:cs typeface="Arial"/>
                    <a:sym typeface="Arial"/>
                  </a:rPr>
                  <a:t>𝑖^′</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a:t>
                </a:r>
                <a:r>
                  <a:rPr lang="zh-TW" altLang="zh-TW" sz="1200" b="0" i="1"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估計的</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映射的</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位置，而</a:t>
                </a:r>
                <a:r>
                  <a:rPr lang="en-US" altLang="zh-TW" sz="1200" b="0" i="0" u="none" strike="noStrike" cap="none">
                    <a:solidFill>
                      <a:schemeClr val="tx1"/>
                    </a:solidFill>
                    <a:effectLst/>
                    <a:latin typeface="Arial"/>
                    <a:ea typeface="Arial"/>
                    <a:cs typeface="Arial"/>
                    <a:sym typeface="Arial"/>
                  </a:rPr>
                  <a:t>𝑥</a:t>
                </a:r>
                <a:r>
                  <a:rPr lang="zh-TW" altLang="zh-TW" sz="1200" b="0" i="0" u="none" strike="noStrike" cap="none">
                    <a:solidFill>
                      <a:schemeClr val="tx1"/>
                    </a:solidFill>
                    <a:effectLst/>
                    <a:latin typeface="Arial"/>
                    <a:ea typeface="Arial"/>
                    <a:cs typeface="Arial"/>
                    <a:sym typeface="Arial"/>
                  </a:rPr>
                  <a:t> ̂_</a:t>
                </a:r>
                <a:r>
                  <a:rPr lang="en-US" altLang="zh-TW" sz="1200" b="0" i="0" u="none" strike="noStrike" cap="none">
                    <a:solidFill>
                      <a:schemeClr val="tx1"/>
                    </a:solidFill>
                    <a:effectLst/>
                    <a:latin typeface="Arial"/>
                    <a:ea typeface="Arial"/>
                    <a:cs typeface="Arial"/>
                    <a:sym typeface="Arial"/>
                  </a:rPr>
                  <a:t>𝑖^′</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是感測的</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檢測到的</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特徵點</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位置</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不一樣的是</a:t>
                </a:r>
                <a:endPar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RANSAC</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技術</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計算</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在其預測位置</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𝛿</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範圍</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內</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對應關係數量</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，即其</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a:solidFill>
                      <a:schemeClr val="tx1"/>
                    </a:solidFill>
                    <a:effectLst/>
                    <a:latin typeface="Arial"/>
                    <a:ea typeface="Arial"/>
                    <a:cs typeface="Arial"/>
                    <a:sym typeface="Arial"/>
                  </a:rPr>
                  <a:t>r</a:t>
                </a:r>
                <a:r>
                  <a:rPr lang="zh-TW" altLang="zh-TW" sz="1200" b="0" i="0" u="none" strike="noStrike" cap="none">
                    <a:solidFill>
                      <a:schemeClr val="tx1"/>
                    </a:solidFill>
                    <a:effectLst/>
                    <a:latin typeface="Arial"/>
                    <a:ea typeface="Arial"/>
                    <a:cs typeface="Arial"/>
                    <a:sym typeface="Arial"/>
                  </a:rPr>
                  <a:t>_</a:t>
                </a:r>
                <a:r>
                  <a:rPr lang="en-US" altLang="zh-TW" sz="1200" b="0" i="0" u="none" strike="noStrike" cap="none">
                    <a:solidFill>
                      <a:schemeClr val="tx1"/>
                    </a:solidFill>
                    <a:effectLst/>
                    <a:latin typeface="Arial"/>
                    <a:ea typeface="Arial"/>
                    <a:cs typeface="Arial"/>
                    <a:sym typeface="Arial"/>
                  </a:rPr>
                  <a:t>i</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𝛿</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𝛿</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值</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取決於應用程序，但通常約為</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1-3</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個像素。</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最小</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中位數平方</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差</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a:t>
                </a:r>
                <a:r>
                  <a:rPr lang="zh-TW" altLang="zh-TW" sz="1200" b="0" i="0" u="none" strike="noStrike" cap="none">
                    <a:solidFill>
                      <a:schemeClr val="tx1"/>
                    </a:solidFill>
                    <a:effectLst/>
                    <a:latin typeface="Arial"/>
                    <a:cs typeface="Arial"/>
                    <a:sym typeface="Arial"/>
                  </a:rPr>
                  <a:t>‖</a:t>
                </a:r>
                <a:r>
                  <a:rPr lang="en-US" altLang="zh-TW" sz="1200" b="0" i="0" u="none" strike="noStrike" cap="none">
                    <a:solidFill>
                      <a:schemeClr val="tx1"/>
                    </a:solidFill>
                    <a:effectLst/>
                    <a:latin typeface="Arial"/>
                    <a:ea typeface="Arial"/>
                    <a:cs typeface="Arial"/>
                    <a:sym typeface="Arial"/>
                  </a:rPr>
                  <a:t>𝑟</a:t>
                </a:r>
                <a:r>
                  <a:rPr lang="zh-TW" altLang="zh-TW" sz="1200" b="0" i="0" u="none" strike="noStrike" cap="none">
                    <a:solidFill>
                      <a:schemeClr val="tx1"/>
                    </a:solidFill>
                    <a:effectLst/>
                    <a:latin typeface="Arial"/>
                    <a:ea typeface="Arial"/>
                    <a:cs typeface="Arial"/>
                    <a:sym typeface="Arial"/>
                  </a:rPr>
                  <a:t>_</a:t>
                </a:r>
                <a:r>
                  <a:rPr lang="en-US" altLang="zh-TW" sz="1200" b="0" i="0" u="none" strike="noStrike" cap="none">
                    <a:solidFill>
                      <a:schemeClr val="tx1"/>
                    </a:solidFill>
                    <a:effectLst/>
                    <a:latin typeface="Arial"/>
                    <a:ea typeface="Arial"/>
                    <a:cs typeface="Arial"/>
                    <a:sym typeface="Arial"/>
                  </a:rPr>
                  <a:t>𝑖 ‖</a:t>
                </a:r>
                <a:r>
                  <a:rPr lang="zh-TW" altLang="zh-TW" sz="1200" b="0" i="0" u="none" strike="noStrike" cap="none">
                    <a:solidFill>
                      <a:schemeClr val="tx1"/>
                    </a:solidFill>
                    <a:effectLst/>
                    <a:latin typeface="Arial"/>
                    <a:ea typeface="Arial"/>
                    <a:cs typeface="Arial"/>
                    <a:sym typeface="Arial"/>
                  </a:rPr>
                  <a:t>^</a:t>
                </a:r>
                <a:r>
                  <a:rPr lang="en-US" altLang="zh-TW" sz="1200" b="0" i="0" u="none" strike="noStrike" cap="none">
                    <a:solidFill>
                      <a:schemeClr val="tx1"/>
                    </a:solidFill>
                    <a:effectLst/>
                    <a:latin typeface="Arial"/>
                    <a:ea typeface="Arial"/>
                    <a:cs typeface="Arial"/>
                    <a:sym typeface="Arial"/>
                  </a:rPr>
                  <a:t>2</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值的中值。</a:t>
                </a:r>
                <a:endPar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22</a:t>
            </a:fld>
            <a:endParaRPr kumimoji="1" lang="zh-TW" altLang="en-US"/>
          </a:p>
        </p:txBody>
      </p:sp>
    </p:spTree>
    <p:extLst>
      <p:ext uri="{BB962C8B-B14F-4D97-AF65-F5344CB8AC3E}">
        <p14:creationId xmlns:p14="http://schemas.microsoft.com/office/powerpoint/2010/main" val="3202998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（隨機抽樣一致算法）和最小平方差中值</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因概念簡單，容易使用</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正確特徵點對應關係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(inliers</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correct correspondences</a:t>
            </a:r>
            <a:r>
              <a:rPr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異常特徵點對應關係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outlier</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我們要如何只有找到</a:t>
            </a:r>
            <a:r>
              <a:rPr kumimoji="1"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正確的</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對應關係</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zh-TW" altLang="en-US" sz="1200" b="0" i="0" u="none" strike="noStrike" cap="none"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4175841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（隨機抽樣一致算法）</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 typeface="+mj-lt"/>
              <a:buNone/>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演算法：</a:t>
            </a:r>
          </a:p>
          <a:p>
            <a:pPr marL="0" indent="0" defTabSz="990752">
              <a:buClrTx/>
              <a:buSzTx/>
              <a:buFont typeface="+mj-lt"/>
              <a:buNone/>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1.</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隨機抽樣以擬合</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model</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所需的點的數量</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defTabSz="990752">
              <a:buClrTx/>
              <a:buSzTx/>
              <a:buFont typeface="+mj-lt"/>
              <a:buNone/>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點的數量需要越小越好，因這是假設這些都是</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inlier</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，如果取越多，則取到</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outlier</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的機會就越大。點的數量也不能太小，因為要決定一個</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model)</a:t>
            </a:r>
            <a:endPar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defTabSz="990752">
              <a:buClrTx/>
              <a:buSzTx/>
              <a:buFont typeface="+mj-lt"/>
              <a:buNone/>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使用樣本求</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model</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參數的解</a:t>
            </a:r>
          </a:p>
          <a:p>
            <a:pPr marL="0" indent="0" defTabSz="990752">
              <a:buClrTx/>
              <a:buSzTx/>
              <a:buFont typeface="+mj-lt"/>
              <a:buNone/>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根據</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model</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的預設門檻值內的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其他點，非隨機抽樣的點</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正確數據進行計算</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計算</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inlier</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的數量</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defTabSz="990752">
              <a:buClrTx/>
              <a:buSzTx/>
              <a:buFont typeface="+mj-lt"/>
              <a:buNone/>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重複</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1-3</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，直到找到最佳模型為止</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最佳模型意思就是</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inlier</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數量最多的模型</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indent="0" defTabSz="990752">
              <a:buClrTx/>
              <a:buSzTx/>
              <a:buFont typeface="+mj-lt"/>
              <a:buNone/>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如何知道我們要重複幾次呢？</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下一頁</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indent="0" defTabSz="990752">
              <a:buClrTx/>
              <a:buSzTx/>
              <a:buFont typeface="+mj-lt"/>
              <a:buNone/>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defTabSz="990752">
              <a:buClrTx/>
              <a:buSzTx/>
              <a:buFont typeface="+mj-lt"/>
              <a:buNone/>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TEST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Please explain the four</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steps of RANSAC (</a:t>
            </a:r>
            <a:r>
              <a:rPr lang="en-US" altLang="zh-TW" sz="1200" b="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RANdom</a:t>
            </a: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SAmple</a:t>
            </a: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Consensus </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indent="0" defTabSz="990752">
              <a:buClrTx/>
              <a:buSzTx/>
              <a:buFont typeface="+mj-lt"/>
              <a:buNone/>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TEST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請解釋RANSAC（</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隨機抽樣一致算法</a:t>
            </a:r>
            <a:r>
              <a:rPr lang="zh-TW"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個步驟？</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 typeface="+mj-lt"/>
              <a:buNone/>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defTabSz="990752">
              <a:buClrTx/>
              <a:buSzTx/>
              <a:buFont typeface="+mj-lt"/>
              <a:buNone/>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Fitting lines  (with outliers)</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：擬合線</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包含</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一條光滑的曲線把數據連接起來</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 typeface="+mj-lt"/>
              <a:buNone/>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24</a:t>
            </a:fld>
            <a:endParaRPr kumimoji="1" lang="zh-TW" altLang="en-US"/>
          </a:p>
        </p:txBody>
      </p:sp>
    </p:spTree>
    <p:extLst>
      <p:ext uri="{BB962C8B-B14F-4D97-AF65-F5344CB8AC3E}">
        <p14:creationId xmlns:p14="http://schemas.microsoft.com/office/powerpoint/2010/main" val="3624012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（隨機抽樣一致算法）和最小平方差中值</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如何選擇參數？</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0" lang="en-US" altLang="zh-TW" sz="1200" b="0" i="1"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kumimoji="0"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試驗</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為了確保隨機抽樣</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可以較大機會</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找到一組真實的</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正確數據，</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必須嘗試足夠數量的試驗</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次數</a:t>
                </a:r>
                <a:endPar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設小</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en-US"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為任何給定</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對應關係的概率</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隨機選的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sample</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inlier</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概率</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設大</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en-US"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次試驗後成功的總概率</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希望</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model</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找到後為正確的機率，機率越高，</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model</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需要</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run</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的次數就越多</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隨機樣本</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所有</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個隨機樣本都是</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對應關係的可能性為</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小</a:t>
                </a:r>
                <a:r>
                  <a:rPr lang="en-US" altLang="zh-TW" sz="1200" b="0" i="1"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en-US" altLang="zh-TW" sz="1200" b="0" i="1" u="none" strike="noStrike" cap="none" baseline="30000"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endPar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因此，</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lang="zh-TW"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個試驗將全部失敗的可能性為</a:t>
                </a:r>
                <a14:m>
                  <m:oMath xmlns:m="http://schemas.openxmlformats.org/officeDocument/2006/math">
                    <m:r>
                      <a:rPr lang="en-US" altLang="zh-TW" sz="1200" i="1" smtClean="0">
                        <a:solidFill>
                          <a:schemeClr val="tx1"/>
                        </a:solidFill>
                        <a:latin typeface="Cambria Math" panose="02040503050406030204" pitchFamily="18" charset="0"/>
                      </a:rPr>
                      <m:t>1−</m:t>
                    </m:r>
                    <m:r>
                      <a:rPr lang="en-US" altLang="zh-TW" sz="1200" i="1" smtClean="0">
                        <a:solidFill>
                          <a:schemeClr val="tx1"/>
                        </a:solidFill>
                        <a:latin typeface="Cambria Math" panose="02040503050406030204" pitchFamily="18" charset="0"/>
                      </a:rPr>
                      <m:t>𝑃</m:t>
                    </m:r>
                    <m:r>
                      <a:rPr lang="zh-TW" altLang="en-US" sz="1200" i="1" smtClean="0">
                        <a:solidFill>
                          <a:schemeClr val="tx1"/>
                        </a:solidFill>
                        <a:latin typeface="Cambria Math" panose="02040503050406030204" pitchFamily="18" charset="0"/>
                      </a:rPr>
                      <m:t> </m:t>
                    </m:r>
                  </m:oMath>
                </a14:m>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而所需的最小試驗次數為</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距離門檻值</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δ</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(delta)</a:t>
                </a: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選擇</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δ</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，以便在門檻值可能有一個良好的雜訊點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例如，概率</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0.95)</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r>
                          <a:rPr lang="en-US" altLang="zh-TW" sz="1200" b="0" i="1" smtClean="0">
                            <a:solidFill>
                              <a:schemeClr val="tx1"/>
                            </a:solidFill>
                            <a:latin typeface="Cambria Math" panose="02040503050406030204" pitchFamily="18" charset="0"/>
                          </a:rPr>
                          <m:t>𝑝</m:t>
                        </m:r>
                      </m:e>
                      <m:sup>
                        <m:r>
                          <a:rPr lang="en-US" altLang="zh-TW" sz="1200" b="0" i="1" smtClean="0">
                            <a:solidFill>
                              <a:schemeClr val="tx1"/>
                            </a:solidFill>
                            <a:latin typeface="Cambria Math" panose="02040503050406030204" pitchFamily="18" charset="0"/>
                          </a:rPr>
                          <m:t>𝑘</m:t>
                        </m:r>
                      </m:sup>
                    </m:sSup>
                  </m:oMath>
                </a14:m>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：隨機選的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sample</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都是</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inlier</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概率</a:t>
                </a:r>
                <a:endPar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14:m>
                  <m:oMath xmlns:m="http://schemas.openxmlformats.org/officeDocument/2006/math">
                    <m:r>
                      <a:rPr lang="en-US" altLang="zh-TW" sz="1200" i="1" smtClean="0">
                        <a:solidFill>
                          <a:schemeClr val="tx1"/>
                        </a:solidFill>
                        <a:latin typeface="Cambria Math" panose="02040503050406030204" pitchFamily="18" charset="0"/>
                      </a:rPr>
                      <m:t>1</m:t>
                    </m:r>
                    <m:r>
                      <a:rPr lang="en-US" altLang="zh-TW" sz="1200" i="1">
                        <a:solidFill>
                          <a:schemeClr val="tx1"/>
                        </a:solidFill>
                        <a:latin typeface="Cambria Math" panose="02040503050406030204" pitchFamily="18" charset="0"/>
                      </a:rPr>
                      <m:t>−</m:t>
                    </m:r>
                    <m:sSup>
                      <m:sSupPr>
                        <m:ctrlPr>
                          <a:rPr lang="en-US" altLang="zh-TW" sz="1200" i="1" smtClean="0">
                            <a:solidFill>
                              <a:schemeClr val="tx1"/>
                            </a:solidFill>
                            <a:latin typeface="Cambria Math" panose="02040503050406030204" pitchFamily="18" charset="0"/>
                          </a:rPr>
                        </m:ctrlPr>
                      </m:sSupPr>
                      <m:e>
                        <m:r>
                          <a:rPr lang="en-US" altLang="zh-TW" sz="1200" b="0" i="1" smtClean="0">
                            <a:solidFill>
                              <a:schemeClr val="tx1"/>
                            </a:solidFill>
                            <a:latin typeface="Cambria Math" panose="02040503050406030204" pitchFamily="18" charset="0"/>
                          </a:rPr>
                          <m:t>𝑝</m:t>
                        </m:r>
                      </m:e>
                      <m:sup>
                        <m:r>
                          <a:rPr lang="en-US" altLang="zh-TW" sz="1200" b="0" i="1" smtClean="0">
                            <a:solidFill>
                              <a:schemeClr val="tx1"/>
                            </a:solidFill>
                            <a:latin typeface="Cambria Math" panose="02040503050406030204" pitchFamily="18" charset="0"/>
                          </a:rPr>
                          <m:t>𝑘</m:t>
                        </m:r>
                      </m:sup>
                    </m:sSup>
                  </m:oMath>
                </a14:m>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：隨機選的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sample</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有一個是</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outlier</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概率</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r>
                          <a:rPr lang="en-US" altLang="zh-TW" sz="1200" i="1">
                            <a:solidFill>
                              <a:schemeClr val="tx1"/>
                            </a:solidFill>
                            <a:latin typeface="Cambria Math" panose="02040503050406030204" pitchFamily="18" charset="0"/>
                          </a:rPr>
                          <m:t>(</m:t>
                        </m:r>
                        <m:r>
                          <a:rPr lang="en-US" altLang="zh-TW" sz="1200" i="1" smtClean="0">
                            <a:solidFill>
                              <a:schemeClr val="tx1"/>
                            </a:solidFill>
                            <a:latin typeface="Cambria Math" panose="02040503050406030204" pitchFamily="18" charset="0"/>
                          </a:rPr>
                          <m:t>1</m:t>
                        </m:r>
                        <m:r>
                          <a:rPr lang="en-US" altLang="zh-TW" sz="1200" i="1">
                            <a:solidFill>
                              <a:schemeClr val="tx1"/>
                            </a:solidFill>
                            <a:latin typeface="Cambria Math" panose="02040503050406030204" pitchFamily="18" charset="0"/>
                          </a:rPr>
                          <m:t>−</m:t>
                        </m:r>
                        <m:sSup>
                          <m:sSupPr>
                            <m:ctrlPr>
                              <a:rPr lang="en-US" altLang="zh-TW" sz="1200" i="1" smtClean="0">
                                <a:solidFill>
                                  <a:schemeClr val="tx1"/>
                                </a:solidFill>
                                <a:latin typeface="Cambria Math" panose="02040503050406030204" pitchFamily="18" charset="0"/>
                              </a:rPr>
                            </m:ctrlPr>
                          </m:sSupPr>
                          <m:e>
                            <m:r>
                              <a:rPr lang="en-US" altLang="zh-TW" sz="1200" b="0" i="1" smtClean="0">
                                <a:solidFill>
                                  <a:schemeClr val="tx1"/>
                                </a:solidFill>
                                <a:latin typeface="Cambria Math" panose="02040503050406030204" pitchFamily="18" charset="0"/>
                              </a:rPr>
                              <m:t>𝑝</m:t>
                            </m:r>
                          </m:e>
                          <m:sup>
                            <m:r>
                              <a:rPr lang="en-US" altLang="zh-TW" sz="1200" b="0" i="1" smtClean="0">
                                <a:solidFill>
                                  <a:schemeClr val="tx1"/>
                                </a:solidFill>
                                <a:latin typeface="Cambria Math" panose="02040503050406030204" pitchFamily="18" charset="0"/>
                              </a:rPr>
                              <m:t>𝑘</m:t>
                            </m:r>
                          </m:sup>
                        </m:sSup>
                        <m:r>
                          <a:rPr lang="en-US" altLang="zh-TW" sz="1200" i="1" smtClean="0">
                            <a:solidFill>
                              <a:schemeClr val="tx1"/>
                            </a:solidFill>
                            <a:latin typeface="Cambria Math" panose="02040503050406030204" pitchFamily="18" charset="0"/>
                          </a:rPr>
                          <m:t>)</m:t>
                        </m:r>
                      </m:e>
                      <m:sup>
                        <m:r>
                          <a:rPr lang="en-US" altLang="zh-TW" sz="1200" b="0" i="1" smtClean="0">
                            <a:solidFill>
                              <a:schemeClr val="tx1"/>
                            </a:solidFill>
                            <a:latin typeface="Cambria Math" panose="02040503050406030204" pitchFamily="18" charset="0"/>
                          </a:rPr>
                          <m:t>𝑆</m:t>
                        </m:r>
                      </m:sup>
                    </m:sSup>
                  </m:oMath>
                </a14:m>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：做</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次都失敗的機率</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r>
                          <a:rPr lang="en-US" altLang="zh-TW" sz="1200" i="1">
                            <a:solidFill>
                              <a:schemeClr val="tx1"/>
                            </a:solidFill>
                            <a:latin typeface="Cambria Math" panose="02040503050406030204" pitchFamily="18" charset="0"/>
                          </a:rPr>
                          <m:t>(</m:t>
                        </m:r>
                        <m:r>
                          <a:rPr lang="en-US" altLang="zh-TW" sz="1200" i="1" smtClean="0">
                            <a:solidFill>
                              <a:schemeClr val="tx1"/>
                            </a:solidFill>
                            <a:latin typeface="Cambria Math" panose="02040503050406030204" pitchFamily="18" charset="0"/>
                          </a:rPr>
                          <m:t>1</m:t>
                        </m:r>
                        <m:r>
                          <a:rPr lang="en-US" altLang="zh-TW" sz="1200" i="1">
                            <a:solidFill>
                              <a:schemeClr val="tx1"/>
                            </a:solidFill>
                            <a:latin typeface="Cambria Math" panose="02040503050406030204" pitchFamily="18" charset="0"/>
                          </a:rPr>
                          <m:t>−</m:t>
                        </m:r>
                        <m:sSup>
                          <m:sSupPr>
                            <m:ctrlPr>
                              <a:rPr lang="en-US" altLang="zh-TW" sz="1200" i="1" smtClean="0">
                                <a:solidFill>
                                  <a:schemeClr val="tx1"/>
                                </a:solidFill>
                                <a:latin typeface="Cambria Math" panose="02040503050406030204" pitchFamily="18" charset="0"/>
                              </a:rPr>
                            </m:ctrlPr>
                          </m:sSupPr>
                          <m:e>
                            <m:r>
                              <a:rPr lang="en-US" altLang="zh-TW" sz="1200" b="0" i="1" smtClean="0">
                                <a:solidFill>
                                  <a:schemeClr val="tx1"/>
                                </a:solidFill>
                                <a:latin typeface="Cambria Math" panose="02040503050406030204" pitchFamily="18" charset="0"/>
                              </a:rPr>
                              <m:t>𝑝</m:t>
                            </m:r>
                          </m:e>
                          <m:sup>
                            <m:r>
                              <a:rPr lang="en-US" altLang="zh-TW" sz="1200" b="0" i="1" smtClean="0">
                                <a:solidFill>
                                  <a:schemeClr val="tx1"/>
                                </a:solidFill>
                                <a:latin typeface="Cambria Math" panose="02040503050406030204" pitchFamily="18" charset="0"/>
                              </a:rPr>
                              <m:t>𝑘</m:t>
                            </m:r>
                          </m:sup>
                        </m:sSup>
                        <m:r>
                          <a:rPr lang="en-US" altLang="zh-TW" sz="1200" i="1" smtClean="0">
                            <a:solidFill>
                              <a:schemeClr val="tx1"/>
                            </a:solidFill>
                            <a:latin typeface="Cambria Math" panose="02040503050406030204" pitchFamily="18" charset="0"/>
                          </a:rPr>
                          <m:t>)</m:t>
                        </m:r>
                      </m:e>
                      <m:sup>
                        <m:r>
                          <a:rPr lang="en-US" altLang="zh-TW" sz="1200" b="0" i="1" smtClean="0">
                            <a:solidFill>
                              <a:schemeClr val="tx1"/>
                            </a:solidFill>
                            <a:latin typeface="Cambria Math" panose="02040503050406030204" pitchFamily="18" charset="0"/>
                          </a:rPr>
                          <m:t>𝑆</m:t>
                        </m:r>
                      </m:sup>
                    </m:sSup>
                  </m:oMath>
                </a14:m>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次至少成功一次的機率</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隨機選的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sample</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都是</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inlier</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樣本數</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t>
                </a: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必須嘗試足夠數量的試驗</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t>
                </a:r>
                <a:endPar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概率</a:t>
                </a: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次試驗後成功的總概率。</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採樣點</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模型所需的最小採樣點數量。在一項試驗中，所有</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個隨機樣本都是</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的可能性為</a:t>
                </a:r>
                <a:r>
                  <a:rPr kumimoji="1" lang="en-US" altLang="zh-TW" sz="1200" baseline="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t>
                </a:r>
                <a:r>
                  <a:rPr kumimoji="1" lang="en-US" altLang="zh-TW" sz="1200" baseline="300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距離門檻值</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δ</a:t>
                </a: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選擇</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δ</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，以便在門檻值可能有一個良好的雜訊點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例如，概率</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0.95)</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mc:Choice>
        <mc:Fallback xmlns="">
          <p:sp>
            <p:nvSpPr>
              <p:cNvPr id="3" name="備忘稿版面配置區 2"/>
              <p:cNvSpPr>
                <a:spLocks noGrp="1"/>
              </p:cNvSpPr>
              <p:nvPr>
                <p:ph type="body" idx="1"/>
              </p:nvPr>
            </p:nvSpPr>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baseline="0" dirty="0" smtClean="0"/>
                  <a:t>6.1.4</a:t>
                </a:r>
                <a:r>
                  <a:rPr kumimoji="1" lang="zh-TW" altLang="en-US" baseline="0" dirty="0" smtClean="0"/>
                  <a:t> </a:t>
                </a:r>
                <a:r>
                  <a:rPr kumimoji="1" lang="en-US" altLang="zh-TW" baseline="0" dirty="0" smtClean="0"/>
                  <a:t>RANSAC</a:t>
                </a:r>
                <a:r>
                  <a:rPr kumimoji="1" lang="zh-TW" altLang="en-US" baseline="0" dirty="0" smtClean="0"/>
                  <a:t>（隨機抽樣一致算法）和最小平方差中值</a:t>
                </a:r>
                <a:endParaRPr kumimoji="1" lang="en-US" altLang="zh-TW" baseline="0" dirty="0" smtClean="0"/>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baseline="0" dirty="0" smtClean="0"/>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baseline="0" dirty="0" smtClean="0"/>
                  <a:t>如何選擇參數？</a:t>
                </a:r>
                <a:endParaRPr kumimoji="1" lang="en-US" altLang="zh-TW" baseline="0" dirty="0" smtClean="0"/>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100" b="0" i="0" u="none" strike="noStrike" cap="none" dirty="0" smtClean="0">
                    <a:solidFill>
                      <a:srgbClr val="000000"/>
                    </a:solidFill>
                    <a:effectLst/>
                    <a:latin typeface="Arial"/>
                    <a:ea typeface="Arial"/>
                    <a:cs typeface="Arial"/>
                    <a:sym typeface="Arial"/>
                  </a:rPr>
                  <a:t>為了確保隨機抽樣</a:t>
                </a:r>
                <a:r>
                  <a:rPr lang="zh-TW" altLang="en-US" sz="1100" b="0" i="0" u="none" strike="noStrike" cap="none" dirty="0" smtClean="0">
                    <a:solidFill>
                      <a:srgbClr val="000000"/>
                    </a:solidFill>
                    <a:effectLst/>
                    <a:latin typeface="Arial"/>
                    <a:ea typeface="Arial"/>
                    <a:cs typeface="Arial"/>
                    <a:sym typeface="Arial"/>
                  </a:rPr>
                  <a:t>可以較大機會</a:t>
                </a:r>
                <a:r>
                  <a:rPr lang="zh-TW" altLang="zh-TW" sz="1100" b="0" i="0" u="none" strike="noStrike" cap="none" dirty="0" smtClean="0">
                    <a:solidFill>
                      <a:srgbClr val="000000"/>
                    </a:solidFill>
                    <a:effectLst/>
                    <a:latin typeface="Arial"/>
                    <a:ea typeface="Arial"/>
                    <a:cs typeface="Arial"/>
                    <a:sym typeface="Arial"/>
                  </a:rPr>
                  <a:t>找到一組真實的</a:t>
                </a:r>
                <a:r>
                  <a:rPr lang="zh-TW" altLang="en-US" sz="1100" b="0" i="0" u="none" strike="noStrike" cap="none" dirty="0" smtClean="0">
                    <a:solidFill>
                      <a:srgbClr val="000000"/>
                    </a:solidFill>
                    <a:effectLst/>
                    <a:latin typeface="Arial"/>
                    <a:ea typeface="Arial"/>
                    <a:cs typeface="Arial"/>
                    <a:sym typeface="Arial"/>
                  </a:rPr>
                  <a:t>正確數據，</a:t>
                </a:r>
                <a:r>
                  <a:rPr lang="zh-TW" altLang="zh-TW" sz="1100" b="0" i="0" u="none" strike="noStrike" cap="none" dirty="0" smtClean="0">
                    <a:solidFill>
                      <a:srgbClr val="000000"/>
                    </a:solidFill>
                    <a:effectLst/>
                    <a:latin typeface="Arial"/>
                    <a:ea typeface="Arial"/>
                    <a:cs typeface="Arial"/>
                    <a:sym typeface="Arial"/>
                  </a:rPr>
                  <a:t>必須嘗試足夠數量的試驗</a:t>
                </a:r>
                <a:r>
                  <a:rPr lang="zh-TW" altLang="en-US" sz="1100" b="0" i="0" u="none" strike="noStrike" cap="none" dirty="0" smtClean="0">
                    <a:solidFill>
                      <a:srgbClr val="000000"/>
                    </a:solidFill>
                    <a:effectLst/>
                    <a:latin typeface="Arial"/>
                    <a:ea typeface="Arial"/>
                    <a:cs typeface="Arial"/>
                    <a:sym typeface="Arial"/>
                  </a:rPr>
                  <a:t>次數</a:t>
                </a:r>
                <a:r>
                  <a:rPr lang="en-US" altLang="zh-TW" sz="1100" b="0" i="1" u="none" strike="noStrike" cap="none" dirty="0" smtClean="0">
                    <a:solidFill>
                      <a:srgbClr val="000000"/>
                    </a:solidFill>
                    <a:effectLst/>
                    <a:latin typeface="Arial"/>
                    <a:ea typeface="Arial"/>
                    <a:cs typeface="Arial"/>
                    <a:sym typeface="Arial"/>
                  </a:rPr>
                  <a:t>S</a:t>
                </a: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100" b="0" i="0" u="none" strike="noStrike" cap="none" dirty="0" smtClean="0">
                    <a:solidFill>
                      <a:srgbClr val="000000"/>
                    </a:solidFill>
                    <a:effectLst/>
                    <a:latin typeface="Arial"/>
                    <a:ea typeface="Arial"/>
                    <a:cs typeface="Arial"/>
                    <a:sym typeface="Arial"/>
                  </a:rPr>
                  <a:t>設</a:t>
                </a:r>
                <a:r>
                  <a:rPr lang="zh-TW" altLang="en-US" sz="1100" b="0" i="0" u="none" strike="noStrike" cap="none" dirty="0" smtClean="0">
                    <a:solidFill>
                      <a:srgbClr val="000000"/>
                    </a:solidFill>
                    <a:effectLst/>
                    <a:latin typeface="Arial"/>
                    <a:ea typeface="Arial"/>
                    <a:cs typeface="Arial"/>
                    <a:sym typeface="Arial"/>
                  </a:rPr>
                  <a:t>小</a:t>
                </a:r>
                <a:r>
                  <a:rPr lang="en-US" altLang="zh-TW" sz="1100" b="0" i="1" u="none" strike="noStrike" cap="none" dirty="0" smtClean="0">
                    <a:solidFill>
                      <a:srgbClr val="000000"/>
                    </a:solidFill>
                    <a:effectLst/>
                    <a:latin typeface="Arial"/>
                    <a:ea typeface="Arial"/>
                    <a:cs typeface="Arial"/>
                    <a:sym typeface="Arial"/>
                  </a:rPr>
                  <a:t>p</a:t>
                </a:r>
                <a:r>
                  <a:rPr lang="zh-TW" altLang="zh-TW" sz="1100" b="0" i="0" u="none" strike="noStrike" cap="none" dirty="0" smtClean="0">
                    <a:solidFill>
                      <a:srgbClr val="000000"/>
                    </a:solidFill>
                    <a:effectLst/>
                    <a:latin typeface="Arial"/>
                    <a:ea typeface="Arial"/>
                    <a:cs typeface="Arial"/>
                    <a:sym typeface="Arial"/>
                  </a:rPr>
                  <a:t>為任何給定</a:t>
                </a:r>
                <a:r>
                  <a:rPr lang="zh-TW" altLang="en-US" sz="1100" b="0" i="0" u="none" strike="noStrike" cap="none" dirty="0" smtClean="0">
                    <a:solidFill>
                      <a:srgbClr val="000000"/>
                    </a:solidFill>
                    <a:effectLst/>
                    <a:latin typeface="Arial"/>
                    <a:ea typeface="Arial"/>
                    <a:cs typeface="Arial"/>
                    <a:sym typeface="Arial"/>
                  </a:rPr>
                  <a:t>正確</a:t>
                </a:r>
                <a:r>
                  <a:rPr lang="zh-TW" altLang="zh-TW" sz="1100" b="0" i="0" u="none" strike="noStrike" cap="none" dirty="0" smtClean="0">
                    <a:solidFill>
                      <a:srgbClr val="000000"/>
                    </a:solidFill>
                    <a:effectLst/>
                    <a:latin typeface="Arial"/>
                    <a:ea typeface="Arial"/>
                    <a:cs typeface="Arial"/>
                    <a:sym typeface="Arial"/>
                  </a:rPr>
                  <a:t>對應關係的概率</a:t>
                </a:r>
                <a:endParaRPr lang="en-US" altLang="zh-TW" sz="1100" b="0" i="0" u="none" strike="noStrike" cap="none" dirty="0" smtClean="0">
                  <a:solidFill>
                    <a:srgbClr val="000000"/>
                  </a:solidFill>
                  <a:effectLst/>
                  <a:latin typeface="Arial"/>
                  <a:ea typeface="Arial"/>
                  <a:cs typeface="Arial"/>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100" b="0" i="0" u="none" strike="noStrike" cap="none" dirty="0" smtClean="0">
                    <a:solidFill>
                      <a:srgbClr val="000000"/>
                    </a:solidFill>
                    <a:effectLst/>
                    <a:latin typeface="Arial"/>
                    <a:ea typeface="Arial"/>
                    <a:cs typeface="Arial"/>
                    <a:sym typeface="Arial"/>
                  </a:rPr>
                  <a:t>大</a:t>
                </a:r>
                <a:r>
                  <a:rPr lang="en-US" altLang="zh-TW" sz="1100" b="0" i="1" u="none" strike="noStrike" cap="none" dirty="0" smtClean="0">
                    <a:solidFill>
                      <a:srgbClr val="000000"/>
                    </a:solidFill>
                    <a:effectLst/>
                    <a:latin typeface="Arial"/>
                    <a:ea typeface="Arial"/>
                    <a:cs typeface="Arial"/>
                    <a:sym typeface="Arial"/>
                  </a:rPr>
                  <a:t>P</a:t>
                </a:r>
                <a:r>
                  <a:rPr lang="zh-TW" altLang="zh-TW" sz="1100" b="0" i="0" u="none" strike="noStrike" cap="none" dirty="0" smtClean="0">
                    <a:solidFill>
                      <a:srgbClr val="000000"/>
                    </a:solidFill>
                    <a:effectLst/>
                    <a:latin typeface="Arial"/>
                    <a:ea typeface="Arial"/>
                    <a:cs typeface="Arial"/>
                    <a:sym typeface="Arial"/>
                  </a:rPr>
                  <a:t>為</a:t>
                </a:r>
                <a:r>
                  <a:rPr lang="en-US" altLang="zh-TW" sz="1100" b="0" i="1" u="none" strike="noStrike" cap="none" dirty="0" smtClean="0">
                    <a:solidFill>
                      <a:srgbClr val="000000"/>
                    </a:solidFill>
                    <a:effectLst/>
                    <a:latin typeface="Arial"/>
                    <a:ea typeface="Arial"/>
                    <a:cs typeface="Arial"/>
                    <a:sym typeface="Arial"/>
                  </a:rPr>
                  <a:t>S</a:t>
                </a:r>
                <a:r>
                  <a:rPr lang="zh-TW" altLang="zh-TW" sz="1100" b="0" i="0" u="none" strike="noStrike" cap="none" dirty="0" smtClean="0">
                    <a:solidFill>
                      <a:srgbClr val="000000"/>
                    </a:solidFill>
                    <a:effectLst/>
                    <a:latin typeface="Arial"/>
                    <a:ea typeface="Arial"/>
                    <a:cs typeface="Arial"/>
                    <a:sym typeface="Arial"/>
                  </a:rPr>
                  <a:t>次試驗後成功的總概率</a:t>
                </a:r>
                <a:endParaRPr lang="en-US" altLang="zh-TW" sz="1100" b="0" i="0" u="none" strike="noStrike" cap="none" dirty="0" smtClean="0">
                  <a:solidFill>
                    <a:srgbClr val="000000"/>
                  </a:solidFill>
                  <a:effectLst/>
                  <a:latin typeface="Arial"/>
                  <a:ea typeface="Arial"/>
                  <a:cs typeface="Arial"/>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lang="en-US" altLang="zh-TW" sz="1100" b="0" i="0" u="none" strike="noStrike" cap="none" dirty="0" smtClean="0">
                  <a:solidFill>
                    <a:srgbClr val="000000"/>
                  </a:solidFill>
                  <a:effectLst/>
                  <a:latin typeface="Arial"/>
                  <a:ea typeface="Arial"/>
                  <a:cs typeface="Arial"/>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100" b="0" i="0" u="none" strike="noStrike" cap="none" dirty="0" smtClean="0">
                    <a:solidFill>
                      <a:srgbClr val="000000"/>
                    </a:solidFill>
                    <a:effectLst/>
                    <a:latin typeface="Arial"/>
                    <a:ea typeface="Arial"/>
                    <a:cs typeface="Arial"/>
                    <a:sym typeface="Arial"/>
                  </a:rPr>
                  <a:t>k:</a:t>
                </a:r>
                <a:r>
                  <a:rPr lang="zh-TW" altLang="zh-TW" sz="1100" b="0" i="0" u="none" strike="noStrike" cap="none" dirty="0" smtClean="0">
                    <a:solidFill>
                      <a:srgbClr val="000000"/>
                    </a:solidFill>
                    <a:effectLst/>
                    <a:latin typeface="Arial"/>
                    <a:ea typeface="Arial"/>
                    <a:cs typeface="Arial"/>
                    <a:sym typeface="Arial"/>
                  </a:rPr>
                  <a:t>隨機樣本</a:t>
                </a:r>
                <a:r>
                  <a:rPr lang="zh-TW" altLang="en-US" sz="1100" b="0" i="0" u="none" strike="noStrike" cap="none" dirty="0" smtClean="0">
                    <a:solidFill>
                      <a:srgbClr val="000000"/>
                    </a:solidFill>
                    <a:effectLst/>
                    <a:latin typeface="Arial"/>
                    <a:ea typeface="Arial"/>
                    <a:cs typeface="Arial"/>
                    <a:sym typeface="Arial"/>
                  </a:rPr>
                  <a:t>數</a:t>
                </a:r>
                <a:endParaRPr lang="en-US" altLang="zh-TW" sz="1100" b="0" i="0" u="none" strike="noStrike" cap="none" dirty="0" smtClean="0">
                  <a:solidFill>
                    <a:srgbClr val="000000"/>
                  </a:solidFill>
                  <a:effectLst/>
                  <a:latin typeface="Arial"/>
                  <a:ea typeface="Arial"/>
                  <a:cs typeface="Arial"/>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100" b="0" i="0" u="none" strike="noStrike" cap="none" dirty="0" smtClean="0">
                    <a:solidFill>
                      <a:srgbClr val="000000"/>
                    </a:solidFill>
                    <a:effectLst/>
                    <a:latin typeface="Arial"/>
                    <a:ea typeface="Arial"/>
                    <a:cs typeface="Arial"/>
                    <a:sym typeface="Arial"/>
                  </a:rPr>
                  <a:t>所有</a:t>
                </a:r>
                <a:r>
                  <a:rPr lang="en-US" altLang="zh-TW" sz="1100" b="0" i="1" u="none" strike="noStrike" cap="none" dirty="0" smtClean="0">
                    <a:solidFill>
                      <a:srgbClr val="000000"/>
                    </a:solidFill>
                    <a:effectLst/>
                    <a:latin typeface="Arial"/>
                    <a:ea typeface="Arial"/>
                    <a:cs typeface="Arial"/>
                    <a:sym typeface="Arial"/>
                  </a:rPr>
                  <a:t>k</a:t>
                </a:r>
                <a:r>
                  <a:rPr lang="zh-TW" altLang="zh-TW" sz="1100" b="0" i="0" u="none" strike="noStrike" cap="none" dirty="0" smtClean="0">
                    <a:solidFill>
                      <a:srgbClr val="000000"/>
                    </a:solidFill>
                    <a:effectLst/>
                    <a:latin typeface="Arial"/>
                    <a:ea typeface="Arial"/>
                    <a:cs typeface="Arial"/>
                    <a:sym typeface="Arial"/>
                  </a:rPr>
                  <a:t>個隨機樣本都是</a:t>
                </a:r>
                <a:r>
                  <a:rPr lang="zh-TW" altLang="en-US" sz="1100" b="0" i="0" u="none" strike="noStrike" cap="none" dirty="0" smtClean="0">
                    <a:solidFill>
                      <a:srgbClr val="000000"/>
                    </a:solidFill>
                    <a:effectLst/>
                    <a:latin typeface="Arial"/>
                    <a:ea typeface="Arial"/>
                    <a:cs typeface="Arial"/>
                    <a:sym typeface="Arial"/>
                  </a:rPr>
                  <a:t>正確</a:t>
                </a:r>
                <a:r>
                  <a:rPr lang="zh-TW" altLang="zh-TW" sz="1100" b="0" i="0" u="none" strike="noStrike" cap="none" dirty="0" smtClean="0">
                    <a:solidFill>
                      <a:srgbClr val="000000"/>
                    </a:solidFill>
                    <a:effectLst/>
                    <a:latin typeface="Arial"/>
                    <a:ea typeface="Arial"/>
                    <a:cs typeface="Arial"/>
                    <a:sym typeface="Arial"/>
                  </a:rPr>
                  <a:t>對應關係的可能性為</a:t>
                </a:r>
                <a:r>
                  <a:rPr lang="zh-TW" altLang="en-US" sz="1100" b="0" i="0" u="none" strike="noStrike" cap="none" dirty="0" smtClean="0">
                    <a:solidFill>
                      <a:srgbClr val="000000"/>
                    </a:solidFill>
                    <a:effectLst/>
                    <a:latin typeface="Arial"/>
                    <a:ea typeface="Arial"/>
                    <a:cs typeface="Arial"/>
                    <a:sym typeface="Arial"/>
                  </a:rPr>
                  <a:t>小</a:t>
                </a:r>
                <a:r>
                  <a:rPr lang="en-US" altLang="zh-TW" sz="1100" b="0" i="1" u="none" strike="noStrike" cap="none" dirty="0" err="1" smtClean="0">
                    <a:solidFill>
                      <a:srgbClr val="000000"/>
                    </a:solidFill>
                    <a:effectLst/>
                    <a:latin typeface="Arial"/>
                    <a:ea typeface="Arial"/>
                    <a:cs typeface="Arial"/>
                    <a:sym typeface="Arial"/>
                  </a:rPr>
                  <a:t>p</a:t>
                </a:r>
                <a:r>
                  <a:rPr lang="en-US" altLang="zh-TW" sz="1100" b="0" i="1" u="none" strike="noStrike" cap="none" baseline="30000" dirty="0" err="1" smtClean="0">
                    <a:solidFill>
                      <a:srgbClr val="000000"/>
                    </a:solidFill>
                    <a:effectLst/>
                    <a:latin typeface="Arial"/>
                    <a:ea typeface="Arial"/>
                    <a:cs typeface="Arial"/>
                    <a:sym typeface="Arial"/>
                  </a:rPr>
                  <a:t>k</a:t>
                </a:r>
                <a:endParaRPr lang="en-US" altLang="zh-TW" sz="1100" b="0" i="0" u="none" strike="noStrike" cap="none" baseline="0" dirty="0" smtClean="0">
                  <a:solidFill>
                    <a:srgbClr val="000000"/>
                  </a:solidFill>
                  <a:effectLst/>
                  <a:latin typeface="Arial"/>
                  <a:ea typeface="Arial"/>
                  <a:cs typeface="Arial"/>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100" b="0" i="0" u="none" strike="noStrike" cap="none" baseline="0" dirty="0" smtClean="0">
                    <a:solidFill>
                      <a:srgbClr val="000000"/>
                    </a:solidFill>
                    <a:effectLst/>
                    <a:latin typeface="Arial"/>
                    <a:ea typeface="Arial"/>
                    <a:cs typeface="Arial"/>
                    <a:sym typeface="Arial"/>
                  </a:rPr>
                  <a:t>因此，</a:t>
                </a:r>
                <a:r>
                  <a:rPr lang="en-US" altLang="zh-TW" sz="1100" b="0" i="0" u="none" strike="noStrike" cap="none" baseline="0" dirty="0" smtClean="0">
                    <a:solidFill>
                      <a:srgbClr val="000000"/>
                    </a:solidFill>
                    <a:effectLst/>
                    <a:latin typeface="Arial"/>
                    <a:ea typeface="Arial"/>
                    <a:cs typeface="Arial"/>
                    <a:sym typeface="Arial"/>
                  </a:rPr>
                  <a:t>S</a:t>
                </a:r>
                <a:r>
                  <a:rPr lang="zh-TW" altLang="zh-TW" sz="1100" b="0" i="0" u="none" strike="noStrike" cap="none" baseline="0" dirty="0" smtClean="0">
                    <a:solidFill>
                      <a:srgbClr val="000000"/>
                    </a:solidFill>
                    <a:effectLst/>
                    <a:latin typeface="Arial"/>
                    <a:ea typeface="Arial"/>
                    <a:cs typeface="Arial"/>
                    <a:sym typeface="Arial"/>
                  </a:rPr>
                  <a:t>個試驗將全部失敗的可能性為</a:t>
                </a:r>
                <a:r>
                  <a:rPr lang="en-US" altLang="zh-TW" sz="1100" i="0" smtClean="0">
                    <a:solidFill>
                      <a:schemeClr val="tx1"/>
                    </a:solidFill>
                    <a:latin typeface="Cambria Math" panose="02040503050406030204" pitchFamily="18" charset="0"/>
                  </a:rPr>
                  <a:t>1−𝑃</a:t>
                </a:r>
                <a:r>
                  <a:rPr lang="zh-TW" altLang="en-US" sz="1100" i="0" smtClean="0">
                    <a:solidFill>
                      <a:schemeClr val="tx1"/>
                    </a:solidFill>
                    <a:latin typeface="Cambria Math" panose="02040503050406030204" pitchFamily="18" charset="0"/>
                  </a:rPr>
                  <a:t> </a:t>
                </a:r>
                <a:r>
                  <a:rPr lang="zh-TW" altLang="en-US" sz="1100" b="0" i="0" u="none" strike="noStrike" cap="none" baseline="0"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而所需的最小試驗次數為</a:t>
                </a:r>
                <a:r>
                  <a:rPr lang="en-US" altLang="zh-TW" sz="1100" b="0" i="0" u="none" strike="noStrike" cap="none" dirty="0" smtClean="0">
                    <a:solidFill>
                      <a:srgbClr val="000000"/>
                    </a:solidFill>
                    <a:effectLst/>
                    <a:latin typeface="Arial"/>
                    <a:ea typeface="Arial"/>
                    <a:cs typeface="Arial"/>
                    <a:sym typeface="Arial"/>
                  </a:rPr>
                  <a:t>S</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100" b="0" i="0" u="none" strike="noStrike" cap="none" baseline="0" dirty="0" smtClean="0">
                  <a:solidFill>
                    <a:srgbClr val="000000"/>
                  </a:solidFill>
                  <a:effectLst/>
                  <a:latin typeface="Arial"/>
                  <a:cs typeface="Arial"/>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baseline="0" dirty="0" smtClean="0"/>
                  <a:t>距離門檻值</a:t>
                </a:r>
                <a:r>
                  <a:rPr kumimoji="1" lang="en-US" altLang="zh-TW" baseline="0" dirty="0" smtClean="0"/>
                  <a:t>δ</a:t>
                </a: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baseline="0" dirty="0" smtClean="0"/>
                  <a:t>選擇</a:t>
                </a:r>
                <a:r>
                  <a:rPr kumimoji="1" lang="en-US" altLang="zh-TW" baseline="0" dirty="0" smtClean="0"/>
                  <a:t>δ</a:t>
                </a:r>
                <a:r>
                  <a:rPr kumimoji="1" lang="zh-TW" altLang="en-US" baseline="0" dirty="0" smtClean="0"/>
                  <a:t>，以便在門檻值可能有一個良好的雜訊點 </a:t>
                </a:r>
                <a:r>
                  <a:rPr kumimoji="1" lang="en-US" altLang="zh-TW" baseline="0" dirty="0" smtClean="0"/>
                  <a:t>(</a:t>
                </a:r>
                <a:r>
                  <a:rPr kumimoji="1" lang="zh-TW" altLang="en-US" baseline="0" dirty="0" smtClean="0"/>
                  <a:t>例如，概率</a:t>
                </a:r>
                <a:r>
                  <a:rPr kumimoji="1" lang="en-US" altLang="zh-TW" baseline="0" dirty="0" smtClean="0"/>
                  <a:t>= 0.95)</a:t>
                </a:r>
                <a:endParaRPr kumimoji="1" lang="en-US" altLang="zh-TW" sz="1100" b="0" i="0" u="none" strike="noStrike" cap="none" baseline="0" dirty="0" smtClean="0">
                  <a:solidFill>
                    <a:srgbClr val="000000"/>
                  </a:solidFill>
                  <a:effectLst/>
                  <a:latin typeface="Arial"/>
                  <a:cs typeface="Arial"/>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100" b="0" i="0" u="none" strike="noStrike" cap="none" baseline="0" dirty="0" smtClean="0">
                    <a:solidFill>
                      <a:srgbClr val="000000"/>
                    </a:solidFill>
                    <a:effectLst/>
                    <a:latin typeface="Arial"/>
                    <a:cs typeface="Arial"/>
                    <a:sym typeface="Arial"/>
                  </a:rPr>
                  <a:t>##########</a:t>
                </a:r>
                <a:endParaRPr kumimoji="1" lang="en-US" altLang="zh-TW" baseline="0" dirty="0" smtClean="0"/>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baseline="0" dirty="0" smtClean="0"/>
                  <a:t>1.</a:t>
                </a:r>
                <a:r>
                  <a:rPr kumimoji="1" lang="zh-TW" altLang="en-US" baseline="0" dirty="0" smtClean="0"/>
                  <a:t> 樣本數</a:t>
                </a:r>
                <a:r>
                  <a:rPr kumimoji="1" lang="en-US" altLang="zh-TW" baseline="0" dirty="0" smtClean="0"/>
                  <a:t>S</a:t>
                </a: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baseline="0" dirty="0" smtClean="0"/>
                  <a:t>必須嘗試足夠數量的試驗</a:t>
                </a:r>
                <a:r>
                  <a:rPr kumimoji="1" lang="en-US" altLang="zh-TW" baseline="0" dirty="0" smtClean="0"/>
                  <a:t>S</a:t>
                </a:r>
                <a:endParaRPr kumimoji="1" lang="zh-TW" altLang="en-US" baseline="0" dirty="0" smtClean="0"/>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baseline="0" dirty="0" smtClean="0"/>
                  <a:t>p</a:t>
                </a:r>
                <a:r>
                  <a:rPr kumimoji="1" lang="zh-TW" altLang="en-US" baseline="0" dirty="0" smtClean="0"/>
                  <a:t>：</a:t>
                </a:r>
                <a:r>
                  <a:rPr lang="zh-TW" altLang="en-US" sz="1100" b="0" i="0" u="none" strike="noStrike" cap="none" dirty="0" smtClean="0">
                    <a:solidFill>
                      <a:srgbClr val="000000"/>
                    </a:solidFill>
                    <a:effectLst/>
                    <a:latin typeface="Arial"/>
                    <a:ea typeface="Arial"/>
                    <a:cs typeface="Arial"/>
                    <a:sym typeface="Arial"/>
                  </a:rPr>
                  <a:t>正確</a:t>
                </a:r>
                <a:r>
                  <a:rPr lang="zh-TW" altLang="zh-TW" sz="1100" b="0" i="0" u="none" strike="noStrike" cap="none" dirty="0" smtClean="0">
                    <a:solidFill>
                      <a:srgbClr val="000000"/>
                    </a:solidFill>
                    <a:effectLst/>
                    <a:latin typeface="Arial"/>
                    <a:ea typeface="Arial"/>
                    <a:cs typeface="Arial"/>
                    <a:sym typeface="Arial"/>
                  </a:rPr>
                  <a:t>對應關係</a:t>
                </a:r>
                <a:r>
                  <a:rPr kumimoji="1" lang="zh-TW" altLang="en-US" baseline="0" dirty="0" smtClean="0"/>
                  <a:t>概率</a:t>
                </a: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baseline="0" dirty="0" smtClean="0"/>
                  <a:t>P</a:t>
                </a:r>
                <a:r>
                  <a:rPr kumimoji="1" lang="zh-TW" altLang="en-US" baseline="0" dirty="0" smtClean="0"/>
                  <a:t>：</a:t>
                </a:r>
                <a:r>
                  <a:rPr kumimoji="1" lang="en-US" altLang="zh-TW" baseline="0" dirty="0" smtClean="0"/>
                  <a:t>S</a:t>
                </a:r>
                <a:r>
                  <a:rPr kumimoji="1" lang="zh-TW" altLang="en-US" baseline="0" dirty="0" smtClean="0"/>
                  <a:t>次試驗後成功的總概率。</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zh-TW" altLang="en-US" baseline="0" dirty="0" smtClean="0"/>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baseline="0" dirty="0" smtClean="0"/>
                  <a:t>2.</a:t>
                </a:r>
                <a:r>
                  <a:rPr kumimoji="1" lang="zh-TW" altLang="en-US" baseline="0" dirty="0" smtClean="0"/>
                  <a:t> 採樣點</a:t>
                </a:r>
                <a:r>
                  <a:rPr kumimoji="1" lang="en-US" altLang="zh-TW" baseline="0" dirty="0" smtClean="0"/>
                  <a:t>k</a:t>
                </a:r>
                <a:r>
                  <a:rPr kumimoji="1" lang="zh-TW" altLang="en-US" baseline="0" dirty="0" smtClean="0"/>
                  <a:t>：</a:t>
                </a:r>
                <a:endParaRPr kumimoji="1" lang="en-US" altLang="zh-TW" baseline="0" dirty="0" smtClean="0"/>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baseline="0" dirty="0" smtClean="0"/>
                  <a:t>模型所需的最小採樣點數量。在一項試驗中，所有</a:t>
                </a:r>
                <a:r>
                  <a:rPr kumimoji="1" lang="en-US" altLang="zh-TW" baseline="0" dirty="0" smtClean="0"/>
                  <a:t>k</a:t>
                </a:r>
                <a:r>
                  <a:rPr kumimoji="1" lang="zh-TW" altLang="en-US" baseline="0" dirty="0" smtClean="0"/>
                  <a:t>個隨機樣本都是</a:t>
                </a:r>
                <a:r>
                  <a:rPr lang="zh-TW" altLang="en-US" sz="1100" b="0" i="0" u="none" strike="noStrike" cap="none" dirty="0" smtClean="0">
                    <a:solidFill>
                      <a:srgbClr val="000000"/>
                    </a:solidFill>
                    <a:effectLst/>
                    <a:latin typeface="Arial"/>
                    <a:ea typeface="Arial"/>
                    <a:cs typeface="Arial"/>
                    <a:sym typeface="Arial"/>
                  </a:rPr>
                  <a:t>正確</a:t>
                </a:r>
                <a:r>
                  <a:rPr lang="zh-TW" altLang="zh-TW" sz="1100" b="0" i="0" u="none" strike="noStrike" cap="none" dirty="0" smtClean="0">
                    <a:solidFill>
                      <a:srgbClr val="000000"/>
                    </a:solidFill>
                    <a:effectLst/>
                    <a:latin typeface="Arial"/>
                    <a:ea typeface="Arial"/>
                    <a:cs typeface="Arial"/>
                    <a:sym typeface="Arial"/>
                  </a:rPr>
                  <a:t>對應關係</a:t>
                </a:r>
                <a:r>
                  <a:rPr kumimoji="1" lang="zh-TW" altLang="en-US" baseline="0" dirty="0" smtClean="0"/>
                  <a:t>的可能性為</a:t>
                </a:r>
                <a:r>
                  <a:rPr kumimoji="1" lang="en-US" altLang="zh-TW" baseline="0" dirty="0" err="1" smtClean="0"/>
                  <a:t>p</a:t>
                </a:r>
                <a:r>
                  <a:rPr kumimoji="1" lang="en-US" altLang="zh-TW" baseline="30000" dirty="0" err="1" smtClean="0"/>
                  <a:t>k</a:t>
                </a:r>
                <a:r>
                  <a:rPr kumimoji="1" lang="zh-TW" altLang="en-US" baseline="0" dirty="0" smtClean="0"/>
                  <a:t>。</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zh-TW" altLang="en-US" baseline="0" dirty="0" smtClean="0"/>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baseline="0" dirty="0" smtClean="0"/>
                  <a:t>距離門檻值</a:t>
                </a:r>
                <a:r>
                  <a:rPr kumimoji="1" lang="en-US" altLang="zh-TW" baseline="0" dirty="0" smtClean="0"/>
                  <a:t>δ</a:t>
                </a: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baseline="0" dirty="0" smtClean="0"/>
                  <a:t>選擇</a:t>
                </a:r>
                <a:r>
                  <a:rPr kumimoji="1" lang="en-US" altLang="zh-TW" baseline="0" dirty="0" smtClean="0"/>
                  <a:t>δ</a:t>
                </a:r>
                <a:r>
                  <a:rPr kumimoji="1" lang="zh-TW" altLang="en-US" baseline="0" dirty="0" smtClean="0"/>
                  <a:t>，以便在門檻值可能有一個良好的雜訊點 </a:t>
                </a:r>
                <a:r>
                  <a:rPr kumimoji="1" lang="en-US" altLang="zh-TW" baseline="0" dirty="0" smtClean="0"/>
                  <a:t>(</a:t>
                </a:r>
                <a:r>
                  <a:rPr kumimoji="1" lang="zh-TW" altLang="en-US" baseline="0" dirty="0" smtClean="0"/>
                  <a:t>例如，概率</a:t>
                </a:r>
                <a:r>
                  <a:rPr kumimoji="1" lang="en-US" altLang="zh-TW" baseline="0" dirty="0" smtClean="0"/>
                  <a:t>= 0.95)</a:t>
                </a:r>
                <a:endParaRPr lang="en-US" altLang="zh-TW" sz="1100" b="0" i="0" u="none" strike="noStrike" cap="none" dirty="0" smtClean="0">
                  <a:solidFill>
                    <a:srgbClr val="000000"/>
                  </a:solidFill>
                  <a:effectLst/>
                  <a:latin typeface="Arial"/>
                  <a:ea typeface="Arial"/>
                  <a:cs typeface="Arial"/>
                  <a:sym typeface="Arial"/>
                </a:endParaRPr>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25</a:t>
            </a:fld>
            <a:endParaRPr kumimoji="1" lang="zh-TW" altLang="en-US"/>
          </a:p>
        </p:txBody>
      </p:sp>
    </p:spTree>
    <p:extLst>
      <p:ext uri="{BB962C8B-B14F-4D97-AF65-F5344CB8AC3E}">
        <p14:creationId xmlns:p14="http://schemas.microsoft.com/office/powerpoint/2010/main" val="3473938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（隨機抽樣一致算法）和最小平方差中值</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Stewart(1999)</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給出了獲得</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 = 99</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％成功概率所需的試驗次數</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的示例</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試驗獲得</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99</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％成功機率的試驗次數：</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可以看到，試驗的</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次數</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隨著使用的樣本點的數量而迅速增加，這是通常在實踐</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對齊方法</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中使用</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RANSAC</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的方式</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使用最少的</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樣本</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數來減少試驗次數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隨機樣本</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小</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en-US"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為任何給定</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對應關係的概率</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0" lang="en-US" altLang="zh-TW" sz="1200" b="0" i="1"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kumimoji="0"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試驗</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284660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b="1">
                <a:solidFill>
                  <a:schemeClr val="bg1"/>
                </a:solidFill>
                <a:latin typeface="Arial" charset="0"/>
                <a:ea typeface="新細明體" charset="-120"/>
              </a:defRPr>
            </a:lvl1pPr>
            <a:lvl2pPr marL="742950" indent="-285750" defTabSz="990600">
              <a:defRPr sz="2400" b="1">
                <a:solidFill>
                  <a:schemeClr val="bg1"/>
                </a:solidFill>
                <a:latin typeface="Arial" charset="0"/>
                <a:ea typeface="新細明體" charset="-120"/>
              </a:defRPr>
            </a:lvl2pPr>
            <a:lvl3pPr marL="1143000" indent="-228600" defTabSz="990600">
              <a:defRPr sz="2400" b="1">
                <a:solidFill>
                  <a:schemeClr val="bg1"/>
                </a:solidFill>
                <a:latin typeface="Arial" charset="0"/>
                <a:ea typeface="新細明體" charset="-120"/>
              </a:defRPr>
            </a:lvl3pPr>
            <a:lvl4pPr marL="1600200" indent="-228600" defTabSz="990600">
              <a:defRPr sz="2400" b="1">
                <a:solidFill>
                  <a:schemeClr val="bg1"/>
                </a:solidFill>
                <a:latin typeface="Arial" charset="0"/>
                <a:ea typeface="新細明體" charset="-120"/>
              </a:defRPr>
            </a:lvl4pPr>
            <a:lvl5pPr marL="2057400" indent="-228600" defTabSz="990600">
              <a:defRPr sz="2400" b="1">
                <a:solidFill>
                  <a:schemeClr val="bg1"/>
                </a:solidFill>
                <a:latin typeface="Arial" charset="0"/>
                <a:ea typeface="新細明體" charset="-120"/>
              </a:defRPr>
            </a:lvl5pPr>
            <a:lvl6pPr marL="2514600" indent="-228600" defTabSz="990600" eaLnBrk="0" fontAlgn="base" hangingPunct="0">
              <a:spcBef>
                <a:spcPct val="0"/>
              </a:spcBef>
              <a:spcAft>
                <a:spcPct val="0"/>
              </a:spcAft>
              <a:defRPr sz="2400" b="1">
                <a:solidFill>
                  <a:schemeClr val="bg1"/>
                </a:solidFill>
                <a:latin typeface="Arial" charset="0"/>
                <a:ea typeface="新細明體" charset="-120"/>
              </a:defRPr>
            </a:lvl6pPr>
            <a:lvl7pPr marL="2971800" indent="-228600" defTabSz="990600" eaLnBrk="0" fontAlgn="base" hangingPunct="0">
              <a:spcBef>
                <a:spcPct val="0"/>
              </a:spcBef>
              <a:spcAft>
                <a:spcPct val="0"/>
              </a:spcAft>
              <a:defRPr sz="2400" b="1">
                <a:solidFill>
                  <a:schemeClr val="bg1"/>
                </a:solidFill>
                <a:latin typeface="Arial" charset="0"/>
                <a:ea typeface="新細明體" charset="-120"/>
              </a:defRPr>
            </a:lvl7pPr>
            <a:lvl8pPr marL="3429000" indent="-228600" defTabSz="990600" eaLnBrk="0" fontAlgn="base" hangingPunct="0">
              <a:spcBef>
                <a:spcPct val="0"/>
              </a:spcBef>
              <a:spcAft>
                <a:spcPct val="0"/>
              </a:spcAft>
              <a:defRPr sz="2400" b="1">
                <a:solidFill>
                  <a:schemeClr val="bg1"/>
                </a:solidFill>
                <a:latin typeface="Arial" charset="0"/>
                <a:ea typeface="新細明體" charset="-120"/>
              </a:defRPr>
            </a:lvl8pPr>
            <a:lvl9pPr marL="3886200" indent="-228600" defTabSz="990600" eaLnBrk="0" fontAlgn="base" hangingPunct="0">
              <a:spcBef>
                <a:spcPct val="0"/>
              </a:spcBef>
              <a:spcAft>
                <a:spcPct val="0"/>
              </a:spcAft>
              <a:defRPr sz="2400" b="1">
                <a:solidFill>
                  <a:schemeClr val="bg1"/>
                </a:solidFill>
                <a:latin typeface="Arial" charset="0"/>
                <a:ea typeface="新細明體" charset="-120"/>
              </a:defRPr>
            </a:lvl9pPr>
          </a:lstStyle>
          <a:p>
            <a:fld id="{082655AA-8AF4-EA4F-A17C-FFFFA9DEAD4E}" type="slidenum">
              <a:rPr lang="en-US" altLang="zh-TW" sz="1300" b="0">
                <a:solidFill>
                  <a:schemeClr val="tx1"/>
                </a:solidFill>
              </a:rPr>
              <a:pPr/>
              <a:t>27</a:t>
            </a:fld>
            <a:endParaRPr lang="en-US" altLang="zh-TW" sz="1300" b="0">
              <a:solidFill>
                <a:schemeClr val="tx1"/>
              </a:solidFill>
            </a:endParaRPr>
          </a:p>
        </p:txBody>
      </p:sp>
      <p:sp>
        <p:nvSpPr>
          <p:cNvPr id="140290" name="Rectangle 2"/>
          <p:cNvSpPr>
            <a:spLocks noGrp="1" noRot="1" noChangeAspect="1" noChangeArrowheads="1" noTextEdit="1"/>
          </p:cNvSpPr>
          <p:nvPr>
            <p:ph type="sldImg"/>
          </p:nvPr>
        </p:nvSpPr>
        <p:spPr>
          <a:xfrm>
            <a:off x="992188" y="768350"/>
            <a:ext cx="5114925" cy="3836988"/>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隨機樣本</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小</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en-US"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為任何給定</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對應關係的概率</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0" lang="en-US" altLang="zh-TW" sz="1200" b="0" i="1"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kumimoji="0"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試驗</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次數</a:t>
            </a:r>
            <a:endParaRPr kumimoji="1"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318952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b="1">
                <a:solidFill>
                  <a:schemeClr val="bg1"/>
                </a:solidFill>
                <a:latin typeface="Arial" charset="0"/>
                <a:ea typeface="新細明體" charset="-120"/>
              </a:defRPr>
            </a:lvl1pPr>
            <a:lvl2pPr marL="742950" indent="-285750" defTabSz="990600">
              <a:defRPr sz="2400" b="1">
                <a:solidFill>
                  <a:schemeClr val="bg1"/>
                </a:solidFill>
                <a:latin typeface="Arial" charset="0"/>
                <a:ea typeface="新細明體" charset="-120"/>
              </a:defRPr>
            </a:lvl2pPr>
            <a:lvl3pPr marL="1143000" indent="-228600" defTabSz="990600">
              <a:defRPr sz="2400" b="1">
                <a:solidFill>
                  <a:schemeClr val="bg1"/>
                </a:solidFill>
                <a:latin typeface="Arial" charset="0"/>
                <a:ea typeface="新細明體" charset="-120"/>
              </a:defRPr>
            </a:lvl3pPr>
            <a:lvl4pPr marL="1600200" indent="-228600" defTabSz="990600">
              <a:defRPr sz="2400" b="1">
                <a:solidFill>
                  <a:schemeClr val="bg1"/>
                </a:solidFill>
                <a:latin typeface="Arial" charset="0"/>
                <a:ea typeface="新細明體" charset="-120"/>
              </a:defRPr>
            </a:lvl4pPr>
            <a:lvl5pPr marL="2057400" indent="-228600" defTabSz="990600">
              <a:defRPr sz="2400" b="1">
                <a:solidFill>
                  <a:schemeClr val="bg1"/>
                </a:solidFill>
                <a:latin typeface="Arial" charset="0"/>
                <a:ea typeface="新細明體" charset="-120"/>
              </a:defRPr>
            </a:lvl5pPr>
            <a:lvl6pPr marL="2514600" indent="-228600" defTabSz="990600" eaLnBrk="0" fontAlgn="base" hangingPunct="0">
              <a:spcBef>
                <a:spcPct val="0"/>
              </a:spcBef>
              <a:spcAft>
                <a:spcPct val="0"/>
              </a:spcAft>
              <a:defRPr sz="2400" b="1">
                <a:solidFill>
                  <a:schemeClr val="bg1"/>
                </a:solidFill>
                <a:latin typeface="Arial" charset="0"/>
                <a:ea typeface="新細明體" charset="-120"/>
              </a:defRPr>
            </a:lvl6pPr>
            <a:lvl7pPr marL="2971800" indent="-228600" defTabSz="990600" eaLnBrk="0" fontAlgn="base" hangingPunct="0">
              <a:spcBef>
                <a:spcPct val="0"/>
              </a:spcBef>
              <a:spcAft>
                <a:spcPct val="0"/>
              </a:spcAft>
              <a:defRPr sz="2400" b="1">
                <a:solidFill>
                  <a:schemeClr val="bg1"/>
                </a:solidFill>
                <a:latin typeface="Arial" charset="0"/>
                <a:ea typeface="新細明體" charset="-120"/>
              </a:defRPr>
            </a:lvl7pPr>
            <a:lvl8pPr marL="3429000" indent="-228600" defTabSz="990600" eaLnBrk="0" fontAlgn="base" hangingPunct="0">
              <a:spcBef>
                <a:spcPct val="0"/>
              </a:spcBef>
              <a:spcAft>
                <a:spcPct val="0"/>
              </a:spcAft>
              <a:defRPr sz="2400" b="1">
                <a:solidFill>
                  <a:schemeClr val="bg1"/>
                </a:solidFill>
                <a:latin typeface="Arial" charset="0"/>
                <a:ea typeface="新細明體" charset="-120"/>
              </a:defRPr>
            </a:lvl8pPr>
            <a:lvl9pPr marL="3886200" indent="-228600" defTabSz="990600" eaLnBrk="0" fontAlgn="base" hangingPunct="0">
              <a:spcBef>
                <a:spcPct val="0"/>
              </a:spcBef>
              <a:spcAft>
                <a:spcPct val="0"/>
              </a:spcAft>
              <a:defRPr sz="2400" b="1">
                <a:solidFill>
                  <a:schemeClr val="bg1"/>
                </a:solidFill>
                <a:latin typeface="Arial" charset="0"/>
                <a:ea typeface="新細明體" charset="-120"/>
              </a:defRPr>
            </a:lvl9pPr>
          </a:lstStyle>
          <a:p>
            <a:fld id="{D93D808C-B629-8C46-8B41-E3E1FAAE37E5}" type="slidenum">
              <a:rPr lang="en-US" altLang="zh-TW" sz="1300" b="0">
                <a:solidFill>
                  <a:schemeClr val="tx1"/>
                </a:solidFill>
              </a:rPr>
              <a:pPr/>
              <a:t>28</a:t>
            </a:fld>
            <a:endParaRPr lang="en-US" altLang="zh-TW" sz="1300" b="0">
              <a:solidFill>
                <a:schemeClr val="tx1"/>
              </a:solidFill>
            </a:endParaRPr>
          </a:p>
        </p:txBody>
      </p:sp>
      <p:sp>
        <p:nvSpPr>
          <p:cNvPr id="142338" name="Rectangle 2"/>
          <p:cNvSpPr>
            <a:spLocks noGrp="1" noRot="1" noChangeAspect="1" noChangeArrowheads="1" noTextEdit="1"/>
          </p:cNvSpPr>
          <p:nvPr>
            <p:ph type="sldImg"/>
          </p:nvPr>
        </p:nvSpPr>
        <p:spPr>
          <a:xfrm>
            <a:off x="992188" y="768350"/>
            <a:ext cx="5114925" cy="3836988"/>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隨機樣本</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小</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en-US"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為任何給定</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對應關係的概率</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0" lang="en-US" altLang="zh-TW" sz="1200" b="0" i="1"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kumimoji="0"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試驗</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次數</a:t>
            </a:r>
            <a:endParaRPr kumimoji="1"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2703963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b="1">
                <a:solidFill>
                  <a:schemeClr val="bg1"/>
                </a:solidFill>
                <a:latin typeface="Arial" charset="0"/>
                <a:ea typeface="新細明體" charset="-120"/>
              </a:defRPr>
            </a:lvl1pPr>
            <a:lvl2pPr marL="742950" indent="-285750" defTabSz="990600">
              <a:defRPr sz="2400" b="1">
                <a:solidFill>
                  <a:schemeClr val="bg1"/>
                </a:solidFill>
                <a:latin typeface="Arial" charset="0"/>
                <a:ea typeface="新細明體" charset="-120"/>
              </a:defRPr>
            </a:lvl2pPr>
            <a:lvl3pPr marL="1143000" indent="-228600" defTabSz="990600">
              <a:defRPr sz="2400" b="1">
                <a:solidFill>
                  <a:schemeClr val="bg1"/>
                </a:solidFill>
                <a:latin typeface="Arial" charset="0"/>
                <a:ea typeface="新細明體" charset="-120"/>
              </a:defRPr>
            </a:lvl3pPr>
            <a:lvl4pPr marL="1600200" indent="-228600" defTabSz="990600">
              <a:defRPr sz="2400" b="1">
                <a:solidFill>
                  <a:schemeClr val="bg1"/>
                </a:solidFill>
                <a:latin typeface="Arial" charset="0"/>
                <a:ea typeface="新細明體" charset="-120"/>
              </a:defRPr>
            </a:lvl4pPr>
            <a:lvl5pPr marL="2057400" indent="-228600" defTabSz="990600">
              <a:defRPr sz="2400" b="1">
                <a:solidFill>
                  <a:schemeClr val="bg1"/>
                </a:solidFill>
                <a:latin typeface="Arial" charset="0"/>
                <a:ea typeface="新細明體" charset="-120"/>
              </a:defRPr>
            </a:lvl5pPr>
            <a:lvl6pPr marL="2514600" indent="-228600" defTabSz="990600" eaLnBrk="0" fontAlgn="base" hangingPunct="0">
              <a:spcBef>
                <a:spcPct val="0"/>
              </a:spcBef>
              <a:spcAft>
                <a:spcPct val="0"/>
              </a:spcAft>
              <a:defRPr sz="2400" b="1">
                <a:solidFill>
                  <a:schemeClr val="bg1"/>
                </a:solidFill>
                <a:latin typeface="Arial" charset="0"/>
                <a:ea typeface="新細明體" charset="-120"/>
              </a:defRPr>
            </a:lvl6pPr>
            <a:lvl7pPr marL="2971800" indent="-228600" defTabSz="990600" eaLnBrk="0" fontAlgn="base" hangingPunct="0">
              <a:spcBef>
                <a:spcPct val="0"/>
              </a:spcBef>
              <a:spcAft>
                <a:spcPct val="0"/>
              </a:spcAft>
              <a:defRPr sz="2400" b="1">
                <a:solidFill>
                  <a:schemeClr val="bg1"/>
                </a:solidFill>
                <a:latin typeface="Arial" charset="0"/>
                <a:ea typeface="新細明體" charset="-120"/>
              </a:defRPr>
            </a:lvl7pPr>
            <a:lvl8pPr marL="3429000" indent="-228600" defTabSz="990600" eaLnBrk="0" fontAlgn="base" hangingPunct="0">
              <a:spcBef>
                <a:spcPct val="0"/>
              </a:spcBef>
              <a:spcAft>
                <a:spcPct val="0"/>
              </a:spcAft>
              <a:defRPr sz="2400" b="1">
                <a:solidFill>
                  <a:schemeClr val="bg1"/>
                </a:solidFill>
                <a:latin typeface="Arial" charset="0"/>
                <a:ea typeface="新細明體" charset="-120"/>
              </a:defRPr>
            </a:lvl8pPr>
            <a:lvl9pPr marL="3886200" indent="-228600" defTabSz="990600" eaLnBrk="0" fontAlgn="base" hangingPunct="0">
              <a:spcBef>
                <a:spcPct val="0"/>
              </a:spcBef>
              <a:spcAft>
                <a:spcPct val="0"/>
              </a:spcAft>
              <a:defRPr sz="2400" b="1">
                <a:solidFill>
                  <a:schemeClr val="bg1"/>
                </a:solidFill>
                <a:latin typeface="Arial" charset="0"/>
                <a:ea typeface="新細明體" charset="-120"/>
              </a:defRPr>
            </a:lvl9pPr>
          </a:lstStyle>
          <a:p>
            <a:fld id="{D93D808C-B629-8C46-8B41-E3E1FAAE37E5}" type="slidenum">
              <a:rPr lang="en-US" altLang="zh-TW" sz="1300" b="0">
                <a:solidFill>
                  <a:schemeClr val="tx1"/>
                </a:solidFill>
              </a:rPr>
              <a:pPr/>
              <a:t>29</a:t>
            </a:fld>
            <a:endParaRPr lang="en-US" altLang="zh-TW" sz="1300" b="0">
              <a:solidFill>
                <a:schemeClr val="tx1"/>
              </a:solidFill>
            </a:endParaRPr>
          </a:p>
        </p:txBody>
      </p:sp>
      <p:sp>
        <p:nvSpPr>
          <p:cNvPr id="142338" name="Rectangle 2"/>
          <p:cNvSpPr>
            <a:spLocks noGrp="1" noRot="1" noChangeAspect="1" noChangeArrowheads="1" noTextEdit="1"/>
          </p:cNvSpPr>
          <p:nvPr>
            <p:ph type="sldImg"/>
          </p:nvPr>
        </p:nvSpPr>
        <p:spPr>
          <a:xfrm>
            <a:off x="992188" y="768350"/>
            <a:ext cx="5114925" cy="3836988"/>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隨機樣本</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小</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en-US"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為任何給定</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對應關係的概率</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0" lang="en-US" altLang="zh-TW" sz="1200" b="0" i="1"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kumimoji="0"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試驗</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次數</a:t>
            </a:r>
            <a:endPar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91978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4542b8dbb_2_94:notes"/>
          <p:cNvSpPr txBox="1">
            <a:spLocks noGrp="1"/>
          </p:cNvSpPr>
          <p:nvPr>
            <p:ph type="body" idx="1"/>
          </p:nvPr>
        </p:nvSpPr>
        <p:spPr>
          <a:xfrm>
            <a:off x="710407" y="4925407"/>
            <a:ext cx="5683250" cy="4029879"/>
          </a:xfrm>
          <a:prstGeom prst="rect">
            <a:avLst/>
          </a:prstGeom>
        </p:spPr>
        <p:txBody>
          <a:bodyPr spcFirstLastPara="1" wrap="square" lIns="99059" tIns="99059" rIns="99059" bIns="99059"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6</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章中，我們會討論</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個主題：</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的特徵對齊，</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計算將一幅影像中的特徵映射到另一幅影像的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和</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轉換，這個轉換問題情況有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種</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1</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種是姿勢估計，就是確定相機相對於已知</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目標或場景的位置</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外部校準</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另一種情況</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是相機的</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幾何</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內部參數校準的計算，校準包括焦距和輻射失真</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或稱為徑向變化</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之類的內部參數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zh-TW" altLang="en-US" sz="1200" i="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基於特徵的對齊</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大綱</a:t>
            </a:r>
          </a:p>
          <a:p>
            <a:pPr marL="0" lvl="0" indent="0">
              <a:buNone/>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 </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基於</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特徵的對齊</a:t>
            </a:r>
          </a:p>
          <a:p>
            <a:pPr marL="0" lvl="0" indent="0">
              <a:buNone/>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6.2</a:t>
            </a: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姿勢估計</a:t>
            </a:r>
          </a:p>
          <a:p>
            <a:pPr marL="0" lvl="0" indent="0">
              <a:buNone/>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6.3 </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幾何</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內部參數的</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校準</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9" name="Google Shape;79;g54542b8dbb_2_94: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275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b="1">
                <a:solidFill>
                  <a:schemeClr val="bg1"/>
                </a:solidFill>
                <a:latin typeface="Arial" charset="0"/>
                <a:ea typeface="新細明體" charset="-120"/>
              </a:defRPr>
            </a:lvl1pPr>
            <a:lvl2pPr marL="742950" indent="-285750" defTabSz="990600">
              <a:defRPr sz="2400" b="1">
                <a:solidFill>
                  <a:schemeClr val="bg1"/>
                </a:solidFill>
                <a:latin typeface="Arial" charset="0"/>
                <a:ea typeface="新細明體" charset="-120"/>
              </a:defRPr>
            </a:lvl2pPr>
            <a:lvl3pPr marL="1143000" indent="-228600" defTabSz="990600">
              <a:defRPr sz="2400" b="1">
                <a:solidFill>
                  <a:schemeClr val="bg1"/>
                </a:solidFill>
                <a:latin typeface="Arial" charset="0"/>
                <a:ea typeface="新細明體" charset="-120"/>
              </a:defRPr>
            </a:lvl3pPr>
            <a:lvl4pPr marL="1600200" indent="-228600" defTabSz="990600">
              <a:defRPr sz="2400" b="1">
                <a:solidFill>
                  <a:schemeClr val="bg1"/>
                </a:solidFill>
                <a:latin typeface="Arial" charset="0"/>
                <a:ea typeface="新細明體" charset="-120"/>
              </a:defRPr>
            </a:lvl4pPr>
            <a:lvl5pPr marL="2057400" indent="-228600" defTabSz="990600">
              <a:defRPr sz="2400" b="1">
                <a:solidFill>
                  <a:schemeClr val="bg1"/>
                </a:solidFill>
                <a:latin typeface="Arial" charset="0"/>
                <a:ea typeface="新細明體" charset="-120"/>
              </a:defRPr>
            </a:lvl5pPr>
            <a:lvl6pPr marL="2514600" indent="-228600" defTabSz="990600" eaLnBrk="0" fontAlgn="base" hangingPunct="0">
              <a:spcBef>
                <a:spcPct val="0"/>
              </a:spcBef>
              <a:spcAft>
                <a:spcPct val="0"/>
              </a:spcAft>
              <a:defRPr sz="2400" b="1">
                <a:solidFill>
                  <a:schemeClr val="bg1"/>
                </a:solidFill>
                <a:latin typeface="Arial" charset="0"/>
                <a:ea typeface="新細明體" charset="-120"/>
              </a:defRPr>
            </a:lvl6pPr>
            <a:lvl7pPr marL="2971800" indent="-228600" defTabSz="990600" eaLnBrk="0" fontAlgn="base" hangingPunct="0">
              <a:spcBef>
                <a:spcPct val="0"/>
              </a:spcBef>
              <a:spcAft>
                <a:spcPct val="0"/>
              </a:spcAft>
              <a:defRPr sz="2400" b="1">
                <a:solidFill>
                  <a:schemeClr val="bg1"/>
                </a:solidFill>
                <a:latin typeface="Arial" charset="0"/>
                <a:ea typeface="新細明體" charset="-120"/>
              </a:defRPr>
            </a:lvl7pPr>
            <a:lvl8pPr marL="3429000" indent="-228600" defTabSz="990600" eaLnBrk="0" fontAlgn="base" hangingPunct="0">
              <a:spcBef>
                <a:spcPct val="0"/>
              </a:spcBef>
              <a:spcAft>
                <a:spcPct val="0"/>
              </a:spcAft>
              <a:defRPr sz="2400" b="1">
                <a:solidFill>
                  <a:schemeClr val="bg1"/>
                </a:solidFill>
                <a:latin typeface="Arial" charset="0"/>
                <a:ea typeface="新細明體" charset="-120"/>
              </a:defRPr>
            </a:lvl8pPr>
            <a:lvl9pPr marL="3886200" indent="-228600" defTabSz="990600" eaLnBrk="0" fontAlgn="base" hangingPunct="0">
              <a:spcBef>
                <a:spcPct val="0"/>
              </a:spcBef>
              <a:spcAft>
                <a:spcPct val="0"/>
              </a:spcAft>
              <a:defRPr sz="2400" b="1">
                <a:solidFill>
                  <a:schemeClr val="bg1"/>
                </a:solidFill>
                <a:latin typeface="Arial" charset="0"/>
                <a:ea typeface="新細明體" charset="-120"/>
              </a:defRPr>
            </a:lvl9pPr>
          </a:lstStyle>
          <a:p>
            <a:fld id="{D93D808C-B629-8C46-8B41-E3E1FAAE37E5}" type="slidenum">
              <a:rPr lang="en-US" altLang="zh-TW" sz="1300" b="0">
                <a:solidFill>
                  <a:schemeClr val="tx1"/>
                </a:solidFill>
              </a:rPr>
              <a:pPr/>
              <a:t>30</a:t>
            </a:fld>
            <a:endParaRPr lang="en-US" altLang="zh-TW" sz="1300" b="0">
              <a:solidFill>
                <a:schemeClr val="tx1"/>
              </a:solidFill>
            </a:endParaRPr>
          </a:p>
        </p:txBody>
      </p:sp>
      <p:sp>
        <p:nvSpPr>
          <p:cNvPr id="142338" name="Rectangle 2"/>
          <p:cNvSpPr>
            <a:spLocks noGrp="1" noRot="1" noChangeAspect="1" noChangeArrowheads="1" noTextEdit="1"/>
          </p:cNvSpPr>
          <p:nvPr>
            <p:ph type="sldImg"/>
          </p:nvPr>
        </p:nvSpPr>
        <p:spPr>
          <a:xfrm>
            <a:off x="992188" y="768350"/>
            <a:ext cx="5114925" cy="3836988"/>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隨機樣本</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小</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en-US"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為任何給定</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對應關係的概率</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0" lang="en-US" altLang="zh-TW" sz="1200" b="0" i="1"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kumimoji="0"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試驗</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次數</a:t>
            </a:r>
            <a:endParaRPr kumimoji="1"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3873983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b="1">
                <a:solidFill>
                  <a:schemeClr val="bg1"/>
                </a:solidFill>
                <a:latin typeface="Arial" charset="0"/>
                <a:ea typeface="新細明體" charset="-120"/>
              </a:defRPr>
            </a:lvl1pPr>
            <a:lvl2pPr marL="742950" indent="-285750" defTabSz="990600">
              <a:defRPr sz="2400" b="1">
                <a:solidFill>
                  <a:schemeClr val="bg1"/>
                </a:solidFill>
                <a:latin typeface="Arial" charset="0"/>
                <a:ea typeface="新細明體" charset="-120"/>
              </a:defRPr>
            </a:lvl2pPr>
            <a:lvl3pPr marL="1143000" indent="-228600" defTabSz="990600">
              <a:defRPr sz="2400" b="1">
                <a:solidFill>
                  <a:schemeClr val="bg1"/>
                </a:solidFill>
                <a:latin typeface="Arial" charset="0"/>
                <a:ea typeface="新細明體" charset="-120"/>
              </a:defRPr>
            </a:lvl3pPr>
            <a:lvl4pPr marL="1600200" indent="-228600" defTabSz="990600">
              <a:defRPr sz="2400" b="1">
                <a:solidFill>
                  <a:schemeClr val="bg1"/>
                </a:solidFill>
                <a:latin typeface="Arial" charset="0"/>
                <a:ea typeface="新細明體" charset="-120"/>
              </a:defRPr>
            </a:lvl4pPr>
            <a:lvl5pPr marL="2057400" indent="-228600" defTabSz="990600">
              <a:defRPr sz="2400" b="1">
                <a:solidFill>
                  <a:schemeClr val="bg1"/>
                </a:solidFill>
                <a:latin typeface="Arial" charset="0"/>
                <a:ea typeface="新細明體" charset="-120"/>
              </a:defRPr>
            </a:lvl5pPr>
            <a:lvl6pPr marL="2514600" indent="-228600" defTabSz="990600" eaLnBrk="0" fontAlgn="base" hangingPunct="0">
              <a:spcBef>
                <a:spcPct val="0"/>
              </a:spcBef>
              <a:spcAft>
                <a:spcPct val="0"/>
              </a:spcAft>
              <a:defRPr sz="2400" b="1">
                <a:solidFill>
                  <a:schemeClr val="bg1"/>
                </a:solidFill>
                <a:latin typeface="Arial" charset="0"/>
                <a:ea typeface="新細明體" charset="-120"/>
              </a:defRPr>
            </a:lvl6pPr>
            <a:lvl7pPr marL="2971800" indent="-228600" defTabSz="990600" eaLnBrk="0" fontAlgn="base" hangingPunct="0">
              <a:spcBef>
                <a:spcPct val="0"/>
              </a:spcBef>
              <a:spcAft>
                <a:spcPct val="0"/>
              </a:spcAft>
              <a:defRPr sz="2400" b="1">
                <a:solidFill>
                  <a:schemeClr val="bg1"/>
                </a:solidFill>
                <a:latin typeface="Arial" charset="0"/>
                <a:ea typeface="新細明體" charset="-120"/>
              </a:defRPr>
            </a:lvl7pPr>
            <a:lvl8pPr marL="3429000" indent="-228600" defTabSz="990600" eaLnBrk="0" fontAlgn="base" hangingPunct="0">
              <a:spcBef>
                <a:spcPct val="0"/>
              </a:spcBef>
              <a:spcAft>
                <a:spcPct val="0"/>
              </a:spcAft>
              <a:defRPr sz="2400" b="1">
                <a:solidFill>
                  <a:schemeClr val="bg1"/>
                </a:solidFill>
                <a:latin typeface="Arial" charset="0"/>
                <a:ea typeface="新細明體" charset="-120"/>
              </a:defRPr>
            </a:lvl8pPr>
            <a:lvl9pPr marL="3886200" indent="-228600" defTabSz="990600" eaLnBrk="0" fontAlgn="base" hangingPunct="0">
              <a:spcBef>
                <a:spcPct val="0"/>
              </a:spcBef>
              <a:spcAft>
                <a:spcPct val="0"/>
              </a:spcAft>
              <a:defRPr sz="2400" b="1">
                <a:solidFill>
                  <a:schemeClr val="bg1"/>
                </a:solidFill>
                <a:latin typeface="Arial" charset="0"/>
                <a:ea typeface="新細明體" charset="-120"/>
              </a:defRPr>
            </a:lvl9pPr>
          </a:lstStyle>
          <a:p>
            <a:fld id="{D93D808C-B629-8C46-8B41-E3E1FAAE37E5}" type="slidenum">
              <a:rPr lang="en-US" altLang="zh-TW" sz="1300" b="0">
                <a:solidFill>
                  <a:schemeClr val="tx1"/>
                </a:solidFill>
              </a:rPr>
              <a:pPr/>
              <a:t>31</a:t>
            </a:fld>
            <a:endParaRPr lang="en-US" altLang="zh-TW" sz="1300" b="0">
              <a:solidFill>
                <a:schemeClr val="tx1"/>
              </a:solidFill>
            </a:endParaRPr>
          </a:p>
        </p:txBody>
      </p:sp>
      <p:sp>
        <p:nvSpPr>
          <p:cNvPr id="142338" name="Rectangle 2"/>
          <p:cNvSpPr>
            <a:spLocks noGrp="1" noRot="1" noChangeAspect="1" noChangeArrowheads="1" noTextEdit="1"/>
          </p:cNvSpPr>
          <p:nvPr>
            <p:ph type="sldImg"/>
          </p:nvPr>
        </p:nvSpPr>
        <p:spPr>
          <a:xfrm>
            <a:off x="992188" y="768350"/>
            <a:ext cx="5114925" cy="3836988"/>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隨機樣本</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小</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en-US"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為任何給定</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對應關係的概率</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0" lang="en-US" altLang="zh-TW" sz="1200" b="0" i="1"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kumimoji="0"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試驗</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次數</a:t>
            </a:r>
          </a:p>
        </p:txBody>
      </p:sp>
    </p:spTree>
    <p:extLst>
      <p:ext uri="{BB962C8B-B14F-4D97-AF65-F5344CB8AC3E}">
        <p14:creationId xmlns:p14="http://schemas.microsoft.com/office/powerpoint/2010/main" val="1859805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b="1">
                <a:solidFill>
                  <a:schemeClr val="bg1"/>
                </a:solidFill>
                <a:latin typeface="Arial" charset="0"/>
                <a:ea typeface="新細明體" charset="-120"/>
              </a:defRPr>
            </a:lvl1pPr>
            <a:lvl2pPr marL="742950" indent="-285750" defTabSz="990600">
              <a:defRPr sz="2400" b="1">
                <a:solidFill>
                  <a:schemeClr val="bg1"/>
                </a:solidFill>
                <a:latin typeface="Arial" charset="0"/>
                <a:ea typeface="新細明體" charset="-120"/>
              </a:defRPr>
            </a:lvl2pPr>
            <a:lvl3pPr marL="1143000" indent="-228600" defTabSz="990600">
              <a:defRPr sz="2400" b="1">
                <a:solidFill>
                  <a:schemeClr val="bg1"/>
                </a:solidFill>
                <a:latin typeface="Arial" charset="0"/>
                <a:ea typeface="新細明體" charset="-120"/>
              </a:defRPr>
            </a:lvl3pPr>
            <a:lvl4pPr marL="1600200" indent="-228600" defTabSz="990600">
              <a:defRPr sz="2400" b="1">
                <a:solidFill>
                  <a:schemeClr val="bg1"/>
                </a:solidFill>
                <a:latin typeface="Arial" charset="0"/>
                <a:ea typeface="新細明體" charset="-120"/>
              </a:defRPr>
            </a:lvl4pPr>
            <a:lvl5pPr marL="2057400" indent="-228600" defTabSz="990600">
              <a:defRPr sz="2400" b="1">
                <a:solidFill>
                  <a:schemeClr val="bg1"/>
                </a:solidFill>
                <a:latin typeface="Arial" charset="0"/>
                <a:ea typeface="新細明體" charset="-120"/>
              </a:defRPr>
            </a:lvl5pPr>
            <a:lvl6pPr marL="2514600" indent="-228600" defTabSz="990600" eaLnBrk="0" fontAlgn="base" hangingPunct="0">
              <a:spcBef>
                <a:spcPct val="0"/>
              </a:spcBef>
              <a:spcAft>
                <a:spcPct val="0"/>
              </a:spcAft>
              <a:defRPr sz="2400" b="1">
                <a:solidFill>
                  <a:schemeClr val="bg1"/>
                </a:solidFill>
                <a:latin typeface="Arial" charset="0"/>
                <a:ea typeface="新細明體" charset="-120"/>
              </a:defRPr>
            </a:lvl6pPr>
            <a:lvl7pPr marL="2971800" indent="-228600" defTabSz="990600" eaLnBrk="0" fontAlgn="base" hangingPunct="0">
              <a:spcBef>
                <a:spcPct val="0"/>
              </a:spcBef>
              <a:spcAft>
                <a:spcPct val="0"/>
              </a:spcAft>
              <a:defRPr sz="2400" b="1">
                <a:solidFill>
                  <a:schemeClr val="bg1"/>
                </a:solidFill>
                <a:latin typeface="Arial" charset="0"/>
                <a:ea typeface="新細明體" charset="-120"/>
              </a:defRPr>
            </a:lvl7pPr>
            <a:lvl8pPr marL="3429000" indent="-228600" defTabSz="990600" eaLnBrk="0" fontAlgn="base" hangingPunct="0">
              <a:spcBef>
                <a:spcPct val="0"/>
              </a:spcBef>
              <a:spcAft>
                <a:spcPct val="0"/>
              </a:spcAft>
              <a:defRPr sz="2400" b="1">
                <a:solidFill>
                  <a:schemeClr val="bg1"/>
                </a:solidFill>
                <a:latin typeface="Arial" charset="0"/>
                <a:ea typeface="新細明體" charset="-120"/>
              </a:defRPr>
            </a:lvl8pPr>
            <a:lvl9pPr marL="3886200" indent="-228600" defTabSz="990600" eaLnBrk="0" fontAlgn="base" hangingPunct="0">
              <a:spcBef>
                <a:spcPct val="0"/>
              </a:spcBef>
              <a:spcAft>
                <a:spcPct val="0"/>
              </a:spcAft>
              <a:defRPr sz="2400" b="1">
                <a:solidFill>
                  <a:schemeClr val="bg1"/>
                </a:solidFill>
                <a:latin typeface="Arial" charset="0"/>
                <a:ea typeface="新細明體" charset="-120"/>
              </a:defRPr>
            </a:lvl9pPr>
          </a:lstStyle>
          <a:p>
            <a:fld id="{D93D808C-B629-8C46-8B41-E3E1FAAE37E5}" type="slidenum">
              <a:rPr lang="en-US" altLang="zh-TW" sz="1300" b="0">
                <a:solidFill>
                  <a:schemeClr val="tx1"/>
                </a:solidFill>
              </a:rPr>
              <a:pPr/>
              <a:t>32</a:t>
            </a:fld>
            <a:endParaRPr lang="en-US" altLang="zh-TW" sz="1300" b="0">
              <a:solidFill>
                <a:schemeClr val="tx1"/>
              </a:solidFill>
            </a:endParaRPr>
          </a:p>
        </p:txBody>
      </p:sp>
      <p:sp>
        <p:nvSpPr>
          <p:cNvPr id="142338" name="Rectangle 2"/>
          <p:cNvSpPr>
            <a:spLocks noGrp="1" noRot="1" noChangeAspect="1" noChangeArrowheads="1" noTextEdit="1"/>
          </p:cNvSpPr>
          <p:nvPr>
            <p:ph type="sldImg"/>
          </p:nvPr>
        </p:nvSpPr>
        <p:spPr>
          <a:xfrm>
            <a:off x="992188" y="768350"/>
            <a:ext cx="5114925" cy="3836988"/>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隨機樣本</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小</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en-US"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為任何給定</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正確</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對應關係的概率</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0" lang="en-US" altLang="zh-TW" sz="1200" b="0" i="1"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a:t>
            </a:r>
            <a:r>
              <a:rPr kumimoji="0"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試驗</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次數</a:t>
            </a:r>
            <a:endParaRPr kumimoji="1"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4200260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搶占式</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RANdom</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SAmple</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Consensus,</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隨機抽樣一致算法</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PROSAC</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漸進一致採樣</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這</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個皆為</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變</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形</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1</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變</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形：</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Preemptive RANSAC</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搶占式</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當測量</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的樣本數</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數量很大時，最好只在初始回合中</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僅對部分測量結果評分</a:t>
            </a: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選擇最合理的假設進行其他評分和選擇。</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RANSAC</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的這種修改可以顯著提高其性能</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變</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形：</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PROSAC(</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漸進一致採樣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開始</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是從</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最“有把握”的匹配中</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添加隨機樣本，</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所以可以</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加快</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統計上</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發現一組</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可能的</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正確</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model</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過程</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 typeface="+mj-lt"/>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 typeface="+mj-lt"/>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defTabSz="990752">
              <a:buClrTx/>
              <a:buSzTx/>
              <a:buFont typeface="+mj-lt"/>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搶占式</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defTabSz="990752">
              <a:buClrTx/>
              <a:buSzTx/>
              <a:buFont typeface="+mj-lt"/>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在初始回合中僅對部分測量結果評分</a:t>
            </a:r>
          </a:p>
          <a:p>
            <a:pPr marL="0" indent="0" defTabSz="990752">
              <a:buClrTx/>
              <a:buSzTx/>
              <a:buFont typeface="+mj-lt"/>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選擇最合理的假設以進行其他評分和選擇</a:t>
            </a:r>
          </a:p>
          <a:p>
            <a:pPr marL="0" indent="0" defTabSz="990752">
              <a:buClrTx/>
              <a:buSzTx/>
              <a:buFont typeface="+mj-lt"/>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顯著提高其性能</a:t>
            </a:r>
          </a:p>
          <a:p>
            <a:pPr marL="0" indent="0" defTabSz="990752">
              <a:buClrTx/>
              <a:buSzTx/>
              <a:buFont typeface="+mj-lt"/>
              <a:buNone/>
              <a:defRPr/>
            </a:pPr>
            <a:endPar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 typeface="+mj-lt"/>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漸進一致採樣（</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PROSAC</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defTabSz="990752">
              <a:buClrTx/>
              <a:buSzTx/>
              <a:buFont typeface="+mj-lt"/>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首先從最“有把握”的匹配中添加隨機樣本</a:t>
            </a:r>
          </a:p>
          <a:p>
            <a:pPr marL="0" indent="0" defTabSz="990752">
              <a:buClrTx/>
              <a:buSzTx/>
              <a:buFont typeface="+mj-lt"/>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加快發現一組可能的良好內線的過程</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33</a:t>
            </a:fld>
            <a:endParaRPr kumimoji="1" lang="zh-TW" altLang="en-US"/>
          </a:p>
        </p:txBody>
      </p:sp>
    </p:spTree>
    <p:extLst>
      <p:ext uri="{BB962C8B-B14F-4D97-AF65-F5344CB8AC3E}">
        <p14:creationId xmlns:p14="http://schemas.microsoft.com/office/powerpoint/2010/main" val="3375769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6.1.5 3D</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對齊</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許多電腦視覺應用需要對齊</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點，而不是對齊</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影像特徵。</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轉換在運動參數中呈線性的情況下</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例如對於平移，相似度</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，可以使用最小平方差</a:t>
            </a:r>
            <a:endPar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中</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剛體</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歐幾里得</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運動出現頻率更高</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它需要稍有不同的技術</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許多電腦視覺應用要求對齊</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點</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線性</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轉換可以使用規律的</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最小平方差</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來估計參數</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28198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6.1.5</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3D</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對齊</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中</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剛體</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歐幾里得</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運動出現頻率更高</a:t>
                </a:r>
                <a:r>
                  <a:rPr lang="zh-TW"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它需要稍有不同的技術</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如果</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只有</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使用</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纯量</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加權，則可以使用</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個點</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雲</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c</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和</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c’</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的加權原點中心來估計平移</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 = c’−</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Rc</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剩下</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問題是估計</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組</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都位於原點中心的點</a:t>
                </a:r>
                <a14:m>
                  <m:oMath xmlns:m="http://schemas.openxmlformats.org/officeDocument/2006/math">
                    <m:d>
                      <m:dPr>
                        <m:begChr m:val="{"/>
                        <m:endChr m:val="}"/>
                        <m:ctrlPr>
                          <a:rPr lang="zh-TW" altLang="zh-TW" sz="1200" b="0" i="1" u="none" strike="noStrike" cap="none">
                            <a:solidFill>
                              <a:schemeClr val="tx1"/>
                            </a:solidFill>
                            <a:effectLst/>
                            <a:latin typeface="Cambria Math" panose="02040503050406030204" pitchFamily="18" charset="0"/>
                            <a:ea typeface="Arial"/>
                            <a:cs typeface="Arial"/>
                            <a:sym typeface="Arial"/>
                          </a:rPr>
                        </m:ctrlPr>
                      </m:dPr>
                      <m:e>
                        <m:acc>
                          <m:accPr>
                            <m:chr m:val="̂"/>
                            <m:ctrlPr>
                              <a:rPr lang="zh-TW" altLang="zh-TW" sz="1200" b="0" i="1" u="none" strike="noStrike" cap="none">
                                <a:solidFill>
                                  <a:schemeClr val="tx1"/>
                                </a:solidFill>
                                <a:effectLst/>
                                <a:latin typeface="Cambria Math" panose="02040503050406030204" pitchFamily="18" charset="0"/>
                                <a:ea typeface="Arial"/>
                                <a:cs typeface="Arial"/>
                                <a:sym typeface="Arial"/>
                              </a:rPr>
                            </m:ctrlPr>
                          </m:accPr>
                          <m:e>
                            <m:sSub>
                              <m:sSubPr>
                                <m:ctrlPr>
                                  <a:rPr lang="zh-TW" altLang="zh-TW" sz="1200" b="0" i="1" u="none" strike="noStrike" cap="none">
                                    <a:solidFill>
                                      <a:schemeClr val="tx1"/>
                                    </a:solidFill>
                                    <a:effectLst/>
                                    <a:latin typeface="Cambria Math" panose="02040503050406030204" pitchFamily="18" charset="0"/>
                                    <a:ea typeface="Arial"/>
                                    <a:cs typeface="Arial"/>
                                    <a:sym typeface="Arial"/>
                                  </a:rPr>
                                </m:ctrlPr>
                              </m:sSubPr>
                              <m:e>
                                <m:r>
                                  <a:rPr lang="en-US" altLang="zh-TW" sz="1200" b="0" i="1" u="none" strike="noStrike" cap="none">
                                    <a:solidFill>
                                      <a:schemeClr val="tx1"/>
                                    </a:solidFill>
                                    <a:effectLst/>
                                    <a:latin typeface="Cambria Math" panose="02040503050406030204" pitchFamily="18" charset="0"/>
                                    <a:ea typeface="Arial"/>
                                    <a:cs typeface="Arial"/>
                                    <a:sym typeface="Arial"/>
                                  </a:rPr>
                                  <m:t>𝑥</m:t>
                                </m:r>
                              </m:e>
                              <m:sub>
                                <m:r>
                                  <a:rPr lang="en-US" altLang="zh-TW" sz="1200" b="0" i="1" u="none" strike="noStrike" cap="none">
                                    <a:solidFill>
                                      <a:schemeClr val="tx1"/>
                                    </a:solidFill>
                                    <a:effectLst/>
                                    <a:latin typeface="Cambria Math" panose="02040503050406030204" pitchFamily="18" charset="0"/>
                                    <a:ea typeface="Arial"/>
                                    <a:cs typeface="Arial"/>
                                    <a:sym typeface="Arial"/>
                                  </a:rPr>
                                  <m:t>𝑖</m:t>
                                </m:r>
                              </m:sub>
                            </m:sSub>
                          </m:e>
                        </m:acc>
                        <m:r>
                          <a:rPr lang="en-US" altLang="zh-TW" sz="1200" b="0" i="1" u="none" strike="noStrike" cap="none">
                            <a:solidFill>
                              <a:schemeClr val="tx1"/>
                            </a:solidFill>
                            <a:effectLst/>
                            <a:latin typeface="Cambria Math" panose="02040503050406030204" pitchFamily="18" charset="0"/>
                            <a:ea typeface="Arial"/>
                            <a:cs typeface="Arial"/>
                            <a:sym typeface="Arial"/>
                          </a:rPr>
                          <m:t>=</m:t>
                        </m:r>
                        <m:sSub>
                          <m:sSubPr>
                            <m:ctrlPr>
                              <a:rPr lang="zh-TW" altLang="zh-TW" sz="1200" b="0" i="1" u="none" strike="noStrike" cap="none">
                                <a:solidFill>
                                  <a:schemeClr val="tx1"/>
                                </a:solidFill>
                                <a:effectLst/>
                                <a:latin typeface="Cambria Math" panose="02040503050406030204" pitchFamily="18" charset="0"/>
                                <a:ea typeface="Arial"/>
                                <a:cs typeface="Arial"/>
                                <a:sym typeface="Arial"/>
                              </a:rPr>
                            </m:ctrlPr>
                          </m:sSubPr>
                          <m:e>
                            <m:r>
                              <a:rPr lang="en-US" altLang="zh-TW" sz="1200" b="0" i="1" u="none" strike="noStrike" cap="none">
                                <a:solidFill>
                                  <a:schemeClr val="tx1"/>
                                </a:solidFill>
                                <a:effectLst/>
                                <a:latin typeface="Cambria Math" panose="02040503050406030204" pitchFamily="18" charset="0"/>
                                <a:ea typeface="Arial"/>
                                <a:cs typeface="Arial"/>
                                <a:sym typeface="Arial"/>
                              </a:rPr>
                              <m:t>𝑥</m:t>
                            </m:r>
                          </m:e>
                          <m:sub>
                            <m:r>
                              <a:rPr lang="en-US" altLang="zh-TW" sz="1200" b="0" i="1" u="none" strike="noStrike" cap="none">
                                <a:solidFill>
                                  <a:schemeClr val="tx1"/>
                                </a:solidFill>
                                <a:effectLst/>
                                <a:latin typeface="Cambria Math" panose="02040503050406030204" pitchFamily="18" charset="0"/>
                                <a:ea typeface="Arial"/>
                                <a:cs typeface="Arial"/>
                                <a:sym typeface="Arial"/>
                              </a:rPr>
                              <m:t>𝑖</m:t>
                            </m:r>
                          </m:sub>
                        </m:sSub>
                        <m:r>
                          <a:rPr lang="en-US" altLang="zh-TW" sz="1200" b="0" i="1" u="none" strike="noStrike" cap="none">
                            <a:solidFill>
                              <a:schemeClr val="tx1"/>
                            </a:solidFill>
                            <a:effectLst/>
                            <a:latin typeface="Cambria Math" panose="02040503050406030204" pitchFamily="18" charset="0"/>
                            <a:ea typeface="Arial"/>
                            <a:cs typeface="Arial"/>
                            <a:sym typeface="Arial"/>
                          </a:rPr>
                          <m:t>−</m:t>
                        </m:r>
                        <m:r>
                          <a:rPr lang="en-US" altLang="zh-TW" sz="1200" b="0" i="1" u="none" strike="noStrike" cap="none">
                            <a:solidFill>
                              <a:schemeClr val="tx1"/>
                            </a:solidFill>
                            <a:effectLst/>
                            <a:latin typeface="Cambria Math" panose="02040503050406030204" pitchFamily="18" charset="0"/>
                            <a:ea typeface="Arial"/>
                            <a:cs typeface="Arial"/>
                            <a:sym typeface="Arial"/>
                          </a:rPr>
                          <m:t>𝑐</m:t>
                        </m:r>
                      </m:e>
                    </m:d>
                  </m:oMath>
                </a14:m>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和</a:t>
                </a:r>
                <a14:m>
                  <m:oMath xmlns:m="http://schemas.openxmlformats.org/officeDocument/2006/math">
                    <m:d>
                      <m:dPr>
                        <m:begChr m:val="{"/>
                        <m:endChr m:val="}"/>
                        <m:ctrlPr>
                          <a:rPr lang="zh-TW" altLang="zh-TW" sz="1200" b="0" i="1" u="none" strike="noStrike" cap="none">
                            <a:solidFill>
                              <a:schemeClr val="tx1"/>
                            </a:solidFill>
                            <a:effectLst/>
                            <a:latin typeface="Cambria Math" panose="02040503050406030204" pitchFamily="18" charset="0"/>
                            <a:ea typeface="Arial"/>
                            <a:cs typeface="Arial"/>
                            <a:sym typeface="Arial"/>
                          </a:rPr>
                        </m:ctrlPr>
                      </m:dPr>
                      <m:e>
                        <m:acc>
                          <m:accPr>
                            <m:chr m:val="̂"/>
                            <m:ctrlPr>
                              <a:rPr lang="zh-TW" altLang="zh-TW" sz="1200" b="0" i="1" u="none" strike="noStrike" cap="none">
                                <a:solidFill>
                                  <a:schemeClr val="tx1"/>
                                </a:solidFill>
                                <a:effectLst/>
                                <a:latin typeface="Cambria Math" panose="02040503050406030204" pitchFamily="18" charset="0"/>
                                <a:ea typeface="Arial"/>
                                <a:cs typeface="Arial"/>
                                <a:sym typeface="Arial"/>
                              </a:rPr>
                            </m:ctrlPr>
                          </m:accPr>
                          <m:e>
                            <m:sSubSup>
                              <m:sSubSupPr>
                                <m:ctrlPr>
                                  <a:rPr lang="zh-TW" altLang="zh-TW" sz="1200" b="0" i="1" u="none" strike="noStrike" cap="none">
                                    <a:solidFill>
                                      <a:schemeClr val="tx1"/>
                                    </a:solidFill>
                                    <a:effectLst/>
                                    <a:latin typeface="Cambria Math" panose="02040503050406030204" pitchFamily="18" charset="0"/>
                                    <a:ea typeface="Arial"/>
                                    <a:cs typeface="Arial"/>
                                    <a:sym typeface="Arial"/>
                                  </a:rPr>
                                </m:ctrlPr>
                              </m:sSubSupPr>
                              <m:e>
                                <m:r>
                                  <a:rPr lang="en-US" altLang="zh-TW" sz="1200" b="0" i="1" u="none" strike="noStrike" cap="none">
                                    <a:solidFill>
                                      <a:schemeClr val="tx1"/>
                                    </a:solidFill>
                                    <a:effectLst/>
                                    <a:latin typeface="Cambria Math" panose="02040503050406030204" pitchFamily="18" charset="0"/>
                                    <a:ea typeface="Arial"/>
                                    <a:cs typeface="Arial"/>
                                    <a:sym typeface="Arial"/>
                                  </a:rPr>
                                  <m:t>𝑥</m:t>
                                </m:r>
                              </m:e>
                              <m:sub>
                                <m:r>
                                  <a:rPr lang="en-US" altLang="zh-TW" sz="1200" b="0" i="1" u="none" strike="noStrike" cap="none">
                                    <a:solidFill>
                                      <a:schemeClr val="tx1"/>
                                    </a:solidFill>
                                    <a:effectLst/>
                                    <a:latin typeface="Cambria Math" panose="02040503050406030204" pitchFamily="18" charset="0"/>
                                    <a:ea typeface="Arial"/>
                                    <a:cs typeface="Arial"/>
                                    <a:sym typeface="Arial"/>
                                  </a:rPr>
                                  <m:t>𝑖</m:t>
                                </m:r>
                              </m:sub>
                              <m:sup>
                                <m:r>
                                  <a:rPr lang="en-US" altLang="zh-TW" sz="1200" b="0" i="1" u="none" strike="noStrike" cap="none">
                                    <a:solidFill>
                                      <a:schemeClr val="tx1"/>
                                    </a:solidFill>
                                    <a:effectLst/>
                                    <a:latin typeface="Cambria Math" panose="02040503050406030204" pitchFamily="18" charset="0"/>
                                    <a:ea typeface="Arial"/>
                                    <a:cs typeface="Arial"/>
                                    <a:sym typeface="Arial"/>
                                  </a:rPr>
                                  <m:t>′</m:t>
                                </m:r>
                              </m:sup>
                            </m:sSubSup>
                          </m:e>
                        </m:acc>
                        <m:r>
                          <a:rPr lang="en-US" altLang="zh-TW" sz="1200" b="0" i="1" u="none" strike="noStrike" cap="none">
                            <a:solidFill>
                              <a:schemeClr val="tx1"/>
                            </a:solidFill>
                            <a:effectLst/>
                            <a:latin typeface="Cambria Math" panose="02040503050406030204" pitchFamily="18" charset="0"/>
                            <a:ea typeface="Arial"/>
                            <a:cs typeface="Arial"/>
                            <a:sym typeface="Arial"/>
                          </a:rPr>
                          <m:t>=</m:t>
                        </m:r>
                        <m:sSub>
                          <m:sSubPr>
                            <m:ctrlPr>
                              <a:rPr lang="zh-TW" altLang="zh-TW" sz="1200" b="0" i="1" u="none" strike="noStrike" cap="none">
                                <a:solidFill>
                                  <a:schemeClr val="tx1"/>
                                </a:solidFill>
                                <a:effectLst/>
                                <a:latin typeface="Cambria Math" panose="02040503050406030204" pitchFamily="18" charset="0"/>
                                <a:ea typeface="Arial"/>
                                <a:cs typeface="Arial"/>
                                <a:sym typeface="Arial"/>
                              </a:rPr>
                            </m:ctrlPr>
                          </m:sSubPr>
                          <m:e>
                            <m:sSup>
                              <m:sSupPr>
                                <m:ctrlPr>
                                  <a:rPr lang="zh-TW" altLang="zh-TW" sz="1200" b="0" i="1" u="none" strike="noStrike" cap="none">
                                    <a:solidFill>
                                      <a:schemeClr val="tx1"/>
                                    </a:solidFill>
                                    <a:effectLst/>
                                    <a:latin typeface="Cambria Math" panose="02040503050406030204" pitchFamily="18" charset="0"/>
                                    <a:ea typeface="Arial"/>
                                    <a:cs typeface="Arial"/>
                                    <a:sym typeface="Arial"/>
                                  </a:rPr>
                                </m:ctrlPr>
                              </m:sSupPr>
                              <m:e>
                                <m:r>
                                  <a:rPr lang="en-US" altLang="zh-TW" sz="1200" b="0" i="1" u="none" strike="noStrike" cap="none">
                                    <a:solidFill>
                                      <a:schemeClr val="tx1"/>
                                    </a:solidFill>
                                    <a:effectLst/>
                                    <a:latin typeface="Cambria Math" panose="02040503050406030204" pitchFamily="18" charset="0"/>
                                    <a:ea typeface="Arial"/>
                                    <a:cs typeface="Arial"/>
                                    <a:sym typeface="Arial"/>
                                  </a:rPr>
                                  <m:t>𝑥</m:t>
                                </m:r>
                              </m:e>
                              <m:sup>
                                <m:r>
                                  <a:rPr lang="en-US" altLang="zh-TW" sz="1200" b="0" i="1" u="none" strike="noStrike" cap="none">
                                    <a:solidFill>
                                      <a:schemeClr val="tx1"/>
                                    </a:solidFill>
                                    <a:effectLst/>
                                    <a:latin typeface="Cambria Math" panose="02040503050406030204" pitchFamily="18" charset="0"/>
                                    <a:ea typeface="Arial"/>
                                    <a:cs typeface="Arial"/>
                                    <a:sym typeface="Arial"/>
                                  </a:rPr>
                                  <m:t>′</m:t>
                                </m:r>
                              </m:sup>
                            </m:sSup>
                          </m:e>
                          <m:sub>
                            <m:r>
                              <a:rPr lang="en-US" altLang="zh-TW" sz="1200" b="0" i="1" u="none" strike="noStrike" cap="none">
                                <a:solidFill>
                                  <a:schemeClr val="tx1"/>
                                </a:solidFill>
                                <a:effectLst/>
                                <a:latin typeface="Cambria Math" panose="02040503050406030204" pitchFamily="18" charset="0"/>
                                <a:ea typeface="Arial"/>
                                <a:cs typeface="Arial"/>
                                <a:sym typeface="Arial"/>
                              </a:rPr>
                              <m:t>𝑖</m:t>
                            </m:r>
                          </m:sub>
                        </m:sSub>
                        <m:r>
                          <a:rPr lang="en-US" altLang="zh-TW" sz="1200" b="0" i="1" u="none" strike="noStrike" cap="none">
                            <a:solidFill>
                              <a:schemeClr val="tx1"/>
                            </a:solidFill>
                            <a:effectLst/>
                            <a:latin typeface="Cambria Math" panose="02040503050406030204" pitchFamily="18" charset="0"/>
                            <a:ea typeface="Arial"/>
                            <a:cs typeface="Arial"/>
                            <a:sym typeface="Arial"/>
                          </a:rPr>
                          <m:t>−</m:t>
                        </m:r>
                        <m:sSup>
                          <m:sSupPr>
                            <m:ctrlPr>
                              <a:rPr lang="zh-TW" altLang="zh-TW" sz="1200" b="0" i="1" u="none" strike="noStrike" cap="none">
                                <a:solidFill>
                                  <a:schemeClr val="tx1"/>
                                </a:solidFill>
                                <a:effectLst/>
                                <a:latin typeface="Cambria Math" panose="02040503050406030204" pitchFamily="18" charset="0"/>
                                <a:ea typeface="Arial"/>
                                <a:cs typeface="Arial"/>
                                <a:sym typeface="Arial"/>
                              </a:rPr>
                            </m:ctrlPr>
                          </m:sSupPr>
                          <m:e>
                            <m:r>
                              <a:rPr lang="en-US" altLang="zh-TW" sz="1200" b="0" i="1" u="none" strike="noStrike" cap="none">
                                <a:solidFill>
                                  <a:schemeClr val="tx1"/>
                                </a:solidFill>
                                <a:effectLst/>
                                <a:latin typeface="Cambria Math" panose="02040503050406030204" pitchFamily="18" charset="0"/>
                                <a:ea typeface="Arial"/>
                                <a:cs typeface="Arial"/>
                                <a:sym typeface="Arial"/>
                              </a:rPr>
                              <m:t>𝑐</m:t>
                            </m:r>
                          </m:e>
                          <m:sup>
                            <m:r>
                              <a:rPr lang="en-US" altLang="zh-TW" sz="1200" b="0" i="1" u="none" strike="noStrike" cap="none">
                                <a:solidFill>
                                  <a:schemeClr val="tx1"/>
                                </a:solidFill>
                                <a:effectLst/>
                                <a:latin typeface="Cambria Math" panose="02040503050406030204" pitchFamily="18" charset="0"/>
                                <a:ea typeface="Arial"/>
                                <a:cs typeface="Arial"/>
                                <a:sym typeface="Arial"/>
                              </a:rPr>
                              <m:t>′</m:t>
                            </m:r>
                          </m:sup>
                        </m:sSup>
                      </m:e>
                    </m:d>
                  </m:oMath>
                </a14:m>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之間的</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旋轉</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90752" rtl="0">
                  <a:lnSpc>
                    <a:spcPct val="100000"/>
                  </a:lnSpc>
                  <a:spcBef>
                    <a:spcPts val="0"/>
                  </a:spcBef>
                  <a:spcAft>
                    <a:spcPts val="0"/>
                  </a:spcAft>
                  <a:buClrTx/>
                  <a:buSzTx/>
                  <a:buFont typeface="+mj-lt"/>
                  <a:buNone/>
                  <a:defRPr/>
                </a:pPr>
                <a:r>
                  <a:rPr kumimoji="1"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剛體運動</a:t>
                </a:r>
                <a:r>
                  <a:rPr kumimoji="1"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歐幾里得</a:t>
                </a:r>
                <a:r>
                  <a:rPr kumimoji="1"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我們可以將點雲居中：估計</a:t>
                </a:r>
                <a14:m>
                  <m:oMath xmlns:m="http://schemas.openxmlformats.org/officeDocument/2006/math">
                    <m:sSub>
                      <m:sSubPr>
                        <m:ctrlPr>
                          <a:rPr lang="en-US" altLang="zh-TW" sz="1200" i="1" u="none" smtClean="0">
                            <a:solidFill>
                              <a:schemeClr val="tx1"/>
                            </a:solidFill>
                            <a:latin typeface="Cambria Math" panose="02040503050406030204" pitchFamily="18" charset="0"/>
                          </a:rPr>
                        </m:ctrlPr>
                      </m:sSubPr>
                      <m:e>
                        <m:acc>
                          <m:accPr>
                            <m:chr m:val="̂"/>
                            <m:ctrlPr>
                              <a:rPr lang="en-US" altLang="zh-TW" sz="1200" i="1" u="none">
                                <a:solidFill>
                                  <a:schemeClr val="tx1"/>
                                </a:solidFill>
                                <a:latin typeface="Cambria Math" panose="02040503050406030204" pitchFamily="18" charset="0"/>
                              </a:rPr>
                            </m:ctrlPr>
                          </m:accPr>
                          <m:e>
                            <m:r>
                              <a:rPr lang="en-US" altLang="zh-TW" sz="1200" i="1" u="none">
                                <a:solidFill>
                                  <a:schemeClr val="tx1"/>
                                </a:solidFill>
                                <a:latin typeface="Cambria Math"/>
                              </a:rPr>
                              <m:t>𝑥</m:t>
                            </m:r>
                          </m:e>
                        </m:acc>
                      </m:e>
                      <m:sub>
                        <m:r>
                          <a:rPr lang="en-US" altLang="zh-TW" sz="1200" i="1" u="none">
                            <a:solidFill>
                              <a:schemeClr val="tx1"/>
                            </a:solidFill>
                            <a:latin typeface="Cambria Math"/>
                          </a:rPr>
                          <m:t>𝑖</m:t>
                        </m:r>
                      </m:sub>
                    </m:sSub>
                  </m:oMath>
                </a14:m>
                <a:r>
                  <a:rPr kumimoji="1"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a:t>
                </a:r>
                <a14:m>
                  <m:oMath xmlns:m="http://schemas.openxmlformats.org/officeDocument/2006/math">
                    <m:sSubSup>
                      <m:sSubSupPr>
                        <m:ctrlPr>
                          <a:rPr lang="en-US" altLang="zh-TW" sz="1200" i="1" u="none" smtClean="0">
                            <a:solidFill>
                              <a:schemeClr val="tx1"/>
                            </a:solidFill>
                            <a:latin typeface="Cambria Math" panose="02040503050406030204" pitchFamily="18" charset="0"/>
                          </a:rPr>
                        </m:ctrlPr>
                      </m:sSubSupPr>
                      <m:e>
                        <m:acc>
                          <m:accPr>
                            <m:chr m:val="̂"/>
                            <m:ctrlPr>
                              <a:rPr lang="en-US" altLang="zh-TW" sz="1200" i="1" u="none">
                                <a:solidFill>
                                  <a:schemeClr val="tx1"/>
                                </a:solidFill>
                                <a:latin typeface="Cambria Math" panose="02040503050406030204" pitchFamily="18" charset="0"/>
                              </a:rPr>
                            </m:ctrlPr>
                          </m:accPr>
                          <m:e>
                            <m:r>
                              <a:rPr lang="en-US" altLang="zh-TW" sz="1200" i="1" u="none">
                                <a:solidFill>
                                  <a:schemeClr val="tx1"/>
                                </a:solidFill>
                                <a:latin typeface="Cambria Math"/>
                              </a:rPr>
                              <m:t>𝑥</m:t>
                            </m:r>
                          </m:e>
                        </m:acc>
                      </m:e>
                      <m:sub>
                        <m:r>
                          <a:rPr lang="en-US" altLang="zh-TW" sz="1200" i="1" u="none">
                            <a:solidFill>
                              <a:schemeClr val="tx1"/>
                            </a:solidFill>
                            <a:latin typeface="Cambria Math"/>
                          </a:rPr>
                          <m:t>𝑖</m:t>
                        </m:r>
                      </m:sub>
                      <m:sup>
                        <m:r>
                          <a:rPr lang="en-US" altLang="zh-TW" sz="1200" i="1" u="none">
                            <a:solidFill>
                              <a:schemeClr val="tx1"/>
                            </a:solidFill>
                            <a:latin typeface="Cambria Math"/>
                          </a:rPr>
                          <m:t>′</m:t>
                        </m:r>
                      </m:sup>
                    </m:sSubSup>
                  </m:oMath>
                </a14:m>
                <a:r>
                  <a:rPr kumimoji="1"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之間的旋轉</a:t>
                </a:r>
                <a:r>
                  <a:rPr kumimoji="1"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自轉</a:t>
                </a:r>
                <a:r>
                  <a:rPr kumimoji="1"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90752" rtl="0">
                  <a:lnSpc>
                    <a:spcPct val="100000"/>
                  </a:lnSpc>
                  <a:spcBef>
                    <a:spcPts val="0"/>
                  </a:spcBef>
                  <a:spcAft>
                    <a:spcPts val="0"/>
                  </a:spcAft>
                  <a:buClrTx/>
                  <a:buSzTx/>
                  <a:buFont typeface="+mj-lt"/>
                  <a:buNone/>
                  <a:defRPr/>
                </a:pPr>
                <a:r>
                  <a:rPr kumimoji="1"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hat</a:t>
                </a:r>
              </a:p>
              <a:p>
                <a:pPr marL="0" marR="0" indent="0" algn="l" defTabSz="990752" rtl="0">
                  <a:lnSpc>
                    <a:spcPct val="100000"/>
                  </a:lnSpc>
                  <a:spcBef>
                    <a:spcPts val="0"/>
                  </a:spcBef>
                  <a:spcAft>
                    <a:spcPts val="0"/>
                  </a:spcAft>
                  <a:buClrTx/>
                  <a:buSzTx/>
                  <a:buFont typeface="+mj-lt"/>
                  <a:buNone/>
                  <a:defRPr/>
                </a:pPr>
                <a:endParaRPr kumimoji="1"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纯量：是只有大小、没有方向、可用實數表示的一個量</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Point Cloud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點雲</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是三維空間中的一組數據點，由</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掃描器產生出來，當</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掃描器投射白光到物體表面作測量時，</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Point Cloud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就會產生。</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每一顆的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Point Cloud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都有相對的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y</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z</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坐標。這些</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Point Cloud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的總和就會形成一個實物的外表。</a:t>
                </a:r>
                <a:endParaRPr kumimoji="1" lang="zh-TW" altLang="en-US" sz="1200" u="none"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172005" indent="0" defTabSz="990752">
                  <a:buFont typeface="+mj-lt"/>
                  <a:buNone/>
                  <a:defRPr/>
                </a:pPr>
                <a:r>
                  <a:rPr kumimoji="1" lang="en-US" altLang="zh-TW" dirty="0" smtClean="0"/>
                  <a:t>3D</a:t>
                </a:r>
                <a:r>
                  <a:rPr kumimoji="1" lang="zh-TW" altLang="en-US" dirty="0" smtClean="0"/>
                  <a:t>對齊</a:t>
                </a:r>
                <a:endParaRPr kumimoji="1" lang="en-US" altLang="zh-TW" dirty="0" smtClean="0"/>
              </a:p>
              <a:p>
                <a:pPr marL="172005" indent="0" defTabSz="990752">
                  <a:buFont typeface="+mj-lt"/>
                  <a:buNone/>
                  <a:defRPr/>
                </a:pPr>
                <a:endParaRPr kumimoji="1" lang="zh-TW" altLang="en-US" dirty="0" smtClean="0"/>
              </a:p>
              <a:p>
                <a:pPr marL="172005" indent="0" defTabSz="990752">
                  <a:buFont typeface="+mj-lt"/>
                  <a:buNone/>
                  <a:defRPr/>
                </a:pPr>
                <a:r>
                  <a:rPr kumimoji="1" lang="zh-TW" altLang="en-US" dirty="0" smtClean="0"/>
                  <a:t>剛體運動</a:t>
                </a:r>
                <a:r>
                  <a:rPr kumimoji="1" lang="en-US" altLang="zh-TW" dirty="0" smtClean="0"/>
                  <a:t>(</a:t>
                </a:r>
                <a:r>
                  <a:rPr kumimoji="1" lang="zh-TW" altLang="en-US" dirty="0" smtClean="0"/>
                  <a:t>歐幾里得</a:t>
                </a:r>
                <a:r>
                  <a:rPr kumimoji="1" lang="en-US" altLang="zh-TW" dirty="0" smtClean="0"/>
                  <a:t>)</a:t>
                </a:r>
                <a:r>
                  <a:rPr kumimoji="1" lang="zh-TW" altLang="en-US" dirty="0" smtClean="0"/>
                  <a:t>：</a:t>
                </a:r>
                <a:endParaRPr kumimoji="1" lang="zh-TW" altLang="en-US" dirty="0" smtClean="0"/>
              </a:p>
              <a:p>
                <a:pPr marL="172005" indent="0" defTabSz="990752">
                  <a:buFont typeface="+mj-lt"/>
                  <a:buNone/>
                  <a:defRPr/>
                </a:pPr>
                <a:r>
                  <a:rPr kumimoji="1" lang="zh-TW" altLang="en-US" dirty="0" smtClean="0"/>
                  <a:t>我們可以將點雲居中：</a:t>
                </a:r>
              </a:p>
              <a:p>
                <a:pPr marL="172005" indent="0" defTabSz="990752">
                  <a:buFont typeface="+mj-lt"/>
                  <a:buNone/>
                  <a:defRPr/>
                </a:pPr>
                <a:r>
                  <a:rPr kumimoji="1" lang="zh-TW" altLang="en-US" dirty="0" smtClean="0"/>
                  <a:t>估計</a:t>
                </a:r>
                <a:r>
                  <a:rPr lang="en-US" altLang="zh-TW" sz="1100" i="0">
                    <a:solidFill>
                      <a:schemeClr val="tx1"/>
                    </a:solidFill>
                    <a:latin typeface="Cambria Math"/>
                  </a:rPr>
                  <a:t>𝑥</a:t>
                </a:r>
                <a:r>
                  <a:rPr lang="en-US" altLang="zh-TW" sz="1100" i="0">
                    <a:solidFill>
                      <a:schemeClr val="tx1"/>
                    </a:solidFill>
                    <a:latin typeface="Cambria Math" panose="02040503050406030204" pitchFamily="18" charset="0"/>
                  </a:rPr>
                  <a:t> ̂</a:t>
                </a:r>
                <a:r>
                  <a:rPr lang="en-US" altLang="zh-TW" sz="1100" i="0" smtClean="0">
                    <a:solidFill>
                      <a:schemeClr val="tx1"/>
                    </a:solidFill>
                    <a:latin typeface="Cambria Math" panose="02040503050406030204" pitchFamily="18" charset="0"/>
                  </a:rPr>
                  <a:t>_</a:t>
                </a:r>
                <a:r>
                  <a:rPr lang="en-US" altLang="zh-TW" sz="1100" i="0">
                    <a:solidFill>
                      <a:schemeClr val="tx1"/>
                    </a:solidFill>
                    <a:latin typeface="Cambria Math"/>
                  </a:rPr>
                  <a:t>𝑖</a:t>
                </a:r>
                <a:r>
                  <a:rPr kumimoji="1" lang="zh-TW" altLang="en-US" dirty="0" smtClean="0"/>
                  <a:t>和</a:t>
                </a:r>
                <a:r>
                  <a:rPr lang="en-US" altLang="zh-TW" sz="1100" i="0">
                    <a:solidFill>
                      <a:schemeClr val="tx1"/>
                    </a:solidFill>
                    <a:latin typeface="Cambria Math"/>
                  </a:rPr>
                  <a:t>𝑥</a:t>
                </a:r>
                <a:r>
                  <a:rPr lang="en-US" altLang="zh-TW" sz="1100" i="0">
                    <a:solidFill>
                      <a:schemeClr val="tx1"/>
                    </a:solidFill>
                    <a:latin typeface="Cambria Math" panose="02040503050406030204" pitchFamily="18" charset="0"/>
                  </a:rPr>
                  <a:t> ̂</a:t>
                </a:r>
                <a:r>
                  <a:rPr lang="en-US" altLang="zh-TW" sz="1100" i="0" smtClean="0">
                    <a:solidFill>
                      <a:schemeClr val="tx1"/>
                    </a:solidFill>
                    <a:latin typeface="Cambria Math" panose="02040503050406030204" pitchFamily="18" charset="0"/>
                  </a:rPr>
                  <a:t>_</a:t>
                </a:r>
                <a:r>
                  <a:rPr lang="en-US" altLang="zh-TW" sz="1100" i="0">
                    <a:solidFill>
                      <a:schemeClr val="tx1"/>
                    </a:solidFill>
                    <a:latin typeface="Cambria Math"/>
                  </a:rPr>
                  <a:t>𝑖</a:t>
                </a:r>
                <a:r>
                  <a:rPr lang="en-US" altLang="zh-TW" sz="1100" i="0">
                    <a:solidFill>
                      <a:schemeClr val="tx1"/>
                    </a:solidFill>
                    <a:latin typeface="Cambria Math" panose="02040503050406030204" pitchFamily="18" charset="0"/>
                  </a:rPr>
                  <a:t>^</a:t>
                </a:r>
                <a:r>
                  <a:rPr lang="en-US" altLang="zh-TW" sz="1100" i="0">
                    <a:solidFill>
                      <a:schemeClr val="tx1"/>
                    </a:solidFill>
                    <a:latin typeface="Cambria Math"/>
                  </a:rPr>
                  <a:t>′</a:t>
                </a:r>
                <a:r>
                  <a:rPr kumimoji="1" lang="zh-TW" altLang="en-US" dirty="0" smtClean="0"/>
                  <a:t>之間的</a:t>
                </a:r>
                <a:r>
                  <a:rPr kumimoji="1" lang="zh-TW" altLang="en-US" dirty="0" smtClean="0"/>
                  <a:t>旋轉</a:t>
                </a:r>
                <a:r>
                  <a:rPr kumimoji="1" lang="en-US" altLang="zh-TW" dirty="0" smtClean="0"/>
                  <a:t>(</a:t>
                </a:r>
                <a:r>
                  <a:rPr kumimoji="1" lang="zh-TW" altLang="en-US" dirty="0" smtClean="0"/>
                  <a:t>自轉</a:t>
                </a:r>
                <a:r>
                  <a:rPr kumimoji="1" lang="en-US" altLang="zh-TW" dirty="0" smtClean="0"/>
                  <a:t>)</a:t>
                </a:r>
              </a:p>
              <a:p>
                <a:pPr marL="172005" indent="0" defTabSz="990752">
                  <a:buFont typeface="+mj-lt"/>
                  <a:buNone/>
                  <a:defRPr/>
                </a:pPr>
                <a:r>
                  <a:rPr kumimoji="1" lang="en-US" altLang="zh-TW" dirty="0" smtClean="0"/>
                  <a:t>^</a:t>
                </a:r>
                <a:r>
                  <a:rPr kumimoji="1" lang="zh-TW" altLang="en-US" dirty="0" smtClean="0"/>
                  <a:t> </a:t>
                </a:r>
                <a:r>
                  <a:rPr kumimoji="1" lang="en-US" altLang="zh-TW" dirty="0" smtClean="0"/>
                  <a:t>=</a:t>
                </a:r>
                <a:r>
                  <a:rPr kumimoji="1" lang="zh-TW" altLang="en-US" dirty="0" smtClean="0"/>
                  <a:t> </a:t>
                </a:r>
                <a:r>
                  <a:rPr kumimoji="1" lang="en-US" altLang="zh-TW" dirty="0" smtClean="0"/>
                  <a:t>hat</a:t>
                </a:r>
                <a:endParaRPr kumimoji="1" lang="zh-TW" altLang="en-US" dirty="0"/>
              </a:p>
            </p:txBody>
          </p:sp>
        </mc:Fallback>
      </mc:AlternateContent>
    </p:spTree>
    <p:extLst>
      <p:ext uri="{BB962C8B-B14F-4D97-AF65-F5344CB8AC3E}">
        <p14:creationId xmlns:p14="http://schemas.microsoft.com/office/powerpoint/2010/main" val="308726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6.1.5</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3D</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對齊</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正交</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相似變換對齊算法</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正交</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Procrustes</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演</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算法</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計算</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3×3</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相關矩陣的奇異值分解（</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SVD</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然後獲得旋轉矩陣為</a:t>
                </a:r>
                <a:r>
                  <a:rPr lang="en-US" altLang="zh-TW" sz="1200" b="0" i="1"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 = UV</a:t>
                </a:r>
                <a:r>
                  <a:rPr lang="en-US" altLang="zh-TW" sz="1200" b="0" i="1" u="none" strike="noStrike" cap="none" baseline="300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當</a:t>
                </a:r>
                <a14:m>
                  <m:oMath xmlns:m="http://schemas.openxmlformats.org/officeDocument/2006/math">
                    <m:sSup>
                      <m:sSupPr>
                        <m:ctrlPr>
                          <a:rPr lang="zh-TW" altLang="zh-TW" sz="1200" b="0" i="1" u="none" strike="noStrike" cap="none">
                            <a:solidFill>
                              <a:schemeClr val="tx1"/>
                            </a:solidFill>
                            <a:effectLst/>
                            <a:latin typeface="Cambria Math" panose="02040503050406030204" pitchFamily="18" charset="0"/>
                            <a:ea typeface="Arial"/>
                            <a:cs typeface="Arial"/>
                            <a:sym typeface="Arial"/>
                          </a:rPr>
                        </m:ctrlPr>
                      </m:sSupPr>
                      <m:e>
                        <m:acc>
                          <m:accPr>
                            <m:chr m:val="̂"/>
                            <m:ctrlPr>
                              <a:rPr lang="zh-TW" altLang="zh-TW" sz="1200" b="0" i="1" u="none" strike="noStrike" cap="none">
                                <a:solidFill>
                                  <a:schemeClr val="tx1"/>
                                </a:solidFill>
                                <a:effectLst/>
                                <a:latin typeface="Cambria Math" panose="02040503050406030204" pitchFamily="18" charset="0"/>
                                <a:ea typeface="Arial"/>
                                <a:cs typeface="Arial"/>
                                <a:sym typeface="Arial"/>
                              </a:rPr>
                            </m:ctrlPr>
                          </m:accPr>
                          <m:e>
                            <m:r>
                              <a:rPr lang="en-US" altLang="zh-TW" sz="1200" b="0" i="1" u="none" strike="noStrike" cap="none">
                                <a:solidFill>
                                  <a:schemeClr val="tx1"/>
                                </a:solidFill>
                                <a:effectLst/>
                                <a:latin typeface="Cambria Math" panose="02040503050406030204" pitchFamily="18" charset="0"/>
                                <a:ea typeface="Arial"/>
                                <a:cs typeface="Arial"/>
                                <a:sym typeface="Arial"/>
                              </a:rPr>
                              <m:t>𝑥</m:t>
                            </m:r>
                          </m:e>
                        </m:acc>
                      </m:e>
                      <m:sup>
                        <m:r>
                          <a:rPr lang="en-US" altLang="zh-TW" sz="1200" b="0" i="1" u="none" strike="noStrike" cap="none">
                            <a:solidFill>
                              <a:schemeClr val="tx1"/>
                            </a:solidFill>
                            <a:effectLst/>
                            <a:latin typeface="Cambria Math" panose="02040503050406030204" pitchFamily="18" charset="0"/>
                            <a:ea typeface="Arial"/>
                            <a:cs typeface="Arial"/>
                            <a:sym typeface="Arial"/>
                          </a:rPr>
                          <m:t>′</m:t>
                        </m:r>
                      </m:sup>
                    </m:sSup>
                    <m:r>
                      <a:rPr lang="en-US" altLang="zh-TW" sz="1200" b="0" i="0" u="none" strike="noStrike" cap="none">
                        <a:solidFill>
                          <a:schemeClr val="tx1"/>
                        </a:solidFill>
                        <a:effectLst/>
                        <a:latin typeface="Cambria Math" panose="02040503050406030204" pitchFamily="18" charset="0"/>
                        <a:ea typeface="Arial"/>
                        <a:cs typeface="Arial"/>
                        <a:sym typeface="Arial"/>
                      </a:rPr>
                      <m:t>=</m:t>
                    </m:r>
                    <m:r>
                      <m:rPr>
                        <m:sty m:val="p"/>
                      </m:rPr>
                      <a:rPr lang="en-US" altLang="zh-TW" sz="1200" b="0" i="0" u="none" strike="noStrike" cap="none">
                        <a:solidFill>
                          <a:schemeClr val="tx1"/>
                        </a:solidFill>
                        <a:effectLst/>
                        <a:latin typeface="Cambria Math" panose="02040503050406030204" pitchFamily="18" charset="0"/>
                        <a:ea typeface="Arial"/>
                        <a:cs typeface="Arial"/>
                        <a:sym typeface="Arial"/>
                      </a:rPr>
                      <m:t>R</m:t>
                    </m:r>
                    <m:sSup>
                      <m:sSupPr>
                        <m:ctrlPr>
                          <a:rPr lang="zh-TW" altLang="zh-TW" sz="1200" b="0" i="1" u="none" strike="noStrike" cap="none">
                            <a:solidFill>
                              <a:schemeClr val="tx1"/>
                            </a:solidFill>
                            <a:effectLst/>
                            <a:latin typeface="Cambria Math" panose="02040503050406030204" pitchFamily="18" charset="0"/>
                            <a:ea typeface="Arial"/>
                            <a:cs typeface="Arial"/>
                            <a:sym typeface="Arial"/>
                          </a:rPr>
                        </m:ctrlPr>
                      </m:sSupPr>
                      <m:e>
                        <m:acc>
                          <m:accPr>
                            <m:chr m:val="̂"/>
                            <m:ctrlPr>
                              <a:rPr lang="zh-TW" altLang="zh-TW" sz="1200" b="0" i="1" u="none" strike="noStrike" cap="none">
                                <a:solidFill>
                                  <a:schemeClr val="tx1"/>
                                </a:solidFill>
                                <a:effectLst/>
                                <a:latin typeface="Cambria Math" panose="02040503050406030204" pitchFamily="18" charset="0"/>
                                <a:ea typeface="Arial"/>
                                <a:cs typeface="Arial"/>
                                <a:sym typeface="Arial"/>
                              </a:rPr>
                            </m:ctrlPr>
                          </m:accPr>
                          <m:e>
                            <m:r>
                              <a:rPr lang="en-US" altLang="zh-TW" sz="1200" b="0" i="1" u="none" strike="noStrike" cap="none">
                                <a:solidFill>
                                  <a:schemeClr val="tx1"/>
                                </a:solidFill>
                                <a:effectLst/>
                                <a:latin typeface="Cambria Math" panose="02040503050406030204" pitchFamily="18" charset="0"/>
                                <a:ea typeface="Arial"/>
                                <a:cs typeface="Arial"/>
                                <a:sym typeface="Arial"/>
                              </a:rPr>
                              <m:t>𝑥</m:t>
                            </m:r>
                          </m:e>
                        </m:acc>
                      </m:e>
                      <m:sup>
                        <m:r>
                          <a:rPr lang="en-US" altLang="zh-TW" sz="1200" b="0" i="1" u="none" strike="noStrike" cap="none">
                            <a:solidFill>
                              <a:schemeClr val="tx1"/>
                            </a:solidFill>
                            <a:effectLst/>
                            <a:latin typeface="Cambria Math" panose="02040503050406030204" pitchFamily="18" charset="0"/>
                            <a:ea typeface="Arial"/>
                            <a:cs typeface="Arial"/>
                            <a:sym typeface="Arial"/>
                          </a:rPr>
                          <m:t>′</m:t>
                        </m:r>
                      </m:sup>
                    </m:sSup>
                  </m:oMath>
                </a14:m>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時，請親自驗證。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el-GR"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Σ</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Sigma</a:t>
                </a: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6.1.5</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3D</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對齊</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正交</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相似變換對齊算</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法</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100" b="0" i="0" u="none" strike="noStrike" cap="none" dirty="0" smtClean="0">
                    <a:solidFill>
                      <a:srgbClr val="000000"/>
                    </a:solidFill>
                    <a:effectLst/>
                    <a:latin typeface="Arial"/>
                    <a:ea typeface="Arial"/>
                    <a:cs typeface="Arial"/>
                    <a:sym typeface="Arial"/>
                  </a:rPr>
                  <a:t>正交</a:t>
                </a:r>
                <a:r>
                  <a:rPr lang="en-US" altLang="zh-TW" sz="1100" b="0" i="0" u="none" strike="noStrike" cap="none" dirty="0" smtClean="0">
                    <a:solidFill>
                      <a:srgbClr val="000000"/>
                    </a:solidFill>
                    <a:effectLst/>
                    <a:latin typeface="Arial"/>
                    <a:ea typeface="Arial"/>
                    <a:cs typeface="Arial"/>
                    <a:sym typeface="Arial"/>
                  </a:rPr>
                  <a:t>Procrustes</a:t>
                </a:r>
                <a:r>
                  <a:rPr lang="zh-TW" altLang="zh-TW" sz="1100" b="0" i="0" u="none" strike="noStrike" cap="none" dirty="0" smtClean="0">
                    <a:solidFill>
                      <a:srgbClr val="000000"/>
                    </a:solidFill>
                    <a:effectLst/>
                    <a:latin typeface="Arial"/>
                    <a:ea typeface="Arial"/>
                    <a:cs typeface="Arial"/>
                    <a:sym typeface="Arial"/>
                  </a:rPr>
                  <a:t>算法</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計算</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3×3</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相關矩陣的奇異值分解（</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SVD</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然後獲得旋轉矩陣為</a:t>
                </a:r>
                <a:r>
                  <a:rPr lang="en-US" altLang="zh-TW" sz="1200" b="0" i="1"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 = UV</a:t>
                </a:r>
                <a:r>
                  <a:rPr lang="en-US" altLang="zh-TW" sz="1200" b="0" i="1" u="none" strike="noStrike" cap="none" baseline="300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當</a:t>
                </a:r>
                <a:r>
                  <a:rPr lang="en-US" altLang="zh-TW" sz="1200" b="0" i="0" u="none" strike="noStrike" cap="none">
                    <a:solidFill>
                      <a:schemeClr val="tx1"/>
                    </a:solidFill>
                    <a:effectLst/>
                    <a:latin typeface="Arial"/>
                    <a:ea typeface="Arial"/>
                    <a:cs typeface="Arial"/>
                    <a:sym typeface="Arial"/>
                  </a:rPr>
                  <a:t>𝑥</a:t>
                </a:r>
                <a:r>
                  <a:rPr lang="zh-TW" altLang="zh-TW" sz="1200" b="0" i="0" u="none" strike="noStrike" cap="none">
                    <a:solidFill>
                      <a:schemeClr val="tx1"/>
                    </a:solidFill>
                    <a:effectLst/>
                    <a:latin typeface="Arial"/>
                    <a:ea typeface="Arial"/>
                    <a:cs typeface="Arial"/>
                    <a:sym typeface="Arial"/>
                  </a:rPr>
                  <a:t> ̂^</a:t>
                </a:r>
                <a:r>
                  <a:rPr lang="en-US" altLang="zh-TW" sz="1200" b="0" i="0" u="none" strike="noStrike" cap="none">
                    <a:solidFill>
                      <a:schemeClr val="tx1"/>
                    </a:solidFill>
                    <a:effectLst/>
                    <a:latin typeface="Arial"/>
                    <a:ea typeface="Arial"/>
                    <a:cs typeface="Arial"/>
                    <a:sym typeface="Arial"/>
                  </a:rPr>
                  <a:t>′=R𝑥</a:t>
                </a:r>
                <a:r>
                  <a:rPr lang="zh-TW" altLang="zh-TW" sz="1200" b="0" i="0" u="none" strike="noStrike" cap="none">
                    <a:solidFill>
                      <a:schemeClr val="tx1"/>
                    </a:solidFill>
                    <a:effectLst/>
                    <a:latin typeface="Arial"/>
                    <a:ea typeface="Arial"/>
                    <a:cs typeface="Arial"/>
                    <a:sym typeface="Arial"/>
                  </a:rPr>
                  <a:t> ̂^</a:t>
                </a:r>
                <a:r>
                  <a:rPr lang="en-US" altLang="zh-TW" sz="1200" b="0" i="0" u="none" strike="noStrike" cap="none">
                    <a:solidFill>
                      <a:schemeClr val="tx1"/>
                    </a:solidFill>
                    <a:effectLst/>
                    <a:latin typeface="Arial"/>
                    <a:ea typeface="Arial"/>
                    <a:cs typeface="Arial"/>
                    <a:sym typeface="Arial"/>
                  </a:rPr>
                  <a:t>′</a:t>
                </a:r>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時，請親自驗證。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el-GR"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Σ</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Sigma</a:t>
                </a: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Fallback>
      </mc:AlternateContent>
    </p:spTree>
    <p:extLst>
      <p:ext uri="{BB962C8B-B14F-4D97-AF65-F5344CB8AC3E}">
        <p14:creationId xmlns:p14="http://schemas.microsoft.com/office/powerpoint/2010/main" val="1758706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6.1.5</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3D</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對齊</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另一種技術是絕對取向</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演</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算法</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(Horn 1987)</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用於估計與旋轉矩陣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對應的單位四元數，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這根據</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C</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中的</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輸入</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形成</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4×4</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矩陣，</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然後找到與其最大正特徵值相關的特徵向量。</a:t>
            </a:r>
          </a:p>
          <a:p>
            <a:pPr marL="0" marR="0" indent="0" algn="l" defTabSz="990752" rtl="0">
              <a:lnSpc>
                <a:spcPct val="100000"/>
              </a:lnSpc>
              <a:spcBef>
                <a:spcPts val="0"/>
              </a:spcBef>
              <a:spcAft>
                <a:spcPts val="0"/>
              </a:spcAft>
              <a:buClrTx/>
              <a:buSzTx/>
              <a:buFont typeface="+mj-lt"/>
              <a:buNone/>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絕對定向算法</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估計與旋轉矩陣𝑹對應的單位四元數</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根據𝐶中的</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輸入</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形成</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4×4</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矩陣</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查找與其最大正特徵值相關的特徵向量</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給定一個方陣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a:t>
            </a:r>
            <a:r>
              <a:rPr kumimoji="1"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如果存在一個非零的向量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，使得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被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作用之後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也就是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A*x)</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，其結果會是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的簡單常數倍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l-GR"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λ)</a:t>
            </a:r>
            <a:r>
              <a:rPr lang="zh-TW" altLang="el-GR"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也就是：</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Ax = </a:t>
            </a:r>
            <a:r>
              <a:rPr lang="el-GR"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λ</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，則稱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的特徵向量，</a:t>
            </a:r>
            <a:r>
              <a:rPr lang="el-GR"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λ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 </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 </a:t>
            </a:r>
            <a:r>
              <a:rPr lang="zh-TW" altLang="en-US"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的特徵值。</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09088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75314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姿勢估計</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基於特徵的對齊的一種</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情</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況</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是根據一組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點投影估</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計</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物體</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姿</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勢</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位置</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這種姿勢估計問題也稱為外部校準</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外部校準與相機內部參數</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例如</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焦距</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的內部校準相反</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內部校準</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將在</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6.3</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節討論</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6.2</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節中，</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我們將研究為解決姿勢估計問題的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種</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技術，</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1</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linear algorithms(</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線性演算法</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，該技術可恢復</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4</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相機</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矩陣</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1"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Iterative algorithms</a:t>
            </a:r>
            <a:r>
              <a:rPr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迭代</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演算法</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根據一組</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點投影</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估</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計</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一個物體的的</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姿勢</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 </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線性算法</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 </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迭代算法</a:t>
            </a: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0642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4542b8dbb_2_99: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54542b8dbb_2_99: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buClr>
                <a:schemeClr val="dk1"/>
              </a:buClr>
              <a:buSzPts val="1200"/>
              <a:buFont typeface="Calibri"/>
              <a:buNone/>
            </a:pP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特徵的對齊</a:t>
            </a:r>
            <a:endPar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endPar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特徵對齊</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就</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是估計</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組或更多組匹配的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或</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點之間運動的問題</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a:buClr>
                <a:schemeClr val="dk1"/>
              </a:buClr>
              <a:buSzPts val="1200"/>
              <a:buFont typeface="Calibri"/>
              <a:buNone/>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a:buClr>
                <a:schemeClr val="dk1"/>
              </a:buClr>
              <a:buSzPts val="1200"/>
              <a:buFont typeface="Calibri"/>
              <a:buNone/>
            </a:pP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在這個章節會討論</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種轉換：</a:t>
            </a:r>
          </a:p>
          <a:p>
            <a:pPr marL="0" indent="0">
              <a:buClr>
                <a:schemeClr val="dk1"/>
              </a:buClr>
              <a:buSzPts val="1200"/>
              <a:buFont typeface="Calibri"/>
              <a:buNone/>
            </a:pP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全局參數轉換</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例如：</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Translation: </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位移；</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Similarity: </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相似</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(similarity</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比</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rigid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多了縮放</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scale)</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Euclidean: </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歐幾里得</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rigid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Affine: </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仿射；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Projective: </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投影</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具有高階變換的曲面</a:t>
            </a:r>
            <a:endPar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非剛體</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非歐幾里得</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或彈性變形將不會在這章節跟大家做解釋</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會在第</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buClr>
                <a:schemeClr val="dk1"/>
              </a:buClr>
              <a:buSzPts val="1200"/>
              <a:buFont typeface="Calibri"/>
              <a:buNone/>
            </a:pPr>
            <a:endPar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buClr>
                <a:schemeClr val="dk1"/>
              </a:buClr>
              <a:buSzPts val="1200"/>
              <a:buFont typeface="Calibri"/>
              <a:buNone/>
            </a:pP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估計</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組或更多組匹配的</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點之間的運動。</a:t>
            </a:r>
          </a:p>
          <a:p>
            <a:pPr marL="0" indent="0">
              <a:buClr>
                <a:schemeClr val="dk1"/>
              </a:buClr>
              <a:buSzPts val="1200"/>
              <a:buFont typeface="Calibri"/>
              <a:buNone/>
            </a:pP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在這個章節：</a:t>
            </a:r>
          </a:p>
          <a:p>
            <a:pPr marL="0" indent="0">
              <a:buClr>
                <a:schemeClr val="dk1"/>
              </a:buClr>
              <a:buSzPts val="1200"/>
              <a:buFont typeface="Calibri"/>
              <a:buNone/>
            </a:pP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僅限於全局參數轉換。</a:t>
            </a:r>
          </a:p>
          <a:p>
            <a:pPr marL="0" indent="0">
              <a:buClr>
                <a:schemeClr val="dk1"/>
              </a:buClr>
              <a:buSzPts val="1200"/>
              <a:buFont typeface="Calibri"/>
              <a:buNone/>
            </a:pP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具有高階變換的曲面。</a:t>
            </a:r>
          </a:p>
          <a:p>
            <a:pPr marL="0" indent="0">
              <a:buClr>
                <a:schemeClr val="dk1"/>
              </a:buClr>
              <a:buSzPts val="1200"/>
              <a:buFont typeface="Calibri"/>
              <a:buNone/>
            </a:pPr>
            <a:r>
              <a:rPr lang="zh-TW" altLang="en-US" sz="120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非剛性或彈性變形將不在此處討論。</a:t>
            </a:r>
            <a:endParaRPr sz="1200" u="none"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6" name="Google Shape;86;g54542b8dbb_2_99: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en-US" altLang="zh-TW"/>
              <a:pPr algn="r"/>
              <a:t>4</a:t>
            </a:fld>
            <a:endParaRPr/>
          </a:p>
        </p:txBody>
      </p:sp>
    </p:spTree>
    <p:extLst>
      <p:ext uri="{BB962C8B-B14F-4D97-AF65-F5344CB8AC3E}">
        <p14:creationId xmlns:p14="http://schemas.microsoft.com/office/powerpoint/2010/main" val="1191233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6.2.1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線性</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演算法</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線性演算法是恢復相機姿勢的最簡單方法</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從透視投影的相機矩陣形成一組線性方程式，類似形式用於估計</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運動</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估計的線性方程式</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90752" rtl="0">
              <a:lnSpc>
                <a:spcPct val="100000"/>
              </a:lnSpc>
              <a:spcBef>
                <a:spcPts val="0"/>
              </a:spcBef>
              <a:spcAft>
                <a:spcPts val="0"/>
              </a:spcAft>
              <a:buClrTx/>
              <a:buSzTx/>
              <a:buFont typeface="+mj-lt"/>
              <a:buNone/>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恢復相機姿勢的最簡單方法。</a:t>
            </a:r>
          </a:p>
          <a:p>
            <a:pPr marL="0" marR="0" indent="0" algn="l" defTabSz="990752" rtl="0">
              <a:lnSpc>
                <a:spcPct val="100000"/>
              </a:lnSpc>
              <a:spcBef>
                <a:spcPts val="0"/>
              </a:spcBef>
              <a:spcAft>
                <a:spcPts val="0"/>
              </a:spcAft>
              <a:buClrTx/>
              <a:buSzTx/>
              <a:buFont typeface="+mj-lt"/>
              <a:buNone/>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從透視投影的相機矩陣形式形成一組線性方程，類似於用於</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運動估計的線性方程。</a:t>
            </a:r>
            <a:endParaRPr kumimoji="1" lang="en-US" altLang="zh-TW" sz="1200"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33167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6.2.1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線性</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演算法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247688" indent="-247688" defTabSz="990752">
                  <a:buClrTx/>
                  <a:buSzTx/>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我們如何計算</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transformation</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點：先給一組匹配的特徵點</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sSub>
                      <m:sSubPr>
                        <m:ctrlPr>
                          <a:rPr kumimoji="1" lang="en-US" altLang="zh-TW" sz="1200" i="1" smtClean="0">
                            <a:solidFill>
                              <a:schemeClr val="tx1"/>
                            </a:solidFill>
                            <a:latin typeface="Cambria Math" panose="02040503050406030204" pitchFamily="18" charset="0"/>
                          </a:rPr>
                        </m:ctrlPr>
                      </m:sSubPr>
                      <m:e>
                        <m:r>
                          <a:rPr kumimoji="1" lang="en-US" altLang="zh-TW" sz="1200" b="0" i="1" smtClean="0">
                            <a:solidFill>
                              <a:schemeClr val="tx1"/>
                            </a:solidFill>
                            <a:latin typeface="Cambria Math" panose="02040503050406030204" pitchFamily="18" charset="0"/>
                          </a:rPr>
                          <m:t>𝑋</m:t>
                        </m:r>
                      </m:e>
                      <m:sub>
                        <m:r>
                          <a:rPr kumimoji="1" lang="en-US" altLang="zh-TW" sz="1200" i="1">
                            <a:solidFill>
                              <a:schemeClr val="tx1"/>
                            </a:solidFill>
                            <a:latin typeface="Cambria Math" charset="0"/>
                          </a:rPr>
                          <m:t>𝑖</m:t>
                        </m:r>
                      </m:sub>
                    </m:sSub>
                    <m:r>
                      <a:rPr kumimoji="1" lang="en-US" altLang="zh-TW" sz="1200" i="1">
                        <a:solidFill>
                          <a:schemeClr val="tx1"/>
                        </a:solidFill>
                        <a:latin typeface="Cambria Math" charset="0"/>
                      </a:rPr>
                      <m:t>,</m:t>
                    </m:r>
                    <m:sSub>
                      <m:sSubPr>
                        <m:ctrlPr>
                          <a:rPr kumimoji="1" lang="en-US" altLang="zh-TW" sz="1200" i="1">
                            <a:solidFill>
                              <a:schemeClr val="tx1"/>
                            </a:solidFill>
                            <a:latin typeface="Cambria Math" panose="02040503050406030204" pitchFamily="18" charset="0"/>
                          </a:rPr>
                        </m:ctrlPr>
                      </m:sSubPr>
                      <m:e>
                        <m:r>
                          <a:rPr kumimoji="1" lang="en-US" altLang="zh-TW" sz="1200" b="0" i="1" smtClean="0">
                            <a:solidFill>
                              <a:schemeClr val="tx1"/>
                            </a:solidFill>
                            <a:latin typeface="Cambria Math" panose="02040503050406030204" pitchFamily="18" charset="0"/>
                          </a:rPr>
                          <m:t>𝑥</m:t>
                        </m:r>
                      </m:e>
                      <m:sub>
                        <m:r>
                          <a:rPr kumimoji="1" lang="en-US" altLang="zh-TW" sz="1200" i="1">
                            <a:solidFill>
                              <a:schemeClr val="tx1"/>
                            </a:solidFill>
                            <a:latin typeface="Cambria Math" charset="0"/>
                          </a:rPr>
                          <m:t>𝑖</m:t>
                        </m:r>
                      </m:sub>
                    </m:sSub>
                  </m:oMath>
                </a14:m>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247688" indent="-247688" defTabSz="990752">
                  <a:buClrTx/>
                  <a:buSzTx/>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點：給一個相機</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model</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kumimoji="1" lang="en-US" altLang="zh-TW" sz="1200" b="0" i="1" smtClean="0">
                        <a:solidFill>
                          <a:schemeClr val="tx1"/>
                        </a:solidFill>
                        <a:latin typeface="Cambria Math" panose="02040503050406030204" pitchFamily="18" charset="0"/>
                      </a:rPr>
                      <m:t>𝑥</m:t>
                    </m:r>
                    <m:r>
                      <a:rPr kumimoji="1" lang="en-US" altLang="zh-TW" sz="1200" i="1">
                        <a:solidFill>
                          <a:schemeClr val="tx1"/>
                        </a:solidFill>
                        <a:latin typeface="Cambria Math" charset="0"/>
                      </a:rPr>
                      <m:t>=</m:t>
                    </m:r>
                    <m:r>
                      <a:rPr kumimoji="1" lang="en-US" altLang="zh-TW" sz="1200" i="1">
                        <a:solidFill>
                          <a:schemeClr val="tx1"/>
                        </a:solidFill>
                        <a:latin typeface="Cambria Math" charset="0"/>
                      </a:rPr>
                      <m:t>𝑓</m:t>
                    </m:r>
                    <m:d>
                      <m:dPr>
                        <m:ctrlPr>
                          <a:rPr kumimoji="1" lang="en-US" altLang="zh-TW" sz="1200" i="1">
                            <a:solidFill>
                              <a:schemeClr val="tx1"/>
                            </a:solidFill>
                            <a:latin typeface="Cambria Math" panose="02040503050406030204" pitchFamily="18" charset="0"/>
                          </a:rPr>
                        </m:ctrlPr>
                      </m:dPr>
                      <m:e>
                        <m:r>
                          <a:rPr kumimoji="1" lang="en-US" altLang="zh-TW" sz="1200" b="0" i="1" smtClean="0">
                            <a:solidFill>
                              <a:schemeClr val="tx1"/>
                            </a:solidFill>
                            <a:latin typeface="Cambria Math" panose="02040503050406030204" pitchFamily="18" charset="0"/>
                          </a:rPr>
                          <m:t>𝑋</m:t>
                        </m:r>
                        <m:r>
                          <a:rPr kumimoji="1" lang="en-US" altLang="zh-TW" sz="1200" i="1">
                            <a:solidFill>
                              <a:schemeClr val="tx1"/>
                            </a:solidFill>
                            <a:latin typeface="Cambria Math" charset="0"/>
                          </a:rPr>
                          <m:t>;</m:t>
                        </m:r>
                        <m:r>
                          <a:rPr kumimoji="1" lang="en-US" altLang="zh-TW" sz="1200" i="1">
                            <a:solidFill>
                              <a:schemeClr val="tx1"/>
                            </a:solidFill>
                            <a:latin typeface="Cambria Math" charset="0"/>
                          </a:rPr>
                          <m:t>𝑝</m:t>
                        </m:r>
                      </m:e>
                    </m:d>
                  </m:oMath>
                </a14:m>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𝑝是</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transformation</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𝑓的參數</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點：如何找到</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的（姿勢）估計值</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=Camera matrix</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常見</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的方法是使用最小平方差，即最小化殘差平方和</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247688" indent="-247688" defTabSz="990752">
                  <a:buClrTx/>
                  <a:buSzTx/>
                  <a:buNone/>
                  <a:defRPr/>
                </a:pPr>
                <a:r>
                  <a:rPr kumimoji="1" lang="zh-TW" altLang="en-US" baseline="0" dirty="0" smtClean="0"/>
                  <a:t>使用最小二乘法進行</a:t>
                </a:r>
                <a:r>
                  <a:rPr kumimoji="1" lang="en-US" altLang="zh-TW" baseline="0" dirty="0" smtClean="0"/>
                  <a:t>2D</a:t>
                </a:r>
                <a:r>
                  <a:rPr kumimoji="1" lang="zh-TW" altLang="en-US" baseline="0" dirty="0" smtClean="0"/>
                  <a:t>對齊：</a:t>
                </a:r>
                <a:endParaRPr kumimoji="1" lang="zh-TW" altLang="en-US" baseline="0" dirty="0" smtClean="0"/>
              </a:p>
              <a:p>
                <a:pPr marL="247688" indent="-247688" defTabSz="990752">
                  <a:buClrTx/>
                  <a:buSzTx/>
                  <a:buNone/>
                  <a:defRPr/>
                </a:pPr>
                <a:r>
                  <a:rPr kumimoji="1" lang="zh-TW" altLang="en-US" baseline="0" dirty="0" smtClean="0"/>
                  <a:t>給定一組匹配的特徵點</a:t>
                </a:r>
                <a:r>
                  <a:rPr kumimoji="1" lang="en-US" altLang="zh-TW" baseline="0" dirty="0" smtClean="0"/>
                  <a:t>{</a:t>
                </a:r>
                <a:r>
                  <a:rPr kumimoji="1" lang="zh-TW" altLang="en-US" baseline="0" dirty="0" smtClean="0"/>
                  <a:t>（</a:t>
                </a:r>
                <a:r>
                  <a:rPr kumimoji="1" lang="en-US" altLang="zh-TW" sz="1100" i="0">
                    <a:solidFill>
                      <a:schemeClr val="tx1"/>
                    </a:solidFill>
                    <a:latin typeface="Cambria Math" charset="0"/>
                  </a:rPr>
                  <a:t>𝑥</a:t>
                </a:r>
                <a:r>
                  <a:rPr kumimoji="1" lang="en-US" altLang="zh-TW" sz="1100" i="0" smtClean="0">
                    <a:solidFill>
                      <a:schemeClr val="tx1"/>
                    </a:solidFill>
                    <a:latin typeface="Cambria Math" panose="02040503050406030204" pitchFamily="18" charset="0"/>
                  </a:rPr>
                  <a:t>_</a:t>
                </a:r>
                <a:r>
                  <a:rPr kumimoji="1" lang="en-US" altLang="zh-TW" sz="1100" i="0">
                    <a:solidFill>
                      <a:schemeClr val="tx1"/>
                    </a:solidFill>
                    <a:latin typeface="Cambria Math" charset="0"/>
                  </a:rPr>
                  <a:t>𝑖,𝑥</a:t>
                </a:r>
                <a:r>
                  <a:rPr kumimoji="1" lang="en-US" altLang="zh-TW" sz="1100" i="0">
                    <a:solidFill>
                      <a:schemeClr val="tx1"/>
                    </a:solidFill>
                    <a:latin typeface="Cambria Math" panose="02040503050406030204" pitchFamily="18" charset="0"/>
                  </a:rPr>
                  <a:t>_</a:t>
                </a:r>
                <a:r>
                  <a:rPr kumimoji="1" lang="en-US" altLang="zh-TW" sz="1100" i="0">
                    <a:solidFill>
                      <a:schemeClr val="tx1"/>
                    </a:solidFill>
                    <a:latin typeface="Cambria Math" charset="0"/>
                  </a:rPr>
                  <a:t>𝑖</a:t>
                </a:r>
                <a:r>
                  <a:rPr kumimoji="1" lang="en-US" altLang="zh-TW" sz="1100" i="0">
                    <a:solidFill>
                      <a:schemeClr val="tx1"/>
                    </a:solidFill>
                    <a:latin typeface="Cambria Math" panose="02040503050406030204" pitchFamily="18" charset="0"/>
                  </a:rPr>
                  <a:t>^</a:t>
                </a:r>
                <a:r>
                  <a:rPr kumimoji="1" lang="en-US" altLang="zh-TW" sz="1100" i="0">
                    <a:solidFill>
                      <a:schemeClr val="tx1"/>
                    </a:solidFill>
                    <a:latin typeface="Cambria Math" charset="0"/>
                  </a:rPr>
                  <a:t>′</a:t>
                </a:r>
                <a:r>
                  <a:rPr kumimoji="1" lang="zh-TW" altLang="en-US" baseline="0" dirty="0" smtClean="0"/>
                  <a:t>）</a:t>
                </a:r>
                <a:r>
                  <a:rPr kumimoji="1" lang="en-US" altLang="zh-TW" baseline="0" dirty="0" smtClean="0"/>
                  <a:t>}</a:t>
                </a:r>
              </a:p>
              <a:p>
                <a:pPr marL="247688" indent="-247688" defTabSz="990752">
                  <a:buClrTx/>
                  <a:buSzTx/>
                  <a:buNone/>
                  <a:defRPr/>
                </a:pPr>
                <a:r>
                  <a:rPr kumimoji="1" lang="zh-TW" altLang="en-US" baseline="0" dirty="0" smtClean="0"/>
                  <a:t>平面參數轉換</a:t>
                </a:r>
                <a:r>
                  <a:rPr kumimoji="1" lang="zh-TW" altLang="en-US" baseline="0" dirty="0" smtClean="0"/>
                  <a:t>：</a:t>
                </a:r>
                <a:endParaRPr kumimoji="1" lang="en-US" altLang="zh-TW" baseline="0" dirty="0" smtClean="0"/>
              </a:p>
              <a:p>
                <a:pPr marL="247688" indent="-247688" defTabSz="990752">
                  <a:buClrTx/>
                  <a:buSzTx/>
                  <a:buNone/>
                  <a:defRPr/>
                </a:pPr>
                <a:r>
                  <a:rPr kumimoji="1" lang="en-US" altLang="zh-TW" sz="1100" i="0">
                    <a:solidFill>
                      <a:schemeClr val="tx1"/>
                    </a:solidFill>
                    <a:latin typeface="Cambria Math" charset="0"/>
                  </a:rPr>
                  <a:t>𝑥</a:t>
                </a:r>
                <a:r>
                  <a:rPr kumimoji="1" lang="en-US" altLang="zh-TW" sz="1100" i="0" smtClean="0">
                    <a:solidFill>
                      <a:schemeClr val="tx1"/>
                    </a:solidFill>
                    <a:latin typeface="Cambria Math" panose="02040503050406030204" pitchFamily="18" charset="0"/>
                  </a:rPr>
                  <a:t>^</a:t>
                </a:r>
                <a:r>
                  <a:rPr kumimoji="1" lang="en-US" altLang="zh-TW" sz="1100" i="0">
                    <a:solidFill>
                      <a:schemeClr val="tx1"/>
                    </a:solidFill>
                    <a:latin typeface="Cambria Math" charset="0"/>
                  </a:rPr>
                  <a:t>′=𝑓</a:t>
                </a:r>
                <a:r>
                  <a:rPr kumimoji="1" lang="en-US" altLang="zh-TW" sz="1100" i="0">
                    <a:solidFill>
                      <a:schemeClr val="tx1"/>
                    </a:solidFill>
                    <a:latin typeface="Cambria Math" panose="02040503050406030204" pitchFamily="18" charset="0"/>
                  </a:rPr>
                  <a:t>(</a:t>
                </a:r>
                <a:r>
                  <a:rPr kumimoji="1" lang="en-US" altLang="zh-TW" sz="1100" i="0">
                    <a:solidFill>
                      <a:schemeClr val="tx1"/>
                    </a:solidFill>
                    <a:latin typeface="Cambria Math" charset="0"/>
                  </a:rPr>
                  <a:t>𝑥;𝑝</a:t>
                </a:r>
                <a:r>
                  <a:rPr kumimoji="1" lang="en-US" altLang="zh-TW" sz="1100" i="0">
                    <a:solidFill>
                      <a:schemeClr val="tx1"/>
                    </a:solidFill>
                    <a:latin typeface="Cambria Math" panose="02040503050406030204" pitchFamily="18" charset="0"/>
                  </a:rPr>
                  <a:t>)</a:t>
                </a:r>
                <a:endParaRPr kumimoji="1" lang="en-US" altLang="zh-TW" baseline="0" dirty="0" smtClean="0"/>
              </a:p>
              <a:p>
                <a:pPr marL="247688" indent="-247688" defTabSz="990752">
                  <a:buClrTx/>
                  <a:buSzTx/>
                  <a:buNone/>
                  <a:defRPr/>
                </a:pPr>
                <a:r>
                  <a:rPr kumimoji="1" lang="zh-TW" altLang="en-US" baseline="0" dirty="0" smtClean="0"/>
                  <a:t>𝑝</a:t>
                </a:r>
                <a:r>
                  <a:rPr kumimoji="1" lang="zh-TW" altLang="en-US" baseline="0" dirty="0" smtClean="0"/>
                  <a:t>是函數的參數𝑓</a:t>
                </a:r>
              </a:p>
              <a:p>
                <a:pPr marL="247688" indent="-247688" defTabSz="990752">
                  <a:buClrTx/>
                  <a:buSzTx/>
                  <a:buNone/>
                  <a:defRPr/>
                </a:pPr>
                <a:r>
                  <a:rPr kumimoji="1" lang="zh-TW" altLang="en-US" baseline="0" dirty="0" smtClean="0"/>
                  <a:t>如何估算運動參數𝑝？</a:t>
                </a:r>
                <a:endParaRPr kumimoji="1" lang="en-US" altLang="zh-TW" baseline="0" dirty="0" smtClean="0"/>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41</a:t>
            </a:fld>
            <a:endParaRPr kumimoji="1" lang="zh-TW" altLang="en-US"/>
          </a:p>
        </p:txBody>
      </p:sp>
    </p:spTree>
    <p:extLst>
      <p:ext uri="{BB962C8B-B14F-4D97-AF65-F5344CB8AC3E}">
        <p14:creationId xmlns:p14="http://schemas.microsoft.com/office/powerpoint/2010/main" val="3398489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6.2.1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線性</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演算法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3D</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點和影像點之間的映射</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lang="zh-TW"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其中</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1"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y)</a:t>
            </a:r>
            <a:r>
              <a:rPr lang="zh-TW"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是測得的</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2D</a:t>
            </a:r>
            <a:r>
              <a:rPr lang="zh-TW"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特徵位置，而</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1"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en-US" altLang="zh-TW" sz="1200" b="0" i="1" u="none" strike="noStrike" cap="none" baseline="-250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a:t>
            </a:r>
            <a:r>
              <a:rPr lang="en-US" altLang="zh-TW" sz="1200" b="0" i="1"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Y</a:t>
            </a:r>
            <a:r>
              <a:rPr lang="en-US" altLang="zh-TW" sz="1200" b="0" i="1" u="none" strike="noStrike" cap="none" baseline="-250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a:t>
            </a:r>
            <a:r>
              <a:rPr lang="en-US" altLang="zh-TW" sz="1200" b="0" i="1"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1" u="none" strike="noStrike" cap="none" dirty="0" err="1"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Z</a:t>
            </a:r>
            <a:r>
              <a:rPr lang="en-US" altLang="zh-TW" sz="1200" b="0" i="1" u="none" strike="noStrike" cap="none" baseline="-25000" dirty="0" err="1"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是已知的</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特徵位置</a:t>
            </a:r>
            <a:endPar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如果要寫成非齊次座標</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(Inhomogeneous coordinates)</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，則可以寫成</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x’, y’</a:t>
            </a:r>
          </a:p>
        </p:txBody>
      </p:sp>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42</a:t>
            </a:fld>
            <a:endParaRPr kumimoji="1" lang="zh-TW" altLang="en-US"/>
          </a:p>
        </p:txBody>
      </p:sp>
    </p:spTree>
    <p:extLst>
      <p:ext uri="{BB962C8B-B14F-4D97-AF65-F5344CB8AC3E}">
        <p14:creationId xmlns:p14="http://schemas.microsoft.com/office/powerpoint/2010/main" val="3414012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6.2.1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線性算法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直接線性變換（</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DLT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至少需要</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個對應關係才能計算</a:t>
            </a:r>
            <a:r>
              <a:rPr kumimoji="1" lang="en-US" altLang="zh-TW" sz="1200"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中的</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個（或</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個）未知數</a:t>
            </a: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的更準確估計可以</a:t>
            </a:r>
            <a:r>
              <a:rPr kumimoji="1" lang="zh-TW" altLang="en-US" sz="1200" i="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通過</a:t>
            </a:r>
            <a:r>
              <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非線性</a:t>
            </a:r>
            <a:r>
              <a:rPr kumimoji="1" lang="zh-TW" altLang="en-US" sz="1200" i="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最小平方差</a:t>
            </a:r>
            <a:r>
              <a:rPr kumimoji="1" lang="zh-TW" altLang="en-US" sz="1200" i="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用一個</a:t>
            </a:r>
            <a:r>
              <a:rPr kumimoji="1" lang="zh-TW" altLang="en-US" sz="1200" i="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迭代次數</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少的方式獲得</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 typeface="+mj-lt"/>
              <a:buNone/>
              <a:tabLst/>
              <a:defRPr/>
            </a:pPr>
            <a:endPar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a:lnSpc>
                <a:spcPct val="100000"/>
              </a:lnSpc>
              <a:spcBef>
                <a:spcPts val="0"/>
              </a:spcBef>
              <a:spcAft>
                <a:spcPts val="0"/>
              </a:spcAft>
              <a:buClrTx/>
              <a:buSzTx/>
              <a:buFont typeface="+mj-lt"/>
              <a:buNone/>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90752" rtl="0">
              <a:lnSpc>
                <a:spcPct val="100000"/>
              </a:lnSpc>
              <a:spcBef>
                <a:spcPts val="0"/>
              </a:spcBef>
              <a:spcAft>
                <a:spcPts val="0"/>
              </a:spcAft>
              <a:buClrTx/>
              <a:buSzTx/>
              <a:buFont typeface="+mj-lt"/>
              <a:buNone/>
              <a:defRPr/>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over</a:t>
            </a:r>
            <a:endPar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85927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6.2.1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線性算法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我們如何使這些關係線性化？</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1.</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通過代數運算使它們線性化：</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現在可以設置一個具有多個點對應關係的線性方程組</a:t>
            </a:r>
          </a:p>
          <a:p>
            <a:pPr marL="0" marR="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2.</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矩陣形式：</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3.</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如果有</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N</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個點：</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44</a:t>
            </a:fld>
            <a:endParaRPr kumimoji="1" lang="zh-TW" altLang="en-US"/>
          </a:p>
        </p:txBody>
      </p:sp>
    </p:spTree>
    <p:extLst>
      <p:ext uri="{BB962C8B-B14F-4D97-AF65-F5344CB8AC3E}">
        <p14:creationId xmlns:p14="http://schemas.microsoft.com/office/powerpoint/2010/main" val="683349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6.2.1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線性算法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14:m>
                  <m:oMath xmlns:m="http://schemas.openxmlformats.org/officeDocument/2006/math">
                    <m:func>
                      <m:funcPr>
                        <m:ctrlPr>
                          <a:rPr lang="en-US" altLang="zh-TW" sz="1200" i="1" smtClean="0">
                            <a:solidFill>
                              <a:schemeClr val="tx1"/>
                            </a:solidFill>
                            <a:latin typeface="Cambria Math" panose="02040503050406030204" pitchFamily="18" charset="0"/>
                          </a:rPr>
                        </m:ctrlPr>
                      </m:funcPr>
                      <m:fName>
                        <m:limLow>
                          <m:limLowPr>
                            <m:ctrlPr>
                              <a:rPr lang="en-US" altLang="zh-TW" sz="1200" i="1">
                                <a:solidFill>
                                  <a:schemeClr val="tx1"/>
                                </a:solidFill>
                                <a:latin typeface="Cambria Math" panose="02040503050406030204" pitchFamily="18" charset="0"/>
                              </a:rPr>
                            </m:ctrlPr>
                          </m:limLowPr>
                          <m:e>
                            <m:r>
                              <a:rPr lang="en-US" altLang="zh-TW" sz="1200" i="1">
                                <a:solidFill>
                                  <a:schemeClr val="tx1"/>
                                </a:solidFill>
                                <a:latin typeface="Cambria Math" panose="02040503050406030204" pitchFamily="18" charset="0"/>
                              </a:rPr>
                              <m:t>𝑎𝑟𝑔𝑚𝑖𝑛</m:t>
                            </m:r>
                          </m:e>
                          <m:lim>
                            <m:r>
                              <a:rPr lang="en-US" altLang="zh-TW" sz="1200" b="0" i="1" smtClean="0">
                                <a:solidFill>
                                  <a:schemeClr val="tx1"/>
                                </a:solidFill>
                                <a:latin typeface="Cambria Math" panose="02040503050406030204" pitchFamily="18" charset="0"/>
                              </a:rPr>
                              <m:t>𝑥</m:t>
                            </m:r>
                          </m:lim>
                        </m:limLow>
                      </m:fName>
                      <m:e>
                        <m:sSup>
                          <m:sSupPr>
                            <m:ctrlPr>
                              <a:rPr lang="en-US" altLang="zh-TW" sz="1200" i="1">
                                <a:solidFill>
                                  <a:schemeClr val="tx1"/>
                                </a:solidFill>
                                <a:latin typeface="Cambria Math" panose="02040503050406030204" pitchFamily="18" charset="0"/>
                              </a:rPr>
                            </m:ctrlPr>
                          </m:sSupPr>
                          <m:e>
                            <m:d>
                              <m:dPr>
                                <m:begChr m:val="‖"/>
                                <m:endChr m:val="‖"/>
                                <m:ctrlPr>
                                  <a:rPr lang="en-US" altLang="zh-TW" sz="1200" i="1">
                                    <a:solidFill>
                                      <a:schemeClr val="tx1"/>
                                    </a:solidFill>
                                    <a:latin typeface="Cambria Math" panose="02040503050406030204" pitchFamily="18" charset="0"/>
                                  </a:rPr>
                                </m:ctrlPr>
                              </m:dPr>
                              <m:e>
                                <m:r>
                                  <a:rPr lang="en-US" altLang="zh-TW" sz="1200" i="1">
                                    <a:solidFill>
                                      <a:schemeClr val="tx1"/>
                                    </a:solidFill>
                                    <a:latin typeface="Cambria Math" panose="02040503050406030204" pitchFamily="18" charset="0"/>
                                  </a:rPr>
                                  <m:t>𝐴𝑥</m:t>
                                </m:r>
                              </m:e>
                            </m:d>
                          </m:e>
                          <m:sup>
                            <m:r>
                              <a:rPr lang="en-US" altLang="zh-TW" sz="1200" i="1">
                                <a:solidFill>
                                  <a:schemeClr val="tx1"/>
                                </a:solidFill>
                                <a:latin typeface="Cambria Math"/>
                              </a:rPr>
                              <m:t>2</m:t>
                            </m:r>
                          </m:sup>
                        </m:sSup>
                      </m:e>
                    </m:func>
                  </m:oMath>
                </a14:m>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取決於</a:t>
                </a:r>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d>
                          <m:dPr>
                            <m:begChr m:val="‖"/>
                            <m:endChr m:val="‖"/>
                            <m:ctrlPr>
                              <a:rPr lang="en-US" altLang="zh-TW" sz="1200" i="1">
                                <a:solidFill>
                                  <a:schemeClr val="tx1"/>
                                </a:solidFill>
                                <a:latin typeface="Cambria Math" panose="02040503050406030204" pitchFamily="18" charset="0"/>
                              </a:rPr>
                            </m:ctrlPr>
                          </m:dPr>
                          <m:e>
                            <m:r>
                              <a:rPr lang="en-US" altLang="zh-TW" sz="1200" i="1">
                                <a:solidFill>
                                  <a:schemeClr val="tx1"/>
                                </a:solidFill>
                                <a:latin typeface="Cambria Math" panose="02040503050406030204" pitchFamily="18" charset="0"/>
                              </a:rPr>
                              <m:t>𝑥</m:t>
                            </m:r>
                          </m:e>
                        </m:d>
                      </m:e>
                      <m:sup>
                        <m:r>
                          <a:rPr lang="en-US" altLang="zh-TW" sz="1200" i="1">
                            <a:solidFill>
                              <a:schemeClr val="tx1"/>
                            </a:solidFill>
                            <a:latin typeface="Cambria Math"/>
                          </a:rPr>
                          <m:t>2</m:t>
                        </m:r>
                      </m:sup>
                    </m:sSup>
                    <m:r>
                      <a:rPr lang="en-US" altLang="zh-TW" sz="1200" b="0" i="1" smtClean="0">
                        <a:solidFill>
                          <a:schemeClr val="tx1"/>
                        </a:solidFill>
                        <a:latin typeface="Cambria Math" panose="02040503050406030204" pitchFamily="18" charset="0"/>
                      </a:rPr>
                      <m:t>=1</m:t>
                    </m:r>
                  </m:oMath>
                </a14:m>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情況而定</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通過</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SVD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求解相機矩陣</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是對應於𝐴</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𝑈</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Σ</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𝑇的最小奇異值的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V</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列。</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等效地，解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是對應於</a:t>
                </a:r>
                <a14:m>
                  <m:oMath xmlns:m="http://schemas.openxmlformats.org/officeDocument/2006/math">
                    <m:sSup>
                      <m:sSupPr>
                        <m:ctrlPr>
                          <a:rPr lang="en-US" altLang="zh-TW" sz="12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sz="1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TW" sz="1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𝑇</m:t>
                        </m:r>
                      </m:sup>
                    </m:sSup>
                    <m:r>
                      <a:rPr lang="en-US" altLang="zh-TW" sz="1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oMath>
                </a14:m>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的最小特徵值的特徵向量。</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給定一個方陣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a:t>
                </a:r>
                <a:r>
                  <a:rPr kumimoji="1"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如果存在一個非零的向量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，使得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被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作用之後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也就是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A*x)</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，其結果會是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的簡單常數倍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l-GR"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λ)</a:t>
                </a:r>
                <a:r>
                  <a:rPr lang="zh-TW" altLang="el-GR"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也就是：</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Ax = </a:t>
                </a:r>
                <a:r>
                  <a:rPr lang="el-GR"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λ</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，則稱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的特徵向量，</a:t>
                </a:r>
                <a:r>
                  <a:rPr lang="el-GR"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λ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的特徵值。</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mc:Choice>
        <mc:Fallback xmlns="">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6.2.1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線性算法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i="0">
                    <a:solidFill>
                      <a:schemeClr val="tx1"/>
                    </a:solidFill>
                    <a:latin typeface="Cambria Math" panose="02040503050406030204" pitchFamily="18" charset="0"/>
                  </a:rPr>
                  <a:t>(𝑎𝑟𝑔𝑚𝑖𝑛)┬</a:t>
                </a:r>
                <a:r>
                  <a:rPr lang="en-US" altLang="zh-TW" sz="1200" b="0" i="0" smtClean="0">
                    <a:solidFill>
                      <a:schemeClr val="tx1"/>
                    </a:solidFill>
                    <a:latin typeface="Cambria Math" panose="02040503050406030204" pitchFamily="18" charset="0"/>
                  </a:rPr>
                  <a:t>𝑥</a:t>
                </a:r>
                <a:r>
                  <a:rPr lang="en-US" altLang="zh-TW" sz="1200" b="0" i="0" smtClean="0">
                    <a:solidFill>
                      <a:schemeClr val="tx1"/>
                    </a:solidFill>
                    <a:latin typeface="Cambria Math" panose="02040503050406030204" pitchFamily="18" charset="0"/>
                  </a:rPr>
                  <a:t>⁡〖</a:t>
                </a:r>
                <a:r>
                  <a:rPr lang="en-US" altLang="zh-TW" sz="1200" b="0" i="0">
                    <a:solidFill>
                      <a:schemeClr val="tx1"/>
                    </a:solidFill>
                    <a:latin typeface="Cambria Math" panose="02040503050406030204" pitchFamily="18" charset="0"/>
                  </a:rPr>
                  <a:t>‖</a:t>
                </a:r>
                <a:r>
                  <a:rPr lang="en-US" altLang="zh-TW" sz="1200" i="0">
                    <a:solidFill>
                      <a:schemeClr val="tx1"/>
                    </a:solidFill>
                    <a:latin typeface="Cambria Math" panose="02040503050406030204" pitchFamily="18" charset="0"/>
                  </a:rPr>
                  <a:t>𝐴𝑥‖^</a:t>
                </a:r>
                <a:r>
                  <a:rPr lang="en-US" altLang="zh-TW" sz="1200" i="0">
                    <a:solidFill>
                      <a:schemeClr val="tx1"/>
                    </a:solidFill>
                    <a:latin typeface="Cambria Math"/>
                  </a:rPr>
                  <a:t>2</a:t>
                </a:r>
                <a:r>
                  <a:rPr lang="en-US" altLang="zh-TW" sz="1200" i="0">
                    <a:solidFill>
                      <a:schemeClr val="tx1"/>
                    </a:solidFill>
                    <a:latin typeface="Cambria Math" panose="02040503050406030204" pitchFamily="18" charset="0"/>
                  </a:rPr>
                  <a:t> </a:t>
                </a:r>
                <a:r>
                  <a:rPr lang="en-US" altLang="zh-TW" sz="1200" i="0" smtClean="0">
                    <a:solidFill>
                      <a:schemeClr val="tx1"/>
                    </a:solidFill>
                    <a:latin typeface="Cambria Math" panose="02040503050406030204" pitchFamily="18" charset="0"/>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取決於</a:t>
                </a:r>
                <a:r>
                  <a:rPr lang="en-US" altLang="zh-TW" sz="1200" i="0">
                    <a:solidFill>
                      <a:schemeClr val="tx1"/>
                    </a:solidFill>
                    <a:latin typeface="Cambria Math" panose="02040503050406030204" pitchFamily="18" charset="0"/>
                  </a:rPr>
                  <a:t>‖𝑥‖</a:t>
                </a:r>
                <a:r>
                  <a:rPr lang="en-US" altLang="zh-TW" sz="1200" i="0" smtClean="0">
                    <a:solidFill>
                      <a:schemeClr val="tx1"/>
                    </a:solidFill>
                    <a:latin typeface="Cambria Math" panose="02040503050406030204" pitchFamily="18" charset="0"/>
                  </a:rPr>
                  <a:t>^</a:t>
                </a:r>
                <a:r>
                  <a:rPr lang="en-US" altLang="zh-TW" sz="1200" i="0">
                    <a:solidFill>
                      <a:schemeClr val="tx1"/>
                    </a:solidFill>
                    <a:latin typeface="Cambria Math"/>
                  </a:rPr>
                  <a:t>2</a:t>
                </a:r>
                <a:r>
                  <a:rPr lang="en-US" altLang="zh-TW" sz="1200" b="0" i="0" smtClean="0">
                    <a:solidFill>
                      <a:schemeClr val="tx1"/>
                    </a:solidFill>
                    <a:latin typeface="Cambria Math" panose="02040503050406030204" pitchFamily="18" charset="0"/>
                  </a:rPr>
                  <a:t>=1</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情況而定</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通過</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SVD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求解相機矩陣</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是對應於𝐴</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𝑈</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Σ</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𝑇的最小奇異值的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V</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列。</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等效地，解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是對應於</a:t>
                </a:r>
                <a:r>
                  <a:rPr lang="en-US" altLang="zh-TW" sz="1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𝐴</a:t>
                </a:r>
                <a:r>
                  <a:rPr lang="en-US" altLang="zh-TW" sz="1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a:t>
                </a:r>
                <a:r>
                  <a:rPr lang="en-US" altLang="zh-TW" sz="1200"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𝑇</a:t>
                </a:r>
                <a:r>
                  <a:rPr lang="en-US" altLang="zh-TW" sz="1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𝐴</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的最小特徵值的特徵向量。</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45</a:t>
            </a:fld>
            <a:endParaRPr kumimoji="1" lang="zh-TW" altLang="en-US"/>
          </a:p>
        </p:txBody>
      </p:sp>
    </p:spTree>
    <p:extLst>
      <p:ext uri="{BB962C8B-B14F-4D97-AF65-F5344CB8AC3E}">
        <p14:creationId xmlns:p14="http://schemas.microsoft.com/office/powerpoint/2010/main" val="15874312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6.2.1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線性算法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我們如何從投影矩陣中獲得內在和外在參數？</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相機矩陣分解</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46</a:t>
            </a:fld>
            <a:endParaRPr kumimoji="1" lang="zh-TW" altLang="en-US"/>
          </a:p>
        </p:txBody>
      </p:sp>
    </p:spTree>
    <p:extLst>
      <p:ext uri="{BB962C8B-B14F-4D97-AF65-F5344CB8AC3E}">
        <p14:creationId xmlns:p14="http://schemas.microsoft.com/office/powerpoint/2010/main" val="1127350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6.2.1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線性算法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我們如何從投影矩陣中獲得內部和外部參數？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相機矩陣分解</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找到內部</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校準矩陣</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和旋轉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使用</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RQ</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分解。</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47</a:t>
            </a:fld>
            <a:endParaRPr kumimoji="1" lang="zh-TW" altLang="en-US"/>
          </a:p>
        </p:txBody>
      </p:sp>
    </p:spTree>
    <p:extLst>
      <p:ext uri="{BB962C8B-B14F-4D97-AF65-F5344CB8AC3E}">
        <p14:creationId xmlns:p14="http://schemas.microsoft.com/office/powerpoint/2010/main" val="4265749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6.2.1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線性算法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但是，在大多數應用中，我們對</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內部</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校準矩陣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有一些</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預先認知</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例如，</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歪</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斜非常小，並且光學中心位於</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影</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像中心附近</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章</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2.57</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2.59)</a:t>
            </a:r>
          </a:p>
          <a:p>
            <a:pPr marL="0" marR="0" indent="0" algn="l" defTabSz="990752" rtl="0">
              <a:lnSpc>
                <a:spcPct val="100000"/>
              </a:lnSpc>
              <a:spcBef>
                <a:spcPts val="0"/>
              </a:spcBef>
              <a:spcAft>
                <a:spcPts val="0"/>
              </a:spcAft>
              <a:buClrTx/>
              <a:buSzTx/>
              <a:buFont typeface="+mj-lt"/>
              <a:buNone/>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可以將這樣的</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認知約束的</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條件合併到</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和</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 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中參數的非線性最小化中。</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endPar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a:lnSpc>
                <a:spcPct val="100000"/>
              </a:lnSpc>
              <a:spcBef>
                <a:spcPts val="0"/>
              </a:spcBef>
              <a:spcAft>
                <a:spcPts val="0"/>
              </a:spcAft>
              <a:buClrTx/>
              <a:buSzTx/>
              <a:buFont typeface="+mj-lt"/>
              <a:buNone/>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在大多數應用中，我們對</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內部</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校準矩陣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有一些</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預先認知</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90752" rtl="0">
              <a:lnSpc>
                <a:spcPct val="100000"/>
              </a:lnSpc>
              <a:spcBef>
                <a:spcPts val="0"/>
              </a:spcBef>
              <a:spcAft>
                <a:spcPts val="0"/>
              </a:spcAft>
              <a:buClrTx/>
              <a:buSzTx/>
              <a:buFont typeface="+mj-lt"/>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可以將約束合併到</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和</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 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中參數的非線性最小化中。</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37849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6.2.2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迭代算法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估計姿勢的最準確方式是使用非線性最小</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平方差，</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直接最小化</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點的平方重投影誤差，</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該誤差是（</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）和</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中未知函數</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姿勢參</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我們可以將投影方程寫成</a:t>
                </a:r>
                <a:r>
                  <a:rPr lang="en-US"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en-US" altLang="zh-TW" sz="1200" b="0" i="1" u="none" strike="noStrike" cap="none" baseline="-25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a:t>
                </a:r>
                <a:endParaRPr lang="zh-TW" altLang="en-US" sz="1200" i="1"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估計</a:t>
                </a:r>
                <a:r>
                  <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姿勢的最準確（最靈活）的方法是使用非線性</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最小平方差</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投影</a:t>
                </a:r>
                <a:r>
                  <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方程</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a:buFont typeface="+mj-lt"/>
                  <a:buAutoNum type="arabicPeriod"/>
                </a:pPr>
                <a:r>
                  <a:rPr kumimoji="1" lang="zh-TW" altLang="en-US" dirty="0" smtClean="0"/>
                  <a:t>更精確或彈性的方法去評估姿勢是使用非線性最小方差</a:t>
                </a:r>
                <a:endParaRPr kumimoji="1" lang="en-US" altLang="zh-TW" dirty="0" smtClean="0"/>
              </a:p>
              <a:p>
                <a:pPr marL="457200" marR="0" indent="-2984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kumimoji="1" lang="zh-TW" altLang="en-US" dirty="0" smtClean="0"/>
                  <a:t>投影方程：</a:t>
                </a:r>
                <a:r>
                  <a:rPr lang="en-US" altLang="zh-TW" sz="1100" b="1" i="0" smtClean="0">
                    <a:solidFill>
                      <a:schemeClr val="tx1"/>
                    </a:solidFill>
                    <a:latin typeface="Cambria Math"/>
                  </a:rPr>
                  <a:t>𝒙</a:t>
                </a:r>
                <a:r>
                  <a:rPr lang="en-US" altLang="zh-TW" sz="1100" b="0" i="0" smtClean="0">
                    <a:solidFill>
                      <a:schemeClr val="tx1"/>
                    </a:solidFill>
                    <a:latin typeface="Cambria Math" charset="0"/>
                  </a:rPr>
                  <a:t>_</a:t>
                </a:r>
                <a:r>
                  <a:rPr lang="en-US" altLang="zh-TW" sz="1100" b="0" i="0" smtClean="0">
                    <a:solidFill>
                      <a:schemeClr val="tx1"/>
                    </a:solidFill>
                    <a:latin typeface="Cambria Math"/>
                  </a:rPr>
                  <a:t>𝑖=𝑓(</a:t>
                </a:r>
                <a:r>
                  <a:rPr lang="en-US" altLang="zh-TW" sz="1100" b="1" i="0" smtClean="0">
                    <a:solidFill>
                      <a:schemeClr val="tx1"/>
                    </a:solidFill>
                    <a:latin typeface="Cambria Math"/>
                  </a:rPr>
                  <a:t>𝒑</a:t>
                </a:r>
                <a:r>
                  <a:rPr lang="en-US" altLang="zh-TW" sz="1100" b="0" i="0" smtClean="0">
                    <a:solidFill>
                      <a:schemeClr val="tx1"/>
                    </a:solidFill>
                    <a:latin typeface="Cambria Math" charset="0"/>
                  </a:rPr>
                  <a:t>_</a:t>
                </a:r>
                <a:r>
                  <a:rPr lang="en-US" altLang="zh-TW" sz="1100" b="0" i="0" smtClean="0">
                    <a:solidFill>
                      <a:schemeClr val="tx1"/>
                    </a:solidFill>
                    <a:latin typeface="Cambria Math"/>
                  </a:rPr>
                  <a:t>𝑖;</a:t>
                </a:r>
                <a:r>
                  <a:rPr lang="en-US" altLang="zh-TW" sz="1100" b="1" i="0" smtClean="0">
                    <a:solidFill>
                      <a:schemeClr val="tx1"/>
                    </a:solidFill>
                    <a:latin typeface="Cambria Math"/>
                  </a:rPr>
                  <a:t>𝑹</a:t>
                </a:r>
                <a:r>
                  <a:rPr lang="en-US" altLang="zh-TW" sz="1100" b="0" i="0" smtClean="0">
                    <a:solidFill>
                      <a:schemeClr val="tx1"/>
                    </a:solidFill>
                    <a:latin typeface="Cambria Math"/>
                  </a:rPr>
                  <a:t>,</a:t>
                </a:r>
                <a:r>
                  <a:rPr lang="en-US" altLang="zh-TW" sz="1100" b="1" i="0" smtClean="0">
                    <a:solidFill>
                      <a:schemeClr val="tx1"/>
                    </a:solidFill>
                    <a:latin typeface="Cambria Math"/>
                  </a:rPr>
                  <a:t>𝒕</a:t>
                </a:r>
                <a:r>
                  <a:rPr lang="en-US" altLang="zh-TW" sz="1100" b="0" i="0" smtClean="0">
                    <a:solidFill>
                      <a:schemeClr val="tx1"/>
                    </a:solidFill>
                    <a:latin typeface="Cambria Math"/>
                  </a:rPr>
                  <a:t>,</a:t>
                </a:r>
                <a:r>
                  <a:rPr lang="en-US" altLang="zh-TW" sz="1100" b="1" i="0" smtClean="0">
                    <a:solidFill>
                      <a:schemeClr val="tx1"/>
                    </a:solidFill>
                    <a:latin typeface="Cambria Math"/>
                  </a:rPr>
                  <a:t>𝑲</a:t>
                </a:r>
                <a:r>
                  <a:rPr lang="en-US" altLang="zh-TW" sz="1100" b="0" i="0" smtClean="0">
                    <a:solidFill>
                      <a:schemeClr val="tx1"/>
                    </a:solidFill>
                    <a:latin typeface="Cambria Math"/>
                  </a:rPr>
                  <a:t>)</a:t>
                </a:r>
                <a:endParaRPr lang="zh-TW" altLang="en-US" sz="1100" dirty="0">
                  <a:solidFill>
                    <a:schemeClr val="tx1"/>
                  </a:solidFill>
                </a:endParaRPr>
              </a:p>
            </p:txBody>
          </p:sp>
        </mc:Fallback>
      </mc:AlternateContent>
    </p:spTree>
    <p:extLst>
      <p:ext uri="{BB962C8B-B14F-4D97-AF65-F5344CB8AC3E}">
        <p14:creationId xmlns:p14="http://schemas.microsoft.com/office/powerpoint/2010/main" val="116542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4542b8dbb_2_113:notes"/>
          <p:cNvSpPr>
            <a:spLocks noGrp="1" noRot="1" noChangeAspect="1"/>
          </p:cNvSpPr>
          <p:nvPr>
            <p:ph type="sldImg" idx="2"/>
          </p:nvPr>
        </p:nvSpPr>
        <p:spPr>
          <a:xfrm>
            <a:off x="1249363" y="1279525"/>
            <a:ext cx="46053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54542b8dbb_2_113: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buClr>
                <a:schemeClr val="dk1"/>
              </a:buClr>
              <a:buSzPts val="1200"/>
              <a:buFont typeface="Calibri"/>
              <a:buNone/>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特徵的對齊</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endPar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r>
              <a:rPr lang="zh-TW" altLang="en-US" sz="1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圖</a:t>
            </a:r>
            <a:r>
              <a:rPr lang="en-US" altLang="zh-TW" sz="1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6.2</a:t>
            </a:r>
            <a:r>
              <a:rPr lang="zh-TW" altLang="en-US" sz="1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平面變換的基本集合</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Translation</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：位移</a:t>
            </a:r>
          </a:p>
          <a:p>
            <a:pPr marL="0" indent="0">
              <a:buClr>
                <a:schemeClr val="dk1"/>
              </a:buClr>
              <a:buSzPts val="1200"/>
              <a:buFont typeface="Calibri"/>
              <a:buNone/>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Euclidean</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：歐幾里得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rigid</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Translation</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rotation</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buClr>
                <a:schemeClr val="dk1"/>
              </a:buClr>
              <a:buSzPts val="1200"/>
              <a:buFont typeface="Calibri"/>
              <a:buNone/>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Similarity</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：相似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(similarity </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比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rigid </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多了縮放</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scale)</a:t>
            </a:r>
          </a:p>
          <a:p>
            <a:pPr marL="0" indent="0">
              <a:buClr>
                <a:schemeClr val="dk1"/>
              </a:buClr>
              <a:buSzPts val="1200"/>
              <a:buFont typeface="Calibri"/>
              <a:buNone/>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Affine</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：仿射</a:t>
            </a:r>
          </a:p>
          <a:p>
            <a:pPr marL="0" indent="0">
              <a:buClr>
                <a:schemeClr val="dk1"/>
              </a:buClr>
              <a:buSzPts val="1200"/>
              <a:buFont typeface="Calibri"/>
              <a:buNone/>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Projective</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：投影</a:t>
            </a:r>
          </a:p>
        </p:txBody>
      </p:sp>
      <p:sp>
        <p:nvSpPr>
          <p:cNvPr id="102" name="Google Shape;102;g54542b8dbb_2_113: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en-US" altLang="zh-TW"/>
              <a:pPr algn="r"/>
              <a:t>5</a:t>
            </a:fld>
            <a:endParaRPr/>
          </a:p>
        </p:txBody>
      </p:sp>
    </p:spTree>
    <p:extLst>
      <p:ext uri="{BB962C8B-B14F-4D97-AF65-F5344CB8AC3E}">
        <p14:creationId xmlns:p14="http://schemas.microsoft.com/office/powerpoint/2010/main" val="2123960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6.2.2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迭代算法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並</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迭代</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最小化穩健的線性重投影誤差</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E</a:t>
                </a:r>
                <a:r>
                  <a:rPr lang="en-US" altLang="zh-TW" sz="1200" b="0" i="0" u="none" strike="noStrike" cap="none" baseline="-25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NLP</a:t>
                </a: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baseline="-25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14:m>
                  <m:oMath xmlns:m="http://schemas.openxmlformats.org/officeDocument/2006/math">
                    <m:sSub>
                      <m:sSubPr>
                        <m:ctrlPr>
                          <a:rPr lang="en-US" altLang="zh-TW" sz="1200" i="1" smtClean="0">
                            <a:solidFill>
                              <a:schemeClr val="tx1"/>
                            </a:solidFill>
                            <a:latin typeface="Cambria Math" panose="02040503050406030204" pitchFamily="18" charset="0"/>
                          </a:rPr>
                        </m:ctrlPr>
                      </m:sSubPr>
                      <m:e>
                        <m:r>
                          <a:rPr lang="en-US" altLang="zh-TW" sz="1200" i="1">
                            <a:solidFill>
                              <a:schemeClr val="tx1"/>
                            </a:solidFill>
                            <a:latin typeface="Cambria Math"/>
                          </a:rPr>
                          <m:t>𝑟</m:t>
                        </m:r>
                      </m:e>
                      <m:sub>
                        <m:r>
                          <a:rPr lang="en-US" altLang="zh-TW" sz="1200" i="1">
                            <a:solidFill>
                              <a:schemeClr val="tx1"/>
                            </a:solidFill>
                            <a:latin typeface="Cambria Math"/>
                          </a:rPr>
                          <m:t>𝑖</m:t>
                        </m:r>
                      </m:sub>
                    </m:sSub>
                  </m:oMath>
                </a14:m>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current residual vector(</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當前殘差向量</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偏導數</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zh-TW" altLang="en-US" sz="1200" b="0" i="1" smtClean="0">
                        <a:solidFill>
                          <a:schemeClr val="tx1"/>
                        </a:solidFill>
                        <a:latin typeface="Cambria Math" panose="02040503050406030204" pitchFamily="18" charset="0"/>
                      </a:rPr>
                      <m:t>𝜕</m:t>
                    </m:r>
                  </m:oMath>
                </a14:m>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與未知姿勢參數有關（旋轉</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、平移</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和校準</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Tx/>
                  <a:buNone/>
                  <a:defRPr/>
                </a:pPr>
                <a14:m>
                  <m:oMath xmlns:m="http://schemas.openxmlformats.org/officeDocument/2006/math">
                    <m:sSub>
                      <m:sSubPr>
                        <m:ctrlPr>
                          <a:rPr lang="en-US" altLang="zh-TW" sz="1200" i="1" smtClean="0">
                            <a:solidFill>
                              <a:schemeClr val="tx1"/>
                            </a:solidFill>
                            <a:latin typeface="Cambria Math" panose="02040503050406030204" pitchFamily="18" charset="0"/>
                          </a:rPr>
                        </m:ctrlPr>
                      </m:sSubPr>
                      <m:e>
                        <m:sSup>
                          <m:sSupPr>
                            <m:ctrlPr>
                              <a:rPr lang="en-US" altLang="zh-TW" sz="1200" i="1">
                                <a:solidFill>
                                  <a:schemeClr val="tx1"/>
                                </a:solidFill>
                                <a:latin typeface="Cambria Math" panose="02040503050406030204" pitchFamily="18" charset="0"/>
                              </a:rPr>
                            </m:ctrlPr>
                          </m:sSupPr>
                          <m:e>
                            <m:acc>
                              <m:accPr>
                                <m:chr m:val="̂"/>
                                <m:ctrlPr>
                                  <a:rPr lang="en-US" altLang="zh-TW" sz="1200" i="1">
                                    <a:solidFill>
                                      <a:schemeClr val="tx1"/>
                                    </a:solidFill>
                                    <a:latin typeface="Cambria Math" panose="02040503050406030204" pitchFamily="18" charset="0"/>
                                  </a:rPr>
                                </m:ctrlPr>
                              </m:accPr>
                              <m:e>
                                <m:r>
                                  <a:rPr lang="en-US" altLang="zh-TW" sz="1200" i="1">
                                    <a:solidFill>
                                      <a:schemeClr val="tx1"/>
                                    </a:solidFill>
                                    <a:latin typeface="Cambria Math" panose="02040503050406030204" pitchFamily="18" charset="0"/>
                                  </a:rPr>
                                  <m:t>𝑥</m:t>
                                </m:r>
                              </m:e>
                            </m:acc>
                          </m:e>
                          <m:sup>
                            <m:r>
                              <a:rPr lang="en-US" altLang="zh-TW" sz="1200" i="1">
                                <a:solidFill>
                                  <a:schemeClr val="tx1"/>
                                </a:solidFill>
                                <a:latin typeface="Cambria Math" panose="02040503050406030204" pitchFamily="18" charset="0"/>
                              </a:rPr>
                              <m:t>′</m:t>
                            </m:r>
                          </m:sup>
                        </m:sSup>
                      </m:e>
                      <m:sub>
                        <m:r>
                          <a:rPr lang="en-US" altLang="zh-TW" sz="1200" i="1">
                            <a:solidFill>
                              <a:schemeClr val="tx1"/>
                            </a:solidFill>
                            <a:latin typeface="Cambria Math" panose="02040503050406030204" pitchFamily="18" charset="0"/>
                          </a:rPr>
                          <m:t>𝑖</m:t>
                        </m:r>
                      </m:sub>
                    </m:sSub>
                  </m:oMath>
                </a14:m>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：測量位置</a:t>
                </a:r>
              </a:p>
              <a:p>
                <a:pPr marL="0" indent="0" defTabSz="990752">
                  <a:buClrTx/>
                  <a:buSzTx/>
                  <a:buFontTx/>
                  <a:buNone/>
                  <a:defRPr/>
                </a:pPr>
                <a14:m>
                  <m:oMath xmlns:m="http://schemas.openxmlformats.org/officeDocument/2006/math">
                    <m:sSub>
                      <m:sSubPr>
                        <m:ctrlPr>
                          <a:rPr lang="en-US" altLang="zh-TW" sz="1200" i="1" smtClean="0">
                            <a:solidFill>
                              <a:schemeClr val="tx1"/>
                            </a:solidFill>
                            <a:latin typeface="Cambria Math" panose="02040503050406030204" pitchFamily="18" charset="0"/>
                          </a:rPr>
                        </m:ctrlPr>
                      </m:sSubPr>
                      <m:e>
                        <m:sSup>
                          <m:sSupPr>
                            <m:ctrlPr>
                              <a:rPr lang="en-US" altLang="zh-TW" sz="1200" i="1">
                                <a:solidFill>
                                  <a:schemeClr val="tx1"/>
                                </a:solidFill>
                                <a:latin typeface="Cambria Math" panose="02040503050406030204" pitchFamily="18" charset="0"/>
                              </a:rPr>
                            </m:ctrlPr>
                          </m:sSupPr>
                          <m:e>
                            <m:acc>
                              <m:accPr>
                                <m:chr m:val="̃"/>
                                <m:ctrlPr>
                                  <a:rPr lang="en-US" altLang="zh-TW" sz="1200" i="1">
                                    <a:solidFill>
                                      <a:schemeClr val="tx1"/>
                                    </a:solidFill>
                                    <a:latin typeface="Cambria Math" panose="02040503050406030204" pitchFamily="18" charset="0"/>
                                  </a:rPr>
                                </m:ctrlPr>
                              </m:accPr>
                              <m:e>
                                <m:r>
                                  <a:rPr lang="en-US" altLang="zh-TW" sz="1200" i="1">
                                    <a:solidFill>
                                      <a:schemeClr val="tx1"/>
                                    </a:solidFill>
                                    <a:latin typeface="Cambria Math" panose="02040503050406030204" pitchFamily="18" charset="0"/>
                                  </a:rPr>
                                  <m:t>𝑥</m:t>
                                </m:r>
                              </m:e>
                            </m:acc>
                          </m:e>
                          <m:sup>
                            <m:r>
                              <a:rPr lang="en-US" altLang="zh-TW" sz="1200" i="1">
                                <a:solidFill>
                                  <a:schemeClr val="tx1"/>
                                </a:solidFill>
                                <a:latin typeface="Cambria Math" panose="02040503050406030204" pitchFamily="18" charset="0"/>
                              </a:rPr>
                              <m:t>′</m:t>
                            </m:r>
                          </m:sup>
                        </m:sSup>
                      </m:e>
                      <m:sub>
                        <m:r>
                          <a:rPr lang="en-US" altLang="zh-TW" sz="1200" i="1">
                            <a:solidFill>
                              <a:schemeClr val="tx1"/>
                            </a:solidFill>
                            <a:latin typeface="Cambria Math" panose="02040503050406030204" pitchFamily="18" charset="0"/>
                          </a:rPr>
                          <m:t>𝑖</m:t>
                        </m:r>
                      </m:sub>
                    </m:sSub>
                  </m:oMath>
                </a14:m>
                <a:r>
                  <a:rPr kumimoji="1"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預測位置</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l-GR"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Σ</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Sum </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l-GR"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Ρ</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rho</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partial</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l-GR"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Δ</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delta</a:t>
                </a:r>
              </a:p>
              <a:p>
                <a:pPr marL="0" indent="0" defTabSz="990752">
                  <a:buClrTx/>
                  <a:buSzTx/>
                  <a:buFontTx/>
                  <a:buNone/>
                  <a:defRPr/>
                </a:pPr>
                <a14:m>
                  <m:oMath xmlns:m="http://schemas.openxmlformats.org/officeDocument/2006/math">
                    <m:acc>
                      <m:accPr>
                        <m:chr m:val="̂"/>
                        <m:ctrlPr>
                          <a:rPr kumimoji="0" lang="en-US" altLang="zh-TW" sz="1200"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accPr>
                      <m:e>
                        <m:sSub>
                          <m:sSubPr>
                            <m:ctrlPr>
                              <a:rPr kumimoji="0" lang="en-US" altLang="zh-TW" sz="1200" b="0" i="1" u="none" strike="noStrike" kern="0" cap="none" spc="0" normalizeH="0" baseline="0" noProof="0">
                                <a:ln>
                                  <a:noFill/>
                                </a:ln>
                                <a:solidFill>
                                  <a:schemeClr val="tx1"/>
                                </a:solidFill>
                                <a:effectLst/>
                                <a:uLnTx/>
                                <a:uFillTx/>
                                <a:latin typeface="Cambria Math" panose="02040503050406030204" pitchFamily="18" charset="0"/>
                                <a:sym typeface="Arial"/>
                              </a:rPr>
                            </m:ctrlPr>
                          </m:sSubPr>
                          <m:e>
                            <m:r>
                              <a:rPr kumimoji="0" lang="en-US" altLang="zh-TW" sz="1200" b="0" i="1" u="none" strike="noStrike" kern="0" cap="none" spc="0" normalizeH="0" baseline="0" noProof="0">
                                <a:ln>
                                  <a:noFill/>
                                </a:ln>
                                <a:solidFill>
                                  <a:schemeClr val="tx1"/>
                                </a:solidFill>
                                <a:effectLst/>
                                <a:uLnTx/>
                                <a:uFillTx/>
                                <a:latin typeface="Cambria Math"/>
                                <a:sym typeface="Arial"/>
                              </a:rPr>
                              <m:t>𝑥</m:t>
                            </m:r>
                          </m:e>
                          <m:sub>
                            <m:r>
                              <a:rPr kumimoji="0" lang="en-US" altLang="zh-TW" sz="1200" b="0" i="1" u="none" strike="noStrike" kern="0" cap="none" spc="0" normalizeH="0" baseline="0" noProof="0">
                                <a:ln>
                                  <a:noFill/>
                                </a:ln>
                                <a:solidFill>
                                  <a:schemeClr val="tx1"/>
                                </a:solidFill>
                                <a:effectLst/>
                                <a:uLnTx/>
                                <a:uFillTx/>
                                <a:latin typeface="Cambria Math"/>
                                <a:sym typeface="Arial"/>
                              </a:rPr>
                              <m:t>𝑖</m:t>
                            </m:r>
                          </m:sub>
                        </m:sSub>
                      </m:e>
                    </m:acc>
                  </m:oMath>
                </a14:m>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 hat</a:t>
                </a:r>
              </a:p>
              <a:p>
                <a:pPr marL="0" indent="0" defTabSz="990752">
                  <a:buClrTx/>
                  <a:buSzTx/>
                  <a:buFontTx/>
                  <a:buNone/>
                  <a:defRPr/>
                </a:pPr>
                <a14:m>
                  <m:oMath xmlns:m="http://schemas.openxmlformats.org/officeDocument/2006/math">
                    <m:acc>
                      <m:accPr>
                        <m:chr m:val="̃"/>
                        <m:ctrlPr>
                          <a:rPr kumimoji="0" lang="en-US" altLang="zh-TW" sz="1200"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accPr>
                      <m:e>
                        <m:sSub>
                          <m:sSubPr>
                            <m:ctrlPr>
                              <a:rPr kumimoji="0" lang="en-US" altLang="zh-TW" sz="1200" b="0" i="1" u="none" strike="noStrike" kern="0" cap="none" spc="0" normalizeH="0" baseline="0" noProof="0">
                                <a:ln>
                                  <a:noFill/>
                                </a:ln>
                                <a:solidFill>
                                  <a:schemeClr val="tx1"/>
                                </a:solidFill>
                                <a:effectLst/>
                                <a:uLnTx/>
                                <a:uFillTx/>
                                <a:latin typeface="Cambria Math" panose="02040503050406030204" pitchFamily="18" charset="0"/>
                                <a:sym typeface="Arial"/>
                              </a:rPr>
                            </m:ctrlPr>
                          </m:sSubPr>
                          <m:e>
                            <m:r>
                              <a:rPr kumimoji="0" lang="en-US" altLang="zh-TW" sz="1200" b="0" i="1" u="none" strike="noStrike" kern="0" cap="none" spc="0" normalizeH="0" baseline="0" noProof="0">
                                <a:ln>
                                  <a:noFill/>
                                </a:ln>
                                <a:solidFill>
                                  <a:schemeClr val="tx1"/>
                                </a:solidFill>
                                <a:effectLst/>
                                <a:uLnTx/>
                                <a:uFillTx/>
                                <a:latin typeface="Cambria Math"/>
                                <a:sym typeface="Arial"/>
                              </a:rPr>
                              <m:t>𝑥</m:t>
                            </m:r>
                          </m:e>
                          <m:sub>
                            <m:r>
                              <a:rPr kumimoji="0" lang="en-US" altLang="zh-TW" sz="1200" b="0" i="1" u="none" strike="noStrike" kern="0" cap="none" spc="0" normalizeH="0" baseline="0" noProof="0">
                                <a:ln>
                                  <a:noFill/>
                                </a:ln>
                                <a:solidFill>
                                  <a:schemeClr val="tx1"/>
                                </a:solidFill>
                                <a:effectLst/>
                                <a:uLnTx/>
                                <a:uFillTx/>
                                <a:latin typeface="Cambria Math"/>
                                <a:sym typeface="Arial"/>
                              </a:rPr>
                              <m:t>𝑖</m:t>
                            </m:r>
                          </m:sub>
                        </m:sSub>
                      </m:e>
                    </m:acc>
                  </m:oMath>
                </a14:m>
                <a:r>
                  <a:rPr kumimoji="1"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 tilde</a:t>
                </a: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6.2.2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迭代算法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並</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迭代</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最小化穩健的線性重投影誤差</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E</a:t>
                </a:r>
                <a:r>
                  <a:rPr lang="en-US" altLang="zh-TW" sz="1200" b="0" i="0" u="none" strike="noStrike" cap="none" baseline="-25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NLP</a:t>
                </a: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baseline="-25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i="0">
                    <a:solidFill>
                      <a:schemeClr val="tx1"/>
                    </a:solidFill>
                    <a:latin typeface="Cambria Math"/>
                  </a:rPr>
                  <a:t>𝑟</a:t>
                </a:r>
                <a:r>
                  <a:rPr lang="en-US" altLang="zh-TW" sz="1200" i="0" smtClean="0">
                    <a:solidFill>
                      <a:schemeClr val="tx1"/>
                    </a:solidFill>
                    <a:latin typeface="Cambria Math" panose="02040503050406030204" pitchFamily="18" charset="0"/>
                  </a:rPr>
                  <a:t>_</a:t>
                </a:r>
                <a:r>
                  <a:rPr lang="en-US" altLang="zh-TW" sz="1200" i="0">
                    <a:solidFill>
                      <a:schemeClr val="tx1"/>
                    </a:solidFill>
                    <a:latin typeface="Cambria Math"/>
                  </a:rPr>
                  <a:t>𝑖</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current residual vector(</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當前殘差向量</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偏導數</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smtClean="0">
                    <a:solidFill>
                      <a:schemeClr val="tx1"/>
                    </a:solidFill>
                    <a:latin typeface="Cambria Math" panose="02040503050406030204" pitchFamily="18" charset="0"/>
                  </a:rPr>
                  <a:t>𝜕</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與未知姿勢參數有關（旋轉</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、平移</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和校準</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l-GR"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Σ</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Sum </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l-GR"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Ρ</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rho</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partial</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l-GR"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Δ</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delta</a:t>
                </a: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Fallback>
      </mc:AlternateContent>
    </p:spTree>
    <p:extLst>
      <p:ext uri="{BB962C8B-B14F-4D97-AF65-F5344CB8AC3E}">
        <p14:creationId xmlns:p14="http://schemas.microsoft.com/office/powerpoint/2010/main" val="1735162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6.2.2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迭代算法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可以通過將投影方程式重寫為更簡單的步驟</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每個步驟都通過簡單的轉換（例如平移</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旋轉或透視劃分）來轉換</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4D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齊次坐標</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pi </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（圖</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6.5</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可以通過將投影方程重寫為更簡單的步驟來建立上述非線性回歸問題的更易於理解的版本</a:t>
            </a:r>
            <a:endPar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2023194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indent="0" algn="l" defTabSz="990752" rtl="0">
              <a:lnSpc>
                <a:spcPct val="100000"/>
              </a:lnSpc>
              <a:spcBef>
                <a:spcPts val="0"/>
              </a:spcBef>
              <a:spcAft>
                <a:spcPts val="0"/>
              </a:spcAft>
              <a:buClrTx/>
              <a:buSzTx/>
              <a:buFont typeface="+mj-lt"/>
              <a:buNone/>
              <a:defRPr/>
            </a:pP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6.2.2 </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姿勢估計</a:t>
            </a:r>
            <a:r>
              <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迭代算法</a:t>
            </a:r>
            <a:endParaRPr kumimoji="1" lang="en-US" altLang="zh-TW" sz="1200" b="0" i="0" u="none" strike="noStrike" cap="none"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一組通過一系列變換 </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a:t>
            </a:r>
            <a:r>
              <a:rPr kumimoji="1" lang="en-US" altLang="zh-TW" sz="1200" b="0" baseline="30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 </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將</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點</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t>
            </a:r>
            <a:r>
              <a:rPr kumimoji="1" lang="en-US" altLang="zh-TW" sz="1200" b="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投影到</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測量</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x</a:t>
            </a:r>
            <a:r>
              <a:rPr kumimoji="1" lang="en-US" altLang="zh-TW" sz="1200" b="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的鍊式變換，</a:t>
            </a: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每個變換都由自己的參數集控制。</a:t>
            </a: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虛線表示在向後傳遞期間計算偏導數時的信息流。</a:t>
            </a: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這是上面非線性回歸問題的更容易理解版本，可以通過重寫投影方程用更簡單的步驟來構造</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這種鍊式轉換的優點在於，每個轉換就其參數和輸入而言都具有簡單的偏導數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Figure 6.5</a:t>
            </a:r>
            <a:r>
              <a:rPr kumimoji="1" lang="zh-TW" altLang="en-US" sz="1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 set of chained transforms for projecting a 3D point p</a:t>
            </a:r>
            <a:r>
              <a:rPr kumimoji="1" lang="en-US" altLang="zh-TW" sz="1200" b="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to a 2D measurement x</a:t>
            </a:r>
            <a:r>
              <a:rPr kumimoji="1" lang="en-US" altLang="zh-TW" sz="1200" b="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through a series of transformations f</a:t>
            </a:r>
            <a:r>
              <a:rPr kumimoji="1" lang="en-US" altLang="zh-TW" sz="1200" b="0" baseline="30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each of which is controlled by its own set of parameters. </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dashed lines indicate the flow of information as partial derivatives are computed during a backward pass. </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圖</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6.5</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一組通過一系列變換 </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a:t>
            </a:r>
            <a:r>
              <a:rPr kumimoji="1" lang="en-US" altLang="zh-TW" sz="1200" b="0" baseline="30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 </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將</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點</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t>
            </a:r>
            <a:r>
              <a:rPr kumimoji="1" lang="en-US" altLang="zh-TW" sz="1200" b="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投影到</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測量</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x</a:t>
            </a:r>
            <a:r>
              <a:rPr kumimoji="1" lang="en-US" altLang="zh-TW" sz="1200" b="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的鍊式變換，</a:t>
            </a: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每個變換都由自己的參數集控制。</a:t>
            </a: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虛線表示在向後傳遞期間計算偏導數時的信息流。</a:t>
            </a: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937186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1339880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6.3</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幾何內部校準</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內部</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相機</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校準參數的計算可以與相對於已知校準目標的</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相機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外部</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姿態的估計同時進行</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實際上，這是攝影測量和</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電腦</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視覺使用的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經典</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相機校準方法</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6.3</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節中，我們將研究替代公式，代替校準目標的使用以及相機非線性部分的估計（例如輻射失真</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徑向變形）</a:t>
            </a:r>
            <a:endPar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可以同時計算內部和外部校準</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內部校準：內部攝像機校準參數</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外部校準：相機的姿勢</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(rotation</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translation</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等</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相機校準的經典方法</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7891395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6.3.1</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校準圖案</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使用校準圖案是估計相機</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內部</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參數的更穩妥方法之一。</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在攝影測量中，通常會在大視野中安裝相機以查看較遙遠的校準目標，這些目標的確切位置已使用測量設備進行了預先計算。 </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在這種情況下，姿勢的平移分量變得不重要，僅需要恢復校機內部固有參數。</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估算相機內部參數的更可靠方法之一</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在攝影測量中，通常在大視野中安裝攝像機以查看遙遠的</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校準</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目標，這些</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校準</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目標的精確位置已使用測量設備進行了預先計算</a:t>
            </a: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2737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6.3.1 </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校準圖案</a:t>
            </a:r>
            <a:endParaRPr kumimoji="0"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0"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圖</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6.8</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校準圖案</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三維目標</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©1999 IEEE</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二維目標</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©2000 IEEE</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注意，在將特徵點用於校準之前，需要從此類圖像中消除徑向變形</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徑向變形</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(6.3.5</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使用廣角鏡拍攝時，</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鏡頭</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正徑向變形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桶</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狀變形</a:t>
            </a:r>
            <a:r>
              <a:rPr kumimoji="1"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酒桶狀變形</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負徑向變形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枕形變形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針墊失真</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Figure 6.8 Calibration patterns: </a:t>
            </a:r>
          </a:p>
          <a:p>
            <a:pPr marL="228600" marR="0" lvl="0" indent="-228600" algn="l" defTabSz="990752" rtl="0" eaLnBrk="1" fontAlgn="auto" latinLnBrk="0" hangingPunct="1">
              <a:lnSpc>
                <a:spcPct val="100000"/>
              </a:lnSpc>
              <a:spcBef>
                <a:spcPts val="0"/>
              </a:spcBef>
              <a:spcAft>
                <a:spcPts val="0"/>
              </a:spcAft>
              <a:buClrTx/>
              <a:buSzTx/>
              <a:buFont typeface="+mj-lt"/>
              <a:buAutoNum type="alphaLcParenBoth"/>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 three-dimensional target (</a:t>
            </a:r>
            <a:r>
              <a:rPr kumimoji="1" lang="en-US" altLang="zh-TW" sz="12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Quan</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and Lan 1999) ©1999 IEEE; </a:t>
            </a:r>
          </a:p>
          <a:p>
            <a:pPr marL="228600" marR="0" lvl="0" indent="-228600" algn="l" defTabSz="990752" rtl="0" eaLnBrk="1" fontAlgn="auto" latinLnBrk="0" hangingPunct="1">
              <a:lnSpc>
                <a:spcPct val="100000"/>
              </a:lnSpc>
              <a:spcBef>
                <a:spcPts val="0"/>
              </a:spcBef>
              <a:spcAft>
                <a:spcPts val="0"/>
              </a:spcAft>
              <a:buClrTx/>
              <a:buSzTx/>
              <a:buFont typeface="+mj-lt"/>
              <a:buAutoNum type="alphaLcParenBoth"/>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 two-dimensional target (Zhang 2000) © 2000 IEEE. </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Note that radial distortion needs to be removed from such images before the feature points can be used for calibration. </a:t>
            </a: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copy right</a:t>
            </a:r>
            <a:r>
              <a:rPr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版權</a:t>
            </a:r>
            <a:endPar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IEEE</a:t>
            </a:r>
            <a:r>
              <a:rPr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Institute of Electrical and Electronics Engineers</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電機電子工程師學會</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1753552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6.3.1 </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校準圖案</a:t>
            </a:r>
            <a:endParaRPr kumimoji="0"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0"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如果需要使用較小的校準台架</a:t>
            </a:r>
            <a:r>
              <a:rPr kumimoji="0"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0"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例如：用於室內機器人應用或帶有自己的校準目標的移動機器人</a:t>
            </a:r>
            <a:r>
              <a:rPr kumimoji="0"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0"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則最好使校準目標能夠跨越盡可能多的工作空間，因為平面目標通常無法準確地預測遠離</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平面的姿勢分量</a:t>
            </a:r>
            <a:r>
              <a:rPr kumimoji="0"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endParaRPr kumimoji="0"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0"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確定校準是否已成功的一種好方法是估計參數的</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共變異數</a:t>
            </a:r>
            <a:r>
              <a:rPr kumimoji="0"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6.1.4</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節）</a:t>
            </a:r>
            <a:endParaRPr kumimoji="0"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0"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0"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如果需要使用較小的校準裝置，則將校準對象的工作範圍盡可能擴大</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估計參數的</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共變異數</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以確定校準的品質</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變異數：</a:t>
            </a:r>
            <a:r>
              <a:rPr kumimoji="1"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Variance</a:t>
            </a:r>
            <a:r>
              <a:rPr kumimoji="1"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標準差 </a:t>
            </a:r>
            <a:r>
              <a:rPr kumimoji="1"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Standard Deviation</a:t>
            </a:r>
            <a:r>
              <a:rPr kumimoji="1"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的平方</a:t>
            </a:r>
            <a:r>
              <a:rPr kumimoji="1"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p>
        </p:txBody>
      </p:sp>
    </p:spTree>
    <p:extLst>
      <p:ext uri="{BB962C8B-B14F-4D97-AF65-F5344CB8AC3E}">
        <p14:creationId xmlns:p14="http://schemas.microsoft.com/office/powerpoint/2010/main" val="4999302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6.3.2</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消失點</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相機正看著帶有</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許多</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矩形物體（例如盒子或房間牆壁）的人造場景。</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在這種情況下，我們可以將與</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平行線相對應的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2D</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線相交以計算其消失點</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4.3.3</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節中</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介紹</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並使用消失點來確定內部和外部校準參數。</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具有許多矩形</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物體</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（例如盒子或房間牆壁）的人造場景。</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將與</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平行線相對應的</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線相交以計算其消失點。</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使用這些來確定內部和外部校準參數。</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245242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單點透視</a:t>
            </a:r>
            <a:endParaRPr lang="zh-TW" altLang="en-US" sz="1200" b="0" i="0" u="none" strike="noStrike" cap="none"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287170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indent="0">
              <a:buClr>
                <a:schemeClr val="dk1"/>
              </a:buClr>
              <a:buSzPts val="1200"/>
              <a:buFont typeface="Calibri"/>
              <a:buNone/>
            </a:pP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特徵的對齊</a:t>
            </a:r>
            <a:endPar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endPar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坐標轉換的層次結構。</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在第</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章的圖</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2.1)</a:t>
            </a:r>
            <a:endPar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a:buClr>
                <a:schemeClr val="dk1"/>
              </a:buClr>
              <a:buSzPts val="1200"/>
              <a:buFont typeface="Calibri"/>
              <a:buNone/>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Translation</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：位移</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baseline="-25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2×3</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I (Identity</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matrix</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單位矩陣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 (Translation)</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DoF</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2</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a:t>
            </a:r>
            <a:r>
              <a:rPr lang="en-US" altLang="zh-TW" sz="1200" b="0" i="0" u="none" strike="noStrike" cap="none" baseline="0"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tx</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ty (x</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軸位移、</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y</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軸位移</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Orientation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方向</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indent="0">
              <a:buClr>
                <a:schemeClr val="dk1"/>
              </a:buClr>
              <a:buSzPts val="1200"/>
              <a:buFont typeface="Calibri"/>
              <a:buNone/>
            </a:pPr>
            <a:endPar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a:buClr>
                <a:schemeClr val="dk1"/>
              </a:buClr>
              <a:buSzPts val="1200"/>
              <a:buFont typeface="Calibri"/>
              <a:buNone/>
            </a:pP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Euclidean</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：歐幾里得 </a:t>
            </a: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rigid</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baseline="-25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2×3</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R (Rotation)</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 (Translation)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DoF</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3</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多了旋轉</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theta</a:t>
            </a:r>
            <a:r>
              <a:rPr lang="el-GR"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θ</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角度</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Length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長度</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indent="0">
              <a:buClr>
                <a:schemeClr val="dk1"/>
              </a:buClr>
              <a:buSzPts val="1200"/>
              <a:buFont typeface="Calibri"/>
              <a:buNone/>
            </a:pPr>
            <a:endPar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Similarity</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：相似 </a:t>
            </a: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(similarity </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比 </a:t>
            </a: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rigid </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多了縮放</a:t>
            </a: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scale)</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sR|t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baseline="-25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2×3</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s (scale)</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 (Rotation)</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 (Translation)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DoF</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4</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 </a:t>
            </a:r>
            <a:r>
              <a:rPr lang="en-US" altLang="zh-TW" sz="1200" b="0" i="0" u="none" strike="noStrike" cap="none" baseline="0"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tx</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ty,</a:t>
            </a:r>
            <a:r>
              <a:rPr lang="el-GR"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l-GR" altLang="zh-TW" sz="1200" b="0" i="1"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θ</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scale</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p>
          <a:p>
            <a:pPr marL="0" indent="0">
              <a:buClr>
                <a:schemeClr val="dk1"/>
              </a:buClr>
              <a:buSzPts val="1200"/>
              <a:buFont typeface="Calibri"/>
              <a:buNone/>
            </a:pPr>
            <a:endPar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Affine</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：仿射</a:t>
            </a:r>
            <a:endPar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Angel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角度</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indent="0">
              <a:buClr>
                <a:schemeClr val="dk1"/>
              </a:buClr>
              <a:buSzPts val="1200"/>
              <a:buFont typeface="Calibri"/>
              <a:buNone/>
            </a:pPr>
            <a:endPar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chemeClr val="dk1"/>
              </a:buClr>
              <a:buSzPts val="1200"/>
              <a:buFont typeface="Calibri"/>
              <a:buNone/>
            </a:pP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Projective</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：投影</a:t>
            </a:r>
            <a:endPar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Parallelism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平行</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a:buClr>
                <a:schemeClr val="dk1"/>
              </a:buClr>
              <a:buSzPts val="1200"/>
              <a:buFont typeface="Calibri"/>
              <a:buNone/>
            </a:pP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buClr>
                <a:schemeClr val="dk1"/>
              </a:buClr>
              <a:buSzPts val="1200"/>
              <a:buFont typeface="Calibri"/>
              <a:buNone/>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Transformation</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：轉換</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a:buClr>
                <a:schemeClr val="dk1"/>
              </a:buClr>
              <a:buSzPts val="1200"/>
              <a:buFont typeface="Calibri"/>
              <a:buNone/>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DoF</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Degrees of  Freedom</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：自由度</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自由變數</a:t>
            </a:r>
            <a:endPar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a:buClr>
                <a:schemeClr val="dk1"/>
              </a:buClr>
              <a:buSzPts val="1200"/>
              <a:buFont typeface="Calibri"/>
              <a:buNone/>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Preserve</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：保存</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a:buClr>
                <a:schemeClr val="dk1"/>
              </a:buClr>
              <a:buSzPts val="1200"/>
              <a:buFont typeface="Calibri"/>
              <a:buNone/>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Icon</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：圖示</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a:buClr>
                <a:schemeClr val="dk1"/>
              </a:buClr>
              <a:buSzPts val="1200"/>
              <a:buFont typeface="Calibri"/>
              <a:buNone/>
            </a:pP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波浪號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tilde</a:t>
            </a:r>
          </a:p>
          <a:p>
            <a:pPr marL="0" indent="0">
              <a:buClr>
                <a:schemeClr val="dk1"/>
              </a:buClr>
              <a:buSzPts val="1200"/>
              <a:buFont typeface="Calibri"/>
              <a:buNone/>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a:buClr>
                <a:schemeClr val="dk1"/>
              </a:buClr>
              <a:buSzPts val="1200"/>
              <a:buFont typeface="Calibri"/>
              <a:buNone/>
            </a:pPr>
            <a:r>
              <a:rPr lang="en-US" altLang="zh-TW" sz="1200" b="1"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Table 2.1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Hierarchy of 2D coordinate transformations.</a:t>
            </a:r>
          </a:p>
          <a:p>
            <a:pPr marL="0" indent="0">
              <a:buClr>
                <a:schemeClr val="dk1"/>
              </a:buClr>
              <a:buSzPts val="1200"/>
              <a:buFont typeface="Calibri"/>
              <a:buNone/>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Each transformation also preserves the properties listed in the rows below it., i.e., similarity preserves not only angles but also parallelism and straight lines. The 2 x 3 matrices are extended with a third [0, 0, 1] row to form a full 3 x 3 matrix for homogeneous coordinate transformations. </a:t>
            </a:r>
          </a:p>
          <a:p>
            <a:pPr marL="0" indent="0">
              <a:buClr>
                <a:schemeClr val="dk1"/>
              </a:buClr>
              <a:buSzPts val="1200"/>
              <a:buFont typeface="Calibri"/>
              <a:buNone/>
            </a:pPr>
            <a:r>
              <a:rPr lang="zh-TW" altLang="en-US" sz="1200" b="1"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表</a:t>
            </a:r>
            <a:r>
              <a:rPr lang="en-US" altLang="zh-TW" sz="1200" b="1"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2.1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2D</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坐標轉換的層次結構。</a:t>
            </a:r>
          </a:p>
          <a:p>
            <a:pPr marL="0" indent="0">
              <a:buClr>
                <a:schemeClr val="dk1"/>
              </a:buClr>
              <a:buSzPts val="1200"/>
              <a:buFont typeface="Calibri"/>
              <a:buNone/>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每個轉換保留在其下面的行中列出的屬性，如：相似度保留角度、平行度、直線。將</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 x 3</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矩陣擴展為第三行</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[0</a:t>
            </a:r>
            <a:r>
              <a:rPr lang="en-US" altLang="zh-TW" sz="1200" b="0" i="0" u="none" strike="noStrike" cap="none" baseline="30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T</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1]</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，以形成用於齊次坐標轉換的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 x 3</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矩陣。</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27300849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6.3.2</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消失點</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圖</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6.9 </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從消失點進行校準：</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 </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任意一對有限的消失點</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14:m>
                  <m:oMath xmlns:m="http://schemas.openxmlformats.org/officeDocument/2006/math">
                    <m:sSub>
                      <m:sSubPr>
                        <m:ctrlP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ctrlPr>
                      </m:sSubPr>
                      <m:e>
                        <m:acc>
                          <m:accPr>
                            <m:chr m:val="̂"/>
                            <m:ctrlP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ctrlPr>
                          </m:accPr>
                          <m:e>
                            <m: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t>𝑥</m:t>
                            </m:r>
                          </m:e>
                        </m:acc>
                      </m:e>
                      <m:sub>
                        <m: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t>𝑖</m:t>
                        </m:r>
                      </m:sub>
                    </m:sSub>
                    <m: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t>,</m:t>
                    </m:r>
                    <m:sSub>
                      <m:sSubPr>
                        <m:ctrlP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ctrlPr>
                      </m:sSubPr>
                      <m:e>
                        <m:acc>
                          <m:accPr>
                            <m:chr m:val="̂"/>
                            <m:ctrlP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ctrlPr>
                          </m:accPr>
                          <m:e>
                            <m: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t>𝑦</m:t>
                            </m:r>
                          </m:e>
                        </m:acc>
                      </m:e>
                      <m:sub>
                        <m: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t>𝑖</m:t>
                        </m:r>
                      </m:sub>
                    </m:sSub>
                  </m:oMath>
                </a14:m>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可用於估計焦距</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(b) </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消失點三角形的正交中心給出影像</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c</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的光學中心</a:t>
                </a: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Figure 6.9 Calibration from vanishing points:</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 any pair of</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finite vanishing points (</a:t>
                </a:r>
                <a14:m>
                  <m:oMath xmlns:m="http://schemas.openxmlformats.org/officeDocument/2006/math">
                    <m:sSub>
                      <m:sSubPr>
                        <m:ctrlP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ctrlPr>
                      </m:sSubPr>
                      <m:e>
                        <m:acc>
                          <m:accPr>
                            <m:chr m:val="̂"/>
                            <m:ctrlP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ctrlPr>
                          </m:accPr>
                          <m:e>
                            <m: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t>𝑥</m:t>
                            </m:r>
                          </m:e>
                        </m:acc>
                      </m:e>
                      <m:sub>
                        <m: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t>𝑖</m:t>
                        </m:r>
                      </m:sub>
                    </m:sSub>
                    <m: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t>,</m:t>
                    </m:r>
                    <m:sSub>
                      <m:sSubPr>
                        <m:ctrlP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ctrlPr>
                      </m:sSubPr>
                      <m:e>
                        <m:acc>
                          <m:accPr>
                            <m:chr m:val="̂"/>
                            <m:ctrlP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ctrlPr>
                          </m:accPr>
                          <m:e>
                            <m: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t>𝑦</m:t>
                            </m:r>
                          </m:e>
                        </m:acc>
                      </m:e>
                      <m:sub>
                        <m:r>
                          <a:rPr kumimoji="1" lang="en-US" altLang="zh-TW" sz="1200" b="0" i="1"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m:t>𝑖</m:t>
                        </m:r>
                      </m:sub>
                    </m:sSub>
                  </m:oMath>
                </a14:m>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can be used to estimate the focal length;</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(b) The orthocenter of the vanishing point triangle gives the optical center of the image c.</a:t>
                </a: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mc:Choice>
        <mc:Fallback xmlns="">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6.3.2</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消失點</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圖</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6.9 </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從消失點進行校準：</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 </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任意一對有限的消失點</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en-US" altLang="zh-TW" sz="1200" b="0" i="0"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a:t>𝑥 ̂_𝑖,𝑦 ̂_𝑖</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可用於估計焦距</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(b) </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消失點三角形的正交中心給出影像</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c</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的光學</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中心</a:t>
                </a: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Figure </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6.9 Calibration from vanishing points:</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 any pair </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of</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finite </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vanishing points </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en-US" altLang="zh-TW" sz="1200" b="0" i="0"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a:t>𝑥 ̂_𝑖,𝑦 ̂_</a:t>
                </a:r>
                <a:r>
                  <a:rPr kumimoji="1" lang="en-US" altLang="zh-TW" sz="1200" b="0" i="0" u="none" strike="noStrike" kern="0" cap="none" spc="0" normalizeH="0" baseline="0" noProof="0" smtClean="0">
                    <a:ln>
                      <a:noFill/>
                    </a:ln>
                    <a:solidFill>
                      <a:schemeClr val="tx1"/>
                    </a:solidFill>
                    <a:effectLst/>
                    <a:uLnTx/>
                    <a:uFillTx/>
                    <a:latin typeface="Cambria Math" panose="02040503050406030204" pitchFamily="18" charset="0"/>
                    <a:cs typeface="Arial"/>
                    <a:sym typeface="Arial"/>
                  </a:rPr>
                  <a:t>𝑖</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can </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be used to estimate the focal length;</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(b) </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The </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orthocenter of the vanishing point triangle gives the optical center of the image c.</a:t>
                </a: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mc:Fallback>
      </mc:AlternateContent>
    </p:spTree>
    <p:extLst>
      <p:ext uri="{BB962C8B-B14F-4D97-AF65-F5344CB8AC3E}">
        <p14:creationId xmlns:p14="http://schemas.microsoft.com/office/powerpoint/2010/main" val="33241865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6.3.2</a:t>
                </a:r>
                <a:r>
                  <a:rPr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消失點</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讓我們假設我們已經檢測到</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2</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個或多個正交消失點，所</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以</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這些消失點都是有限的，</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即它們不是從在</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影</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像平面中看起來平行的線獲得的（圖</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6.9a</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讓我們還假設校準矩陣</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K</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的簡化形式，其中只有焦距未知。</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在這種情況下，消失點的投影方程可以被寫成</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14:m>
                  <m:oMath xmlns:m="http://schemas.openxmlformats.org/officeDocument/2006/math">
                    <m:sSub>
                      <m:sSubPr>
                        <m:ctrlPr>
                          <a:rPr lang="en-US" altLang="zh-TW" sz="1200" b="0" i="1" smtClean="0">
                            <a:solidFill>
                              <a:schemeClr val="tx1"/>
                            </a:solidFill>
                            <a:latin typeface="Cambria Math" panose="02040503050406030204" pitchFamily="18" charset="0"/>
                          </a:rPr>
                        </m:ctrlPr>
                      </m:sSubPr>
                      <m:e>
                        <m:acc>
                          <m:accPr>
                            <m:chr m:val="̂"/>
                            <m:ctrlPr>
                              <a:rPr lang="en-US" altLang="zh-TW" sz="1200" b="0" i="1" smtClean="0">
                                <a:solidFill>
                                  <a:schemeClr val="tx1"/>
                                </a:solidFill>
                                <a:latin typeface="Cambria Math" panose="02040503050406030204" pitchFamily="18" charset="0"/>
                              </a:rPr>
                            </m:ctrlPr>
                          </m:accPr>
                          <m:e>
                            <m:r>
                              <a:rPr lang="en-US" altLang="zh-TW" sz="1200" i="1">
                                <a:solidFill>
                                  <a:schemeClr val="tx1"/>
                                </a:solidFill>
                                <a:latin typeface="Cambria Math"/>
                              </a:rPr>
                              <m:t>𝑥</m:t>
                            </m:r>
                          </m:e>
                        </m:acc>
                      </m:e>
                      <m:sub>
                        <m:r>
                          <a:rPr lang="en-US" altLang="zh-TW" sz="1200" b="0" i="1" smtClean="0">
                            <a:solidFill>
                              <a:schemeClr val="tx1"/>
                            </a:solidFill>
                            <a:latin typeface="Cambria Math"/>
                          </a:rPr>
                          <m:t>𝑖</m:t>
                        </m:r>
                      </m:sub>
                    </m:sSub>
                  </m:oMath>
                </a14:m>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14:m>
                  <m:oMath xmlns:m="http://schemas.openxmlformats.org/officeDocument/2006/math">
                    <m:sSub>
                      <m:sSubPr>
                        <m:ctrlPr>
                          <a:rPr lang="en-US" altLang="zh-TW" sz="1200" b="0" i="1" smtClean="0">
                            <a:solidFill>
                              <a:schemeClr val="tx1"/>
                            </a:solidFill>
                            <a:latin typeface="Cambria Math" panose="02040503050406030204" pitchFamily="18" charset="0"/>
                            <a:ea typeface="Cambria Math"/>
                          </a:rPr>
                        </m:ctrlPr>
                      </m:sSubPr>
                      <m:e>
                        <m:r>
                          <a:rPr lang="en-US" altLang="zh-TW" sz="1200" b="0" i="1">
                            <a:solidFill>
                              <a:schemeClr val="tx1"/>
                            </a:solidFill>
                            <a:latin typeface="Cambria Math"/>
                            <a:ea typeface="Cambria Math"/>
                          </a:rPr>
                          <m:t>𝑝</m:t>
                        </m:r>
                      </m:e>
                      <m:sub>
                        <m:r>
                          <a:rPr lang="en-US" altLang="zh-TW" sz="1200" b="0" i="1">
                            <a:solidFill>
                              <a:schemeClr val="tx1"/>
                            </a:solidFill>
                            <a:latin typeface="Cambria Math"/>
                            <a:ea typeface="Cambria Math"/>
                          </a:rPr>
                          <m:t>𝑖</m:t>
                        </m:r>
                      </m:sub>
                    </m:sSub>
                  </m:oMath>
                </a14:m>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對應於基本方向</a:t>
                </a:r>
                <a:r>
                  <a:rPr lang="en-US"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1,0,0</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0,1,0</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0,0,1</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0" u="none" strike="noStrike" cap="non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之一</a:t>
                </a: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14:m>
                  <m:oMath xmlns:m="http://schemas.openxmlformats.org/officeDocument/2006/math">
                    <m:sSub>
                      <m:sSubPr>
                        <m:ctrlPr>
                          <a:rPr lang="en-US" altLang="zh-TW" sz="1200" b="0" i="1" smtClean="0">
                            <a:solidFill>
                              <a:schemeClr val="tx1"/>
                            </a:solidFill>
                            <a:latin typeface="Cambria Math" panose="02040503050406030204" pitchFamily="18" charset="0"/>
                            <a:ea typeface="Cambria Math"/>
                          </a:rPr>
                        </m:ctrlPr>
                      </m:sSubPr>
                      <m:e>
                        <m:r>
                          <a:rPr lang="en-US" altLang="zh-TW" sz="1200" b="0" i="1">
                            <a:solidFill>
                              <a:schemeClr val="tx1"/>
                            </a:solidFill>
                            <a:latin typeface="Cambria Math"/>
                            <a:ea typeface="Cambria Math"/>
                          </a:rPr>
                          <m:t>𝑟</m:t>
                        </m:r>
                      </m:e>
                      <m:sub>
                        <m:r>
                          <a:rPr lang="en-US" altLang="zh-TW" sz="1200" b="0" i="1">
                            <a:solidFill>
                              <a:schemeClr val="tx1"/>
                            </a:solidFill>
                            <a:latin typeface="Cambria Math"/>
                            <a:ea typeface="Cambria Math"/>
                          </a:rPr>
                          <m:t>𝑖</m:t>
                        </m:r>
                      </m:sub>
                    </m:sSub>
                  </m:oMath>
                </a14:m>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：旋轉矩陣</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的第</a:t>
                </a:r>
                <a:r>
                  <a:rPr kumimoji="1" lang="en-US" altLang="zh-TW" sz="1200" b="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行</a:t>
                </a: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∽是相似符號</a:t>
                </a: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假設校準矩陣</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的簡化形式，其中只有焦距未知：</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14:m>
                  <m:oMath xmlns:m="http://schemas.openxmlformats.org/officeDocument/2006/math">
                    <m:sSub>
                      <m:sSubPr>
                        <m:ctrlPr>
                          <a:rPr lang="en-US" altLang="zh-TW" sz="1200" b="0" i="1" smtClean="0">
                            <a:solidFill>
                              <a:schemeClr val="tx1"/>
                            </a:solidFill>
                            <a:latin typeface="Cambria Math" panose="02040503050406030204" pitchFamily="18" charset="0"/>
                            <a:ea typeface="Cambria Math"/>
                          </a:rPr>
                        </m:ctrlPr>
                      </m:sSubPr>
                      <m:e>
                        <m:r>
                          <a:rPr lang="en-US" altLang="zh-TW" sz="1200" b="0" i="1">
                            <a:solidFill>
                              <a:schemeClr val="tx1"/>
                            </a:solidFill>
                            <a:latin typeface="Cambria Math"/>
                            <a:ea typeface="Cambria Math"/>
                          </a:rPr>
                          <m:t>𝑝</m:t>
                        </m:r>
                      </m:e>
                      <m:sub>
                        <m:r>
                          <a:rPr lang="en-US" altLang="zh-TW" sz="1200" b="0" i="1">
                            <a:solidFill>
                              <a:schemeClr val="tx1"/>
                            </a:solidFill>
                            <a:latin typeface="Cambria Math"/>
                            <a:ea typeface="Cambria Math"/>
                          </a:rPr>
                          <m:t>𝑖</m:t>
                        </m:r>
                      </m:sub>
                    </m:sSub>
                  </m:oMath>
                </a14:m>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1,0,0</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0,1,0</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0,0,1</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14:m>
                  <m:oMath xmlns:m="http://schemas.openxmlformats.org/officeDocument/2006/math">
                    <m:sSub>
                      <m:sSubPr>
                        <m:ctrlPr>
                          <a:rPr lang="en-US" altLang="zh-TW" sz="1200" b="0" i="1" smtClean="0">
                            <a:solidFill>
                              <a:schemeClr val="tx1"/>
                            </a:solidFill>
                            <a:latin typeface="Cambria Math" panose="02040503050406030204" pitchFamily="18" charset="0"/>
                            <a:ea typeface="Cambria Math"/>
                          </a:rPr>
                        </m:ctrlPr>
                      </m:sSubPr>
                      <m:e>
                        <m:r>
                          <a:rPr lang="en-US" altLang="zh-TW" sz="1200" b="0" i="1">
                            <a:solidFill>
                              <a:schemeClr val="tx1"/>
                            </a:solidFill>
                            <a:latin typeface="Cambria Math"/>
                            <a:ea typeface="Cambria Math"/>
                          </a:rPr>
                          <m:t>𝑟</m:t>
                        </m:r>
                      </m:e>
                      <m:sub>
                        <m:r>
                          <a:rPr lang="en-US" altLang="zh-TW" sz="1200" b="0" i="1">
                            <a:solidFill>
                              <a:schemeClr val="tx1"/>
                            </a:solidFill>
                            <a:latin typeface="Cambria Math"/>
                            <a:ea typeface="Cambria Math"/>
                          </a:rPr>
                          <m:t>𝑖</m:t>
                        </m:r>
                      </m:sub>
                    </m:sSub>
                  </m:oMath>
                </a14:m>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：旋轉矩陣</a:t>
                </a:r>
                <a:r>
                  <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t>
                </a:r>
                <a:r>
                  <a:rPr kumimoji="1" lang="zh-TW" altLang="en-US"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的第</a:t>
                </a:r>
                <a:r>
                  <a:rPr kumimoji="1" lang="en-US" altLang="zh-TW" sz="1200" b="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行</a:t>
                </a:r>
                <a:endParaRPr kumimoji="1" lang="en-US" altLang="zh-TW" sz="1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hat</a:t>
                </a: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100" b="0" i="0" u="none" strike="noStrike" kern="0" cap="none" spc="0" normalizeH="0" baseline="0" noProof="0" dirty="0" smtClean="0">
                    <a:ln>
                      <a:noFill/>
                    </a:ln>
                    <a:solidFill>
                      <a:srgbClr val="000000"/>
                    </a:solidFill>
                    <a:effectLst/>
                    <a:uLnTx/>
                    <a:uFillTx/>
                    <a:latin typeface="Arial"/>
                    <a:ea typeface="Arial"/>
                    <a:cs typeface="Arial"/>
                    <a:sym typeface="Arial"/>
                  </a:rPr>
                  <a:t>消失點</a:t>
                </a:r>
                <a:endParaRPr kumimoji="1" lang="en-US" altLang="zh-TW" sz="11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1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dirty="0" smtClean="0"/>
                  <a:t>假設</a:t>
                </a:r>
                <a:r>
                  <a:rPr kumimoji="1" lang="zh-TW" altLang="en-US" dirty="0" smtClean="0"/>
                  <a:t>校準</a:t>
                </a:r>
                <a:r>
                  <a:rPr kumimoji="1" lang="zh-TW" altLang="en-US" dirty="0" smtClean="0"/>
                  <a:t>矩陣</a:t>
                </a:r>
                <a:r>
                  <a:rPr kumimoji="1" lang="en-US" altLang="zh-TW" dirty="0" smtClean="0"/>
                  <a:t>K</a:t>
                </a:r>
                <a:r>
                  <a:rPr kumimoji="1" lang="zh-TW" altLang="en-US" dirty="0" smtClean="0"/>
                  <a:t>的</a:t>
                </a:r>
                <a:r>
                  <a:rPr kumimoji="1" lang="zh-TW" altLang="en-US" dirty="0" smtClean="0"/>
                  <a:t>簡化形式，其中只有焦距</a:t>
                </a:r>
                <a:r>
                  <a:rPr kumimoji="1" lang="zh-TW" altLang="en-US" dirty="0" smtClean="0"/>
                  <a:t>未知：</a:t>
                </a:r>
                <a:endParaRPr kumimoji="1" lang="en-US" altLang="zh-TW" dirty="0" smtClean="0"/>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dirty="0" smtClean="0"/>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100" b="1" i="0">
                    <a:solidFill>
                      <a:schemeClr val="tx1"/>
                    </a:solidFill>
                    <a:latin typeface="Cambria Math"/>
                    <a:ea typeface="Cambria Math"/>
                  </a:rPr>
                  <a:t>𝒑</a:t>
                </a:r>
                <a:r>
                  <a:rPr lang="en-US" altLang="zh-TW" sz="1100" b="1" i="0" smtClean="0">
                    <a:solidFill>
                      <a:schemeClr val="tx1"/>
                    </a:solidFill>
                    <a:latin typeface="Cambria Math" panose="02040503050406030204" pitchFamily="18" charset="0"/>
                    <a:ea typeface="Cambria Math"/>
                  </a:rPr>
                  <a:t>_</a:t>
                </a:r>
                <a:r>
                  <a:rPr lang="en-US" altLang="zh-TW" sz="1100" i="0">
                    <a:solidFill>
                      <a:schemeClr val="tx1"/>
                    </a:solidFill>
                    <a:latin typeface="Cambria Math"/>
                    <a:ea typeface="Cambria Math"/>
                  </a:rPr>
                  <a:t>𝑖</a:t>
                </a:r>
                <a:r>
                  <a:rPr kumimoji="1" lang="zh-TW" altLang="en-US" dirty="0" smtClean="0"/>
                  <a:t>：（</a:t>
                </a:r>
                <a:r>
                  <a:rPr kumimoji="1" lang="en-US" altLang="zh-TW" dirty="0" smtClean="0"/>
                  <a:t>1,0,0</a:t>
                </a:r>
                <a:r>
                  <a:rPr kumimoji="1" lang="zh-TW" altLang="en-US" dirty="0" smtClean="0"/>
                  <a:t>），（</a:t>
                </a:r>
                <a:r>
                  <a:rPr kumimoji="1" lang="en-US" altLang="zh-TW" dirty="0" smtClean="0"/>
                  <a:t>0,1,0</a:t>
                </a:r>
                <a:r>
                  <a:rPr kumimoji="1" lang="zh-TW" altLang="en-US" dirty="0" smtClean="0"/>
                  <a:t>）或（</a:t>
                </a:r>
                <a:r>
                  <a:rPr kumimoji="1" lang="en-US" altLang="zh-TW" dirty="0" smtClean="0"/>
                  <a:t>0,0,1</a:t>
                </a:r>
                <a:r>
                  <a:rPr kumimoji="1" lang="zh-TW" altLang="en-US" dirty="0" smtClean="0"/>
                  <a:t>）</a:t>
                </a:r>
                <a:endParaRPr kumimoji="1" lang="en-US" altLang="zh-TW" dirty="0" smtClean="0"/>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100" b="1" i="0">
                    <a:solidFill>
                      <a:schemeClr val="tx1"/>
                    </a:solidFill>
                    <a:latin typeface="Cambria Math"/>
                    <a:ea typeface="Cambria Math"/>
                  </a:rPr>
                  <a:t>𝒓</a:t>
                </a:r>
                <a:r>
                  <a:rPr lang="en-US" altLang="zh-TW" sz="1100" b="1" i="0" smtClean="0">
                    <a:solidFill>
                      <a:schemeClr val="tx1"/>
                    </a:solidFill>
                    <a:latin typeface="Cambria Math" panose="02040503050406030204" pitchFamily="18" charset="0"/>
                    <a:ea typeface="Cambria Math"/>
                  </a:rPr>
                  <a:t>_</a:t>
                </a:r>
                <a:r>
                  <a:rPr lang="en-US" altLang="zh-TW" sz="1100" i="0">
                    <a:solidFill>
                      <a:schemeClr val="tx1"/>
                    </a:solidFill>
                    <a:latin typeface="Cambria Math"/>
                    <a:ea typeface="Cambria Math"/>
                  </a:rPr>
                  <a:t>𝑖</a:t>
                </a:r>
                <a:r>
                  <a:rPr kumimoji="1" lang="zh-TW" altLang="en-US" dirty="0" smtClean="0"/>
                  <a:t>：旋轉矩陣𝑖的第</a:t>
                </a:r>
                <a:r>
                  <a:rPr kumimoji="1" lang="en-US" altLang="zh-TW" dirty="0" smtClean="0"/>
                  <a:t>column</a:t>
                </a:r>
                <a:r>
                  <a:rPr kumimoji="1" lang="zh-TW" altLang="en-US" dirty="0" smtClean="0"/>
                  <a:t>列</a:t>
                </a:r>
                <a:endParaRPr kumimoji="1" lang="en-US" altLang="zh-TW" dirty="0" smtClean="0"/>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dirty="0" smtClean="0"/>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dirty="0" smtClean="0"/>
                  <a:t>^</a:t>
                </a:r>
                <a:r>
                  <a:rPr kumimoji="1" lang="zh-TW" altLang="en-US" dirty="0" smtClean="0"/>
                  <a:t> </a:t>
                </a:r>
                <a:r>
                  <a:rPr kumimoji="1" lang="en-US" altLang="zh-TW" dirty="0" smtClean="0"/>
                  <a:t>=</a:t>
                </a:r>
                <a:r>
                  <a:rPr kumimoji="1" lang="zh-TW" altLang="en-US" dirty="0" smtClean="0"/>
                  <a:t> </a:t>
                </a:r>
                <a:r>
                  <a:rPr kumimoji="1" lang="en-US" altLang="zh-TW" dirty="0" smtClean="0"/>
                  <a:t>hat</a:t>
                </a:r>
                <a:endParaRPr kumimoji="1" lang="zh-TW" altLang="en-US" dirty="0"/>
              </a:p>
            </p:txBody>
          </p:sp>
        </mc:Fallback>
      </mc:AlternateContent>
    </p:spTree>
    <p:extLst>
      <p:ext uri="{BB962C8B-B14F-4D97-AF65-F5344CB8AC3E}">
        <p14:creationId xmlns:p14="http://schemas.microsoft.com/office/powerpoint/2010/main" val="6346574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消失點</a:t>
                </a: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根據旋轉矩陣各</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行</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之間的正交性</a:t>
                </a: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旋轉矩陣的</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行</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是</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直角的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正交的，垂直的</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我們可以獲得</a:t>
                </a:r>
                <a14:m>
                  <m:oMath xmlns:m="http://schemas.openxmlformats.org/officeDocument/2006/math">
                    <m:sSup>
                      <m:sSupPr>
                        <m:ctrlPr>
                          <a:rPr lang="en-US" altLang="zh-TW" sz="1200" i="1" smtClean="0">
                            <a:solidFill>
                              <a:schemeClr val="tx1"/>
                            </a:solidFill>
                            <a:latin typeface="Cambria Math" panose="02040503050406030204" pitchFamily="18" charset="0"/>
                            <a:ea typeface="Cambria Math"/>
                          </a:rPr>
                        </m:ctrlPr>
                      </m:sSupPr>
                      <m:e>
                        <m:r>
                          <a:rPr lang="en-US" altLang="zh-TW" sz="1200" i="1">
                            <a:solidFill>
                              <a:schemeClr val="tx1"/>
                            </a:solidFill>
                            <a:latin typeface="Cambria Math"/>
                            <a:ea typeface="Cambria Math"/>
                          </a:rPr>
                          <m:t>𝑓</m:t>
                        </m:r>
                      </m:e>
                      <m:sup>
                        <m:r>
                          <a:rPr lang="en-US" altLang="zh-TW" sz="1200" i="1">
                            <a:solidFill>
                              <a:schemeClr val="tx1"/>
                            </a:solidFill>
                            <a:latin typeface="Cambria Math"/>
                            <a:ea typeface="Cambria Math"/>
                          </a:rPr>
                          <m:t>2</m:t>
                        </m:r>
                      </m:sup>
                    </m:sSup>
                  </m:oMath>
                </a14:m>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的估計</a:t>
                </a:r>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隨著消失點移近</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影</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像中心，此估計的準確性會提高。</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Orthogonal</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如果兩個向量內積值為</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0</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，則此兩個向量為正交</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Ex:</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向量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AB = (0, -3)</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，向量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CD = (3, 0)</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，其內積值為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(0 x 3) + (-3 x 0) = 0</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，所以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AB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與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CD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為正交向量。</a:t>
                </a:r>
                <a:endPar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100" b="0" i="0" u="none" strike="noStrike" kern="0" cap="none" spc="0" normalizeH="0" baseline="0" noProof="0" dirty="0" smtClean="0">
                    <a:ln>
                      <a:noFill/>
                    </a:ln>
                    <a:solidFill>
                      <a:srgbClr val="000000"/>
                    </a:solidFill>
                    <a:effectLst/>
                    <a:uLnTx/>
                    <a:uFillTx/>
                    <a:latin typeface="Arial"/>
                    <a:ea typeface="Arial"/>
                    <a:cs typeface="Arial"/>
                    <a:sym typeface="Arial"/>
                  </a:rPr>
                  <a:t>消失點</a:t>
                </a:r>
                <a:endParaRPr kumimoji="1" lang="en-US" altLang="zh-TW" sz="11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1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dirty="0" smtClean="0"/>
                  <a:t>旋轉</a:t>
                </a:r>
                <a:r>
                  <a:rPr lang="zh-TW" altLang="en-US" dirty="0" smtClean="0"/>
                  <a:t>矩陣的列</a:t>
                </a:r>
                <a:r>
                  <a:rPr lang="zh-TW" altLang="en-US" dirty="0" smtClean="0"/>
                  <a:t>是</a:t>
                </a:r>
                <a:r>
                  <a:rPr lang="zh-TW" altLang="en-US" sz="1100" b="0" i="0" u="none" strike="noStrike" cap="none" dirty="0" smtClean="0">
                    <a:solidFill>
                      <a:srgbClr val="000000"/>
                    </a:solidFill>
                    <a:effectLst/>
                    <a:latin typeface="Arial"/>
                    <a:ea typeface="Arial"/>
                    <a:cs typeface="Arial"/>
                    <a:sym typeface="Arial"/>
                  </a:rPr>
                  <a:t>直角的</a:t>
                </a:r>
                <a:r>
                  <a:rPr lang="en-US" altLang="zh-TW" sz="1100" b="0" i="0" u="none" strike="noStrike" cap="none" dirty="0" smtClean="0">
                    <a:solidFill>
                      <a:srgbClr val="000000"/>
                    </a:solidFill>
                    <a:effectLst/>
                    <a:latin typeface="Arial"/>
                    <a:ea typeface="Arial"/>
                    <a:cs typeface="Arial"/>
                    <a:sym typeface="Arial"/>
                  </a:rPr>
                  <a:t>(</a:t>
                </a:r>
                <a:r>
                  <a:rPr lang="zh-TW" altLang="en-US" sz="1100" b="0" i="0" u="none" strike="noStrike" cap="none" dirty="0" smtClean="0">
                    <a:solidFill>
                      <a:srgbClr val="000000"/>
                    </a:solidFill>
                    <a:effectLst/>
                    <a:latin typeface="Arial"/>
                    <a:ea typeface="Arial"/>
                    <a:cs typeface="Arial"/>
                    <a:sym typeface="Arial"/>
                  </a:rPr>
                  <a:t>正交的垂直的</a:t>
                </a:r>
                <a:r>
                  <a:rPr lang="en-US" altLang="zh-TW" sz="1100" b="0" i="0" u="none" strike="noStrike" cap="none" dirty="0" smtClean="0">
                    <a:solidFill>
                      <a:srgbClr val="000000"/>
                    </a:solidFill>
                    <a:effectLst/>
                    <a:latin typeface="Arial"/>
                    <a:ea typeface="Arial"/>
                    <a:cs typeface="Arial"/>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en-US" dirty="0" smtClean="0"/>
                  <a:t>我們可以獲得</a:t>
                </a:r>
                <a:r>
                  <a:rPr lang="en-US" altLang="zh-TW" sz="1100" i="0">
                    <a:solidFill>
                      <a:schemeClr val="tx1"/>
                    </a:solidFill>
                    <a:latin typeface="Cambria Math"/>
                    <a:ea typeface="Cambria Math"/>
                  </a:rPr>
                  <a:t>𝑓</a:t>
                </a:r>
                <a:r>
                  <a:rPr lang="en-US" altLang="zh-TW" sz="1100" i="0" smtClean="0">
                    <a:solidFill>
                      <a:schemeClr val="tx1"/>
                    </a:solidFill>
                    <a:latin typeface="Cambria Math" panose="02040503050406030204" pitchFamily="18" charset="0"/>
                    <a:ea typeface="Cambria Math"/>
                  </a:rPr>
                  <a:t>^</a:t>
                </a:r>
                <a:r>
                  <a:rPr lang="en-US" altLang="zh-TW" sz="1100" i="0">
                    <a:solidFill>
                      <a:schemeClr val="tx1"/>
                    </a:solidFill>
                    <a:latin typeface="Cambria Math"/>
                    <a:ea typeface="Cambria Math"/>
                  </a:rPr>
                  <a:t>2</a:t>
                </a:r>
                <a:r>
                  <a:rPr lang="zh-TW" altLang="en-US" dirty="0" smtClean="0"/>
                  <a:t>的估計</a:t>
                </a:r>
                <a:endParaRPr lang="zh-TW" altLang="en-US" dirty="0"/>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100" b="0" i="0" u="none" strike="noStrike" cap="none" dirty="0" smtClean="0">
                  <a:solidFill>
                    <a:srgbClr val="000000"/>
                  </a:solidFill>
                  <a:effectLst/>
                  <a:latin typeface="Arial"/>
                  <a:cs typeface="Arial"/>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100" dirty="0" smtClean="0">
                    <a:solidFill>
                      <a:schemeClr val="tx1"/>
                    </a:solidFill>
                  </a:rPr>
                  <a:t>Orthogonal</a:t>
                </a:r>
                <a:r>
                  <a:rPr lang="zh-TW" altLang="en-US" sz="1100" dirty="0" smtClean="0">
                    <a:solidFill>
                      <a:schemeClr val="tx1"/>
                    </a:solidFill>
                  </a:rPr>
                  <a:t>：</a:t>
                </a:r>
                <a:r>
                  <a:rPr lang="zh-TW" altLang="en-US" sz="1100" b="0" i="0" u="none" strike="noStrike" cap="none" dirty="0" smtClean="0">
                    <a:solidFill>
                      <a:srgbClr val="000000"/>
                    </a:solidFill>
                    <a:effectLst/>
                    <a:latin typeface="Arial"/>
                    <a:ea typeface="Arial"/>
                    <a:cs typeface="Arial"/>
                    <a:sym typeface="Arial"/>
                  </a:rPr>
                  <a:t>如果兩個向量內積值為</a:t>
                </a:r>
                <a:r>
                  <a:rPr lang="en-US" altLang="zh-TW" sz="1100" b="0" i="0" u="none" strike="noStrike" cap="none" dirty="0" smtClean="0">
                    <a:solidFill>
                      <a:srgbClr val="000000"/>
                    </a:solidFill>
                    <a:effectLst/>
                    <a:latin typeface="Arial"/>
                    <a:ea typeface="Arial"/>
                    <a:cs typeface="Arial"/>
                    <a:sym typeface="Arial"/>
                  </a:rPr>
                  <a:t>0</a:t>
                </a:r>
                <a:r>
                  <a:rPr lang="zh-TW" altLang="en-US" sz="1100" b="0" i="0" u="none" strike="noStrike" cap="none" dirty="0" smtClean="0">
                    <a:solidFill>
                      <a:srgbClr val="000000"/>
                    </a:solidFill>
                    <a:effectLst/>
                    <a:latin typeface="Arial"/>
                    <a:ea typeface="Arial"/>
                    <a:cs typeface="Arial"/>
                    <a:sym typeface="Arial"/>
                  </a:rPr>
                  <a:t>，則此兩個向量為正交</a:t>
                </a:r>
                <a:endParaRPr lang="en-US" altLang="zh-TW" sz="1100" b="0" i="0" u="none" strike="noStrike" cap="none" dirty="0" smtClean="0">
                  <a:solidFill>
                    <a:srgbClr val="000000"/>
                  </a:solidFill>
                  <a:effectLst/>
                  <a:latin typeface="Arial"/>
                  <a:ea typeface="Arial"/>
                  <a:cs typeface="Arial"/>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dirty="0" smtClean="0"/>
                  <a:t>Ex:</a:t>
                </a:r>
                <a:r>
                  <a:rPr lang="zh-TW" altLang="en-US" sz="1100" b="0" i="0" u="none" strike="noStrike" cap="none" dirty="0" smtClean="0">
                    <a:solidFill>
                      <a:srgbClr val="000000"/>
                    </a:solidFill>
                    <a:effectLst/>
                    <a:latin typeface="Arial"/>
                    <a:ea typeface="Arial"/>
                    <a:cs typeface="Arial"/>
                    <a:sym typeface="Arial"/>
                  </a:rPr>
                  <a:t>向量 </a:t>
                </a:r>
                <a:r>
                  <a:rPr lang="en-US" altLang="zh-TW" sz="1100" b="0" i="0" u="none" strike="noStrike" cap="none" dirty="0" smtClean="0">
                    <a:solidFill>
                      <a:srgbClr val="000000"/>
                    </a:solidFill>
                    <a:effectLst/>
                    <a:latin typeface="Arial"/>
                    <a:ea typeface="Arial"/>
                    <a:cs typeface="Arial"/>
                    <a:sym typeface="Arial"/>
                  </a:rPr>
                  <a:t>AB = (0, -3)</a:t>
                </a:r>
                <a:r>
                  <a:rPr lang="zh-TW" altLang="en-US" sz="1100" b="0" i="0" u="none" strike="noStrike" cap="none" dirty="0" smtClean="0">
                    <a:solidFill>
                      <a:srgbClr val="000000"/>
                    </a:solidFill>
                    <a:effectLst/>
                    <a:latin typeface="Arial"/>
                    <a:ea typeface="Arial"/>
                    <a:cs typeface="Arial"/>
                    <a:sym typeface="Arial"/>
                  </a:rPr>
                  <a:t>，向量 </a:t>
                </a:r>
                <a:r>
                  <a:rPr lang="en-US" altLang="zh-TW" sz="1100" b="0" i="0" u="none" strike="noStrike" cap="none" dirty="0" smtClean="0">
                    <a:solidFill>
                      <a:srgbClr val="000000"/>
                    </a:solidFill>
                    <a:effectLst/>
                    <a:latin typeface="Arial"/>
                    <a:ea typeface="Arial"/>
                    <a:cs typeface="Arial"/>
                    <a:sym typeface="Arial"/>
                  </a:rPr>
                  <a:t>CD = (3, 0)</a:t>
                </a:r>
                <a:r>
                  <a:rPr lang="zh-TW" altLang="en-US" sz="1100" b="0" i="0" u="none" strike="noStrike" cap="none" dirty="0" smtClean="0">
                    <a:solidFill>
                      <a:srgbClr val="000000"/>
                    </a:solidFill>
                    <a:effectLst/>
                    <a:latin typeface="Arial"/>
                    <a:ea typeface="Arial"/>
                    <a:cs typeface="Arial"/>
                    <a:sym typeface="Arial"/>
                  </a:rPr>
                  <a:t>，其內積值為 </a:t>
                </a:r>
                <a:r>
                  <a:rPr lang="en-US" altLang="zh-TW" sz="1100" b="0" i="0" u="none" strike="noStrike" cap="none" dirty="0" smtClean="0">
                    <a:solidFill>
                      <a:srgbClr val="000000"/>
                    </a:solidFill>
                    <a:effectLst/>
                    <a:latin typeface="Arial"/>
                    <a:ea typeface="Arial"/>
                    <a:cs typeface="Arial"/>
                    <a:sym typeface="Arial"/>
                  </a:rPr>
                  <a:t>(0 x 3) + (-3 x 0) = 0</a:t>
                </a:r>
                <a:r>
                  <a:rPr lang="zh-TW" altLang="en-US" sz="1100" b="0" i="0" u="none" strike="noStrike" cap="none" dirty="0" smtClean="0">
                    <a:solidFill>
                      <a:srgbClr val="000000"/>
                    </a:solidFill>
                    <a:effectLst/>
                    <a:latin typeface="Arial"/>
                    <a:ea typeface="Arial"/>
                    <a:cs typeface="Arial"/>
                    <a:sym typeface="Arial"/>
                  </a:rPr>
                  <a:t>，所以 </a:t>
                </a:r>
                <a:r>
                  <a:rPr lang="en-US" altLang="zh-TW" sz="1100" b="0" i="0" u="none" strike="noStrike" cap="none" dirty="0" smtClean="0">
                    <a:solidFill>
                      <a:srgbClr val="000000"/>
                    </a:solidFill>
                    <a:effectLst/>
                    <a:latin typeface="Arial"/>
                    <a:ea typeface="Arial"/>
                    <a:cs typeface="Arial"/>
                    <a:sym typeface="Arial"/>
                  </a:rPr>
                  <a:t>AB </a:t>
                </a:r>
                <a:r>
                  <a:rPr lang="zh-TW" altLang="en-US" sz="1100" b="0" i="0" u="none" strike="noStrike" cap="none" dirty="0" smtClean="0">
                    <a:solidFill>
                      <a:srgbClr val="000000"/>
                    </a:solidFill>
                    <a:effectLst/>
                    <a:latin typeface="Arial"/>
                    <a:ea typeface="Arial"/>
                    <a:cs typeface="Arial"/>
                    <a:sym typeface="Arial"/>
                  </a:rPr>
                  <a:t>與 </a:t>
                </a:r>
                <a:r>
                  <a:rPr lang="en-US" altLang="zh-TW" sz="1100" b="0" i="0" u="none" strike="noStrike" cap="none" dirty="0" smtClean="0">
                    <a:solidFill>
                      <a:srgbClr val="000000"/>
                    </a:solidFill>
                    <a:effectLst/>
                    <a:latin typeface="Arial"/>
                    <a:ea typeface="Arial"/>
                    <a:cs typeface="Arial"/>
                    <a:sym typeface="Arial"/>
                  </a:rPr>
                  <a:t>CD </a:t>
                </a:r>
                <a:r>
                  <a:rPr lang="zh-TW" altLang="en-US" sz="1100" b="0" i="0" u="none" strike="noStrike" cap="none" dirty="0" smtClean="0">
                    <a:solidFill>
                      <a:srgbClr val="000000"/>
                    </a:solidFill>
                    <a:effectLst/>
                    <a:latin typeface="Arial"/>
                    <a:ea typeface="Arial"/>
                    <a:cs typeface="Arial"/>
                    <a:sym typeface="Arial"/>
                  </a:rPr>
                  <a:t>為正交向量。</a:t>
                </a:r>
                <a:endParaRPr lang="en-US" altLang="zh-TW" dirty="0" smtClean="0"/>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D3D19EE9-717A-41AB-8784-A83B46B64154}" type="slidenum">
              <a:rPr lang="zh-TW" altLang="en-US" smtClean="0"/>
              <a:t>62</a:t>
            </a:fld>
            <a:endParaRPr lang="zh-TW" altLang="en-US"/>
          </a:p>
        </p:txBody>
      </p:sp>
    </p:spTree>
    <p:extLst>
      <p:ext uri="{BB962C8B-B14F-4D97-AF65-F5344CB8AC3E}">
        <p14:creationId xmlns:p14="http://schemas.microsoft.com/office/powerpoint/2010/main" val="1171960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消失點</a:t>
            </a: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如果在同一</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影</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像中所有三個消失點均可見且有限，則也可以將光學中心估計為</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3</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個消失點所形成的三角形的正交中心</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但是，實際上，使用非線性最小</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平方差</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重新估計任何未知的固有校準參數會更加準確。</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(PPT p.49)</a:t>
            </a: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也可以將光學中心估計為由三個消失點組成的三角形的正交中心</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使用非線性最小平方差重新估算更為準確</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圖</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6.9 </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從消失點進行校準：</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(b) </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消失點三角形的正交中心給出影像</a:t>
            </a:r>
            <a:r>
              <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c</a:t>
            </a:r>
            <a:r>
              <a:rPr kumimoji="1" lang="zh-TW" altLang="en-US"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的光學中心</a:t>
            </a:r>
            <a:endParaRPr kumimoji="1" lang="en-US" altLang="zh-TW" sz="1200" b="0" i="0" u="none" strike="noStrike" kern="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53590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6.3.4 </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旋轉運動</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如果沒有可用的校準目標，但可以圍繞</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相機</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的前節點旋轉</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相機</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則可以通過假設</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相機</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正在經歷純旋轉運動，從一組重疊的影像中對</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相機</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進行校準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圖</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6.11)</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圖</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6.11</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使用手持相機拍攝的四張影像接著用</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旋轉運動模型</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標示</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，可用於估計相機的焦距。</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Figure 6.11</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Four images taken with a hand-held camera registered using a 3D rotation motion model,</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which can be used to estimate the focal length of the camera (</a:t>
            </a:r>
            <a:r>
              <a:rPr kumimoji="1" lang="en-US" altLang="zh-TW" sz="12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Szeliski</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and Shum 1997) © 2000 ACM.</a:t>
            </a: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454997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6.3.5</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徑向變形</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最後要說明的就是輻射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徑向變形</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使用廣角鏡拍攝影像時，通常需要對鏡頭</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例如輻射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徑向變形</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建立模型來矯正。 </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如第</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2.1.6</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節所述，</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Barrel distortion</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：在顯示畫面上的二條平行線，因失真而於二條平行線間產生像桶形的凸出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桶狀變形</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酒桶狀變形）</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Pincushion</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distortion</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在顯示畫面上的二條平行線，因失真而於二條平行線間產生像針墊的凹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枕狀變形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針墊失真</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使用廣角鏡拍攝</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影像</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時，通常需要對</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鏡頭</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例如輻射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徑向變形</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）進行建模</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正徑向變形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桶</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狀變形</a:t>
            </a:r>
            <a:r>
              <a:rPr kumimoji="1"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酒桶狀變形</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負徑向變形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枕形變形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針墊失真</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5399418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6.3.5</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徑向變形</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無失真</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正徑向變形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桶</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狀變形</a:t>
            </a:r>
            <a:r>
              <a:rPr kumimoji="1"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酒桶狀變形</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負徑向變形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枕形變形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針墊失真</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Barrel distortion</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：在顯示畫面上的二條平行線，因失真而於二條平行線間產生像桶形的凸出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桶狀變形</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酒桶狀變形）</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Pincushion</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distortion</a:t>
            </a: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在顯示畫面上的二條平行線，因失真而於二條平行線間產生像針墊的凹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枕狀變形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針墊失真</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62743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6.3.5</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徑向變形</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最簡單的</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模型使用低階多項式</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其中</a:t>
                </a:r>
                <a:r>
                  <a:rPr kumimoji="1" lang="en-US" altLang="zh-TW" sz="1200" b="0" i="1"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r</a:t>
                </a:r>
                <a:r>
                  <a:rPr kumimoji="1" lang="en-US" altLang="zh-TW" sz="1200" b="0" i="1" u="none" strike="noStrike" kern="0" cap="none" spc="0" normalizeH="0" baseline="3000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a:t>
                </a:r>
                <a:r>
                  <a:rPr kumimoji="1" lang="en-US" altLang="zh-TW" sz="1200" b="0" i="1"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 x</a:t>
                </a:r>
                <a:r>
                  <a:rPr kumimoji="1" lang="en-US" altLang="zh-TW" sz="1200" b="0" i="1" u="none" strike="noStrike" kern="0" cap="none" spc="0" normalizeH="0" baseline="3000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a:t>
                </a:r>
                <a:r>
                  <a:rPr kumimoji="1" lang="en-US" altLang="zh-TW" sz="1200" b="0" i="1"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 y</a:t>
                </a:r>
                <a:r>
                  <a:rPr kumimoji="1" lang="en-US" altLang="zh-TW" sz="1200" b="0" i="1" u="none" strike="noStrike" kern="0" cap="none" spc="0" normalizeH="0" baseline="3000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且</a:t>
                </a:r>
                <a:r>
                  <a:rPr kumimoji="1" lang="en-US" altLang="zh-TW" sz="1200" b="0" i="1"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k</a:t>
                </a:r>
                <a:r>
                  <a:rPr kumimoji="1" lang="en-US" altLang="zh-TW" sz="1200" b="0" i="1" u="none" strike="noStrike" kern="0" cap="none" spc="0" normalizeH="0" baseline="-2500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1</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和</a:t>
                </a:r>
                <a:r>
                  <a:rPr kumimoji="1" lang="en-US" altLang="zh-TW" sz="1200" b="0" i="1"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k</a:t>
                </a:r>
                <a:r>
                  <a:rPr kumimoji="1" lang="en-US" altLang="zh-TW" sz="1200" b="0" i="1" u="none" strike="noStrike" kern="0" cap="none" spc="0" normalizeH="0" baseline="-2500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稱為輻射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的參數。</a:t>
                </a: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 y</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：經過相機外部參數矩陣處理後，所得到的相機座標影像</a:t>
                </a: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14:m>
                  <m:oMath xmlns:m="http://schemas.openxmlformats.org/officeDocument/2006/math">
                    <m:acc>
                      <m:accPr>
                        <m:chr m:val="̂"/>
                        <m:ctrlPr>
                          <a:rPr lang="zh-TW" altLang="en-US" sz="1200" i="1" smtClean="0">
                            <a:solidFill>
                              <a:schemeClr val="tx1"/>
                            </a:solidFill>
                            <a:latin typeface="Cambria Math" panose="02040503050406030204" pitchFamily="18" charset="0"/>
                          </a:rPr>
                        </m:ctrlPr>
                      </m:accPr>
                      <m:e>
                        <m:r>
                          <a:rPr lang="en-US" altLang="zh-TW" sz="1200" b="0" i="1" smtClean="0">
                            <a:solidFill>
                              <a:schemeClr val="tx1"/>
                            </a:solidFill>
                            <a:latin typeface="Cambria Math"/>
                          </a:rPr>
                          <m:t>𝑥</m:t>
                        </m:r>
                      </m:e>
                    </m:acc>
                  </m:oMath>
                </a14:m>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14:m>
                  <m:oMath xmlns:m="http://schemas.openxmlformats.org/officeDocument/2006/math">
                    <m:acc>
                      <m:accPr>
                        <m:chr m:val="̂"/>
                        <m:ctrlPr>
                          <a:rPr lang="zh-TW" altLang="en-US" sz="1200" i="1" smtClean="0">
                            <a:solidFill>
                              <a:schemeClr val="tx1"/>
                            </a:solidFill>
                            <a:latin typeface="Cambria Math" panose="02040503050406030204" pitchFamily="18" charset="0"/>
                          </a:rPr>
                        </m:ctrlPr>
                      </m:accPr>
                      <m:e>
                        <m:r>
                          <a:rPr lang="en-US" altLang="zh-TW" sz="1200" b="0" i="1" smtClean="0">
                            <a:solidFill>
                              <a:schemeClr val="tx1"/>
                            </a:solidFill>
                            <a:latin typeface="Cambria Math"/>
                          </a:rPr>
                          <m:t>𝑦</m:t>
                        </m:r>
                      </m:e>
                    </m:acc>
                  </m:oMath>
                </a14:m>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：經過 </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distortion </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後的影像座標</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14:m>
                  <m:oMath xmlns:m="http://schemas.openxmlformats.org/officeDocument/2006/math">
                    <m:sSub>
                      <m:sSubPr>
                        <m:ctrlPr>
                          <a:rPr lang="en-US" altLang="zh-TW" sz="1200" i="1" smtClean="0">
                            <a:solidFill>
                              <a:schemeClr val="tx1"/>
                            </a:solidFill>
                            <a:latin typeface="Cambria Math" panose="02040503050406030204" pitchFamily="18" charset="0"/>
                          </a:rPr>
                        </m:ctrlPr>
                      </m:sSubPr>
                      <m:e>
                        <m:r>
                          <a:rPr lang="en-US" altLang="zh-TW" sz="1200" i="1">
                            <a:solidFill>
                              <a:schemeClr val="tx1"/>
                            </a:solidFill>
                            <a:latin typeface="Cambria Math"/>
                          </a:rPr>
                          <m:t>𝑘</m:t>
                        </m:r>
                      </m:e>
                      <m:sub>
                        <m:r>
                          <a:rPr lang="en-US" altLang="zh-TW" sz="1200" i="1">
                            <a:solidFill>
                              <a:schemeClr val="tx1"/>
                            </a:solidFill>
                            <a:latin typeface="Cambria Math"/>
                          </a:rPr>
                          <m:t>1</m:t>
                        </m:r>
                      </m:sub>
                    </m:sSub>
                    <m:r>
                      <a:rPr lang="en-US" altLang="zh-TW" sz="1200" b="0" i="0" smtClean="0">
                        <a:solidFill>
                          <a:schemeClr val="tx1"/>
                        </a:solidFill>
                        <a:latin typeface="Cambria Math"/>
                      </a:rPr>
                      <m:t>,</m:t>
                    </m:r>
                    <m:sSub>
                      <m:sSubPr>
                        <m:ctrlPr>
                          <a:rPr lang="en-US" altLang="zh-TW" sz="1200" b="0" i="1" smtClean="0">
                            <a:solidFill>
                              <a:schemeClr val="tx1"/>
                            </a:solidFill>
                            <a:latin typeface="Cambria Math" panose="02040503050406030204" pitchFamily="18" charset="0"/>
                          </a:rPr>
                        </m:ctrlPr>
                      </m:sSubPr>
                      <m:e>
                        <m:r>
                          <a:rPr lang="en-US" altLang="zh-TW" sz="1200" b="0" i="1" smtClean="0">
                            <a:solidFill>
                              <a:schemeClr val="tx1"/>
                            </a:solidFill>
                            <a:latin typeface="Cambria Math"/>
                          </a:rPr>
                          <m:t>𝑘</m:t>
                        </m:r>
                      </m:e>
                      <m:sub>
                        <m:r>
                          <a:rPr lang="en-US" altLang="zh-TW" sz="1200" b="0" i="1" smtClean="0">
                            <a:solidFill>
                              <a:schemeClr val="tx1"/>
                            </a:solidFill>
                            <a:latin typeface="Cambria Math"/>
                          </a:rPr>
                          <m:t>2</m:t>
                        </m:r>
                      </m:sub>
                    </m:sSub>
                  </m:oMath>
                </a14:m>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的</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參數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參數為是</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對相機座標影像的影響強度</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14:m>
                  <m:oMath xmlns:m="http://schemas.openxmlformats.org/officeDocument/2006/math">
                    <m:acc>
                      <m:accPr>
                        <m:chr m:val="̂"/>
                        <m:ctrlPr>
                          <a:rPr lang="zh-TW" altLang="en-US" sz="1200" i="1" smtClean="0">
                            <a:solidFill>
                              <a:schemeClr val="tx1"/>
                            </a:solidFill>
                            <a:latin typeface="Cambria Math" panose="02040503050406030204" pitchFamily="18" charset="0"/>
                          </a:rPr>
                        </m:ctrlPr>
                      </m:accPr>
                      <m:e>
                        <m:r>
                          <a:rPr lang="en-US" altLang="zh-TW" sz="1200" b="0" i="1" smtClean="0">
                            <a:solidFill>
                              <a:schemeClr val="tx1"/>
                            </a:solidFill>
                            <a:latin typeface="Cambria Math"/>
                          </a:rPr>
                          <m:t>𝑦</m:t>
                        </m:r>
                      </m:e>
                    </m:acc>
                  </m:oMath>
                </a14:m>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hat</a:t>
                </a: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zh-TW" sz="1100" b="0" i="0" u="none" strike="noStrike" kern="0" cap="none" spc="0" normalizeH="0" baseline="0" dirty="0" smtClean="0">
                    <a:ln>
                      <a:noFill/>
                    </a:ln>
                    <a:solidFill>
                      <a:srgbClr val="000000"/>
                    </a:solidFill>
                    <a:effectLst/>
                    <a:uLnTx/>
                    <a:uFillTx/>
                    <a:latin typeface="Arial"/>
                    <a:ea typeface="Arial"/>
                    <a:cs typeface="Arial"/>
                    <a:sym typeface="Arial"/>
                  </a:rPr>
                  <a:t>徑向變形</a:t>
                </a:r>
                <a:endParaRPr kumimoji="1" lang="en-US" altLang="zh-TW" sz="1100" b="0" i="0" u="none" strike="noStrike" kern="0" cap="none" spc="0" normalizeH="0" baseline="0" dirty="0" smtClean="0">
                  <a:ln>
                    <a:noFill/>
                  </a:ln>
                  <a:solidFill>
                    <a:srgbClr val="000000"/>
                  </a:solidFill>
                  <a:effectLst/>
                  <a:uLnTx/>
                  <a:uFillTx/>
                  <a:latin typeface="Arial"/>
                  <a:ea typeface="Arial"/>
                  <a:cs typeface="Arial"/>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100" b="0" i="0" u="none" strike="noStrike" kern="0" cap="none" spc="0" normalizeH="0" baseline="0" dirty="0" smtClean="0">
                  <a:ln>
                    <a:noFill/>
                  </a:ln>
                  <a:solidFill>
                    <a:srgbClr val="000000"/>
                  </a:solidFill>
                  <a:effectLst/>
                  <a:uLnTx/>
                  <a:uFillTx/>
                  <a:latin typeface="Arial"/>
                  <a:cs typeface="Arial"/>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lang="en-US" altLang="zh-TW" sz="1100" i="0">
                    <a:solidFill>
                      <a:schemeClr val="tx1"/>
                    </a:solidFill>
                    <a:latin typeface="Cambria Math"/>
                  </a:rPr>
                  <a:t>𝑘</a:t>
                </a:r>
                <a:r>
                  <a:rPr lang="en-US" altLang="zh-TW" sz="1100" i="0" smtClean="0">
                    <a:solidFill>
                      <a:schemeClr val="tx1"/>
                    </a:solidFill>
                    <a:latin typeface="Cambria Math" panose="02040503050406030204" pitchFamily="18" charset="0"/>
                  </a:rPr>
                  <a:t>_</a:t>
                </a:r>
                <a:r>
                  <a:rPr lang="en-US" altLang="zh-TW" sz="1100" i="0">
                    <a:solidFill>
                      <a:schemeClr val="tx1"/>
                    </a:solidFill>
                    <a:latin typeface="Cambria Math"/>
                  </a:rPr>
                  <a:t>1</a:t>
                </a:r>
                <a:r>
                  <a:rPr lang="en-US" altLang="zh-TW" sz="1100" b="0" i="0" smtClean="0">
                    <a:solidFill>
                      <a:schemeClr val="tx1"/>
                    </a:solidFill>
                    <a:latin typeface="Cambria Math"/>
                  </a:rPr>
                  <a:t>,𝑘</a:t>
                </a:r>
                <a:r>
                  <a:rPr lang="en-US" altLang="zh-TW" sz="1100" b="0" i="0" smtClean="0">
                    <a:solidFill>
                      <a:schemeClr val="tx1"/>
                    </a:solidFill>
                    <a:latin typeface="Cambria Math" panose="02040503050406030204" pitchFamily="18" charset="0"/>
                  </a:rPr>
                  <a:t>_</a:t>
                </a:r>
                <a:r>
                  <a:rPr lang="en-US" altLang="zh-TW" sz="1100" b="0" i="0" smtClean="0">
                    <a:solidFill>
                      <a:schemeClr val="tx1"/>
                    </a:solidFill>
                    <a:latin typeface="Cambria Math"/>
                  </a:rPr>
                  <a:t>2</a:t>
                </a:r>
                <a:r>
                  <a:rPr kumimoji="1" lang="zh-TW" altLang="en-US" dirty="0" smtClean="0"/>
                  <a:t>：</a:t>
                </a:r>
                <a:r>
                  <a:rPr kumimoji="1" lang="zh-TW" altLang="en-US" dirty="0" smtClean="0"/>
                  <a:t>徑向變形參數</a:t>
                </a:r>
                <a:endParaRPr kumimoji="1" lang="zh-TW" altLang="en-US" dirty="0"/>
              </a:p>
            </p:txBody>
          </p:sp>
        </mc:Fallback>
      </mc:AlternateContent>
    </p:spTree>
    <p:extLst>
      <p:ext uri="{BB962C8B-B14F-4D97-AF65-F5344CB8AC3E}">
        <p14:creationId xmlns:p14="http://schemas.microsoft.com/office/powerpoint/2010/main" val="3984893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6.3.5</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徑向變形</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可以使用多種技術來估計輻射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參數。</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最簡單也是最有用的方法之一是拍攝具有很多直線的場景影像</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然後可以調整輻射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參數，直到影像中的所有線都筆直為止，這通常稱為鉛垂線法。</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估計輻射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參數的許多不同方法</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最簡單，最有用的方法之一：</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拍攝具有很多直線的場景圖像。</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調整參數，直到所有直線都是直線。</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鉛垂線法</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8982019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6.3.5</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徑向變形</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另一種方法是使用幾個重疊的影像，並將</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參數的估計與影像對齊過程結合起來</a:t>
            </a: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77804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6.1.1</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用最小平方差做</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對齊</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我們如何計算</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transformation</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點：先給一組匹配的特徵點</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sSub>
                      <m:sSubPr>
                        <m:ctrlPr>
                          <a:rPr kumimoji="1" lang="en-US" altLang="zh-TW" sz="1200" i="1" smtClean="0">
                            <a:solidFill>
                              <a:schemeClr val="tx1"/>
                            </a:solidFill>
                            <a:latin typeface="Cambria Math" panose="02040503050406030204" pitchFamily="18" charset="0"/>
                          </a:rPr>
                        </m:ctrlPr>
                      </m:sSubPr>
                      <m:e>
                        <m:r>
                          <a:rPr kumimoji="1" lang="en-US" altLang="zh-TW" sz="1200" i="1">
                            <a:solidFill>
                              <a:schemeClr val="tx1"/>
                            </a:solidFill>
                            <a:latin typeface="Cambria Math" charset="0"/>
                          </a:rPr>
                          <m:t>𝑥</m:t>
                        </m:r>
                      </m:e>
                      <m:sub>
                        <m:r>
                          <a:rPr kumimoji="1" lang="en-US" altLang="zh-TW" sz="1200" i="1">
                            <a:solidFill>
                              <a:schemeClr val="tx1"/>
                            </a:solidFill>
                            <a:latin typeface="Cambria Math" charset="0"/>
                          </a:rPr>
                          <m:t>𝑖</m:t>
                        </m:r>
                      </m:sub>
                    </m:sSub>
                    <m:r>
                      <a:rPr kumimoji="1" lang="en-US" altLang="zh-TW" sz="1200" i="1">
                        <a:solidFill>
                          <a:schemeClr val="tx1"/>
                        </a:solidFill>
                        <a:latin typeface="Cambria Math" charset="0"/>
                      </a:rPr>
                      <m:t>,</m:t>
                    </m:r>
                    <m:r>
                      <a:rPr kumimoji="1" lang="zh-TW" altLang="en-US" sz="1200" i="1" smtClean="0">
                        <a:solidFill>
                          <a:schemeClr val="tx1"/>
                        </a:solidFill>
                        <a:latin typeface="Cambria Math" panose="02040503050406030204" pitchFamily="18" charset="0"/>
                      </a:rPr>
                      <m:t>  </m:t>
                    </m:r>
                    <m:sSubSup>
                      <m:sSubSupPr>
                        <m:ctrlPr>
                          <a:rPr kumimoji="1" lang="en-US" altLang="zh-TW" sz="1200" i="1">
                            <a:solidFill>
                              <a:schemeClr val="tx1"/>
                            </a:solidFill>
                            <a:latin typeface="Cambria Math" panose="02040503050406030204" pitchFamily="18" charset="0"/>
                          </a:rPr>
                        </m:ctrlPr>
                      </m:sSubSupPr>
                      <m:e>
                        <m:r>
                          <a:rPr kumimoji="1" lang="en-US" altLang="zh-TW" sz="1200" i="1">
                            <a:solidFill>
                              <a:schemeClr val="tx1"/>
                            </a:solidFill>
                            <a:latin typeface="Cambria Math" charset="0"/>
                          </a:rPr>
                          <m:t>𝑥</m:t>
                        </m:r>
                      </m:e>
                      <m:sub>
                        <m:r>
                          <a:rPr kumimoji="1" lang="en-US" altLang="zh-TW" sz="1200" i="1">
                            <a:solidFill>
                              <a:schemeClr val="tx1"/>
                            </a:solidFill>
                            <a:latin typeface="Cambria Math" charset="0"/>
                          </a:rPr>
                          <m:t>𝑖</m:t>
                        </m:r>
                      </m:sub>
                      <m:sup>
                        <m:r>
                          <a:rPr kumimoji="1" lang="en-US" altLang="zh-TW" sz="1200" i="1">
                            <a:solidFill>
                              <a:schemeClr val="tx1"/>
                            </a:solidFill>
                            <a:latin typeface="Cambria Math" charset="0"/>
                          </a:rPr>
                          <m:t>′</m:t>
                        </m:r>
                      </m:sup>
                    </m:sSubSup>
                  </m:oMath>
                </a14:m>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247688" indent="-247688" defTabSz="990752">
                  <a:buClrTx/>
                  <a:buSzTx/>
                  <a:buNone/>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點：給一個平面參數轉換式：</a:t>
                </a:r>
                <a14:m>
                  <m:oMath xmlns:m="http://schemas.openxmlformats.org/officeDocument/2006/math">
                    <m:sSup>
                      <m:sSupPr>
                        <m:ctrlPr>
                          <a:rPr kumimoji="1" lang="en-US" altLang="zh-TW" sz="1200" i="1" smtClean="0">
                            <a:solidFill>
                              <a:schemeClr val="tx1"/>
                            </a:solidFill>
                            <a:latin typeface="Cambria Math" panose="02040503050406030204" pitchFamily="18" charset="0"/>
                          </a:rPr>
                        </m:ctrlPr>
                      </m:sSupPr>
                      <m:e>
                        <m:r>
                          <a:rPr kumimoji="1" lang="en-US" altLang="zh-TW" sz="1200" i="1">
                            <a:solidFill>
                              <a:schemeClr val="tx1"/>
                            </a:solidFill>
                            <a:latin typeface="Cambria Math" charset="0"/>
                          </a:rPr>
                          <m:t>𝑥</m:t>
                        </m:r>
                      </m:e>
                      <m:sup>
                        <m:r>
                          <a:rPr kumimoji="1" lang="en-US" altLang="zh-TW" sz="1200" i="1">
                            <a:solidFill>
                              <a:schemeClr val="tx1"/>
                            </a:solidFill>
                            <a:latin typeface="Cambria Math" charset="0"/>
                          </a:rPr>
                          <m:t>′</m:t>
                        </m:r>
                      </m:sup>
                    </m:sSup>
                    <m:r>
                      <a:rPr kumimoji="1" lang="en-US" altLang="zh-TW" sz="1200" i="1">
                        <a:solidFill>
                          <a:schemeClr val="tx1"/>
                        </a:solidFill>
                        <a:latin typeface="Cambria Math" charset="0"/>
                      </a:rPr>
                      <m:t>=</m:t>
                    </m:r>
                    <m:r>
                      <a:rPr kumimoji="1" lang="en-US" altLang="zh-TW" sz="1200" i="1">
                        <a:solidFill>
                          <a:schemeClr val="tx1"/>
                        </a:solidFill>
                        <a:latin typeface="Cambria Math" charset="0"/>
                      </a:rPr>
                      <m:t>𝑓</m:t>
                    </m:r>
                    <m:d>
                      <m:dPr>
                        <m:ctrlPr>
                          <a:rPr kumimoji="1" lang="en-US" altLang="zh-TW" sz="1200" i="1">
                            <a:solidFill>
                              <a:schemeClr val="tx1"/>
                            </a:solidFill>
                            <a:latin typeface="Cambria Math" panose="02040503050406030204" pitchFamily="18" charset="0"/>
                          </a:rPr>
                        </m:ctrlPr>
                      </m:dPr>
                      <m:e>
                        <m:r>
                          <a:rPr kumimoji="1" lang="en-US" altLang="zh-TW" sz="1200" i="1">
                            <a:solidFill>
                              <a:schemeClr val="tx1"/>
                            </a:solidFill>
                            <a:latin typeface="Cambria Math" charset="0"/>
                          </a:rPr>
                          <m:t>𝑥</m:t>
                        </m:r>
                        <m:r>
                          <a:rPr kumimoji="1" lang="en-US" altLang="zh-TW" sz="1200" i="1">
                            <a:solidFill>
                              <a:schemeClr val="tx1"/>
                            </a:solidFill>
                            <a:latin typeface="Cambria Math" charset="0"/>
                          </a:rPr>
                          <m:t>;</m:t>
                        </m:r>
                        <m:r>
                          <a:rPr kumimoji="1" lang="en-US" altLang="zh-TW" sz="1200" i="1">
                            <a:solidFill>
                              <a:schemeClr val="tx1"/>
                            </a:solidFill>
                            <a:latin typeface="Cambria Math" charset="0"/>
                          </a:rPr>
                          <m:t>𝑝</m:t>
                        </m:r>
                      </m:e>
                    </m:d>
                  </m:oMath>
                </a14:m>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𝑝是</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transformation</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𝑓的參數</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transformation</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𝑓就像是</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ranslation(</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位移</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Rotation(</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旋轉</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247688" marR="0" indent="-247688" algn="l" defTabSz="990752" rtl="0" eaLnBrk="1" fontAlgn="auto" latinLnBrk="0" hangingPunct="1">
                  <a:lnSpc>
                    <a:spcPct val="100000"/>
                  </a:lnSpc>
                  <a:spcBef>
                    <a:spcPts val="0"/>
                  </a:spcBef>
                  <a:spcAft>
                    <a:spcPts val="0"/>
                  </a:spcAft>
                  <a:buClrTx/>
                  <a:buSzTx/>
                  <a:buFont typeface="Arial"/>
                  <a:buNone/>
                  <a:tabLst/>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第</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點：如何估計運動參數𝑝？</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marR="0" indent="-247688" algn="l" defTabSz="990752" rtl="0" eaLnBrk="1" fontAlgn="auto" latinLnBrk="0" hangingPunct="1">
                  <a:lnSpc>
                    <a:spcPct val="100000"/>
                  </a:lnSpc>
                  <a:spcBef>
                    <a:spcPts val="0"/>
                  </a:spcBef>
                  <a:spcAft>
                    <a:spcPts val="0"/>
                  </a:spcAft>
                  <a:buClrTx/>
                  <a:buSzTx/>
                  <a:buFont typeface="Arial"/>
                  <a:buNone/>
                  <a:tabLst/>
                  <a:defRPr/>
                </a:pP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常見</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的方法是使用最小平方差，即最小化殘差平方和</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247688" indent="-247688" defTabSz="990752">
                  <a:buClrTx/>
                  <a:buSzTx/>
                  <a:buNone/>
                  <a:defRPr/>
                </a:pPr>
                <a:r>
                  <a:rPr kumimoji="1" lang="zh-TW" altLang="en-US" baseline="0" dirty="0" smtClean="0"/>
                  <a:t>使用最小二乘法進行</a:t>
                </a:r>
                <a:r>
                  <a:rPr kumimoji="1" lang="en-US" altLang="zh-TW" baseline="0" dirty="0" smtClean="0"/>
                  <a:t>2D</a:t>
                </a:r>
                <a:r>
                  <a:rPr kumimoji="1" lang="zh-TW" altLang="en-US" baseline="0" dirty="0" smtClean="0"/>
                  <a:t>對齊：</a:t>
                </a:r>
                <a:endParaRPr kumimoji="1" lang="zh-TW" altLang="en-US" baseline="0" dirty="0" smtClean="0"/>
              </a:p>
              <a:p>
                <a:pPr marL="247688" indent="-247688" defTabSz="990752">
                  <a:buClrTx/>
                  <a:buSzTx/>
                  <a:buNone/>
                  <a:defRPr/>
                </a:pPr>
                <a:r>
                  <a:rPr kumimoji="1" lang="zh-TW" altLang="en-US" baseline="0" dirty="0" smtClean="0"/>
                  <a:t>給定一組匹配的特徵點</a:t>
                </a:r>
                <a:r>
                  <a:rPr kumimoji="1" lang="en-US" altLang="zh-TW" baseline="0" dirty="0" smtClean="0"/>
                  <a:t>{</a:t>
                </a:r>
                <a:r>
                  <a:rPr kumimoji="1" lang="zh-TW" altLang="en-US" baseline="0" dirty="0" smtClean="0"/>
                  <a:t>（</a:t>
                </a:r>
                <a:r>
                  <a:rPr kumimoji="1" lang="en-US" altLang="zh-TW" sz="1100" i="0">
                    <a:solidFill>
                      <a:schemeClr val="tx1"/>
                    </a:solidFill>
                    <a:latin typeface="Cambria Math" charset="0"/>
                  </a:rPr>
                  <a:t>𝑥</a:t>
                </a:r>
                <a:r>
                  <a:rPr kumimoji="1" lang="en-US" altLang="zh-TW" sz="1100" i="0" smtClean="0">
                    <a:solidFill>
                      <a:schemeClr val="tx1"/>
                    </a:solidFill>
                    <a:latin typeface="Cambria Math" panose="02040503050406030204" pitchFamily="18" charset="0"/>
                  </a:rPr>
                  <a:t>_</a:t>
                </a:r>
                <a:r>
                  <a:rPr kumimoji="1" lang="en-US" altLang="zh-TW" sz="1100" i="0">
                    <a:solidFill>
                      <a:schemeClr val="tx1"/>
                    </a:solidFill>
                    <a:latin typeface="Cambria Math" charset="0"/>
                  </a:rPr>
                  <a:t>𝑖,𝑥</a:t>
                </a:r>
                <a:r>
                  <a:rPr kumimoji="1" lang="en-US" altLang="zh-TW" sz="1100" i="0">
                    <a:solidFill>
                      <a:schemeClr val="tx1"/>
                    </a:solidFill>
                    <a:latin typeface="Cambria Math" panose="02040503050406030204" pitchFamily="18" charset="0"/>
                  </a:rPr>
                  <a:t>_</a:t>
                </a:r>
                <a:r>
                  <a:rPr kumimoji="1" lang="en-US" altLang="zh-TW" sz="1100" i="0">
                    <a:solidFill>
                      <a:schemeClr val="tx1"/>
                    </a:solidFill>
                    <a:latin typeface="Cambria Math" charset="0"/>
                  </a:rPr>
                  <a:t>𝑖</a:t>
                </a:r>
                <a:r>
                  <a:rPr kumimoji="1" lang="en-US" altLang="zh-TW" sz="1100" i="0">
                    <a:solidFill>
                      <a:schemeClr val="tx1"/>
                    </a:solidFill>
                    <a:latin typeface="Cambria Math" panose="02040503050406030204" pitchFamily="18" charset="0"/>
                  </a:rPr>
                  <a:t>^</a:t>
                </a:r>
                <a:r>
                  <a:rPr kumimoji="1" lang="en-US" altLang="zh-TW" sz="1100" i="0">
                    <a:solidFill>
                      <a:schemeClr val="tx1"/>
                    </a:solidFill>
                    <a:latin typeface="Cambria Math" charset="0"/>
                  </a:rPr>
                  <a:t>′</a:t>
                </a:r>
                <a:r>
                  <a:rPr kumimoji="1" lang="zh-TW" altLang="en-US" baseline="0" dirty="0" smtClean="0"/>
                  <a:t>）</a:t>
                </a:r>
                <a:r>
                  <a:rPr kumimoji="1" lang="en-US" altLang="zh-TW" baseline="0" dirty="0" smtClean="0"/>
                  <a:t>}</a:t>
                </a:r>
              </a:p>
              <a:p>
                <a:pPr marL="247688" indent="-247688" defTabSz="990752">
                  <a:buClrTx/>
                  <a:buSzTx/>
                  <a:buNone/>
                  <a:defRPr/>
                </a:pPr>
                <a:r>
                  <a:rPr kumimoji="1" lang="zh-TW" altLang="en-US" baseline="0" dirty="0" smtClean="0"/>
                  <a:t>平面參數轉換</a:t>
                </a:r>
                <a:r>
                  <a:rPr kumimoji="1" lang="zh-TW" altLang="en-US" baseline="0" dirty="0" smtClean="0"/>
                  <a:t>：</a:t>
                </a:r>
                <a:endParaRPr kumimoji="1" lang="en-US" altLang="zh-TW" baseline="0" dirty="0" smtClean="0"/>
              </a:p>
              <a:p>
                <a:pPr marL="247688" indent="-247688" defTabSz="990752">
                  <a:buClrTx/>
                  <a:buSzTx/>
                  <a:buNone/>
                  <a:defRPr/>
                </a:pPr>
                <a:r>
                  <a:rPr kumimoji="1" lang="en-US" altLang="zh-TW" sz="1100" i="0">
                    <a:solidFill>
                      <a:schemeClr val="tx1"/>
                    </a:solidFill>
                    <a:latin typeface="Cambria Math" charset="0"/>
                  </a:rPr>
                  <a:t>𝑥</a:t>
                </a:r>
                <a:r>
                  <a:rPr kumimoji="1" lang="en-US" altLang="zh-TW" sz="1100" i="0" smtClean="0">
                    <a:solidFill>
                      <a:schemeClr val="tx1"/>
                    </a:solidFill>
                    <a:latin typeface="Cambria Math" panose="02040503050406030204" pitchFamily="18" charset="0"/>
                  </a:rPr>
                  <a:t>^</a:t>
                </a:r>
                <a:r>
                  <a:rPr kumimoji="1" lang="en-US" altLang="zh-TW" sz="1100" i="0">
                    <a:solidFill>
                      <a:schemeClr val="tx1"/>
                    </a:solidFill>
                    <a:latin typeface="Cambria Math" charset="0"/>
                  </a:rPr>
                  <a:t>′=𝑓</a:t>
                </a:r>
                <a:r>
                  <a:rPr kumimoji="1" lang="en-US" altLang="zh-TW" sz="1100" i="0">
                    <a:solidFill>
                      <a:schemeClr val="tx1"/>
                    </a:solidFill>
                    <a:latin typeface="Cambria Math" panose="02040503050406030204" pitchFamily="18" charset="0"/>
                  </a:rPr>
                  <a:t>(</a:t>
                </a:r>
                <a:r>
                  <a:rPr kumimoji="1" lang="en-US" altLang="zh-TW" sz="1100" i="0">
                    <a:solidFill>
                      <a:schemeClr val="tx1"/>
                    </a:solidFill>
                    <a:latin typeface="Cambria Math" charset="0"/>
                  </a:rPr>
                  <a:t>𝑥;𝑝</a:t>
                </a:r>
                <a:r>
                  <a:rPr kumimoji="1" lang="en-US" altLang="zh-TW" sz="1100" i="0">
                    <a:solidFill>
                      <a:schemeClr val="tx1"/>
                    </a:solidFill>
                    <a:latin typeface="Cambria Math" panose="02040503050406030204" pitchFamily="18" charset="0"/>
                  </a:rPr>
                  <a:t>)</a:t>
                </a:r>
                <a:endParaRPr kumimoji="1" lang="en-US" altLang="zh-TW" baseline="0" dirty="0" smtClean="0"/>
              </a:p>
              <a:p>
                <a:pPr marL="247688" indent="-247688" defTabSz="990752">
                  <a:buClrTx/>
                  <a:buSzTx/>
                  <a:buNone/>
                  <a:defRPr/>
                </a:pPr>
                <a:r>
                  <a:rPr kumimoji="1" lang="zh-TW" altLang="en-US" baseline="0" dirty="0" smtClean="0"/>
                  <a:t>𝑝</a:t>
                </a:r>
                <a:r>
                  <a:rPr kumimoji="1" lang="zh-TW" altLang="en-US" baseline="0" dirty="0" smtClean="0"/>
                  <a:t>是函數的參數𝑓</a:t>
                </a:r>
              </a:p>
              <a:p>
                <a:pPr marL="247688" indent="-247688" defTabSz="990752">
                  <a:buClrTx/>
                  <a:buSzTx/>
                  <a:buNone/>
                  <a:defRPr/>
                </a:pPr>
                <a:r>
                  <a:rPr kumimoji="1" lang="zh-TW" altLang="en-US" baseline="0" dirty="0" smtClean="0"/>
                  <a:t>如何估算運動參數𝑝？</a:t>
                </a:r>
                <a:endParaRPr kumimoji="1" lang="en-US" altLang="zh-TW" baseline="0" dirty="0" smtClean="0"/>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7</a:t>
            </a:fld>
            <a:endParaRPr kumimoji="1" lang="zh-TW" altLang="en-US"/>
          </a:p>
        </p:txBody>
      </p:sp>
    </p:spTree>
    <p:extLst>
      <p:ext uri="{BB962C8B-B14F-4D97-AF65-F5344CB8AC3E}">
        <p14:creationId xmlns:p14="http://schemas.microsoft.com/office/powerpoint/2010/main" val="8480450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6.3.5</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徑向變形</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當使用已知的校準目標時 </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圖</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6.8)</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，我們可以將</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估計值拆為其他內部和外部參數的估計值。</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這可以看作是在圖</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6.5</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的一般非線性最小化過程的</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內部參數乘法框</a:t>
                </a:r>
                <a14:m>
                  <m:oMath xmlns:m="http://schemas.openxmlformats.org/officeDocument/2006/math">
                    <m:sSub>
                      <m:sSubPr>
                        <m:ctrlPr>
                          <a:rPr lang="en-US" altLang="zh-TW" sz="1200" b="0" i="1" smtClean="0">
                            <a:solidFill>
                              <a:schemeClr val="tx1"/>
                            </a:solidFill>
                            <a:latin typeface="Cambria Math" panose="02040503050406030204" pitchFamily="18" charset="0"/>
                          </a:rPr>
                        </m:ctrlPr>
                      </m:sSubPr>
                      <m:e>
                        <m:r>
                          <a:rPr lang="en-US" altLang="zh-TW" sz="1200" b="0" i="1" smtClean="0">
                            <a:solidFill>
                              <a:schemeClr val="tx1"/>
                            </a:solidFill>
                            <a:latin typeface="Cambria Math" panose="02040503050406030204" pitchFamily="18" charset="0"/>
                          </a:rPr>
                          <m:t>𝑓</m:t>
                        </m:r>
                      </m:e>
                      <m:sub>
                        <m:r>
                          <a:rPr lang="en-US" altLang="zh-TW" sz="1200" b="0" i="1" smtClean="0">
                            <a:solidFill>
                              <a:schemeClr val="tx1"/>
                            </a:solidFill>
                            <a:latin typeface="Cambria Math" panose="02040503050406030204" pitchFamily="18" charset="0"/>
                          </a:rPr>
                          <m:t>𝐶</m:t>
                        </m:r>
                      </m:sub>
                    </m:sSub>
                  </m:oMath>
                </a14:m>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和透視圖除法框</a:t>
                </a:r>
                <a14:m>
                  <m:oMath xmlns:m="http://schemas.openxmlformats.org/officeDocument/2006/math">
                    <m:sSub>
                      <m:sSubPr>
                        <m:ctrlPr>
                          <a:rPr lang="en-US" altLang="zh-TW" sz="1200" b="0" i="1" smtClean="0">
                            <a:solidFill>
                              <a:schemeClr val="tx1"/>
                            </a:solidFill>
                            <a:latin typeface="Cambria Math" panose="02040503050406030204" pitchFamily="18" charset="0"/>
                          </a:rPr>
                        </m:ctrlPr>
                      </m:sSubPr>
                      <m:e>
                        <m:r>
                          <a:rPr lang="en-US" altLang="zh-TW" sz="1200" b="0" i="1" smtClean="0">
                            <a:solidFill>
                              <a:schemeClr val="tx1"/>
                            </a:solidFill>
                            <a:latin typeface="Cambria Math" panose="02040503050406030204" pitchFamily="18" charset="0"/>
                          </a:rPr>
                          <m:t>𝑓</m:t>
                        </m:r>
                      </m:e>
                      <m:sub>
                        <m:r>
                          <a:rPr lang="en-US" altLang="zh-TW" sz="1200" b="0" i="1" smtClean="0">
                            <a:solidFill>
                              <a:schemeClr val="tx1"/>
                            </a:solidFill>
                            <a:latin typeface="Cambria Math" panose="02040503050406030204" pitchFamily="18" charset="0"/>
                          </a:rPr>
                          <m:t>𝑃</m:t>
                        </m:r>
                      </m:sub>
                    </m:sSub>
                  </m:oMath>
                </a14:m>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之間增加了另一個層</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當使用已知的校準目標時，我們可以在</a:t>
                </a:r>
                <a14:m>
                  <m:oMath xmlns:m="http://schemas.openxmlformats.org/officeDocument/2006/math">
                    <m:sSub>
                      <m:sSubPr>
                        <m:ctrlPr>
                          <a:rPr lang="en-US" altLang="zh-TW" sz="1200" b="0" i="1" smtClean="0">
                            <a:solidFill>
                              <a:schemeClr val="tx1"/>
                            </a:solidFill>
                            <a:latin typeface="Cambria Math" panose="02040503050406030204" pitchFamily="18" charset="0"/>
                          </a:rPr>
                        </m:ctrlPr>
                      </m:sSubPr>
                      <m:e>
                        <m:r>
                          <a:rPr lang="en-US" altLang="zh-TW" sz="1200" b="0" i="1" smtClean="0">
                            <a:solidFill>
                              <a:schemeClr val="tx1"/>
                            </a:solidFill>
                            <a:latin typeface="Cambria Math" panose="02040503050406030204" pitchFamily="18" charset="0"/>
                          </a:rPr>
                          <m:t>𝑓</m:t>
                        </m:r>
                      </m:e>
                      <m:sub>
                        <m:r>
                          <a:rPr lang="en-US" altLang="zh-TW" sz="1200" b="0" i="1" smtClean="0">
                            <a:solidFill>
                              <a:schemeClr val="tx1"/>
                            </a:solidFill>
                            <a:latin typeface="Cambria Math" panose="02040503050406030204" pitchFamily="18" charset="0"/>
                          </a:rPr>
                          <m:t>𝐶</m:t>
                        </m:r>
                      </m:sub>
                    </m:sSub>
                  </m:oMath>
                </a14:m>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跟</a:t>
                </a:r>
                <a14:m>
                  <m:oMath xmlns:m="http://schemas.openxmlformats.org/officeDocument/2006/math">
                    <m:sSub>
                      <m:sSubPr>
                        <m:ctrlPr>
                          <a:rPr lang="en-US" altLang="zh-TW" sz="1200" b="0" i="1" smtClean="0">
                            <a:solidFill>
                              <a:schemeClr val="tx1"/>
                            </a:solidFill>
                            <a:latin typeface="Cambria Math" panose="02040503050406030204" pitchFamily="18" charset="0"/>
                          </a:rPr>
                        </m:ctrlPr>
                      </m:sSubPr>
                      <m:e>
                        <m:r>
                          <a:rPr lang="en-US" altLang="zh-TW" sz="1200" b="0" i="1" smtClean="0">
                            <a:solidFill>
                              <a:schemeClr val="tx1"/>
                            </a:solidFill>
                            <a:latin typeface="Cambria Math" panose="02040503050406030204" pitchFamily="18" charset="0"/>
                          </a:rPr>
                          <m:t>𝑓</m:t>
                        </m:r>
                      </m:e>
                      <m:sub>
                        <m:r>
                          <a:rPr lang="en-US" altLang="zh-TW" sz="1200" b="0" i="1" smtClean="0">
                            <a:solidFill>
                              <a:schemeClr val="tx1"/>
                            </a:solidFill>
                            <a:latin typeface="Cambria Math" panose="02040503050406030204" pitchFamily="18" charset="0"/>
                          </a:rPr>
                          <m:t>𝑃</m:t>
                        </m:r>
                      </m:sub>
                    </m:sSub>
                  </m:oMath>
                </a14:m>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之間的常規非線性最小化</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管線</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中增加另一個層</a:t>
                </a:r>
                <a:endParaRPr kumimoji="1"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zh-TW" sz="1100" b="0" i="0" u="none" strike="noStrike" kern="0" cap="none" spc="0" normalizeH="0" baseline="0" dirty="0" smtClean="0">
                    <a:ln>
                      <a:noFill/>
                    </a:ln>
                    <a:solidFill>
                      <a:srgbClr val="000000"/>
                    </a:solidFill>
                    <a:effectLst/>
                    <a:uLnTx/>
                    <a:uFillTx/>
                    <a:latin typeface="Arial"/>
                    <a:ea typeface="Arial"/>
                    <a:cs typeface="Arial"/>
                    <a:sym typeface="Arial"/>
                  </a:rPr>
                  <a:t>徑向變形</a:t>
                </a:r>
                <a:endParaRPr kumimoji="1" lang="en-US" altLang="zh-TW" sz="1100" b="0" i="0" u="none" strike="noStrike" kern="0" cap="none" spc="0" normalizeH="0" baseline="0" dirty="0" smtClean="0">
                  <a:ln>
                    <a:noFill/>
                  </a:ln>
                  <a:solidFill>
                    <a:srgbClr val="000000"/>
                  </a:solidFill>
                  <a:effectLst/>
                  <a:uLnTx/>
                  <a:uFillTx/>
                  <a:latin typeface="Arial"/>
                  <a:ea typeface="Arial"/>
                  <a:cs typeface="Arial"/>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100" b="0" i="0" u="none" strike="noStrike" kern="0" cap="none" spc="0" normalizeH="0" baseline="0" dirty="0" smtClean="0">
                  <a:ln>
                    <a:noFill/>
                  </a:ln>
                  <a:solidFill>
                    <a:srgbClr val="000000"/>
                  </a:solidFill>
                  <a:effectLst/>
                  <a:uLnTx/>
                  <a:uFillTx/>
                  <a:latin typeface="Arial"/>
                  <a:cs typeface="Arial"/>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dirty="0" smtClean="0"/>
                  <a:t>當</a:t>
                </a:r>
                <a:r>
                  <a:rPr kumimoji="1" lang="zh-TW" altLang="en-US" dirty="0" smtClean="0"/>
                  <a:t>使用已知的校準目標時，我們可以在</a:t>
                </a:r>
                <a:r>
                  <a:rPr lang="en-US" altLang="zh-TW" sz="1100" b="0" i="0" smtClean="0">
                    <a:solidFill>
                      <a:schemeClr val="tx1"/>
                    </a:solidFill>
                    <a:latin typeface="Cambria Math" panose="02040503050406030204" pitchFamily="18" charset="0"/>
                  </a:rPr>
                  <a:t>𝑓</a:t>
                </a:r>
                <a:r>
                  <a:rPr lang="en-US" altLang="zh-TW" sz="1100" b="0" i="0" smtClean="0">
                    <a:solidFill>
                      <a:schemeClr val="tx1"/>
                    </a:solidFill>
                    <a:latin typeface="Cambria Math" panose="02040503050406030204" pitchFamily="18" charset="0"/>
                  </a:rPr>
                  <a:t>_</a:t>
                </a:r>
                <a:r>
                  <a:rPr lang="en-US" altLang="zh-TW" sz="1100" b="0" i="0" smtClean="0">
                    <a:solidFill>
                      <a:schemeClr val="tx1"/>
                    </a:solidFill>
                    <a:latin typeface="Cambria Math" panose="02040503050406030204" pitchFamily="18" charset="0"/>
                  </a:rPr>
                  <a:t>𝐶</a:t>
                </a:r>
                <a:r>
                  <a:rPr kumimoji="1" lang="zh-TW" altLang="en-US" dirty="0" smtClean="0"/>
                  <a:t>跟</a:t>
                </a:r>
                <a:r>
                  <a:rPr lang="en-US" altLang="zh-TW" sz="1100" b="0" i="0" smtClean="0">
                    <a:solidFill>
                      <a:schemeClr val="tx1"/>
                    </a:solidFill>
                    <a:latin typeface="Cambria Math" panose="02040503050406030204" pitchFamily="18" charset="0"/>
                  </a:rPr>
                  <a:t>𝑓</a:t>
                </a:r>
                <a:r>
                  <a:rPr lang="en-US" altLang="zh-TW" sz="1100" b="0" i="0" smtClean="0">
                    <a:solidFill>
                      <a:schemeClr val="tx1"/>
                    </a:solidFill>
                    <a:latin typeface="Cambria Math" panose="02040503050406030204" pitchFamily="18" charset="0"/>
                  </a:rPr>
                  <a:t>_</a:t>
                </a:r>
                <a:r>
                  <a:rPr lang="en-US" altLang="zh-TW" sz="1100" b="0" i="0" smtClean="0">
                    <a:solidFill>
                      <a:schemeClr val="tx1"/>
                    </a:solidFill>
                    <a:latin typeface="Cambria Math" panose="02040503050406030204" pitchFamily="18" charset="0"/>
                  </a:rPr>
                  <a:t>𝑃</a:t>
                </a:r>
                <a:r>
                  <a:rPr kumimoji="1" lang="zh-TW" altLang="en-US" dirty="0" smtClean="0"/>
                  <a:t>之間</a:t>
                </a:r>
                <a:r>
                  <a:rPr kumimoji="1" lang="zh-TW" altLang="en-US" dirty="0" smtClean="0"/>
                  <a:t>的一般非線性最小</a:t>
                </a:r>
                <a:r>
                  <a:rPr kumimoji="1" lang="zh-TW" altLang="en-US" dirty="0" smtClean="0"/>
                  <a:t>化</a:t>
                </a:r>
                <a:r>
                  <a:rPr lang="zh-TW" altLang="en-US" sz="1100" b="0" i="0" u="none" strike="noStrike" cap="none" dirty="0" smtClean="0">
                    <a:solidFill>
                      <a:srgbClr val="000000"/>
                    </a:solidFill>
                    <a:effectLst/>
                    <a:latin typeface="Arial"/>
                    <a:ea typeface="Arial"/>
                    <a:cs typeface="Arial"/>
                    <a:sym typeface="Arial"/>
                  </a:rPr>
                  <a:t>管線</a:t>
                </a:r>
                <a:r>
                  <a:rPr kumimoji="1" lang="zh-TW" altLang="en-US" dirty="0" smtClean="0"/>
                  <a:t>中</a:t>
                </a:r>
                <a:r>
                  <a:rPr kumimoji="1" lang="zh-TW" altLang="en-US" dirty="0" smtClean="0"/>
                  <a:t>增加另一個階段</a:t>
                </a:r>
                <a:endParaRPr kumimoji="1" lang="zh-TW" altLang="en-US" dirty="0"/>
              </a:p>
            </p:txBody>
          </p:sp>
        </mc:Fallback>
      </mc:AlternateContent>
    </p:spTree>
    <p:extLst>
      <p:ext uri="{BB962C8B-B14F-4D97-AF65-F5344CB8AC3E}">
        <p14:creationId xmlns:p14="http://schemas.microsoft.com/office/powerpoint/2010/main" val="4686981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6.3.5</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輻射</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徑向變形</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有時可能需要更一般的鏡頭畸變模型，例如魚眼和非中央投影。</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儘管此類鏡頭的參數化可能會更加複雜，但可以用具有已知</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3D</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位置的校準設備，或使用場景的多個重疊影像進行自校準的一般方法。</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儘管此類鏡頭的參數化可能會更加複雜，但可以用具有已知</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3D</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位置的校準裝備或使用通過場景的多個重疊圖像進行自行校準。</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有時我們需要更通用的鏡頭</a:t>
            </a:r>
            <a:r>
              <a:rPr kumimoji="1" lang="zh-TW"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變形</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模型。</a:t>
            </a:r>
          </a:p>
          <a:p>
            <a:pPr marL="0" marR="0" lvl="0" indent="0" algn="l" defTabSz="990752" rtl="0" eaLnBrk="1" fontAlgn="auto" latinLnBrk="0" hangingPunct="1">
              <a:lnSpc>
                <a:spcPct val="100000"/>
              </a:lnSpc>
              <a:spcBef>
                <a:spcPts val="0"/>
              </a:spcBef>
              <a:spcAft>
                <a:spcPts val="0"/>
              </a:spcAft>
              <a:buClrTx/>
              <a:buSzTx/>
              <a:buFont typeface="+mj-lt"/>
              <a:buNone/>
              <a:tabLst/>
              <a:defRPr/>
            </a:pP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既可以使用使用具有已知</a:t>
            </a:r>
            <a:r>
              <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3D</a:t>
            </a:r>
            <a:r>
              <a:rPr kumimoji="1" lang="zh-TW" altLang="en-US"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位置的校準裝備，也可以使用通過使用場景的多個重疊影像進行自校準的一般方法。</a:t>
            </a:r>
            <a:endParaRPr kumimoji="1" lang="en-US" altLang="zh-TW" sz="1200" b="0" i="0" u="none" strike="noStrike" kern="0" cap="none" spc="0" normalizeH="0" baseline="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9416744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 typeface="+mj-lt"/>
              <a:buNone/>
              <a:tabLst/>
              <a:defRPr/>
            </a:pPr>
            <a:endParaRPr kumimoji="1" lang="en-US" altLang="zh-TW" sz="1200" b="0" i="0" u="none" strike="noStrike" kern="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p:spTree>
    <p:extLst>
      <p:ext uri="{BB962C8B-B14F-4D97-AF65-F5344CB8AC3E}">
        <p14:creationId xmlns:p14="http://schemas.microsoft.com/office/powerpoint/2010/main" val="131691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6.1.1</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用最小平方差做</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對齊</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Tx/>
                  <a:buNone/>
                  <a:defRPr/>
                </a:pP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甚麼是</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最小平方差</a:t>
                </a: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defTabSz="990752">
                  <a:buClrTx/>
                  <a:buSzTx/>
                  <a:buFontTx/>
                  <a:buNone/>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Tx/>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首先我們會計算測量位置</a:t>
                </a:r>
                <a14:m>
                  <m:oMath xmlns:m="http://schemas.openxmlformats.org/officeDocument/2006/math">
                    <m:sSub>
                      <m:sSubPr>
                        <m:ctrlPr>
                          <a:rPr lang="en-US" altLang="zh-TW" sz="1200" i="1" smtClean="0">
                            <a:solidFill>
                              <a:schemeClr val="tx1"/>
                            </a:solidFill>
                            <a:latin typeface="Cambria Math" panose="02040503050406030204" pitchFamily="18" charset="0"/>
                          </a:rPr>
                        </m:ctrlPr>
                      </m:sSubPr>
                      <m:e>
                        <m:sSup>
                          <m:sSupPr>
                            <m:ctrlPr>
                              <a:rPr lang="en-US" altLang="zh-TW" sz="1200" i="1">
                                <a:solidFill>
                                  <a:schemeClr val="tx1"/>
                                </a:solidFill>
                                <a:latin typeface="Cambria Math" panose="02040503050406030204" pitchFamily="18" charset="0"/>
                              </a:rPr>
                            </m:ctrlPr>
                          </m:sSupPr>
                          <m:e>
                            <m:acc>
                              <m:accPr>
                                <m:chr m:val="̂"/>
                                <m:ctrlPr>
                                  <a:rPr lang="en-US" altLang="zh-TW" sz="1200" i="1">
                                    <a:solidFill>
                                      <a:schemeClr val="tx1"/>
                                    </a:solidFill>
                                    <a:latin typeface="Cambria Math" panose="02040503050406030204" pitchFamily="18" charset="0"/>
                                  </a:rPr>
                                </m:ctrlPr>
                              </m:accPr>
                              <m:e>
                                <m:r>
                                  <a:rPr lang="en-US" altLang="zh-TW" sz="1200" i="1">
                                    <a:solidFill>
                                      <a:schemeClr val="tx1"/>
                                    </a:solidFill>
                                    <a:latin typeface="Cambria Math" panose="02040503050406030204" pitchFamily="18" charset="0"/>
                                  </a:rPr>
                                  <m:t>𝑥</m:t>
                                </m:r>
                              </m:e>
                            </m:acc>
                          </m:e>
                          <m:sup>
                            <m:r>
                              <a:rPr lang="en-US" altLang="zh-TW" sz="1200" i="1">
                                <a:solidFill>
                                  <a:schemeClr val="tx1"/>
                                </a:solidFill>
                                <a:latin typeface="Cambria Math" panose="02040503050406030204" pitchFamily="18" charset="0"/>
                              </a:rPr>
                              <m:t>′</m:t>
                            </m:r>
                          </m:sup>
                        </m:sSup>
                      </m:e>
                      <m:sub>
                        <m:r>
                          <a:rPr lang="en-US" altLang="zh-TW" sz="1200" i="1">
                            <a:solidFill>
                              <a:schemeClr val="tx1"/>
                            </a:solidFill>
                            <a:latin typeface="Cambria Math" panose="02040503050406030204" pitchFamily="18" charset="0"/>
                          </a:rPr>
                          <m:t>𝑖</m:t>
                        </m:r>
                      </m:sub>
                    </m:sSub>
                  </m:oMath>
                </a14:m>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和其對應的</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預測位置</a:t>
                </a:r>
                <a14:m>
                  <m:oMath xmlns:m="http://schemas.openxmlformats.org/officeDocument/2006/math">
                    <m:sSub>
                      <m:sSubPr>
                        <m:ctrlPr>
                          <a:rPr lang="en-US" altLang="zh-TW" sz="1200" i="1" smtClean="0">
                            <a:solidFill>
                              <a:schemeClr val="tx1"/>
                            </a:solidFill>
                            <a:latin typeface="Cambria Math" panose="02040503050406030204" pitchFamily="18" charset="0"/>
                          </a:rPr>
                        </m:ctrlPr>
                      </m:sSubPr>
                      <m:e>
                        <m:sSup>
                          <m:sSupPr>
                            <m:ctrlPr>
                              <a:rPr lang="en-US" altLang="zh-TW" sz="1200" i="1">
                                <a:solidFill>
                                  <a:schemeClr val="tx1"/>
                                </a:solidFill>
                                <a:latin typeface="Cambria Math" panose="02040503050406030204" pitchFamily="18" charset="0"/>
                              </a:rPr>
                            </m:ctrlPr>
                          </m:sSupPr>
                          <m:e>
                            <m:acc>
                              <m:accPr>
                                <m:chr m:val="̃"/>
                                <m:ctrlPr>
                                  <a:rPr lang="en-US" altLang="zh-TW" sz="1200" i="1">
                                    <a:solidFill>
                                      <a:schemeClr val="tx1"/>
                                    </a:solidFill>
                                    <a:latin typeface="Cambria Math" panose="02040503050406030204" pitchFamily="18" charset="0"/>
                                  </a:rPr>
                                </m:ctrlPr>
                              </m:accPr>
                              <m:e>
                                <m:r>
                                  <a:rPr lang="en-US" altLang="zh-TW" sz="1200" i="1">
                                    <a:solidFill>
                                      <a:schemeClr val="tx1"/>
                                    </a:solidFill>
                                    <a:latin typeface="Cambria Math" panose="02040503050406030204" pitchFamily="18" charset="0"/>
                                  </a:rPr>
                                  <m:t>𝑥</m:t>
                                </m:r>
                              </m:e>
                            </m:acc>
                          </m:e>
                          <m:sup>
                            <m:r>
                              <a:rPr lang="en-US" altLang="zh-TW" sz="1200" i="1">
                                <a:solidFill>
                                  <a:schemeClr val="tx1"/>
                                </a:solidFill>
                                <a:latin typeface="Cambria Math" panose="02040503050406030204" pitchFamily="18" charset="0"/>
                              </a:rPr>
                              <m:t>′</m:t>
                            </m:r>
                          </m:sup>
                        </m:sSup>
                      </m:e>
                      <m:sub>
                        <m:r>
                          <a:rPr lang="en-US" altLang="zh-TW" sz="1200" i="1">
                            <a:solidFill>
                              <a:schemeClr val="tx1"/>
                            </a:solidFill>
                            <a:latin typeface="Cambria Math" panose="02040503050406030204" pitchFamily="18" charset="0"/>
                          </a:rPr>
                          <m:t>𝑖</m:t>
                        </m:r>
                      </m:sub>
                    </m:sSub>
                  </m:oMath>
                </a14:m>
                <a:r>
                  <a:rPr lang="en-US"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14:m>
                  <m:oMath xmlns:m="http://schemas.openxmlformats.org/officeDocument/2006/math">
                    <m:r>
                      <a:rPr lang="en-US" altLang="zh-TW" sz="1200" i="1" smtClean="0">
                        <a:solidFill>
                          <a:schemeClr val="tx1"/>
                        </a:solidFill>
                        <a:latin typeface="Cambria Math"/>
                      </a:rPr>
                      <m:t>𝑓</m:t>
                    </m:r>
                    <m:d>
                      <m:dPr>
                        <m:ctrlPr>
                          <a:rPr lang="en-US" altLang="zh-TW" sz="1200" i="1">
                            <a:solidFill>
                              <a:schemeClr val="tx1"/>
                            </a:solidFill>
                            <a:latin typeface="Cambria Math" panose="02040503050406030204" pitchFamily="18" charset="0"/>
                          </a:rPr>
                        </m:ctrlPr>
                      </m:dPr>
                      <m:e>
                        <m:sSub>
                          <m:sSubPr>
                            <m:ctrlPr>
                              <a:rPr lang="en-US" altLang="zh-TW" sz="1200" i="1">
                                <a:solidFill>
                                  <a:schemeClr val="tx1"/>
                                </a:solidFill>
                                <a:latin typeface="Cambria Math" panose="02040503050406030204" pitchFamily="18" charset="0"/>
                              </a:rPr>
                            </m:ctrlPr>
                          </m:sSubPr>
                          <m:e>
                            <m:r>
                              <a:rPr lang="en-US" altLang="zh-TW" sz="1200" i="1">
                                <a:solidFill>
                                  <a:schemeClr val="tx1"/>
                                </a:solidFill>
                                <a:latin typeface="Cambria Math"/>
                              </a:rPr>
                              <m:t>𝑥</m:t>
                            </m:r>
                          </m:e>
                          <m:sub>
                            <m:r>
                              <a:rPr lang="en-US" altLang="zh-TW" sz="1200" i="1">
                                <a:solidFill>
                                  <a:schemeClr val="tx1"/>
                                </a:solidFill>
                                <a:latin typeface="Cambria Math"/>
                              </a:rPr>
                              <m:t>𝑖</m:t>
                            </m:r>
                          </m:sub>
                        </m:sSub>
                        <m:r>
                          <a:rPr lang="en-US" altLang="zh-TW" sz="1200" i="1">
                            <a:solidFill>
                              <a:schemeClr val="tx1"/>
                            </a:solidFill>
                            <a:latin typeface="Cambria Math"/>
                          </a:rPr>
                          <m:t>;</m:t>
                        </m:r>
                        <m:r>
                          <a:rPr lang="en-US" altLang="zh-TW" sz="1200" i="1">
                            <a:solidFill>
                              <a:schemeClr val="tx1"/>
                            </a:solidFill>
                            <a:latin typeface="Cambria Math"/>
                          </a:rPr>
                          <m:t>𝑝</m:t>
                        </m:r>
                      </m:e>
                    </m:d>
                  </m:oMath>
                </a14:m>
                <a:r>
                  <a:rPr lang="zh-TW" altLang="zh-TW" sz="1200" b="0"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之間</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的差</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距，也就是</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餘數</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殘差</a:t>
                </a: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sSub>
                      <m:sSubPr>
                        <m:ctrlPr>
                          <a:rPr kumimoji="0" lang="en-US" altLang="zh-TW" sz="1200"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sSubPr>
                      <m:e>
                        <m:r>
                          <a:rPr kumimoji="0" lang="en-US" altLang="zh-TW" sz="1200" b="0" i="1" u="none" strike="noStrike" kern="0" cap="none" spc="0" normalizeH="0" baseline="0" noProof="0">
                            <a:ln>
                              <a:noFill/>
                            </a:ln>
                            <a:solidFill>
                              <a:schemeClr val="tx1"/>
                            </a:solidFill>
                            <a:effectLst/>
                            <a:uLnTx/>
                            <a:uFillTx/>
                            <a:latin typeface="Cambria Math"/>
                            <a:sym typeface="Arial"/>
                          </a:rPr>
                          <m:t>𝑟</m:t>
                        </m:r>
                      </m:e>
                      <m:sub>
                        <m:r>
                          <a:rPr kumimoji="0" lang="en-US" altLang="zh-TW" sz="1200" b="0" i="1" u="none" strike="noStrike" kern="0" cap="none" spc="0" normalizeH="0" baseline="0" noProof="0">
                            <a:ln>
                              <a:noFill/>
                            </a:ln>
                            <a:solidFill>
                              <a:schemeClr val="tx1"/>
                            </a:solidFill>
                            <a:effectLst/>
                            <a:uLnTx/>
                            <a:uFillTx/>
                            <a:latin typeface="Cambria Math"/>
                            <a:sym typeface="Arial"/>
                          </a:rPr>
                          <m:t>𝑖</m:t>
                        </m:r>
                      </m:sub>
                    </m:sSub>
                  </m:oMath>
                </a14:m>
                <a:endPar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Tx/>
                  <a:buNone/>
                  <a:defRPr/>
                </a:pPr>
                <a14:m>
                  <m:oMath xmlns:m="http://schemas.openxmlformats.org/officeDocument/2006/math">
                    <m:sSub>
                      <m:sSubPr>
                        <m:ctrlPr>
                          <a:rPr lang="en-US" altLang="zh-TW" sz="1200" i="1" smtClean="0">
                            <a:solidFill>
                              <a:schemeClr val="tx1"/>
                            </a:solidFill>
                            <a:latin typeface="Cambria Math" panose="02040503050406030204" pitchFamily="18" charset="0"/>
                          </a:rPr>
                        </m:ctrlPr>
                      </m:sSubPr>
                      <m:e>
                        <m:sSup>
                          <m:sSupPr>
                            <m:ctrlPr>
                              <a:rPr lang="en-US" altLang="zh-TW" sz="1200" i="1">
                                <a:solidFill>
                                  <a:schemeClr val="tx1"/>
                                </a:solidFill>
                                <a:latin typeface="Cambria Math" panose="02040503050406030204" pitchFamily="18" charset="0"/>
                              </a:rPr>
                            </m:ctrlPr>
                          </m:sSupPr>
                          <m:e>
                            <m:acc>
                              <m:accPr>
                                <m:chr m:val="̂"/>
                                <m:ctrlPr>
                                  <a:rPr lang="en-US" altLang="zh-TW" sz="1200" i="1">
                                    <a:solidFill>
                                      <a:schemeClr val="tx1"/>
                                    </a:solidFill>
                                    <a:latin typeface="Cambria Math" panose="02040503050406030204" pitchFamily="18" charset="0"/>
                                  </a:rPr>
                                </m:ctrlPr>
                              </m:accPr>
                              <m:e>
                                <m:r>
                                  <a:rPr lang="en-US" altLang="zh-TW" sz="1200" i="1">
                                    <a:solidFill>
                                      <a:schemeClr val="tx1"/>
                                    </a:solidFill>
                                    <a:latin typeface="Cambria Math" panose="02040503050406030204" pitchFamily="18" charset="0"/>
                                  </a:rPr>
                                  <m:t>𝑥</m:t>
                                </m:r>
                              </m:e>
                            </m:acc>
                          </m:e>
                          <m:sup>
                            <m:r>
                              <a:rPr lang="en-US" altLang="zh-TW" sz="1200" i="1">
                                <a:solidFill>
                                  <a:schemeClr val="tx1"/>
                                </a:solidFill>
                                <a:latin typeface="Cambria Math" panose="02040503050406030204" pitchFamily="18" charset="0"/>
                              </a:rPr>
                              <m:t>′</m:t>
                            </m:r>
                          </m:sup>
                        </m:sSup>
                      </m:e>
                      <m:sub>
                        <m:r>
                          <a:rPr lang="en-US" altLang="zh-TW" sz="1200" i="1">
                            <a:solidFill>
                              <a:schemeClr val="tx1"/>
                            </a:solidFill>
                            <a:latin typeface="Cambria Math" panose="02040503050406030204" pitchFamily="18" charset="0"/>
                          </a:rPr>
                          <m:t>𝑖</m:t>
                        </m:r>
                      </m:sub>
                    </m:sSub>
                  </m:oMath>
                </a14:m>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：測量位置</a:t>
                </a:r>
              </a:p>
              <a:p>
                <a:pPr marL="0" indent="0" defTabSz="990752">
                  <a:buClrTx/>
                  <a:buSzTx/>
                  <a:buFontTx/>
                  <a:buNone/>
                  <a:defRPr/>
                </a:pPr>
                <a14:m>
                  <m:oMath xmlns:m="http://schemas.openxmlformats.org/officeDocument/2006/math">
                    <m:sSub>
                      <m:sSubPr>
                        <m:ctrlPr>
                          <a:rPr lang="en-US" altLang="zh-TW" sz="1200" i="1" smtClean="0">
                            <a:solidFill>
                              <a:schemeClr val="tx1"/>
                            </a:solidFill>
                            <a:latin typeface="Cambria Math" panose="02040503050406030204" pitchFamily="18" charset="0"/>
                          </a:rPr>
                        </m:ctrlPr>
                      </m:sSubPr>
                      <m:e>
                        <m:sSup>
                          <m:sSupPr>
                            <m:ctrlPr>
                              <a:rPr lang="en-US" altLang="zh-TW" sz="1200" i="1">
                                <a:solidFill>
                                  <a:schemeClr val="tx1"/>
                                </a:solidFill>
                                <a:latin typeface="Cambria Math" panose="02040503050406030204" pitchFamily="18" charset="0"/>
                              </a:rPr>
                            </m:ctrlPr>
                          </m:sSupPr>
                          <m:e>
                            <m:acc>
                              <m:accPr>
                                <m:chr m:val="̃"/>
                                <m:ctrlPr>
                                  <a:rPr lang="en-US" altLang="zh-TW" sz="1200" i="1">
                                    <a:solidFill>
                                      <a:schemeClr val="tx1"/>
                                    </a:solidFill>
                                    <a:latin typeface="Cambria Math" panose="02040503050406030204" pitchFamily="18" charset="0"/>
                                  </a:rPr>
                                </m:ctrlPr>
                              </m:accPr>
                              <m:e>
                                <m:r>
                                  <a:rPr lang="en-US" altLang="zh-TW" sz="1200" i="1">
                                    <a:solidFill>
                                      <a:schemeClr val="tx1"/>
                                    </a:solidFill>
                                    <a:latin typeface="Cambria Math" panose="02040503050406030204" pitchFamily="18" charset="0"/>
                                  </a:rPr>
                                  <m:t>𝑥</m:t>
                                </m:r>
                              </m:e>
                            </m:acc>
                          </m:e>
                          <m:sup>
                            <m:r>
                              <a:rPr lang="en-US" altLang="zh-TW" sz="1200" i="1">
                                <a:solidFill>
                                  <a:schemeClr val="tx1"/>
                                </a:solidFill>
                                <a:latin typeface="Cambria Math" panose="02040503050406030204" pitchFamily="18" charset="0"/>
                              </a:rPr>
                              <m:t>′</m:t>
                            </m:r>
                          </m:sup>
                        </m:sSup>
                      </m:e>
                      <m:sub>
                        <m:r>
                          <a:rPr lang="en-US" altLang="zh-TW" sz="1200" i="1">
                            <a:solidFill>
                              <a:schemeClr val="tx1"/>
                            </a:solidFill>
                            <a:latin typeface="Cambria Math" panose="02040503050406030204" pitchFamily="18" charset="0"/>
                          </a:rPr>
                          <m:t>𝑖</m:t>
                        </m:r>
                      </m:sub>
                    </m:sSub>
                  </m:oMath>
                </a14:m>
                <a:r>
                  <a:rPr kumimoji="1" lang="zh-TW" altLang="en-US"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預測位置</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Tx/>
                  <a:buNone/>
                  <a:defRPr/>
                </a:pPr>
                <a:endPar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Tx/>
                  <a:buNone/>
                  <a:tabLst/>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最小平方差：最小化殘差的平方和</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Tx/>
                  <a:buNone/>
                  <a:tabLst/>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Tx/>
                  <a:buNone/>
                  <a:tabLst/>
                  <a:defRPr/>
                </a:pPr>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defTabSz="990752">
                  <a:buClrTx/>
                  <a:buSzTx/>
                  <a:buFontTx/>
                  <a:buNone/>
                  <a:defRPr/>
                </a:pPr>
                <a14:m>
                  <m:oMath xmlns:m="http://schemas.openxmlformats.org/officeDocument/2006/math">
                    <m:acc>
                      <m:accPr>
                        <m:chr m:val="̂"/>
                        <m:ctrlPr>
                          <a:rPr kumimoji="0" lang="en-US" altLang="zh-TW" sz="1200"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accPr>
                      <m:e>
                        <m:sSub>
                          <m:sSubPr>
                            <m:ctrlPr>
                              <a:rPr kumimoji="0" lang="en-US" altLang="zh-TW" sz="1200" b="0" i="1" u="none" strike="noStrike" kern="0" cap="none" spc="0" normalizeH="0" baseline="0" noProof="0">
                                <a:ln>
                                  <a:noFill/>
                                </a:ln>
                                <a:solidFill>
                                  <a:schemeClr val="tx1"/>
                                </a:solidFill>
                                <a:effectLst/>
                                <a:uLnTx/>
                                <a:uFillTx/>
                                <a:latin typeface="Cambria Math" panose="02040503050406030204" pitchFamily="18" charset="0"/>
                                <a:sym typeface="Arial"/>
                              </a:rPr>
                            </m:ctrlPr>
                          </m:sSubPr>
                          <m:e>
                            <m:r>
                              <a:rPr kumimoji="0" lang="en-US" altLang="zh-TW" sz="1200" b="0" i="1" u="none" strike="noStrike" kern="0" cap="none" spc="0" normalizeH="0" baseline="0" noProof="0">
                                <a:ln>
                                  <a:noFill/>
                                </a:ln>
                                <a:solidFill>
                                  <a:schemeClr val="tx1"/>
                                </a:solidFill>
                                <a:effectLst/>
                                <a:uLnTx/>
                                <a:uFillTx/>
                                <a:latin typeface="Cambria Math"/>
                                <a:sym typeface="Arial"/>
                              </a:rPr>
                              <m:t>𝑥</m:t>
                            </m:r>
                          </m:e>
                          <m:sub>
                            <m:r>
                              <a:rPr kumimoji="0" lang="en-US" altLang="zh-TW" sz="1200" b="0" i="1" u="none" strike="noStrike" kern="0" cap="none" spc="0" normalizeH="0" baseline="0" noProof="0">
                                <a:ln>
                                  <a:noFill/>
                                </a:ln>
                                <a:solidFill>
                                  <a:schemeClr val="tx1"/>
                                </a:solidFill>
                                <a:effectLst/>
                                <a:uLnTx/>
                                <a:uFillTx/>
                                <a:latin typeface="Cambria Math"/>
                                <a:sym typeface="Arial"/>
                              </a:rPr>
                              <m:t>𝑖</m:t>
                            </m:r>
                          </m:sub>
                        </m:sSub>
                      </m:e>
                    </m:acc>
                  </m:oMath>
                </a14:m>
                <a:r>
                  <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 hat</a:t>
                </a:r>
              </a:p>
              <a:p>
                <a:pPr marL="0" indent="0" defTabSz="990752">
                  <a:buClrTx/>
                  <a:buSzTx/>
                  <a:buFontTx/>
                  <a:buNone/>
                  <a:defRPr/>
                </a:pPr>
                <a14:m>
                  <m:oMath xmlns:m="http://schemas.openxmlformats.org/officeDocument/2006/math">
                    <m:acc>
                      <m:accPr>
                        <m:chr m:val="̃"/>
                        <m:ctrlPr>
                          <a:rPr kumimoji="0" lang="en-US" altLang="zh-TW" sz="1200"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accPr>
                      <m:e>
                        <m:sSub>
                          <m:sSubPr>
                            <m:ctrlPr>
                              <a:rPr kumimoji="0" lang="en-US" altLang="zh-TW" sz="1200" b="0" i="1" u="none" strike="noStrike" kern="0" cap="none" spc="0" normalizeH="0" baseline="0" noProof="0">
                                <a:ln>
                                  <a:noFill/>
                                </a:ln>
                                <a:solidFill>
                                  <a:schemeClr val="tx1"/>
                                </a:solidFill>
                                <a:effectLst/>
                                <a:uLnTx/>
                                <a:uFillTx/>
                                <a:latin typeface="Cambria Math" panose="02040503050406030204" pitchFamily="18" charset="0"/>
                                <a:sym typeface="Arial"/>
                              </a:rPr>
                            </m:ctrlPr>
                          </m:sSubPr>
                          <m:e>
                            <m:r>
                              <a:rPr kumimoji="0" lang="en-US" altLang="zh-TW" sz="1200" b="0" i="1" u="none" strike="noStrike" kern="0" cap="none" spc="0" normalizeH="0" baseline="0" noProof="0">
                                <a:ln>
                                  <a:noFill/>
                                </a:ln>
                                <a:solidFill>
                                  <a:schemeClr val="tx1"/>
                                </a:solidFill>
                                <a:effectLst/>
                                <a:uLnTx/>
                                <a:uFillTx/>
                                <a:latin typeface="Cambria Math"/>
                                <a:sym typeface="Arial"/>
                              </a:rPr>
                              <m:t>𝑥</m:t>
                            </m:r>
                          </m:e>
                          <m:sub>
                            <m:r>
                              <a:rPr kumimoji="0" lang="en-US" altLang="zh-TW" sz="1200" b="0" i="1" u="none" strike="noStrike" kern="0" cap="none" spc="0" normalizeH="0" baseline="0" noProof="0">
                                <a:ln>
                                  <a:noFill/>
                                </a:ln>
                                <a:solidFill>
                                  <a:schemeClr val="tx1"/>
                                </a:solidFill>
                                <a:effectLst/>
                                <a:uLnTx/>
                                <a:uFillTx/>
                                <a:latin typeface="Cambria Math"/>
                                <a:sym typeface="Arial"/>
                              </a:rPr>
                              <m:t>𝑖</m:t>
                            </m:r>
                          </m:sub>
                        </m:sSub>
                      </m:e>
                    </m:acc>
                  </m:oMath>
                </a14:m>
                <a:r>
                  <a:rPr kumimoji="1" lang="en-US" altLang="zh-TW" sz="1200" b="0" i="0" u="none" strike="noStrike" cap="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 tilde</a:t>
                </a:r>
              </a:p>
            </p:txBody>
          </p:sp>
        </mc:Choice>
        <mc:Fallback xmlns="">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1" lang="zh-TW" altLang="en-US" dirty="0" smtClean="0"/>
                  <a:t>把</a:t>
                </a:r>
                <a:r>
                  <a:rPr kumimoji="1" lang="en-US" altLang="zh-TW" dirty="0" smtClean="0"/>
                  <a:t>GT</a:t>
                </a:r>
                <a:r>
                  <a:rPr kumimoji="1" lang="en-US" altLang="zh-TW" baseline="0" dirty="0" smtClean="0"/>
                  <a:t>(</a:t>
                </a:r>
                <a:r>
                  <a:rPr lang="en-US" altLang="zh-TW" sz="1200" b="0" i="0" smtClean="0">
                    <a:latin typeface="Cambria Math" charset="0"/>
                  </a:rPr>
                  <a:t>(</a:t>
                </a:r>
                <a:r>
                  <a:rPr lang="en-US" altLang="zh-TW" sz="1200" b="0" i="0" smtClean="0">
                    <a:latin typeface="Cambria Math"/>
                  </a:rPr>
                  <a:t>𝑥</a:t>
                </a:r>
                <a:r>
                  <a:rPr lang="en-US" altLang="zh-TW" sz="1200" b="0" i="0" smtClean="0">
                    <a:latin typeface="Cambria Math" charset="0"/>
                  </a:rPr>
                  <a:t>_</a:t>
                </a:r>
                <a:r>
                  <a:rPr lang="en-US" altLang="zh-TW" sz="1200" b="0" i="0" smtClean="0">
                    <a:latin typeface="Cambria Math"/>
                  </a:rPr>
                  <a:t>𝑖</a:t>
                </a:r>
                <a:r>
                  <a:rPr lang="en-US" altLang="zh-TW" sz="1200" b="0" i="0" smtClean="0">
                    <a:latin typeface="Cambria Math" charset="0"/>
                  </a:rPr>
                  <a:t> </a:t>
                </a:r>
                <a:r>
                  <a:rPr lang="en-US" altLang="zh-TW" sz="1200" b="0" i="0" smtClean="0">
                    <a:latin typeface="Cambria Math" charset="0"/>
                  </a:rPr>
                  <a:t>) ̂</a:t>
                </a:r>
                <a:r>
                  <a:rPr kumimoji="1" lang="en-US" altLang="zh-TW" baseline="0" dirty="0" smtClean="0"/>
                  <a:t>)</a:t>
                </a:r>
                <a:r>
                  <a:rPr kumimoji="1" lang="zh-TW" altLang="en-US" baseline="0" dirty="0" smtClean="0"/>
                  <a:t>減去算出來的</a:t>
                </a:r>
                <a:r>
                  <a:rPr lang="en-US" altLang="zh-TW" sz="1200" b="0" i="0" smtClean="0">
                    <a:latin typeface="Cambria Math" charset="0"/>
                  </a:rPr>
                  <a:t>(</a:t>
                </a:r>
                <a:r>
                  <a:rPr lang="en-US" altLang="zh-TW" sz="1200" b="0" i="0" smtClean="0">
                    <a:latin typeface="Cambria Math"/>
                  </a:rPr>
                  <a:t>𝑥</a:t>
                </a:r>
                <a:r>
                  <a:rPr lang="en-US" altLang="zh-TW" sz="1200" b="0" i="0" smtClean="0">
                    <a:latin typeface="Cambria Math" charset="0"/>
                  </a:rPr>
                  <a:t>_</a:t>
                </a:r>
                <a:r>
                  <a:rPr lang="en-US" altLang="zh-TW" sz="1200" b="0" i="0" smtClean="0">
                    <a:latin typeface="Cambria Math"/>
                  </a:rPr>
                  <a:t>𝑖</a:t>
                </a:r>
                <a:r>
                  <a:rPr lang="en-US" altLang="zh-TW" sz="1200" b="0" i="0" smtClean="0">
                    <a:latin typeface="Cambria Math" charset="0"/>
                  </a:rPr>
                  <a:t> </a:t>
                </a:r>
                <a:r>
                  <a:rPr lang="en-US" altLang="zh-TW" sz="1200" b="0" i="0" smtClean="0">
                    <a:latin typeface="Cambria Math" charset="0"/>
                  </a:rPr>
                  <a:t>) ̃</a:t>
                </a:r>
                <a:r>
                  <a:rPr kumimoji="1" lang="zh-TW" altLang="en-US" dirty="0" smtClean="0"/>
                  <a:t>可以得到誤差</a:t>
                </a:r>
                <a:r>
                  <a:rPr kumimoji="1" lang="en-US" altLang="zh-TW" dirty="0" smtClean="0"/>
                  <a:t>residual</a:t>
                </a:r>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8</a:t>
            </a:fld>
            <a:endParaRPr kumimoji="1" lang="zh-TW" altLang="en-US"/>
          </a:p>
        </p:txBody>
      </p:sp>
    </p:spTree>
    <p:extLst>
      <p:ext uri="{BB962C8B-B14F-4D97-AF65-F5344CB8AC3E}">
        <p14:creationId xmlns:p14="http://schemas.microsoft.com/office/powerpoint/2010/main" val="83822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5363" y="768350"/>
            <a:ext cx="5113337"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6.1.1</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用最小平方差做</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2D</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對齊</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90752" rtl="0" eaLnBrk="1" fontAlgn="auto" latinLnBrk="0" hangingPunct="1">
                  <a:lnSpc>
                    <a:spcPct val="100000"/>
                  </a:lnSpc>
                  <a:spcBef>
                    <a:spcPts val="0"/>
                  </a:spcBef>
                  <a:spcAft>
                    <a:spcPts val="0"/>
                  </a:spcAft>
                  <a:buClrTx/>
                  <a:buSzTx/>
                  <a:buFontTx/>
                  <a:buNone/>
                  <a:tabLst/>
                  <a:defRPr/>
                </a:pP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在這種情況下，可以將線性最小平方差</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的一般形式</a:t>
                </a:r>
                <a:r>
                  <a:rPr lang="zh-TW"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表示為</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E</a:t>
                </a:r>
                <a:r>
                  <a:rPr lang="en-US" altLang="zh-TW" sz="1200" b="0" i="0" u="none" strike="noStrike" cap="none" baseline="-250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LLS</a:t>
                </a: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p>
              <a:p>
                <a:pPr marL="0" marR="0" indent="0" algn="l" defTabSz="990752" rtl="0" eaLnBrk="1" fontAlgn="auto" latinLnBrk="0" hangingPunct="1">
                  <a:lnSpc>
                    <a:spcPct val="100000"/>
                  </a:lnSpc>
                  <a:spcBef>
                    <a:spcPts val="0"/>
                  </a:spcBef>
                  <a:spcAft>
                    <a:spcPts val="0"/>
                  </a:spcAft>
                  <a:buClrTx/>
                  <a:buSzTx/>
                  <a:buFontTx/>
                  <a:buNone/>
                  <a:tabLst/>
                  <a:defRPr/>
                </a:pPr>
                <a:r>
                  <a:rPr lang="zh-TW" altLang="en-US"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要提醒一下說這裡的</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表示法更改，</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是參數</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的向量</a:t>
                </a:r>
                <a:endPar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marR="0" indent="0" algn="l" defTabSz="990752" rtl="0" eaLnBrk="1" fontAlgn="auto" latinLnBrk="0" hangingPunct="1">
                  <a:lnSpc>
                    <a:spcPct val="100000"/>
                  </a:lnSpc>
                  <a:spcBef>
                    <a:spcPts val="0"/>
                  </a:spcBef>
                  <a:spcAft>
                    <a:spcPts val="0"/>
                  </a:spcAft>
                  <a:buClrTx/>
                  <a:buSzTx/>
                  <a:buFontTx/>
                  <a:buNone/>
                  <a:tabLst/>
                  <a:defRPr/>
                </a:pPr>
                <a:r>
                  <a:rPr lang="en-US" altLang="zh-TW" sz="1200" b="0" i="0" u="none" strike="noStrike" cap="none"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警告：表示法更改。</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是參數</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p</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的向量</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eaLnBrk="1" fontAlgn="auto" latinLnBrk="0" hangingPunct="1">
                  <a:lnSpc>
                    <a:spcPct val="100000"/>
                  </a:lnSpc>
                  <a:spcBef>
                    <a:spcPts val="0"/>
                  </a:spcBef>
                  <a:spcAft>
                    <a:spcPts val="0"/>
                  </a:spcAft>
                  <a:buClrTx/>
                  <a:buSzTx/>
                  <a:buFontTx/>
                  <a:buNone/>
                  <a:tabLst/>
                  <a:defRPr/>
                </a:pP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 </a:t>
                </a:r>
                <a14:m>
                  <m:oMath xmlns:m="http://schemas.openxmlformats.org/officeDocument/2006/math">
                    <m:sSub>
                      <m:sSubPr>
                        <m:ctrlPr>
                          <a:rPr lang="en-US" altLang="zh-TW" sz="1200" i="1" smtClean="0">
                            <a:solidFill>
                              <a:schemeClr val="tx1"/>
                            </a:solidFill>
                            <a:latin typeface="Cambria Math" panose="02040503050406030204" pitchFamily="18" charset="0"/>
                          </a:rPr>
                        </m:ctrlPr>
                      </m:sSubPr>
                      <m:e>
                        <m:r>
                          <a:rPr lang="en-US" altLang="zh-TW" sz="1200" i="1">
                            <a:solidFill>
                              <a:schemeClr val="tx1"/>
                            </a:solidFill>
                            <a:latin typeface="Cambria Math"/>
                          </a:rPr>
                          <m:t>𝑥</m:t>
                        </m:r>
                      </m:e>
                      <m:sub>
                        <m:r>
                          <a:rPr lang="en-US" altLang="zh-TW" sz="1200" i="1">
                            <a:solidFill>
                              <a:schemeClr val="tx1"/>
                            </a:solidFill>
                            <a:latin typeface="Cambria Math"/>
                          </a:rPr>
                          <m:t>𝑖</m:t>
                        </m:r>
                      </m:sub>
                    </m:sSub>
                  </m:oMath>
                </a14:m>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集合向量</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預測位置</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b: </a:t>
                </a:r>
                <a14:m>
                  <m:oMath xmlns:m="http://schemas.openxmlformats.org/officeDocument/2006/math">
                    <m:sSubSup>
                      <m:sSubSupPr>
                        <m:ctrlPr>
                          <a:rPr lang="en-US" altLang="zh-TW" sz="1200" i="1" smtClean="0">
                            <a:solidFill>
                              <a:schemeClr val="tx1"/>
                            </a:solidFill>
                            <a:latin typeface="Cambria Math" panose="02040503050406030204" pitchFamily="18" charset="0"/>
                          </a:rPr>
                        </m:ctrlPr>
                      </m:sSubSupPr>
                      <m:e>
                        <m:r>
                          <a:rPr lang="en-US" altLang="zh-TW" sz="1200" i="1">
                            <a:solidFill>
                              <a:schemeClr val="tx1"/>
                            </a:solidFill>
                            <a:latin typeface="Cambria Math"/>
                          </a:rPr>
                          <m:t>𝑥</m:t>
                        </m:r>
                      </m:e>
                      <m:sub>
                        <m:r>
                          <a:rPr lang="en-US" altLang="zh-TW" sz="1200" i="1">
                            <a:solidFill>
                              <a:schemeClr val="tx1"/>
                            </a:solidFill>
                            <a:latin typeface="Cambria Math"/>
                          </a:rPr>
                          <m:t>𝑖</m:t>
                        </m:r>
                      </m:sub>
                      <m:sup>
                        <m:r>
                          <a:rPr lang="en-US" altLang="zh-TW" sz="1200" i="1">
                            <a:solidFill>
                              <a:schemeClr val="tx1"/>
                            </a:solidFill>
                            <a:latin typeface="Cambria Math"/>
                          </a:rPr>
                          <m:t>′</m:t>
                        </m:r>
                      </m:sup>
                    </m:sSubSup>
                  </m:oMath>
                </a14:m>
                <a:r>
                  <a:rPr lang="zh-TW" altLang="en-US"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集合向量</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測量位置</a:t>
                </a:r>
                <a:r>
                  <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t>
                </a:r>
              </a:p>
              <a:p>
                <a:pPr marL="0" marR="0" indent="0" algn="l" defTabSz="990752" rtl="0" eaLnBrk="1" fontAlgn="auto" latinLnBrk="0" hangingPunct="1">
                  <a:lnSpc>
                    <a:spcPct val="100000"/>
                  </a:lnSpc>
                  <a:spcBef>
                    <a:spcPts val="0"/>
                  </a:spcBef>
                  <a:spcAft>
                    <a:spcPts val="0"/>
                  </a:spcAft>
                  <a:buClrTx/>
                  <a:buSzTx/>
                  <a:buFontTx/>
                  <a:buNone/>
                  <a:tabLst/>
                  <a:defRPr/>
                </a:pPr>
                <a:endParaRPr lang="en-US" altLang="zh-TW" sz="1200" b="0" i="0" u="none" strike="noStrike" cap="non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0" indent="0" defTabSz="990752">
                  <a:buClrTx/>
                  <a:buSzTx/>
                  <a:buFontTx/>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要如何找到二次方的根？</a:t>
                </a: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990752">
                  <a:buClrTx/>
                  <a:buSzTx/>
                  <a:buFontTx/>
                  <a:buNone/>
                  <a:defRPr/>
                </a:pPr>
                <a:r>
                  <a:rPr kumimoji="1"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先乘開，接著取微分，</a:t>
                </a:r>
                <a:r>
                  <a:rPr kumimoji="0"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解出</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x</a:t>
                </a:r>
              </a:p>
              <a:p>
                <a:pPr marL="0" indent="0" defTabSz="990752">
                  <a:buClrTx/>
                  <a:buSzTx/>
                  <a:buFontTx/>
                  <a:buNone/>
                  <a:defRPr/>
                </a:pPr>
                <a:endParaRPr kumimoji="1"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247688" indent="-247688" defTabSz="990752">
                  <a:buClrTx/>
                  <a:buSzTx/>
                  <a:buNone/>
                  <a:defRPr/>
                </a:pPr>
                <a:r>
                  <a:rPr kumimoji="1" lang="el-GR"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Σ</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sum </a:t>
                </a:r>
                <a:r>
                  <a:rPr kumimoji="1" lang="en-US" altLang="zh-TW" sz="1200" baseline="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norm </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長度</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47688" indent="-247688" defTabSz="990752">
                  <a:buClrTx/>
                  <a:buSzTx/>
                  <a:buNone/>
                  <a:defRPr/>
                </a:pPr>
                <a:r>
                  <a:rPr kumimoji="1" lang="en-US" altLang="zh-TW" sz="1200" baseline="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t>
                </a:r>
                <a:r>
                  <a:rPr kumimoji="1" lang="en-US" altLang="zh-TW" sz="1200" baseline="300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a:t>
                </a:r>
                <a:r>
                  <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 Transpose</a:t>
                </a:r>
                <a:r>
                  <a:rPr kumimoji="1" lang="zh-TW" altLang="en-US"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轉置</a:t>
                </a:r>
                <a:endParaRPr kumimoji="1"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pPr marL="247688" indent="-247688" defTabSz="990752">
                  <a:buClrTx/>
                  <a:buSzTx/>
                  <a:buNone/>
                  <a:defRPr/>
                </a:pPr>
                <a:r>
                  <a:rPr kumimoji="1" lang="en-US" altLang="zh-TW" baseline="0" dirty="0" smtClean="0"/>
                  <a:t>6.1.1</a:t>
                </a:r>
                <a:r>
                  <a:rPr kumimoji="1" lang="zh-TW" altLang="en-US" baseline="0" dirty="0" smtClean="0"/>
                  <a:t> 用最小平方差做</a:t>
                </a:r>
                <a:r>
                  <a:rPr kumimoji="1" lang="en-US" altLang="zh-TW" baseline="0" dirty="0" smtClean="0"/>
                  <a:t>2D</a:t>
                </a:r>
                <a:r>
                  <a:rPr kumimoji="1" lang="zh-TW" altLang="en-US" baseline="0" dirty="0" smtClean="0"/>
                  <a:t>對齊</a:t>
                </a:r>
                <a:endParaRPr kumimoji="1" lang="en-US" altLang="zh-TW" baseline="0" dirty="0" smtClean="0"/>
              </a:p>
              <a:p>
                <a:pPr marL="247688" indent="-247688" defTabSz="990752">
                  <a:buClrTx/>
                  <a:buSzTx/>
                  <a:buNone/>
                  <a:defRPr/>
                </a:pPr>
                <a:endParaRPr kumimoji="1" lang="en-US" altLang="zh-TW" baseline="0" dirty="0" smtClean="0"/>
              </a:p>
              <a:p>
                <a:pPr marL="0" marR="0" indent="0" algn="l" defTabSz="990752" rtl="0" eaLnBrk="1" fontAlgn="auto" latinLnBrk="0" hangingPunct="1">
                  <a:lnSpc>
                    <a:spcPct val="100000"/>
                  </a:lnSpc>
                  <a:spcBef>
                    <a:spcPts val="0"/>
                  </a:spcBef>
                  <a:spcAft>
                    <a:spcPts val="0"/>
                  </a:spcAft>
                  <a:buClrTx/>
                  <a:buSzTx/>
                  <a:buFontTx/>
                  <a:buNone/>
                  <a:tabLst/>
                  <a:defRPr/>
                </a:pPr>
                <a:r>
                  <a:rPr lang="zh-TW" altLang="zh-TW" sz="1100" b="0" i="0" u="none" strike="noStrike" cap="none" dirty="0" smtClean="0">
                    <a:solidFill>
                      <a:srgbClr val="000000"/>
                    </a:solidFill>
                    <a:effectLst/>
                    <a:latin typeface="Arial"/>
                    <a:ea typeface="Arial"/>
                    <a:cs typeface="Arial"/>
                    <a:sym typeface="Arial"/>
                  </a:rPr>
                  <a:t>在這種情況下，可以將線性最小平方差</a:t>
                </a:r>
                <a:r>
                  <a:rPr lang="zh-TW" altLang="en-US" sz="1100" b="0" i="0" u="none" strike="noStrike" cap="none" dirty="0" smtClean="0">
                    <a:solidFill>
                      <a:srgbClr val="000000"/>
                    </a:solidFill>
                    <a:effectLst/>
                    <a:latin typeface="Arial"/>
                    <a:ea typeface="Arial"/>
                    <a:cs typeface="Arial"/>
                    <a:sym typeface="Arial"/>
                  </a:rPr>
                  <a:t>的一般形式</a:t>
                </a:r>
                <a:r>
                  <a:rPr lang="zh-TW" altLang="zh-TW" sz="1100" b="0" i="0" u="none" strike="noStrike" cap="none" dirty="0" smtClean="0">
                    <a:solidFill>
                      <a:srgbClr val="000000"/>
                    </a:solidFill>
                    <a:effectLst/>
                    <a:latin typeface="Arial"/>
                    <a:ea typeface="Arial"/>
                    <a:cs typeface="Arial"/>
                    <a:sym typeface="Arial"/>
                  </a:rPr>
                  <a:t>表示為</a:t>
                </a:r>
                <a:r>
                  <a:rPr lang="en-US" altLang="zh-TW" sz="1100" b="0" i="0" u="none" strike="noStrike" cap="none" dirty="0" smtClean="0">
                    <a:solidFill>
                      <a:srgbClr val="000000"/>
                    </a:solidFill>
                    <a:effectLst/>
                    <a:latin typeface="Arial"/>
                    <a:ea typeface="Arial"/>
                    <a:cs typeface="Arial"/>
                    <a:sym typeface="Arial"/>
                  </a:rPr>
                  <a:t>E</a:t>
                </a:r>
                <a:r>
                  <a:rPr lang="en-US" altLang="zh-TW" sz="1100" b="0" i="0" u="none" strike="noStrike" cap="none" baseline="-25000" dirty="0" smtClean="0">
                    <a:solidFill>
                      <a:srgbClr val="000000"/>
                    </a:solidFill>
                    <a:effectLst/>
                    <a:latin typeface="Arial"/>
                    <a:ea typeface="Arial"/>
                    <a:cs typeface="Arial"/>
                    <a:sym typeface="Arial"/>
                  </a:rPr>
                  <a:t>LLS</a:t>
                </a:r>
                <a:r>
                  <a:rPr lang="en-US" altLang="zh-TW" sz="1100" b="0" i="0" u="none" strike="noStrike" cap="none" baseline="0" dirty="0" smtClean="0">
                    <a:solidFill>
                      <a:srgbClr val="000000"/>
                    </a:solidFill>
                    <a:effectLst/>
                    <a:latin typeface="Arial"/>
                    <a:ea typeface="Arial"/>
                    <a:cs typeface="Arial"/>
                    <a:sym typeface="Arial"/>
                  </a:rPr>
                  <a:t> </a:t>
                </a:r>
              </a:p>
              <a:p>
                <a:pPr marL="0" marR="0" indent="0" algn="l" defTabSz="990752" rtl="0" eaLnBrk="1" fontAlgn="auto" latinLnBrk="0" hangingPunct="1">
                  <a:lnSpc>
                    <a:spcPct val="100000"/>
                  </a:lnSpc>
                  <a:spcBef>
                    <a:spcPts val="0"/>
                  </a:spcBef>
                  <a:spcAft>
                    <a:spcPts val="0"/>
                  </a:spcAft>
                  <a:buClrTx/>
                  <a:buSzTx/>
                  <a:buFontTx/>
                  <a:buNone/>
                  <a:tabLst/>
                  <a:defRPr/>
                </a:pPr>
                <a:r>
                  <a:rPr lang="en-US" altLang="zh-TW" sz="1100" b="0" i="0" u="none" strike="noStrike" cap="none" baseline="0" dirty="0" smtClean="0">
                    <a:solidFill>
                      <a:srgbClr val="000000"/>
                    </a:solidFill>
                    <a:effectLst/>
                    <a:latin typeface="Arial"/>
                    <a:ea typeface="Arial"/>
                    <a:cs typeface="Arial"/>
                    <a:sym typeface="Arial"/>
                  </a:rPr>
                  <a:t>(</a:t>
                </a:r>
                <a:r>
                  <a:rPr lang="zh-TW" altLang="en-US" sz="1100" b="0" i="0" u="none" strike="noStrike" cap="none" dirty="0" smtClean="0">
                    <a:solidFill>
                      <a:srgbClr val="000000"/>
                    </a:solidFill>
                    <a:effectLst/>
                    <a:latin typeface="Arial"/>
                    <a:ea typeface="Arial"/>
                    <a:cs typeface="Arial"/>
                    <a:sym typeface="Arial"/>
                  </a:rPr>
                  <a:t>警告：表示法更改。</a:t>
                </a:r>
                <a:r>
                  <a:rPr lang="en-US" altLang="zh-TW" sz="1100" b="0" i="0" u="none" strike="noStrike" cap="none" dirty="0" smtClean="0">
                    <a:solidFill>
                      <a:srgbClr val="000000"/>
                    </a:solidFill>
                    <a:effectLst/>
                    <a:latin typeface="Arial"/>
                    <a:ea typeface="Arial"/>
                    <a:cs typeface="Arial"/>
                    <a:sym typeface="Arial"/>
                  </a:rPr>
                  <a:t>x</a:t>
                </a:r>
                <a:r>
                  <a:rPr lang="zh-TW" altLang="en-US" sz="1100" b="0" i="0" u="none" strike="noStrike" cap="none" dirty="0" smtClean="0">
                    <a:solidFill>
                      <a:srgbClr val="000000"/>
                    </a:solidFill>
                    <a:effectLst/>
                    <a:latin typeface="Arial"/>
                    <a:ea typeface="Arial"/>
                    <a:cs typeface="Arial"/>
                    <a:sym typeface="Arial"/>
                  </a:rPr>
                  <a:t>是參數</a:t>
                </a:r>
                <a:r>
                  <a:rPr lang="en-US" altLang="zh-TW" sz="1100" b="0" i="0" u="none" strike="noStrike" cap="none" dirty="0" smtClean="0">
                    <a:solidFill>
                      <a:srgbClr val="000000"/>
                    </a:solidFill>
                    <a:effectLst/>
                    <a:latin typeface="Arial"/>
                    <a:ea typeface="Arial"/>
                    <a:cs typeface="Arial"/>
                    <a:sym typeface="Arial"/>
                  </a:rPr>
                  <a:t>p</a:t>
                </a:r>
                <a:r>
                  <a:rPr lang="zh-TW" altLang="en-US" sz="1100" b="0" i="0" u="none" strike="noStrike" cap="none" dirty="0" smtClean="0">
                    <a:solidFill>
                      <a:srgbClr val="000000"/>
                    </a:solidFill>
                    <a:effectLst/>
                    <a:latin typeface="Arial"/>
                    <a:ea typeface="Arial"/>
                    <a:cs typeface="Arial"/>
                    <a:sym typeface="Arial"/>
                  </a:rPr>
                  <a:t>的向量</a:t>
                </a:r>
                <a:r>
                  <a:rPr lang="en-US" altLang="zh-TW" sz="1100" b="0" i="0" u="none" strike="noStrike" cap="none" dirty="0" smtClean="0">
                    <a:solidFill>
                      <a:srgbClr val="000000"/>
                    </a:solidFill>
                    <a:effectLst/>
                    <a:latin typeface="Arial"/>
                    <a:ea typeface="Arial"/>
                    <a:cs typeface="Arial"/>
                    <a:sym typeface="Arial"/>
                  </a:rPr>
                  <a:t>!)[A:</a:t>
                </a:r>
                <a:r>
                  <a:rPr lang="zh-TW" altLang="en-US" sz="1100" b="0" i="0" u="none" strike="noStrike" cap="none" dirty="0" smtClean="0">
                    <a:solidFill>
                      <a:srgbClr val="000000"/>
                    </a:solidFill>
                    <a:effectLst/>
                    <a:latin typeface="Arial"/>
                    <a:ea typeface="Arial"/>
                    <a:cs typeface="Arial"/>
                    <a:sym typeface="Arial"/>
                  </a:rPr>
                  <a:t> </a:t>
                </a:r>
                <a:r>
                  <a:rPr lang="en-US" altLang="zh-TW" i="0">
                    <a:solidFill>
                      <a:schemeClr val="tx1"/>
                    </a:solidFill>
                    <a:latin typeface="Cambria Math"/>
                  </a:rPr>
                  <a:t>𝑥</a:t>
                </a:r>
                <a:r>
                  <a:rPr lang="en-US" altLang="zh-TW" i="0" smtClean="0">
                    <a:solidFill>
                      <a:schemeClr val="tx1"/>
                    </a:solidFill>
                    <a:latin typeface="Cambria Math" panose="02040503050406030204" pitchFamily="18" charset="0"/>
                  </a:rPr>
                  <a:t>_</a:t>
                </a:r>
                <a:r>
                  <a:rPr lang="en-US" altLang="zh-TW" i="0">
                    <a:solidFill>
                      <a:schemeClr val="tx1"/>
                    </a:solidFill>
                    <a:latin typeface="Cambria Math"/>
                  </a:rPr>
                  <a:t>𝑖</a:t>
                </a:r>
                <a:r>
                  <a:rPr lang="zh-TW" altLang="en-US" sz="1100" b="0" i="0" u="none" strike="noStrike" cap="none" dirty="0" smtClean="0">
                    <a:solidFill>
                      <a:srgbClr val="000000"/>
                    </a:solidFill>
                    <a:effectLst/>
                    <a:latin typeface="Arial"/>
                    <a:ea typeface="Arial"/>
                    <a:cs typeface="Arial"/>
                    <a:sym typeface="Arial"/>
                  </a:rPr>
                  <a:t>集合向量，</a:t>
                </a:r>
                <a:r>
                  <a:rPr lang="en-US" altLang="zh-TW" sz="1100" b="0" i="0" u="none" strike="noStrike" cap="none" dirty="0" smtClean="0">
                    <a:solidFill>
                      <a:srgbClr val="000000"/>
                    </a:solidFill>
                    <a:effectLst/>
                    <a:latin typeface="Arial"/>
                    <a:ea typeface="Arial"/>
                    <a:cs typeface="Arial"/>
                    <a:sym typeface="Arial"/>
                  </a:rPr>
                  <a:t>b: </a:t>
                </a:r>
                <a:r>
                  <a:rPr lang="en-US" altLang="zh-TW" i="0">
                    <a:solidFill>
                      <a:schemeClr val="tx1"/>
                    </a:solidFill>
                    <a:latin typeface="Cambria Math"/>
                  </a:rPr>
                  <a:t>𝑥</a:t>
                </a:r>
                <a:r>
                  <a:rPr lang="en-US" altLang="zh-TW" i="0" smtClean="0">
                    <a:solidFill>
                      <a:schemeClr val="tx1"/>
                    </a:solidFill>
                    <a:latin typeface="Cambria Math" panose="02040503050406030204" pitchFamily="18" charset="0"/>
                  </a:rPr>
                  <a:t>_</a:t>
                </a:r>
                <a:r>
                  <a:rPr lang="en-US" altLang="zh-TW" i="0">
                    <a:solidFill>
                      <a:schemeClr val="tx1"/>
                    </a:solidFill>
                    <a:latin typeface="Cambria Math"/>
                  </a:rPr>
                  <a:t>𝑖</a:t>
                </a:r>
                <a:r>
                  <a:rPr lang="en-US" altLang="zh-TW" i="0">
                    <a:solidFill>
                      <a:schemeClr val="tx1"/>
                    </a:solidFill>
                    <a:latin typeface="Cambria Math" panose="02040503050406030204" pitchFamily="18" charset="0"/>
                  </a:rPr>
                  <a:t>^</a:t>
                </a:r>
                <a:r>
                  <a:rPr lang="en-US" altLang="zh-TW" i="0">
                    <a:solidFill>
                      <a:schemeClr val="tx1"/>
                    </a:solidFill>
                    <a:latin typeface="Cambria Math"/>
                  </a:rPr>
                  <a:t>′</a:t>
                </a:r>
                <a:r>
                  <a:rPr lang="zh-TW" altLang="en-US" sz="1100" b="0" i="0" u="none" strike="noStrike" cap="none" dirty="0" smtClean="0">
                    <a:solidFill>
                      <a:srgbClr val="000000"/>
                    </a:solidFill>
                    <a:effectLst/>
                    <a:latin typeface="Arial"/>
                    <a:ea typeface="Arial"/>
                    <a:cs typeface="Arial"/>
                    <a:sym typeface="Arial"/>
                  </a:rPr>
                  <a:t>集合向量</a:t>
                </a:r>
                <a:r>
                  <a:rPr lang="en-US" altLang="zh-TW" sz="1100" b="0" i="0" u="none" strike="noStrike" cap="none" dirty="0" smtClean="0">
                    <a:solidFill>
                      <a:srgbClr val="000000"/>
                    </a:solidFill>
                    <a:effectLst/>
                    <a:latin typeface="Arial"/>
                    <a:ea typeface="Arial"/>
                    <a:cs typeface="Arial"/>
                    <a:sym typeface="Arial"/>
                  </a:rPr>
                  <a:t>]</a:t>
                </a:r>
              </a:p>
              <a:p>
                <a:pPr marL="0" indent="0" defTabSz="990752">
                  <a:buClrTx/>
                  <a:buSzTx/>
                  <a:buFontTx/>
                  <a:buNone/>
                  <a:defRPr/>
                </a:pPr>
                <a:r>
                  <a:rPr kumimoji="1" lang="zh-TW" altLang="en-US" dirty="0" smtClean="0"/>
                  <a:t>要如何找到二次方的根？先乘開，接著取微分，</a:t>
                </a:r>
                <a:r>
                  <a:rPr kumimoji="0" lang="zh-TW" altLang="en-US" dirty="0" smtClean="0">
                    <a:solidFill>
                      <a:schemeClr val="tx1"/>
                    </a:solidFill>
                  </a:rPr>
                  <a:t>解出</a:t>
                </a:r>
                <a:r>
                  <a:rPr lang="en-US" altLang="zh-TW" dirty="0" smtClean="0">
                    <a:solidFill>
                      <a:schemeClr val="tx1"/>
                    </a:solidFill>
                  </a:rPr>
                  <a:t>x</a:t>
                </a:r>
              </a:p>
              <a:p>
                <a:pPr marL="0" indent="0" defTabSz="990752">
                  <a:buClrTx/>
                  <a:buSzTx/>
                  <a:buFontTx/>
                  <a:buNone/>
                  <a:defRPr/>
                </a:pPr>
                <a:endParaRPr kumimoji="1" lang="en-US" altLang="zh-TW" dirty="0" smtClean="0"/>
              </a:p>
              <a:p>
                <a:pPr marL="247688" indent="-247688" defTabSz="990752">
                  <a:buClrTx/>
                  <a:buSzTx/>
                  <a:buNone/>
                  <a:defRPr/>
                </a:pPr>
                <a:r>
                  <a:rPr kumimoji="1" lang="en-US" altLang="zh-TW" baseline="0" dirty="0" smtClean="0"/>
                  <a:t>##########</a:t>
                </a:r>
              </a:p>
              <a:p>
                <a:pPr marL="247688" indent="-247688" defTabSz="990752">
                  <a:buClrTx/>
                  <a:buSzTx/>
                  <a:buNone/>
                  <a:defRPr/>
                </a:pPr>
                <a:r>
                  <a:rPr kumimoji="1" lang="el-GR" altLang="zh-TW" baseline="0" dirty="0" smtClean="0"/>
                  <a:t>Σ</a:t>
                </a:r>
                <a:r>
                  <a:rPr kumimoji="1" lang="zh-TW" altLang="en-US" baseline="0" dirty="0" smtClean="0"/>
                  <a:t> </a:t>
                </a:r>
                <a:r>
                  <a:rPr kumimoji="1" lang="en-US" altLang="zh-TW" baseline="0" dirty="0" smtClean="0"/>
                  <a:t>=</a:t>
                </a:r>
                <a:r>
                  <a:rPr kumimoji="1" lang="zh-TW" altLang="en-US" baseline="0" dirty="0" smtClean="0"/>
                  <a:t> </a:t>
                </a:r>
                <a:r>
                  <a:rPr kumimoji="1" lang="en-US" altLang="zh-TW" baseline="0" dirty="0" smtClean="0"/>
                  <a:t>sum </a:t>
                </a:r>
                <a:r>
                  <a:rPr kumimoji="1" lang="en-US" altLang="zh-TW" baseline="0" dirty="0" err="1" smtClean="0"/>
                  <a:t>i</a:t>
                </a:r>
                <a:endParaRPr kumimoji="1" lang="en-US" altLang="zh-TW" baseline="0" dirty="0" smtClean="0"/>
              </a:p>
              <a:p>
                <a:pPr marL="247688" indent="-247688" defTabSz="990752">
                  <a:buClrTx/>
                  <a:buSzTx/>
                  <a:buNone/>
                  <a:defRPr/>
                </a:pPr>
                <a:r>
                  <a:rPr kumimoji="1" lang="en-US" altLang="zh-TW" baseline="0" dirty="0" smtClean="0"/>
                  <a:t>||</a:t>
                </a:r>
                <a:r>
                  <a:rPr kumimoji="1" lang="zh-TW" altLang="en-US" baseline="0" dirty="0" smtClean="0"/>
                  <a:t> </a:t>
                </a:r>
                <a:r>
                  <a:rPr kumimoji="1" lang="en-US" altLang="zh-TW" baseline="0" dirty="0" smtClean="0"/>
                  <a:t>||</a:t>
                </a:r>
                <a:r>
                  <a:rPr kumimoji="1" lang="zh-TW" altLang="en-US" baseline="0" dirty="0" smtClean="0"/>
                  <a:t> </a:t>
                </a:r>
                <a:r>
                  <a:rPr kumimoji="1" lang="en-US" altLang="zh-TW" baseline="0" dirty="0" smtClean="0"/>
                  <a:t>=</a:t>
                </a:r>
                <a:r>
                  <a:rPr kumimoji="1" lang="zh-TW" altLang="en-US" baseline="0" dirty="0" smtClean="0"/>
                  <a:t> </a:t>
                </a:r>
                <a:r>
                  <a:rPr kumimoji="1" lang="en-US" altLang="zh-TW" baseline="0" dirty="0" smtClean="0"/>
                  <a:t>norm </a:t>
                </a:r>
                <a:r>
                  <a:rPr kumimoji="1" lang="zh-TW" altLang="en-US" baseline="0" dirty="0" smtClean="0"/>
                  <a:t>長度</a:t>
                </a:r>
                <a:endParaRPr kumimoji="1" lang="en-US" altLang="zh-TW" baseline="0" dirty="0" smtClean="0"/>
              </a:p>
              <a:p>
                <a:pPr marL="247688" indent="-247688" defTabSz="990752">
                  <a:buClrTx/>
                  <a:buSzTx/>
                  <a:buNone/>
                  <a:defRPr/>
                </a:pPr>
                <a:r>
                  <a:rPr kumimoji="1" lang="en-US" altLang="zh-TW" baseline="0" dirty="0" err="1" smtClean="0"/>
                  <a:t>p</a:t>
                </a:r>
                <a:r>
                  <a:rPr kumimoji="1" lang="en-US" altLang="zh-TW" baseline="30000" dirty="0" err="1" smtClean="0"/>
                  <a:t>T</a:t>
                </a:r>
                <a:r>
                  <a:rPr kumimoji="1" lang="en-US" altLang="zh-TW" baseline="0" dirty="0" smtClean="0"/>
                  <a:t> = Transpose</a:t>
                </a:r>
                <a:r>
                  <a:rPr kumimoji="1" lang="zh-TW" altLang="en-US" baseline="0" dirty="0" smtClean="0"/>
                  <a:t> 轉</a:t>
                </a:r>
                <a:r>
                  <a:rPr kumimoji="1" lang="zh-TW" altLang="en-US" baseline="0" dirty="0" smtClean="0"/>
                  <a:t>置</a:t>
                </a:r>
                <a:endParaRPr kumimoji="1" lang="en-US" altLang="zh-TW" baseline="0" dirty="0" smtClean="0"/>
              </a:p>
            </p:txBody>
          </p:sp>
        </mc:Fallback>
      </mc:AlternateContent>
      <p:sp>
        <p:nvSpPr>
          <p:cNvPr id="4" name="投影片編號版面配置區 3"/>
          <p:cNvSpPr>
            <a:spLocks noGrp="1"/>
          </p:cNvSpPr>
          <p:nvPr>
            <p:ph type="sldNum" sz="quarter" idx="10"/>
          </p:nvPr>
        </p:nvSpPr>
        <p:spPr>
          <a:xfrm>
            <a:off x="4023992" y="9721107"/>
            <a:ext cx="3078427" cy="513507"/>
          </a:xfrm>
          <a:prstGeom prst="rect">
            <a:avLst/>
          </a:prstGeom>
        </p:spPr>
        <p:txBody>
          <a:bodyPr lIns="99075" tIns="49538" rIns="99075" bIns="49538"/>
          <a:lstStyle/>
          <a:p>
            <a:fld id="{03DE6EB8-F9A6-6A49-9C13-B547FEA9F2DB}" type="slidenum">
              <a:rPr kumimoji="1" lang="zh-TW" altLang="en-US" smtClean="0"/>
              <a:t>9</a:t>
            </a:fld>
            <a:endParaRPr kumimoji="1" lang="zh-TW" altLang="en-US"/>
          </a:p>
        </p:txBody>
      </p:sp>
    </p:spTree>
    <p:extLst>
      <p:ext uri="{BB962C8B-B14F-4D97-AF65-F5344CB8AC3E}">
        <p14:creationId xmlns:p14="http://schemas.microsoft.com/office/powerpoint/2010/main" val="151252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039AD4C-2604-4923-8618-66FEFAA14CD3}" type="datetime1">
              <a:rPr lang="en-US" altLang="zh-TW" smtClean="0"/>
              <a:t>4/21/2020</a:t>
            </a:fld>
            <a:endParaRPr lang="en-US" dirty="0"/>
          </a:p>
        </p:txBody>
      </p:sp>
      <p:sp>
        <p:nvSpPr>
          <p:cNvPr id="5" name="Footer Placeholder 4"/>
          <p:cNvSpPr>
            <a:spLocks noGrp="1"/>
          </p:cNvSpPr>
          <p:nvPr>
            <p:ph type="ftr" sz="quarter" idx="11"/>
          </p:nvPr>
        </p:nvSpPr>
        <p:spPr/>
        <p:txBody>
          <a:bodyPr/>
          <a:lstStyle/>
          <a:p>
            <a:r>
              <a:rPr lang="pl-PL" smtClean="0"/>
              <a:t>DC &amp; CV Lab. CSIE NTU</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92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E47BFDD-4AE5-4056-89B4-90CC7E7D948A}" type="datetime1">
              <a:rPr lang="en-US" altLang="zh-TW" smtClean="0"/>
              <a:t>4/21/2020</a:t>
            </a:fld>
            <a:endParaRPr lang="en-US" dirty="0"/>
          </a:p>
        </p:txBody>
      </p:sp>
      <p:sp>
        <p:nvSpPr>
          <p:cNvPr id="5" name="Footer Placeholder 4"/>
          <p:cNvSpPr>
            <a:spLocks noGrp="1"/>
          </p:cNvSpPr>
          <p:nvPr>
            <p:ph type="ftr" sz="quarter" idx="11"/>
          </p:nvPr>
        </p:nvSpPr>
        <p:spPr/>
        <p:txBody>
          <a:bodyPr/>
          <a:lstStyle/>
          <a:p>
            <a:r>
              <a:rPr lang="pl-PL" smtClean="0"/>
              <a:t>DC &amp; CV Lab. CSIE NTU</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102890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79914A9-E198-41A3-A287-059F7C984597}" type="datetime1">
              <a:rPr lang="en-US" altLang="zh-TW" smtClean="0"/>
              <a:t>4/21/2020</a:t>
            </a:fld>
            <a:endParaRPr lang="en-US" dirty="0"/>
          </a:p>
        </p:txBody>
      </p:sp>
      <p:sp>
        <p:nvSpPr>
          <p:cNvPr id="5" name="Footer Placeholder 4"/>
          <p:cNvSpPr>
            <a:spLocks noGrp="1"/>
          </p:cNvSpPr>
          <p:nvPr>
            <p:ph type="ftr" sz="quarter" idx="11"/>
          </p:nvPr>
        </p:nvSpPr>
        <p:spPr/>
        <p:txBody>
          <a:bodyPr/>
          <a:lstStyle/>
          <a:p>
            <a:r>
              <a:rPr lang="pl-PL" smtClean="0"/>
              <a:t>DC &amp; CV Lab. CSIE NTU</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171635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BADEC0F-F71F-4B1C-A75D-DDB3899D507A}" type="datetime1">
              <a:rPr lang="en-US" altLang="zh-TW" smtClean="0"/>
              <a:t>4/21/2020</a:t>
            </a:fld>
            <a:endParaRPr lang="zh-TW" altLang="en-US"/>
          </a:p>
        </p:txBody>
      </p:sp>
      <p:sp>
        <p:nvSpPr>
          <p:cNvPr id="5" name="Footer Placeholder 4"/>
          <p:cNvSpPr>
            <a:spLocks noGrp="1"/>
          </p:cNvSpPr>
          <p:nvPr>
            <p:ph type="ftr" sz="quarter" idx="11"/>
          </p:nvPr>
        </p:nvSpPr>
        <p:spPr/>
        <p:txBody>
          <a:bodyPr/>
          <a:lstStyle/>
          <a:p>
            <a:r>
              <a:rPr lang="pl-PL" altLang="zh-TW" smtClean="0"/>
              <a:t>DC &amp; CV Lab. CSIE NTU</a:t>
            </a:r>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69976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DC46752-440C-48A2-A60A-D79CCAB3F579}" type="datetime1">
              <a:rPr lang="en-US" altLang="zh-TW" smtClean="0"/>
              <a:t>4/21/2020</a:t>
            </a:fld>
            <a:endParaRPr lang="en-US" dirty="0"/>
          </a:p>
        </p:txBody>
      </p:sp>
      <p:sp>
        <p:nvSpPr>
          <p:cNvPr id="5" name="Footer Placeholder 4"/>
          <p:cNvSpPr>
            <a:spLocks noGrp="1"/>
          </p:cNvSpPr>
          <p:nvPr>
            <p:ph type="ftr" sz="quarter" idx="11"/>
          </p:nvPr>
        </p:nvSpPr>
        <p:spPr/>
        <p:txBody>
          <a:bodyPr/>
          <a:lstStyle/>
          <a:p>
            <a:r>
              <a:rPr lang="pl-PL" smtClean="0"/>
              <a:t>DC &amp; CV Lab. CSIE NTU</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49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7323C6A-1653-4A16-B43D-EC509844F807}" type="datetime1">
              <a:rPr lang="en-US" altLang="zh-TW" smtClean="0"/>
              <a:t>4/21/2020</a:t>
            </a:fld>
            <a:endParaRPr lang="en-US" dirty="0"/>
          </a:p>
        </p:txBody>
      </p:sp>
      <p:sp>
        <p:nvSpPr>
          <p:cNvPr id="6" name="Footer Placeholder 5"/>
          <p:cNvSpPr>
            <a:spLocks noGrp="1"/>
          </p:cNvSpPr>
          <p:nvPr>
            <p:ph type="ftr" sz="quarter" idx="11"/>
          </p:nvPr>
        </p:nvSpPr>
        <p:spPr/>
        <p:txBody>
          <a:bodyPr/>
          <a:lstStyle/>
          <a:p>
            <a:r>
              <a:rPr lang="pl-PL" smtClean="0"/>
              <a:t>DC &amp; CV Lab. CSIE NTU</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69951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822960" y="2582334"/>
            <a:ext cx="3703320" cy="3378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63440" y="2582334"/>
            <a:ext cx="3703320" cy="3378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D175058-170C-4962-B453-525E5C456E63}" type="datetime1">
              <a:rPr lang="en-US" altLang="zh-TW" smtClean="0"/>
              <a:t>4/21/2020</a:t>
            </a:fld>
            <a:endParaRPr lang="en-US" dirty="0"/>
          </a:p>
        </p:txBody>
      </p:sp>
      <p:sp>
        <p:nvSpPr>
          <p:cNvPr id="8" name="Footer Placeholder 7"/>
          <p:cNvSpPr>
            <a:spLocks noGrp="1"/>
          </p:cNvSpPr>
          <p:nvPr>
            <p:ph type="ftr" sz="quarter" idx="11"/>
          </p:nvPr>
        </p:nvSpPr>
        <p:spPr/>
        <p:txBody>
          <a:bodyPr/>
          <a:lstStyle/>
          <a:p>
            <a:r>
              <a:rPr lang="pl-PL" smtClean="0"/>
              <a:t>DC &amp; CV Lab. CSIE NTU</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134286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176893E-C5BB-4EE3-A452-26004E035151}" type="datetime1">
              <a:rPr lang="en-US" altLang="zh-TW" smtClean="0"/>
              <a:t>4/21/2020</a:t>
            </a:fld>
            <a:endParaRPr lang="en-US" dirty="0"/>
          </a:p>
        </p:txBody>
      </p:sp>
      <p:sp>
        <p:nvSpPr>
          <p:cNvPr id="4" name="Footer Placeholder 3"/>
          <p:cNvSpPr>
            <a:spLocks noGrp="1"/>
          </p:cNvSpPr>
          <p:nvPr>
            <p:ph type="ftr" sz="quarter" idx="11"/>
          </p:nvPr>
        </p:nvSpPr>
        <p:spPr/>
        <p:txBody>
          <a:bodyPr/>
          <a:lstStyle/>
          <a:p>
            <a:r>
              <a:rPr lang="pl-PL" smtClean="0"/>
              <a:t>DC &amp; CV Lab. CSIE NTU</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3573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4A4DDD-1EDE-4514-9B17-E9A929E51522}" type="datetime1">
              <a:rPr lang="en-US" altLang="zh-TW" smtClean="0"/>
              <a:t>4/21/2020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pl-PL" smtClean="0"/>
              <a:t>DC &amp; CV Lab. CSIE NTU</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98863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49854A0-5392-4C00-ABB9-1D163F30FBE5}" type="datetime1">
              <a:rPr lang="en-US" altLang="zh-TW" smtClean="0"/>
              <a:t>4/21/2020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pl-PL" smtClean="0"/>
              <a:t>DC &amp; CV Lab. CSIE NTU</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96198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C57CBCBC-55D0-49E5-B425-585EB30D97C6}" type="datetime1">
              <a:rPr lang="en-US" altLang="zh-TW" smtClean="0"/>
              <a:t>4/21/2020</a:t>
            </a:fld>
            <a:endParaRPr lang="en-US" dirty="0"/>
          </a:p>
        </p:txBody>
      </p:sp>
      <p:sp>
        <p:nvSpPr>
          <p:cNvPr id="6" name="Footer Placeholder 5"/>
          <p:cNvSpPr>
            <a:spLocks noGrp="1"/>
          </p:cNvSpPr>
          <p:nvPr>
            <p:ph type="ftr" sz="quarter" idx="11"/>
          </p:nvPr>
        </p:nvSpPr>
        <p:spPr/>
        <p:txBody>
          <a:bodyPr/>
          <a:lstStyle/>
          <a:p>
            <a:r>
              <a:rPr lang="pl-PL" smtClean="0"/>
              <a:t>DC &amp; CV Lab. CSIE NTU</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28180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5AB5561-0A13-4312-94EE-E94834A41B4A}" type="datetime1">
              <a:rPr lang="en-US" altLang="zh-TW" smtClean="0"/>
              <a:t>4/21/2020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pl-PL" smtClean="0"/>
              <a:t>DC &amp; CV Lab. CSIE NTU</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altLang="zh-TW" smtClean="0"/>
              <a:t>‹#›</a:t>
            </a:fld>
            <a:endParaRPr lang="zh-TW"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7763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0.tiff"/><Relationship Id="rId4" Type="http://schemas.openxmlformats.org/officeDocument/2006/relationships/image" Target="../media/image49.tif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media.ee.ntu.edu.tw/courses/cv/19F/"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www.cs.cmu.edu/~1638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idx="4294967295"/>
          </p:nvPr>
        </p:nvSpPr>
        <p:spPr>
          <a:xfrm>
            <a:off x="2317750" y="2230422"/>
            <a:ext cx="4508501" cy="1612868"/>
          </a:xfrm>
          <a:prstGeom prst="rect">
            <a:avLst/>
          </a:prstGeom>
          <a:noFill/>
          <a:ln>
            <a:noFill/>
          </a:ln>
        </p:spPr>
        <p:txBody>
          <a:bodyPr spcFirstLastPara="1" wrap="square" lIns="68575" tIns="34275" rIns="68575" bIns="34275" anchor="ctr" anchorCtr="0">
            <a:noAutofit/>
          </a:bodyPr>
          <a:lstStyle/>
          <a:p>
            <a:pPr marL="91440" lvl="0" indent="-91440" algn="ctr">
              <a:lnSpc>
                <a:spcPct val="120000"/>
              </a:lnSpc>
              <a:spcBef>
                <a:spcPts val="0"/>
              </a:spcBef>
              <a:buClr>
                <a:schemeClr val="accent1"/>
              </a:buClr>
              <a:buSzPct val="100000"/>
              <a:buFont typeface="Calibri" panose="020F0502020204030204" pitchFamily="34" charset="0"/>
              <a:buChar char=" "/>
            </a:pPr>
            <a:r>
              <a:rPr lang="zh-TW" sz="3200" dirty="0">
                <a:solidFill>
                  <a:srgbClr val="006600"/>
                </a:solidFill>
                <a:latin typeface="+mn-lt"/>
                <a:cs typeface="+mn-cs"/>
              </a:rPr>
              <a:t>Chapter 6</a:t>
            </a:r>
            <a:endParaRPr sz="3200" dirty="0">
              <a:solidFill>
                <a:srgbClr val="006600"/>
              </a:solidFill>
              <a:latin typeface="+mn-lt"/>
              <a:cs typeface="+mn-cs"/>
            </a:endParaRPr>
          </a:p>
          <a:p>
            <a:pPr marL="91440" lvl="0" indent="-91440" algn="ctr">
              <a:lnSpc>
                <a:spcPct val="120000"/>
              </a:lnSpc>
              <a:spcBef>
                <a:spcPts val="0"/>
              </a:spcBef>
              <a:buClr>
                <a:schemeClr val="accent1"/>
              </a:buClr>
              <a:buSzPct val="100000"/>
              <a:buFont typeface="Calibri" panose="020F0502020204030204" pitchFamily="34" charset="0"/>
              <a:buChar char=" "/>
            </a:pPr>
            <a:r>
              <a:rPr lang="zh-TW" sz="3200" dirty="0">
                <a:solidFill>
                  <a:srgbClr val="006600"/>
                </a:solidFill>
                <a:latin typeface="+mn-lt"/>
                <a:cs typeface="+mn-cs"/>
              </a:rPr>
              <a:t>Feature-</a:t>
            </a:r>
            <a:r>
              <a:rPr lang="en-US" altLang="zh-TW" sz="3200" dirty="0">
                <a:solidFill>
                  <a:srgbClr val="006600"/>
                </a:solidFill>
                <a:latin typeface="+mn-lt"/>
                <a:cs typeface="+mn-cs"/>
              </a:rPr>
              <a:t>B</a:t>
            </a:r>
            <a:r>
              <a:rPr lang="zh-TW" sz="3200" dirty="0">
                <a:solidFill>
                  <a:srgbClr val="006600"/>
                </a:solidFill>
                <a:latin typeface="+mn-lt"/>
                <a:cs typeface="+mn-cs"/>
              </a:rPr>
              <a:t>ased </a:t>
            </a:r>
            <a:r>
              <a:rPr lang="en-US" altLang="zh-TW" sz="3200" dirty="0">
                <a:solidFill>
                  <a:srgbClr val="006600"/>
                </a:solidFill>
                <a:latin typeface="+mn-lt"/>
                <a:cs typeface="+mn-cs"/>
              </a:rPr>
              <a:t>A</a:t>
            </a:r>
            <a:r>
              <a:rPr lang="zh-TW" sz="3200" dirty="0">
                <a:solidFill>
                  <a:srgbClr val="006600"/>
                </a:solidFill>
                <a:latin typeface="+mn-lt"/>
                <a:cs typeface="+mn-cs"/>
              </a:rPr>
              <a:t>lignment</a:t>
            </a:r>
            <a:br>
              <a:rPr lang="zh-TW" sz="3200" dirty="0">
                <a:solidFill>
                  <a:srgbClr val="006600"/>
                </a:solidFill>
                <a:latin typeface="+mn-lt"/>
                <a:cs typeface="+mn-cs"/>
              </a:rPr>
            </a:br>
            <a:r>
              <a:rPr lang="zh-TW" sz="2600" dirty="0">
                <a:solidFill>
                  <a:schemeClr val="tx1"/>
                </a:solidFill>
              </a:rPr>
              <a:t>Advanced Computer Vision</a:t>
            </a:r>
            <a:endParaRPr sz="2600" dirty="0">
              <a:solidFill>
                <a:schemeClr val="tx1"/>
              </a:solidFill>
            </a:endParaRPr>
          </a:p>
        </p:txBody>
      </p:sp>
      <p:sp>
        <p:nvSpPr>
          <p:cNvPr id="4" name="矩形 3"/>
          <p:cNvSpPr/>
          <p:nvPr/>
        </p:nvSpPr>
        <p:spPr>
          <a:xfrm>
            <a:off x="1601187" y="845910"/>
            <a:ext cx="5941627" cy="1323439"/>
          </a:xfrm>
          <a:prstGeom prst="rect">
            <a:avLst/>
          </a:prstGeom>
        </p:spPr>
        <p:txBody>
          <a:bodyPr wrap="none">
            <a:spAutoFit/>
          </a:bodyPr>
          <a:lstStyle/>
          <a:p>
            <a:pPr algn="ctr"/>
            <a:r>
              <a:rPr lang="zh-TW" altLang="en-US" sz="4000" kern="1200" spc="-50" dirty="0">
                <a:solidFill>
                  <a:srgbClr val="002060"/>
                </a:solidFill>
                <a:latin typeface="+mj-lt"/>
                <a:ea typeface="+mj-ea"/>
                <a:cs typeface="+mj-cs"/>
              </a:rPr>
              <a:t>Computer Vision</a:t>
            </a:r>
            <a:r>
              <a:rPr lang="zh-TW" altLang="en-US" sz="4000" kern="1200" spc="-50" dirty="0" smtClean="0">
                <a:solidFill>
                  <a:srgbClr val="002060"/>
                </a:solidFill>
                <a:latin typeface="+mj-lt"/>
                <a:ea typeface="+mj-ea"/>
                <a:cs typeface="+mj-cs"/>
              </a:rPr>
              <a:t>:</a:t>
            </a:r>
            <a:endParaRPr lang="en-US" altLang="zh-TW" sz="4000" kern="1200" spc="-50" dirty="0" smtClean="0">
              <a:solidFill>
                <a:srgbClr val="002060"/>
              </a:solidFill>
              <a:latin typeface="+mj-lt"/>
              <a:ea typeface="+mj-ea"/>
              <a:cs typeface="+mj-cs"/>
            </a:endParaRPr>
          </a:p>
          <a:p>
            <a:pPr algn="ctr"/>
            <a:r>
              <a:rPr lang="zh-TW" altLang="en-US" sz="4000" kern="1200" spc="-50" dirty="0" smtClean="0">
                <a:solidFill>
                  <a:srgbClr val="002060"/>
                </a:solidFill>
                <a:latin typeface="+mj-lt"/>
                <a:ea typeface="+mj-ea"/>
                <a:cs typeface="+mj-cs"/>
              </a:rPr>
              <a:t>Algorithms </a:t>
            </a:r>
            <a:r>
              <a:rPr lang="zh-TW" altLang="en-US" sz="4000" kern="1200" spc="-50" dirty="0">
                <a:solidFill>
                  <a:srgbClr val="002060"/>
                </a:solidFill>
                <a:latin typeface="+mj-lt"/>
                <a:ea typeface="+mj-ea"/>
                <a:cs typeface="+mj-cs"/>
              </a:rPr>
              <a:t>and Applications</a:t>
            </a:r>
          </a:p>
        </p:txBody>
      </p:sp>
      <p:sp>
        <p:nvSpPr>
          <p:cNvPr id="7" name="Rectangle 6"/>
          <p:cNvSpPr>
            <a:spLocks noGrp="1" noChangeArrowheads="1"/>
          </p:cNvSpPr>
          <p:nvPr>
            <p:ph type="ftr" sz="quarter" idx="11"/>
          </p:nvPr>
        </p:nvSpPr>
        <p:spPr>
          <a:xfrm>
            <a:off x="1578897" y="5517232"/>
            <a:ext cx="5986206" cy="947639"/>
          </a:xfrm>
          <a:noFill/>
          <a:ln>
            <a:miter lim="800000"/>
            <a:headEnd/>
            <a:tailEnd/>
          </a:ln>
        </p:spPr>
        <p:txBody>
          <a:bodyPr/>
          <a:lstStyle/>
          <a:p>
            <a:r>
              <a:rPr lang="pl-PL" altLang="zh-TW" sz="1400" i="0" cap="none" dirty="0" smtClean="0">
                <a:solidFill>
                  <a:schemeClr val="tx1"/>
                </a:solidFill>
                <a:latin typeface="+mj-lt"/>
                <a:ea typeface="+mj-ea"/>
              </a:rPr>
              <a:t>DC &amp; CV Lab. CSIE NTU</a:t>
            </a:r>
            <a:endParaRPr lang="en-US" altLang="zh-TW" sz="1400" i="0" cap="none" dirty="0" smtClean="0">
              <a:solidFill>
                <a:schemeClr val="tx1"/>
              </a:solidFill>
              <a:latin typeface="+mj-lt"/>
              <a:ea typeface="+mj-ea"/>
            </a:endParaRPr>
          </a:p>
        </p:txBody>
      </p:sp>
      <p:sp>
        <p:nvSpPr>
          <p:cNvPr id="8" name="Text Box 4"/>
          <p:cNvSpPr txBox="1">
            <a:spLocks noChangeArrowheads="1"/>
          </p:cNvSpPr>
          <p:nvPr/>
        </p:nvSpPr>
        <p:spPr bwMode="auto">
          <a:xfrm>
            <a:off x="2646363" y="4309352"/>
            <a:ext cx="3851275" cy="1200329"/>
          </a:xfrm>
          <a:prstGeom prst="rect">
            <a:avLst/>
          </a:prstGeom>
          <a:noFill/>
          <a:ln w="9525">
            <a:noFill/>
            <a:miter lim="800000"/>
            <a:headEnd/>
            <a:tailEnd/>
          </a:ln>
        </p:spPr>
        <p:txBody>
          <a:bodyPr>
            <a:spAutoFit/>
          </a:bodyPr>
          <a:lstStyle/>
          <a:p>
            <a:pPr algn="ctr">
              <a:spcBef>
                <a:spcPts val="0"/>
              </a:spcBef>
            </a:pPr>
            <a:r>
              <a:rPr lang="en-US" altLang="zh-TW" sz="1800" dirty="0">
                <a:latin typeface="+mj-lt"/>
                <a:ea typeface="+mj-ea"/>
              </a:rPr>
              <a:t>Presented by: </a:t>
            </a:r>
            <a:r>
              <a:rPr kumimoji="0" lang="zh-TW" altLang="en-US" sz="1800" dirty="0">
                <a:latin typeface="+mj-lt"/>
                <a:ea typeface="+mj-ea"/>
              </a:rPr>
              <a:t>傅楸善 </a:t>
            </a:r>
            <a:r>
              <a:rPr kumimoji="0" lang="en-US" altLang="zh-TW" sz="1800" dirty="0">
                <a:latin typeface="+mj-lt"/>
                <a:ea typeface="+mj-ea"/>
              </a:rPr>
              <a:t>&amp; </a:t>
            </a:r>
            <a:r>
              <a:rPr kumimoji="0" lang="zh-TW" altLang="en-US" sz="1800" dirty="0" smtClean="0">
                <a:latin typeface="+mj-lt"/>
                <a:ea typeface="+mj-ea"/>
              </a:rPr>
              <a:t>蔡婷瑀</a:t>
            </a:r>
            <a:endParaRPr kumimoji="0" lang="en-US" altLang="zh-TW" sz="1800" dirty="0" smtClean="0">
              <a:latin typeface="+mj-lt"/>
              <a:ea typeface="+mj-ea"/>
            </a:endParaRPr>
          </a:p>
          <a:p>
            <a:pPr algn="ctr">
              <a:spcBef>
                <a:spcPts val="0"/>
              </a:spcBef>
            </a:pPr>
            <a:r>
              <a:rPr kumimoji="0" lang="en-US" altLang="zh-TW" sz="1800" dirty="0" smtClean="0">
                <a:latin typeface="+mj-lt"/>
                <a:ea typeface="+mj-ea"/>
              </a:rPr>
              <a:t>E-mail: r08945026@ntu.edu.tw</a:t>
            </a:r>
          </a:p>
          <a:p>
            <a:pPr algn="ctr">
              <a:spcBef>
                <a:spcPts val="0"/>
              </a:spcBef>
            </a:pPr>
            <a:r>
              <a:rPr kumimoji="0" lang="zh-TW" altLang="en-US" sz="1800" dirty="0" smtClean="0">
                <a:latin typeface="+mj-lt"/>
                <a:ea typeface="+mj-ea"/>
              </a:rPr>
              <a:t>手機</a:t>
            </a:r>
            <a:r>
              <a:rPr kumimoji="0" lang="en-US" altLang="zh-TW" sz="1800" dirty="0" smtClean="0">
                <a:latin typeface="+mj-lt"/>
                <a:ea typeface="+mj-ea"/>
              </a:rPr>
              <a:t>:</a:t>
            </a:r>
            <a:r>
              <a:rPr kumimoji="0" lang="zh-TW" altLang="en-US" sz="1800" dirty="0" smtClean="0">
                <a:latin typeface="+mj-lt"/>
                <a:ea typeface="+mj-ea"/>
              </a:rPr>
              <a:t> </a:t>
            </a:r>
            <a:r>
              <a:rPr kumimoji="0" lang="en-US" altLang="zh-TW" sz="1800" dirty="0" smtClean="0">
                <a:latin typeface="+mj-lt"/>
                <a:ea typeface="+mj-ea"/>
              </a:rPr>
              <a:t>0987233087</a:t>
            </a:r>
            <a:endParaRPr kumimoji="0" lang="en-US" altLang="zh-TW" sz="1800" dirty="0">
              <a:latin typeface="+mj-lt"/>
              <a:ea typeface="+mj-ea"/>
            </a:endParaRPr>
          </a:p>
          <a:p>
            <a:pPr algn="ctr">
              <a:spcBef>
                <a:spcPts val="0"/>
              </a:spcBef>
            </a:pPr>
            <a:r>
              <a:rPr kumimoji="0" lang="zh-TW" altLang="en-US" sz="1800" dirty="0">
                <a:latin typeface="+mj-lt"/>
                <a:ea typeface="+mj-ea"/>
              </a:rPr>
              <a:t>授課教授：傅楸善 博士</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p:txBody>
          <a:bodyPr>
            <a:normAutofit/>
          </a:bodyPr>
          <a:lstStyle/>
          <a:p>
            <a:pPr lvl="1" algn="ctr"/>
            <a:r>
              <a:rPr lang="en-US" altLang="zh-TW" sz="3200" b="1" dirty="0" smtClean="0">
                <a:solidFill>
                  <a:schemeClr val="tx1"/>
                </a:solidFill>
                <a:latin typeface="+mj-lt"/>
                <a:ea typeface="+mj-ea"/>
              </a:rPr>
              <a:t>6.1.3</a:t>
            </a:r>
            <a:r>
              <a:rPr lang="zh-TW" altLang="en-US" sz="3200" b="1" dirty="0" smtClean="0">
                <a:solidFill>
                  <a:schemeClr val="tx1"/>
                </a:solidFill>
                <a:latin typeface="+mj-lt"/>
                <a:ea typeface="+mj-ea"/>
              </a:rPr>
              <a:t> </a:t>
            </a:r>
            <a:r>
              <a:rPr lang="en-US" altLang="zh-TW" sz="3200" dirty="0" smtClean="0">
                <a:solidFill>
                  <a:schemeClr val="tx1"/>
                </a:solidFill>
                <a:latin typeface="+mj-lt"/>
                <a:ea typeface="+mj-ea"/>
              </a:rPr>
              <a:t>Iterative Algorithms</a:t>
            </a:r>
            <a:endParaRPr lang="en-US" altLang="zh-TW" sz="3200" dirty="0">
              <a:solidFill>
                <a:schemeClr val="tx1"/>
              </a:solidFill>
              <a:latin typeface="+mj-lt"/>
              <a:ea typeface="+mj-ea"/>
            </a:endParaRPr>
          </a:p>
        </p:txBody>
      </p:sp>
      <p:sp>
        <p:nvSpPr>
          <p:cNvPr id="3" name="內容版面配置區 2"/>
          <p:cNvSpPr>
            <a:spLocks noGrp="1"/>
          </p:cNvSpPr>
          <p:nvPr>
            <p:ph idx="1"/>
          </p:nvPr>
        </p:nvSpPr>
        <p:spPr/>
        <p:txBody>
          <a:bodyPr>
            <a:normAutofit/>
          </a:bodyPr>
          <a:lstStyle/>
          <a:p>
            <a:pPr marL="0" indent="0" algn="just">
              <a:lnSpc>
                <a:spcPct val="150000"/>
              </a:lnSpc>
              <a:spcBef>
                <a:spcPts val="0"/>
              </a:spcBef>
            </a:pPr>
            <a:r>
              <a:rPr kumimoji="1" lang="en-US" altLang="zh-TW" sz="2800" dirty="0" smtClean="0">
                <a:solidFill>
                  <a:schemeClr val="tx1"/>
                </a:solidFill>
              </a:rPr>
              <a:t>Most problems do not have a simple linear relationship</a:t>
            </a:r>
          </a:p>
          <a:p>
            <a:pPr marL="622300" lvl="2" indent="-355600" algn="just">
              <a:lnSpc>
                <a:spcPct val="150000"/>
              </a:lnSpc>
              <a:spcBef>
                <a:spcPts val="0"/>
              </a:spcBef>
              <a:buFont typeface="Wingdings" panose="05000000000000000000" pitchFamily="2" charset="2"/>
              <a:buChar char="l"/>
            </a:pPr>
            <a:r>
              <a:rPr kumimoji="1" lang="en-US" altLang="zh-TW" sz="2400" i="1" dirty="0" smtClean="0">
                <a:solidFill>
                  <a:schemeClr val="tx1"/>
                </a:solidFill>
              </a:rPr>
              <a:t>Non-linear least squares</a:t>
            </a:r>
          </a:p>
          <a:p>
            <a:pPr marL="622300" lvl="2" indent="-355600" algn="just">
              <a:lnSpc>
                <a:spcPct val="150000"/>
              </a:lnSpc>
              <a:spcBef>
                <a:spcPts val="0"/>
              </a:spcBef>
              <a:buFont typeface="Wingdings" panose="05000000000000000000" pitchFamily="2" charset="2"/>
              <a:buChar char="l"/>
            </a:pPr>
            <a:r>
              <a:rPr kumimoji="1" lang="en-US" altLang="zh-TW" sz="2400" i="1" dirty="0" smtClean="0">
                <a:solidFill>
                  <a:schemeClr val="tx1"/>
                </a:solidFill>
              </a:rPr>
              <a:t>Non-linear regression</a:t>
            </a:r>
            <a:endParaRPr kumimoji="1" lang="en-US" altLang="zh-TW" sz="2400" i="1" dirty="0">
              <a:solidFill>
                <a:schemeClr val="tx1"/>
              </a:solidFill>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10</a:t>
            </a:fld>
            <a:endParaRPr lang="uk-UA" sz="1200">
              <a:latin typeface="+mj-lt"/>
              <a:ea typeface="+mj-ea"/>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490804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a:r>
              <a:rPr lang="en-US" altLang="zh-TW" sz="3200" b="1" dirty="0" smtClean="0">
                <a:solidFill>
                  <a:schemeClr val="tx1"/>
                </a:solidFill>
                <a:latin typeface="+mj-lt"/>
                <a:ea typeface="+mj-ea"/>
              </a:rPr>
              <a:t>6.1.3</a:t>
            </a:r>
            <a:r>
              <a:rPr lang="zh-TW" altLang="en-US" sz="3200" b="1" dirty="0" smtClean="0">
                <a:solidFill>
                  <a:schemeClr val="tx1"/>
                </a:solidFill>
                <a:latin typeface="+mj-lt"/>
                <a:ea typeface="+mj-ea"/>
              </a:rPr>
              <a:t> </a:t>
            </a:r>
            <a:r>
              <a:rPr lang="en-US" altLang="zh-TW" sz="3200" dirty="0" smtClean="0">
                <a:solidFill>
                  <a:schemeClr val="tx1"/>
                </a:solidFill>
                <a:latin typeface="+mj-lt"/>
                <a:ea typeface="+mj-ea"/>
              </a:rPr>
              <a:t>Iterative Algorithms</a:t>
            </a:r>
            <a:endParaRPr lang="en-US" altLang="zh-TW" sz="3200" dirty="0">
              <a:solidFill>
                <a:schemeClr val="tx1"/>
              </a:solidFill>
              <a:latin typeface="+mj-lt"/>
              <a:ea typeface="+mj-ea"/>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304800" y="1845734"/>
                <a:ext cx="8660521" cy="4023360"/>
              </a:xfrm>
            </p:spPr>
            <p:txBody>
              <a:bodyPr>
                <a:noAutofit/>
              </a:bodyPr>
              <a:lstStyle/>
              <a:p>
                <a:pPr marL="0" indent="0" algn="just">
                  <a:lnSpc>
                    <a:spcPct val="150000"/>
                  </a:lnSpc>
                  <a:spcBef>
                    <a:spcPts val="0"/>
                  </a:spcBef>
                  <a:spcAft>
                    <a:spcPts val="0"/>
                  </a:spcAft>
                  <a:buNone/>
                </a:pPr>
                <a:r>
                  <a:rPr kumimoji="1" lang="en-US" altLang="zh-TW" sz="2400" dirty="0" smtClean="0">
                    <a:solidFill>
                      <a:schemeClr val="tx1"/>
                    </a:solidFill>
                    <a:latin typeface="+mj-lt"/>
                    <a:ea typeface="+mj-ea"/>
                  </a:rPr>
                  <a:t>Iteratively find an update Δ</a:t>
                </a:r>
                <a:r>
                  <a:rPr kumimoji="1" lang="zh-TW" altLang="en-US" sz="2400" dirty="0">
                    <a:solidFill>
                      <a:schemeClr val="tx1"/>
                    </a:solidFill>
                    <a:latin typeface="+mj-lt"/>
                    <a:ea typeface="+mj-ea"/>
                  </a:rPr>
                  <a:t>𝑝 </a:t>
                </a:r>
                <a:r>
                  <a:rPr kumimoji="1" lang="en-US" altLang="zh-TW" sz="2400" dirty="0">
                    <a:solidFill>
                      <a:schemeClr val="tx1"/>
                    </a:solidFill>
                    <a:latin typeface="+mj-lt"/>
                    <a:ea typeface="+mj-ea"/>
                  </a:rPr>
                  <a:t>to the current parameter estimate </a:t>
                </a:r>
                <a:r>
                  <a:rPr kumimoji="1" lang="zh-TW" altLang="en-US" sz="2400" dirty="0">
                    <a:solidFill>
                      <a:schemeClr val="tx1"/>
                    </a:solidFill>
                    <a:latin typeface="+mj-lt"/>
                    <a:ea typeface="+mj-ea"/>
                  </a:rPr>
                  <a:t>𝑝 </a:t>
                </a:r>
                <a:r>
                  <a:rPr kumimoji="1" lang="en-US" altLang="zh-TW" sz="2400" dirty="0">
                    <a:solidFill>
                      <a:schemeClr val="tx1"/>
                    </a:solidFill>
                    <a:latin typeface="+mj-lt"/>
                    <a:ea typeface="+mj-ea"/>
                  </a:rPr>
                  <a:t>by minimizing</a:t>
                </a:r>
                <a:r>
                  <a:rPr kumimoji="1" lang="en-US" altLang="zh-TW" sz="2400" dirty="0" smtClean="0">
                    <a:solidFill>
                      <a:schemeClr val="tx1"/>
                    </a:solidFill>
                    <a:latin typeface="+mj-lt"/>
                    <a:ea typeface="+mj-ea"/>
                  </a:rPr>
                  <a:t>:</a:t>
                </a:r>
              </a:p>
              <a:p>
                <a:pPr marL="0" indent="0" algn="ctr">
                  <a:lnSpc>
                    <a:spcPct val="150000"/>
                  </a:lnSpc>
                  <a:spcBef>
                    <a:spcPts val="0"/>
                  </a:spcBef>
                  <a:spcAft>
                    <a:spcPts val="0"/>
                  </a:spcAft>
                  <a:buNone/>
                </a:pPr>
                <a14:m>
                  <m:oMathPara xmlns:m="http://schemas.openxmlformats.org/officeDocument/2006/math">
                    <m:oMathParaPr>
                      <m:jc m:val="center"/>
                    </m:oMathParaPr>
                    <m:oMath xmlns:m="http://schemas.openxmlformats.org/officeDocument/2006/math">
                      <m:sSub>
                        <m:sSubPr>
                          <m:ctrlPr>
                            <a:rPr kumimoji="1" lang="en-US" altLang="zh-TW" sz="2400" i="1" smtClean="0">
                              <a:solidFill>
                                <a:schemeClr val="tx1"/>
                              </a:solidFill>
                              <a:latin typeface="Cambria Math" panose="02040503050406030204" pitchFamily="18" charset="0"/>
                              <a:ea typeface="+mj-ea"/>
                            </a:rPr>
                          </m:ctrlPr>
                        </m:sSubPr>
                        <m:e>
                          <m:r>
                            <a:rPr kumimoji="1" lang="en-US" altLang="zh-TW" sz="2400" i="1">
                              <a:solidFill>
                                <a:schemeClr val="tx1"/>
                              </a:solidFill>
                              <a:latin typeface="Cambria Math" panose="02040503050406030204" pitchFamily="18" charset="0"/>
                              <a:ea typeface="+mj-ea"/>
                            </a:rPr>
                            <m:t>𝐸</m:t>
                          </m:r>
                        </m:e>
                        <m:sub>
                          <m:r>
                            <a:rPr kumimoji="1" lang="en-US" altLang="zh-TW" sz="2400" i="1">
                              <a:solidFill>
                                <a:schemeClr val="tx1"/>
                              </a:solidFill>
                              <a:latin typeface="Cambria Math" panose="02040503050406030204" pitchFamily="18" charset="0"/>
                              <a:ea typeface="+mj-ea"/>
                            </a:rPr>
                            <m:t>𝑁</m:t>
                          </m:r>
                          <m:r>
                            <a:rPr kumimoji="1" lang="en-US" altLang="zh-TW" sz="2400" i="1" smtClean="0">
                              <a:solidFill>
                                <a:schemeClr val="tx1"/>
                              </a:solidFill>
                              <a:latin typeface="Cambria Math" panose="02040503050406030204" pitchFamily="18" charset="0"/>
                              <a:ea typeface="+mj-ea"/>
                            </a:rPr>
                            <m:t>𝐿</m:t>
                          </m:r>
                          <m:r>
                            <a:rPr kumimoji="1" lang="en-US" altLang="zh-TW" sz="2400" i="1">
                              <a:solidFill>
                                <a:schemeClr val="tx1"/>
                              </a:solidFill>
                              <a:latin typeface="Cambria Math" panose="02040503050406030204" pitchFamily="18" charset="0"/>
                              <a:ea typeface="+mj-ea"/>
                            </a:rPr>
                            <m:t>𝑆</m:t>
                          </m:r>
                        </m:sub>
                      </m:sSub>
                      <m:d>
                        <m:dPr>
                          <m:ctrlPr>
                            <a:rPr kumimoji="1" lang="en-US" altLang="zh-TW" sz="2400" i="1" smtClean="0">
                              <a:solidFill>
                                <a:schemeClr val="tx1"/>
                              </a:solidFill>
                              <a:latin typeface="Cambria Math" panose="02040503050406030204" pitchFamily="18" charset="0"/>
                              <a:ea typeface="+mj-ea"/>
                            </a:rPr>
                          </m:ctrlPr>
                        </m:dPr>
                        <m:e>
                          <m:r>
                            <a:rPr kumimoji="1" lang="en-US" altLang="zh-TW" sz="2400" i="1" dirty="0">
                              <a:solidFill>
                                <a:schemeClr val="tx1"/>
                              </a:solidFill>
                              <a:latin typeface="Cambria Math" panose="02040503050406030204" pitchFamily="18" charset="0"/>
                              <a:ea typeface="+mj-ea"/>
                            </a:rPr>
                            <m:t>∆</m:t>
                          </m:r>
                          <m:r>
                            <a:rPr kumimoji="1" lang="en-US" altLang="zh-TW" sz="2400" b="0" i="1" dirty="0" smtClean="0">
                              <a:solidFill>
                                <a:schemeClr val="tx1"/>
                              </a:solidFill>
                              <a:latin typeface="Cambria Math" panose="02040503050406030204" pitchFamily="18" charset="0"/>
                              <a:ea typeface="+mj-ea"/>
                            </a:rPr>
                            <m:t>𝑝</m:t>
                          </m:r>
                        </m:e>
                      </m:d>
                      <m:r>
                        <a:rPr kumimoji="1" lang="en-US" altLang="zh-TW" sz="2400" b="0" i="1" dirty="0" smtClean="0">
                          <a:solidFill>
                            <a:schemeClr val="tx1"/>
                          </a:solidFill>
                          <a:latin typeface="Cambria Math" panose="02040503050406030204" pitchFamily="18" charset="0"/>
                          <a:ea typeface="+mj-ea"/>
                        </a:rPr>
                        <m:t>= </m:t>
                      </m:r>
                      <m:nary>
                        <m:naryPr>
                          <m:chr m:val="∑"/>
                          <m:supHide m:val="on"/>
                          <m:ctrlPr>
                            <a:rPr kumimoji="1" lang="en-US" altLang="zh-TW" sz="2400" b="0" i="1" dirty="0" smtClean="0">
                              <a:solidFill>
                                <a:schemeClr val="tx1"/>
                              </a:solidFill>
                              <a:latin typeface="Cambria Math" panose="02040503050406030204" pitchFamily="18" charset="0"/>
                              <a:ea typeface="+mj-ea"/>
                            </a:rPr>
                          </m:ctrlPr>
                        </m:naryPr>
                        <m:sub>
                          <m:r>
                            <m:rPr>
                              <m:brk m:alnAt="7"/>
                            </m:rPr>
                            <a:rPr kumimoji="1" lang="en-US" altLang="zh-TW" sz="2400" b="0" i="1" dirty="0" smtClean="0">
                              <a:solidFill>
                                <a:schemeClr val="tx1"/>
                              </a:solidFill>
                              <a:latin typeface="Cambria Math" panose="02040503050406030204" pitchFamily="18" charset="0"/>
                              <a:ea typeface="+mj-ea"/>
                            </a:rPr>
                            <m:t>𝑖</m:t>
                          </m:r>
                        </m:sub>
                        <m:sup/>
                        <m:e>
                          <m:sSup>
                            <m:sSupPr>
                              <m:ctrlPr>
                                <a:rPr kumimoji="1" lang="en-US" altLang="zh-TW" sz="2400" b="0" i="1" dirty="0" smtClean="0">
                                  <a:solidFill>
                                    <a:schemeClr val="tx1"/>
                                  </a:solidFill>
                                  <a:latin typeface="Cambria Math" panose="02040503050406030204" pitchFamily="18" charset="0"/>
                                  <a:ea typeface="+mj-ea"/>
                                </a:rPr>
                              </m:ctrlPr>
                            </m:sSupPr>
                            <m:e>
                              <m:d>
                                <m:dPr>
                                  <m:begChr m:val="‖"/>
                                  <m:endChr m:val="‖"/>
                                  <m:ctrlPr>
                                    <a:rPr kumimoji="1" lang="en-US" altLang="zh-TW" sz="2400" b="0" i="1" dirty="0" smtClean="0">
                                      <a:solidFill>
                                        <a:schemeClr val="tx1"/>
                                      </a:solidFill>
                                      <a:latin typeface="Cambria Math" panose="02040503050406030204" pitchFamily="18" charset="0"/>
                                      <a:ea typeface="+mj-ea"/>
                                    </a:rPr>
                                  </m:ctrlPr>
                                </m:dPr>
                                <m:e>
                                  <m:r>
                                    <a:rPr kumimoji="1" lang="en-US" altLang="zh-TW" sz="2400" b="0" i="1" dirty="0" smtClean="0">
                                      <a:solidFill>
                                        <a:schemeClr val="tx1"/>
                                      </a:solidFill>
                                      <a:latin typeface="Cambria Math" panose="02040503050406030204" pitchFamily="18" charset="0"/>
                                      <a:ea typeface="+mj-ea"/>
                                    </a:rPr>
                                    <m:t>𝑓</m:t>
                                  </m:r>
                                  <m:d>
                                    <m:dPr>
                                      <m:ctrlPr>
                                        <a:rPr kumimoji="1" lang="en-US" altLang="zh-TW" sz="2400" b="0" i="1" dirty="0" smtClean="0">
                                          <a:solidFill>
                                            <a:schemeClr val="tx1"/>
                                          </a:solidFill>
                                          <a:latin typeface="Cambria Math" panose="02040503050406030204" pitchFamily="18" charset="0"/>
                                          <a:ea typeface="+mj-ea"/>
                                        </a:rPr>
                                      </m:ctrlPr>
                                    </m:dPr>
                                    <m:e>
                                      <m:sSub>
                                        <m:sSubPr>
                                          <m:ctrlPr>
                                            <a:rPr kumimoji="1" lang="en-US" altLang="zh-TW" sz="2400" b="0" i="1" dirty="0" smtClean="0">
                                              <a:solidFill>
                                                <a:schemeClr val="tx1"/>
                                              </a:solidFill>
                                              <a:latin typeface="Cambria Math" panose="02040503050406030204" pitchFamily="18" charset="0"/>
                                              <a:ea typeface="+mj-ea"/>
                                            </a:rPr>
                                          </m:ctrlPr>
                                        </m:sSubPr>
                                        <m:e>
                                          <m:r>
                                            <a:rPr kumimoji="1" lang="en-US" altLang="zh-TW" sz="2400" b="0" i="1" dirty="0" smtClean="0">
                                              <a:solidFill>
                                                <a:schemeClr val="tx1"/>
                                              </a:solidFill>
                                              <a:latin typeface="Cambria Math" panose="02040503050406030204" pitchFamily="18" charset="0"/>
                                              <a:ea typeface="+mj-ea"/>
                                            </a:rPr>
                                            <m:t>𝑥</m:t>
                                          </m:r>
                                        </m:e>
                                        <m:sub>
                                          <m:r>
                                            <a:rPr kumimoji="1" lang="en-US" altLang="zh-TW" sz="2400" b="0" i="1" dirty="0" smtClean="0">
                                              <a:solidFill>
                                                <a:schemeClr val="tx1"/>
                                              </a:solidFill>
                                              <a:latin typeface="Cambria Math" panose="02040503050406030204" pitchFamily="18" charset="0"/>
                                              <a:ea typeface="+mj-ea"/>
                                            </a:rPr>
                                            <m:t>𝑖</m:t>
                                          </m:r>
                                        </m:sub>
                                      </m:sSub>
                                      <m:r>
                                        <a:rPr kumimoji="1" lang="en-US" altLang="zh-TW" sz="2400" b="0" i="1" dirty="0" smtClean="0">
                                          <a:solidFill>
                                            <a:schemeClr val="tx1"/>
                                          </a:solidFill>
                                          <a:latin typeface="Cambria Math" panose="02040503050406030204" pitchFamily="18" charset="0"/>
                                          <a:ea typeface="+mj-ea"/>
                                        </a:rPr>
                                        <m:t>;</m:t>
                                      </m:r>
                                      <m:r>
                                        <a:rPr kumimoji="1" lang="en-US" altLang="zh-TW" sz="2400" b="0" i="1" dirty="0" smtClean="0">
                                          <a:solidFill>
                                            <a:schemeClr val="tx1"/>
                                          </a:solidFill>
                                          <a:latin typeface="Cambria Math" panose="02040503050406030204" pitchFamily="18" charset="0"/>
                                          <a:ea typeface="+mj-ea"/>
                                        </a:rPr>
                                        <m:t>𝑝</m:t>
                                      </m:r>
                                      <m:r>
                                        <a:rPr kumimoji="1" lang="en-US" altLang="zh-TW" sz="2400" i="1" dirty="0">
                                          <a:solidFill>
                                            <a:schemeClr val="tx1"/>
                                          </a:solidFill>
                                          <a:latin typeface="Cambria Math" panose="02040503050406030204" pitchFamily="18" charset="0"/>
                                          <a:ea typeface="+mj-ea"/>
                                        </a:rPr>
                                        <m:t>+∆</m:t>
                                      </m:r>
                                      <m:r>
                                        <a:rPr kumimoji="1" lang="en-US" altLang="zh-TW" sz="2400" i="1" dirty="0">
                                          <a:solidFill>
                                            <a:schemeClr val="tx1"/>
                                          </a:solidFill>
                                          <a:latin typeface="Cambria Math" panose="02040503050406030204" pitchFamily="18" charset="0"/>
                                          <a:ea typeface="+mj-ea"/>
                                        </a:rPr>
                                        <m:t>𝑝</m:t>
                                      </m:r>
                                    </m:e>
                                  </m:d>
                                  <m:r>
                                    <a:rPr kumimoji="1" lang="en-US" altLang="zh-TW" sz="2400" b="0" i="1" dirty="0" smtClean="0">
                                      <a:solidFill>
                                        <a:schemeClr val="tx1"/>
                                      </a:solidFill>
                                      <a:latin typeface="Cambria Math" panose="02040503050406030204" pitchFamily="18" charset="0"/>
                                      <a:ea typeface="+mj-ea"/>
                                    </a:rPr>
                                    <m:t>−</m:t>
                                  </m:r>
                                  <m:sSubSup>
                                    <m:sSubSupPr>
                                      <m:ctrlPr>
                                        <a:rPr kumimoji="1" lang="en-US" altLang="zh-TW" sz="2400" b="0" i="1" dirty="0" smtClean="0">
                                          <a:solidFill>
                                            <a:schemeClr val="tx1"/>
                                          </a:solidFill>
                                          <a:latin typeface="Cambria Math" panose="02040503050406030204" pitchFamily="18" charset="0"/>
                                          <a:ea typeface="+mj-ea"/>
                                        </a:rPr>
                                      </m:ctrlPr>
                                    </m:sSubSupPr>
                                    <m:e>
                                      <m:r>
                                        <a:rPr kumimoji="1" lang="en-US" altLang="zh-TW" sz="2400" b="0" i="1" dirty="0" smtClean="0">
                                          <a:solidFill>
                                            <a:schemeClr val="tx1"/>
                                          </a:solidFill>
                                          <a:latin typeface="Cambria Math" panose="02040503050406030204" pitchFamily="18" charset="0"/>
                                          <a:ea typeface="+mj-ea"/>
                                        </a:rPr>
                                        <m:t>𝑥</m:t>
                                      </m:r>
                                    </m:e>
                                    <m:sub>
                                      <m:r>
                                        <a:rPr kumimoji="1" lang="en-US" altLang="zh-TW" sz="2400" b="0" i="1" dirty="0" smtClean="0">
                                          <a:solidFill>
                                            <a:schemeClr val="tx1"/>
                                          </a:solidFill>
                                          <a:latin typeface="Cambria Math" panose="02040503050406030204" pitchFamily="18" charset="0"/>
                                          <a:ea typeface="+mj-ea"/>
                                        </a:rPr>
                                        <m:t>𝑖</m:t>
                                      </m:r>
                                    </m:sub>
                                    <m:sup>
                                      <m:r>
                                        <a:rPr kumimoji="1" lang="en-US" altLang="zh-TW" sz="2400" b="0" i="1" dirty="0" smtClean="0">
                                          <a:solidFill>
                                            <a:schemeClr val="tx1"/>
                                          </a:solidFill>
                                          <a:latin typeface="Cambria Math" panose="02040503050406030204" pitchFamily="18" charset="0"/>
                                          <a:ea typeface="+mj-ea"/>
                                        </a:rPr>
                                        <m:t>′</m:t>
                                      </m:r>
                                    </m:sup>
                                  </m:sSubSup>
                                </m:e>
                              </m:d>
                            </m:e>
                            <m:sup>
                              <m:r>
                                <a:rPr kumimoji="1" lang="en-US" altLang="zh-TW" sz="2400" b="0" i="1" dirty="0" smtClean="0">
                                  <a:solidFill>
                                    <a:schemeClr val="tx1"/>
                                  </a:solidFill>
                                  <a:latin typeface="Cambria Math" panose="02040503050406030204" pitchFamily="18" charset="0"/>
                                  <a:ea typeface="+mj-ea"/>
                                </a:rPr>
                                <m:t>2</m:t>
                              </m:r>
                            </m:sup>
                          </m:sSup>
                        </m:e>
                      </m:nary>
                      <m:r>
                        <a:rPr kumimoji="1" lang="en-US" altLang="zh-TW" sz="2400" b="0" i="1" dirty="0" smtClean="0">
                          <a:solidFill>
                            <a:schemeClr val="tx1"/>
                          </a:solidFill>
                          <a:latin typeface="Cambria Math" panose="02040503050406030204" pitchFamily="18" charset="0"/>
                          <a:ea typeface="+mj-ea"/>
                        </a:rPr>
                        <m:t>                              </m:t>
                      </m:r>
                    </m:oMath>
                  </m:oMathPara>
                </a14:m>
                <a:endParaRPr kumimoji="1" lang="en-US" altLang="zh-TW" sz="2400" i="1" dirty="0" smtClean="0">
                  <a:solidFill>
                    <a:schemeClr val="tx1"/>
                  </a:solidFill>
                  <a:latin typeface="+mj-lt"/>
                  <a:ea typeface="+mj-ea"/>
                </a:endParaRPr>
              </a:p>
              <a:p>
                <a:pPr marL="1612900" indent="0">
                  <a:lnSpc>
                    <a:spcPct val="150000"/>
                  </a:lnSpc>
                  <a:spcBef>
                    <a:spcPts val="0"/>
                  </a:spcBef>
                  <a:spcAft>
                    <a:spcPts val="0"/>
                  </a:spcAft>
                  <a:buNone/>
                </a:pPr>
                <a14:m>
                  <m:oMath xmlns:m="http://schemas.openxmlformats.org/officeDocument/2006/math">
                    <m:r>
                      <a:rPr kumimoji="1" lang="en-US" altLang="zh-TW" sz="2400" i="1" smtClean="0">
                        <a:solidFill>
                          <a:schemeClr val="tx1"/>
                        </a:solidFill>
                        <a:latin typeface="Cambria Math" panose="02040503050406030204" pitchFamily="18" charset="0"/>
                        <a:ea typeface="+mj-ea"/>
                      </a:rPr>
                      <m:t>≈</m:t>
                    </m:r>
                    <m:nary>
                      <m:naryPr>
                        <m:chr m:val="∑"/>
                        <m:supHide m:val="on"/>
                        <m:ctrlPr>
                          <a:rPr kumimoji="1" lang="en-US" altLang="zh-TW" sz="2400" i="1" dirty="0">
                            <a:solidFill>
                              <a:schemeClr val="tx1"/>
                            </a:solidFill>
                            <a:latin typeface="Cambria Math" panose="02040503050406030204" pitchFamily="18" charset="0"/>
                            <a:ea typeface="+mj-ea"/>
                          </a:rPr>
                        </m:ctrlPr>
                      </m:naryPr>
                      <m:sub>
                        <m:r>
                          <m:rPr>
                            <m:brk m:alnAt="7"/>
                          </m:rPr>
                          <a:rPr kumimoji="1" lang="en-US" altLang="zh-TW" sz="2400" i="1" dirty="0">
                            <a:solidFill>
                              <a:schemeClr val="tx1"/>
                            </a:solidFill>
                            <a:latin typeface="Cambria Math" panose="02040503050406030204" pitchFamily="18" charset="0"/>
                            <a:ea typeface="+mj-ea"/>
                          </a:rPr>
                          <m:t>𝑖</m:t>
                        </m:r>
                      </m:sub>
                      <m:sup/>
                      <m:e>
                        <m:sSup>
                          <m:sSupPr>
                            <m:ctrlPr>
                              <a:rPr kumimoji="1" lang="en-US" altLang="zh-TW" sz="2400" i="1" dirty="0">
                                <a:solidFill>
                                  <a:schemeClr val="tx1"/>
                                </a:solidFill>
                                <a:latin typeface="Cambria Math" panose="02040503050406030204" pitchFamily="18" charset="0"/>
                                <a:ea typeface="+mj-ea"/>
                              </a:rPr>
                            </m:ctrlPr>
                          </m:sSupPr>
                          <m:e>
                            <m:d>
                              <m:dPr>
                                <m:begChr m:val="‖"/>
                                <m:endChr m:val="‖"/>
                                <m:ctrlPr>
                                  <a:rPr kumimoji="1" lang="en-US" altLang="zh-TW" sz="2400" i="1" dirty="0">
                                    <a:solidFill>
                                      <a:schemeClr val="tx1"/>
                                    </a:solidFill>
                                    <a:latin typeface="Cambria Math" panose="02040503050406030204" pitchFamily="18" charset="0"/>
                                    <a:ea typeface="+mj-ea"/>
                                  </a:rPr>
                                </m:ctrlPr>
                              </m:dPr>
                              <m:e>
                                <m:r>
                                  <a:rPr kumimoji="1" lang="en-US" altLang="zh-TW" sz="2400" b="0" i="1" dirty="0" smtClean="0">
                                    <a:solidFill>
                                      <a:schemeClr val="tx1"/>
                                    </a:solidFill>
                                    <a:latin typeface="Cambria Math" panose="02040503050406030204" pitchFamily="18" charset="0"/>
                                    <a:ea typeface="+mj-ea"/>
                                  </a:rPr>
                                  <m:t>𝐴𝑥</m:t>
                                </m:r>
                                <m:r>
                                  <a:rPr kumimoji="1" lang="en-US" altLang="zh-TW" sz="2400" i="1" dirty="0">
                                    <a:solidFill>
                                      <a:schemeClr val="tx1"/>
                                    </a:solidFill>
                                    <a:latin typeface="Cambria Math" panose="02040503050406030204" pitchFamily="18" charset="0"/>
                                    <a:ea typeface="+mj-ea"/>
                                  </a:rPr>
                                  <m:t>∆</m:t>
                                </m:r>
                                <m:r>
                                  <a:rPr kumimoji="1" lang="en-US" altLang="zh-TW" sz="2400" i="1" dirty="0">
                                    <a:solidFill>
                                      <a:schemeClr val="tx1"/>
                                    </a:solidFill>
                                    <a:latin typeface="Cambria Math" panose="02040503050406030204" pitchFamily="18" charset="0"/>
                                    <a:ea typeface="+mj-ea"/>
                                  </a:rPr>
                                  <m:t>𝑝</m:t>
                                </m:r>
                                <m:r>
                                  <a:rPr kumimoji="1" lang="en-US" altLang="zh-TW" sz="2400" i="1" dirty="0">
                                    <a:solidFill>
                                      <a:schemeClr val="tx1"/>
                                    </a:solidFill>
                                    <a:latin typeface="Cambria Math" panose="02040503050406030204" pitchFamily="18" charset="0"/>
                                    <a:ea typeface="+mj-ea"/>
                                  </a:rPr>
                                  <m:t>−</m:t>
                                </m:r>
                                <m:r>
                                  <a:rPr kumimoji="1" lang="en-US" altLang="zh-TW" sz="2400" i="1" dirty="0" smtClean="0">
                                    <a:solidFill>
                                      <a:schemeClr val="tx1"/>
                                    </a:solidFill>
                                    <a:latin typeface="Cambria Math" panose="02040503050406030204" pitchFamily="18" charset="0"/>
                                    <a:ea typeface="+mj-ea"/>
                                  </a:rPr>
                                  <m:t>𝑏</m:t>
                                </m:r>
                              </m:e>
                            </m:d>
                          </m:e>
                          <m:sup>
                            <m:r>
                              <a:rPr kumimoji="1" lang="en-US" altLang="zh-TW" sz="2400" i="1" dirty="0">
                                <a:solidFill>
                                  <a:schemeClr val="tx1"/>
                                </a:solidFill>
                                <a:latin typeface="Cambria Math" panose="02040503050406030204" pitchFamily="18" charset="0"/>
                                <a:ea typeface="+mj-ea"/>
                              </a:rPr>
                              <m:t>2</m:t>
                            </m:r>
                          </m:sup>
                        </m:sSup>
                      </m:e>
                    </m:nary>
                  </m:oMath>
                </a14:m>
                <a:r>
                  <a:rPr kumimoji="1" lang="en-US" altLang="zh-TW" sz="2400" dirty="0" smtClean="0">
                    <a:solidFill>
                      <a:schemeClr val="tx1"/>
                    </a:solidFill>
                    <a:latin typeface="+mj-lt"/>
                    <a:ea typeface="+mj-ea"/>
                  </a:rPr>
                  <a:t> </a:t>
                </a:r>
              </a:p>
              <a:p>
                <a:pPr marL="1612900" indent="0">
                  <a:lnSpc>
                    <a:spcPct val="150000"/>
                  </a:lnSpc>
                  <a:spcBef>
                    <a:spcPts val="0"/>
                  </a:spcBef>
                  <a:spcAft>
                    <a:spcPts val="0"/>
                  </a:spcAft>
                  <a:buNone/>
                </a:pPr>
                <a14:m>
                  <m:oMath xmlns:m="http://schemas.openxmlformats.org/officeDocument/2006/math">
                    <m:r>
                      <a:rPr kumimoji="1" lang="en-US" altLang="zh-TW" sz="2400">
                        <a:solidFill>
                          <a:schemeClr val="tx1"/>
                        </a:solidFill>
                        <a:latin typeface="Cambria Math" panose="02040503050406030204" pitchFamily="18" charset="0"/>
                        <a:ea typeface="+mj-ea"/>
                      </a:rPr>
                      <m:t>= </m:t>
                    </m:r>
                    <m:sSup>
                      <m:sSupPr>
                        <m:ctrlPr>
                          <a:rPr kumimoji="1" lang="en-US" altLang="zh-TW" sz="2400" i="1">
                            <a:solidFill>
                              <a:schemeClr val="tx1"/>
                            </a:solidFill>
                            <a:latin typeface="Cambria Math" panose="02040503050406030204" pitchFamily="18" charset="0"/>
                            <a:ea typeface="+mj-ea"/>
                          </a:rPr>
                        </m:ctrlPr>
                      </m:sSupPr>
                      <m:e>
                        <m:r>
                          <a:rPr kumimoji="1" lang="en-US" altLang="zh-TW" sz="2400" i="1" smtClean="0">
                            <a:solidFill>
                              <a:schemeClr val="tx1"/>
                            </a:solidFill>
                            <a:latin typeface="Cambria Math" panose="02040503050406030204" pitchFamily="18" charset="0"/>
                            <a:ea typeface="+mj-ea"/>
                          </a:rPr>
                          <m:t>∆</m:t>
                        </m:r>
                        <m:r>
                          <a:rPr kumimoji="1" lang="en-US" altLang="zh-TW" sz="2400" i="1">
                            <a:solidFill>
                              <a:schemeClr val="tx1"/>
                            </a:solidFill>
                            <a:latin typeface="Cambria Math" panose="02040503050406030204" pitchFamily="18" charset="0"/>
                            <a:ea typeface="+mj-ea"/>
                          </a:rPr>
                          <m:t>𝑝</m:t>
                        </m:r>
                      </m:e>
                      <m:sup>
                        <m:r>
                          <a:rPr kumimoji="1" lang="en-US" altLang="zh-TW" sz="2400" i="1">
                            <a:solidFill>
                              <a:schemeClr val="tx1"/>
                            </a:solidFill>
                            <a:latin typeface="Cambria Math" panose="02040503050406030204" pitchFamily="18" charset="0"/>
                            <a:ea typeface="+mj-ea"/>
                          </a:rPr>
                          <m:t>𝑇</m:t>
                        </m:r>
                      </m:sup>
                    </m:sSup>
                    <m:r>
                      <a:rPr kumimoji="1" lang="en-US" altLang="zh-TW" sz="2400" b="0" i="1" smtClean="0">
                        <a:solidFill>
                          <a:schemeClr val="tx1"/>
                        </a:solidFill>
                        <a:latin typeface="Cambria Math" panose="02040503050406030204" pitchFamily="18" charset="0"/>
                        <a:ea typeface="+mj-ea"/>
                      </a:rPr>
                      <m:t>[</m:t>
                    </m:r>
                    <m:sSup>
                      <m:sSupPr>
                        <m:ctrlPr>
                          <a:rPr kumimoji="1" lang="en-US" altLang="zh-TW" sz="2400" i="1">
                            <a:solidFill>
                              <a:schemeClr val="tx1"/>
                            </a:solidFill>
                            <a:latin typeface="Cambria Math" panose="02040503050406030204" pitchFamily="18" charset="0"/>
                          </a:rPr>
                        </m:ctrlPr>
                      </m:sSupPr>
                      <m:e>
                        <m:r>
                          <a:rPr kumimoji="1" lang="en-US" altLang="zh-TW" sz="2400" i="1">
                            <a:solidFill>
                              <a:schemeClr val="tx1"/>
                            </a:solidFill>
                            <a:latin typeface="Cambria Math" panose="02040503050406030204" pitchFamily="18" charset="0"/>
                          </a:rPr>
                          <m:t>𝑥</m:t>
                        </m:r>
                      </m:e>
                      <m:sup>
                        <m:r>
                          <a:rPr kumimoji="1" lang="en-US" altLang="zh-TW" sz="2400" i="1">
                            <a:solidFill>
                              <a:schemeClr val="tx1"/>
                            </a:solidFill>
                            <a:latin typeface="Cambria Math" panose="02040503050406030204" pitchFamily="18" charset="0"/>
                          </a:rPr>
                          <m:t>𝑇</m:t>
                        </m:r>
                      </m:sup>
                    </m:sSup>
                    <m:d>
                      <m:dPr>
                        <m:ctrlPr>
                          <a:rPr kumimoji="1" lang="en-US" altLang="zh-TW" sz="2400" i="1">
                            <a:solidFill>
                              <a:schemeClr val="tx1"/>
                            </a:solidFill>
                            <a:latin typeface="Cambria Math" panose="02040503050406030204" pitchFamily="18" charset="0"/>
                          </a:rPr>
                        </m:ctrlPr>
                      </m:dPr>
                      <m:e>
                        <m:sSup>
                          <m:sSupPr>
                            <m:ctrlPr>
                              <a:rPr kumimoji="1" lang="en-US" altLang="zh-TW" sz="2400" i="1">
                                <a:solidFill>
                                  <a:schemeClr val="tx1"/>
                                </a:solidFill>
                                <a:latin typeface="Cambria Math" panose="02040503050406030204" pitchFamily="18" charset="0"/>
                              </a:rPr>
                            </m:ctrlPr>
                          </m:sSupPr>
                          <m:e>
                            <m:r>
                              <a:rPr kumimoji="1" lang="en-US" altLang="zh-TW" sz="2400" i="1">
                                <a:solidFill>
                                  <a:schemeClr val="tx1"/>
                                </a:solidFill>
                                <a:latin typeface="Cambria Math" panose="02040503050406030204" pitchFamily="18" charset="0"/>
                              </a:rPr>
                              <m:t>𝐴</m:t>
                            </m:r>
                          </m:e>
                          <m:sup>
                            <m:r>
                              <a:rPr kumimoji="1" lang="en-US" altLang="zh-TW" sz="2400" i="1">
                                <a:solidFill>
                                  <a:schemeClr val="tx1"/>
                                </a:solidFill>
                                <a:latin typeface="Cambria Math" panose="02040503050406030204" pitchFamily="18" charset="0"/>
                              </a:rPr>
                              <m:t>𝑇</m:t>
                            </m:r>
                          </m:sup>
                        </m:sSup>
                        <m:r>
                          <a:rPr kumimoji="1" lang="en-US" altLang="zh-TW" sz="2400" i="1">
                            <a:solidFill>
                              <a:schemeClr val="tx1"/>
                            </a:solidFill>
                            <a:latin typeface="Cambria Math" panose="02040503050406030204" pitchFamily="18" charset="0"/>
                          </a:rPr>
                          <m:t>𝐴</m:t>
                        </m:r>
                      </m:e>
                    </m:d>
                    <m:r>
                      <a:rPr kumimoji="1" lang="en-US" altLang="zh-TW" sz="2400" i="1">
                        <a:solidFill>
                          <a:schemeClr val="tx1"/>
                        </a:solidFill>
                        <a:latin typeface="Cambria Math" panose="02040503050406030204" pitchFamily="18" charset="0"/>
                      </a:rPr>
                      <m:t>𝑥</m:t>
                    </m:r>
                    <m:r>
                      <a:rPr kumimoji="1" lang="en-US" altLang="zh-TW" sz="2400" b="0" i="1" smtClean="0">
                        <a:solidFill>
                          <a:schemeClr val="tx1"/>
                        </a:solidFill>
                        <a:latin typeface="Cambria Math" panose="02040503050406030204" pitchFamily="18" charset="0"/>
                      </a:rPr>
                      <m:t>]</m:t>
                    </m:r>
                    <m:r>
                      <a:rPr kumimoji="1" lang="en-US" altLang="zh-TW" sz="2400" i="1" smtClean="0">
                        <a:solidFill>
                          <a:schemeClr val="tx1"/>
                        </a:solidFill>
                        <a:latin typeface="Cambria Math" panose="02040503050406030204" pitchFamily="18" charset="0"/>
                        <a:ea typeface="+mj-ea"/>
                      </a:rPr>
                      <m:t>∆</m:t>
                    </m:r>
                    <m:r>
                      <a:rPr kumimoji="1" lang="en-US" altLang="zh-TW" sz="2400" i="1">
                        <a:solidFill>
                          <a:schemeClr val="tx1"/>
                        </a:solidFill>
                        <a:latin typeface="Cambria Math" panose="02040503050406030204" pitchFamily="18" charset="0"/>
                        <a:ea typeface="+mj-ea"/>
                      </a:rPr>
                      <m:t>𝑝</m:t>
                    </m:r>
                    <m:r>
                      <a:rPr kumimoji="1" lang="en-US" altLang="zh-TW" sz="2400" i="1">
                        <a:solidFill>
                          <a:schemeClr val="tx1"/>
                        </a:solidFill>
                        <a:latin typeface="Cambria Math" panose="02040503050406030204" pitchFamily="18" charset="0"/>
                        <a:ea typeface="+mj-ea"/>
                      </a:rPr>
                      <m:t>−2</m:t>
                    </m:r>
                    <m:sSup>
                      <m:sSupPr>
                        <m:ctrlPr>
                          <a:rPr kumimoji="1" lang="en-US" altLang="zh-TW" sz="2400" i="1">
                            <a:solidFill>
                              <a:schemeClr val="tx1"/>
                            </a:solidFill>
                            <a:latin typeface="Cambria Math" panose="02040503050406030204" pitchFamily="18" charset="0"/>
                            <a:ea typeface="+mj-ea"/>
                          </a:rPr>
                        </m:ctrlPr>
                      </m:sSupPr>
                      <m:e>
                        <m:r>
                          <a:rPr kumimoji="1" lang="en-US" altLang="zh-TW" sz="2400" i="1" smtClean="0">
                            <a:solidFill>
                              <a:schemeClr val="tx1"/>
                            </a:solidFill>
                            <a:latin typeface="Cambria Math" panose="02040503050406030204" pitchFamily="18" charset="0"/>
                            <a:ea typeface="+mj-ea"/>
                          </a:rPr>
                          <m:t>∆</m:t>
                        </m:r>
                        <m:r>
                          <a:rPr kumimoji="1" lang="en-US" altLang="zh-TW" sz="2400" i="1">
                            <a:solidFill>
                              <a:schemeClr val="tx1"/>
                            </a:solidFill>
                            <a:latin typeface="Cambria Math" panose="02040503050406030204" pitchFamily="18" charset="0"/>
                            <a:ea typeface="+mj-ea"/>
                          </a:rPr>
                          <m:t>𝑝</m:t>
                        </m:r>
                      </m:e>
                      <m:sup>
                        <m:r>
                          <a:rPr kumimoji="1" lang="en-US" altLang="zh-TW" sz="2400" i="1">
                            <a:solidFill>
                              <a:schemeClr val="tx1"/>
                            </a:solidFill>
                            <a:latin typeface="Cambria Math" panose="02040503050406030204" pitchFamily="18" charset="0"/>
                            <a:ea typeface="+mj-ea"/>
                          </a:rPr>
                          <m:t>𝑇</m:t>
                        </m:r>
                      </m:sup>
                    </m:sSup>
                    <m:d>
                      <m:dPr>
                        <m:begChr m:val="["/>
                        <m:endChr m:val="]"/>
                        <m:ctrlPr>
                          <a:rPr kumimoji="1" lang="en-US" altLang="zh-TW" sz="2400" i="1">
                            <a:solidFill>
                              <a:schemeClr val="tx1"/>
                            </a:solidFill>
                            <a:latin typeface="Cambria Math" panose="02040503050406030204" pitchFamily="18" charset="0"/>
                            <a:ea typeface="+mj-ea"/>
                          </a:rPr>
                        </m:ctrlPr>
                      </m:dPr>
                      <m:e>
                        <m:sSup>
                          <m:sSupPr>
                            <m:ctrlPr>
                              <a:rPr kumimoji="1" lang="en-US" altLang="zh-TW" sz="2400" i="1">
                                <a:solidFill>
                                  <a:schemeClr val="tx1"/>
                                </a:solidFill>
                                <a:latin typeface="Cambria Math" panose="02040503050406030204" pitchFamily="18" charset="0"/>
                              </a:rPr>
                            </m:ctrlPr>
                          </m:sSupPr>
                          <m:e>
                            <m:r>
                              <a:rPr kumimoji="1" lang="en-US" altLang="zh-TW" sz="2400" i="1">
                                <a:solidFill>
                                  <a:schemeClr val="tx1"/>
                                </a:solidFill>
                                <a:latin typeface="Cambria Math" panose="02040503050406030204" pitchFamily="18" charset="0"/>
                              </a:rPr>
                              <m:t>𝑥</m:t>
                            </m:r>
                          </m:e>
                          <m:sup>
                            <m:r>
                              <a:rPr kumimoji="1" lang="en-US" altLang="zh-TW" sz="2400" i="1">
                                <a:solidFill>
                                  <a:schemeClr val="tx1"/>
                                </a:solidFill>
                                <a:latin typeface="Cambria Math" panose="02040503050406030204" pitchFamily="18" charset="0"/>
                              </a:rPr>
                              <m:t>𝑇</m:t>
                            </m:r>
                          </m:sup>
                        </m:sSup>
                        <m:d>
                          <m:dPr>
                            <m:ctrlPr>
                              <a:rPr kumimoji="1" lang="en-US" altLang="zh-TW" sz="2400" i="1">
                                <a:solidFill>
                                  <a:schemeClr val="tx1"/>
                                </a:solidFill>
                                <a:latin typeface="Cambria Math" panose="02040503050406030204" pitchFamily="18" charset="0"/>
                              </a:rPr>
                            </m:ctrlPr>
                          </m:dPr>
                          <m:e>
                            <m:sSup>
                              <m:sSupPr>
                                <m:ctrlPr>
                                  <a:rPr kumimoji="1" lang="en-US" altLang="zh-TW" sz="2400" i="1">
                                    <a:solidFill>
                                      <a:schemeClr val="tx1"/>
                                    </a:solidFill>
                                    <a:latin typeface="Cambria Math" panose="02040503050406030204" pitchFamily="18" charset="0"/>
                                  </a:rPr>
                                </m:ctrlPr>
                              </m:sSupPr>
                              <m:e>
                                <m:r>
                                  <a:rPr kumimoji="1" lang="en-US" altLang="zh-TW" sz="2400" i="1">
                                    <a:solidFill>
                                      <a:schemeClr val="tx1"/>
                                    </a:solidFill>
                                    <a:latin typeface="Cambria Math" panose="02040503050406030204" pitchFamily="18" charset="0"/>
                                  </a:rPr>
                                  <m:t>𝐴</m:t>
                                </m:r>
                              </m:e>
                              <m:sup>
                                <m:r>
                                  <a:rPr kumimoji="1" lang="en-US" altLang="zh-TW" sz="2400" i="1">
                                    <a:solidFill>
                                      <a:schemeClr val="tx1"/>
                                    </a:solidFill>
                                    <a:latin typeface="Cambria Math" panose="02040503050406030204" pitchFamily="18" charset="0"/>
                                  </a:rPr>
                                  <m:t>𝑇</m:t>
                                </m:r>
                              </m:sup>
                            </m:sSup>
                            <m:r>
                              <a:rPr kumimoji="1" lang="en-US" altLang="zh-TW" sz="2400" i="1">
                                <a:solidFill>
                                  <a:schemeClr val="tx1"/>
                                </a:solidFill>
                                <a:latin typeface="Cambria Math" panose="02040503050406030204" pitchFamily="18" charset="0"/>
                              </a:rPr>
                              <m:t>𝑏</m:t>
                            </m:r>
                          </m:e>
                        </m:d>
                      </m:e>
                    </m:d>
                    <m:r>
                      <a:rPr kumimoji="1" lang="en-US" altLang="zh-TW" sz="2400" i="1">
                        <a:solidFill>
                          <a:schemeClr val="tx1"/>
                        </a:solidFill>
                        <a:latin typeface="Cambria Math" panose="02040503050406030204" pitchFamily="18" charset="0"/>
                        <a:ea typeface="+mj-ea"/>
                      </a:rPr>
                      <m:t>+</m:t>
                    </m:r>
                    <m:nary>
                      <m:naryPr>
                        <m:chr m:val="∑"/>
                        <m:supHide m:val="on"/>
                        <m:ctrlPr>
                          <a:rPr kumimoji="1" lang="en-US" altLang="zh-TW" sz="2400" i="1">
                            <a:solidFill>
                              <a:schemeClr val="tx1"/>
                            </a:solidFill>
                            <a:latin typeface="Cambria Math" panose="02040503050406030204" pitchFamily="18" charset="0"/>
                            <a:ea typeface="+mj-ea"/>
                          </a:rPr>
                        </m:ctrlPr>
                      </m:naryPr>
                      <m:sub>
                        <m:r>
                          <m:rPr>
                            <m:brk m:alnAt="7"/>
                          </m:rPr>
                          <a:rPr kumimoji="1" lang="en-US" altLang="zh-TW" sz="2400" i="1">
                            <a:solidFill>
                              <a:schemeClr val="tx1"/>
                            </a:solidFill>
                            <a:latin typeface="Cambria Math" panose="02040503050406030204" pitchFamily="18" charset="0"/>
                            <a:ea typeface="+mj-ea"/>
                          </a:rPr>
                          <m:t>𝑖</m:t>
                        </m:r>
                      </m:sub>
                      <m:sup/>
                      <m:e>
                        <m:sSup>
                          <m:sSupPr>
                            <m:ctrlPr>
                              <a:rPr kumimoji="1" lang="en-US" altLang="zh-TW" sz="2400" i="1">
                                <a:solidFill>
                                  <a:schemeClr val="tx1"/>
                                </a:solidFill>
                                <a:latin typeface="Cambria Math" panose="02040503050406030204" pitchFamily="18" charset="0"/>
                                <a:ea typeface="+mj-ea"/>
                              </a:rPr>
                            </m:ctrlPr>
                          </m:sSupPr>
                          <m:e>
                            <m:d>
                              <m:dPr>
                                <m:begChr m:val="‖"/>
                                <m:endChr m:val="‖"/>
                                <m:ctrlPr>
                                  <a:rPr kumimoji="1" lang="en-US" altLang="zh-TW" sz="2400" i="1">
                                    <a:solidFill>
                                      <a:schemeClr val="tx1"/>
                                    </a:solidFill>
                                    <a:latin typeface="Cambria Math" panose="02040503050406030204" pitchFamily="18" charset="0"/>
                                    <a:ea typeface="+mj-ea"/>
                                  </a:rPr>
                                </m:ctrlPr>
                              </m:dPr>
                              <m:e>
                                <m:r>
                                  <a:rPr kumimoji="1" lang="en-US" altLang="zh-TW" sz="2400" i="1" smtClean="0">
                                    <a:solidFill>
                                      <a:schemeClr val="tx1"/>
                                    </a:solidFill>
                                    <a:latin typeface="Cambria Math" panose="02040503050406030204" pitchFamily="18" charset="0"/>
                                    <a:ea typeface="+mj-ea"/>
                                  </a:rPr>
                                  <m:t>𝑏</m:t>
                                </m:r>
                              </m:e>
                            </m:d>
                          </m:e>
                          <m:sup>
                            <m:r>
                              <a:rPr kumimoji="1" lang="en-US" altLang="zh-TW" sz="2400" i="1">
                                <a:solidFill>
                                  <a:schemeClr val="tx1"/>
                                </a:solidFill>
                                <a:latin typeface="Cambria Math" panose="02040503050406030204" pitchFamily="18" charset="0"/>
                                <a:ea typeface="+mj-ea"/>
                              </a:rPr>
                              <m:t>2</m:t>
                            </m:r>
                          </m:sup>
                        </m:sSup>
                      </m:e>
                    </m:nary>
                  </m:oMath>
                </a14:m>
                <a:r>
                  <a:rPr kumimoji="1" lang="en-US" altLang="zh-TW" sz="2400" dirty="0" smtClean="0">
                    <a:solidFill>
                      <a:schemeClr val="tx1"/>
                    </a:solidFill>
                    <a:latin typeface="+mj-lt"/>
                    <a:ea typeface="+mj-ea"/>
                  </a:rPr>
                  <a:t> </a:t>
                </a:r>
              </a:p>
              <a:p>
                <a:pPr marL="1612900" indent="0">
                  <a:lnSpc>
                    <a:spcPct val="150000"/>
                  </a:lnSpc>
                  <a:spcBef>
                    <a:spcPts val="0"/>
                  </a:spcBef>
                  <a:spcAft>
                    <a:spcPts val="0"/>
                  </a:spcAft>
                  <a:buNone/>
                </a:pPr>
                <a14:m>
                  <m:oMath xmlns:m="http://schemas.openxmlformats.org/officeDocument/2006/math">
                    <m:r>
                      <a:rPr kumimoji="1" lang="en-US" altLang="zh-TW" sz="2400">
                        <a:solidFill>
                          <a:schemeClr val="tx1"/>
                        </a:solidFill>
                        <a:latin typeface="Cambria Math" panose="02040503050406030204" pitchFamily="18" charset="0"/>
                        <a:ea typeface="+mj-ea"/>
                      </a:rPr>
                      <m:t>= </m:t>
                    </m:r>
                    <m:sSup>
                      <m:sSupPr>
                        <m:ctrlPr>
                          <a:rPr kumimoji="1" lang="en-US" altLang="zh-TW" sz="2400" i="1">
                            <a:solidFill>
                              <a:schemeClr val="tx1"/>
                            </a:solidFill>
                            <a:latin typeface="Cambria Math" panose="02040503050406030204" pitchFamily="18" charset="0"/>
                            <a:ea typeface="+mj-ea"/>
                          </a:rPr>
                        </m:ctrlPr>
                      </m:sSupPr>
                      <m:e>
                        <m:r>
                          <a:rPr kumimoji="1" lang="en-US" altLang="zh-TW" sz="2400" i="1" smtClean="0">
                            <a:solidFill>
                              <a:schemeClr val="tx1"/>
                            </a:solidFill>
                            <a:latin typeface="Cambria Math" panose="02040503050406030204" pitchFamily="18" charset="0"/>
                            <a:ea typeface="+mj-ea"/>
                          </a:rPr>
                          <m:t>∆</m:t>
                        </m:r>
                        <m:r>
                          <a:rPr kumimoji="1" lang="en-US" altLang="zh-TW" sz="2400" i="1">
                            <a:solidFill>
                              <a:schemeClr val="tx1"/>
                            </a:solidFill>
                            <a:latin typeface="Cambria Math" panose="02040503050406030204" pitchFamily="18" charset="0"/>
                            <a:ea typeface="+mj-ea"/>
                          </a:rPr>
                          <m:t>𝑝</m:t>
                        </m:r>
                      </m:e>
                      <m:sup>
                        <m:r>
                          <a:rPr kumimoji="1" lang="en-US" altLang="zh-TW" sz="2400" i="1">
                            <a:solidFill>
                              <a:schemeClr val="tx1"/>
                            </a:solidFill>
                            <a:latin typeface="Cambria Math" panose="02040503050406030204" pitchFamily="18" charset="0"/>
                            <a:ea typeface="+mj-ea"/>
                          </a:rPr>
                          <m:t>𝑇</m:t>
                        </m:r>
                      </m:sup>
                    </m:sSup>
                    <m:r>
                      <a:rPr kumimoji="1" lang="en-US" altLang="zh-TW" sz="2400" b="0" i="1" smtClean="0">
                        <a:solidFill>
                          <a:schemeClr val="tx1"/>
                        </a:solidFill>
                        <a:latin typeface="Cambria Math" panose="02040503050406030204" pitchFamily="18" charset="0"/>
                        <a:ea typeface="+mj-ea"/>
                      </a:rPr>
                      <m:t>𝑎</m:t>
                    </m:r>
                    <m:r>
                      <a:rPr kumimoji="1" lang="en-US" altLang="zh-TW" sz="2400" i="1">
                        <a:solidFill>
                          <a:schemeClr val="tx1"/>
                        </a:solidFill>
                        <a:latin typeface="Cambria Math" panose="02040503050406030204" pitchFamily="18" charset="0"/>
                        <a:ea typeface="+mj-ea"/>
                      </a:rPr>
                      <m:t>𝑝</m:t>
                    </m:r>
                    <m:r>
                      <a:rPr kumimoji="1" lang="en-US" altLang="zh-TW" sz="2400" i="1">
                        <a:solidFill>
                          <a:schemeClr val="tx1"/>
                        </a:solidFill>
                        <a:latin typeface="Cambria Math" panose="02040503050406030204" pitchFamily="18" charset="0"/>
                        <a:ea typeface="+mj-ea"/>
                      </a:rPr>
                      <m:t>−2</m:t>
                    </m:r>
                    <m:sSup>
                      <m:sSupPr>
                        <m:ctrlPr>
                          <a:rPr kumimoji="1" lang="en-US" altLang="zh-TW" sz="2400" i="1">
                            <a:solidFill>
                              <a:schemeClr val="tx1"/>
                            </a:solidFill>
                            <a:latin typeface="Cambria Math" panose="02040503050406030204" pitchFamily="18" charset="0"/>
                            <a:ea typeface="+mj-ea"/>
                          </a:rPr>
                        </m:ctrlPr>
                      </m:sSupPr>
                      <m:e>
                        <m:r>
                          <a:rPr kumimoji="1" lang="en-US" altLang="zh-TW" sz="2400" i="1" smtClean="0">
                            <a:solidFill>
                              <a:schemeClr val="tx1"/>
                            </a:solidFill>
                            <a:latin typeface="Cambria Math" panose="02040503050406030204" pitchFamily="18" charset="0"/>
                            <a:ea typeface="+mj-ea"/>
                          </a:rPr>
                          <m:t>∆</m:t>
                        </m:r>
                        <m:r>
                          <a:rPr kumimoji="1" lang="en-US" altLang="zh-TW" sz="2400" i="1">
                            <a:solidFill>
                              <a:schemeClr val="tx1"/>
                            </a:solidFill>
                            <a:latin typeface="Cambria Math" panose="02040503050406030204" pitchFamily="18" charset="0"/>
                            <a:ea typeface="+mj-ea"/>
                          </a:rPr>
                          <m:t>𝑝</m:t>
                        </m:r>
                      </m:e>
                      <m:sup>
                        <m:r>
                          <a:rPr kumimoji="1" lang="en-US" altLang="zh-TW" sz="2400" i="1">
                            <a:solidFill>
                              <a:schemeClr val="tx1"/>
                            </a:solidFill>
                            <a:latin typeface="Cambria Math" panose="02040503050406030204" pitchFamily="18" charset="0"/>
                            <a:ea typeface="+mj-ea"/>
                          </a:rPr>
                          <m:t>𝑇</m:t>
                        </m:r>
                      </m:sup>
                    </m:sSup>
                    <m:r>
                      <a:rPr kumimoji="1" lang="en-US" altLang="zh-TW" sz="2400" b="0" i="1" smtClean="0">
                        <a:solidFill>
                          <a:schemeClr val="tx1"/>
                        </a:solidFill>
                        <a:latin typeface="Cambria Math" panose="02040503050406030204" pitchFamily="18" charset="0"/>
                        <a:ea typeface="+mj-ea"/>
                      </a:rPr>
                      <m:t>𝐵</m:t>
                    </m:r>
                    <m:r>
                      <a:rPr kumimoji="1" lang="en-US" altLang="zh-TW" sz="2400" i="1">
                        <a:solidFill>
                          <a:schemeClr val="tx1"/>
                        </a:solidFill>
                        <a:latin typeface="Cambria Math" panose="02040503050406030204" pitchFamily="18" charset="0"/>
                        <a:ea typeface="+mj-ea"/>
                      </a:rPr>
                      <m:t>+</m:t>
                    </m:r>
                    <m:r>
                      <a:rPr kumimoji="1" lang="en-US" altLang="zh-TW" sz="2400" i="1">
                        <a:solidFill>
                          <a:schemeClr val="tx1"/>
                        </a:solidFill>
                        <a:latin typeface="Cambria Math" panose="02040503050406030204" pitchFamily="18" charset="0"/>
                        <a:ea typeface="+mj-ea"/>
                      </a:rPr>
                      <m:t>𝑐</m:t>
                    </m:r>
                  </m:oMath>
                </a14:m>
                <a:r>
                  <a:rPr kumimoji="1" lang="en-US" altLang="zh-TW" sz="2400" dirty="0" smtClean="0">
                    <a:solidFill>
                      <a:schemeClr val="tx1"/>
                    </a:solidFill>
                    <a:latin typeface="+mj-lt"/>
                    <a:ea typeface="+mj-ea"/>
                  </a:rPr>
                  <a:t> </a:t>
                </a:r>
                <a:endParaRPr kumimoji="1" lang="en-US" altLang="zh-TW" sz="2400" dirty="0">
                  <a:solidFill>
                    <a:schemeClr val="tx1"/>
                  </a:solidFill>
                  <a:latin typeface="+mj-lt"/>
                  <a:ea typeface="+mj-ea"/>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304800" y="1845734"/>
                <a:ext cx="8660521" cy="4023360"/>
              </a:xfrm>
              <a:blipFill>
                <a:blip r:embed="rId3"/>
                <a:stretch>
                  <a:fillRect l="-2111" r="-2111" b="-11515"/>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11</a:t>
            </a:fld>
            <a:endParaRPr lang="uk-UA" sz="1200">
              <a:latin typeface="+mj-lt"/>
              <a:ea typeface="+mj-ea"/>
            </a:endParaRPr>
          </a:p>
        </p:txBody>
      </p:sp>
      <p:grpSp>
        <p:nvGrpSpPr>
          <p:cNvPr id="6" name="群組 5"/>
          <p:cNvGrpSpPr/>
          <p:nvPr/>
        </p:nvGrpSpPr>
        <p:grpSpPr>
          <a:xfrm>
            <a:off x="2764639" y="4693920"/>
            <a:ext cx="4281473" cy="709738"/>
            <a:chOff x="2524194" y="3627939"/>
            <a:chExt cx="4281473" cy="709738"/>
          </a:xfrm>
        </p:grpSpPr>
        <p:sp>
          <p:nvSpPr>
            <p:cNvPr id="7" name="矩形 6"/>
            <p:cNvSpPr/>
            <p:nvPr/>
          </p:nvSpPr>
          <p:spPr>
            <a:xfrm>
              <a:off x="2554674" y="3923452"/>
              <a:ext cx="1548000" cy="414225"/>
            </a:xfrm>
            <a:prstGeom prst="rect">
              <a:avLst/>
            </a:prstGeom>
            <a:no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latin typeface="+mj-lt"/>
                <a:ea typeface="+mj-ea"/>
              </a:endParaRPr>
            </a:p>
          </p:txBody>
        </p:sp>
        <p:sp>
          <p:nvSpPr>
            <p:cNvPr id="8" name="矩形 7"/>
            <p:cNvSpPr/>
            <p:nvPr/>
          </p:nvSpPr>
          <p:spPr>
            <a:xfrm>
              <a:off x="5512509" y="3920477"/>
              <a:ext cx="1293158" cy="417200"/>
            </a:xfrm>
            <a:prstGeom prst="rect">
              <a:avLst/>
            </a:prstGeom>
            <a:no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latin typeface="+mj-lt"/>
                <a:ea typeface="+mj-ea"/>
              </a:endParaRPr>
            </a:p>
          </p:txBody>
        </p:sp>
        <p:sp>
          <p:nvSpPr>
            <p:cNvPr id="9" name="矩形 8"/>
            <p:cNvSpPr/>
            <p:nvPr/>
          </p:nvSpPr>
          <p:spPr>
            <a:xfrm>
              <a:off x="2524194" y="3627939"/>
              <a:ext cx="274434" cy="307777"/>
            </a:xfrm>
            <a:prstGeom prst="rect">
              <a:avLst/>
            </a:prstGeom>
          </p:spPr>
          <p:txBody>
            <a:bodyPr wrap="none">
              <a:spAutoFit/>
            </a:bodyPr>
            <a:lstStyle/>
            <a:p>
              <a:r>
                <a:rPr lang="en-US" altLang="zh-TW" i="1" dirty="0" smtClean="0">
                  <a:solidFill>
                    <a:srgbClr val="FF0000"/>
                  </a:solidFill>
                  <a:latin typeface="+mj-lt"/>
                  <a:ea typeface="+mj-ea"/>
                </a:rPr>
                <a:t>a</a:t>
              </a:r>
              <a:endParaRPr lang="zh-TW" altLang="en-US" i="1" dirty="0">
                <a:solidFill>
                  <a:srgbClr val="FF0000"/>
                </a:solidFill>
                <a:latin typeface="+mj-lt"/>
                <a:ea typeface="+mj-ea"/>
              </a:endParaRPr>
            </a:p>
          </p:txBody>
        </p:sp>
        <mc:AlternateContent xmlns:mc="http://schemas.openxmlformats.org/markup-compatibility/2006" xmlns:a14="http://schemas.microsoft.com/office/drawing/2010/main">
          <mc:Choice Requires="a14">
            <p:sp>
              <p:nvSpPr>
                <p:cNvPr id="10" name="矩形 9"/>
                <p:cNvSpPr/>
                <p:nvPr/>
              </p:nvSpPr>
              <p:spPr>
                <a:xfrm>
                  <a:off x="5575756" y="3627939"/>
                  <a:ext cx="35298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solidFill>
                              <a:srgbClr val="FF0000"/>
                            </a:solidFill>
                            <a:latin typeface="Cambria Math" panose="02040503050406030204" pitchFamily="18" charset="0"/>
                            <a:ea typeface="+mj-ea"/>
                          </a:rPr>
                          <m:t>𝐵</m:t>
                        </m:r>
                      </m:oMath>
                    </m:oMathPara>
                  </a14:m>
                  <a:endParaRPr lang="zh-TW" altLang="en-US" i="1" dirty="0">
                    <a:solidFill>
                      <a:srgbClr val="FF0000"/>
                    </a:solidFill>
                    <a:latin typeface="+mj-lt"/>
                    <a:ea typeface="+mj-ea"/>
                  </a:endParaRPr>
                </a:p>
              </p:txBody>
            </p:sp>
          </mc:Choice>
          <mc:Fallback xmlns="">
            <p:sp>
              <p:nvSpPr>
                <p:cNvPr id="10" name="矩形 9"/>
                <p:cNvSpPr>
                  <a:spLocks noRot="1" noChangeAspect="1" noMove="1" noResize="1" noEditPoints="1" noAdjustHandles="1" noChangeArrowheads="1" noChangeShapeType="1" noTextEdit="1"/>
                </p:cNvSpPr>
                <p:nvPr/>
              </p:nvSpPr>
              <p:spPr>
                <a:xfrm>
                  <a:off x="5575756" y="3627939"/>
                  <a:ext cx="352981" cy="307777"/>
                </a:xfrm>
                <a:prstGeom prst="rect">
                  <a:avLst/>
                </a:prstGeom>
                <a:blipFill>
                  <a:blip r:embed="rId4"/>
                  <a:stretch>
                    <a:fillRect/>
                  </a:stretch>
                </a:blipFill>
              </p:spPr>
              <p:txBody>
                <a:bodyPr/>
                <a:lstStyle/>
                <a:p>
                  <a:r>
                    <a:rPr lang="zh-TW" altLang="en-US">
                      <a:noFill/>
                    </a:rPr>
                    <a:t> </a:t>
                  </a:r>
                </a:p>
              </p:txBody>
            </p:sp>
          </mc:Fallback>
        </mc:AlternateContent>
      </p:gr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pic>
        <p:nvPicPr>
          <p:cNvPr id="41" name="圖片 40"/>
          <p:cNvPicPr>
            <a:picLocks noChangeAspect="1"/>
          </p:cNvPicPr>
          <p:nvPr/>
        </p:nvPicPr>
        <p:blipFill>
          <a:blip r:embed="rId5"/>
          <a:stretch>
            <a:fillRect/>
          </a:stretch>
        </p:blipFill>
        <p:spPr>
          <a:xfrm>
            <a:off x="5992691" y="2328053"/>
            <a:ext cx="3035877" cy="998200"/>
          </a:xfrm>
          <a:prstGeom prst="rect">
            <a:avLst/>
          </a:prstGeom>
        </p:spPr>
      </p:pic>
      <mc:AlternateContent xmlns:mc="http://schemas.openxmlformats.org/markup-compatibility/2006" xmlns:a14="http://schemas.microsoft.com/office/drawing/2010/main">
        <mc:Choice Requires="a14">
          <p:sp>
            <p:nvSpPr>
              <p:cNvPr id="42" name="矩形 41"/>
              <p:cNvSpPr/>
              <p:nvPr/>
            </p:nvSpPr>
            <p:spPr>
              <a:xfrm>
                <a:off x="66849" y="222430"/>
                <a:ext cx="2972224" cy="6151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TW" i="1">
                              <a:solidFill>
                                <a:schemeClr val="tx1"/>
                              </a:solidFill>
                              <a:latin typeface="Cambria Math" panose="02040503050406030204" pitchFamily="18" charset="0"/>
                            </a:rPr>
                          </m:ctrlPr>
                        </m:sSubPr>
                        <m:e>
                          <m:r>
                            <a:rPr kumimoji="1" lang="en-US" altLang="zh-TW" i="1">
                              <a:solidFill>
                                <a:schemeClr val="tx1"/>
                              </a:solidFill>
                              <a:latin typeface="Cambria Math" panose="02040503050406030204" pitchFamily="18" charset="0"/>
                            </a:rPr>
                            <m:t>𝐸</m:t>
                          </m:r>
                        </m:e>
                        <m:sub>
                          <m:r>
                            <a:rPr kumimoji="1" lang="en-US" altLang="zh-TW" i="1">
                              <a:solidFill>
                                <a:schemeClr val="tx1"/>
                              </a:solidFill>
                              <a:latin typeface="Cambria Math" panose="02040503050406030204" pitchFamily="18" charset="0"/>
                            </a:rPr>
                            <m:t>𝐿𝐿𝑆</m:t>
                          </m:r>
                        </m:sub>
                      </m:sSub>
                      <m:r>
                        <a:rPr kumimoji="1" lang="en-US" altLang="zh-TW" i="1">
                          <a:solidFill>
                            <a:schemeClr val="tx1"/>
                          </a:solidFill>
                          <a:latin typeface="Cambria Math" panose="02040503050406030204" pitchFamily="18" charset="0"/>
                        </a:rPr>
                        <m:t>= </m:t>
                      </m:r>
                      <m:nary>
                        <m:naryPr>
                          <m:chr m:val="∑"/>
                          <m:supHide m:val="on"/>
                          <m:ctrlPr>
                            <a:rPr kumimoji="1" lang="en-US" altLang="zh-TW" i="1">
                              <a:solidFill>
                                <a:schemeClr val="tx1"/>
                              </a:solidFill>
                              <a:latin typeface="Cambria Math" panose="02040503050406030204" pitchFamily="18" charset="0"/>
                            </a:rPr>
                          </m:ctrlPr>
                        </m:naryPr>
                        <m:sub>
                          <m:r>
                            <m:rPr>
                              <m:brk m:alnAt="7"/>
                            </m:rPr>
                            <a:rPr kumimoji="1" lang="en-US" altLang="zh-TW" i="1">
                              <a:solidFill>
                                <a:schemeClr val="tx1"/>
                              </a:solidFill>
                              <a:latin typeface="Cambria Math" panose="02040503050406030204" pitchFamily="18" charset="0"/>
                            </a:rPr>
                            <m:t>𝑖</m:t>
                          </m:r>
                        </m:sub>
                        <m:sup/>
                        <m:e>
                          <m:sSup>
                            <m:sSupPr>
                              <m:ctrlPr>
                                <a:rPr kumimoji="1" lang="en-US" altLang="zh-TW" i="1">
                                  <a:solidFill>
                                    <a:schemeClr val="tx1"/>
                                  </a:solidFill>
                                  <a:latin typeface="Cambria Math" panose="02040503050406030204" pitchFamily="18" charset="0"/>
                                </a:rPr>
                              </m:ctrlPr>
                            </m:sSupPr>
                            <m:e>
                              <m:d>
                                <m:dPr>
                                  <m:begChr m:val="|"/>
                                  <m:endChr m:val="|"/>
                                  <m:ctrlPr>
                                    <a:rPr kumimoji="1" lang="en-US" altLang="zh-TW" i="1">
                                      <a:solidFill>
                                        <a:schemeClr val="tx1"/>
                                      </a:solidFill>
                                      <a:latin typeface="Cambria Math" panose="02040503050406030204" pitchFamily="18" charset="0"/>
                                    </a:rPr>
                                  </m:ctrlPr>
                                </m:dPr>
                                <m:e>
                                  <m:sSub>
                                    <m:sSubPr>
                                      <m:ctrlPr>
                                        <a:rPr kumimoji="1" lang="en-US" altLang="zh-TW" i="1">
                                          <a:solidFill>
                                            <a:schemeClr val="tx1"/>
                                          </a:solidFill>
                                          <a:latin typeface="Cambria Math" panose="02040503050406030204" pitchFamily="18" charset="0"/>
                                        </a:rPr>
                                      </m:ctrlPr>
                                    </m:sSubPr>
                                    <m:e>
                                      <m:r>
                                        <a:rPr kumimoji="1" lang="en-US" altLang="zh-TW" i="1">
                                          <a:solidFill>
                                            <a:schemeClr val="tx1"/>
                                          </a:solidFill>
                                          <a:latin typeface="Cambria Math" panose="02040503050406030204" pitchFamily="18" charset="0"/>
                                        </a:rPr>
                                        <m:t>𝑎</m:t>
                                      </m:r>
                                    </m:e>
                                    <m:sub>
                                      <m:r>
                                        <a:rPr kumimoji="1" lang="en-US" altLang="zh-TW" i="1">
                                          <a:solidFill>
                                            <a:schemeClr val="tx1"/>
                                          </a:solidFill>
                                          <a:latin typeface="Cambria Math" panose="02040503050406030204" pitchFamily="18" charset="0"/>
                                        </a:rPr>
                                        <m:t>𝑖</m:t>
                                      </m:r>
                                    </m:sub>
                                  </m:sSub>
                                  <m:r>
                                    <a:rPr kumimoji="1" lang="en-US" altLang="zh-TW" i="1">
                                      <a:solidFill>
                                        <a:schemeClr val="tx1"/>
                                      </a:solidFill>
                                      <a:latin typeface="Cambria Math" panose="02040503050406030204" pitchFamily="18" charset="0"/>
                                    </a:rPr>
                                    <m:t>𝑥</m:t>
                                  </m:r>
                                  <m:r>
                                    <a:rPr kumimoji="1" lang="en-US" altLang="zh-TW" i="1">
                                      <a:solidFill>
                                        <a:schemeClr val="tx1"/>
                                      </a:solidFill>
                                      <a:latin typeface="Cambria Math" panose="02040503050406030204" pitchFamily="18" charset="0"/>
                                    </a:rPr>
                                    <m:t>−</m:t>
                                  </m:r>
                                  <m:sSub>
                                    <m:sSubPr>
                                      <m:ctrlPr>
                                        <a:rPr kumimoji="1" lang="en-US" altLang="zh-TW" i="1">
                                          <a:solidFill>
                                            <a:schemeClr val="tx1"/>
                                          </a:solidFill>
                                          <a:latin typeface="Cambria Math" panose="02040503050406030204" pitchFamily="18" charset="0"/>
                                        </a:rPr>
                                      </m:ctrlPr>
                                    </m:sSubPr>
                                    <m:e>
                                      <m:r>
                                        <a:rPr kumimoji="1" lang="en-US" altLang="zh-TW" i="1">
                                          <a:solidFill>
                                            <a:schemeClr val="tx1"/>
                                          </a:solidFill>
                                          <a:latin typeface="Cambria Math" panose="02040503050406030204" pitchFamily="18" charset="0"/>
                                        </a:rPr>
                                        <m:t>𝑏</m:t>
                                      </m:r>
                                    </m:e>
                                    <m:sub>
                                      <m:r>
                                        <a:rPr kumimoji="1" lang="en-US" altLang="zh-TW" i="1">
                                          <a:solidFill>
                                            <a:schemeClr val="tx1"/>
                                          </a:solidFill>
                                          <a:latin typeface="Cambria Math" panose="02040503050406030204" pitchFamily="18" charset="0"/>
                                        </a:rPr>
                                        <m:t>𝑖</m:t>
                                      </m:r>
                                    </m:sub>
                                  </m:sSub>
                                </m:e>
                              </m:d>
                            </m:e>
                            <m:sup>
                              <m:r>
                                <a:rPr kumimoji="1" lang="en-US" altLang="zh-TW" i="1">
                                  <a:solidFill>
                                    <a:schemeClr val="tx1"/>
                                  </a:solidFill>
                                  <a:latin typeface="Cambria Math" panose="02040503050406030204" pitchFamily="18" charset="0"/>
                                </a:rPr>
                                <m:t>2</m:t>
                              </m:r>
                            </m:sup>
                          </m:sSup>
                        </m:e>
                      </m:nary>
                      <m:r>
                        <a:rPr kumimoji="1" lang="en-US" altLang="zh-TW" i="1">
                          <a:solidFill>
                            <a:schemeClr val="tx1"/>
                          </a:solidFill>
                          <a:latin typeface="Cambria Math" panose="02040503050406030204" pitchFamily="18" charset="0"/>
                        </a:rPr>
                        <m:t>= </m:t>
                      </m:r>
                      <m:sSup>
                        <m:sSupPr>
                          <m:ctrlPr>
                            <a:rPr kumimoji="1" lang="en-US" altLang="zh-TW" i="1">
                              <a:solidFill>
                                <a:schemeClr val="tx1"/>
                              </a:solidFill>
                              <a:latin typeface="Cambria Math" panose="02040503050406030204" pitchFamily="18" charset="0"/>
                            </a:rPr>
                          </m:ctrlPr>
                        </m:sSupPr>
                        <m:e>
                          <m:d>
                            <m:dPr>
                              <m:begChr m:val="‖"/>
                              <m:endChr m:val="‖"/>
                              <m:ctrlPr>
                                <a:rPr kumimoji="1" lang="en-US" altLang="zh-TW" i="1">
                                  <a:solidFill>
                                    <a:schemeClr val="tx1"/>
                                  </a:solidFill>
                                  <a:latin typeface="Cambria Math" panose="02040503050406030204" pitchFamily="18" charset="0"/>
                                </a:rPr>
                              </m:ctrlPr>
                            </m:dPr>
                            <m:e>
                              <m:r>
                                <a:rPr kumimoji="1" lang="en-US" altLang="zh-TW" i="1">
                                  <a:solidFill>
                                    <a:schemeClr val="tx1"/>
                                  </a:solidFill>
                                  <a:latin typeface="Cambria Math" panose="02040503050406030204" pitchFamily="18" charset="0"/>
                                </a:rPr>
                                <m:t>𝐴𝑥</m:t>
                              </m:r>
                              <m:r>
                                <a:rPr kumimoji="1" lang="en-US" altLang="zh-TW" i="1">
                                  <a:solidFill>
                                    <a:schemeClr val="tx1"/>
                                  </a:solidFill>
                                  <a:latin typeface="Cambria Math" panose="02040503050406030204" pitchFamily="18" charset="0"/>
                                </a:rPr>
                                <m:t>−</m:t>
                              </m:r>
                              <m:r>
                                <a:rPr kumimoji="1" lang="en-US" altLang="zh-TW" i="1">
                                  <a:solidFill>
                                    <a:schemeClr val="tx1"/>
                                  </a:solidFill>
                                  <a:latin typeface="Cambria Math" panose="02040503050406030204" pitchFamily="18" charset="0"/>
                                </a:rPr>
                                <m:t>𝑏</m:t>
                              </m:r>
                            </m:e>
                          </m:d>
                        </m:e>
                        <m:sup>
                          <m:r>
                            <a:rPr kumimoji="1" lang="en-US" altLang="zh-TW" i="1">
                              <a:solidFill>
                                <a:schemeClr val="tx1"/>
                              </a:solidFill>
                              <a:latin typeface="Cambria Math" panose="02040503050406030204" pitchFamily="18" charset="0"/>
                            </a:rPr>
                            <m:t>2</m:t>
                          </m:r>
                        </m:sup>
                      </m:sSup>
                    </m:oMath>
                  </m:oMathPara>
                </a14:m>
                <a:endParaRPr lang="zh-TW" altLang="en-US" dirty="0"/>
              </a:p>
            </p:txBody>
          </p:sp>
        </mc:Choice>
        <mc:Fallback xmlns="">
          <p:sp>
            <p:nvSpPr>
              <p:cNvPr id="42" name="矩形 41"/>
              <p:cNvSpPr>
                <a:spLocks noRot="1" noChangeAspect="1" noMove="1" noResize="1" noEditPoints="1" noAdjustHandles="1" noChangeArrowheads="1" noChangeShapeType="1" noTextEdit="1"/>
              </p:cNvSpPr>
              <p:nvPr/>
            </p:nvSpPr>
            <p:spPr>
              <a:xfrm>
                <a:off x="66849" y="222430"/>
                <a:ext cx="2972224" cy="615168"/>
              </a:xfrm>
              <a:prstGeom prst="rect">
                <a:avLst/>
              </a:prstGeom>
              <a:blipFill>
                <a:blip r:embed="rId6"/>
                <a:stretch>
                  <a:fillRect t="-115842" b="-16633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37765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p:txBody>
          <a:bodyPr>
            <a:normAutofit/>
          </a:bodyPr>
          <a:lstStyle/>
          <a:p>
            <a:pPr lvl="1" algn="ctr"/>
            <a:r>
              <a:rPr lang="en-US" altLang="zh-TW" sz="3200" b="1" dirty="0" smtClean="0">
                <a:solidFill>
                  <a:schemeClr val="tx1"/>
                </a:solidFill>
                <a:latin typeface="+mj-lt"/>
                <a:ea typeface="+mj-ea"/>
              </a:rPr>
              <a:t>6.1.3</a:t>
            </a:r>
            <a:r>
              <a:rPr lang="zh-TW" altLang="en-US" sz="3200" b="1" dirty="0" smtClean="0">
                <a:solidFill>
                  <a:schemeClr val="tx1"/>
                </a:solidFill>
                <a:latin typeface="+mj-lt"/>
                <a:ea typeface="+mj-ea"/>
              </a:rPr>
              <a:t> </a:t>
            </a:r>
            <a:r>
              <a:rPr lang="en-US" altLang="zh-TW" sz="3200" dirty="0" smtClean="0">
                <a:solidFill>
                  <a:schemeClr val="tx1"/>
                </a:solidFill>
                <a:latin typeface="+mj-lt"/>
                <a:ea typeface="+mj-ea"/>
              </a:rPr>
              <a:t>Iterative Algorithms</a:t>
            </a:r>
            <a:endParaRPr lang="en-US" altLang="zh-TW" sz="3200" dirty="0">
              <a:solidFill>
                <a:schemeClr val="tx1"/>
              </a:solidFill>
              <a:latin typeface="+mj-lt"/>
              <a:ea typeface="+mj-ea"/>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marL="0" indent="0" algn="just">
                  <a:lnSpc>
                    <a:spcPct val="120000"/>
                  </a:lnSpc>
                  <a:spcBef>
                    <a:spcPts val="0"/>
                  </a:spcBef>
                  <a:spcAft>
                    <a:spcPts val="0"/>
                  </a:spcAft>
                </a:pPr>
                <a:r>
                  <a:rPr kumimoji="1"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Solve the </a:t>
                </a:r>
                <a14:m>
                  <m:oMath xmlns:m="http://schemas.openxmlformats.org/officeDocument/2006/math">
                    <m:r>
                      <m:rPr>
                        <m:sty m:val="p"/>
                      </m:rPr>
                      <a:rPr lang="en-US" altLang="zh-TW" sz="2400">
                        <a:solidFill>
                          <a:schemeClr val="tx1"/>
                        </a:solidFill>
                        <a:latin typeface="Cambria Math"/>
                      </a:rPr>
                      <m:t>Δ</m:t>
                    </m:r>
                    <m:r>
                      <a:rPr lang="en-US" altLang="zh-TW" sz="2400" i="1">
                        <a:solidFill>
                          <a:schemeClr val="tx1"/>
                        </a:solidFill>
                        <a:latin typeface="Cambria Math"/>
                      </a:rPr>
                      <m:t>𝑝</m:t>
                    </m:r>
                  </m:oMath>
                </a14:m>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with:</a:t>
                </a:r>
              </a:p>
              <a:p>
                <a:pPr marL="0" indent="0" algn="ctr">
                  <a:lnSpc>
                    <a:spcPct val="12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altLang="zh-TW" sz="2000" b="0" i="1" smtClean="0">
                          <a:solidFill>
                            <a:schemeClr val="tx1"/>
                          </a:solidFill>
                          <a:latin typeface="Cambria Math" panose="02040503050406030204" pitchFamily="18" charset="0"/>
                        </a:rPr>
                        <m:t>𝑎</m:t>
                      </m:r>
                      <m:r>
                        <a:rPr lang="en-US" altLang="zh-TW" sz="2000" i="1">
                          <a:solidFill>
                            <a:schemeClr val="tx1"/>
                          </a:solidFill>
                          <a:latin typeface="Cambria Math"/>
                        </a:rPr>
                        <m:t>=</m:t>
                      </m:r>
                      <m:sSup>
                        <m:sSupPr>
                          <m:ctrlPr>
                            <a:rPr kumimoji="1" lang="en-US" altLang="zh-TW" i="1">
                              <a:solidFill>
                                <a:schemeClr val="tx1"/>
                              </a:solidFill>
                              <a:latin typeface="Cambria Math" panose="02040503050406030204" pitchFamily="18" charset="0"/>
                            </a:rPr>
                          </m:ctrlPr>
                        </m:sSupPr>
                        <m:e>
                          <m:r>
                            <a:rPr kumimoji="1" lang="en-US" altLang="zh-TW" i="1">
                              <a:solidFill>
                                <a:schemeClr val="tx1"/>
                              </a:solidFill>
                              <a:latin typeface="Cambria Math" panose="02040503050406030204" pitchFamily="18" charset="0"/>
                            </a:rPr>
                            <m:t>𝑥</m:t>
                          </m:r>
                        </m:e>
                        <m:sup>
                          <m:r>
                            <a:rPr kumimoji="1" lang="en-US" altLang="zh-TW" i="1">
                              <a:solidFill>
                                <a:schemeClr val="tx1"/>
                              </a:solidFill>
                              <a:latin typeface="Cambria Math" panose="02040503050406030204" pitchFamily="18" charset="0"/>
                            </a:rPr>
                            <m:t>𝑇</m:t>
                          </m:r>
                        </m:sup>
                      </m:sSup>
                      <m:d>
                        <m:dPr>
                          <m:ctrlPr>
                            <a:rPr kumimoji="1" lang="en-US" altLang="zh-TW" i="1">
                              <a:solidFill>
                                <a:schemeClr val="tx1"/>
                              </a:solidFill>
                              <a:latin typeface="Cambria Math" panose="02040503050406030204" pitchFamily="18" charset="0"/>
                            </a:rPr>
                          </m:ctrlPr>
                        </m:dPr>
                        <m:e>
                          <m:sSup>
                            <m:sSupPr>
                              <m:ctrlPr>
                                <a:rPr kumimoji="1" lang="en-US" altLang="zh-TW" i="1">
                                  <a:solidFill>
                                    <a:schemeClr val="tx1"/>
                                  </a:solidFill>
                                  <a:latin typeface="Cambria Math" panose="02040503050406030204" pitchFamily="18" charset="0"/>
                                </a:rPr>
                              </m:ctrlPr>
                            </m:sSupPr>
                            <m:e>
                              <m:r>
                                <a:rPr kumimoji="1" lang="en-US" altLang="zh-TW" i="1">
                                  <a:solidFill>
                                    <a:schemeClr val="tx1"/>
                                  </a:solidFill>
                                  <a:latin typeface="Cambria Math" panose="02040503050406030204" pitchFamily="18" charset="0"/>
                                </a:rPr>
                                <m:t>𝐴</m:t>
                              </m:r>
                            </m:e>
                            <m:sup>
                              <m:r>
                                <a:rPr kumimoji="1" lang="en-US" altLang="zh-TW" i="1">
                                  <a:solidFill>
                                    <a:schemeClr val="tx1"/>
                                  </a:solidFill>
                                  <a:latin typeface="Cambria Math" panose="02040503050406030204" pitchFamily="18" charset="0"/>
                                </a:rPr>
                                <m:t>𝑇</m:t>
                              </m:r>
                            </m:sup>
                          </m:sSup>
                          <m:r>
                            <a:rPr kumimoji="1" lang="en-US" altLang="zh-TW" i="1">
                              <a:solidFill>
                                <a:schemeClr val="tx1"/>
                              </a:solidFill>
                              <a:latin typeface="Cambria Math" panose="02040503050406030204" pitchFamily="18" charset="0"/>
                            </a:rPr>
                            <m:t>𝐴</m:t>
                          </m:r>
                        </m:e>
                      </m:d>
                      <m:r>
                        <a:rPr kumimoji="1" lang="en-US" altLang="zh-TW" i="1">
                          <a:solidFill>
                            <a:schemeClr val="tx1"/>
                          </a:solidFill>
                          <a:latin typeface="Cambria Math" panose="02040503050406030204" pitchFamily="18" charset="0"/>
                        </a:rPr>
                        <m:t>𝑥</m:t>
                      </m:r>
                    </m:oMath>
                  </m:oMathPara>
                </a14:m>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ctr">
                  <a:lnSpc>
                    <a:spcPct val="12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altLang="zh-TW" sz="2000" b="0" i="1" smtClean="0">
                          <a:solidFill>
                            <a:schemeClr val="tx1"/>
                          </a:solidFill>
                          <a:latin typeface="Cambria Math" panose="02040503050406030204" pitchFamily="18" charset="0"/>
                        </a:rPr>
                        <m:t>𝐵</m:t>
                      </m:r>
                      <m:r>
                        <a:rPr lang="en-US" altLang="zh-TW" sz="2000" b="0" i="1">
                          <a:solidFill>
                            <a:schemeClr val="tx1"/>
                          </a:solidFill>
                          <a:latin typeface="Cambria Math"/>
                        </a:rPr>
                        <m:t>=</m:t>
                      </m:r>
                      <m:sSup>
                        <m:sSupPr>
                          <m:ctrlPr>
                            <a:rPr kumimoji="1" lang="en-US" altLang="zh-TW" i="1">
                              <a:solidFill>
                                <a:schemeClr val="tx1"/>
                              </a:solidFill>
                              <a:latin typeface="Cambria Math" panose="02040503050406030204" pitchFamily="18" charset="0"/>
                            </a:rPr>
                          </m:ctrlPr>
                        </m:sSupPr>
                        <m:e>
                          <m:r>
                            <a:rPr kumimoji="1" lang="en-US" altLang="zh-TW" b="0" i="1">
                              <a:solidFill>
                                <a:schemeClr val="tx1"/>
                              </a:solidFill>
                              <a:latin typeface="Cambria Math" panose="02040503050406030204" pitchFamily="18" charset="0"/>
                            </a:rPr>
                            <m:t>𝑥</m:t>
                          </m:r>
                        </m:e>
                        <m:sup>
                          <m:r>
                            <a:rPr kumimoji="1" lang="en-US" altLang="zh-TW" b="0" i="1">
                              <a:solidFill>
                                <a:schemeClr val="tx1"/>
                              </a:solidFill>
                              <a:latin typeface="Cambria Math" panose="02040503050406030204" pitchFamily="18" charset="0"/>
                            </a:rPr>
                            <m:t>𝑇</m:t>
                          </m:r>
                        </m:sup>
                      </m:sSup>
                      <m:d>
                        <m:dPr>
                          <m:ctrlPr>
                            <a:rPr kumimoji="1" lang="en-US" altLang="zh-TW" i="1">
                              <a:solidFill>
                                <a:schemeClr val="tx1"/>
                              </a:solidFill>
                              <a:latin typeface="Cambria Math" panose="02040503050406030204" pitchFamily="18" charset="0"/>
                            </a:rPr>
                          </m:ctrlPr>
                        </m:dPr>
                        <m:e>
                          <m:sSup>
                            <m:sSupPr>
                              <m:ctrlPr>
                                <a:rPr kumimoji="1" lang="en-US" altLang="zh-TW" i="1">
                                  <a:solidFill>
                                    <a:schemeClr val="tx1"/>
                                  </a:solidFill>
                                  <a:latin typeface="Cambria Math" panose="02040503050406030204" pitchFamily="18" charset="0"/>
                                </a:rPr>
                              </m:ctrlPr>
                            </m:sSupPr>
                            <m:e>
                              <m:r>
                                <a:rPr kumimoji="1" lang="en-US" altLang="zh-TW" b="0" i="1">
                                  <a:solidFill>
                                    <a:schemeClr val="tx1"/>
                                  </a:solidFill>
                                  <a:latin typeface="Cambria Math" panose="02040503050406030204" pitchFamily="18" charset="0"/>
                                </a:rPr>
                                <m:t>𝐴</m:t>
                              </m:r>
                            </m:e>
                            <m:sup>
                              <m:r>
                                <a:rPr kumimoji="1" lang="en-US" altLang="zh-TW" b="0" i="1">
                                  <a:solidFill>
                                    <a:schemeClr val="tx1"/>
                                  </a:solidFill>
                                  <a:latin typeface="Cambria Math" panose="02040503050406030204" pitchFamily="18" charset="0"/>
                                </a:rPr>
                                <m:t>𝑇</m:t>
                              </m:r>
                            </m:sup>
                          </m:sSup>
                          <m:r>
                            <a:rPr kumimoji="1" lang="en-US" altLang="zh-TW" b="0" i="1">
                              <a:solidFill>
                                <a:schemeClr val="tx1"/>
                              </a:solidFill>
                              <a:latin typeface="Cambria Math" panose="02040503050406030204" pitchFamily="18" charset="0"/>
                            </a:rPr>
                            <m:t>𝑏</m:t>
                          </m:r>
                        </m:e>
                      </m:d>
                    </m:oMath>
                  </m:oMathPara>
                </a14:m>
                <a:endParaRPr lang="en-US" altLang="zh-TW" sz="2000" i="1" dirty="0" smtClean="0">
                  <a:solidFill>
                    <a:schemeClr val="tx1"/>
                  </a:solidFill>
                  <a:latin typeface="Cambria Math" panose="02040503050406030204" pitchFamily="18" charset="0"/>
                </a:endParaRPr>
              </a:p>
              <a:p>
                <a:pPr marL="0" indent="0" algn="ctr">
                  <a:lnSpc>
                    <a:spcPct val="120000"/>
                  </a:lnSpc>
                  <a:spcBef>
                    <a:spcPts val="0"/>
                  </a:spcBef>
                  <a:spcAft>
                    <a:spcPts val="0"/>
                  </a:spcAft>
                  <a:buNone/>
                </a:pPr>
                <a14:m>
                  <m:oMathPara xmlns:m="http://schemas.openxmlformats.org/officeDocument/2006/math">
                    <m:oMathParaPr>
                      <m:jc m:val="centerGroup"/>
                    </m:oMathParaPr>
                    <m:oMath xmlns:m="http://schemas.openxmlformats.org/officeDocument/2006/math">
                      <m:d>
                        <m:dPr>
                          <m:ctrlPr>
                            <a:rPr lang="en-US" altLang="zh-TW" sz="2400" i="1">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𝑎</m:t>
                          </m:r>
                          <m:r>
                            <a:rPr lang="en-US" altLang="zh-TW" sz="2400" b="0" i="1">
                              <a:solidFill>
                                <a:schemeClr val="tx1"/>
                              </a:solidFill>
                              <a:latin typeface="Cambria Math"/>
                            </a:rPr>
                            <m:t>+</m:t>
                          </m:r>
                          <m:r>
                            <a:rPr lang="zh-TW" altLang="en-US" sz="2400" b="0" i="1">
                              <a:solidFill>
                                <a:schemeClr val="tx1"/>
                              </a:solidFill>
                              <a:latin typeface="Cambria Math"/>
                            </a:rPr>
                            <m:t>𝜆</m:t>
                          </m:r>
                          <m:r>
                            <a:rPr lang="en-US" altLang="zh-TW" sz="2400" b="0" i="1">
                              <a:solidFill>
                                <a:schemeClr val="tx1"/>
                              </a:solidFill>
                              <a:latin typeface="Cambria Math"/>
                            </a:rPr>
                            <m:t>𝑑𝑖𝑎𝑔</m:t>
                          </m:r>
                          <m:d>
                            <m:dPr>
                              <m:ctrlPr>
                                <a:rPr lang="en-US" altLang="zh-TW" sz="2400" i="1">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𝑎</m:t>
                              </m:r>
                            </m:e>
                          </m:d>
                        </m:e>
                      </m:d>
                      <m:r>
                        <a:rPr lang="en-US" altLang="zh-TW" sz="2400" b="0" i="1">
                          <a:solidFill>
                            <a:schemeClr val="tx1"/>
                          </a:solidFill>
                          <a:latin typeface="Cambria Math"/>
                        </a:rPr>
                        <m:t>𝛥</m:t>
                      </m:r>
                      <m:r>
                        <a:rPr lang="en-US" altLang="zh-TW" sz="2400" b="0" i="1">
                          <a:solidFill>
                            <a:schemeClr val="tx1"/>
                          </a:solidFill>
                          <a:latin typeface="Cambria Math"/>
                        </a:rPr>
                        <m:t>𝑝</m:t>
                      </m:r>
                      <m:r>
                        <a:rPr lang="en-US" altLang="zh-TW" sz="2400" b="0" i="1">
                          <a:solidFill>
                            <a:schemeClr val="tx1"/>
                          </a:solidFill>
                          <a:latin typeface="Cambria Math"/>
                        </a:rPr>
                        <m:t>=</m:t>
                      </m:r>
                      <m:r>
                        <a:rPr lang="en-US" altLang="zh-TW" sz="2400" b="0" i="1" smtClean="0">
                          <a:solidFill>
                            <a:schemeClr val="tx1"/>
                          </a:solidFill>
                          <a:latin typeface="Cambria Math" panose="02040503050406030204" pitchFamily="18" charset="0"/>
                        </a:rPr>
                        <m:t>𝐵</m:t>
                      </m:r>
                    </m:oMath>
                  </m:oMathPara>
                </a14:m>
                <a:endParaRPr kumimoji="1"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spcBef>
                    <a:spcPts val="0"/>
                  </a:spcBef>
                  <a:spcAft>
                    <a:spcPts val="0"/>
                  </a:spcAft>
                </a:pPr>
                <a14:m>
                  <m:oMath xmlns:m="http://schemas.openxmlformats.org/officeDocument/2006/math">
                    <m:r>
                      <a:rPr kumimoji="1" lang="zh-TW" altLang="en-US" sz="2400">
                        <a:solidFill>
                          <a:schemeClr val="tx1"/>
                        </a:solidFill>
                        <a:latin typeface="Cambria Math" charset="0"/>
                      </a:rPr>
                      <m:t>𝜆</m:t>
                    </m:r>
                  </m:oMath>
                </a14:m>
                <a:r>
                  <a:rPr kumimoji="1"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An </a:t>
                </a:r>
                <a:r>
                  <a:rPr kumimoji="1"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additional damping </a:t>
                </a:r>
                <a:r>
                  <a:rPr kumimoji="1"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parameter</a:t>
                </a:r>
              </a:p>
              <a:p>
                <a:pPr marL="715963" lvl="2" indent="-258763" algn="just">
                  <a:lnSpc>
                    <a:spcPct val="120000"/>
                  </a:lnSpc>
                  <a:spcBef>
                    <a:spcPts val="0"/>
                  </a:spcBef>
                  <a:spcAft>
                    <a:spcPts val="0"/>
                  </a:spcAft>
                  <a:buFont typeface="+mj-lt"/>
                  <a:buAutoNum type="arabicPeriod"/>
                  <a:tabLst>
                    <a:tab pos="715963" algn="l"/>
                  </a:tabLst>
                </a:pPr>
                <a:r>
                  <a:rPr kumimoji="1"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ensure </a:t>
                </a:r>
                <a:r>
                  <a:rPr kumimoji="1"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that the system takes a “downhill” step in </a:t>
                </a:r>
                <a:r>
                  <a:rPr kumimoji="1"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energy</a:t>
                </a:r>
              </a:p>
              <a:p>
                <a:pPr marL="715963" lvl="2" indent="-258763" algn="just">
                  <a:lnSpc>
                    <a:spcPct val="120000"/>
                  </a:lnSpc>
                  <a:spcBef>
                    <a:spcPts val="0"/>
                  </a:spcBef>
                  <a:spcAft>
                    <a:spcPts val="0"/>
                  </a:spcAft>
                  <a:buFont typeface="+mj-lt"/>
                  <a:buAutoNum type="arabicPeriod"/>
                  <a:tabLst>
                    <a:tab pos="715963" algn="l"/>
                  </a:tabLst>
                </a:pPr>
                <a:r>
                  <a:rPr kumimoji="1"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can </a:t>
                </a:r>
                <a:r>
                  <a:rPr kumimoji="1"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be set to 0</a:t>
                </a:r>
                <a:r>
                  <a:rPr kumimoji="1"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in many </a:t>
                </a:r>
                <a:r>
                  <a:rPr kumimoji="1"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applications</a:t>
                </a:r>
                <a:endParaRPr kumimoji="1"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spcBef>
                    <a:spcPts val="0"/>
                  </a:spcBef>
                  <a:spcAft>
                    <a:spcPts val="0"/>
                  </a:spcAft>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Iteratively update the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parameter: </a:t>
                </a:r>
                <a14:m>
                  <m:oMath xmlns:m="http://schemas.openxmlformats.org/officeDocument/2006/math">
                    <m:r>
                      <a:rPr lang="en-US" altLang="zh-TW" sz="2400" i="1">
                        <a:solidFill>
                          <a:schemeClr val="tx1"/>
                        </a:solidFill>
                        <a:latin typeface="Cambria Math"/>
                      </a:rPr>
                      <m:t>𝑝</m:t>
                    </m:r>
                    <m:r>
                      <a:rPr lang="en-US" altLang="zh-TW" sz="2400" i="1">
                        <a:solidFill>
                          <a:schemeClr val="tx1"/>
                        </a:solidFill>
                        <a:latin typeface="Cambria Math"/>
                        <a:ea typeface="Cambria Math"/>
                      </a:rPr>
                      <m:t>←</m:t>
                    </m:r>
                    <m:r>
                      <a:rPr lang="en-US" altLang="zh-TW" sz="2400" i="1">
                        <a:solidFill>
                          <a:schemeClr val="tx1"/>
                        </a:solidFill>
                        <a:latin typeface="Cambria Math"/>
                        <a:ea typeface="Cambria Math"/>
                      </a:rPr>
                      <m:t>𝑝</m:t>
                    </m:r>
                    <m:r>
                      <a:rPr lang="en-US" altLang="zh-TW" sz="2400" i="1">
                        <a:solidFill>
                          <a:schemeClr val="tx1"/>
                        </a:solidFill>
                        <a:latin typeface="Cambria Math"/>
                        <a:ea typeface="Cambria Math"/>
                      </a:rPr>
                      <m:t>+</m:t>
                    </m:r>
                    <m:r>
                      <m:rPr>
                        <m:sty m:val="p"/>
                      </m:rPr>
                      <a:rPr lang="en-US" altLang="zh-TW" sz="2400">
                        <a:solidFill>
                          <a:schemeClr val="tx1"/>
                        </a:solidFill>
                        <a:latin typeface="Cambria Math"/>
                        <a:ea typeface="Cambria Math"/>
                      </a:rPr>
                      <m:t>Δ</m:t>
                    </m:r>
                    <m:r>
                      <a:rPr lang="en-US" altLang="zh-TW" sz="2400" i="1">
                        <a:solidFill>
                          <a:schemeClr val="tx1"/>
                        </a:solidFill>
                        <a:latin typeface="Cambria Math"/>
                        <a:ea typeface="Cambria Math"/>
                      </a:rPr>
                      <m:t>𝑝</m:t>
                    </m:r>
                  </m:oMath>
                </a14:m>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423" t="-303"/>
                </a:stretch>
              </a:blipFill>
            </p:spPr>
            <p:txBody>
              <a:bodyPr/>
              <a:lstStyle/>
              <a:p>
                <a:r>
                  <a:rPr lang="zh-TW" altLang="en-US">
                    <a:noFill/>
                  </a:rPr>
                  <a:t> </a:t>
                </a:r>
              </a:p>
            </p:txBody>
          </p:sp>
        </mc:Fallback>
      </mc:AlternateContent>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12</a:t>
            </a:fld>
            <a:endParaRPr lang="uk-UA" sz="1200" dirty="0">
              <a:latin typeface="+mj-lt"/>
              <a:ea typeface="+mj-ea"/>
            </a:endParaRPr>
          </a:p>
        </p:txBody>
      </p:sp>
    </p:spTree>
    <p:extLst>
      <p:ext uri="{BB962C8B-B14F-4D97-AF65-F5344CB8AC3E}">
        <p14:creationId xmlns:p14="http://schemas.microsoft.com/office/powerpoint/2010/main" val="2019278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3200" dirty="0">
                <a:solidFill>
                  <a:schemeClr val="tx1"/>
                </a:solidFill>
              </a:rPr>
              <a:t>Fun Time 1</a:t>
            </a:r>
            <a:endParaRPr lang="zh-TW" altLang="en-US" sz="3200" dirty="0">
              <a:solidFill>
                <a:schemeClr val="tx1"/>
              </a:solidFill>
            </a:endParaRPr>
          </a:p>
        </p:txBody>
      </p:sp>
      <p:sp>
        <p:nvSpPr>
          <p:cNvPr id="4" name="頁尾版面配置區 3"/>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
        <p:nvSpPr>
          <p:cNvPr id="5" name="投影片編號版面配置區 4"/>
          <p:cNvSpPr>
            <a:spLocks noGrp="1"/>
          </p:cNvSpPr>
          <p:nvPr>
            <p:ph type="sldNum" sz="quarter" idx="12"/>
          </p:nvPr>
        </p:nvSpPr>
        <p:spPr/>
        <p:txBody>
          <a:bodyPr/>
          <a:lstStyle/>
          <a:p>
            <a:pPr marL="0" lvl="0" indent="0">
              <a:buFont typeface="Arial"/>
              <a:buNone/>
            </a:pPr>
            <a:fld id="{00000000-1234-1234-1234-123412341234}" type="slidenum">
              <a:rPr lang="en-US" altLang="zh-TW" sz="1200">
                <a:latin typeface="+mj-lt"/>
                <a:ea typeface="+mj-ea"/>
              </a:rPr>
              <a:pPr marL="0" lvl="0" indent="0">
                <a:buFont typeface="Arial"/>
                <a:buNone/>
              </a:pPr>
              <a:t>13</a:t>
            </a:fld>
            <a:endParaRPr lang="zh-TW" altLang="en-US" sz="1200" dirty="0">
              <a:latin typeface="+mj-lt"/>
              <a:ea typeface="+mj-ea"/>
            </a:endParaRPr>
          </a:p>
        </p:txBody>
      </p:sp>
    </p:spTree>
    <p:extLst>
      <p:ext uri="{BB962C8B-B14F-4D97-AF65-F5344CB8AC3E}">
        <p14:creationId xmlns:p14="http://schemas.microsoft.com/office/powerpoint/2010/main" val="92773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Projective Transform</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Autofit/>
              </a:bodyPr>
              <a:lstStyle/>
              <a:p>
                <a:pPr marL="0" indent="0" algn="just">
                  <a:lnSpc>
                    <a:spcPct val="150000"/>
                  </a:lnSpc>
                  <a:spcBef>
                    <a:spcPts val="0"/>
                  </a:spcBef>
                  <a:spcAft>
                    <a:spcPts val="0"/>
                  </a:spcAft>
                  <a:buNone/>
                </a:pPr>
                <a14:m>
                  <m:oMathPara xmlns:m="http://schemas.openxmlformats.org/officeDocument/2006/math">
                    <m:oMathParaPr>
                      <m:jc m:val="center"/>
                    </m:oMathParaPr>
                    <m:oMath xmlns:m="http://schemas.openxmlformats.org/officeDocument/2006/math">
                      <m:d>
                        <m:dPr>
                          <m:begChr m:val="["/>
                          <m:endChr m:val="]"/>
                          <m:ctrlPr>
                            <a:rPr lang="en-US" altLang="zh-TW" i="1" smtClean="0">
                              <a:solidFill>
                                <a:schemeClr val="tx1"/>
                              </a:solidFill>
                              <a:latin typeface="Cambria Math" panose="02040503050406030204" pitchFamily="18" charset="0"/>
                              <a:ea typeface="Cambria Math"/>
                            </a:rPr>
                          </m:ctrlPr>
                        </m:dPr>
                        <m:e>
                          <m:m>
                            <m:mPr>
                              <m:mcs>
                                <m:mc>
                                  <m:mcPr>
                                    <m:count m:val="1"/>
                                    <m:mcJc m:val="center"/>
                                  </m:mcPr>
                                </m:mc>
                              </m:mcs>
                              <m:ctrlPr>
                                <a:rPr lang="en-US" altLang="zh-TW" i="1" smtClean="0">
                                  <a:solidFill>
                                    <a:schemeClr val="tx1"/>
                                  </a:solidFill>
                                  <a:latin typeface="Cambria Math" panose="02040503050406030204" pitchFamily="18" charset="0"/>
                                  <a:ea typeface="Cambria Math"/>
                                </a:rPr>
                              </m:ctrlPr>
                            </m:mPr>
                            <m:mr>
                              <m:e>
                                <m:sSup>
                                  <m:sSupPr>
                                    <m:ctrlPr>
                                      <a:rPr lang="en-US" altLang="zh-TW" i="1" smtClean="0">
                                        <a:solidFill>
                                          <a:schemeClr val="tx1"/>
                                        </a:solidFill>
                                        <a:latin typeface="Cambria Math" panose="02040503050406030204" pitchFamily="18" charset="0"/>
                                        <a:ea typeface="Cambria Math"/>
                                      </a:rPr>
                                    </m:ctrlPr>
                                  </m:sSupPr>
                                  <m:e>
                                    <m:r>
                                      <a:rPr lang="en-US" altLang="zh-TW" b="0" i="1" smtClean="0">
                                        <a:solidFill>
                                          <a:schemeClr val="tx1"/>
                                        </a:solidFill>
                                        <a:latin typeface="Cambria Math" panose="02040503050406030204" pitchFamily="18" charset="0"/>
                                        <a:ea typeface="Cambria Math"/>
                                      </a:rPr>
                                      <m:t>𝑥</m:t>
                                    </m:r>
                                  </m:e>
                                  <m:sup>
                                    <m:r>
                                      <a:rPr lang="en-US" altLang="zh-TW" b="0" i="1" smtClean="0">
                                        <a:solidFill>
                                          <a:schemeClr val="tx1"/>
                                        </a:solidFill>
                                        <a:latin typeface="Cambria Math" panose="02040503050406030204" pitchFamily="18" charset="0"/>
                                        <a:ea typeface="Cambria Math"/>
                                      </a:rPr>
                                      <m:t>′</m:t>
                                    </m:r>
                                  </m:sup>
                                </m:sSup>
                              </m:e>
                            </m:mr>
                            <m:mr>
                              <m:e>
                                <m:sSup>
                                  <m:sSupPr>
                                    <m:ctrlPr>
                                      <a:rPr lang="en-US" altLang="zh-TW" i="1">
                                        <a:solidFill>
                                          <a:schemeClr val="tx1"/>
                                        </a:solidFill>
                                        <a:latin typeface="Cambria Math" panose="02040503050406030204" pitchFamily="18" charset="0"/>
                                        <a:ea typeface="Cambria Math"/>
                                      </a:rPr>
                                    </m:ctrlPr>
                                  </m:sSupPr>
                                  <m:e>
                                    <m:r>
                                      <a:rPr lang="en-US" altLang="zh-TW" b="0" i="1" smtClean="0">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e>
                            </m:mr>
                            <m:mr>
                              <m:e>
                                <m:r>
                                  <a:rPr lang="en-US" altLang="zh-TW" b="0" i="1" smtClean="0">
                                    <a:solidFill>
                                      <a:schemeClr val="tx1"/>
                                    </a:solidFill>
                                    <a:latin typeface="Cambria Math" panose="02040503050406030204" pitchFamily="18" charset="0"/>
                                    <a:ea typeface="Cambria Math"/>
                                  </a:rPr>
                                  <m:t>1</m:t>
                                </m:r>
                              </m:e>
                            </m:mr>
                          </m:m>
                        </m:e>
                      </m:d>
                      <m:r>
                        <a:rPr lang="en-US" altLang="zh-TW" b="0" i="1" smtClean="0">
                          <a:solidFill>
                            <a:schemeClr val="tx1"/>
                          </a:solidFill>
                          <a:latin typeface="Cambria Math" panose="02040503050406030204" pitchFamily="18" charset="0"/>
                          <a:ea typeface="Cambria Math"/>
                        </a:rPr>
                        <m:t>= </m:t>
                      </m:r>
                      <m:r>
                        <a:rPr lang="zh-TW" altLang="en-US" b="0" i="1" smtClean="0">
                          <a:solidFill>
                            <a:schemeClr val="tx1"/>
                          </a:solidFill>
                          <a:latin typeface="Cambria Math" panose="02040503050406030204" pitchFamily="18" charset="0"/>
                          <a:ea typeface="Cambria Math"/>
                        </a:rPr>
                        <m:t>𝛼</m:t>
                      </m:r>
                      <m:r>
                        <a:rPr lang="en-US" altLang="zh-TW" b="0" i="1" smtClean="0">
                          <a:solidFill>
                            <a:schemeClr val="tx1"/>
                          </a:solidFill>
                          <a:latin typeface="Cambria Math" panose="02040503050406030204" pitchFamily="18" charset="0"/>
                          <a:ea typeface="Cambria Math"/>
                        </a:rPr>
                        <m:t>𝐻</m:t>
                      </m:r>
                      <m:d>
                        <m:dPr>
                          <m:begChr m:val="["/>
                          <m:endChr m:val="]"/>
                          <m:ctrlPr>
                            <a:rPr lang="en-US" altLang="zh-TW" b="0" i="1" smtClean="0">
                              <a:solidFill>
                                <a:schemeClr val="tx1"/>
                              </a:solidFill>
                              <a:latin typeface="Cambria Math" panose="02040503050406030204" pitchFamily="18" charset="0"/>
                              <a:ea typeface="Cambria Math"/>
                            </a:rPr>
                          </m:ctrlPr>
                        </m:dPr>
                        <m:e>
                          <m:m>
                            <m:mPr>
                              <m:mcs>
                                <m:mc>
                                  <m:mcPr>
                                    <m:count m:val="1"/>
                                    <m:mcJc m:val="center"/>
                                  </m:mcPr>
                                </m:mc>
                              </m:mcs>
                              <m:ctrlPr>
                                <a:rPr lang="en-US" altLang="zh-TW" b="0" i="1" smtClean="0">
                                  <a:solidFill>
                                    <a:schemeClr val="tx1"/>
                                  </a:solidFill>
                                  <a:latin typeface="Cambria Math" panose="02040503050406030204" pitchFamily="18" charset="0"/>
                                  <a:ea typeface="Cambria Math"/>
                                </a:rPr>
                              </m:ctrlPr>
                            </m:mPr>
                            <m:mr>
                              <m:e>
                                <m:r>
                                  <m:rPr>
                                    <m:brk m:alnAt="7"/>
                                  </m:rPr>
                                  <a:rPr lang="en-US" altLang="zh-TW" b="0" i="1" smtClean="0">
                                    <a:solidFill>
                                      <a:schemeClr val="tx1"/>
                                    </a:solidFill>
                                    <a:latin typeface="Cambria Math" panose="02040503050406030204" pitchFamily="18" charset="0"/>
                                    <a:ea typeface="Cambria Math"/>
                                  </a:rPr>
                                  <m:t>𝑥</m:t>
                                </m:r>
                              </m:e>
                            </m:mr>
                            <m:mr>
                              <m:e>
                                <m:r>
                                  <a:rPr lang="en-US" altLang="zh-TW" b="0" i="1" smtClean="0">
                                    <a:solidFill>
                                      <a:schemeClr val="tx1"/>
                                    </a:solidFill>
                                    <a:latin typeface="Cambria Math" panose="02040503050406030204" pitchFamily="18" charset="0"/>
                                    <a:ea typeface="Cambria Math"/>
                                  </a:rPr>
                                  <m:t>𝑦</m:t>
                                </m:r>
                              </m:e>
                            </m:mr>
                            <m:mr>
                              <m:e>
                                <m:r>
                                  <a:rPr lang="en-US" altLang="zh-TW" b="0" i="1" smtClean="0">
                                    <a:solidFill>
                                      <a:schemeClr val="tx1"/>
                                    </a:solidFill>
                                    <a:latin typeface="Cambria Math" panose="02040503050406030204" pitchFamily="18" charset="0"/>
                                    <a:ea typeface="Cambria Math"/>
                                  </a:rPr>
                                  <m:t>𝑤</m:t>
                                </m:r>
                              </m:e>
                            </m:mr>
                          </m:m>
                        </m:e>
                      </m:d>
                      <m:r>
                        <a:rPr lang="en-US" altLang="zh-TW" b="0" i="0" smtClean="0">
                          <a:solidFill>
                            <a:schemeClr val="tx1"/>
                          </a:solidFill>
                          <a:latin typeface="Cambria Math" panose="02040503050406030204" pitchFamily="18" charset="0"/>
                          <a:ea typeface="Cambria Math"/>
                        </a:rPr>
                        <m:t>,  </m:t>
                      </m:r>
                      <m:r>
                        <a:rPr lang="en-US" altLang="zh-TW" i="0" dirty="0">
                          <a:solidFill>
                            <a:schemeClr val="tx1"/>
                          </a:solidFill>
                          <a:latin typeface="Cambria Math" panose="02040503050406030204" pitchFamily="18" charset="0"/>
                          <a:ea typeface="Cambria Math"/>
                        </a:rPr>
                        <m:t>(</m:t>
                      </m:r>
                      <m:r>
                        <m:rPr>
                          <m:sty m:val="p"/>
                        </m:rPr>
                        <a:rPr lang="en-US" altLang="zh-TW" i="0" dirty="0">
                          <a:solidFill>
                            <a:schemeClr val="tx1"/>
                          </a:solidFill>
                          <a:latin typeface="Cambria Math" panose="02040503050406030204" pitchFamily="18" charset="0"/>
                          <a:ea typeface="Cambria Math"/>
                        </a:rPr>
                        <m:t>homography</m:t>
                      </m:r>
                      <m:r>
                        <a:rPr lang="en-US" altLang="zh-TW" i="0" dirty="0" smtClean="0">
                          <a:solidFill>
                            <a:schemeClr val="tx1"/>
                          </a:solidFill>
                          <a:latin typeface="Cambria Math" panose="02040503050406030204" pitchFamily="18" charset="0"/>
                          <a:ea typeface="Cambria Math"/>
                        </a:rPr>
                        <m:t>)</m:t>
                      </m:r>
                      <m:r>
                        <a:rPr lang="zh-TW" altLang="en-US" i="1" dirty="0" smtClean="0">
                          <a:solidFill>
                            <a:schemeClr val="tx1"/>
                          </a:solidFill>
                          <a:latin typeface="Cambria Math" panose="02040503050406030204" pitchFamily="18" charset="0"/>
                          <a:ea typeface="Cambria Math"/>
                        </a:rPr>
                        <m:t> </m:t>
                      </m:r>
                      <m:r>
                        <a:rPr lang="en-US" altLang="zh-TW" i="1" dirty="0">
                          <a:solidFill>
                            <a:schemeClr val="tx1"/>
                          </a:solidFill>
                          <a:latin typeface="Cambria Math" panose="02040503050406030204" pitchFamily="18" charset="0"/>
                          <a:ea typeface="Cambria Math"/>
                        </a:rPr>
                        <m:t>𝐻</m:t>
                      </m:r>
                      <m:r>
                        <a:rPr lang="zh-TW" altLang="en-US" i="1" dirty="0" smtClean="0">
                          <a:solidFill>
                            <a:schemeClr val="tx1"/>
                          </a:solidFill>
                          <a:latin typeface="Cambria Math" panose="02040503050406030204" pitchFamily="18" charset="0"/>
                          <a:ea typeface="Cambria Math"/>
                        </a:rPr>
                        <m:t> </m:t>
                      </m:r>
                      <m:r>
                        <a:rPr lang="en-US" altLang="zh-TW" i="1" dirty="0">
                          <a:solidFill>
                            <a:schemeClr val="tx1"/>
                          </a:solidFill>
                          <a:latin typeface="Cambria Math" panose="02040503050406030204" pitchFamily="18" charset="0"/>
                          <a:ea typeface="Cambria Math"/>
                        </a:rPr>
                        <m:t>=</m:t>
                      </m:r>
                      <m:r>
                        <a:rPr lang="zh-TW" altLang="en-US" i="1" dirty="0" smtClean="0">
                          <a:solidFill>
                            <a:schemeClr val="tx1"/>
                          </a:solidFill>
                          <a:latin typeface="Cambria Math" panose="02040503050406030204" pitchFamily="18" charset="0"/>
                          <a:ea typeface="Cambria Math"/>
                        </a:rPr>
                        <m:t> </m:t>
                      </m:r>
                      <m:d>
                        <m:dPr>
                          <m:begChr m:val="["/>
                          <m:endChr m:val="]"/>
                          <m:ctrlPr>
                            <a:rPr lang="en-US" altLang="zh-TW" i="1">
                              <a:solidFill>
                                <a:schemeClr val="tx1"/>
                              </a:solidFill>
                              <a:latin typeface="Cambria Math" panose="02040503050406030204" pitchFamily="18" charset="0"/>
                            </a:rPr>
                          </m:ctrlPr>
                        </m:dPr>
                        <m:e>
                          <m:m>
                            <m:mPr>
                              <m:mcs>
                                <m:mc>
                                  <m:mcPr>
                                    <m:count m:val="3"/>
                                    <m:mcJc m:val="center"/>
                                  </m:mcPr>
                                </m:mc>
                              </m:mcs>
                              <m:ctrlPr>
                                <a:rPr lang="en-US" altLang="zh-TW" i="1">
                                  <a:solidFill>
                                    <a:schemeClr val="tx1"/>
                                  </a:solidFill>
                                  <a:latin typeface="Cambria Math" panose="02040503050406030204" pitchFamily="18" charset="0"/>
                                </a:rPr>
                              </m:ctrlPr>
                            </m:mP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11</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12</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13</m:t>
                                    </m:r>
                                  </m:sub>
                                </m:sSub>
                              </m:e>
                            </m:m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21</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22</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23</m:t>
                                    </m:r>
                                  </m:sub>
                                </m:sSub>
                              </m:e>
                            </m:m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31</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32</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33</m:t>
                                    </m:r>
                                  </m:sub>
                                </m:sSub>
                              </m:e>
                            </m:mr>
                          </m:m>
                        </m:e>
                      </m:d>
                    </m:oMath>
                  </m:oMathPara>
                </a14:m>
                <a:endParaRPr lang="en-US" altLang="zh-TW"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50000"/>
                  </a:lnSpc>
                  <a:spcBef>
                    <a:spcPts val="0"/>
                  </a:spcBef>
                  <a:spcAft>
                    <a:spcPts val="0"/>
                  </a:spcAft>
                  <a:buNone/>
                </a:pPr>
                <a14:m>
                  <m:oMathPara xmlns:m="http://schemas.openxmlformats.org/officeDocument/2006/math">
                    <m:oMathParaPr>
                      <m:jc m:val="center"/>
                    </m:oMathParaPr>
                    <m:oMath xmlns:m="http://schemas.openxmlformats.org/officeDocument/2006/math">
                      <m:d>
                        <m:dPr>
                          <m:begChr m:val="["/>
                          <m:endChr m:val="]"/>
                          <m:ctrlPr>
                            <a:rPr lang="en-US" altLang="zh-TW" i="1">
                              <a:solidFill>
                                <a:schemeClr val="tx1"/>
                              </a:solidFill>
                              <a:latin typeface="Cambria Math" panose="02040503050406030204" pitchFamily="18" charset="0"/>
                              <a:ea typeface="Cambria Math"/>
                            </a:rPr>
                          </m:ctrlPr>
                        </m:dPr>
                        <m:e>
                          <m:m>
                            <m:mPr>
                              <m:mcs>
                                <m:mc>
                                  <m:mcPr>
                                    <m:count m:val="1"/>
                                    <m:mcJc m:val="center"/>
                                  </m:mcPr>
                                </m:mc>
                              </m:mcs>
                              <m:ctrlPr>
                                <a:rPr lang="en-US" altLang="zh-TW" i="1">
                                  <a:solidFill>
                                    <a:schemeClr val="tx1"/>
                                  </a:solidFill>
                                  <a:latin typeface="Cambria Math" panose="02040503050406030204" pitchFamily="18" charset="0"/>
                                  <a:ea typeface="Cambria Math"/>
                                </a:rPr>
                              </m:ctrlPr>
                            </m:mPr>
                            <m:mr>
                              <m:e>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e>
                            </m:mr>
                            <m:mr>
                              <m:e>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e>
                            </m:mr>
                            <m:mr>
                              <m:e>
                                <m:r>
                                  <a:rPr lang="en-US" altLang="zh-TW" b="0" i="1" smtClean="0">
                                    <a:solidFill>
                                      <a:schemeClr val="tx1"/>
                                    </a:solidFill>
                                    <a:latin typeface="Cambria Math" panose="02040503050406030204" pitchFamily="18" charset="0"/>
                                    <a:ea typeface="Cambria Math"/>
                                  </a:rPr>
                                  <m:t>1</m:t>
                                </m:r>
                              </m:e>
                            </m:mr>
                          </m:m>
                        </m:e>
                      </m:d>
                      <m:r>
                        <a:rPr lang="en-US" altLang="zh-TW" i="1">
                          <a:solidFill>
                            <a:schemeClr val="tx1"/>
                          </a:solidFill>
                          <a:latin typeface="Cambria Math" panose="02040503050406030204" pitchFamily="18" charset="0"/>
                          <a:ea typeface="Cambria Math"/>
                        </a:rPr>
                        <m:t>= </m:t>
                      </m:r>
                      <m:r>
                        <a:rPr lang="zh-TW" altLang="en-US" i="1">
                          <a:solidFill>
                            <a:schemeClr val="tx1"/>
                          </a:solidFill>
                          <a:latin typeface="Cambria Math" panose="02040503050406030204" pitchFamily="18" charset="0"/>
                          <a:ea typeface="Cambria Math"/>
                        </a:rPr>
                        <m:t>𝛼</m:t>
                      </m:r>
                      <m:d>
                        <m:dPr>
                          <m:begChr m:val="["/>
                          <m:endChr m:val="]"/>
                          <m:ctrlPr>
                            <a:rPr lang="en-US" altLang="zh-TW" i="1">
                              <a:solidFill>
                                <a:schemeClr val="tx1"/>
                              </a:solidFill>
                              <a:latin typeface="Cambria Math" panose="02040503050406030204" pitchFamily="18" charset="0"/>
                            </a:rPr>
                          </m:ctrlPr>
                        </m:dPr>
                        <m:e>
                          <m:m>
                            <m:mPr>
                              <m:mcs>
                                <m:mc>
                                  <m:mcPr>
                                    <m:count m:val="3"/>
                                    <m:mcJc m:val="center"/>
                                  </m:mcPr>
                                </m:mc>
                              </m:mcs>
                              <m:ctrlPr>
                                <a:rPr lang="en-US" altLang="zh-TW" i="1">
                                  <a:solidFill>
                                    <a:schemeClr val="tx1"/>
                                  </a:solidFill>
                                  <a:latin typeface="Cambria Math" panose="02040503050406030204" pitchFamily="18" charset="0"/>
                                </a:rPr>
                              </m:ctrlPr>
                            </m:mP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11</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12</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13</m:t>
                                    </m:r>
                                  </m:sub>
                                </m:sSub>
                              </m:e>
                            </m:m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21</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22</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23</m:t>
                                    </m:r>
                                  </m:sub>
                                </m:sSub>
                              </m:e>
                            </m:m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31</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32</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33</m:t>
                                    </m:r>
                                  </m:sub>
                                </m:sSub>
                              </m:e>
                            </m:mr>
                          </m:m>
                        </m:e>
                      </m:d>
                      <m:d>
                        <m:dPr>
                          <m:begChr m:val="["/>
                          <m:endChr m:val="]"/>
                          <m:ctrlPr>
                            <a:rPr lang="en-US" altLang="zh-TW" i="1">
                              <a:solidFill>
                                <a:schemeClr val="tx1"/>
                              </a:solidFill>
                              <a:latin typeface="Cambria Math" panose="02040503050406030204" pitchFamily="18" charset="0"/>
                              <a:ea typeface="Cambria Math"/>
                            </a:rPr>
                          </m:ctrlPr>
                        </m:dPr>
                        <m:e>
                          <m:m>
                            <m:mPr>
                              <m:mcs>
                                <m:mc>
                                  <m:mcPr>
                                    <m:count m:val="1"/>
                                    <m:mcJc m:val="center"/>
                                  </m:mcPr>
                                </m:mc>
                              </m:mcs>
                              <m:ctrlPr>
                                <a:rPr lang="en-US" altLang="zh-TW" i="1">
                                  <a:solidFill>
                                    <a:schemeClr val="tx1"/>
                                  </a:solidFill>
                                  <a:latin typeface="Cambria Math" panose="02040503050406030204" pitchFamily="18" charset="0"/>
                                  <a:ea typeface="Cambria Math"/>
                                </a:rPr>
                              </m:ctrlPr>
                            </m:mPr>
                            <m:mr>
                              <m:e>
                                <m:r>
                                  <m:rPr>
                                    <m:brk m:alnAt="7"/>
                                  </m:rPr>
                                  <a:rPr lang="en-US" altLang="zh-TW" i="1">
                                    <a:solidFill>
                                      <a:schemeClr val="tx1"/>
                                    </a:solidFill>
                                    <a:latin typeface="Cambria Math" panose="02040503050406030204" pitchFamily="18" charset="0"/>
                                    <a:ea typeface="Cambria Math"/>
                                  </a:rPr>
                                  <m:t>𝑥</m:t>
                                </m:r>
                              </m:e>
                            </m:mr>
                            <m:mr>
                              <m:e>
                                <m:r>
                                  <a:rPr lang="en-US" altLang="zh-TW" i="1">
                                    <a:solidFill>
                                      <a:schemeClr val="tx1"/>
                                    </a:solidFill>
                                    <a:latin typeface="Cambria Math" panose="02040503050406030204" pitchFamily="18" charset="0"/>
                                    <a:ea typeface="Cambria Math"/>
                                  </a:rPr>
                                  <m:t>𝑦</m:t>
                                </m:r>
                              </m:e>
                            </m:mr>
                            <m:mr>
                              <m:e>
                                <m:r>
                                  <a:rPr lang="en-US" altLang="zh-TW" b="0" i="1" smtClean="0">
                                    <a:solidFill>
                                      <a:schemeClr val="tx1"/>
                                    </a:solidFill>
                                    <a:latin typeface="Cambria Math" panose="02040503050406030204" pitchFamily="18" charset="0"/>
                                    <a:ea typeface="Cambria Math"/>
                                  </a:rPr>
                                  <m:t>1</m:t>
                                </m:r>
                              </m:e>
                            </m:mr>
                          </m:m>
                        </m:e>
                      </m:d>
                    </m:oMath>
                  </m:oMathPara>
                </a14:m>
                <a:endParaRPr lang="en-US" altLang="zh-TW" i="1" dirty="0" smtClean="0">
                  <a:solidFill>
                    <a:schemeClr val="tx1"/>
                  </a:solidFill>
                  <a:latin typeface="Times New Roman" panose="02020603050405020304" pitchFamily="18" charset="0"/>
                  <a:ea typeface="Cambria Math"/>
                </a:endParaRPr>
              </a:p>
              <a:p>
                <a:pPr marL="0" indent="0" algn="just">
                  <a:lnSpc>
                    <a:spcPct val="150000"/>
                  </a:lnSpc>
                  <a:spcBef>
                    <a:spcPts val="0"/>
                  </a:spcBef>
                  <a:spcAft>
                    <a:spcPts val="0"/>
                  </a:spcAft>
                  <a:buNone/>
                </a:pPr>
                <a:r>
                  <a:rPr lang="en-US" altLang="zh-TW" dirty="0">
                    <a:solidFill>
                      <a:schemeClr val="tx1"/>
                    </a:solidFill>
                    <a:ea typeface="Cambria Math"/>
                  </a:rPr>
                  <a:t>Degree of freedom: 8</a:t>
                </a:r>
              </a:p>
              <a:p>
                <a:pPr marL="0" indent="0" algn="just">
                  <a:lnSpc>
                    <a:spcPct val="150000"/>
                  </a:lnSpc>
                  <a:spcBef>
                    <a:spcPts val="0"/>
                  </a:spcBef>
                  <a:spcAft>
                    <a:spcPts val="0"/>
                  </a:spcAft>
                  <a:buNone/>
                </a:pPr>
                <a:r>
                  <a:rPr lang="en-US" altLang="zh-TW" dirty="0">
                    <a:solidFill>
                      <a:schemeClr val="tx1"/>
                    </a:solidFill>
                    <a:ea typeface="Cambria Math"/>
                  </a:rPr>
                  <a:t>Given </a:t>
                </a:r>
                <a:r>
                  <a:rPr lang="en-US" altLang="zh-TW" dirty="0">
                    <a:solidFill>
                      <a:srgbClr val="FF0000"/>
                    </a:solidFill>
                    <a:ea typeface="Cambria Math"/>
                  </a:rPr>
                  <a:t>4</a:t>
                </a:r>
                <a:r>
                  <a:rPr lang="en-US" altLang="zh-TW" dirty="0">
                    <a:solidFill>
                      <a:schemeClr val="tx1"/>
                    </a:solidFill>
                    <a:ea typeface="Cambria Math"/>
                  </a:rPr>
                  <a:t> matched points or more</a:t>
                </a:r>
                <a:r>
                  <a:rPr lang="en-US" altLang="zh-TW" dirty="0" smtClean="0">
                    <a:solidFill>
                      <a:schemeClr val="tx1"/>
                    </a:solidFill>
                    <a:ea typeface="Cambria Math"/>
                  </a:rPr>
                  <a:t>.</a:t>
                </a:r>
                <a:endParaRPr lang="en-US" altLang="zh-TW"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01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14</a:t>
            </a:fld>
            <a:endParaRPr lang="uk-UA" sz="1200" dirty="0">
              <a:latin typeface="+mj-lt"/>
              <a:ea typeface="+mj-ea"/>
            </a:endParaRPr>
          </a:p>
        </p:txBody>
      </p:sp>
      <p:sp>
        <p:nvSpPr>
          <p:cNvPr id="5" name="圓角矩形圖說文字 4"/>
          <p:cNvSpPr/>
          <p:nvPr/>
        </p:nvSpPr>
        <p:spPr>
          <a:xfrm>
            <a:off x="7626035" y="1827465"/>
            <a:ext cx="1481450" cy="498096"/>
          </a:xfrm>
          <a:prstGeom prst="wedgeRoundRectCallout">
            <a:avLst>
              <a:gd name="adj1" fmla="val -75110"/>
              <a:gd name="adj2" fmla="val 62688"/>
              <a:gd name="adj3" fmla="val 166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dirty="0" smtClean="0">
                <a:solidFill>
                  <a:schemeClr val="tx1"/>
                </a:solidFill>
              </a:rPr>
              <a:t>Parameters of the transform</a:t>
            </a:r>
            <a:endParaRPr lang="zh-TW" altLang="en-US" dirty="0">
              <a:solidFill>
                <a:schemeClr val="tx1"/>
              </a:solidFill>
            </a:endParaRPr>
          </a:p>
        </p:txBody>
      </p:sp>
      <mc:AlternateContent xmlns:mc="http://schemas.openxmlformats.org/markup-compatibility/2006" xmlns:a14="http://schemas.microsoft.com/office/drawing/2010/main">
        <mc:Choice Requires="a14">
          <p:sp>
            <p:nvSpPr>
              <p:cNvPr id="6" name="矩形 5"/>
              <p:cNvSpPr/>
              <p:nvPr/>
            </p:nvSpPr>
            <p:spPr>
              <a:xfrm>
                <a:off x="511731" y="1000371"/>
                <a:ext cx="116358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TW" i="1" smtClean="0">
                              <a:solidFill>
                                <a:schemeClr val="tx1"/>
                              </a:solidFill>
                              <a:latin typeface="Cambria Math" panose="02040503050406030204" pitchFamily="18" charset="0"/>
                            </a:rPr>
                          </m:ctrlPr>
                        </m:sSupPr>
                        <m:e>
                          <m:r>
                            <a:rPr kumimoji="1" lang="en-US" altLang="zh-TW" i="1">
                              <a:solidFill>
                                <a:schemeClr val="tx1"/>
                              </a:solidFill>
                              <a:latin typeface="Cambria Math" charset="0"/>
                            </a:rPr>
                            <m:t>𝑥</m:t>
                          </m:r>
                        </m:e>
                        <m:sup>
                          <m:r>
                            <a:rPr kumimoji="1" lang="en-US" altLang="zh-TW" i="1">
                              <a:solidFill>
                                <a:schemeClr val="tx1"/>
                              </a:solidFill>
                              <a:latin typeface="Cambria Math" charset="0"/>
                            </a:rPr>
                            <m:t>′</m:t>
                          </m:r>
                        </m:sup>
                      </m:sSup>
                      <m:r>
                        <a:rPr kumimoji="1" lang="en-US" altLang="zh-TW" i="1">
                          <a:solidFill>
                            <a:schemeClr val="tx1"/>
                          </a:solidFill>
                          <a:latin typeface="Cambria Math" charset="0"/>
                        </a:rPr>
                        <m:t>=</m:t>
                      </m:r>
                      <m:r>
                        <a:rPr kumimoji="1" lang="en-US" altLang="zh-TW" i="1">
                          <a:solidFill>
                            <a:schemeClr val="tx1"/>
                          </a:solidFill>
                          <a:latin typeface="Cambria Math" charset="0"/>
                        </a:rPr>
                        <m:t>𝑓</m:t>
                      </m:r>
                      <m:d>
                        <m:dPr>
                          <m:ctrlPr>
                            <a:rPr kumimoji="1" lang="en-US" altLang="zh-TW" i="1">
                              <a:solidFill>
                                <a:schemeClr val="tx1"/>
                              </a:solidFill>
                              <a:latin typeface="Cambria Math" panose="02040503050406030204" pitchFamily="18" charset="0"/>
                            </a:rPr>
                          </m:ctrlPr>
                        </m:dPr>
                        <m:e>
                          <m:r>
                            <a:rPr kumimoji="1" lang="en-US" altLang="zh-TW" i="1">
                              <a:solidFill>
                                <a:schemeClr val="tx1"/>
                              </a:solidFill>
                              <a:latin typeface="Cambria Math" charset="0"/>
                            </a:rPr>
                            <m:t>𝑥</m:t>
                          </m:r>
                          <m:r>
                            <a:rPr kumimoji="1" lang="en-US" altLang="zh-TW" i="1">
                              <a:solidFill>
                                <a:schemeClr val="tx1"/>
                              </a:solidFill>
                              <a:latin typeface="Cambria Math" charset="0"/>
                            </a:rPr>
                            <m:t>;</m:t>
                          </m:r>
                          <m:r>
                            <a:rPr kumimoji="1" lang="en-US" altLang="zh-TW" i="1">
                              <a:solidFill>
                                <a:schemeClr val="tx1"/>
                              </a:solidFill>
                              <a:latin typeface="Cambria Math" charset="0"/>
                            </a:rPr>
                            <m:t>𝑝</m:t>
                          </m:r>
                        </m:e>
                      </m:d>
                    </m:oMath>
                  </m:oMathPara>
                </a14:m>
                <a:endParaRPr lang="zh-TW" altLang="en-US" dirty="0">
                  <a:solidFill>
                    <a:schemeClr val="tx1"/>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511731" y="1000371"/>
                <a:ext cx="1163588" cy="307777"/>
              </a:xfrm>
              <a:prstGeom prst="rect">
                <a:avLst/>
              </a:prstGeom>
              <a:blipFill>
                <a:blip r:embed="rId4"/>
                <a:stretch>
                  <a:fillRect b="-7843"/>
                </a:stretch>
              </a:blipFill>
            </p:spPr>
            <p:txBody>
              <a:bodyPr/>
              <a:lstStyle/>
              <a:p>
                <a:r>
                  <a:rPr lang="zh-TW" altLang="en-US">
                    <a:noFill/>
                  </a:rPr>
                  <a:t> </a:t>
                </a:r>
              </a:p>
            </p:txBody>
          </p:sp>
        </mc:Fallback>
      </mc:AlternateContent>
      <p:sp>
        <p:nvSpPr>
          <p:cNvPr id="7" name="圓角矩形圖說文字 6"/>
          <p:cNvSpPr/>
          <p:nvPr/>
        </p:nvSpPr>
        <p:spPr>
          <a:xfrm>
            <a:off x="990304" y="69688"/>
            <a:ext cx="1791807" cy="584331"/>
          </a:xfrm>
          <a:prstGeom prst="wedgeRoundRectCallout">
            <a:avLst>
              <a:gd name="adj1" fmla="val -43662"/>
              <a:gd name="adj2" fmla="val 118418"/>
              <a:gd name="adj3" fmla="val 166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Projective Transform (</a:t>
            </a:r>
            <a:r>
              <a:rPr lang="en-US" altLang="zh-TW"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Homography</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solidFill>
                <a:schemeClr val="tx1"/>
              </a:solidFill>
            </a:endParaRPr>
          </a:p>
        </p:txBody>
      </p:sp>
      <p:sp>
        <p:nvSpPr>
          <p:cNvPr id="8" name="頁尾版面配置區 7"/>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912408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Projective Transform</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3"/>
                <a:ext cx="7543801" cy="4614053"/>
              </a:xfrm>
            </p:spPr>
            <p:txBody>
              <a:bodyPr>
                <a:noAutofit/>
              </a:bodyPr>
              <a:lstStyle/>
              <a:p>
                <a:pPr marL="358775" indent="-358775" algn="just">
                  <a:lnSpc>
                    <a:spcPct val="150000"/>
                  </a:lnSpc>
                  <a:spcBef>
                    <a:spcPts val="0"/>
                  </a:spcBef>
                  <a:spcAft>
                    <a:spcPts val="0"/>
                  </a:spcAft>
                  <a:buFont typeface="+mj-lt"/>
                  <a:buAutoNum type="arabicPeriod"/>
                </a:pP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Multiplied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out</a:t>
                </a:r>
              </a:p>
              <a:p>
                <a:pPr marL="0" indent="0" algn="just">
                  <a:lnSpc>
                    <a:spcPct val="100000"/>
                  </a:lnSpc>
                  <a:spcBef>
                    <a:spcPts val="0"/>
                  </a:spcBef>
                  <a:spcAft>
                    <a:spcPts val="0"/>
                  </a:spcAft>
                  <a:buNone/>
                  <a:tabLst>
                    <a:tab pos="358775" algn="l"/>
                  </a:tabLst>
                </a:pPr>
                <a14:m>
                  <m:oMathPara xmlns:m="http://schemas.openxmlformats.org/officeDocument/2006/math">
                    <m:oMathParaPr>
                      <m:jc m:val="center"/>
                    </m:oMathParaPr>
                    <m:oMath xmlns:m="http://schemas.openxmlformats.org/officeDocument/2006/math">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r>
                        <a:rPr lang="en-US" altLang="zh-TW" b="0" i="1" smtClean="0">
                          <a:solidFill>
                            <a:schemeClr val="tx1"/>
                          </a:solidFill>
                          <a:latin typeface="Cambria Math" panose="02040503050406030204" pitchFamily="18" charset="0"/>
                          <a:ea typeface="Cambria Math"/>
                        </a:rPr>
                        <m:t>= </m:t>
                      </m:r>
                      <m:r>
                        <a:rPr lang="zh-TW" altLang="en-US" b="0" i="1" smtClean="0">
                          <a:solidFill>
                            <a:schemeClr val="tx1"/>
                          </a:solidFill>
                          <a:latin typeface="Cambria Math" panose="02040503050406030204" pitchFamily="18" charset="0"/>
                          <a:ea typeface="Cambria Math"/>
                        </a:rPr>
                        <m:t>𝛼</m:t>
                      </m:r>
                      <m:r>
                        <a:rPr lang="en-US" altLang="zh-TW" b="0" i="1" smtClean="0">
                          <a:solidFill>
                            <a:schemeClr val="tx1"/>
                          </a:solidFill>
                          <a:latin typeface="Cambria Math" panose="02040503050406030204" pitchFamily="18" charset="0"/>
                          <a:ea typeface="Cambria Math"/>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11</m:t>
                          </m:r>
                        </m:sub>
                      </m:sSub>
                      <m:r>
                        <a:rPr lang="en-US" altLang="zh-TW" b="0" i="1" smtClean="0">
                          <a:solidFill>
                            <a:schemeClr val="tx1"/>
                          </a:solidFill>
                          <a:latin typeface="Cambria Math" panose="02040503050406030204" pitchFamily="18" charset="0"/>
                        </a:rPr>
                        <m:t>𝑥</m:t>
                      </m:r>
                      <m:r>
                        <a:rPr lang="en-US" altLang="zh-TW" b="0" i="1" smtClean="0">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12</m:t>
                          </m:r>
                        </m:sub>
                      </m:sSub>
                      <m:r>
                        <a:rPr lang="en-US" altLang="zh-TW" b="0" i="1" smtClean="0">
                          <a:solidFill>
                            <a:schemeClr val="tx1"/>
                          </a:solidFill>
                          <a:latin typeface="Cambria Math" panose="02040503050406030204" pitchFamily="18" charset="0"/>
                        </a:rPr>
                        <m:t>𝑦</m:t>
                      </m:r>
                      <m:r>
                        <a:rPr lang="en-US" altLang="zh-TW" b="0" i="1" smtClean="0">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13</m:t>
                          </m:r>
                        </m:sub>
                      </m:sSub>
                      <m:r>
                        <a:rPr lang="en-US" altLang="zh-TW" b="0" i="1" smtClean="0">
                          <a:solidFill>
                            <a:schemeClr val="tx1"/>
                          </a:solidFill>
                          <a:latin typeface="Cambria Math" panose="02040503050406030204" pitchFamily="18" charset="0"/>
                          <a:ea typeface="Cambria Math"/>
                        </a:rPr>
                        <m:t>)</m:t>
                      </m:r>
                    </m:oMath>
                  </m:oMathPara>
                </a14:m>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sSup>
                        <m:sSupPr>
                          <m:ctrlPr>
                            <a:rPr lang="en-US" altLang="zh-TW" i="1">
                              <a:solidFill>
                                <a:schemeClr val="tx1"/>
                              </a:solidFill>
                              <a:latin typeface="Cambria Math" panose="02040503050406030204" pitchFamily="18" charset="0"/>
                              <a:ea typeface="Cambria Math"/>
                            </a:rPr>
                          </m:ctrlPr>
                        </m:sSupPr>
                        <m:e>
                          <m:r>
                            <a:rPr lang="en-US" altLang="zh-TW" b="0" i="1" smtClean="0">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r>
                        <a:rPr lang="en-US" altLang="zh-TW" i="1">
                          <a:solidFill>
                            <a:schemeClr val="tx1"/>
                          </a:solidFill>
                          <a:latin typeface="Cambria Math" panose="02040503050406030204" pitchFamily="18" charset="0"/>
                          <a:ea typeface="Cambria Math"/>
                        </a:rPr>
                        <m:t>= </m:t>
                      </m:r>
                      <m:r>
                        <a:rPr lang="zh-TW" altLang="en-US" i="1">
                          <a:solidFill>
                            <a:schemeClr val="tx1"/>
                          </a:solidFill>
                          <a:latin typeface="Cambria Math" panose="02040503050406030204" pitchFamily="18" charset="0"/>
                          <a:ea typeface="Cambria Math"/>
                        </a:rPr>
                        <m:t>𝛼</m:t>
                      </m:r>
                      <m:r>
                        <a:rPr lang="en-US" altLang="zh-TW" i="1">
                          <a:solidFill>
                            <a:schemeClr val="tx1"/>
                          </a:solidFill>
                          <a:latin typeface="Cambria Math" panose="02040503050406030204" pitchFamily="18" charset="0"/>
                          <a:ea typeface="Cambria Math"/>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b="0" i="1" smtClean="0">
                              <a:solidFill>
                                <a:schemeClr val="tx1"/>
                              </a:solidFill>
                              <a:latin typeface="Cambria Math" panose="02040503050406030204" pitchFamily="18" charset="0"/>
                            </a:rPr>
                            <m:t>21</m:t>
                          </m:r>
                        </m:sub>
                      </m:sSub>
                      <m:r>
                        <a:rPr lang="en-US" altLang="zh-TW" i="1">
                          <a:solidFill>
                            <a:schemeClr val="tx1"/>
                          </a:solidFill>
                          <a:latin typeface="Cambria Math" panose="02040503050406030204" pitchFamily="18" charset="0"/>
                        </a:rPr>
                        <m:t>𝑥</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b="0" i="1" smtClean="0">
                              <a:solidFill>
                                <a:schemeClr val="tx1"/>
                              </a:solidFill>
                              <a:latin typeface="Cambria Math" panose="02040503050406030204" pitchFamily="18" charset="0"/>
                            </a:rPr>
                            <m:t>2</m:t>
                          </m:r>
                          <m:r>
                            <a:rPr lang="en-US" altLang="zh-TW" i="1">
                              <a:solidFill>
                                <a:schemeClr val="tx1"/>
                              </a:solidFill>
                              <a:latin typeface="Cambria Math" panose="02040503050406030204" pitchFamily="18" charset="0"/>
                            </a:rPr>
                            <m:t>2</m:t>
                          </m:r>
                        </m:sub>
                      </m:sSub>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b="0" i="1" smtClean="0">
                              <a:solidFill>
                                <a:schemeClr val="tx1"/>
                              </a:solidFill>
                              <a:latin typeface="Cambria Math" panose="02040503050406030204" pitchFamily="18" charset="0"/>
                            </a:rPr>
                            <m:t>2</m:t>
                          </m:r>
                          <m:r>
                            <a:rPr lang="en-US" altLang="zh-TW" i="1">
                              <a:solidFill>
                                <a:schemeClr val="tx1"/>
                              </a:solidFill>
                              <a:latin typeface="Cambria Math" panose="02040503050406030204" pitchFamily="18" charset="0"/>
                            </a:rPr>
                            <m:t>3</m:t>
                          </m:r>
                        </m:sub>
                      </m:sSub>
                      <m:r>
                        <a:rPr lang="en-US" altLang="zh-TW" i="1">
                          <a:solidFill>
                            <a:schemeClr val="tx1"/>
                          </a:solidFill>
                          <a:latin typeface="Cambria Math" panose="02040503050406030204" pitchFamily="18" charset="0"/>
                          <a:ea typeface="Cambria Math"/>
                        </a:rPr>
                        <m:t>)</m:t>
                      </m:r>
                    </m:oMath>
                  </m:oMathPara>
                </a14:m>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r>
                        <a:rPr lang="en-US" altLang="zh-TW" b="0" i="1" smtClean="0">
                          <a:solidFill>
                            <a:schemeClr val="tx1"/>
                          </a:solidFill>
                          <a:latin typeface="Cambria Math" panose="02040503050406030204" pitchFamily="18" charset="0"/>
                          <a:ea typeface="Cambria Math"/>
                        </a:rPr>
                        <m:t>1</m:t>
                      </m:r>
                      <m:r>
                        <a:rPr lang="en-US" altLang="zh-TW" i="1">
                          <a:solidFill>
                            <a:schemeClr val="tx1"/>
                          </a:solidFill>
                          <a:latin typeface="Cambria Math" panose="02040503050406030204" pitchFamily="18" charset="0"/>
                          <a:ea typeface="Cambria Math"/>
                        </a:rPr>
                        <m:t>= </m:t>
                      </m:r>
                      <m:r>
                        <a:rPr lang="zh-TW" altLang="en-US" i="1">
                          <a:solidFill>
                            <a:schemeClr val="tx1"/>
                          </a:solidFill>
                          <a:latin typeface="Cambria Math" panose="02040503050406030204" pitchFamily="18" charset="0"/>
                          <a:ea typeface="Cambria Math"/>
                        </a:rPr>
                        <m:t>𝛼</m:t>
                      </m:r>
                      <m:r>
                        <a:rPr lang="en-US" altLang="zh-TW" i="1">
                          <a:solidFill>
                            <a:schemeClr val="tx1"/>
                          </a:solidFill>
                          <a:latin typeface="Cambria Math" panose="02040503050406030204" pitchFamily="18" charset="0"/>
                          <a:ea typeface="Cambria Math"/>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b="0" i="1" smtClean="0">
                              <a:solidFill>
                                <a:schemeClr val="tx1"/>
                              </a:solidFill>
                              <a:latin typeface="Cambria Math" panose="02040503050406030204" pitchFamily="18" charset="0"/>
                            </a:rPr>
                            <m:t>3</m:t>
                          </m:r>
                          <m:r>
                            <a:rPr lang="en-US" altLang="zh-TW" i="1">
                              <a:solidFill>
                                <a:schemeClr val="tx1"/>
                              </a:solidFill>
                              <a:latin typeface="Cambria Math" panose="02040503050406030204" pitchFamily="18" charset="0"/>
                            </a:rPr>
                            <m:t>1</m:t>
                          </m:r>
                        </m:sub>
                      </m:sSub>
                      <m:r>
                        <a:rPr lang="en-US" altLang="zh-TW" i="1">
                          <a:solidFill>
                            <a:schemeClr val="tx1"/>
                          </a:solidFill>
                          <a:latin typeface="Cambria Math" panose="02040503050406030204" pitchFamily="18" charset="0"/>
                        </a:rPr>
                        <m:t>𝑥</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b="0" i="1" smtClean="0">
                              <a:solidFill>
                                <a:schemeClr val="tx1"/>
                              </a:solidFill>
                              <a:latin typeface="Cambria Math" panose="02040503050406030204" pitchFamily="18" charset="0"/>
                            </a:rPr>
                            <m:t>3</m:t>
                          </m:r>
                          <m:r>
                            <a:rPr lang="en-US" altLang="zh-TW" i="1">
                              <a:solidFill>
                                <a:schemeClr val="tx1"/>
                              </a:solidFill>
                              <a:latin typeface="Cambria Math" panose="02040503050406030204" pitchFamily="18" charset="0"/>
                            </a:rPr>
                            <m:t>2</m:t>
                          </m:r>
                        </m:sub>
                      </m:sSub>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b="0" i="1" smtClean="0">
                              <a:solidFill>
                                <a:schemeClr val="tx1"/>
                              </a:solidFill>
                              <a:latin typeface="Cambria Math" panose="02040503050406030204" pitchFamily="18" charset="0"/>
                            </a:rPr>
                            <m:t>3</m:t>
                          </m:r>
                          <m:r>
                            <a:rPr lang="en-US" altLang="zh-TW" i="1">
                              <a:solidFill>
                                <a:schemeClr val="tx1"/>
                              </a:solidFill>
                              <a:latin typeface="Cambria Math" panose="02040503050406030204" pitchFamily="18" charset="0"/>
                            </a:rPr>
                            <m:t>3</m:t>
                          </m:r>
                        </m:sub>
                      </m:sSub>
                      <m:r>
                        <a:rPr lang="en-US" altLang="zh-TW" i="1">
                          <a:solidFill>
                            <a:schemeClr val="tx1"/>
                          </a:solidFill>
                          <a:latin typeface="Cambria Math" panose="02040503050406030204" pitchFamily="18" charset="0"/>
                          <a:ea typeface="Cambria Math"/>
                        </a:rPr>
                        <m:t>)</m:t>
                      </m:r>
                    </m:oMath>
                  </m:oMathPara>
                </a14:m>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8775" indent="-358775" algn="just">
                  <a:lnSpc>
                    <a:spcPct val="150000"/>
                  </a:lnSpc>
                  <a:spcBef>
                    <a:spcPts val="0"/>
                  </a:spcBef>
                  <a:spcAft>
                    <a:spcPts val="0"/>
                  </a:spcAft>
                  <a:buFont typeface="+mj-lt"/>
                  <a:buAutoNum type="arabicPeriod" startAt="2"/>
                </a:pP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Divide out unknown scale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factor</a:t>
                </a: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r>
                        <a:rPr lang="en-US" altLang="zh-TW" i="1">
                          <a:solidFill>
                            <a:schemeClr val="tx1"/>
                          </a:solidFill>
                          <a:latin typeface="Cambria Math" panose="02040503050406030204" pitchFamily="18" charset="0"/>
                          <a:ea typeface="Cambria Math"/>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31</m:t>
                          </m:r>
                        </m:sub>
                      </m:sSub>
                      <m:r>
                        <a:rPr lang="en-US" altLang="zh-TW" i="1">
                          <a:solidFill>
                            <a:schemeClr val="tx1"/>
                          </a:solidFill>
                          <a:latin typeface="Cambria Math" panose="02040503050406030204" pitchFamily="18" charset="0"/>
                        </a:rPr>
                        <m:t>𝑥</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32</m:t>
                          </m:r>
                        </m:sub>
                      </m:sSub>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33</m:t>
                          </m:r>
                        </m:sub>
                      </m:sSub>
                      <m:r>
                        <a:rPr lang="en-US" altLang="zh-TW" i="1">
                          <a:solidFill>
                            <a:schemeClr val="tx1"/>
                          </a:solidFill>
                          <a:latin typeface="Cambria Math" panose="02040503050406030204" pitchFamily="18" charset="0"/>
                          <a:ea typeface="Cambria Math"/>
                        </a:rPr>
                        <m:t>)= (</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11</m:t>
                          </m:r>
                        </m:sub>
                      </m:sSub>
                      <m:r>
                        <a:rPr lang="en-US" altLang="zh-TW" i="1">
                          <a:solidFill>
                            <a:schemeClr val="tx1"/>
                          </a:solidFill>
                          <a:latin typeface="Cambria Math" panose="02040503050406030204" pitchFamily="18" charset="0"/>
                        </a:rPr>
                        <m:t>𝑥</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12</m:t>
                          </m:r>
                        </m:sub>
                      </m:sSub>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13</m:t>
                          </m:r>
                        </m:sub>
                      </m:sSub>
                      <m:r>
                        <a:rPr lang="en-US" altLang="zh-TW" i="1">
                          <a:solidFill>
                            <a:schemeClr val="tx1"/>
                          </a:solidFill>
                          <a:latin typeface="Cambria Math" panose="02040503050406030204" pitchFamily="18" charset="0"/>
                          <a:ea typeface="Cambria Math"/>
                        </a:rPr>
                        <m:t>)</m:t>
                      </m:r>
                    </m:oMath>
                  </m:oMathPara>
                </a14:m>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d>
                        <m:dPr>
                          <m:ctrlPr>
                            <a:rPr lang="en-US" altLang="zh-TW" i="1">
                              <a:solidFill>
                                <a:schemeClr val="tx1"/>
                              </a:solidFill>
                              <a:latin typeface="Cambria Math" panose="02040503050406030204" pitchFamily="18" charset="0"/>
                              <a:ea typeface="Cambria Math"/>
                            </a:rPr>
                          </m:ctrlPr>
                        </m:dP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31</m:t>
                              </m:r>
                            </m:sub>
                          </m:sSub>
                          <m:r>
                            <a:rPr lang="en-US" altLang="zh-TW" i="1">
                              <a:solidFill>
                                <a:schemeClr val="tx1"/>
                              </a:solidFill>
                              <a:latin typeface="Cambria Math" panose="02040503050406030204" pitchFamily="18" charset="0"/>
                            </a:rPr>
                            <m:t>𝑥</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32</m:t>
                              </m:r>
                            </m:sub>
                          </m:sSub>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33</m:t>
                              </m:r>
                            </m:sub>
                          </m:sSub>
                        </m:e>
                      </m:d>
                      <m:r>
                        <a:rPr lang="en-US" altLang="zh-TW" i="1">
                          <a:solidFill>
                            <a:schemeClr val="tx1"/>
                          </a:solidFill>
                          <a:latin typeface="Cambria Math" panose="02040503050406030204" pitchFamily="18" charset="0"/>
                          <a:ea typeface="Cambria Math"/>
                        </a:rPr>
                        <m:t>= </m:t>
                      </m:r>
                      <m:d>
                        <m:dPr>
                          <m:ctrlPr>
                            <a:rPr lang="en-US" altLang="zh-TW" i="1">
                              <a:solidFill>
                                <a:schemeClr val="tx1"/>
                              </a:solidFill>
                              <a:latin typeface="Cambria Math" panose="02040503050406030204" pitchFamily="18" charset="0"/>
                              <a:ea typeface="Cambria Math"/>
                            </a:rPr>
                          </m:ctrlPr>
                        </m:dP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21</m:t>
                              </m:r>
                            </m:sub>
                          </m:sSub>
                          <m:r>
                            <a:rPr lang="en-US" altLang="zh-TW" i="1">
                              <a:solidFill>
                                <a:schemeClr val="tx1"/>
                              </a:solidFill>
                              <a:latin typeface="Cambria Math" panose="02040503050406030204" pitchFamily="18" charset="0"/>
                            </a:rPr>
                            <m:t>𝑥</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22</m:t>
                              </m:r>
                            </m:sub>
                          </m:sSub>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23</m:t>
                              </m:r>
                            </m:sub>
                          </m:sSub>
                        </m:e>
                      </m:d>
                    </m:oMath>
                  </m:oMathPara>
                </a14:m>
                <a:endParaRPr lang="en-US" altLang="zh-TW"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endParaRPr lang="en-US" altLang="zh-TW"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8775" indent="-358775" algn="just">
                  <a:lnSpc>
                    <a:spcPct val="150000"/>
                  </a:lnSpc>
                  <a:spcBef>
                    <a:spcPts val="0"/>
                  </a:spcBef>
                  <a:spcAft>
                    <a:spcPts val="0"/>
                  </a:spcAft>
                  <a:buFont typeface="+mj-lt"/>
                  <a:buAutoNum type="arabicPeriod" startAt="3"/>
                </a:pP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Rearrange the terms</a:t>
                </a: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31</m:t>
                          </m:r>
                        </m:sub>
                      </m:sSub>
                      <m:r>
                        <a:rPr lang="en-US" altLang="zh-TW" i="1">
                          <a:solidFill>
                            <a:schemeClr val="tx1"/>
                          </a:solidFill>
                          <a:latin typeface="Cambria Math" panose="02040503050406030204" pitchFamily="18" charset="0"/>
                        </a:rPr>
                        <m:t>𝑥</m:t>
                      </m:r>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32</m:t>
                          </m:r>
                        </m:sub>
                      </m:sSub>
                      <m:r>
                        <a:rPr lang="en-US" altLang="zh-TW" i="1">
                          <a:solidFill>
                            <a:schemeClr val="tx1"/>
                          </a:solidFill>
                          <a:latin typeface="Cambria Math" panose="02040503050406030204" pitchFamily="18" charset="0"/>
                        </a:rPr>
                        <m:t>𝑦</m:t>
                      </m:r>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33</m:t>
                          </m:r>
                        </m:sub>
                      </m:sSub>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r>
                        <a:rPr lang="en-US" altLang="zh-TW" b="0" i="1" smtClean="0">
                          <a:solidFill>
                            <a:schemeClr val="tx1"/>
                          </a:solidFill>
                          <a:latin typeface="Cambria Math" panose="02040503050406030204" pitchFamily="18" charset="0"/>
                          <a:ea typeface="Cambria Math"/>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11</m:t>
                          </m:r>
                        </m:sub>
                      </m:sSub>
                      <m:r>
                        <a:rPr lang="en-US" altLang="zh-TW" i="1">
                          <a:solidFill>
                            <a:schemeClr val="tx1"/>
                          </a:solidFill>
                          <a:latin typeface="Cambria Math" panose="02040503050406030204" pitchFamily="18" charset="0"/>
                        </a:rPr>
                        <m:t>𝑥</m:t>
                      </m:r>
                      <m:r>
                        <a:rPr lang="en-US" altLang="zh-TW" b="0" i="1" smtClean="0">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12</m:t>
                          </m:r>
                        </m:sub>
                      </m:sSub>
                      <m:r>
                        <a:rPr lang="en-US" altLang="zh-TW" i="1">
                          <a:solidFill>
                            <a:schemeClr val="tx1"/>
                          </a:solidFill>
                          <a:latin typeface="Cambria Math" panose="02040503050406030204" pitchFamily="18" charset="0"/>
                        </a:rPr>
                        <m:t>𝑦</m:t>
                      </m:r>
                      <m:r>
                        <a:rPr lang="en-US" altLang="zh-TW" b="0" i="1" smtClean="0">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13</m:t>
                          </m:r>
                        </m:sub>
                      </m:sSub>
                      <m:r>
                        <a:rPr lang="en-US" altLang="zh-TW" b="0" i="0" smtClean="0">
                          <a:solidFill>
                            <a:schemeClr val="tx1"/>
                          </a:solidFill>
                          <a:latin typeface="Cambria Math" panose="02040503050406030204" pitchFamily="18" charset="0"/>
                        </a:rPr>
                        <m:t>=0</m:t>
                      </m:r>
                    </m:oMath>
                  </m:oMathPara>
                </a14:m>
                <a:endParaRPr lang="en-US" altLang="zh-TW"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31</m:t>
                          </m:r>
                        </m:sub>
                      </m:sSub>
                      <m:r>
                        <a:rPr lang="en-US" altLang="zh-TW" i="1">
                          <a:solidFill>
                            <a:schemeClr val="tx1"/>
                          </a:solidFill>
                          <a:latin typeface="Cambria Math" panose="02040503050406030204" pitchFamily="18" charset="0"/>
                        </a:rPr>
                        <m:t>𝑥</m:t>
                      </m:r>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32</m:t>
                          </m:r>
                        </m:sub>
                      </m:sSub>
                      <m:r>
                        <a:rPr lang="en-US" altLang="zh-TW" i="1">
                          <a:solidFill>
                            <a:schemeClr val="tx1"/>
                          </a:solidFill>
                          <a:latin typeface="Cambria Math" panose="02040503050406030204" pitchFamily="18" charset="0"/>
                        </a:rPr>
                        <m:t>𝑦</m:t>
                      </m:r>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33</m:t>
                          </m:r>
                        </m:sub>
                      </m:sSub>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r>
                        <a:rPr lang="en-US" altLang="zh-TW" i="1">
                          <a:solidFill>
                            <a:schemeClr val="tx1"/>
                          </a:solidFill>
                          <a:latin typeface="Cambria Math" panose="02040503050406030204" pitchFamily="18" charset="0"/>
                          <a:ea typeface="Cambria Math"/>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21</m:t>
                          </m:r>
                        </m:sub>
                      </m:sSub>
                      <m:r>
                        <a:rPr lang="en-US" altLang="zh-TW" i="1">
                          <a:solidFill>
                            <a:schemeClr val="tx1"/>
                          </a:solidFill>
                          <a:latin typeface="Cambria Math" panose="02040503050406030204" pitchFamily="18" charset="0"/>
                        </a:rPr>
                        <m:t>𝑥</m:t>
                      </m:r>
                      <m:r>
                        <a:rPr lang="en-US" altLang="zh-TW" b="0" i="1" smtClean="0">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22</m:t>
                          </m:r>
                        </m:sub>
                      </m:sSub>
                      <m:r>
                        <a:rPr lang="en-US" altLang="zh-TW" i="1">
                          <a:solidFill>
                            <a:schemeClr val="tx1"/>
                          </a:solidFill>
                          <a:latin typeface="Cambria Math" panose="02040503050406030204" pitchFamily="18" charset="0"/>
                        </a:rPr>
                        <m:t>𝑦</m:t>
                      </m:r>
                      <m:r>
                        <a:rPr lang="en-US" altLang="zh-TW" b="0" i="1" smtClean="0">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23</m:t>
                          </m:r>
                        </m:sub>
                      </m:sSub>
                      <m:r>
                        <a:rPr lang="en-US" altLang="zh-TW">
                          <a:solidFill>
                            <a:schemeClr val="tx1"/>
                          </a:solidFill>
                          <a:latin typeface="Cambria Math" panose="02040503050406030204" pitchFamily="18" charset="0"/>
                        </a:rPr>
                        <m:t>=0</m:t>
                      </m:r>
                    </m:oMath>
                  </m:oMathPara>
                </a14:m>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3"/>
                <a:ext cx="7543801" cy="4614053"/>
              </a:xfrm>
              <a:blipFill>
                <a:blip r:embed="rId3"/>
                <a:stretch>
                  <a:fillRect l="-185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15</a:t>
            </a:fld>
            <a:endParaRPr lang="uk-UA" sz="1200" dirty="0">
              <a:latin typeface="+mj-lt"/>
              <a:ea typeface="+mj-ea"/>
            </a:endParaRPr>
          </a:p>
        </p:txBody>
      </p:sp>
      <mc:AlternateContent xmlns:mc="http://schemas.openxmlformats.org/markup-compatibility/2006" xmlns:a14="http://schemas.microsoft.com/office/drawing/2010/main">
        <mc:Choice Requires="a14">
          <p:sp>
            <p:nvSpPr>
              <p:cNvPr id="5" name="矩形 4"/>
              <p:cNvSpPr/>
              <p:nvPr/>
            </p:nvSpPr>
            <p:spPr>
              <a:xfrm>
                <a:off x="82730" y="137062"/>
                <a:ext cx="2844368" cy="874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1600" i="1">
                              <a:solidFill>
                                <a:schemeClr val="tx1"/>
                              </a:solidFill>
                              <a:latin typeface="Cambria Math" panose="02040503050406030204" pitchFamily="18" charset="0"/>
                              <a:ea typeface="Cambria Math"/>
                            </a:rPr>
                          </m:ctrlPr>
                        </m:dPr>
                        <m:e>
                          <m:m>
                            <m:mPr>
                              <m:mcs>
                                <m:mc>
                                  <m:mcPr>
                                    <m:count m:val="1"/>
                                    <m:mcJc m:val="center"/>
                                  </m:mcPr>
                                </m:mc>
                              </m:mcs>
                              <m:ctrlPr>
                                <a:rPr lang="en-US" altLang="zh-TW" sz="1600" i="1">
                                  <a:solidFill>
                                    <a:schemeClr val="tx1"/>
                                  </a:solidFill>
                                  <a:latin typeface="Cambria Math" panose="02040503050406030204" pitchFamily="18" charset="0"/>
                                  <a:ea typeface="Cambria Math"/>
                                </a:rPr>
                              </m:ctrlPr>
                            </m:mPr>
                            <m:mr>
                              <m:e>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e>
                            </m:mr>
                            <m:mr>
                              <m:e>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e>
                            </m:mr>
                            <m:mr>
                              <m:e>
                                <m:r>
                                  <a:rPr lang="en-US" altLang="zh-TW" sz="1600" i="1">
                                    <a:solidFill>
                                      <a:schemeClr val="tx1"/>
                                    </a:solidFill>
                                    <a:latin typeface="Cambria Math" panose="02040503050406030204" pitchFamily="18" charset="0"/>
                                    <a:ea typeface="Cambria Math"/>
                                  </a:rPr>
                                  <m:t>1</m:t>
                                </m:r>
                              </m:e>
                            </m:mr>
                          </m:m>
                        </m:e>
                      </m:d>
                      <m:r>
                        <a:rPr lang="en-US" altLang="zh-TW" sz="1600" i="1">
                          <a:solidFill>
                            <a:schemeClr val="tx1"/>
                          </a:solidFill>
                          <a:latin typeface="Cambria Math" panose="02040503050406030204" pitchFamily="18" charset="0"/>
                          <a:ea typeface="Cambria Math"/>
                        </a:rPr>
                        <m:t>= </m:t>
                      </m:r>
                      <m:r>
                        <a:rPr lang="zh-TW" altLang="en-US" sz="1600" i="1">
                          <a:solidFill>
                            <a:schemeClr val="tx1"/>
                          </a:solidFill>
                          <a:latin typeface="Cambria Math" panose="02040503050406030204" pitchFamily="18" charset="0"/>
                          <a:ea typeface="Cambria Math"/>
                        </a:rPr>
                        <m:t>𝛼</m:t>
                      </m:r>
                      <m:d>
                        <m:dPr>
                          <m:begChr m:val="["/>
                          <m:endChr m:val="]"/>
                          <m:ctrlPr>
                            <a:rPr lang="en-US" altLang="zh-TW" sz="1600" i="1">
                              <a:solidFill>
                                <a:schemeClr val="tx1"/>
                              </a:solidFill>
                              <a:latin typeface="Cambria Math" panose="02040503050406030204" pitchFamily="18" charset="0"/>
                            </a:rPr>
                          </m:ctrlPr>
                        </m:dPr>
                        <m:e>
                          <m:m>
                            <m:mPr>
                              <m:mcs>
                                <m:mc>
                                  <m:mcPr>
                                    <m:count m:val="3"/>
                                    <m:mcJc m:val="center"/>
                                  </m:mcPr>
                                </m:mc>
                              </m:mcs>
                              <m:ctrlPr>
                                <a:rPr lang="en-US" altLang="zh-TW" sz="1600" i="1">
                                  <a:solidFill>
                                    <a:schemeClr val="tx1"/>
                                  </a:solidFill>
                                  <a:latin typeface="Cambria Math" panose="02040503050406030204" pitchFamily="18" charset="0"/>
                                </a:rPr>
                              </m:ctrlPr>
                            </m:mP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11</m:t>
                                    </m:r>
                                  </m:sub>
                                </m:sSub>
                              </m:e>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12</m:t>
                                    </m:r>
                                  </m:sub>
                                </m:sSub>
                              </m:e>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13</m:t>
                                    </m:r>
                                  </m:sub>
                                </m:sSub>
                              </m:e>
                            </m:m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21</m:t>
                                    </m:r>
                                  </m:sub>
                                </m:sSub>
                              </m:e>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22</m:t>
                                    </m:r>
                                  </m:sub>
                                </m:sSub>
                              </m:e>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23</m:t>
                                    </m:r>
                                  </m:sub>
                                </m:sSub>
                              </m:e>
                            </m:m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31</m:t>
                                    </m:r>
                                  </m:sub>
                                </m:sSub>
                              </m:e>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32</m:t>
                                    </m:r>
                                  </m:sub>
                                </m:sSub>
                              </m:e>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33</m:t>
                                    </m:r>
                                  </m:sub>
                                </m:sSub>
                              </m:e>
                            </m:mr>
                          </m:m>
                        </m:e>
                      </m:d>
                      <m:d>
                        <m:dPr>
                          <m:begChr m:val="["/>
                          <m:endChr m:val="]"/>
                          <m:ctrlPr>
                            <a:rPr lang="en-US" altLang="zh-TW" sz="1600" i="1">
                              <a:solidFill>
                                <a:schemeClr val="tx1"/>
                              </a:solidFill>
                              <a:latin typeface="Cambria Math" panose="02040503050406030204" pitchFamily="18" charset="0"/>
                              <a:ea typeface="Cambria Math"/>
                            </a:rPr>
                          </m:ctrlPr>
                        </m:dPr>
                        <m:e>
                          <m:m>
                            <m:mPr>
                              <m:mcs>
                                <m:mc>
                                  <m:mcPr>
                                    <m:count m:val="1"/>
                                    <m:mcJc m:val="center"/>
                                  </m:mcPr>
                                </m:mc>
                              </m:mcs>
                              <m:ctrlPr>
                                <a:rPr lang="en-US" altLang="zh-TW" sz="1600" i="1">
                                  <a:solidFill>
                                    <a:schemeClr val="tx1"/>
                                  </a:solidFill>
                                  <a:latin typeface="Cambria Math" panose="02040503050406030204" pitchFamily="18" charset="0"/>
                                  <a:ea typeface="Cambria Math"/>
                                </a:rPr>
                              </m:ctrlPr>
                            </m:mPr>
                            <m:mr>
                              <m:e>
                                <m:r>
                                  <m:rPr>
                                    <m:brk m:alnAt="7"/>
                                  </m:rPr>
                                  <a:rPr lang="en-US" altLang="zh-TW" sz="1600" i="1">
                                    <a:solidFill>
                                      <a:schemeClr val="tx1"/>
                                    </a:solidFill>
                                    <a:latin typeface="Cambria Math" panose="02040503050406030204" pitchFamily="18" charset="0"/>
                                    <a:ea typeface="Cambria Math"/>
                                  </a:rPr>
                                  <m:t>𝑥</m:t>
                                </m:r>
                              </m:e>
                            </m:mr>
                            <m:mr>
                              <m:e>
                                <m:r>
                                  <a:rPr lang="en-US" altLang="zh-TW" sz="1600" i="1">
                                    <a:solidFill>
                                      <a:schemeClr val="tx1"/>
                                    </a:solidFill>
                                    <a:latin typeface="Cambria Math" panose="02040503050406030204" pitchFamily="18" charset="0"/>
                                    <a:ea typeface="Cambria Math"/>
                                  </a:rPr>
                                  <m:t>𝑦</m:t>
                                </m:r>
                              </m:e>
                            </m:mr>
                            <m:mr>
                              <m:e>
                                <m:r>
                                  <a:rPr lang="en-US" altLang="zh-TW" sz="1600" i="1">
                                    <a:solidFill>
                                      <a:schemeClr val="tx1"/>
                                    </a:solidFill>
                                    <a:latin typeface="Cambria Math" panose="02040503050406030204" pitchFamily="18" charset="0"/>
                                    <a:ea typeface="Cambria Math"/>
                                  </a:rPr>
                                  <m:t>1</m:t>
                                </m:r>
                              </m:e>
                            </m:mr>
                          </m:m>
                        </m:e>
                      </m:d>
                    </m:oMath>
                  </m:oMathPara>
                </a14:m>
                <a:endParaRPr lang="zh-TW" altLang="en-US" sz="1600" dirty="0">
                  <a:latin typeface="Times New Roman" panose="02020603050405020304" pitchFamily="18"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82730" y="137062"/>
                <a:ext cx="2844368" cy="874920"/>
              </a:xfrm>
              <a:prstGeom prst="rect">
                <a:avLst/>
              </a:prstGeom>
              <a:blipFill>
                <a:blip r:embed="rId4"/>
                <a:stretch>
                  <a:fillRect/>
                </a:stretch>
              </a:blipFill>
            </p:spPr>
            <p:txBody>
              <a:bodyPr/>
              <a:lstStyle/>
              <a:p>
                <a:r>
                  <a:rPr lang="zh-TW" altLang="en-US">
                    <a:noFill/>
                  </a:rPr>
                  <a:t> </a:t>
                </a:r>
              </a:p>
            </p:txBody>
          </p:sp>
        </mc:Fallback>
      </mc:AlternateContent>
      <p:sp>
        <p:nvSpPr>
          <p:cNvPr id="6" name="頁尾版面配置區 5"/>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54573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Projective Transform</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16</a:t>
            </a:fld>
            <a:endParaRPr lang="uk-UA" sz="1200" dirty="0">
              <a:latin typeface="+mj-lt"/>
              <a:ea typeface="+mj-ea"/>
            </a:endParaRPr>
          </a:p>
        </p:txBody>
      </p:sp>
      <mc:AlternateContent xmlns:mc="http://schemas.openxmlformats.org/markup-compatibility/2006" xmlns:a14="http://schemas.microsoft.com/office/drawing/2010/main">
        <mc:Choice Requires="a14">
          <p:sp>
            <p:nvSpPr>
              <p:cNvPr id="7" name="內容版面配置區 2"/>
              <p:cNvSpPr>
                <a:spLocks noGrp="1"/>
              </p:cNvSpPr>
              <p:nvPr>
                <p:ph idx="1"/>
              </p:nvPr>
            </p:nvSpPr>
            <p:spPr>
              <a:xfrm>
                <a:off x="822959" y="1845733"/>
                <a:ext cx="7543801" cy="4614053"/>
              </a:xfrm>
            </p:spPr>
            <p:txBody>
              <a:bodyPr>
                <a:noAutofit/>
              </a:bodyPr>
              <a:lstStyle/>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sSub>
                        <m:sSubPr>
                          <m:ctrlPr>
                            <a:rPr lang="en-US" altLang="zh-TW" sz="1600" i="1" smtClean="0">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31</m:t>
                          </m:r>
                        </m:sub>
                      </m:sSub>
                      <m:r>
                        <a:rPr lang="en-US" altLang="zh-TW" sz="1600" i="1">
                          <a:solidFill>
                            <a:schemeClr val="tx1"/>
                          </a:solidFill>
                          <a:latin typeface="Cambria Math" panose="02040503050406030204" pitchFamily="18" charset="0"/>
                        </a:rPr>
                        <m:t>𝑥</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r>
                        <a:rPr lang="en-US" altLang="zh-TW" sz="1600" i="1">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32</m:t>
                          </m:r>
                        </m:sub>
                      </m:sSub>
                      <m:r>
                        <a:rPr lang="en-US" altLang="zh-TW" sz="1600" i="1">
                          <a:solidFill>
                            <a:schemeClr val="tx1"/>
                          </a:solidFill>
                          <a:latin typeface="Cambria Math" panose="02040503050406030204" pitchFamily="18" charset="0"/>
                        </a:rPr>
                        <m:t>𝑦</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r>
                        <a:rPr lang="en-US" altLang="zh-TW" sz="1600" i="1">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33</m:t>
                          </m:r>
                        </m:sub>
                      </m:sSub>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r>
                        <a:rPr lang="en-US" altLang="zh-TW" sz="1600" b="0" i="1" smtClean="0">
                          <a:solidFill>
                            <a:schemeClr val="tx1"/>
                          </a:solidFill>
                          <a:latin typeface="Cambria Math" panose="02040503050406030204" pitchFamily="18" charset="0"/>
                          <a:ea typeface="Cambria Math"/>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11</m:t>
                          </m:r>
                        </m:sub>
                      </m:sSub>
                      <m:r>
                        <a:rPr lang="en-US" altLang="zh-TW" sz="1600" i="1">
                          <a:solidFill>
                            <a:schemeClr val="tx1"/>
                          </a:solidFill>
                          <a:latin typeface="Cambria Math" panose="02040503050406030204" pitchFamily="18" charset="0"/>
                        </a:rPr>
                        <m:t>𝑥</m:t>
                      </m:r>
                      <m:r>
                        <a:rPr lang="en-US" altLang="zh-TW" sz="1600" b="0" i="1" smtClean="0">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12</m:t>
                          </m:r>
                        </m:sub>
                      </m:sSub>
                      <m:r>
                        <a:rPr lang="en-US" altLang="zh-TW" sz="1600" i="1">
                          <a:solidFill>
                            <a:schemeClr val="tx1"/>
                          </a:solidFill>
                          <a:latin typeface="Cambria Math" panose="02040503050406030204" pitchFamily="18" charset="0"/>
                        </a:rPr>
                        <m:t>𝑦</m:t>
                      </m:r>
                      <m:r>
                        <a:rPr lang="en-US" altLang="zh-TW" sz="1600" b="0" i="1" smtClean="0">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13</m:t>
                          </m:r>
                        </m:sub>
                      </m:sSub>
                      <m:r>
                        <a:rPr lang="en-US" altLang="zh-TW" sz="1600" b="0" i="0" smtClean="0">
                          <a:solidFill>
                            <a:schemeClr val="tx1"/>
                          </a:solidFill>
                          <a:latin typeface="Cambria Math" panose="02040503050406030204" pitchFamily="18" charset="0"/>
                        </a:rPr>
                        <m:t>=0</m:t>
                      </m:r>
                    </m:oMath>
                  </m:oMathPara>
                </a14:m>
                <a:endParaRPr lang="en-US" altLang="zh-TW" sz="1600" b="0" dirty="0" smtClean="0">
                  <a:solidFill>
                    <a:schemeClr val="tx1"/>
                  </a:solidFill>
                  <a:latin typeface="Times New Roman" panose="02020603050405020304" pitchFamily="18" charset="0"/>
                </a:endParaRP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31</m:t>
                          </m:r>
                        </m:sub>
                      </m:sSub>
                      <m:r>
                        <a:rPr lang="en-US" altLang="zh-TW" sz="1600" i="1">
                          <a:solidFill>
                            <a:schemeClr val="tx1"/>
                          </a:solidFill>
                          <a:latin typeface="Cambria Math" panose="02040503050406030204" pitchFamily="18" charset="0"/>
                        </a:rPr>
                        <m:t>𝑥</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r>
                        <a:rPr lang="en-US" altLang="zh-TW" sz="1600" i="1">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32</m:t>
                          </m:r>
                        </m:sub>
                      </m:sSub>
                      <m:r>
                        <a:rPr lang="en-US" altLang="zh-TW" sz="1600" i="1">
                          <a:solidFill>
                            <a:schemeClr val="tx1"/>
                          </a:solidFill>
                          <a:latin typeface="Cambria Math" panose="02040503050406030204" pitchFamily="18" charset="0"/>
                        </a:rPr>
                        <m:t>𝑦</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r>
                        <a:rPr lang="en-US" altLang="zh-TW" sz="1600" i="1">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33</m:t>
                          </m:r>
                        </m:sub>
                      </m:sSub>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r>
                        <a:rPr lang="en-US" altLang="zh-TW" sz="1600" i="1">
                          <a:solidFill>
                            <a:schemeClr val="tx1"/>
                          </a:solidFill>
                          <a:latin typeface="Cambria Math" panose="02040503050406030204" pitchFamily="18" charset="0"/>
                          <a:ea typeface="Cambria Math"/>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21</m:t>
                          </m:r>
                        </m:sub>
                      </m:sSub>
                      <m:r>
                        <a:rPr lang="en-US" altLang="zh-TW" sz="1600" i="1">
                          <a:solidFill>
                            <a:schemeClr val="tx1"/>
                          </a:solidFill>
                          <a:latin typeface="Cambria Math" panose="02040503050406030204" pitchFamily="18" charset="0"/>
                        </a:rPr>
                        <m:t>𝑥</m:t>
                      </m:r>
                      <m:r>
                        <a:rPr lang="en-US" altLang="zh-TW" sz="1600" b="0" i="1" smtClean="0">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22</m:t>
                          </m:r>
                        </m:sub>
                      </m:sSub>
                      <m:r>
                        <a:rPr lang="en-US" altLang="zh-TW" sz="1600" i="1">
                          <a:solidFill>
                            <a:schemeClr val="tx1"/>
                          </a:solidFill>
                          <a:latin typeface="Cambria Math" panose="02040503050406030204" pitchFamily="18" charset="0"/>
                        </a:rPr>
                        <m:t>𝑦</m:t>
                      </m:r>
                      <m:r>
                        <a:rPr lang="en-US" altLang="zh-TW" sz="1600" b="0" i="1" smtClean="0">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23</m:t>
                          </m:r>
                        </m:sub>
                      </m:sSub>
                      <m:r>
                        <a:rPr lang="en-US" altLang="zh-TW" sz="1600">
                          <a:solidFill>
                            <a:schemeClr val="tx1"/>
                          </a:solidFill>
                          <a:latin typeface="Cambria Math" panose="02040503050406030204" pitchFamily="18" charset="0"/>
                        </a:rPr>
                        <m:t>=0</m:t>
                      </m:r>
                    </m:oMath>
                  </m:oMathPara>
                </a14:m>
                <a:endParaRPr lang="en-US" altLang="zh-TW" sz="1600" dirty="0" smtClean="0">
                  <a:solidFill>
                    <a:schemeClr val="tx1"/>
                  </a:solidFill>
                  <a:latin typeface="Times New Roman" panose="02020603050405020304" pitchFamily="18" charset="0"/>
                </a:endParaRPr>
              </a:p>
              <a:p>
                <a:pPr marL="0" indent="0" algn="just">
                  <a:lnSpc>
                    <a:spcPct val="100000"/>
                  </a:lnSpc>
                  <a:spcBef>
                    <a:spcPts val="0"/>
                  </a:spcBef>
                  <a:spcAft>
                    <a:spcPts val="0"/>
                  </a:spcAft>
                  <a:buNone/>
                </a:pPr>
                <a:endParaRPr lang="en-US" altLang="zh-TW" sz="1600" dirty="0" smtClean="0">
                  <a:solidFill>
                    <a:schemeClr val="tx1"/>
                  </a:solidFill>
                  <a:latin typeface="Times New Roman" panose="02020603050405020304" pitchFamily="18" charset="0"/>
                </a:endParaRPr>
              </a:p>
              <a:p>
                <a:pPr marL="342900" indent="-342900" algn="just">
                  <a:lnSpc>
                    <a:spcPct val="150000"/>
                  </a:lnSpc>
                  <a:spcBef>
                    <a:spcPts val="0"/>
                  </a:spcBef>
                  <a:spcAft>
                    <a:spcPts val="0"/>
                  </a:spcAft>
                  <a:buFont typeface="+mj-lt"/>
                  <a:buAutoNum type="arabicPeriod" startAt="4"/>
                </a:pPr>
                <a:r>
                  <a:rPr lang="en-US" altLang="zh-TW" dirty="0">
                    <a:solidFill>
                      <a:schemeClr val="tx1"/>
                    </a:solidFill>
                    <a:latin typeface="Times New Roman" panose="02020603050405020304" pitchFamily="18" charset="0"/>
                  </a:rPr>
                  <a:t>In matrix form</a:t>
                </a:r>
                <a:r>
                  <a:rPr lang="en-US" altLang="zh-TW" dirty="0" smtClean="0">
                    <a:solidFill>
                      <a:schemeClr val="tx1"/>
                    </a:solidFill>
                    <a:latin typeface="Times New Roman" panose="02020603050405020304" pitchFamily="18" charset="0"/>
                  </a:rPr>
                  <a:t>: </a:t>
                </a:r>
                <a14:m>
                  <m:oMath xmlns:m="http://schemas.openxmlformats.org/officeDocument/2006/math">
                    <m:sSub>
                      <m:sSubPr>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𝐴</m:t>
                        </m:r>
                      </m:e>
                      <m:sub>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𝑖</m:t>
                        </m:r>
                      </m:sub>
                    </m:sSub>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h</m:t>
                    </m:r>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oMath>
                </a14:m>
                <a:endParaRPr lang="en-US" altLang="zh-TW" dirty="0">
                  <a:solidFill>
                    <a:schemeClr val="tx1"/>
                  </a:solidFill>
                  <a:latin typeface="Times New Roman" panose="02020603050405020304" pitchFamily="18" charset="0"/>
                </a:endParaRP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sSub>
                        <m:sSubPr>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𝐴</m:t>
                          </m:r>
                        </m:e>
                        <m:sub>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𝑖</m:t>
                          </m:r>
                        </m:sub>
                      </m:sSub>
                      <m:r>
                        <a:rPr lang="en-US" altLang="zh-TW" sz="16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d>
                        <m:dPr>
                          <m:begChr m:val="["/>
                          <m:endChr m:val="]"/>
                          <m:ctrlP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3"/>
                                    <m:mcJc m:val="center"/>
                                  </m:mcPr>
                                </m:mc>
                              </m:mcs>
                              <m:ctrlP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−1</m:t>
                                </m:r>
                              </m:e>
                            </m:mr>
                            <m:mr>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−1</m:t>
                                </m:r>
                              </m:e>
                            </m:mr>
                          </m:m>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a:rPr lang="en-US" altLang="zh-TW" sz="1600" i="1">
                                    <a:solidFill>
                                      <a:schemeClr val="tx1"/>
                                    </a:solidFill>
                                    <a:latin typeface="Cambria Math" panose="02040503050406030204" pitchFamily="18" charset="0"/>
                                  </a:rPr>
                                  <m:t>𝑥</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e>
                              <m:e>
                                <m:r>
                                  <a:rPr lang="en-US" altLang="zh-TW" sz="1600" i="1">
                                    <a:solidFill>
                                      <a:schemeClr val="tx1"/>
                                    </a:solidFill>
                                    <a:latin typeface="Cambria Math" panose="02040503050406030204" pitchFamily="18" charset="0"/>
                                  </a:rPr>
                                  <m:t>𝑦</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e>
                              <m:e>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e>
                            </m:mr>
                            <m:mr>
                              <m:e>
                                <m:r>
                                  <a:rPr lang="en-US" altLang="zh-TW" sz="1600" i="1">
                                    <a:solidFill>
                                      <a:schemeClr val="tx1"/>
                                    </a:solidFill>
                                    <a:latin typeface="Cambria Math" panose="02040503050406030204" pitchFamily="18" charset="0"/>
                                  </a:rPr>
                                  <m:t>𝑥</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e>
                              <m:e>
                                <m:r>
                                  <a:rPr lang="en-US" altLang="zh-TW" sz="1600" i="1">
                                    <a:solidFill>
                                      <a:schemeClr val="tx1"/>
                                    </a:solidFill>
                                    <a:latin typeface="Cambria Math" panose="02040503050406030204" pitchFamily="18" charset="0"/>
                                  </a:rPr>
                                  <m:t>𝑦</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e>
                              <m:e>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e>
                            </m:mr>
                          </m:m>
                        </m:e>
                      </m:d>
                    </m:oMath>
                  </m:oMathPara>
                </a14:m>
                <a:endPar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r>
                        <m:rPr>
                          <m:sty m:val="p"/>
                        </m:rPr>
                        <a:rPr lang="en-US" altLang="zh-TW" sz="16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h</m:t>
                      </m:r>
                      <m:r>
                        <a:rPr lang="en-US" altLang="zh-TW" sz="160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sz="16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pPr>
                        <m:e>
                          <m:d>
                            <m:dPr>
                              <m:begChr m:val="["/>
                              <m:endChr m:val="]"/>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3"/>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11</m:t>
                                        </m:r>
                                      </m:sub>
                                    </m:sSub>
                                  </m:e>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12</m:t>
                                        </m:r>
                                      </m:sub>
                                    </m:sSub>
                                  </m:e>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13</m:t>
                                        </m:r>
                                      </m:sub>
                                    </m:sSub>
                                    <m:r>
                                      <a:rPr lang="en-US" altLang="zh-TW" sz="1600" i="1">
                                        <a:solidFill>
                                          <a:schemeClr val="tx1"/>
                                        </a:solidFill>
                                        <a:latin typeface="Cambria Math" panose="02040503050406030204" pitchFamily="18" charset="0"/>
                                      </a:rPr>
                                      <m:t>     </m:t>
                                    </m:r>
                                  </m:e>
                                </m:mr>
                              </m:m>
                              <m:m>
                                <m:mPr>
                                  <m:mcs>
                                    <m:mc>
                                      <m:mcPr>
                                        <m:count m:val="3"/>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21</m:t>
                                        </m:r>
                                      </m:sub>
                                    </m:sSub>
                                  </m:e>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22</m:t>
                                        </m:r>
                                      </m:sub>
                                    </m:sSub>
                                  </m:e>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23</m:t>
                                        </m:r>
                                      </m:sub>
                                    </m:sSub>
                                    <m:r>
                                      <a:rPr lang="en-US" altLang="zh-TW" sz="1600" i="1">
                                        <a:solidFill>
                                          <a:schemeClr val="tx1"/>
                                        </a:solidFill>
                                        <a:latin typeface="Cambria Math" panose="02040503050406030204" pitchFamily="18" charset="0"/>
                                      </a:rPr>
                                      <m:t>     </m:t>
                                    </m:r>
                                  </m:e>
                                </m:mr>
                              </m:m>
                              <m:m>
                                <m:mPr>
                                  <m:mcs>
                                    <m:mc>
                                      <m:mcPr>
                                        <m:count m:val="3"/>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31</m:t>
                                        </m:r>
                                      </m:sub>
                                    </m:sSub>
                                  </m:e>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32</m:t>
                                        </m:r>
                                      </m:sub>
                                    </m:sSub>
                                  </m:e>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33</m:t>
                                        </m:r>
                                      </m:sub>
                                    </m:sSub>
                                  </m:e>
                                </m:mr>
                              </m:m>
                            </m:e>
                          </m:d>
                        </m:e>
                        <m:sup>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𝑇</m:t>
                          </m:r>
                        </m:sup>
                      </m:sSup>
                    </m:oMath>
                  </m:oMathPara>
                </a14:m>
                <a:endParaRPr lang="en-US" altLang="zh-TW" sz="1600" b="0" i="1" dirty="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endParaRPr lang="en-US" altLang="zh-TW" sz="1600" b="0" i="1" dirty="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d>
                        <m:dPr>
                          <m:begChr m:val="["/>
                          <m:endChr m:val="]"/>
                          <m:ctrlPr>
                            <a:rPr lang="en-US" altLang="zh-TW" sz="16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3"/>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−1</m:t>
                                </m:r>
                              </m:e>
                            </m:mr>
                            <m:mr>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−1</m:t>
                                </m:r>
                              </m:e>
                            </m:mr>
                          </m:m>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a:rPr lang="en-US" altLang="zh-TW" sz="1600" i="1">
                                    <a:solidFill>
                                      <a:schemeClr val="tx1"/>
                                    </a:solidFill>
                                    <a:latin typeface="Cambria Math" panose="02040503050406030204" pitchFamily="18" charset="0"/>
                                  </a:rPr>
                                  <m:t>𝑥</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e>
                              <m:e>
                                <m:r>
                                  <a:rPr lang="en-US" altLang="zh-TW" sz="1600" i="1">
                                    <a:solidFill>
                                      <a:schemeClr val="tx1"/>
                                    </a:solidFill>
                                    <a:latin typeface="Cambria Math" panose="02040503050406030204" pitchFamily="18" charset="0"/>
                                  </a:rPr>
                                  <m:t>𝑦</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e>
                              <m:e>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e>
                            </m:mr>
                            <m:mr>
                              <m:e>
                                <m:r>
                                  <a:rPr lang="en-US" altLang="zh-TW" sz="1600" i="1">
                                    <a:solidFill>
                                      <a:schemeClr val="tx1"/>
                                    </a:solidFill>
                                    <a:latin typeface="Cambria Math" panose="02040503050406030204" pitchFamily="18" charset="0"/>
                                  </a:rPr>
                                  <m:t>𝑥</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e>
                              <m:e>
                                <m:r>
                                  <a:rPr lang="en-US" altLang="zh-TW" sz="1600" i="1">
                                    <a:solidFill>
                                      <a:schemeClr val="tx1"/>
                                    </a:solidFill>
                                    <a:latin typeface="Cambria Math" panose="02040503050406030204" pitchFamily="18" charset="0"/>
                                  </a:rPr>
                                  <m:t>𝑦</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e>
                              <m:e>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e>
                            </m:mr>
                          </m:m>
                        </m:e>
                      </m:d>
                      <m:d>
                        <m:dPr>
                          <m:begChr m:val="["/>
                          <m:endChr m:val="]"/>
                          <m:ctrlPr>
                            <a:rPr lang="en-US" altLang="zh-TW" sz="16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1"/>
                                    <m:mcJc m:val="center"/>
                                  </m:mcPr>
                                </m:mc>
                              </m:mcs>
                              <m:ctrlPr>
                                <a:rPr lang="en-US" altLang="zh-TW" sz="16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11</m:t>
                                    </m:r>
                                  </m:sub>
                                </m:sSub>
                              </m:e>
                            </m:m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12</m:t>
                                    </m:r>
                                  </m:sub>
                                </m:sSub>
                              </m:e>
                            </m:mr>
                            <m:mr>
                              <m:e>
                                <m:m>
                                  <m:mPr>
                                    <m:mcs>
                                      <m:mc>
                                        <m:mcPr>
                                          <m:count m:val="1"/>
                                          <m:mcJc m:val="center"/>
                                        </m:mcPr>
                                      </m:mc>
                                    </m:mcs>
                                    <m:ctrlPr>
                                      <a:rPr lang="en-US" altLang="zh-TW" sz="16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13</m:t>
                                          </m:r>
                                        </m:sub>
                                      </m:sSub>
                                    </m:e>
                                  </m:m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21</m:t>
                                          </m:r>
                                        </m:sub>
                                      </m:sSub>
                                    </m:e>
                                  </m:mr>
                                  <m:mr>
                                    <m:e>
                                      <m:m>
                                        <m:mPr>
                                          <m:mcs>
                                            <m:mc>
                                              <m:mcPr>
                                                <m:count m:val="1"/>
                                                <m:mcJc m:val="center"/>
                                              </m:mcPr>
                                            </m:mc>
                                          </m:mcs>
                                          <m:ctrlPr>
                                            <a:rPr lang="en-US" altLang="zh-TW" sz="16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22</m:t>
                                                </m:r>
                                              </m:sub>
                                            </m:sSub>
                                          </m:e>
                                        </m:m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23</m:t>
                                                </m:r>
                                              </m:sub>
                                            </m:sSub>
                                          </m:e>
                                        </m:mr>
                                        <m:mr>
                                          <m:e>
                                            <m:m>
                                              <m:mPr>
                                                <m:mcs>
                                                  <m:mc>
                                                    <m:mcPr>
                                                      <m:count m:val="1"/>
                                                      <m:mcJc m:val="center"/>
                                                    </m:mcPr>
                                                  </m:mc>
                                                </m:mcs>
                                                <m:ctrlPr>
                                                  <a:rPr lang="en-US" altLang="zh-TW" sz="16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31</m:t>
                                                      </m:r>
                                                    </m:sub>
                                                  </m:sSub>
                                                </m:e>
                                              </m:m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32</m:t>
                                                      </m:r>
                                                    </m:sub>
                                                  </m:sSub>
                                                </m:e>
                                              </m:m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33</m:t>
                                                      </m:r>
                                                    </m:sub>
                                                  </m:sSub>
                                                </m:e>
                                              </m:mr>
                                            </m:m>
                                          </m:e>
                                        </m:mr>
                                      </m:m>
                                    </m:e>
                                  </m:mr>
                                </m:m>
                              </m:e>
                            </m:mr>
                          </m:m>
                        </m:e>
                      </m:d>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d>
                        <m:dPr>
                          <m:begChr m:val="["/>
                          <m:endChr m:val="]"/>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1"/>
                                    <m:mcJc m:val="center"/>
                                  </m:mcPr>
                                </m:mc>
                              </m:mcs>
                              <m:ctrlPr>
                                <a:rPr lang="en-US" altLang="zh-TW" sz="16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e>
                      </m:d>
                    </m:oMath>
                  </m:oMathPara>
                </a14:m>
                <a:endParaRPr lang="en-US" altLang="zh-TW"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7" name="內容版面配置區 2"/>
              <p:cNvSpPr>
                <a:spLocks noGrp="1" noRot="1" noChangeAspect="1" noMove="1" noResize="1" noEditPoints="1" noAdjustHandles="1" noChangeArrowheads="1" noChangeShapeType="1" noTextEdit="1"/>
              </p:cNvSpPr>
              <p:nvPr>
                <p:ph idx="1"/>
              </p:nvPr>
            </p:nvSpPr>
            <p:spPr>
              <a:xfrm>
                <a:off x="822959" y="1845733"/>
                <a:ext cx="7543801" cy="4614053"/>
              </a:xfrm>
              <a:blipFill>
                <a:blip r:embed="rId3"/>
                <a:stretch>
                  <a:fillRect l="-1858"/>
                </a:stretch>
              </a:blipFill>
            </p:spPr>
            <p:txBody>
              <a:bodyPr/>
              <a:lstStyle/>
              <a:p>
                <a:r>
                  <a:rPr lang="zh-TW" altLang="en-US">
                    <a:noFill/>
                  </a:rPr>
                  <a:t> </a:t>
                </a:r>
              </a:p>
            </p:txBody>
          </p:sp>
        </mc:Fallback>
      </mc:AlternateContent>
      <p:grpSp>
        <p:nvGrpSpPr>
          <p:cNvPr id="10" name="群組 9"/>
          <p:cNvGrpSpPr/>
          <p:nvPr/>
        </p:nvGrpSpPr>
        <p:grpSpPr>
          <a:xfrm>
            <a:off x="3449256" y="5517672"/>
            <a:ext cx="3671104" cy="1050486"/>
            <a:chOff x="3217762" y="4953964"/>
            <a:chExt cx="3671104" cy="1050486"/>
          </a:xfrm>
        </p:grpSpPr>
        <p:sp>
          <p:nvSpPr>
            <p:cNvPr id="8" name="文字方塊 7"/>
            <p:cNvSpPr txBox="1"/>
            <p:nvPr/>
          </p:nvSpPr>
          <p:spPr>
            <a:xfrm>
              <a:off x="3217762" y="4953964"/>
              <a:ext cx="1331089" cy="307777"/>
            </a:xfrm>
            <a:prstGeom prst="rect">
              <a:avLst/>
            </a:prstGeom>
            <a:noFill/>
          </p:spPr>
          <p:txBody>
            <a:bodyPr wrap="square" rtlCol="0">
              <a:spAutoFit/>
            </a:bodyPr>
            <a:lstStyle/>
            <a:p>
              <a:pPr algn="ctr"/>
              <a:r>
                <a:rPr lang="en-US" altLang="zh-TW" dirty="0" smtClean="0">
                  <a:latin typeface="+mj-lt"/>
                </a:rPr>
                <a:t>2</a:t>
              </a:r>
              <a:r>
                <a:rPr lang="en-US" altLang="zh-TW" dirty="0" smtClean="0">
                  <a:latin typeface="+mj-lt"/>
                  <a:ea typeface="標楷體" panose="03000509000000000000" pitchFamily="65" charset="-120"/>
                </a:rPr>
                <a:t>×9</a:t>
              </a:r>
              <a:endParaRPr lang="zh-TW" altLang="en-US" dirty="0">
                <a:latin typeface="+mj-lt"/>
              </a:endParaRPr>
            </a:p>
          </p:txBody>
        </p:sp>
        <p:sp>
          <p:nvSpPr>
            <p:cNvPr id="9" name="文字方塊 8"/>
            <p:cNvSpPr txBox="1"/>
            <p:nvPr/>
          </p:nvSpPr>
          <p:spPr>
            <a:xfrm>
              <a:off x="5557777" y="5696673"/>
              <a:ext cx="1331089" cy="307777"/>
            </a:xfrm>
            <a:prstGeom prst="rect">
              <a:avLst/>
            </a:prstGeom>
            <a:noFill/>
          </p:spPr>
          <p:txBody>
            <a:bodyPr wrap="square" rtlCol="0">
              <a:spAutoFit/>
            </a:bodyPr>
            <a:lstStyle/>
            <a:p>
              <a:pPr algn="ctr"/>
              <a:r>
                <a:rPr lang="en-US" altLang="zh-TW" dirty="0" smtClean="0">
                  <a:latin typeface="+mj-lt"/>
                  <a:ea typeface="標楷體" panose="03000509000000000000" pitchFamily="65" charset="-120"/>
                </a:rPr>
                <a:t>9×1</a:t>
              </a:r>
              <a:endParaRPr lang="zh-TW" altLang="en-US" dirty="0">
                <a:latin typeface="+mj-lt"/>
              </a:endParaRPr>
            </a:p>
          </p:txBody>
        </p:sp>
      </p:grpSp>
      <p:sp>
        <p:nvSpPr>
          <p:cNvPr id="3" name="頁尾版面配置區 2"/>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3284263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Projective Transform</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17</a:t>
            </a:fld>
            <a:endParaRPr lang="uk-UA" sz="1200" dirty="0">
              <a:latin typeface="+mj-lt"/>
              <a:ea typeface="+mj-ea"/>
            </a:endParaRPr>
          </a:p>
        </p:txBody>
      </p:sp>
      <mc:AlternateContent xmlns:mc="http://schemas.openxmlformats.org/markup-compatibility/2006" xmlns:a14="http://schemas.microsoft.com/office/drawing/2010/main">
        <mc:Choice Requires="a14">
          <p:sp>
            <p:nvSpPr>
              <p:cNvPr id="7" name="內容版面配置區 2"/>
              <p:cNvSpPr>
                <a:spLocks noGrp="1"/>
              </p:cNvSpPr>
              <p:nvPr>
                <p:ph idx="1"/>
              </p:nvPr>
            </p:nvSpPr>
            <p:spPr>
              <a:xfrm>
                <a:off x="822959" y="1845733"/>
                <a:ext cx="7543801" cy="4614053"/>
              </a:xfrm>
            </p:spPr>
            <p:txBody>
              <a:bodyPr>
                <a:noAutofit/>
              </a:bodyPr>
              <a:lstStyle/>
              <a:p>
                <a:pPr marL="1435100" indent="0" algn="just">
                  <a:lnSpc>
                    <a:spcPct val="100000"/>
                  </a:lnSpc>
                  <a:spcBef>
                    <a:spcPts val="0"/>
                  </a:spcBef>
                  <a:spcAft>
                    <a:spcPts val="0"/>
                  </a:spcAft>
                  <a:buNone/>
                </a:pPr>
                <a14:m>
                  <m:oMathPara xmlns:m="http://schemas.openxmlformats.org/officeDocument/2006/math">
                    <m:oMathParaPr>
                      <m:jc m:val="left"/>
                    </m:oMathParaPr>
                    <m:oMath xmlns:m="http://schemas.openxmlformats.org/officeDocument/2006/math">
                      <m:r>
                        <a:rPr lang="en-US" altLang="zh-TW" sz="18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𝐴</m:t>
                      </m:r>
                      <m:r>
                        <a:rPr lang="en-US" altLang="zh-TW" sz="18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h</m:t>
                      </m:r>
                      <m:r>
                        <a:rPr lang="en-US" altLang="zh-TW" sz="18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oMath>
                  </m:oMathPara>
                </a14:m>
                <a:endParaRPr lang="en-US" altLang="zh-TW" sz="1800" i="1" dirty="0">
                  <a:solidFill>
                    <a:schemeClr val="tx1"/>
                  </a:solidFill>
                  <a:latin typeface="Cambria Math" panose="020405030504060302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m>
                        <m:mPr>
                          <m:mcs>
                            <m:mc>
                              <m:mcPr>
                                <m:count m:val="1"/>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d>
                              <m:dPr>
                                <m:begChr m:val="["/>
                                <m:endChr m:val="]"/>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3"/>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−1</m:t>
                                      </m:r>
                                    </m:e>
                                  </m:mr>
                                  <m:mr>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−1</m:t>
                                      </m:r>
                                    </m:e>
                                  </m:mr>
                                </m:m>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a:rPr lang="en-US" altLang="zh-TW" sz="1600" i="1">
                                          <a:solidFill>
                                            <a:schemeClr val="tx1"/>
                                          </a:solidFill>
                                          <a:latin typeface="Cambria Math" panose="02040503050406030204" pitchFamily="18" charset="0"/>
                                        </a:rPr>
                                        <m:t>𝑥</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e>
                                    <m:e>
                                      <m:r>
                                        <a:rPr lang="en-US" altLang="zh-TW" sz="1600" i="1">
                                          <a:solidFill>
                                            <a:schemeClr val="tx1"/>
                                          </a:solidFill>
                                          <a:latin typeface="Cambria Math" panose="02040503050406030204" pitchFamily="18" charset="0"/>
                                        </a:rPr>
                                        <m:t>𝑦</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e>
                                    <m:e>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𝑥</m:t>
                                          </m:r>
                                        </m:e>
                                        <m:sup>
                                          <m:r>
                                            <a:rPr lang="en-US" altLang="zh-TW" sz="1600" i="1">
                                              <a:solidFill>
                                                <a:schemeClr val="tx1"/>
                                              </a:solidFill>
                                              <a:latin typeface="Cambria Math" panose="02040503050406030204" pitchFamily="18" charset="0"/>
                                              <a:ea typeface="Cambria Math"/>
                                            </a:rPr>
                                            <m:t>′</m:t>
                                          </m:r>
                                        </m:sup>
                                      </m:sSup>
                                    </m:e>
                                  </m:mr>
                                  <m:mr>
                                    <m:e>
                                      <m:r>
                                        <a:rPr lang="en-US" altLang="zh-TW" sz="1600" i="1">
                                          <a:solidFill>
                                            <a:schemeClr val="tx1"/>
                                          </a:solidFill>
                                          <a:latin typeface="Cambria Math" panose="02040503050406030204" pitchFamily="18" charset="0"/>
                                        </a:rPr>
                                        <m:t>𝑥</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e>
                                    <m:e>
                                      <m:r>
                                        <a:rPr lang="en-US" altLang="zh-TW" sz="1600" i="1">
                                          <a:solidFill>
                                            <a:schemeClr val="tx1"/>
                                          </a:solidFill>
                                          <a:latin typeface="Cambria Math" panose="02040503050406030204" pitchFamily="18" charset="0"/>
                                        </a:rPr>
                                        <m:t>𝑦</m:t>
                                      </m:r>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e>
                                    <m:e>
                                      <m:sSup>
                                        <m:sSupPr>
                                          <m:ctrlPr>
                                            <a:rPr lang="en-US" altLang="zh-TW" sz="1600" i="1">
                                              <a:solidFill>
                                                <a:schemeClr val="tx1"/>
                                              </a:solidFill>
                                              <a:latin typeface="Cambria Math" panose="02040503050406030204" pitchFamily="18" charset="0"/>
                                              <a:ea typeface="Cambria Math"/>
                                            </a:rPr>
                                          </m:ctrlPr>
                                        </m:sSupPr>
                                        <m:e>
                                          <m:r>
                                            <a:rPr lang="en-US" altLang="zh-TW" sz="1600" i="1">
                                              <a:solidFill>
                                                <a:schemeClr val="tx1"/>
                                              </a:solidFill>
                                              <a:latin typeface="Cambria Math" panose="02040503050406030204" pitchFamily="18" charset="0"/>
                                              <a:ea typeface="Cambria Math"/>
                                            </a:rPr>
                                            <m:t>𝑦</m:t>
                                          </m:r>
                                        </m:e>
                                        <m:sup>
                                          <m:r>
                                            <a:rPr lang="en-US" altLang="zh-TW" sz="1600" i="1">
                                              <a:solidFill>
                                                <a:schemeClr val="tx1"/>
                                              </a:solidFill>
                                              <a:latin typeface="Cambria Math" panose="02040503050406030204" pitchFamily="18" charset="0"/>
                                              <a:ea typeface="Cambria Math"/>
                                            </a:rPr>
                                            <m:t>′</m:t>
                                          </m:r>
                                        </m:sup>
                                      </m:sSup>
                                    </m:e>
                                  </m:mr>
                                </m:m>
                              </m:e>
                            </m:d>
                          </m:e>
                        </m:mr>
                        <m:mr>
                          <m:e>
                            <m:m>
                              <m:mPr>
                                <m:mcs>
                                  <m:mc>
                                    <m:mcPr>
                                      <m:count m:val="1"/>
                                      <m:mcJc m:val="center"/>
                                    </m:mcPr>
                                  </m:mc>
                                </m:mcs>
                                <m:ctrl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d>
                                    <m:dPr>
                                      <m:begChr m:val="["/>
                                      <m:endChr m:val="]"/>
                                      <m:ctrl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3"/>
                                                <m:mcJc m:val="center"/>
                                              </m:mcPr>
                                            </m:mc>
                                          </m:mcs>
                                          <m:ctrl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−1</m:t>
                                            </m:r>
                                          </m:e>
                                        </m:mr>
                                        <m:mr>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mr>
                                      </m:m>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−1</m:t>
                                            </m:r>
                                          </m:e>
                                        </m:mr>
                                      </m:m>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a:rPr lang="en-US" altLang="zh-TW" sz="1600" i="1">
                                                <a:solidFill>
                                                  <a:schemeClr val="bg1">
                                                    <a:lumMod val="50000"/>
                                                  </a:schemeClr>
                                                </a:solidFill>
                                                <a:latin typeface="Cambria Math" panose="02040503050406030204" pitchFamily="18" charset="0"/>
                                              </a:rPr>
                                              <m:t>𝑥</m:t>
                                            </m:r>
                                            <m:sSup>
                                              <m:sSupPr>
                                                <m:ctrlPr>
                                                  <a:rPr lang="en-US" altLang="zh-TW" sz="1600" i="1">
                                                    <a:solidFill>
                                                      <a:schemeClr val="bg1">
                                                        <a:lumMod val="50000"/>
                                                      </a:schemeClr>
                                                    </a:solidFill>
                                                    <a:latin typeface="Cambria Math" panose="02040503050406030204" pitchFamily="18" charset="0"/>
                                                    <a:ea typeface="Cambria Math"/>
                                                  </a:rPr>
                                                </m:ctrlPr>
                                              </m:sSupPr>
                                              <m:e>
                                                <m:r>
                                                  <a:rPr lang="en-US" altLang="zh-TW" sz="1600" i="1">
                                                    <a:solidFill>
                                                      <a:schemeClr val="bg1">
                                                        <a:lumMod val="50000"/>
                                                      </a:schemeClr>
                                                    </a:solidFill>
                                                    <a:latin typeface="Cambria Math" panose="02040503050406030204" pitchFamily="18" charset="0"/>
                                                    <a:ea typeface="Cambria Math"/>
                                                  </a:rPr>
                                                  <m:t>𝑥</m:t>
                                                </m:r>
                                              </m:e>
                                              <m:sup>
                                                <m:r>
                                                  <a:rPr lang="en-US" altLang="zh-TW" sz="1600" i="1">
                                                    <a:solidFill>
                                                      <a:schemeClr val="bg1">
                                                        <a:lumMod val="50000"/>
                                                      </a:schemeClr>
                                                    </a:solidFill>
                                                    <a:latin typeface="Cambria Math" panose="02040503050406030204" pitchFamily="18" charset="0"/>
                                                    <a:ea typeface="Cambria Math"/>
                                                  </a:rPr>
                                                  <m:t>′</m:t>
                                                </m:r>
                                              </m:sup>
                                            </m:sSup>
                                          </m:e>
                                          <m:e>
                                            <m:r>
                                              <a:rPr lang="en-US" altLang="zh-TW" sz="1600" i="1">
                                                <a:solidFill>
                                                  <a:schemeClr val="bg1">
                                                    <a:lumMod val="50000"/>
                                                  </a:schemeClr>
                                                </a:solidFill>
                                                <a:latin typeface="Cambria Math" panose="02040503050406030204" pitchFamily="18" charset="0"/>
                                              </a:rPr>
                                              <m:t>𝑦</m:t>
                                            </m:r>
                                            <m:sSup>
                                              <m:sSupPr>
                                                <m:ctrlPr>
                                                  <a:rPr lang="en-US" altLang="zh-TW" sz="1600" i="1">
                                                    <a:solidFill>
                                                      <a:schemeClr val="bg1">
                                                        <a:lumMod val="50000"/>
                                                      </a:schemeClr>
                                                    </a:solidFill>
                                                    <a:latin typeface="Cambria Math" panose="02040503050406030204" pitchFamily="18" charset="0"/>
                                                    <a:ea typeface="Cambria Math"/>
                                                  </a:rPr>
                                                </m:ctrlPr>
                                              </m:sSupPr>
                                              <m:e>
                                                <m:r>
                                                  <a:rPr lang="en-US" altLang="zh-TW" sz="1600" i="1">
                                                    <a:solidFill>
                                                      <a:schemeClr val="bg1">
                                                        <a:lumMod val="50000"/>
                                                      </a:schemeClr>
                                                    </a:solidFill>
                                                    <a:latin typeface="Cambria Math" panose="02040503050406030204" pitchFamily="18" charset="0"/>
                                                    <a:ea typeface="Cambria Math"/>
                                                  </a:rPr>
                                                  <m:t>𝑥</m:t>
                                                </m:r>
                                              </m:e>
                                              <m:sup>
                                                <m:r>
                                                  <a:rPr lang="en-US" altLang="zh-TW" sz="1600" i="1">
                                                    <a:solidFill>
                                                      <a:schemeClr val="bg1">
                                                        <a:lumMod val="50000"/>
                                                      </a:schemeClr>
                                                    </a:solidFill>
                                                    <a:latin typeface="Cambria Math" panose="02040503050406030204" pitchFamily="18" charset="0"/>
                                                    <a:ea typeface="Cambria Math"/>
                                                  </a:rPr>
                                                  <m:t>′</m:t>
                                                </m:r>
                                              </m:sup>
                                            </m:sSup>
                                          </m:e>
                                          <m:e>
                                            <m:sSup>
                                              <m:sSupPr>
                                                <m:ctrlPr>
                                                  <a:rPr lang="en-US" altLang="zh-TW" sz="1600" i="1">
                                                    <a:solidFill>
                                                      <a:schemeClr val="bg1">
                                                        <a:lumMod val="50000"/>
                                                      </a:schemeClr>
                                                    </a:solidFill>
                                                    <a:latin typeface="Cambria Math" panose="02040503050406030204" pitchFamily="18" charset="0"/>
                                                    <a:ea typeface="Cambria Math"/>
                                                  </a:rPr>
                                                </m:ctrlPr>
                                              </m:sSupPr>
                                              <m:e>
                                                <m:r>
                                                  <a:rPr lang="en-US" altLang="zh-TW" sz="1600" i="1">
                                                    <a:solidFill>
                                                      <a:schemeClr val="bg1">
                                                        <a:lumMod val="50000"/>
                                                      </a:schemeClr>
                                                    </a:solidFill>
                                                    <a:latin typeface="Cambria Math" panose="02040503050406030204" pitchFamily="18" charset="0"/>
                                                    <a:ea typeface="Cambria Math"/>
                                                  </a:rPr>
                                                  <m:t>𝑥</m:t>
                                                </m:r>
                                              </m:e>
                                              <m:sup>
                                                <m:r>
                                                  <a:rPr lang="en-US" altLang="zh-TW" sz="1600" i="1">
                                                    <a:solidFill>
                                                      <a:schemeClr val="bg1">
                                                        <a:lumMod val="50000"/>
                                                      </a:schemeClr>
                                                    </a:solidFill>
                                                    <a:latin typeface="Cambria Math" panose="02040503050406030204" pitchFamily="18" charset="0"/>
                                                    <a:ea typeface="Cambria Math"/>
                                                  </a:rPr>
                                                  <m:t>′</m:t>
                                                </m:r>
                                              </m:sup>
                                            </m:sSup>
                                          </m:e>
                                        </m:mr>
                                        <m:mr>
                                          <m:e>
                                            <m:r>
                                              <a:rPr lang="en-US" altLang="zh-TW" sz="1600" i="1">
                                                <a:solidFill>
                                                  <a:schemeClr val="bg1">
                                                    <a:lumMod val="50000"/>
                                                  </a:schemeClr>
                                                </a:solidFill>
                                                <a:latin typeface="Cambria Math" panose="02040503050406030204" pitchFamily="18" charset="0"/>
                                              </a:rPr>
                                              <m:t>𝑥</m:t>
                                            </m:r>
                                            <m:sSup>
                                              <m:sSupPr>
                                                <m:ctrlPr>
                                                  <a:rPr lang="en-US" altLang="zh-TW" sz="1600" i="1">
                                                    <a:solidFill>
                                                      <a:schemeClr val="bg1">
                                                        <a:lumMod val="50000"/>
                                                      </a:schemeClr>
                                                    </a:solidFill>
                                                    <a:latin typeface="Cambria Math" panose="02040503050406030204" pitchFamily="18" charset="0"/>
                                                    <a:ea typeface="Cambria Math"/>
                                                  </a:rPr>
                                                </m:ctrlPr>
                                              </m:sSupPr>
                                              <m:e>
                                                <m:r>
                                                  <a:rPr lang="en-US" altLang="zh-TW" sz="1600" i="1">
                                                    <a:solidFill>
                                                      <a:schemeClr val="bg1">
                                                        <a:lumMod val="50000"/>
                                                      </a:schemeClr>
                                                    </a:solidFill>
                                                    <a:latin typeface="Cambria Math" panose="02040503050406030204" pitchFamily="18" charset="0"/>
                                                    <a:ea typeface="Cambria Math"/>
                                                  </a:rPr>
                                                  <m:t>𝑦</m:t>
                                                </m:r>
                                              </m:e>
                                              <m:sup>
                                                <m:r>
                                                  <a:rPr lang="en-US" altLang="zh-TW" sz="1600" i="1">
                                                    <a:solidFill>
                                                      <a:schemeClr val="bg1">
                                                        <a:lumMod val="50000"/>
                                                      </a:schemeClr>
                                                    </a:solidFill>
                                                    <a:latin typeface="Cambria Math" panose="02040503050406030204" pitchFamily="18" charset="0"/>
                                                    <a:ea typeface="Cambria Math"/>
                                                  </a:rPr>
                                                  <m:t>′</m:t>
                                                </m:r>
                                              </m:sup>
                                            </m:sSup>
                                          </m:e>
                                          <m:e>
                                            <m:r>
                                              <a:rPr lang="en-US" altLang="zh-TW" sz="1600" i="1">
                                                <a:solidFill>
                                                  <a:schemeClr val="bg1">
                                                    <a:lumMod val="50000"/>
                                                  </a:schemeClr>
                                                </a:solidFill>
                                                <a:latin typeface="Cambria Math" panose="02040503050406030204" pitchFamily="18" charset="0"/>
                                              </a:rPr>
                                              <m:t>𝑦</m:t>
                                            </m:r>
                                            <m:sSup>
                                              <m:sSupPr>
                                                <m:ctrlPr>
                                                  <a:rPr lang="en-US" altLang="zh-TW" sz="1600" i="1">
                                                    <a:solidFill>
                                                      <a:schemeClr val="bg1">
                                                        <a:lumMod val="50000"/>
                                                      </a:schemeClr>
                                                    </a:solidFill>
                                                    <a:latin typeface="Cambria Math" panose="02040503050406030204" pitchFamily="18" charset="0"/>
                                                    <a:ea typeface="Cambria Math"/>
                                                  </a:rPr>
                                                </m:ctrlPr>
                                              </m:sSupPr>
                                              <m:e>
                                                <m:r>
                                                  <a:rPr lang="en-US" altLang="zh-TW" sz="1600" i="1">
                                                    <a:solidFill>
                                                      <a:schemeClr val="bg1">
                                                        <a:lumMod val="50000"/>
                                                      </a:schemeClr>
                                                    </a:solidFill>
                                                    <a:latin typeface="Cambria Math" panose="02040503050406030204" pitchFamily="18" charset="0"/>
                                                    <a:ea typeface="Cambria Math"/>
                                                  </a:rPr>
                                                  <m:t>𝑦</m:t>
                                                </m:r>
                                              </m:e>
                                              <m:sup>
                                                <m:r>
                                                  <a:rPr lang="en-US" altLang="zh-TW" sz="1600" i="1">
                                                    <a:solidFill>
                                                      <a:schemeClr val="bg1">
                                                        <a:lumMod val="50000"/>
                                                      </a:schemeClr>
                                                    </a:solidFill>
                                                    <a:latin typeface="Cambria Math" panose="02040503050406030204" pitchFamily="18" charset="0"/>
                                                    <a:ea typeface="Cambria Math"/>
                                                  </a:rPr>
                                                  <m:t>′</m:t>
                                                </m:r>
                                              </m:sup>
                                            </m:sSup>
                                          </m:e>
                                          <m:e>
                                            <m:sSup>
                                              <m:sSupPr>
                                                <m:ctrlPr>
                                                  <a:rPr lang="en-US" altLang="zh-TW" sz="1600" i="1">
                                                    <a:solidFill>
                                                      <a:schemeClr val="bg1">
                                                        <a:lumMod val="50000"/>
                                                      </a:schemeClr>
                                                    </a:solidFill>
                                                    <a:latin typeface="Cambria Math" panose="02040503050406030204" pitchFamily="18" charset="0"/>
                                                    <a:ea typeface="Cambria Math"/>
                                                  </a:rPr>
                                                </m:ctrlPr>
                                              </m:sSupPr>
                                              <m:e>
                                                <m:r>
                                                  <a:rPr lang="en-US" altLang="zh-TW" sz="1600" i="1">
                                                    <a:solidFill>
                                                      <a:schemeClr val="bg1">
                                                        <a:lumMod val="50000"/>
                                                      </a:schemeClr>
                                                    </a:solidFill>
                                                    <a:latin typeface="Cambria Math" panose="02040503050406030204" pitchFamily="18" charset="0"/>
                                                    <a:ea typeface="Cambria Math"/>
                                                  </a:rPr>
                                                  <m:t>𝑦</m:t>
                                                </m:r>
                                              </m:e>
                                              <m:sup>
                                                <m:r>
                                                  <a:rPr lang="en-US" altLang="zh-TW" sz="1600" i="1">
                                                    <a:solidFill>
                                                      <a:schemeClr val="bg1">
                                                        <a:lumMod val="50000"/>
                                                      </a:schemeClr>
                                                    </a:solidFill>
                                                    <a:latin typeface="Cambria Math" panose="02040503050406030204" pitchFamily="18" charset="0"/>
                                                    <a:ea typeface="Cambria Math"/>
                                                  </a:rPr>
                                                  <m:t>′</m:t>
                                                </m:r>
                                              </m:sup>
                                            </m:sSup>
                                          </m:e>
                                        </m:mr>
                                      </m:m>
                                    </m:e>
                                  </m:d>
                                </m:e>
                              </m:mr>
                              <m:mr>
                                <m:e>
                                  <m:m>
                                    <m:mPr>
                                      <m:mcs>
                                        <m:mc>
                                          <m:mcPr>
                                            <m:count m:val="1"/>
                                            <m:mcJc m:val="center"/>
                                          </m:mcPr>
                                        </m:mc>
                                      </m:mcs>
                                      <m:ctrl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e>
                                    </m:mr>
                                    <m:mr>
                                      <m:e>
                                        <m:d>
                                          <m:dPr>
                                            <m:begChr m:val="["/>
                                            <m:endChr m:val="]"/>
                                            <m:ctrl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3"/>
                                                      <m:mcJc m:val="center"/>
                                                    </m:mcPr>
                                                  </m:mc>
                                                </m:mcs>
                                                <m:ctrl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−1</m:t>
                                                  </m:r>
                                                </m:e>
                                              </m:mr>
                                              <m:mr>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mr>
                                            </m:m>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−1</m:t>
                                                  </m:r>
                                                </m:e>
                                              </m:mr>
                                            </m:m>
                                            <m: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sz="1600"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a:rPr lang="en-US" altLang="zh-TW" sz="1600" i="1">
                                                      <a:solidFill>
                                                        <a:schemeClr val="bg1">
                                                          <a:lumMod val="50000"/>
                                                        </a:schemeClr>
                                                      </a:solidFill>
                                                      <a:latin typeface="Cambria Math" panose="02040503050406030204" pitchFamily="18" charset="0"/>
                                                    </a:rPr>
                                                    <m:t>𝑥</m:t>
                                                  </m:r>
                                                  <m:sSup>
                                                    <m:sSupPr>
                                                      <m:ctrlPr>
                                                        <a:rPr lang="en-US" altLang="zh-TW" sz="1600" i="1">
                                                          <a:solidFill>
                                                            <a:schemeClr val="bg1">
                                                              <a:lumMod val="50000"/>
                                                            </a:schemeClr>
                                                          </a:solidFill>
                                                          <a:latin typeface="Cambria Math" panose="02040503050406030204" pitchFamily="18" charset="0"/>
                                                          <a:ea typeface="Cambria Math"/>
                                                        </a:rPr>
                                                      </m:ctrlPr>
                                                    </m:sSupPr>
                                                    <m:e>
                                                      <m:r>
                                                        <a:rPr lang="en-US" altLang="zh-TW" sz="1600" i="1">
                                                          <a:solidFill>
                                                            <a:schemeClr val="bg1">
                                                              <a:lumMod val="50000"/>
                                                            </a:schemeClr>
                                                          </a:solidFill>
                                                          <a:latin typeface="Cambria Math" panose="02040503050406030204" pitchFamily="18" charset="0"/>
                                                          <a:ea typeface="Cambria Math"/>
                                                        </a:rPr>
                                                        <m:t>𝑥</m:t>
                                                      </m:r>
                                                    </m:e>
                                                    <m:sup>
                                                      <m:r>
                                                        <a:rPr lang="en-US" altLang="zh-TW" sz="1600" i="1">
                                                          <a:solidFill>
                                                            <a:schemeClr val="bg1">
                                                              <a:lumMod val="50000"/>
                                                            </a:schemeClr>
                                                          </a:solidFill>
                                                          <a:latin typeface="Cambria Math" panose="02040503050406030204" pitchFamily="18" charset="0"/>
                                                          <a:ea typeface="Cambria Math"/>
                                                        </a:rPr>
                                                        <m:t>′</m:t>
                                                      </m:r>
                                                    </m:sup>
                                                  </m:sSup>
                                                </m:e>
                                                <m:e>
                                                  <m:r>
                                                    <a:rPr lang="en-US" altLang="zh-TW" sz="1600" i="1">
                                                      <a:solidFill>
                                                        <a:schemeClr val="bg1">
                                                          <a:lumMod val="50000"/>
                                                        </a:schemeClr>
                                                      </a:solidFill>
                                                      <a:latin typeface="Cambria Math" panose="02040503050406030204" pitchFamily="18" charset="0"/>
                                                    </a:rPr>
                                                    <m:t>𝑦</m:t>
                                                  </m:r>
                                                  <m:sSup>
                                                    <m:sSupPr>
                                                      <m:ctrlPr>
                                                        <a:rPr lang="en-US" altLang="zh-TW" sz="1600" i="1">
                                                          <a:solidFill>
                                                            <a:schemeClr val="bg1">
                                                              <a:lumMod val="50000"/>
                                                            </a:schemeClr>
                                                          </a:solidFill>
                                                          <a:latin typeface="Cambria Math" panose="02040503050406030204" pitchFamily="18" charset="0"/>
                                                          <a:ea typeface="Cambria Math"/>
                                                        </a:rPr>
                                                      </m:ctrlPr>
                                                    </m:sSupPr>
                                                    <m:e>
                                                      <m:r>
                                                        <a:rPr lang="en-US" altLang="zh-TW" sz="1600" i="1">
                                                          <a:solidFill>
                                                            <a:schemeClr val="bg1">
                                                              <a:lumMod val="50000"/>
                                                            </a:schemeClr>
                                                          </a:solidFill>
                                                          <a:latin typeface="Cambria Math" panose="02040503050406030204" pitchFamily="18" charset="0"/>
                                                          <a:ea typeface="Cambria Math"/>
                                                        </a:rPr>
                                                        <m:t>𝑥</m:t>
                                                      </m:r>
                                                    </m:e>
                                                    <m:sup>
                                                      <m:r>
                                                        <a:rPr lang="en-US" altLang="zh-TW" sz="1600" i="1">
                                                          <a:solidFill>
                                                            <a:schemeClr val="bg1">
                                                              <a:lumMod val="50000"/>
                                                            </a:schemeClr>
                                                          </a:solidFill>
                                                          <a:latin typeface="Cambria Math" panose="02040503050406030204" pitchFamily="18" charset="0"/>
                                                          <a:ea typeface="Cambria Math"/>
                                                        </a:rPr>
                                                        <m:t>′</m:t>
                                                      </m:r>
                                                    </m:sup>
                                                  </m:sSup>
                                                </m:e>
                                                <m:e>
                                                  <m:sSup>
                                                    <m:sSupPr>
                                                      <m:ctrlPr>
                                                        <a:rPr lang="en-US" altLang="zh-TW" sz="1600" i="1">
                                                          <a:solidFill>
                                                            <a:schemeClr val="bg1">
                                                              <a:lumMod val="50000"/>
                                                            </a:schemeClr>
                                                          </a:solidFill>
                                                          <a:latin typeface="Cambria Math" panose="02040503050406030204" pitchFamily="18" charset="0"/>
                                                          <a:ea typeface="Cambria Math"/>
                                                        </a:rPr>
                                                      </m:ctrlPr>
                                                    </m:sSupPr>
                                                    <m:e>
                                                      <m:r>
                                                        <a:rPr lang="en-US" altLang="zh-TW" sz="1600" i="1">
                                                          <a:solidFill>
                                                            <a:schemeClr val="bg1">
                                                              <a:lumMod val="50000"/>
                                                            </a:schemeClr>
                                                          </a:solidFill>
                                                          <a:latin typeface="Cambria Math" panose="02040503050406030204" pitchFamily="18" charset="0"/>
                                                          <a:ea typeface="Cambria Math"/>
                                                        </a:rPr>
                                                        <m:t>𝑥</m:t>
                                                      </m:r>
                                                    </m:e>
                                                    <m:sup>
                                                      <m:r>
                                                        <a:rPr lang="en-US" altLang="zh-TW" sz="1600" i="1">
                                                          <a:solidFill>
                                                            <a:schemeClr val="bg1">
                                                              <a:lumMod val="50000"/>
                                                            </a:schemeClr>
                                                          </a:solidFill>
                                                          <a:latin typeface="Cambria Math" panose="02040503050406030204" pitchFamily="18" charset="0"/>
                                                          <a:ea typeface="Cambria Math"/>
                                                        </a:rPr>
                                                        <m:t>′</m:t>
                                                      </m:r>
                                                    </m:sup>
                                                  </m:sSup>
                                                </m:e>
                                              </m:mr>
                                              <m:mr>
                                                <m:e>
                                                  <m:r>
                                                    <a:rPr lang="en-US" altLang="zh-TW" sz="1600" i="1">
                                                      <a:solidFill>
                                                        <a:schemeClr val="bg1">
                                                          <a:lumMod val="50000"/>
                                                        </a:schemeClr>
                                                      </a:solidFill>
                                                      <a:latin typeface="Cambria Math" panose="02040503050406030204" pitchFamily="18" charset="0"/>
                                                    </a:rPr>
                                                    <m:t>𝑥</m:t>
                                                  </m:r>
                                                  <m:sSup>
                                                    <m:sSupPr>
                                                      <m:ctrlPr>
                                                        <a:rPr lang="en-US" altLang="zh-TW" sz="1600" i="1">
                                                          <a:solidFill>
                                                            <a:schemeClr val="bg1">
                                                              <a:lumMod val="50000"/>
                                                            </a:schemeClr>
                                                          </a:solidFill>
                                                          <a:latin typeface="Cambria Math" panose="02040503050406030204" pitchFamily="18" charset="0"/>
                                                          <a:ea typeface="Cambria Math"/>
                                                        </a:rPr>
                                                      </m:ctrlPr>
                                                    </m:sSupPr>
                                                    <m:e>
                                                      <m:r>
                                                        <a:rPr lang="en-US" altLang="zh-TW" sz="1600" i="1">
                                                          <a:solidFill>
                                                            <a:schemeClr val="bg1">
                                                              <a:lumMod val="50000"/>
                                                            </a:schemeClr>
                                                          </a:solidFill>
                                                          <a:latin typeface="Cambria Math" panose="02040503050406030204" pitchFamily="18" charset="0"/>
                                                          <a:ea typeface="Cambria Math"/>
                                                        </a:rPr>
                                                        <m:t>𝑦</m:t>
                                                      </m:r>
                                                    </m:e>
                                                    <m:sup>
                                                      <m:r>
                                                        <a:rPr lang="en-US" altLang="zh-TW" sz="1600" i="1">
                                                          <a:solidFill>
                                                            <a:schemeClr val="bg1">
                                                              <a:lumMod val="50000"/>
                                                            </a:schemeClr>
                                                          </a:solidFill>
                                                          <a:latin typeface="Cambria Math" panose="02040503050406030204" pitchFamily="18" charset="0"/>
                                                          <a:ea typeface="Cambria Math"/>
                                                        </a:rPr>
                                                        <m:t>′</m:t>
                                                      </m:r>
                                                    </m:sup>
                                                  </m:sSup>
                                                </m:e>
                                                <m:e>
                                                  <m:r>
                                                    <a:rPr lang="en-US" altLang="zh-TW" sz="1600" i="1">
                                                      <a:solidFill>
                                                        <a:schemeClr val="bg1">
                                                          <a:lumMod val="50000"/>
                                                        </a:schemeClr>
                                                      </a:solidFill>
                                                      <a:latin typeface="Cambria Math" panose="02040503050406030204" pitchFamily="18" charset="0"/>
                                                    </a:rPr>
                                                    <m:t>𝑦</m:t>
                                                  </m:r>
                                                  <m:sSup>
                                                    <m:sSupPr>
                                                      <m:ctrlPr>
                                                        <a:rPr lang="en-US" altLang="zh-TW" sz="1600" i="1">
                                                          <a:solidFill>
                                                            <a:schemeClr val="bg1">
                                                              <a:lumMod val="50000"/>
                                                            </a:schemeClr>
                                                          </a:solidFill>
                                                          <a:latin typeface="Cambria Math" panose="02040503050406030204" pitchFamily="18" charset="0"/>
                                                          <a:ea typeface="Cambria Math"/>
                                                        </a:rPr>
                                                      </m:ctrlPr>
                                                    </m:sSupPr>
                                                    <m:e>
                                                      <m:r>
                                                        <a:rPr lang="en-US" altLang="zh-TW" sz="1600" i="1">
                                                          <a:solidFill>
                                                            <a:schemeClr val="bg1">
                                                              <a:lumMod val="50000"/>
                                                            </a:schemeClr>
                                                          </a:solidFill>
                                                          <a:latin typeface="Cambria Math" panose="02040503050406030204" pitchFamily="18" charset="0"/>
                                                          <a:ea typeface="Cambria Math"/>
                                                        </a:rPr>
                                                        <m:t>𝑦</m:t>
                                                      </m:r>
                                                    </m:e>
                                                    <m:sup>
                                                      <m:r>
                                                        <a:rPr lang="en-US" altLang="zh-TW" sz="1600" i="1">
                                                          <a:solidFill>
                                                            <a:schemeClr val="bg1">
                                                              <a:lumMod val="50000"/>
                                                            </a:schemeClr>
                                                          </a:solidFill>
                                                          <a:latin typeface="Cambria Math" panose="02040503050406030204" pitchFamily="18" charset="0"/>
                                                          <a:ea typeface="Cambria Math"/>
                                                        </a:rPr>
                                                        <m:t>′</m:t>
                                                      </m:r>
                                                    </m:sup>
                                                  </m:sSup>
                                                </m:e>
                                                <m:e>
                                                  <m:sSup>
                                                    <m:sSupPr>
                                                      <m:ctrlPr>
                                                        <a:rPr lang="en-US" altLang="zh-TW" sz="1600" i="1">
                                                          <a:solidFill>
                                                            <a:schemeClr val="bg1">
                                                              <a:lumMod val="50000"/>
                                                            </a:schemeClr>
                                                          </a:solidFill>
                                                          <a:latin typeface="Cambria Math" panose="02040503050406030204" pitchFamily="18" charset="0"/>
                                                          <a:ea typeface="Cambria Math"/>
                                                        </a:rPr>
                                                      </m:ctrlPr>
                                                    </m:sSupPr>
                                                    <m:e>
                                                      <m:r>
                                                        <a:rPr lang="en-US" altLang="zh-TW" sz="1600" i="1">
                                                          <a:solidFill>
                                                            <a:schemeClr val="bg1">
                                                              <a:lumMod val="50000"/>
                                                            </a:schemeClr>
                                                          </a:solidFill>
                                                          <a:latin typeface="Cambria Math" panose="02040503050406030204" pitchFamily="18" charset="0"/>
                                                          <a:ea typeface="Cambria Math"/>
                                                        </a:rPr>
                                                        <m:t>𝑦</m:t>
                                                      </m:r>
                                                    </m:e>
                                                    <m:sup>
                                                      <m:r>
                                                        <a:rPr lang="en-US" altLang="zh-TW" sz="1600" i="1">
                                                          <a:solidFill>
                                                            <a:schemeClr val="bg1">
                                                              <a:lumMod val="50000"/>
                                                            </a:schemeClr>
                                                          </a:solidFill>
                                                          <a:latin typeface="Cambria Math" panose="02040503050406030204" pitchFamily="18" charset="0"/>
                                                          <a:ea typeface="Cambria Math"/>
                                                        </a:rPr>
                                                        <m:t>′</m:t>
                                                      </m:r>
                                                    </m:sup>
                                                  </m:sSup>
                                                </m:e>
                                              </m:mr>
                                            </m:m>
                                          </m:e>
                                        </m:d>
                                      </m:e>
                                    </m:mr>
                                  </m:m>
                                </m:e>
                              </m:mr>
                            </m:m>
                          </m:e>
                        </m:mr>
                      </m:m>
                      <m:d>
                        <m:dPr>
                          <m:begChr m:val="["/>
                          <m:endChr m:val="]"/>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1"/>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11</m:t>
                                    </m:r>
                                  </m:sub>
                                </m:sSub>
                              </m:e>
                            </m:m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12</m:t>
                                    </m:r>
                                  </m:sub>
                                </m:sSub>
                              </m:e>
                            </m:mr>
                            <m:mr>
                              <m:e>
                                <m:m>
                                  <m:mPr>
                                    <m:mcs>
                                      <m:mc>
                                        <m:mcPr>
                                          <m:count m:val="1"/>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13</m:t>
                                          </m:r>
                                        </m:sub>
                                      </m:sSub>
                                    </m:e>
                                  </m:m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21</m:t>
                                          </m:r>
                                        </m:sub>
                                      </m:sSub>
                                    </m:e>
                                  </m:mr>
                                  <m:mr>
                                    <m:e>
                                      <m:m>
                                        <m:mPr>
                                          <m:mcs>
                                            <m:mc>
                                              <m:mcPr>
                                                <m:count m:val="1"/>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22</m:t>
                                                </m:r>
                                              </m:sub>
                                            </m:sSub>
                                          </m:e>
                                        </m:m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23</m:t>
                                                </m:r>
                                              </m:sub>
                                            </m:sSub>
                                          </m:e>
                                        </m:mr>
                                        <m:mr>
                                          <m:e>
                                            <m:m>
                                              <m:mPr>
                                                <m:mcs>
                                                  <m:mc>
                                                    <m:mcPr>
                                                      <m:count m:val="1"/>
                                                      <m:mcJc m:val="center"/>
                                                    </m:mcPr>
                                                  </m:mc>
                                                </m:mcs>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31</m:t>
                                                      </m:r>
                                                    </m:sub>
                                                  </m:sSub>
                                                </m:e>
                                              </m:m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32</m:t>
                                                      </m:r>
                                                    </m:sub>
                                                  </m:sSub>
                                                </m:e>
                                              </m:mr>
                                              <m:mr>
                                                <m:e>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h</m:t>
                                                      </m:r>
                                                    </m:e>
                                                    <m:sub>
                                                      <m:r>
                                                        <a:rPr lang="en-US" altLang="zh-TW" sz="1600" i="1">
                                                          <a:solidFill>
                                                            <a:schemeClr val="tx1"/>
                                                          </a:solidFill>
                                                          <a:latin typeface="Cambria Math" panose="02040503050406030204" pitchFamily="18" charset="0"/>
                                                        </a:rPr>
                                                        <m:t>33</m:t>
                                                      </m:r>
                                                    </m:sub>
                                                  </m:sSub>
                                                </m:e>
                                              </m:mr>
                                            </m:m>
                                          </m:e>
                                        </m:mr>
                                      </m:m>
                                    </m:e>
                                  </m:mr>
                                </m:m>
                              </m:e>
                            </m:mr>
                          </m:m>
                        </m:e>
                      </m:d>
                      <m: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d>
                        <m:dPr>
                          <m:begChr m:val="["/>
                          <m:endChr m:val="]"/>
                          <m:ctrlPr>
                            <a:rPr lang="en-US" altLang="zh-TW" sz="16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1"/>
                                    <m:mcJc m:val="center"/>
                                  </m:mcPr>
                                </m:mc>
                              </m:mcs>
                              <m:ctrlPr>
                                <a:rPr lang="en-US" altLang="zh-TW" sz="16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m>
                                  <m:mPr>
                                    <m:mcs>
                                      <m:mc>
                                        <m:mcPr>
                                          <m:count m:val="1"/>
                                          <m:mcJc m:val="center"/>
                                        </m:mcPr>
                                      </m:mc>
                                    </m:mcs>
                                    <m:ctrlPr>
                                      <a:rPr lang="en-US" altLang="zh-TW" sz="16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m>
                                        <m:mPr>
                                          <m:mcs>
                                            <m:mc>
                                              <m:mcPr>
                                                <m:count m:val="1"/>
                                                <m:mcJc m:val="center"/>
                                              </m:mcPr>
                                            </m:mc>
                                          </m:mcs>
                                          <m:ctrlPr>
                                            <a:rPr lang="en-US" altLang="zh-TW" sz="16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m>
                                              <m:mPr>
                                                <m:mcs>
                                                  <m:mc>
                                                    <m:mcPr>
                                                      <m:count m:val="1"/>
                                                      <m:mcJc m:val="center"/>
                                                    </m:mcPr>
                                                  </m:mc>
                                                </m:mcs>
                                                <m:ctrlPr>
                                                  <a:rPr lang="en-US" altLang="zh-TW" sz="16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e>
                                        </m:mr>
                                        <m:mr>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e>
                                  </m:mr>
                                </m:m>
                              </m:e>
                            </m:mr>
                            <m:mr>
                              <m:e>
                                <m:r>
                                  <a:rPr lang="en-US" altLang="zh-TW" sz="16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e>
                      </m:d>
                    </m:oMath>
                  </m:oMathPara>
                </a14:m>
                <a:endParaRPr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r>
                  <a:rPr lang="en-US" altLang="zh-TW" dirty="0">
                    <a:solidFill>
                      <a:schemeClr val="tx1"/>
                    </a:solidFill>
                    <a:ea typeface="Cambria Math"/>
                  </a:rPr>
                  <a:t>Solving for H</a:t>
                </a:r>
              </a:p>
              <a:p>
                <a:pPr marL="139700" indent="0" algn="just">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d>
                        <m:dPr>
                          <m:begChr m:val="["/>
                          <m:endChr m:val="]"/>
                          <m:ctrlPr>
                            <a:rPr lang="en-US" altLang="zh-TW" i="1">
                              <a:solidFill>
                                <a:schemeClr val="tx1"/>
                              </a:solidFill>
                              <a:latin typeface="Cambria Math" panose="02040503050406030204" pitchFamily="18" charset="0"/>
                              <a:ea typeface="Cambria Math"/>
                            </a:rPr>
                          </m:ctrlPr>
                        </m:dPr>
                        <m:e>
                          <m:m>
                            <m:mPr>
                              <m:mcs>
                                <m:mc>
                                  <m:mcPr>
                                    <m:count m:val="1"/>
                                    <m:mcJc m:val="center"/>
                                  </m:mcPr>
                                </m:mc>
                              </m:mcs>
                              <m:ctrlPr>
                                <a:rPr lang="en-US" altLang="zh-TW" i="1">
                                  <a:solidFill>
                                    <a:schemeClr val="tx1"/>
                                  </a:solidFill>
                                  <a:latin typeface="Cambria Math" panose="02040503050406030204" pitchFamily="18" charset="0"/>
                                  <a:ea typeface="Cambria Math"/>
                                </a:rPr>
                              </m:ctrlPr>
                            </m:mPr>
                            <m:mr>
                              <m:e>
                                <m:sSub>
                                  <m:sSubPr>
                                    <m:ctrlPr>
                                      <a:rPr lang="en-US" altLang="zh-TW" i="1">
                                        <a:solidFill>
                                          <a:schemeClr val="tx1"/>
                                        </a:solidFill>
                                        <a:latin typeface="Cambria Math" panose="02040503050406030204" pitchFamily="18" charset="0"/>
                                        <a:ea typeface="Cambria Math"/>
                                      </a:rPr>
                                    </m:ctrlPr>
                                  </m:sSubPr>
                                  <m:e>
                                    <m:r>
                                      <a:rPr lang="en-US" altLang="zh-TW" i="1">
                                        <a:solidFill>
                                          <a:schemeClr val="tx1"/>
                                        </a:solidFill>
                                        <a:latin typeface="Cambria Math" panose="02040503050406030204" pitchFamily="18" charset="0"/>
                                        <a:ea typeface="Cambria Math"/>
                                      </a:rPr>
                                      <m:t>𝐴</m:t>
                                    </m:r>
                                  </m:e>
                                  <m:sub>
                                    <m:r>
                                      <a:rPr lang="en-US" altLang="zh-TW" i="1">
                                        <a:solidFill>
                                          <a:schemeClr val="tx1"/>
                                        </a:solidFill>
                                        <a:latin typeface="Cambria Math" panose="02040503050406030204" pitchFamily="18" charset="0"/>
                                        <a:ea typeface="Cambria Math"/>
                                      </a:rPr>
                                      <m:t>1</m:t>
                                    </m:r>
                                  </m:sub>
                                </m:sSub>
                              </m:e>
                            </m:mr>
                            <m:mr>
                              <m:e>
                                <m:r>
                                  <a:rPr lang="en-US" altLang="zh-TW" i="1">
                                    <a:solidFill>
                                      <a:schemeClr val="tx1"/>
                                    </a:solidFill>
                                    <a:latin typeface="Cambria Math" panose="02040503050406030204" pitchFamily="18" charset="0"/>
                                    <a:ea typeface="Cambria Math" panose="02040503050406030204" pitchFamily="18" charset="0"/>
                                  </a:rPr>
                                  <m:t>⋮</m:t>
                                </m:r>
                              </m:e>
                            </m:mr>
                            <m:mr>
                              <m:e>
                                <m:sSub>
                                  <m:sSubPr>
                                    <m:ctrlPr>
                                      <a:rPr lang="en-US" altLang="zh-TW" i="1">
                                        <a:solidFill>
                                          <a:schemeClr val="tx1"/>
                                        </a:solidFill>
                                        <a:latin typeface="Cambria Math" panose="02040503050406030204" pitchFamily="18" charset="0"/>
                                        <a:ea typeface="Cambria Math"/>
                                      </a:rPr>
                                    </m:ctrlPr>
                                  </m:sSubPr>
                                  <m:e>
                                    <m:r>
                                      <a:rPr lang="en-US" altLang="zh-TW" i="1">
                                        <a:solidFill>
                                          <a:schemeClr val="tx1"/>
                                        </a:solidFill>
                                        <a:latin typeface="Cambria Math" panose="02040503050406030204" pitchFamily="18" charset="0"/>
                                        <a:ea typeface="Cambria Math"/>
                                      </a:rPr>
                                      <m:t>𝐴</m:t>
                                    </m:r>
                                  </m:e>
                                  <m:sub>
                                    <m:r>
                                      <a:rPr lang="en-US" altLang="zh-TW" i="1">
                                        <a:solidFill>
                                          <a:schemeClr val="tx1"/>
                                        </a:solidFill>
                                        <a:latin typeface="Cambria Math" panose="02040503050406030204" pitchFamily="18" charset="0"/>
                                        <a:ea typeface="Cambria Math"/>
                                      </a:rPr>
                                      <m:t>4</m:t>
                                    </m:r>
                                  </m:sub>
                                </m:sSub>
                              </m:e>
                            </m:mr>
                          </m:m>
                        </m:e>
                      </m:d>
                      <m:r>
                        <a:rPr lang="en-US" altLang="zh-TW" i="1">
                          <a:solidFill>
                            <a:schemeClr val="tx1"/>
                          </a:solidFill>
                          <a:latin typeface="Cambria Math" panose="02040503050406030204" pitchFamily="18" charset="0"/>
                          <a:ea typeface="Cambria Math"/>
                        </a:rPr>
                        <m:t>𝐻</m:t>
                      </m:r>
                      <m:r>
                        <a:rPr lang="en-US" altLang="zh-TW" i="1">
                          <a:solidFill>
                            <a:schemeClr val="tx1"/>
                          </a:solidFill>
                          <a:latin typeface="Cambria Math" panose="02040503050406030204" pitchFamily="18" charset="0"/>
                          <a:ea typeface="Cambria Math"/>
                        </a:rPr>
                        <m:t>=0</m:t>
                      </m:r>
                    </m:oMath>
                  </m:oMathPara>
                </a14:m>
                <a:endParaRPr lang="en-US" altLang="zh-TW" dirty="0">
                  <a:solidFill>
                    <a:schemeClr val="tx1"/>
                  </a:solidFill>
                  <a:ea typeface="Cambria Math"/>
                </a:endParaRPr>
              </a:p>
              <a:p>
                <a:pPr marL="0" indent="0" algn="just">
                  <a:lnSpc>
                    <a:spcPct val="100000"/>
                  </a:lnSpc>
                  <a:spcBef>
                    <a:spcPts val="0"/>
                  </a:spcBef>
                  <a:spcAft>
                    <a:spcPts val="0"/>
                  </a:spcAft>
                  <a:buNone/>
                </a:pPr>
                <a:r>
                  <a:rPr lang="en-US" altLang="zh-TW" dirty="0">
                    <a:solidFill>
                      <a:schemeClr val="tx1"/>
                    </a:solidFill>
                    <a:ea typeface="Cambria Math"/>
                  </a:rPr>
                  <a:t>Find approximate solution</a:t>
                </a:r>
              </a:p>
              <a:p>
                <a:pPr marL="0" lvl="1" indent="0" algn="just">
                  <a:lnSpc>
                    <a:spcPct val="100000"/>
                  </a:lnSpc>
                  <a:spcBef>
                    <a:spcPts val="0"/>
                  </a:spcBef>
                  <a:spcAft>
                    <a:spcPts val="0"/>
                  </a:spcAft>
                  <a:buNone/>
                </a:pPr>
                <a14:m>
                  <m:oMath xmlns:m="http://schemas.openxmlformats.org/officeDocument/2006/math">
                    <m:r>
                      <a:rPr lang="en-US" altLang="zh-TW" sz="2000" i="1">
                        <a:solidFill>
                          <a:schemeClr val="tx1"/>
                        </a:solidFill>
                        <a:latin typeface="Cambria Math" panose="02040503050406030204" pitchFamily="18" charset="0"/>
                        <a:ea typeface="Cambria Math"/>
                      </a:rPr>
                      <m:t>𝐴𝐻</m:t>
                    </m:r>
                    <m:r>
                      <a:rPr lang="en-US" altLang="zh-TW" sz="2000" i="1">
                        <a:solidFill>
                          <a:schemeClr val="tx1"/>
                        </a:solidFill>
                        <a:latin typeface="Cambria Math" panose="02040503050406030204" pitchFamily="18" charset="0"/>
                        <a:ea typeface="Cambria Math"/>
                      </a:rPr>
                      <m:t>=0</m:t>
                    </m:r>
                  </m:oMath>
                </a14:m>
                <a:r>
                  <a:rPr lang="en-US" altLang="zh-TW" sz="2000" dirty="0">
                    <a:solidFill>
                      <a:schemeClr val="tx1"/>
                    </a:solidFill>
                    <a:ea typeface="Cambria Math"/>
                  </a:rPr>
                  <a:t> not possible, so minimize </a:t>
                </a:r>
                <a14:m>
                  <m:oMath xmlns:m="http://schemas.openxmlformats.org/officeDocument/2006/math">
                    <m:d>
                      <m:dPr>
                        <m:begChr m:val="‖"/>
                        <m:endChr m:val="‖"/>
                        <m:ctrlPr>
                          <a:rPr lang="en-US" altLang="zh-TW" sz="2000" i="1">
                            <a:solidFill>
                              <a:schemeClr val="tx1"/>
                            </a:solidFill>
                            <a:latin typeface="Cambria Math" panose="02040503050406030204" pitchFamily="18" charset="0"/>
                            <a:ea typeface="Cambria Math"/>
                          </a:rPr>
                        </m:ctrlPr>
                      </m:dPr>
                      <m:e>
                        <m:r>
                          <a:rPr lang="en-US" altLang="zh-TW" sz="2000" i="1">
                            <a:solidFill>
                              <a:schemeClr val="tx1"/>
                            </a:solidFill>
                            <a:latin typeface="Cambria Math" panose="02040503050406030204" pitchFamily="18" charset="0"/>
                            <a:ea typeface="Cambria Math"/>
                          </a:rPr>
                          <m:t>𝐴𝐻</m:t>
                        </m:r>
                      </m:e>
                    </m:d>
                  </m:oMath>
                </a14:m>
                <a:endParaRPr lang="en-US" altLang="zh-TW" sz="16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7" name="內容版面配置區 2"/>
              <p:cNvSpPr>
                <a:spLocks noGrp="1" noRot="1" noChangeAspect="1" noMove="1" noResize="1" noEditPoints="1" noAdjustHandles="1" noChangeArrowheads="1" noChangeShapeType="1" noTextEdit="1"/>
              </p:cNvSpPr>
              <p:nvPr>
                <p:ph idx="1"/>
              </p:nvPr>
            </p:nvSpPr>
            <p:spPr>
              <a:xfrm>
                <a:off x="822959" y="1845733"/>
                <a:ext cx="7543801" cy="4614053"/>
              </a:xfrm>
              <a:blipFill>
                <a:blip r:embed="rId3"/>
                <a:stretch>
                  <a:fillRect l="-2019"/>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274248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Projective Transform</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3"/>
                <a:ext cx="7543801" cy="4614053"/>
              </a:xfrm>
            </p:spPr>
            <p:txBody>
              <a:bodyPr>
                <a:noAutofit/>
              </a:bodyPr>
              <a:lstStyle/>
              <a:p>
                <a:pPr marL="0" indent="0" algn="just">
                  <a:lnSpc>
                    <a:spcPct val="150000"/>
                  </a:lnSpc>
                  <a:spcBef>
                    <a:spcPts val="0"/>
                  </a:spcBef>
                  <a:spcAft>
                    <a:spcPts val="0"/>
                  </a:spcAft>
                  <a:buNone/>
                </a:pP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Solution </a:t>
                </a:r>
                <a:r>
                  <a:rPr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Solve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with</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Singular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Value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Decomposition</a:t>
                </a:r>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(SVD)</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50000"/>
                  </a:lnSpc>
                  <a:spcBef>
                    <a:spcPts val="0"/>
                  </a:spcBef>
                  <a:spcAft>
                    <a:spcPts val="0"/>
                  </a:spcAft>
                  <a:buNone/>
                </a:pPr>
                <a14:m>
                  <m:oMathPara xmlns:m="http://schemas.openxmlformats.org/officeDocument/2006/math">
                    <m:oMathParaPr>
                      <m:jc m:val="left"/>
                    </m:oMathParaPr>
                    <m:oMath xmlns:m="http://schemas.openxmlformats.org/officeDocument/2006/math">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𝐴</m:t>
                      </m:r>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h</m:t>
                      </m:r>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oMath>
                  </m:oMathPara>
                </a14:m>
                <a:endParaRPr lang="en-US" altLang="zh-TW" i="1" dirty="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d>
                              <m:dPr>
                                <m:begChr m:val="["/>
                                <m:endChr m:val="]"/>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3"/>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−1</m:t>
                                      </m:r>
                                    </m:e>
                                  </m:mr>
                                  <m:m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−1</m:t>
                                      </m:r>
                                    </m:e>
                                  </m:mr>
                                </m:m>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a:rPr lang="en-US" altLang="zh-TW" i="1">
                                          <a:solidFill>
                                            <a:schemeClr val="tx1"/>
                                          </a:solidFill>
                                          <a:latin typeface="Cambria Math" panose="02040503050406030204" pitchFamily="18" charset="0"/>
                                        </a:rPr>
                                        <m:t>𝑥</m:t>
                                      </m:r>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e>
                                    <m:e>
                                      <m:r>
                                        <a:rPr lang="en-US" altLang="zh-TW" i="1">
                                          <a:solidFill>
                                            <a:schemeClr val="tx1"/>
                                          </a:solidFill>
                                          <a:latin typeface="Cambria Math" panose="02040503050406030204" pitchFamily="18" charset="0"/>
                                        </a:rPr>
                                        <m:t>𝑦</m:t>
                                      </m:r>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e>
                                    <m:e>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e>
                                  </m:mr>
                                  <m:mr>
                                    <m:e>
                                      <m:r>
                                        <a:rPr lang="en-US" altLang="zh-TW" i="1">
                                          <a:solidFill>
                                            <a:schemeClr val="tx1"/>
                                          </a:solidFill>
                                          <a:latin typeface="Cambria Math" panose="02040503050406030204" pitchFamily="18" charset="0"/>
                                        </a:rPr>
                                        <m:t>𝑥</m:t>
                                      </m:r>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e>
                                    <m:e>
                                      <m:r>
                                        <a:rPr lang="en-US" altLang="zh-TW" i="1">
                                          <a:solidFill>
                                            <a:schemeClr val="tx1"/>
                                          </a:solidFill>
                                          <a:latin typeface="Cambria Math" panose="02040503050406030204" pitchFamily="18" charset="0"/>
                                        </a:rPr>
                                        <m:t>𝑦</m:t>
                                      </m:r>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e>
                                    <m:e>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e>
                                  </m:mr>
                                </m:m>
                              </m:e>
                            </m:d>
                          </m:e>
                        </m:mr>
                        <m:mr>
                          <m:e>
                            <m:m>
                              <m:mPr>
                                <m:mcs>
                                  <m:mc>
                                    <m:mcPr>
                                      <m:count m:val="1"/>
                                      <m:mcJc m:val="center"/>
                                    </m:mcPr>
                                  </m:mc>
                                </m:mcs>
                                <m:ctrl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d>
                                    <m:dPr>
                                      <m:begChr m:val="["/>
                                      <m:endChr m:val="]"/>
                                      <m:ctrl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3"/>
                                                <m:mcJc m:val="center"/>
                                              </m:mcPr>
                                            </m:mc>
                                          </m:mcs>
                                          <m:ctrl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−1</m:t>
                                            </m:r>
                                          </m:e>
                                        </m:mr>
                                        <m:mr>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mr>
                                      </m:m>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−1</m:t>
                                            </m:r>
                                          </m:e>
                                        </m:mr>
                                      </m:m>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a:rPr lang="en-US" altLang="zh-TW" i="1">
                                                <a:solidFill>
                                                  <a:schemeClr val="bg1">
                                                    <a:lumMod val="50000"/>
                                                  </a:schemeClr>
                                                </a:solidFill>
                                                <a:latin typeface="Cambria Math" panose="02040503050406030204" pitchFamily="18" charset="0"/>
                                              </a:rPr>
                                              <m:t>𝑥</m:t>
                                            </m:r>
                                            <m:sSup>
                                              <m:sSupPr>
                                                <m:ctrlPr>
                                                  <a:rPr lang="en-US" altLang="zh-TW" i="1">
                                                    <a:solidFill>
                                                      <a:schemeClr val="bg1">
                                                        <a:lumMod val="50000"/>
                                                      </a:schemeClr>
                                                    </a:solidFill>
                                                    <a:latin typeface="Cambria Math" panose="02040503050406030204" pitchFamily="18" charset="0"/>
                                                    <a:ea typeface="Cambria Math"/>
                                                  </a:rPr>
                                                </m:ctrlPr>
                                              </m:sSupPr>
                                              <m:e>
                                                <m:r>
                                                  <a:rPr lang="en-US" altLang="zh-TW" i="1">
                                                    <a:solidFill>
                                                      <a:schemeClr val="bg1">
                                                        <a:lumMod val="50000"/>
                                                      </a:schemeClr>
                                                    </a:solidFill>
                                                    <a:latin typeface="Cambria Math" panose="02040503050406030204" pitchFamily="18" charset="0"/>
                                                    <a:ea typeface="Cambria Math"/>
                                                  </a:rPr>
                                                  <m:t>𝑥</m:t>
                                                </m:r>
                                              </m:e>
                                              <m:sup>
                                                <m:r>
                                                  <a:rPr lang="en-US" altLang="zh-TW" i="1">
                                                    <a:solidFill>
                                                      <a:schemeClr val="bg1">
                                                        <a:lumMod val="50000"/>
                                                      </a:schemeClr>
                                                    </a:solidFill>
                                                    <a:latin typeface="Cambria Math" panose="02040503050406030204" pitchFamily="18" charset="0"/>
                                                    <a:ea typeface="Cambria Math"/>
                                                  </a:rPr>
                                                  <m:t>′</m:t>
                                                </m:r>
                                              </m:sup>
                                            </m:sSup>
                                          </m:e>
                                          <m:e>
                                            <m:r>
                                              <a:rPr lang="en-US" altLang="zh-TW" i="1">
                                                <a:solidFill>
                                                  <a:schemeClr val="bg1">
                                                    <a:lumMod val="50000"/>
                                                  </a:schemeClr>
                                                </a:solidFill>
                                                <a:latin typeface="Cambria Math" panose="02040503050406030204" pitchFamily="18" charset="0"/>
                                              </a:rPr>
                                              <m:t>𝑦</m:t>
                                            </m:r>
                                            <m:sSup>
                                              <m:sSupPr>
                                                <m:ctrlPr>
                                                  <a:rPr lang="en-US" altLang="zh-TW" i="1">
                                                    <a:solidFill>
                                                      <a:schemeClr val="bg1">
                                                        <a:lumMod val="50000"/>
                                                      </a:schemeClr>
                                                    </a:solidFill>
                                                    <a:latin typeface="Cambria Math" panose="02040503050406030204" pitchFamily="18" charset="0"/>
                                                    <a:ea typeface="Cambria Math"/>
                                                  </a:rPr>
                                                </m:ctrlPr>
                                              </m:sSupPr>
                                              <m:e>
                                                <m:r>
                                                  <a:rPr lang="en-US" altLang="zh-TW" i="1">
                                                    <a:solidFill>
                                                      <a:schemeClr val="bg1">
                                                        <a:lumMod val="50000"/>
                                                      </a:schemeClr>
                                                    </a:solidFill>
                                                    <a:latin typeface="Cambria Math" panose="02040503050406030204" pitchFamily="18" charset="0"/>
                                                    <a:ea typeface="Cambria Math"/>
                                                  </a:rPr>
                                                  <m:t>𝑥</m:t>
                                                </m:r>
                                              </m:e>
                                              <m:sup>
                                                <m:r>
                                                  <a:rPr lang="en-US" altLang="zh-TW" i="1">
                                                    <a:solidFill>
                                                      <a:schemeClr val="bg1">
                                                        <a:lumMod val="50000"/>
                                                      </a:schemeClr>
                                                    </a:solidFill>
                                                    <a:latin typeface="Cambria Math" panose="02040503050406030204" pitchFamily="18" charset="0"/>
                                                    <a:ea typeface="Cambria Math"/>
                                                  </a:rPr>
                                                  <m:t>′</m:t>
                                                </m:r>
                                              </m:sup>
                                            </m:sSup>
                                          </m:e>
                                          <m:e>
                                            <m:sSup>
                                              <m:sSupPr>
                                                <m:ctrlPr>
                                                  <a:rPr lang="en-US" altLang="zh-TW" i="1">
                                                    <a:solidFill>
                                                      <a:schemeClr val="bg1">
                                                        <a:lumMod val="50000"/>
                                                      </a:schemeClr>
                                                    </a:solidFill>
                                                    <a:latin typeface="Cambria Math" panose="02040503050406030204" pitchFamily="18" charset="0"/>
                                                    <a:ea typeface="Cambria Math"/>
                                                  </a:rPr>
                                                </m:ctrlPr>
                                              </m:sSupPr>
                                              <m:e>
                                                <m:r>
                                                  <a:rPr lang="en-US" altLang="zh-TW" i="1">
                                                    <a:solidFill>
                                                      <a:schemeClr val="bg1">
                                                        <a:lumMod val="50000"/>
                                                      </a:schemeClr>
                                                    </a:solidFill>
                                                    <a:latin typeface="Cambria Math" panose="02040503050406030204" pitchFamily="18" charset="0"/>
                                                    <a:ea typeface="Cambria Math"/>
                                                  </a:rPr>
                                                  <m:t>𝑥</m:t>
                                                </m:r>
                                              </m:e>
                                              <m:sup>
                                                <m:r>
                                                  <a:rPr lang="en-US" altLang="zh-TW" i="1">
                                                    <a:solidFill>
                                                      <a:schemeClr val="bg1">
                                                        <a:lumMod val="50000"/>
                                                      </a:schemeClr>
                                                    </a:solidFill>
                                                    <a:latin typeface="Cambria Math" panose="02040503050406030204" pitchFamily="18" charset="0"/>
                                                    <a:ea typeface="Cambria Math"/>
                                                  </a:rPr>
                                                  <m:t>′</m:t>
                                                </m:r>
                                              </m:sup>
                                            </m:sSup>
                                          </m:e>
                                        </m:mr>
                                        <m:mr>
                                          <m:e>
                                            <m:r>
                                              <a:rPr lang="en-US" altLang="zh-TW" i="1">
                                                <a:solidFill>
                                                  <a:schemeClr val="bg1">
                                                    <a:lumMod val="50000"/>
                                                  </a:schemeClr>
                                                </a:solidFill>
                                                <a:latin typeface="Cambria Math" panose="02040503050406030204" pitchFamily="18" charset="0"/>
                                              </a:rPr>
                                              <m:t>𝑥</m:t>
                                            </m:r>
                                            <m:sSup>
                                              <m:sSupPr>
                                                <m:ctrlPr>
                                                  <a:rPr lang="en-US" altLang="zh-TW" i="1">
                                                    <a:solidFill>
                                                      <a:schemeClr val="bg1">
                                                        <a:lumMod val="50000"/>
                                                      </a:schemeClr>
                                                    </a:solidFill>
                                                    <a:latin typeface="Cambria Math" panose="02040503050406030204" pitchFamily="18" charset="0"/>
                                                    <a:ea typeface="Cambria Math"/>
                                                  </a:rPr>
                                                </m:ctrlPr>
                                              </m:sSupPr>
                                              <m:e>
                                                <m:r>
                                                  <a:rPr lang="en-US" altLang="zh-TW" i="1">
                                                    <a:solidFill>
                                                      <a:schemeClr val="bg1">
                                                        <a:lumMod val="50000"/>
                                                      </a:schemeClr>
                                                    </a:solidFill>
                                                    <a:latin typeface="Cambria Math" panose="02040503050406030204" pitchFamily="18" charset="0"/>
                                                    <a:ea typeface="Cambria Math"/>
                                                  </a:rPr>
                                                  <m:t>𝑦</m:t>
                                                </m:r>
                                              </m:e>
                                              <m:sup>
                                                <m:r>
                                                  <a:rPr lang="en-US" altLang="zh-TW" i="1">
                                                    <a:solidFill>
                                                      <a:schemeClr val="bg1">
                                                        <a:lumMod val="50000"/>
                                                      </a:schemeClr>
                                                    </a:solidFill>
                                                    <a:latin typeface="Cambria Math" panose="02040503050406030204" pitchFamily="18" charset="0"/>
                                                    <a:ea typeface="Cambria Math"/>
                                                  </a:rPr>
                                                  <m:t>′</m:t>
                                                </m:r>
                                              </m:sup>
                                            </m:sSup>
                                          </m:e>
                                          <m:e>
                                            <m:r>
                                              <a:rPr lang="en-US" altLang="zh-TW" i="1">
                                                <a:solidFill>
                                                  <a:schemeClr val="bg1">
                                                    <a:lumMod val="50000"/>
                                                  </a:schemeClr>
                                                </a:solidFill>
                                                <a:latin typeface="Cambria Math" panose="02040503050406030204" pitchFamily="18" charset="0"/>
                                              </a:rPr>
                                              <m:t>𝑦</m:t>
                                            </m:r>
                                            <m:sSup>
                                              <m:sSupPr>
                                                <m:ctrlPr>
                                                  <a:rPr lang="en-US" altLang="zh-TW" i="1">
                                                    <a:solidFill>
                                                      <a:schemeClr val="bg1">
                                                        <a:lumMod val="50000"/>
                                                      </a:schemeClr>
                                                    </a:solidFill>
                                                    <a:latin typeface="Cambria Math" panose="02040503050406030204" pitchFamily="18" charset="0"/>
                                                    <a:ea typeface="Cambria Math"/>
                                                  </a:rPr>
                                                </m:ctrlPr>
                                              </m:sSupPr>
                                              <m:e>
                                                <m:r>
                                                  <a:rPr lang="en-US" altLang="zh-TW" i="1">
                                                    <a:solidFill>
                                                      <a:schemeClr val="bg1">
                                                        <a:lumMod val="50000"/>
                                                      </a:schemeClr>
                                                    </a:solidFill>
                                                    <a:latin typeface="Cambria Math" panose="02040503050406030204" pitchFamily="18" charset="0"/>
                                                    <a:ea typeface="Cambria Math"/>
                                                  </a:rPr>
                                                  <m:t>𝑦</m:t>
                                                </m:r>
                                              </m:e>
                                              <m:sup>
                                                <m:r>
                                                  <a:rPr lang="en-US" altLang="zh-TW" i="1">
                                                    <a:solidFill>
                                                      <a:schemeClr val="bg1">
                                                        <a:lumMod val="50000"/>
                                                      </a:schemeClr>
                                                    </a:solidFill>
                                                    <a:latin typeface="Cambria Math" panose="02040503050406030204" pitchFamily="18" charset="0"/>
                                                    <a:ea typeface="Cambria Math"/>
                                                  </a:rPr>
                                                  <m:t>′</m:t>
                                                </m:r>
                                              </m:sup>
                                            </m:sSup>
                                          </m:e>
                                          <m:e>
                                            <m:sSup>
                                              <m:sSupPr>
                                                <m:ctrlPr>
                                                  <a:rPr lang="en-US" altLang="zh-TW" i="1">
                                                    <a:solidFill>
                                                      <a:schemeClr val="bg1">
                                                        <a:lumMod val="50000"/>
                                                      </a:schemeClr>
                                                    </a:solidFill>
                                                    <a:latin typeface="Cambria Math" panose="02040503050406030204" pitchFamily="18" charset="0"/>
                                                    <a:ea typeface="Cambria Math"/>
                                                  </a:rPr>
                                                </m:ctrlPr>
                                              </m:sSupPr>
                                              <m:e>
                                                <m:r>
                                                  <a:rPr lang="en-US" altLang="zh-TW" i="1">
                                                    <a:solidFill>
                                                      <a:schemeClr val="bg1">
                                                        <a:lumMod val="50000"/>
                                                      </a:schemeClr>
                                                    </a:solidFill>
                                                    <a:latin typeface="Cambria Math" panose="02040503050406030204" pitchFamily="18" charset="0"/>
                                                    <a:ea typeface="Cambria Math"/>
                                                  </a:rPr>
                                                  <m:t>𝑦</m:t>
                                                </m:r>
                                              </m:e>
                                              <m:sup>
                                                <m:r>
                                                  <a:rPr lang="en-US" altLang="zh-TW" i="1">
                                                    <a:solidFill>
                                                      <a:schemeClr val="bg1">
                                                        <a:lumMod val="50000"/>
                                                      </a:schemeClr>
                                                    </a:solidFill>
                                                    <a:latin typeface="Cambria Math" panose="02040503050406030204" pitchFamily="18" charset="0"/>
                                                    <a:ea typeface="Cambria Math"/>
                                                  </a:rPr>
                                                  <m:t>′</m:t>
                                                </m:r>
                                              </m:sup>
                                            </m:sSup>
                                          </m:e>
                                        </m:mr>
                                      </m:m>
                                    </m:e>
                                  </m:d>
                                </m:e>
                              </m:mr>
                              <m:mr>
                                <m:e>
                                  <m:m>
                                    <m:mPr>
                                      <m:mcs>
                                        <m:mc>
                                          <m:mcPr>
                                            <m:count m:val="1"/>
                                            <m:mcJc m:val="center"/>
                                          </m:mcPr>
                                        </m:mc>
                                      </m:mcs>
                                      <m:ctrl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e>
                                    </m:mr>
                                    <m:mr>
                                      <m:e>
                                        <m:d>
                                          <m:dPr>
                                            <m:begChr m:val="["/>
                                            <m:endChr m:val="]"/>
                                            <m:ctrl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3"/>
                                                      <m:mcJc m:val="center"/>
                                                    </m:mcPr>
                                                  </m:mc>
                                                </m:mcs>
                                                <m:ctrl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−1</m:t>
                                                  </m:r>
                                                </m:e>
                                              </m:mr>
                                              <m:mr>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mr>
                                            </m:m>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𝑥</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𝑦</m:t>
                                                  </m:r>
                                                </m:e>
                                                <m:e>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−1</m:t>
                                                  </m:r>
                                                </m:e>
                                              </m:mr>
                                            </m:m>
                                            <m: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3"/>
                                                      <m:mcJc m:val="center"/>
                                                    </m:mcPr>
                                                  </m:mc>
                                                </m:mcs>
                                                <m:ctrlPr>
                                                  <a:rPr lang="en-US" altLang="zh-TW" i="1">
                                                    <a:solidFill>
                                                      <a:schemeClr val="bg1">
                                                        <a:lumMod val="50000"/>
                                                      </a:schemeClr>
                                                    </a:solidFill>
                                                    <a:latin typeface="Cambria Math" panose="02040503050406030204" pitchFamily="18" charset="0"/>
                                                    <a:ea typeface="標楷體" panose="03000509000000000000" pitchFamily="65" charset="-120"/>
                                                    <a:cs typeface="Times New Roman" panose="02020603050405020304" pitchFamily="18" charset="0"/>
                                                  </a:rPr>
                                                </m:ctrlPr>
                                              </m:mPr>
                                              <m:mr>
                                                <m:e>
                                                  <m:r>
                                                    <a:rPr lang="en-US" altLang="zh-TW" i="1">
                                                      <a:solidFill>
                                                        <a:schemeClr val="bg1">
                                                          <a:lumMod val="50000"/>
                                                        </a:schemeClr>
                                                      </a:solidFill>
                                                      <a:latin typeface="Cambria Math" panose="02040503050406030204" pitchFamily="18" charset="0"/>
                                                    </a:rPr>
                                                    <m:t>𝑥</m:t>
                                                  </m:r>
                                                  <m:sSup>
                                                    <m:sSupPr>
                                                      <m:ctrlPr>
                                                        <a:rPr lang="en-US" altLang="zh-TW" i="1">
                                                          <a:solidFill>
                                                            <a:schemeClr val="bg1">
                                                              <a:lumMod val="50000"/>
                                                            </a:schemeClr>
                                                          </a:solidFill>
                                                          <a:latin typeface="Cambria Math" panose="02040503050406030204" pitchFamily="18" charset="0"/>
                                                          <a:ea typeface="Cambria Math"/>
                                                        </a:rPr>
                                                      </m:ctrlPr>
                                                    </m:sSupPr>
                                                    <m:e>
                                                      <m:r>
                                                        <a:rPr lang="en-US" altLang="zh-TW" i="1">
                                                          <a:solidFill>
                                                            <a:schemeClr val="bg1">
                                                              <a:lumMod val="50000"/>
                                                            </a:schemeClr>
                                                          </a:solidFill>
                                                          <a:latin typeface="Cambria Math" panose="02040503050406030204" pitchFamily="18" charset="0"/>
                                                          <a:ea typeface="Cambria Math"/>
                                                        </a:rPr>
                                                        <m:t>𝑥</m:t>
                                                      </m:r>
                                                    </m:e>
                                                    <m:sup>
                                                      <m:r>
                                                        <a:rPr lang="en-US" altLang="zh-TW" i="1">
                                                          <a:solidFill>
                                                            <a:schemeClr val="bg1">
                                                              <a:lumMod val="50000"/>
                                                            </a:schemeClr>
                                                          </a:solidFill>
                                                          <a:latin typeface="Cambria Math" panose="02040503050406030204" pitchFamily="18" charset="0"/>
                                                          <a:ea typeface="Cambria Math"/>
                                                        </a:rPr>
                                                        <m:t>′</m:t>
                                                      </m:r>
                                                    </m:sup>
                                                  </m:sSup>
                                                </m:e>
                                                <m:e>
                                                  <m:r>
                                                    <a:rPr lang="en-US" altLang="zh-TW" i="1">
                                                      <a:solidFill>
                                                        <a:schemeClr val="bg1">
                                                          <a:lumMod val="50000"/>
                                                        </a:schemeClr>
                                                      </a:solidFill>
                                                      <a:latin typeface="Cambria Math" panose="02040503050406030204" pitchFamily="18" charset="0"/>
                                                    </a:rPr>
                                                    <m:t>𝑦</m:t>
                                                  </m:r>
                                                  <m:sSup>
                                                    <m:sSupPr>
                                                      <m:ctrlPr>
                                                        <a:rPr lang="en-US" altLang="zh-TW" i="1">
                                                          <a:solidFill>
                                                            <a:schemeClr val="bg1">
                                                              <a:lumMod val="50000"/>
                                                            </a:schemeClr>
                                                          </a:solidFill>
                                                          <a:latin typeface="Cambria Math" panose="02040503050406030204" pitchFamily="18" charset="0"/>
                                                          <a:ea typeface="Cambria Math"/>
                                                        </a:rPr>
                                                      </m:ctrlPr>
                                                    </m:sSupPr>
                                                    <m:e>
                                                      <m:r>
                                                        <a:rPr lang="en-US" altLang="zh-TW" i="1">
                                                          <a:solidFill>
                                                            <a:schemeClr val="bg1">
                                                              <a:lumMod val="50000"/>
                                                            </a:schemeClr>
                                                          </a:solidFill>
                                                          <a:latin typeface="Cambria Math" panose="02040503050406030204" pitchFamily="18" charset="0"/>
                                                          <a:ea typeface="Cambria Math"/>
                                                        </a:rPr>
                                                        <m:t>𝑥</m:t>
                                                      </m:r>
                                                    </m:e>
                                                    <m:sup>
                                                      <m:r>
                                                        <a:rPr lang="en-US" altLang="zh-TW" i="1">
                                                          <a:solidFill>
                                                            <a:schemeClr val="bg1">
                                                              <a:lumMod val="50000"/>
                                                            </a:schemeClr>
                                                          </a:solidFill>
                                                          <a:latin typeface="Cambria Math" panose="02040503050406030204" pitchFamily="18" charset="0"/>
                                                          <a:ea typeface="Cambria Math"/>
                                                        </a:rPr>
                                                        <m:t>′</m:t>
                                                      </m:r>
                                                    </m:sup>
                                                  </m:sSup>
                                                </m:e>
                                                <m:e>
                                                  <m:sSup>
                                                    <m:sSupPr>
                                                      <m:ctrlPr>
                                                        <a:rPr lang="en-US" altLang="zh-TW" i="1">
                                                          <a:solidFill>
                                                            <a:schemeClr val="bg1">
                                                              <a:lumMod val="50000"/>
                                                            </a:schemeClr>
                                                          </a:solidFill>
                                                          <a:latin typeface="Cambria Math" panose="02040503050406030204" pitchFamily="18" charset="0"/>
                                                          <a:ea typeface="Cambria Math"/>
                                                        </a:rPr>
                                                      </m:ctrlPr>
                                                    </m:sSupPr>
                                                    <m:e>
                                                      <m:r>
                                                        <a:rPr lang="en-US" altLang="zh-TW" i="1">
                                                          <a:solidFill>
                                                            <a:schemeClr val="bg1">
                                                              <a:lumMod val="50000"/>
                                                            </a:schemeClr>
                                                          </a:solidFill>
                                                          <a:latin typeface="Cambria Math" panose="02040503050406030204" pitchFamily="18" charset="0"/>
                                                          <a:ea typeface="Cambria Math"/>
                                                        </a:rPr>
                                                        <m:t>𝑥</m:t>
                                                      </m:r>
                                                    </m:e>
                                                    <m:sup>
                                                      <m:r>
                                                        <a:rPr lang="en-US" altLang="zh-TW" i="1">
                                                          <a:solidFill>
                                                            <a:schemeClr val="bg1">
                                                              <a:lumMod val="50000"/>
                                                            </a:schemeClr>
                                                          </a:solidFill>
                                                          <a:latin typeface="Cambria Math" panose="02040503050406030204" pitchFamily="18" charset="0"/>
                                                          <a:ea typeface="Cambria Math"/>
                                                        </a:rPr>
                                                        <m:t>′</m:t>
                                                      </m:r>
                                                    </m:sup>
                                                  </m:sSup>
                                                </m:e>
                                              </m:mr>
                                              <m:mr>
                                                <m:e>
                                                  <m:r>
                                                    <a:rPr lang="en-US" altLang="zh-TW" i="1">
                                                      <a:solidFill>
                                                        <a:schemeClr val="bg1">
                                                          <a:lumMod val="50000"/>
                                                        </a:schemeClr>
                                                      </a:solidFill>
                                                      <a:latin typeface="Cambria Math" panose="02040503050406030204" pitchFamily="18" charset="0"/>
                                                    </a:rPr>
                                                    <m:t>𝑥</m:t>
                                                  </m:r>
                                                  <m:sSup>
                                                    <m:sSupPr>
                                                      <m:ctrlPr>
                                                        <a:rPr lang="en-US" altLang="zh-TW" i="1">
                                                          <a:solidFill>
                                                            <a:schemeClr val="bg1">
                                                              <a:lumMod val="50000"/>
                                                            </a:schemeClr>
                                                          </a:solidFill>
                                                          <a:latin typeface="Cambria Math" panose="02040503050406030204" pitchFamily="18" charset="0"/>
                                                          <a:ea typeface="Cambria Math"/>
                                                        </a:rPr>
                                                      </m:ctrlPr>
                                                    </m:sSupPr>
                                                    <m:e>
                                                      <m:r>
                                                        <a:rPr lang="en-US" altLang="zh-TW" i="1">
                                                          <a:solidFill>
                                                            <a:schemeClr val="bg1">
                                                              <a:lumMod val="50000"/>
                                                            </a:schemeClr>
                                                          </a:solidFill>
                                                          <a:latin typeface="Cambria Math" panose="02040503050406030204" pitchFamily="18" charset="0"/>
                                                          <a:ea typeface="Cambria Math"/>
                                                        </a:rPr>
                                                        <m:t>𝑦</m:t>
                                                      </m:r>
                                                    </m:e>
                                                    <m:sup>
                                                      <m:r>
                                                        <a:rPr lang="en-US" altLang="zh-TW" i="1">
                                                          <a:solidFill>
                                                            <a:schemeClr val="bg1">
                                                              <a:lumMod val="50000"/>
                                                            </a:schemeClr>
                                                          </a:solidFill>
                                                          <a:latin typeface="Cambria Math" panose="02040503050406030204" pitchFamily="18" charset="0"/>
                                                          <a:ea typeface="Cambria Math"/>
                                                        </a:rPr>
                                                        <m:t>′</m:t>
                                                      </m:r>
                                                    </m:sup>
                                                  </m:sSup>
                                                </m:e>
                                                <m:e>
                                                  <m:r>
                                                    <a:rPr lang="en-US" altLang="zh-TW" i="1">
                                                      <a:solidFill>
                                                        <a:schemeClr val="bg1">
                                                          <a:lumMod val="50000"/>
                                                        </a:schemeClr>
                                                      </a:solidFill>
                                                      <a:latin typeface="Cambria Math" panose="02040503050406030204" pitchFamily="18" charset="0"/>
                                                    </a:rPr>
                                                    <m:t>𝑦</m:t>
                                                  </m:r>
                                                  <m:sSup>
                                                    <m:sSupPr>
                                                      <m:ctrlPr>
                                                        <a:rPr lang="en-US" altLang="zh-TW" i="1">
                                                          <a:solidFill>
                                                            <a:schemeClr val="bg1">
                                                              <a:lumMod val="50000"/>
                                                            </a:schemeClr>
                                                          </a:solidFill>
                                                          <a:latin typeface="Cambria Math" panose="02040503050406030204" pitchFamily="18" charset="0"/>
                                                          <a:ea typeface="Cambria Math"/>
                                                        </a:rPr>
                                                      </m:ctrlPr>
                                                    </m:sSupPr>
                                                    <m:e>
                                                      <m:r>
                                                        <a:rPr lang="en-US" altLang="zh-TW" i="1">
                                                          <a:solidFill>
                                                            <a:schemeClr val="bg1">
                                                              <a:lumMod val="50000"/>
                                                            </a:schemeClr>
                                                          </a:solidFill>
                                                          <a:latin typeface="Cambria Math" panose="02040503050406030204" pitchFamily="18" charset="0"/>
                                                          <a:ea typeface="Cambria Math"/>
                                                        </a:rPr>
                                                        <m:t>𝑦</m:t>
                                                      </m:r>
                                                    </m:e>
                                                    <m:sup>
                                                      <m:r>
                                                        <a:rPr lang="en-US" altLang="zh-TW" i="1">
                                                          <a:solidFill>
                                                            <a:schemeClr val="bg1">
                                                              <a:lumMod val="50000"/>
                                                            </a:schemeClr>
                                                          </a:solidFill>
                                                          <a:latin typeface="Cambria Math" panose="02040503050406030204" pitchFamily="18" charset="0"/>
                                                          <a:ea typeface="Cambria Math"/>
                                                        </a:rPr>
                                                        <m:t>′</m:t>
                                                      </m:r>
                                                    </m:sup>
                                                  </m:sSup>
                                                </m:e>
                                                <m:e>
                                                  <m:sSup>
                                                    <m:sSupPr>
                                                      <m:ctrlPr>
                                                        <a:rPr lang="en-US" altLang="zh-TW" i="1">
                                                          <a:solidFill>
                                                            <a:schemeClr val="bg1">
                                                              <a:lumMod val="50000"/>
                                                            </a:schemeClr>
                                                          </a:solidFill>
                                                          <a:latin typeface="Cambria Math" panose="02040503050406030204" pitchFamily="18" charset="0"/>
                                                          <a:ea typeface="Cambria Math"/>
                                                        </a:rPr>
                                                      </m:ctrlPr>
                                                    </m:sSupPr>
                                                    <m:e>
                                                      <m:r>
                                                        <a:rPr lang="en-US" altLang="zh-TW" i="1">
                                                          <a:solidFill>
                                                            <a:schemeClr val="bg1">
                                                              <a:lumMod val="50000"/>
                                                            </a:schemeClr>
                                                          </a:solidFill>
                                                          <a:latin typeface="Cambria Math" panose="02040503050406030204" pitchFamily="18" charset="0"/>
                                                          <a:ea typeface="Cambria Math"/>
                                                        </a:rPr>
                                                        <m:t>𝑦</m:t>
                                                      </m:r>
                                                    </m:e>
                                                    <m:sup>
                                                      <m:r>
                                                        <a:rPr lang="en-US" altLang="zh-TW" i="1">
                                                          <a:solidFill>
                                                            <a:schemeClr val="bg1">
                                                              <a:lumMod val="50000"/>
                                                            </a:schemeClr>
                                                          </a:solidFill>
                                                          <a:latin typeface="Cambria Math" panose="02040503050406030204" pitchFamily="18" charset="0"/>
                                                          <a:ea typeface="Cambria Math"/>
                                                        </a:rPr>
                                                        <m:t>′</m:t>
                                                      </m:r>
                                                    </m:sup>
                                                  </m:sSup>
                                                </m:e>
                                              </m:mr>
                                            </m:m>
                                          </m:e>
                                        </m:d>
                                      </m:e>
                                    </m:mr>
                                  </m:m>
                                </m:e>
                              </m:mr>
                            </m:m>
                          </m:e>
                        </m:mr>
                      </m:m>
                      <m:d>
                        <m:dPr>
                          <m:begChr m:val="["/>
                          <m:endChr m:val="]"/>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11</m:t>
                                    </m:r>
                                  </m:sub>
                                </m:sSub>
                              </m:e>
                            </m:m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12</m:t>
                                    </m:r>
                                  </m:sub>
                                </m:sSub>
                              </m:e>
                            </m:mr>
                            <m:m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13</m:t>
                                          </m:r>
                                        </m:sub>
                                      </m:sSub>
                                    </m:e>
                                  </m:m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21</m:t>
                                          </m:r>
                                        </m:sub>
                                      </m:sSub>
                                    </m:e>
                                  </m:mr>
                                  <m:m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22</m:t>
                                                </m:r>
                                              </m:sub>
                                            </m:sSub>
                                          </m:e>
                                        </m:m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23</m:t>
                                                </m:r>
                                              </m:sub>
                                            </m:sSub>
                                          </m:e>
                                        </m:mr>
                                        <m:m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31</m:t>
                                                      </m:r>
                                                    </m:sub>
                                                  </m:sSub>
                                                </m:e>
                                              </m:m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32</m:t>
                                                      </m:r>
                                                    </m:sub>
                                                  </m:sSub>
                                                </m:e>
                                              </m:m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33</m:t>
                                                      </m:r>
                                                    </m:sub>
                                                  </m:sSub>
                                                </m:e>
                                              </m:mr>
                                            </m:m>
                                          </m:e>
                                        </m:mr>
                                      </m:m>
                                    </m:e>
                                  </m:mr>
                                </m:m>
                              </m:e>
                            </m:mr>
                          </m:m>
                        </m:e>
                      </m:d>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d>
                        <m:dPr>
                          <m:begChr m:val="["/>
                          <m:endChr m:val="]"/>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e>
                                        </m:mr>
                                        <m:m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e>
                                  </m:mr>
                                </m:m>
                              </m:e>
                            </m:mr>
                            <m:m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e>
                      </m:d>
                    </m:oMath>
                  </m:oMathPara>
                </a14:m>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3"/>
                <a:ext cx="7543801" cy="4614053"/>
              </a:xfrm>
              <a:blipFill>
                <a:blip r:embed="rId3"/>
                <a:stretch>
                  <a:fillRect l="-201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18</a:t>
            </a:fld>
            <a:endParaRPr lang="uk-UA" sz="1200" dirty="0">
              <a:latin typeface="+mj-lt"/>
              <a:ea typeface="+mj-ea"/>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3449019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Projective Transform</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92503" y="1845733"/>
                <a:ext cx="8158995" cy="4614053"/>
              </a:xfrm>
            </p:spPr>
            <p:txBody>
              <a:bodyPr>
                <a:noAutofit/>
              </a:bodyPr>
              <a:lstStyle/>
              <a:p>
                <a:pPr marL="0" indent="0" algn="just">
                  <a:lnSpc>
                    <a:spcPct val="150000"/>
                  </a:lnSpc>
                  <a:spcBef>
                    <a:spcPts val="0"/>
                  </a:spcBef>
                  <a:spcAft>
                    <a:spcPts val="0"/>
                  </a:spcAft>
                  <a:buNone/>
                </a:pP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Solution 1: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Solve with</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Singular Value Decomposition</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(SVD)</a:t>
                </a:r>
              </a:p>
              <a:p>
                <a:pPr marL="358775" indent="-358775" algn="just">
                  <a:lnSpc>
                    <a:spcPct val="150000"/>
                  </a:lnSpc>
                  <a:spcBef>
                    <a:spcPts val="0"/>
                  </a:spcBef>
                  <a:spcAft>
                    <a:spcPts val="0"/>
                  </a:spcAft>
                  <a:buFont typeface="+mj-lt"/>
                  <a:buAutoNum type="arabicPeriod"/>
                </a:pPr>
                <a:r>
                  <a:rPr lang="en-US" altLang="zh-TW" sz="2400" dirty="0" smtClean="0">
                    <a:solidFill>
                      <a:schemeClr val="tx1"/>
                    </a:solidFill>
                    <a:latin typeface="+mj-lt"/>
                    <a:ea typeface="標楷體" panose="03000509000000000000" pitchFamily="65" charset="-120"/>
                    <a:cs typeface="Times New Roman" panose="02020603050405020304" pitchFamily="18" charset="0"/>
                  </a:rPr>
                  <a:t>Given </a:t>
                </a:r>
                <a14:m>
                  <m:oMath xmlns:m="http://schemas.openxmlformats.org/officeDocument/2006/math">
                    <m:r>
                      <a:rPr lang="en-US" altLang="zh-TW" sz="2400" b="0" i="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b>
                      <m:sSubPr>
                        <m:ctrlPr>
                          <a:rPr lang="en-US" altLang="zh-TW" sz="24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sub>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𝑖</m:t>
                        </m:r>
                      </m:sub>
                    </m:sSub>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bSup>
                      <m:sSubSupPr>
                        <m:ctrlPr>
                          <a:rPr lang="en-US" altLang="zh-TW" sz="24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sub>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𝑖</m:t>
                        </m:r>
                      </m:sub>
                      <m:sup>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up>
                    </m:sSubSup>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oMath>
                </a14:m>
                <a:r>
                  <a:rPr lang="zh-TW" altLang="en-US" sz="2400" dirty="0" smtClean="0">
                    <a:solidFill>
                      <a:schemeClr val="tx1"/>
                    </a:solidFill>
                    <a:latin typeface="+mj-lt"/>
                    <a:ea typeface="標楷體" panose="03000509000000000000" pitchFamily="65" charset="-120"/>
                    <a:cs typeface="Times New Roman" panose="02020603050405020304" pitchFamily="18" charset="0"/>
                  </a:rPr>
                  <a:t> </a:t>
                </a:r>
                <a:r>
                  <a:rPr lang="en-US" altLang="zh-TW" sz="2400" dirty="0" smtClean="0">
                    <a:solidFill>
                      <a:schemeClr val="tx1"/>
                    </a:solidFill>
                    <a:latin typeface="+mj-lt"/>
                    <a:ea typeface="標楷體" panose="03000509000000000000" pitchFamily="65" charset="-120"/>
                    <a:cs typeface="Times New Roman" panose="02020603050405020304" pitchFamily="18" charset="0"/>
                  </a:rPr>
                  <a:t>solve </a:t>
                </a:r>
                <a:r>
                  <a:rPr lang="en-US" altLang="zh-TW" sz="2400" dirty="0">
                    <a:solidFill>
                      <a:schemeClr val="tx1"/>
                    </a:solidFill>
                    <a:latin typeface="+mj-lt"/>
                    <a:ea typeface="標楷體" panose="03000509000000000000" pitchFamily="65" charset="-120"/>
                    <a:cs typeface="Times New Roman" panose="02020603050405020304" pitchFamily="18" charset="0"/>
                  </a:rPr>
                  <a:t>for H such </a:t>
                </a:r>
                <a:r>
                  <a:rPr lang="en-US" altLang="zh-TW" sz="2400" dirty="0" smtClean="0">
                    <a:solidFill>
                      <a:schemeClr val="tx1"/>
                    </a:solidFill>
                    <a:latin typeface="+mj-lt"/>
                    <a:ea typeface="標楷體" panose="03000509000000000000" pitchFamily="65" charset="-120"/>
                    <a:cs typeface="Times New Roman" panose="02020603050405020304" pitchFamily="18" charset="0"/>
                  </a:rPr>
                  <a:t>that </a:t>
                </a:r>
                <a14:m>
                  <m:oMath xmlns:m="http://schemas.openxmlformats.org/officeDocument/2006/math">
                    <m:sSup>
                      <m:sSupPr>
                        <m:ctrlPr>
                          <a:rPr lang="en-US" altLang="zh-TW" sz="24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sup>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up>
                    </m:sSup>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𝐻𝑥</m:t>
                    </m:r>
                  </m:oMath>
                </a14:m>
                <a:endParaRPr lang="en-US" altLang="zh-TW" sz="2400" dirty="0" smtClean="0">
                  <a:solidFill>
                    <a:schemeClr val="tx1"/>
                  </a:solidFill>
                  <a:latin typeface="+mj-lt"/>
                  <a:ea typeface="標楷體" panose="03000509000000000000" pitchFamily="65" charset="-120"/>
                  <a:cs typeface="Times New Roman" panose="02020603050405020304" pitchFamily="18" charset="0"/>
                </a:endParaRPr>
              </a:p>
              <a:p>
                <a:pPr marL="358775" indent="-358775" algn="just">
                  <a:lnSpc>
                    <a:spcPct val="150000"/>
                  </a:lnSpc>
                  <a:spcBef>
                    <a:spcPts val="0"/>
                  </a:spcBef>
                  <a:spcAft>
                    <a:spcPts val="0"/>
                  </a:spcAft>
                  <a:buFont typeface="+mj-lt"/>
                  <a:buAutoNum type="arabicPeriod"/>
                </a:pPr>
                <a:r>
                  <a:rPr lang="en-US" altLang="zh-TW" sz="2400" dirty="0" smtClean="0">
                    <a:solidFill>
                      <a:schemeClr val="tx1"/>
                    </a:solidFill>
                    <a:latin typeface="+mj-lt"/>
                    <a:ea typeface="標楷體" panose="03000509000000000000" pitchFamily="65" charset="-120"/>
                    <a:cs typeface="Times New Roman" panose="02020603050405020304" pitchFamily="18" charset="0"/>
                  </a:rPr>
                  <a:t>For </a:t>
                </a:r>
                <a:r>
                  <a:rPr lang="en-US" altLang="zh-TW" sz="2400" dirty="0">
                    <a:solidFill>
                      <a:schemeClr val="tx1"/>
                    </a:solidFill>
                    <a:latin typeface="+mj-lt"/>
                    <a:ea typeface="標楷體" panose="03000509000000000000" pitchFamily="65" charset="-120"/>
                    <a:cs typeface="Times New Roman" panose="02020603050405020304" pitchFamily="18" charset="0"/>
                  </a:rPr>
                  <a:t>each correspondence, create </a:t>
                </a:r>
                <a:r>
                  <a:rPr lang="en-US" altLang="zh-TW" sz="2400" dirty="0" smtClean="0">
                    <a:solidFill>
                      <a:schemeClr val="tx1"/>
                    </a:solidFill>
                    <a:latin typeface="+mj-lt"/>
                    <a:ea typeface="標楷體" panose="03000509000000000000" pitchFamily="65" charset="-120"/>
                    <a:cs typeface="Times New Roman" panose="02020603050405020304" pitchFamily="18" charset="0"/>
                  </a:rPr>
                  <a:t>2</a:t>
                </a:r>
                <a:r>
                  <a:rPr lang="en-US" altLang="zh-TW"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2400" dirty="0" smtClean="0">
                    <a:solidFill>
                      <a:schemeClr val="tx1"/>
                    </a:solidFill>
                    <a:latin typeface="+mj-lt"/>
                    <a:ea typeface="標楷體" panose="03000509000000000000" pitchFamily="65" charset="-120"/>
                    <a:cs typeface="Times New Roman" panose="02020603050405020304" pitchFamily="18" charset="0"/>
                  </a:rPr>
                  <a:t>9 </a:t>
                </a:r>
                <a:r>
                  <a:rPr lang="en-US" altLang="zh-TW" sz="2400" dirty="0">
                    <a:solidFill>
                      <a:schemeClr val="tx1"/>
                    </a:solidFill>
                    <a:latin typeface="+mj-lt"/>
                    <a:ea typeface="標楷體" panose="03000509000000000000" pitchFamily="65" charset="-120"/>
                    <a:cs typeface="Times New Roman" panose="02020603050405020304" pitchFamily="18" charset="0"/>
                  </a:rPr>
                  <a:t>matrix </a:t>
                </a:r>
                <a14:m>
                  <m:oMath xmlns:m="http://schemas.openxmlformats.org/officeDocument/2006/math">
                    <m:sSub>
                      <m:sSubPr>
                        <m:ctrlPr>
                          <a:rPr lang="en-US" altLang="zh-TW" sz="24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𝐴</m:t>
                        </m:r>
                      </m:e>
                      <m:sub>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𝑖</m:t>
                        </m:r>
                      </m:sub>
                    </m:sSub>
                  </m:oMath>
                </a14:m>
                <a:r>
                  <a:rPr lang="en-US" altLang="zh-TW" sz="2400" dirty="0" smtClean="0">
                    <a:solidFill>
                      <a:schemeClr val="tx1"/>
                    </a:solidFill>
                    <a:latin typeface="+mj-lt"/>
                    <a:ea typeface="標楷體" panose="03000509000000000000" pitchFamily="65" charset="-120"/>
                    <a:cs typeface="Times New Roman" panose="02020603050405020304" pitchFamily="18" charset="0"/>
                  </a:rPr>
                  <a:t> </a:t>
                </a:r>
              </a:p>
              <a:p>
                <a:pPr marL="358775" indent="-358775" algn="just">
                  <a:lnSpc>
                    <a:spcPct val="150000"/>
                  </a:lnSpc>
                  <a:spcBef>
                    <a:spcPts val="0"/>
                  </a:spcBef>
                  <a:spcAft>
                    <a:spcPts val="0"/>
                  </a:spcAft>
                  <a:buFont typeface="+mj-lt"/>
                  <a:buAutoNum type="arabicPeriod"/>
                </a:pPr>
                <a:r>
                  <a:rPr lang="en-US" altLang="zh-TW" sz="2400" dirty="0" smtClean="0">
                    <a:solidFill>
                      <a:schemeClr val="tx1"/>
                    </a:solidFill>
                    <a:latin typeface="+mj-lt"/>
                    <a:ea typeface="標楷體" panose="03000509000000000000" pitchFamily="65" charset="-120"/>
                    <a:cs typeface="Times New Roman" panose="02020603050405020304" pitchFamily="18" charset="0"/>
                  </a:rPr>
                  <a:t>Concatenate </a:t>
                </a:r>
                <a:r>
                  <a:rPr lang="en-US" altLang="zh-TW" sz="2400" dirty="0">
                    <a:solidFill>
                      <a:schemeClr val="tx1"/>
                    </a:solidFill>
                    <a:latin typeface="+mj-lt"/>
                    <a:ea typeface="標楷體" panose="03000509000000000000" pitchFamily="65" charset="-120"/>
                    <a:cs typeface="Times New Roman" panose="02020603050405020304" pitchFamily="18" charset="0"/>
                  </a:rPr>
                  <a:t>into single </a:t>
                </a:r>
                <a:r>
                  <a:rPr lang="en-US" altLang="zh-TW" sz="2400" dirty="0" smtClean="0">
                    <a:solidFill>
                      <a:schemeClr val="tx1"/>
                    </a:solidFill>
                    <a:latin typeface="+mj-lt"/>
                    <a:ea typeface="標楷體" panose="03000509000000000000" pitchFamily="65" charset="-120"/>
                    <a:cs typeface="Times New Roman" panose="02020603050405020304" pitchFamily="18" charset="0"/>
                  </a:rPr>
                  <a:t>2n</a:t>
                </a:r>
                <a:r>
                  <a:rPr lang="en-US" altLang="zh-TW" sz="24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2400" dirty="0" smtClean="0">
                    <a:solidFill>
                      <a:schemeClr val="tx1"/>
                    </a:solidFill>
                    <a:latin typeface="+mj-lt"/>
                    <a:ea typeface="標楷體" panose="03000509000000000000" pitchFamily="65" charset="-120"/>
                    <a:cs typeface="Times New Roman" panose="02020603050405020304" pitchFamily="18" charset="0"/>
                  </a:rPr>
                  <a:t>9 </a:t>
                </a:r>
                <a:r>
                  <a:rPr lang="en-US" altLang="zh-TW" sz="2400" dirty="0">
                    <a:solidFill>
                      <a:schemeClr val="tx1"/>
                    </a:solidFill>
                    <a:latin typeface="+mj-lt"/>
                    <a:ea typeface="標楷體" panose="03000509000000000000" pitchFamily="65" charset="-120"/>
                    <a:cs typeface="Times New Roman" panose="02020603050405020304" pitchFamily="18" charset="0"/>
                  </a:rPr>
                  <a:t>matrix A</a:t>
                </a:r>
              </a:p>
              <a:p>
                <a:pPr marL="358775" indent="-358775" algn="just">
                  <a:lnSpc>
                    <a:spcPct val="150000"/>
                  </a:lnSpc>
                  <a:spcBef>
                    <a:spcPts val="0"/>
                  </a:spcBef>
                  <a:spcAft>
                    <a:spcPts val="0"/>
                  </a:spcAft>
                  <a:buFont typeface="+mj-lt"/>
                  <a:buAutoNum type="arabicPeriod"/>
                </a:pPr>
                <a:r>
                  <a:rPr lang="en-US" altLang="zh-TW" sz="2400" dirty="0" smtClean="0">
                    <a:solidFill>
                      <a:schemeClr val="tx1"/>
                    </a:solidFill>
                    <a:latin typeface="+mj-lt"/>
                    <a:ea typeface="標楷體" panose="03000509000000000000" pitchFamily="65" charset="-120"/>
                    <a:cs typeface="Times New Roman" panose="02020603050405020304" pitchFamily="18" charset="0"/>
                  </a:rPr>
                  <a:t>Compute </a:t>
                </a:r>
                <a:r>
                  <a:rPr lang="en-US" altLang="zh-TW" sz="2400" dirty="0">
                    <a:solidFill>
                      <a:schemeClr val="tx1"/>
                    </a:solidFill>
                    <a:latin typeface="+mj-lt"/>
                    <a:ea typeface="標楷體" panose="03000509000000000000" pitchFamily="65" charset="-120"/>
                    <a:cs typeface="Times New Roman" panose="02020603050405020304" pitchFamily="18" charset="0"/>
                  </a:rPr>
                  <a:t>SVD </a:t>
                </a:r>
                <a:r>
                  <a:rPr lang="en-US" altLang="zh-TW" sz="2400" dirty="0" smtClean="0">
                    <a:solidFill>
                      <a:schemeClr val="tx1"/>
                    </a:solidFill>
                    <a:latin typeface="+mj-lt"/>
                    <a:ea typeface="標楷體" panose="03000509000000000000" pitchFamily="65" charset="-120"/>
                    <a:cs typeface="Times New Roman" panose="02020603050405020304" pitchFamily="18" charset="0"/>
                  </a:rPr>
                  <a:t>of </a:t>
                </a:r>
                <a14:m>
                  <m:oMath xmlns:m="http://schemas.openxmlformats.org/officeDocument/2006/math">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𝐴</m:t>
                    </m:r>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𝑈</m:t>
                    </m:r>
                    <m:r>
                      <m:rPr>
                        <m:sty m:val="p"/>
                      </m:rPr>
                      <a:rPr lang="el-GR"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Σ</m:t>
                    </m:r>
                    <m:sSup>
                      <m:sSupPr>
                        <m:ctrlPr>
                          <a:rPr lang="en-US" altLang="zh-TW"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𝑉</m:t>
                        </m:r>
                      </m:e>
                      <m:sup>
                        <m:r>
                          <a:rPr lang="en-US" altLang="zh-TW"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𝑇</m:t>
                        </m:r>
                      </m:sup>
                    </m:sSup>
                  </m:oMath>
                </a14:m>
                <a:endParaRPr lang="en-US" altLang="zh-TW" sz="2400" b="0" dirty="0" smtClean="0">
                  <a:solidFill>
                    <a:schemeClr val="tx1"/>
                  </a:solidFill>
                  <a:latin typeface="+mj-lt"/>
                  <a:ea typeface="Cambria Math" panose="02040503050406030204" pitchFamily="18" charset="0"/>
                  <a:cs typeface="Times New Roman" panose="02020603050405020304" pitchFamily="18" charset="0"/>
                </a:endParaRPr>
              </a:p>
              <a:p>
                <a:pPr marL="358775" indent="-358775" algn="just">
                  <a:lnSpc>
                    <a:spcPct val="150000"/>
                  </a:lnSpc>
                  <a:spcBef>
                    <a:spcPts val="0"/>
                  </a:spcBef>
                  <a:spcAft>
                    <a:spcPts val="0"/>
                  </a:spcAft>
                  <a:buFont typeface="+mj-lt"/>
                  <a:buAutoNum type="arabicPeriod"/>
                </a:pPr>
                <a:r>
                  <a:rPr lang="en-US" altLang="zh-TW" sz="2400" dirty="0" smtClean="0">
                    <a:solidFill>
                      <a:schemeClr val="tx1"/>
                    </a:solidFill>
                  </a:rPr>
                  <a:t>Solution for h is last column of V</a:t>
                </a:r>
                <a:endParaRPr lang="en-US" altLang="zh-TW" sz="2400" i="1" dirty="0" smtClean="0">
                  <a:solidFill>
                    <a:schemeClr val="tx1"/>
                  </a:solidFill>
                  <a:latin typeface="+mj-lt"/>
                  <a:ea typeface="標楷體" panose="03000509000000000000" pitchFamily="65" charset="-120"/>
                  <a:cs typeface="Times New Roman" panose="02020603050405020304" pitchFamily="18" charset="0"/>
                </a:endParaRPr>
              </a:p>
              <a:p>
                <a:pPr marL="358775" indent="-358775" algn="just">
                  <a:lnSpc>
                    <a:spcPct val="150000"/>
                  </a:lnSpc>
                  <a:spcBef>
                    <a:spcPts val="0"/>
                  </a:spcBef>
                  <a:spcAft>
                    <a:spcPts val="0"/>
                  </a:spcAft>
                  <a:buFont typeface="+mj-lt"/>
                  <a:buAutoNum type="arabicPeriod"/>
                </a:pPr>
                <a:r>
                  <a:rPr lang="en-US" altLang="zh-TW" sz="2400" dirty="0" smtClean="0">
                    <a:solidFill>
                      <a:schemeClr val="tx1"/>
                    </a:solidFill>
                    <a:latin typeface="+mj-lt"/>
                    <a:ea typeface="標楷體" panose="03000509000000000000" pitchFamily="65" charset="-120"/>
                    <a:cs typeface="Times New Roman" panose="02020603050405020304" pitchFamily="18" charset="0"/>
                  </a:rPr>
                  <a:t>Reshape to get H</a:t>
                </a:r>
                <a:endParaRPr lang="en-US" altLang="zh-TW" sz="2400" dirty="0">
                  <a:solidFill>
                    <a:schemeClr val="tx1"/>
                  </a:solidFill>
                  <a:latin typeface="+mj-lt"/>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92503" y="1845733"/>
                <a:ext cx="8158995" cy="4614053"/>
              </a:xfrm>
              <a:blipFill>
                <a:blip r:embed="rId3"/>
                <a:stretch>
                  <a:fillRect l="-231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19</a:t>
            </a:fld>
            <a:endParaRPr lang="uk-UA" sz="1200" dirty="0">
              <a:latin typeface="+mj-lt"/>
              <a:ea typeface="+mj-ea"/>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2646808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3300"/>
              <a:buFont typeface="Calibri"/>
              <a:buNone/>
            </a:pPr>
            <a:r>
              <a:rPr lang="zh-TW" dirty="0">
                <a:solidFill>
                  <a:schemeClr val="tx1"/>
                </a:solidFill>
              </a:rPr>
              <a:t>Feature</a:t>
            </a:r>
            <a:r>
              <a:rPr lang="zh-TW" dirty="0" smtClean="0">
                <a:solidFill>
                  <a:schemeClr val="tx1"/>
                </a:solidFill>
              </a:rPr>
              <a:t>-</a:t>
            </a:r>
            <a:r>
              <a:rPr lang="en-US" altLang="zh-TW" dirty="0" smtClean="0">
                <a:solidFill>
                  <a:schemeClr val="tx1"/>
                </a:solidFill>
              </a:rPr>
              <a:t>B</a:t>
            </a:r>
            <a:r>
              <a:rPr lang="zh-TW" dirty="0" smtClean="0">
                <a:solidFill>
                  <a:schemeClr val="tx1"/>
                </a:solidFill>
              </a:rPr>
              <a:t>a</a:t>
            </a:r>
            <a:r>
              <a:rPr lang="zh-TW" dirty="0">
                <a:solidFill>
                  <a:schemeClr val="tx1"/>
                </a:solidFill>
              </a:rPr>
              <a:t>sed Alignment</a:t>
            </a:r>
            <a:endParaRPr dirty="0">
              <a:solidFill>
                <a:schemeClr val="tx1"/>
              </a:solidFill>
            </a:endParaRPr>
          </a:p>
        </p:txBody>
      </p:sp>
      <p:sp>
        <p:nvSpPr>
          <p:cNvPr id="67" name="Google Shape;67;p15"/>
          <p:cNvSpPr txBox="1">
            <a:spLocks noGrp="1"/>
          </p:cNvSpPr>
          <p:nvPr>
            <p:ph idx="1"/>
          </p:nvPr>
        </p:nvSpPr>
        <p:spPr>
          <a:xfrm>
            <a:off x="822959" y="1845734"/>
            <a:ext cx="7543801" cy="4295986"/>
          </a:xfrm>
          <a:prstGeom prst="rect">
            <a:avLst/>
          </a:prstGeom>
          <a:noFill/>
          <a:ln>
            <a:noFill/>
          </a:ln>
        </p:spPr>
        <p:txBody>
          <a:bodyPr spcFirstLastPara="1" wrap="square" lIns="68575" tIns="34275" rIns="68575" bIns="34275" anchor="t" anchorCtr="0">
            <a:noAutofit/>
          </a:bodyPr>
          <a:lstStyle/>
          <a:p>
            <a:pPr marL="365125" lvl="0" indent="-365125" algn="just" rtl="0">
              <a:lnSpc>
                <a:spcPct val="150000"/>
              </a:lnSpc>
              <a:spcBef>
                <a:spcPts val="0"/>
              </a:spcBef>
              <a:spcAft>
                <a:spcPts val="0"/>
              </a:spcAft>
              <a:buSzPts val="2400"/>
              <a:buFont typeface="Wingdings" panose="05000000000000000000" pitchFamily="2" charset="2"/>
              <a:buChar char="ü"/>
            </a:pPr>
            <a:r>
              <a:rPr lang="zh-TW" sz="2400" dirty="0">
                <a:solidFill>
                  <a:schemeClr val="tx1"/>
                </a:solidFill>
              </a:rPr>
              <a:t>Match extracted features across different images.</a:t>
            </a:r>
            <a:endParaRPr sz="2400" dirty="0">
              <a:solidFill>
                <a:schemeClr val="tx1"/>
              </a:solidFill>
            </a:endParaRPr>
          </a:p>
          <a:p>
            <a:pPr marL="365125" lvl="0" indent="-365125" algn="just" rtl="0">
              <a:lnSpc>
                <a:spcPct val="150000"/>
              </a:lnSpc>
              <a:spcBef>
                <a:spcPts val="800"/>
              </a:spcBef>
              <a:spcAft>
                <a:spcPts val="0"/>
              </a:spcAft>
              <a:buSzPts val="2400"/>
              <a:buFont typeface="Wingdings" panose="05000000000000000000" pitchFamily="2" charset="2"/>
              <a:buChar char="ü"/>
            </a:pPr>
            <a:r>
              <a:rPr lang="zh-TW" sz="2400" dirty="0">
                <a:solidFill>
                  <a:schemeClr val="tx1"/>
                </a:solidFill>
              </a:rPr>
              <a:t>Verify the geometrical consistency of matching features</a:t>
            </a:r>
            <a:r>
              <a:rPr lang="zh-TW" sz="2400" dirty="0" smtClean="0">
                <a:solidFill>
                  <a:schemeClr val="tx1"/>
                </a:solidFill>
              </a:rPr>
              <a:t>.</a:t>
            </a:r>
            <a:endParaRPr lang="en-US" altLang="zh-TW" sz="2400" dirty="0">
              <a:solidFill>
                <a:schemeClr val="tx1"/>
              </a:solidFill>
            </a:endParaRPr>
          </a:p>
          <a:p>
            <a:pPr marL="365125" lvl="0" indent="-365125" algn="just" rtl="0">
              <a:lnSpc>
                <a:spcPct val="150000"/>
              </a:lnSpc>
              <a:spcBef>
                <a:spcPts val="800"/>
              </a:spcBef>
              <a:spcAft>
                <a:spcPts val="0"/>
              </a:spcAft>
              <a:buSzPts val="2400"/>
              <a:buFont typeface="Wingdings" panose="05000000000000000000" pitchFamily="2" charset="2"/>
              <a:buChar char="ü"/>
            </a:pPr>
            <a:r>
              <a:rPr lang="zh-TW" sz="2400" dirty="0" smtClean="0">
                <a:solidFill>
                  <a:schemeClr val="tx1"/>
                </a:solidFill>
              </a:rPr>
              <a:t>Applications</a:t>
            </a:r>
            <a:r>
              <a:rPr lang="zh-TW" sz="2400" dirty="0">
                <a:solidFill>
                  <a:schemeClr val="tx1"/>
                </a:solidFill>
              </a:rPr>
              <a:t>:</a:t>
            </a:r>
            <a:endParaRPr sz="2400" dirty="0">
              <a:solidFill>
                <a:schemeClr val="tx1"/>
              </a:solidFill>
            </a:endParaRPr>
          </a:p>
          <a:p>
            <a:pPr marL="715963" lvl="2" indent="-342900" algn="just">
              <a:lnSpc>
                <a:spcPct val="150000"/>
              </a:lnSpc>
              <a:spcBef>
                <a:spcPts val="400"/>
              </a:spcBef>
              <a:spcAft>
                <a:spcPts val="0"/>
              </a:spcAft>
              <a:buSzPts val="2100"/>
              <a:buFont typeface="Arial" panose="020B0604020202020204" pitchFamily="34" charset="0"/>
              <a:buChar char="•"/>
            </a:pPr>
            <a:r>
              <a:rPr lang="zh-TW" sz="2400" dirty="0">
                <a:solidFill>
                  <a:schemeClr val="tx1"/>
                </a:solidFill>
              </a:rPr>
              <a:t>Image stitching</a:t>
            </a:r>
            <a:endParaRPr sz="2400" dirty="0">
              <a:solidFill>
                <a:schemeClr val="tx1"/>
              </a:solidFill>
            </a:endParaRPr>
          </a:p>
          <a:p>
            <a:pPr marL="715963" lvl="2" indent="-342900" algn="just">
              <a:lnSpc>
                <a:spcPct val="150000"/>
              </a:lnSpc>
              <a:spcBef>
                <a:spcPts val="400"/>
              </a:spcBef>
              <a:spcAft>
                <a:spcPts val="0"/>
              </a:spcAft>
              <a:buSzPts val="2100"/>
              <a:buFont typeface="Arial" panose="020B0604020202020204" pitchFamily="34" charset="0"/>
              <a:buChar char="•"/>
            </a:pPr>
            <a:r>
              <a:rPr lang="zh-TW" sz="2400" dirty="0">
                <a:solidFill>
                  <a:schemeClr val="tx1"/>
                </a:solidFill>
              </a:rPr>
              <a:t>Augmented reality</a:t>
            </a:r>
            <a:endParaRPr sz="2400" dirty="0">
              <a:solidFill>
                <a:schemeClr val="tx1"/>
              </a:solidFill>
            </a:endParaRPr>
          </a:p>
          <a:p>
            <a:pPr marL="715963" lvl="2" indent="-342900" algn="just">
              <a:lnSpc>
                <a:spcPct val="150000"/>
              </a:lnSpc>
              <a:spcBef>
                <a:spcPts val="400"/>
              </a:spcBef>
              <a:spcAft>
                <a:spcPts val="1600"/>
              </a:spcAft>
              <a:buSzPts val="2100"/>
              <a:buFont typeface="Arial" panose="020B0604020202020204" pitchFamily="34" charset="0"/>
              <a:buChar char="•"/>
            </a:pPr>
            <a:r>
              <a:rPr lang="zh-TW" sz="2400" dirty="0">
                <a:solidFill>
                  <a:schemeClr val="tx1"/>
                </a:solidFill>
              </a:rPr>
              <a:t>……</a:t>
            </a:r>
            <a:endParaRPr sz="2400" dirty="0">
              <a:solidFill>
                <a:schemeClr val="tx1"/>
              </a:solidFill>
            </a:endParaRPr>
          </a:p>
        </p:txBody>
      </p:sp>
      <p:sp>
        <p:nvSpPr>
          <p:cNvPr id="2" name="投影片編號版面配置區 1"/>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2</a:t>
            </a:fld>
            <a:endParaRPr lang="uk-UA" sz="1200" dirty="0">
              <a:latin typeface="+mj-lt"/>
              <a:ea typeface="+mj-ea"/>
            </a:endParaRPr>
          </a:p>
        </p:txBody>
      </p:sp>
      <p:sp>
        <p:nvSpPr>
          <p:cNvPr id="3" name="頁尾版面配置區 2"/>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Autofit/>
              </a:bodyPr>
              <a:lstStyle/>
              <a:p>
                <a:pPr marL="0" indent="0" algn="just">
                  <a:lnSpc>
                    <a:spcPct val="150000"/>
                  </a:lnSpc>
                  <a:spcBef>
                    <a:spcPts val="0"/>
                  </a:spcBef>
                  <a:spcAft>
                    <a:spcPts val="0"/>
                  </a:spcAft>
                </a:pPr>
                <a:r>
                  <a:rPr lang="en-US" altLang="zh-TW" b="1" dirty="0" smtClean="0">
                    <a:solidFill>
                      <a:schemeClr val="tx1"/>
                    </a:solidFill>
                    <a:latin typeface="+mj-lt"/>
                    <a:ea typeface="Cambria Math"/>
                  </a:rPr>
                  <a:t>Solution 2: </a:t>
                </a:r>
                <a:r>
                  <a:rPr lang="en-US" altLang="zh-TW" dirty="0" smtClean="0">
                    <a:solidFill>
                      <a:schemeClr val="tx1"/>
                    </a:solidFill>
                    <a:latin typeface="+mj-lt"/>
                    <a:ea typeface="Cambria Math"/>
                  </a:rPr>
                  <a:t>set </a:t>
                </a:r>
                <a14:m>
                  <m:oMath xmlns:m="http://schemas.openxmlformats.org/officeDocument/2006/math">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33</m:t>
                        </m:r>
                      </m:sub>
                    </m:sSub>
                    <m:r>
                      <a:rPr lang="en-US" altLang="zh-TW" b="0" i="1" smtClean="0">
                        <a:solidFill>
                          <a:schemeClr val="tx1"/>
                        </a:solidFill>
                        <a:latin typeface="Cambria Math" panose="02040503050406030204" pitchFamily="18" charset="0"/>
                      </a:rPr>
                      <m:t>=1</m:t>
                    </m:r>
                  </m:oMath>
                </a14:m>
                <a:endParaRPr lang="en-US" altLang="zh-TW" i="1" dirty="0" smtClean="0">
                  <a:solidFill>
                    <a:schemeClr val="tx1"/>
                  </a:solidFill>
                  <a:latin typeface="+mj-lt"/>
                </a:endParaRPr>
              </a:p>
              <a:p>
                <a:pPr marL="0" lvl="1"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sSup>
                        <m:sSupPr>
                          <m:ctrlPr>
                            <a:rPr lang="en-US" altLang="zh-TW" sz="2000" i="1" smtClean="0">
                              <a:solidFill>
                                <a:schemeClr val="tx1"/>
                              </a:solidFill>
                              <a:latin typeface="Cambria Math" panose="02040503050406030204" pitchFamily="18" charset="0"/>
                              <a:ea typeface="Cambria Math"/>
                            </a:rPr>
                          </m:ctrlPr>
                        </m:sSupPr>
                        <m:e>
                          <m:r>
                            <a:rPr lang="en-US" altLang="zh-TW" sz="2000" b="0" i="1" smtClean="0">
                              <a:solidFill>
                                <a:schemeClr val="tx1"/>
                              </a:solidFill>
                              <a:latin typeface="Cambria Math" panose="02040503050406030204" pitchFamily="18" charset="0"/>
                              <a:ea typeface="Cambria Math"/>
                            </a:rPr>
                            <m:t>𝑥</m:t>
                          </m:r>
                        </m:e>
                        <m:sup>
                          <m:r>
                            <a:rPr lang="en-US" altLang="zh-TW" sz="2000" b="0" i="1" smtClean="0">
                              <a:solidFill>
                                <a:schemeClr val="tx1"/>
                              </a:solidFill>
                              <a:latin typeface="Cambria Math" panose="02040503050406030204" pitchFamily="18" charset="0"/>
                              <a:ea typeface="Cambria Math"/>
                            </a:rPr>
                            <m:t>′</m:t>
                          </m:r>
                        </m:sup>
                      </m:sSup>
                      <m:r>
                        <a:rPr lang="en-US" altLang="zh-TW" sz="2000" b="0" i="1" smtClean="0">
                          <a:solidFill>
                            <a:schemeClr val="tx1"/>
                          </a:solidFill>
                          <a:latin typeface="Cambria Math" panose="02040503050406030204" pitchFamily="18" charset="0"/>
                          <a:ea typeface="Cambria Math"/>
                        </a:rPr>
                        <m:t>=</m:t>
                      </m:r>
                      <m:f>
                        <m:fPr>
                          <m:ctrlPr>
                            <a:rPr lang="en-US" altLang="zh-TW" sz="2000" b="0" i="1" smtClean="0">
                              <a:solidFill>
                                <a:schemeClr val="tx1"/>
                              </a:solidFill>
                              <a:latin typeface="Cambria Math" panose="02040503050406030204" pitchFamily="18" charset="0"/>
                              <a:ea typeface="Cambria Math"/>
                            </a:rPr>
                          </m:ctrlPr>
                        </m:fPr>
                        <m:num>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h</m:t>
                              </m:r>
                            </m:e>
                            <m:sub>
                              <m:r>
                                <a:rPr lang="en-US" altLang="zh-TW" sz="2000" i="1">
                                  <a:solidFill>
                                    <a:schemeClr val="tx1"/>
                                  </a:solidFill>
                                  <a:latin typeface="Cambria Math" panose="02040503050406030204" pitchFamily="18" charset="0"/>
                                </a:rPr>
                                <m:t>11</m:t>
                              </m:r>
                            </m:sub>
                          </m:sSub>
                          <m:r>
                            <a:rPr lang="en-US" altLang="zh-TW" sz="2000" i="1">
                              <a:solidFill>
                                <a:schemeClr val="tx1"/>
                              </a:solidFill>
                              <a:latin typeface="Cambria Math" panose="02040503050406030204" pitchFamily="18" charset="0"/>
                            </a:rPr>
                            <m:t>𝑥</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h</m:t>
                              </m:r>
                            </m:e>
                            <m:sub>
                              <m:r>
                                <a:rPr lang="en-US" altLang="zh-TW" sz="2000" i="1">
                                  <a:solidFill>
                                    <a:schemeClr val="tx1"/>
                                  </a:solidFill>
                                  <a:latin typeface="Cambria Math" panose="02040503050406030204" pitchFamily="18" charset="0"/>
                                </a:rPr>
                                <m:t>12</m:t>
                              </m:r>
                            </m:sub>
                          </m:sSub>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h</m:t>
                              </m:r>
                            </m:e>
                            <m:sub>
                              <m:r>
                                <a:rPr lang="en-US" altLang="zh-TW" sz="2000" i="1">
                                  <a:solidFill>
                                    <a:schemeClr val="tx1"/>
                                  </a:solidFill>
                                  <a:latin typeface="Cambria Math" panose="02040503050406030204" pitchFamily="18" charset="0"/>
                                </a:rPr>
                                <m:t>13</m:t>
                              </m:r>
                            </m:sub>
                          </m:sSub>
                        </m:num>
                        <m:den>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h</m:t>
                              </m:r>
                            </m:e>
                            <m:sub>
                              <m:r>
                                <a:rPr lang="en-US" altLang="zh-TW" sz="2000" i="1">
                                  <a:solidFill>
                                    <a:schemeClr val="tx1"/>
                                  </a:solidFill>
                                  <a:latin typeface="Cambria Math" panose="02040503050406030204" pitchFamily="18" charset="0"/>
                                </a:rPr>
                                <m:t>31</m:t>
                              </m:r>
                            </m:sub>
                          </m:sSub>
                          <m:r>
                            <a:rPr lang="en-US" altLang="zh-TW" sz="2000" i="1">
                              <a:solidFill>
                                <a:schemeClr val="tx1"/>
                              </a:solidFill>
                              <a:latin typeface="Cambria Math" panose="02040503050406030204" pitchFamily="18" charset="0"/>
                            </a:rPr>
                            <m:t>𝑥</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h</m:t>
                              </m:r>
                            </m:e>
                            <m:sub>
                              <m:r>
                                <a:rPr lang="en-US" altLang="zh-TW" sz="2000" i="1">
                                  <a:solidFill>
                                    <a:schemeClr val="tx1"/>
                                  </a:solidFill>
                                  <a:latin typeface="Cambria Math" panose="02040503050406030204" pitchFamily="18" charset="0"/>
                                </a:rPr>
                                <m:t>32</m:t>
                              </m:r>
                            </m:sub>
                          </m:sSub>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+1</m:t>
                          </m:r>
                        </m:den>
                      </m:f>
                      <m:r>
                        <a:rPr lang="en-US" altLang="zh-TW" sz="2000" b="0" i="0" smtClean="0">
                          <a:solidFill>
                            <a:schemeClr val="tx1"/>
                          </a:solidFill>
                          <a:latin typeface="Cambria Math" panose="02040503050406030204" pitchFamily="18" charset="0"/>
                          <a:ea typeface="Cambria Math"/>
                        </a:rPr>
                        <m:t>,</m:t>
                      </m:r>
                      <m:r>
                        <a:rPr lang="en-US" altLang="zh-TW" sz="2000" b="0" i="1" smtClean="0">
                          <a:solidFill>
                            <a:schemeClr val="tx1"/>
                          </a:solidFill>
                          <a:latin typeface="Cambria Math" panose="02040503050406030204" pitchFamily="18" charset="0"/>
                          <a:ea typeface="Cambria Math"/>
                        </a:rPr>
                        <m:t>  </m:t>
                      </m:r>
                      <m:sSup>
                        <m:sSupPr>
                          <m:ctrlPr>
                            <a:rPr lang="en-US" altLang="zh-TW" sz="2000" i="1">
                              <a:solidFill>
                                <a:schemeClr val="tx1"/>
                              </a:solidFill>
                              <a:latin typeface="Cambria Math" panose="02040503050406030204" pitchFamily="18" charset="0"/>
                              <a:ea typeface="Cambria Math"/>
                            </a:rPr>
                          </m:ctrlPr>
                        </m:sSupPr>
                        <m:e>
                          <m:r>
                            <a:rPr lang="en-US" altLang="zh-TW" sz="2000" b="0" i="1" smtClean="0">
                              <a:solidFill>
                                <a:schemeClr val="tx1"/>
                              </a:solidFill>
                              <a:latin typeface="Cambria Math" panose="02040503050406030204" pitchFamily="18" charset="0"/>
                              <a:ea typeface="Cambria Math"/>
                            </a:rPr>
                            <m:t>𝑦</m:t>
                          </m:r>
                        </m:e>
                        <m:sup>
                          <m:r>
                            <a:rPr lang="en-US" altLang="zh-TW" sz="2000" i="1">
                              <a:solidFill>
                                <a:schemeClr val="tx1"/>
                              </a:solidFill>
                              <a:latin typeface="Cambria Math" panose="02040503050406030204" pitchFamily="18" charset="0"/>
                              <a:ea typeface="Cambria Math"/>
                            </a:rPr>
                            <m:t>′</m:t>
                          </m:r>
                        </m:sup>
                      </m:sSup>
                      <m:r>
                        <a:rPr lang="en-US" altLang="zh-TW" sz="2000" i="1">
                          <a:solidFill>
                            <a:schemeClr val="tx1"/>
                          </a:solidFill>
                          <a:latin typeface="Cambria Math" panose="02040503050406030204" pitchFamily="18" charset="0"/>
                          <a:ea typeface="Cambria Math"/>
                        </a:rPr>
                        <m:t>=</m:t>
                      </m:r>
                      <m:f>
                        <m:fPr>
                          <m:ctrlPr>
                            <a:rPr lang="en-US" altLang="zh-TW" sz="2000" i="1">
                              <a:solidFill>
                                <a:schemeClr val="tx1"/>
                              </a:solidFill>
                              <a:latin typeface="Cambria Math" panose="02040503050406030204" pitchFamily="18" charset="0"/>
                              <a:ea typeface="Cambria Math"/>
                            </a:rPr>
                          </m:ctrlPr>
                        </m:fPr>
                        <m:num>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h</m:t>
                              </m:r>
                            </m:e>
                            <m:sub>
                              <m:r>
                                <a:rPr lang="en-US" altLang="zh-TW" sz="2000" i="1">
                                  <a:solidFill>
                                    <a:schemeClr val="tx1"/>
                                  </a:solidFill>
                                  <a:latin typeface="Cambria Math" panose="02040503050406030204" pitchFamily="18" charset="0"/>
                                </a:rPr>
                                <m:t>21</m:t>
                              </m:r>
                            </m:sub>
                          </m:sSub>
                          <m:r>
                            <a:rPr lang="en-US" altLang="zh-TW" sz="2000" i="1">
                              <a:solidFill>
                                <a:schemeClr val="tx1"/>
                              </a:solidFill>
                              <a:latin typeface="Cambria Math" panose="02040503050406030204" pitchFamily="18" charset="0"/>
                            </a:rPr>
                            <m:t>𝑥</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h</m:t>
                              </m:r>
                            </m:e>
                            <m:sub>
                              <m:r>
                                <a:rPr lang="en-US" altLang="zh-TW" sz="2000" i="1">
                                  <a:solidFill>
                                    <a:schemeClr val="tx1"/>
                                  </a:solidFill>
                                  <a:latin typeface="Cambria Math" panose="02040503050406030204" pitchFamily="18" charset="0"/>
                                </a:rPr>
                                <m:t>22</m:t>
                              </m:r>
                            </m:sub>
                          </m:sSub>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h</m:t>
                              </m:r>
                            </m:e>
                            <m:sub>
                              <m:r>
                                <a:rPr lang="en-US" altLang="zh-TW" sz="2000" i="1">
                                  <a:solidFill>
                                    <a:schemeClr val="tx1"/>
                                  </a:solidFill>
                                  <a:latin typeface="Cambria Math" panose="02040503050406030204" pitchFamily="18" charset="0"/>
                                </a:rPr>
                                <m:t>23</m:t>
                              </m:r>
                            </m:sub>
                          </m:sSub>
                        </m:num>
                        <m:den>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h</m:t>
                              </m:r>
                            </m:e>
                            <m:sub>
                              <m:r>
                                <a:rPr lang="en-US" altLang="zh-TW" sz="2000" i="1">
                                  <a:solidFill>
                                    <a:schemeClr val="tx1"/>
                                  </a:solidFill>
                                  <a:latin typeface="Cambria Math" panose="02040503050406030204" pitchFamily="18" charset="0"/>
                                </a:rPr>
                                <m:t>31</m:t>
                              </m:r>
                            </m:sub>
                          </m:sSub>
                          <m:r>
                            <a:rPr lang="en-US" altLang="zh-TW" sz="2000" i="1">
                              <a:solidFill>
                                <a:schemeClr val="tx1"/>
                              </a:solidFill>
                              <a:latin typeface="Cambria Math" panose="02040503050406030204" pitchFamily="18" charset="0"/>
                            </a:rPr>
                            <m:t>𝑥</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h</m:t>
                              </m:r>
                            </m:e>
                            <m:sub>
                              <m:r>
                                <a:rPr lang="en-US" altLang="zh-TW" sz="2000" i="1">
                                  <a:solidFill>
                                    <a:schemeClr val="tx1"/>
                                  </a:solidFill>
                                  <a:latin typeface="Cambria Math" panose="02040503050406030204" pitchFamily="18" charset="0"/>
                                </a:rPr>
                                <m:t>32</m:t>
                              </m:r>
                            </m:sub>
                          </m:sSub>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+1</m:t>
                          </m:r>
                        </m:den>
                      </m:f>
                    </m:oMath>
                  </m:oMathPara>
                </a14:m>
                <a:endParaRPr lang="en-US" altLang="zh-TW" sz="2000" dirty="0" smtClean="0">
                  <a:solidFill>
                    <a:schemeClr val="tx1"/>
                  </a:solidFill>
                  <a:latin typeface="+mj-lt"/>
                </a:endParaRPr>
              </a:p>
              <a:p>
                <a:pPr marL="457200" lvl="1" indent="-457200" algn="just">
                  <a:lnSpc>
                    <a:spcPct val="150000"/>
                  </a:lnSpc>
                  <a:spcBef>
                    <a:spcPts val="0"/>
                  </a:spcBef>
                  <a:spcAft>
                    <a:spcPts val="0"/>
                  </a:spcAft>
                  <a:buFont typeface="+mj-lt"/>
                  <a:buAutoNum type="arabicPeriod" startAt="3"/>
                </a:pPr>
                <a:r>
                  <a:rPr lang="en-US" altLang="zh-TW" sz="2000" dirty="0" smtClean="0">
                    <a:solidFill>
                      <a:schemeClr val="tx1"/>
                    </a:solidFill>
                    <a:latin typeface="+mj-lt"/>
                    <a:ea typeface="標楷體" panose="03000509000000000000" pitchFamily="65" charset="-120"/>
                    <a:cs typeface="Times New Roman" panose="02020603050405020304" pitchFamily="18" charset="0"/>
                  </a:rPr>
                  <a:t>Rearrange the terms</a:t>
                </a:r>
              </a:p>
              <a:p>
                <a:pPr marL="457200" lvl="1" indent="-457200" algn="just">
                  <a:lnSpc>
                    <a:spcPct val="150000"/>
                  </a:lnSpc>
                  <a:spcBef>
                    <a:spcPts val="0"/>
                  </a:spcBef>
                  <a:spcAft>
                    <a:spcPts val="0"/>
                  </a:spcAft>
                  <a:buFont typeface="+mj-lt"/>
                  <a:buAutoNum type="arabicPeriod" startAt="3"/>
                </a:pPr>
                <a:r>
                  <a:rPr lang="en-US" altLang="zh-TW" sz="2000" dirty="0">
                    <a:solidFill>
                      <a:schemeClr val="tx1"/>
                    </a:solidFill>
                    <a:latin typeface="+mj-lt"/>
                  </a:rPr>
                  <a:t>In matrix form: </a:t>
                </a:r>
                <a14:m>
                  <m:oMath xmlns:m="http://schemas.openxmlformats.org/officeDocument/2006/math">
                    <m:sSub>
                      <m:sSubPr>
                        <m:ctrlPr>
                          <a:rPr lang="en-US" altLang="zh-TW" sz="20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0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𝐴</m:t>
                        </m:r>
                      </m:e>
                      <m:sub>
                        <m:r>
                          <a:rPr lang="en-US" altLang="zh-TW" sz="20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𝑖</m:t>
                        </m:r>
                      </m:sub>
                    </m:sSub>
                    <m:r>
                      <a:rPr lang="en-US" altLang="zh-TW" sz="200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h</m:t>
                    </m:r>
                  </m:oMath>
                </a14:m>
                <a:endParaRPr lang="en-US" altLang="zh-TW" sz="2000" i="1" dirty="0" smtClean="0">
                  <a:solidFill>
                    <a:schemeClr val="tx1"/>
                  </a:solidFill>
                  <a:latin typeface="+mj-lt"/>
                  <a:ea typeface="Cambria Math"/>
                </a:endParaRPr>
              </a:p>
              <a:p>
                <a:pPr marL="0" lvl="1" indent="0" algn="just">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altLang="zh-TW" sz="2000" i="1" smtClean="0">
                              <a:solidFill>
                                <a:schemeClr val="tx1"/>
                              </a:solidFill>
                              <a:latin typeface="Cambria Math" panose="02040503050406030204" pitchFamily="18" charset="0"/>
                              <a:ea typeface="Cambria Math"/>
                            </a:rPr>
                          </m:ctrlPr>
                        </m:sSubPr>
                        <m:e>
                          <m:r>
                            <a:rPr lang="en-US" altLang="zh-TW" sz="2000" b="0" i="1" smtClean="0">
                              <a:solidFill>
                                <a:schemeClr val="tx1"/>
                              </a:solidFill>
                              <a:latin typeface="Cambria Math" panose="02040503050406030204" pitchFamily="18" charset="0"/>
                              <a:ea typeface="Cambria Math"/>
                            </a:rPr>
                            <m:t>𝐴</m:t>
                          </m:r>
                        </m:e>
                        <m:sub>
                          <m:r>
                            <a:rPr lang="en-US" altLang="zh-TW" sz="2000" b="0" i="1" smtClean="0">
                              <a:solidFill>
                                <a:schemeClr val="tx1"/>
                              </a:solidFill>
                              <a:latin typeface="Cambria Math" panose="02040503050406030204" pitchFamily="18" charset="0"/>
                              <a:ea typeface="Cambria Math"/>
                            </a:rPr>
                            <m:t>𝑖</m:t>
                          </m:r>
                        </m:sub>
                      </m:sSub>
                      <m:r>
                        <a:rPr lang="en-US" altLang="zh-TW" sz="2000" b="0" i="1" smtClean="0">
                          <a:solidFill>
                            <a:schemeClr val="tx1"/>
                          </a:solidFill>
                          <a:latin typeface="Cambria Math" panose="02040503050406030204" pitchFamily="18" charset="0"/>
                          <a:ea typeface="Cambria Math"/>
                        </a:rPr>
                        <m:t>𝐻</m:t>
                      </m:r>
                      <m:r>
                        <a:rPr lang="en-US" altLang="zh-TW" sz="2000" b="0" i="1" smtClean="0">
                          <a:solidFill>
                            <a:schemeClr val="tx1"/>
                          </a:solidFill>
                          <a:latin typeface="Cambria Math" panose="02040503050406030204" pitchFamily="18" charset="0"/>
                          <a:ea typeface="Cambria Math"/>
                        </a:rPr>
                        <m:t>=</m:t>
                      </m:r>
                      <m:d>
                        <m:dPr>
                          <m:begChr m:val="["/>
                          <m:endChr m:val="]"/>
                          <m:ctrlPr>
                            <a:rPr lang="en-US" altLang="zh-TW" sz="2000" i="1">
                              <a:solidFill>
                                <a:schemeClr val="tx1"/>
                              </a:solidFill>
                              <a:latin typeface="Cambria Math" panose="02040503050406030204" pitchFamily="18" charset="0"/>
                              <a:ea typeface="Cambria Math"/>
                            </a:rPr>
                          </m:ctrlPr>
                        </m:dPr>
                        <m:e>
                          <m:m>
                            <m:mPr>
                              <m:mcs>
                                <m:mc>
                                  <m:mcPr>
                                    <m:count m:val="1"/>
                                    <m:mcJc m:val="center"/>
                                  </m:mcPr>
                                </m:mc>
                              </m:mcs>
                              <m:ctrlPr>
                                <a:rPr lang="en-US" altLang="zh-TW" sz="2000" i="1">
                                  <a:solidFill>
                                    <a:schemeClr val="tx1"/>
                                  </a:solidFill>
                                  <a:latin typeface="Cambria Math" panose="02040503050406030204" pitchFamily="18" charset="0"/>
                                  <a:ea typeface="Cambria Math"/>
                                </a:rPr>
                              </m:ctrlPr>
                            </m:mPr>
                            <m:mr>
                              <m:e>
                                <m:r>
                                  <m:rPr>
                                    <m:brk m:alnAt="7"/>
                                  </m:rPr>
                                  <a:rPr lang="en-US" altLang="zh-TW" sz="2000" i="1">
                                    <a:solidFill>
                                      <a:schemeClr val="tx1"/>
                                    </a:solidFill>
                                    <a:latin typeface="Cambria Math" panose="02040503050406030204" pitchFamily="18" charset="0"/>
                                    <a:ea typeface="Cambria Math"/>
                                  </a:rPr>
                                  <m:t>𝑥</m:t>
                                </m:r>
                                <m:r>
                                  <a:rPr lang="en-US" altLang="zh-TW" sz="2000" i="1">
                                    <a:solidFill>
                                      <a:schemeClr val="tx1"/>
                                    </a:solidFill>
                                    <a:latin typeface="Cambria Math" panose="02040503050406030204" pitchFamily="18" charset="0"/>
                                    <a:ea typeface="Cambria Math"/>
                                  </a:rPr>
                                  <m:t>   </m:t>
                                </m:r>
                                <m:r>
                                  <a:rPr lang="en-US" altLang="zh-TW" sz="2000" i="1">
                                    <a:solidFill>
                                      <a:schemeClr val="tx1"/>
                                    </a:solidFill>
                                    <a:latin typeface="Cambria Math" panose="02040503050406030204" pitchFamily="18" charset="0"/>
                                    <a:ea typeface="Cambria Math"/>
                                  </a:rPr>
                                  <m:t>𝑦</m:t>
                                </m:r>
                                <m:r>
                                  <a:rPr lang="en-US" altLang="zh-TW" sz="2000" i="1">
                                    <a:solidFill>
                                      <a:schemeClr val="tx1"/>
                                    </a:solidFill>
                                    <a:latin typeface="Cambria Math" panose="02040503050406030204" pitchFamily="18" charset="0"/>
                                    <a:ea typeface="Cambria Math"/>
                                  </a:rPr>
                                  <m:t>   1   0   0   0  </m:t>
                                </m:r>
                                <m:r>
                                  <a:rPr lang="en-US" altLang="zh-TW" sz="2000">
                                    <a:solidFill>
                                      <a:schemeClr val="tx1"/>
                                    </a:solidFill>
                                    <a:latin typeface="Cambria Math" panose="02040503050406030204" pitchFamily="18" charset="0"/>
                                  </a:rPr>
                                  <m:t>−</m:t>
                                </m:r>
                                <m:sSup>
                                  <m:sSupPr>
                                    <m:ctrlPr>
                                      <a:rPr lang="en-US" altLang="zh-TW" sz="2000" i="1">
                                        <a:solidFill>
                                          <a:schemeClr val="tx1"/>
                                        </a:solidFill>
                                        <a:latin typeface="Cambria Math" panose="02040503050406030204" pitchFamily="18" charset="0"/>
                                        <a:ea typeface="Cambria Math"/>
                                      </a:rPr>
                                    </m:ctrlPr>
                                  </m:sSupPr>
                                  <m:e>
                                    <m:r>
                                      <a:rPr lang="en-US" altLang="zh-TW" sz="2000" i="1">
                                        <a:solidFill>
                                          <a:schemeClr val="tx1"/>
                                        </a:solidFill>
                                        <a:latin typeface="Cambria Math" panose="02040503050406030204" pitchFamily="18" charset="0"/>
                                        <a:ea typeface="Cambria Math"/>
                                      </a:rPr>
                                      <m:t>𝑥</m:t>
                                    </m:r>
                                  </m:e>
                                  <m:sup>
                                    <m:r>
                                      <a:rPr lang="en-US" altLang="zh-TW" sz="2000" i="1">
                                        <a:solidFill>
                                          <a:schemeClr val="tx1"/>
                                        </a:solidFill>
                                        <a:latin typeface="Cambria Math" panose="02040503050406030204" pitchFamily="18" charset="0"/>
                                        <a:ea typeface="Cambria Math"/>
                                      </a:rPr>
                                      <m:t>′</m:t>
                                    </m:r>
                                  </m:sup>
                                </m:sSup>
                                <m:r>
                                  <a:rPr lang="en-US" altLang="zh-TW" sz="2000" i="1">
                                    <a:solidFill>
                                      <a:schemeClr val="tx1"/>
                                    </a:solidFill>
                                    <a:latin typeface="Cambria Math" panose="02040503050406030204" pitchFamily="18" charset="0"/>
                                    <a:ea typeface="Cambria Math"/>
                                  </a:rPr>
                                  <m:t>𝑥</m:t>
                                </m:r>
                                <m:r>
                                  <a:rPr lang="en-US" altLang="zh-TW" sz="2000">
                                    <a:solidFill>
                                      <a:schemeClr val="tx1"/>
                                    </a:solidFill>
                                    <a:latin typeface="Cambria Math" panose="02040503050406030204" pitchFamily="18" charset="0"/>
                                    <a:ea typeface="Cambria Math"/>
                                  </a:rPr>
                                  <m:t>   </m:t>
                                </m:r>
                                <m:r>
                                  <a:rPr lang="en-US" altLang="zh-TW" sz="2000">
                                    <a:solidFill>
                                      <a:schemeClr val="tx1"/>
                                    </a:solidFill>
                                    <a:latin typeface="Cambria Math" panose="02040503050406030204" pitchFamily="18" charset="0"/>
                                  </a:rPr>
                                  <m:t>−</m:t>
                                </m:r>
                                <m:sSup>
                                  <m:sSupPr>
                                    <m:ctrlPr>
                                      <a:rPr lang="en-US" altLang="zh-TW" sz="2000" i="1">
                                        <a:solidFill>
                                          <a:schemeClr val="tx1"/>
                                        </a:solidFill>
                                        <a:latin typeface="Cambria Math" panose="02040503050406030204" pitchFamily="18" charset="0"/>
                                        <a:ea typeface="Cambria Math"/>
                                      </a:rPr>
                                    </m:ctrlPr>
                                  </m:sSupPr>
                                  <m:e>
                                    <m:r>
                                      <a:rPr lang="en-US" altLang="zh-TW" sz="2000" i="1">
                                        <a:solidFill>
                                          <a:schemeClr val="tx1"/>
                                        </a:solidFill>
                                        <a:latin typeface="Cambria Math" panose="02040503050406030204" pitchFamily="18" charset="0"/>
                                        <a:ea typeface="Cambria Math"/>
                                      </a:rPr>
                                      <m:t>𝑥</m:t>
                                    </m:r>
                                  </m:e>
                                  <m:sup>
                                    <m:r>
                                      <a:rPr lang="en-US" altLang="zh-TW" sz="2000" i="1">
                                        <a:solidFill>
                                          <a:schemeClr val="tx1"/>
                                        </a:solidFill>
                                        <a:latin typeface="Cambria Math" panose="02040503050406030204" pitchFamily="18" charset="0"/>
                                        <a:ea typeface="Cambria Math"/>
                                      </a:rPr>
                                      <m:t>′</m:t>
                                    </m:r>
                                  </m:sup>
                                </m:sSup>
                                <m:r>
                                  <a:rPr lang="en-US" altLang="zh-TW" sz="2000" i="1">
                                    <a:solidFill>
                                      <a:schemeClr val="tx1"/>
                                    </a:solidFill>
                                    <a:latin typeface="Cambria Math" panose="02040503050406030204" pitchFamily="18" charset="0"/>
                                    <a:ea typeface="Cambria Math"/>
                                  </a:rPr>
                                  <m:t>𝑦</m:t>
                                </m:r>
                              </m:e>
                            </m:mr>
                            <m:mr>
                              <m:e>
                                <m:r>
                                  <a:rPr lang="en-US" altLang="zh-TW" sz="2000" i="1">
                                    <a:solidFill>
                                      <a:schemeClr val="tx1"/>
                                    </a:solidFill>
                                    <a:latin typeface="Cambria Math" panose="02040503050406030204" pitchFamily="18" charset="0"/>
                                    <a:ea typeface="Cambria Math"/>
                                  </a:rPr>
                                  <m:t>0   0   0   </m:t>
                                </m:r>
                                <m:r>
                                  <a:rPr lang="en-US" altLang="zh-TW" sz="2000" i="1">
                                    <a:solidFill>
                                      <a:schemeClr val="tx1"/>
                                    </a:solidFill>
                                    <a:latin typeface="Cambria Math" panose="02040503050406030204" pitchFamily="18" charset="0"/>
                                    <a:ea typeface="Cambria Math"/>
                                  </a:rPr>
                                  <m:t>𝑥</m:t>
                                </m:r>
                                <m:r>
                                  <a:rPr lang="en-US" altLang="zh-TW" sz="2000" i="1">
                                    <a:solidFill>
                                      <a:schemeClr val="tx1"/>
                                    </a:solidFill>
                                    <a:latin typeface="Cambria Math" panose="02040503050406030204" pitchFamily="18" charset="0"/>
                                    <a:ea typeface="Cambria Math"/>
                                  </a:rPr>
                                  <m:t>   </m:t>
                                </m:r>
                                <m:r>
                                  <a:rPr lang="en-US" altLang="zh-TW" sz="2000" i="1">
                                    <a:solidFill>
                                      <a:schemeClr val="tx1"/>
                                    </a:solidFill>
                                    <a:latin typeface="Cambria Math" panose="02040503050406030204" pitchFamily="18" charset="0"/>
                                    <a:ea typeface="Cambria Math"/>
                                  </a:rPr>
                                  <m:t>𝑦</m:t>
                                </m:r>
                                <m:r>
                                  <a:rPr lang="en-US" altLang="zh-TW" sz="2000" i="1">
                                    <a:solidFill>
                                      <a:schemeClr val="tx1"/>
                                    </a:solidFill>
                                    <a:latin typeface="Cambria Math" panose="02040503050406030204" pitchFamily="18" charset="0"/>
                                    <a:ea typeface="Cambria Math"/>
                                  </a:rPr>
                                  <m:t>   1  </m:t>
                                </m:r>
                                <m:r>
                                  <a:rPr lang="en-US" altLang="zh-TW" sz="2000">
                                    <a:solidFill>
                                      <a:schemeClr val="tx1"/>
                                    </a:solidFill>
                                    <a:latin typeface="Cambria Math" panose="02040503050406030204" pitchFamily="18" charset="0"/>
                                  </a:rPr>
                                  <m:t>−</m:t>
                                </m:r>
                                <m:sSup>
                                  <m:sSupPr>
                                    <m:ctrlPr>
                                      <a:rPr lang="en-US" altLang="zh-TW" sz="2000" i="1">
                                        <a:solidFill>
                                          <a:schemeClr val="tx1"/>
                                        </a:solidFill>
                                        <a:latin typeface="Cambria Math" panose="02040503050406030204" pitchFamily="18" charset="0"/>
                                        <a:ea typeface="Cambria Math"/>
                                      </a:rPr>
                                    </m:ctrlPr>
                                  </m:sSupPr>
                                  <m:e>
                                    <m:r>
                                      <a:rPr lang="en-US" altLang="zh-TW" sz="2000" i="1">
                                        <a:solidFill>
                                          <a:schemeClr val="tx1"/>
                                        </a:solidFill>
                                        <a:latin typeface="Cambria Math" panose="02040503050406030204" pitchFamily="18" charset="0"/>
                                        <a:ea typeface="Cambria Math"/>
                                      </a:rPr>
                                      <m:t>𝑦</m:t>
                                    </m:r>
                                  </m:e>
                                  <m:sup>
                                    <m:r>
                                      <a:rPr lang="en-US" altLang="zh-TW" sz="2000" i="1">
                                        <a:solidFill>
                                          <a:schemeClr val="tx1"/>
                                        </a:solidFill>
                                        <a:latin typeface="Cambria Math" panose="02040503050406030204" pitchFamily="18" charset="0"/>
                                        <a:ea typeface="Cambria Math"/>
                                      </a:rPr>
                                      <m:t>′</m:t>
                                    </m:r>
                                  </m:sup>
                                </m:sSup>
                                <m:r>
                                  <a:rPr lang="en-US" altLang="zh-TW" sz="2000" i="1">
                                    <a:solidFill>
                                      <a:schemeClr val="tx1"/>
                                    </a:solidFill>
                                    <a:latin typeface="Cambria Math" panose="02040503050406030204" pitchFamily="18" charset="0"/>
                                    <a:ea typeface="Cambria Math"/>
                                  </a:rPr>
                                  <m:t>𝑥</m:t>
                                </m:r>
                                <m:r>
                                  <a:rPr lang="en-US" altLang="zh-TW" sz="2000">
                                    <a:solidFill>
                                      <a:schemeClr val="tx1"/>
                                    </a:solidFill>
                                    <a:latin typeface="Cambria Math" panose="02040503050406030204" pitchFamily="18" charset="0"/>
                                    <a:ea typeface="Cambria Math"/>
                                  </a:rPr>
                                  <m:t>   </m:t>
                                </m:r>
                                <m:r>
                                  <a:rPr lang="en-US" altLang="zh-TW" sz="2000">
                                    <a:solidFill>
                                      <a:schemeClr val="tx1"/>
                                    </a:solidFill>
                                    <a:latin typeface="Cambria Math" panose="02040503050406030204" pitchFamily="18" charset="0"/>
                                  </a:rPr>
                                  <m:t>−</m:t>
                                </m:r>
                                <m:sSup>
                                  <m:sSupPr>
                                    <m:ctrlPr>
                                      <a:rPr lang="en-US" altLang="zh-TW" sz="2000" i="1">
                                        <a:solidFill>
                                          <a:schemeClr val="tx1"/>
                                        </a:solidFill>
                                        <a:latin typeface="Cambria Math" panose="02040503050406030204" pitchFamily="18" charset="0"/>
                                        <a:ea typeface="Cambria Math"/>
                                      </a:rPr>
                                    </m:ctrlPr>
                                  </m:sSupPr>
                                  <m:e>
                                    <m:r>
                                      <a:rPr lang="en-US" altLang="zh-TW" sz="2000" i="1">
                                        <a:solidFill>
                                          <a:schemeClr val="tx1"/>
                                        </a:solidFill>
                                        <a:latin typeface="Cambria Math" panose="02040503050406030204" pitchFamily="18" charset="0"/>
                                        <a:ea typeface="Cambria Math"/>
                                      </a:rPr>
                                      <m:t>𝑦</m:t>
                                    </m:r>
                                  </m:e>
                                  <m:sup>
                                    <m:r>
                                      <a:rPr lang="en-US" altLang="zh-TW" sz="2000" i="1">
                                        <a:solidFill>
                                          <a:schemeClr val="tx1"/>
                                        </a:solidFill>
                                        <a:latin typeface="Cambria Math" panose="02040503050406030204" pitchFamily="18" charset="0"/>
                                        <a:ea typeface="Cambria Math"/>
                                      </a:rPr>
                                      <m:t>′</m:t>
                                    </m:r>
                                  </m:sup>
                                </m:sSup>
                                <m:r>
                                  <a:rPr lang="en-US" altLang="zh-TW" sz="2000" i="1">
                                    <a:solidFill>
                                      <a:schemeClr val="tx1"/>
                                    </a:solidFill>
                                    <a:latin typeface="Cambria Math" panose="02040503050406030204" pitchFamily="18" charset="0"/>
                                    <a:ea typeface="Cambria Math"/>
                                  </a:rPr>
                                  <m:t>𝑦</m:t>
                                </m:r>
                              </m:e>
                            </m:mr>
                          </m:m>
                        </m:e>
                      </m:d>
                      <m:d>
                        <m:dPr>
                          <m:begChr m:val="["/>
                          <m:endChr m:val="]"/>
                          <m:ctrlPr>
                            <a:rPr lang="en-US" altLang="zh-TW" sz="2000" i="1">
                              <a:solidFill>
                                <a:schemeClr val="tx1"/>
                              </a:solidFill>
                              <a:latin typeface="Cambria Math" panose="02040503050406030204" pitchFamily="18" charset="0"/>
                              <a:ea typeface="Cambria Math"/>
                            </a:rPr>
                          </m:ctrlPr>
                        </m:dPr>
                        <m:e>
                          <m:m>
                            <m:mPr>
                              <m:mcs>
                                <m:mc>
                                  <m:mcPr>
                                    <m:count m:val="1"/>
                                    <m:mcJc m:val="center"/>
                                  </m:mcPr>
                                </m:mc>
                              </m:mcs>
                              <m:ctrlPr>
                                <a:rPr lang="en-US" altLang="zh-TW" sz="2000" i="1">
                                  <a:solidFill>
                                    <a:schemeClr val="tx1"/>
                                  </a:solidFill>
                                  <a:latin typeface="Cambria Math" panose="02040503050406030204" pitchFamily="18" charset="0"/>
                                  <a:ea typeface="Cambria Math"/>
                                </a:rPr>
                              </m:ctrlPr>
                            </m:mPr>
                            <m:mr>
                              <m:e>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h</m:t>
                                    </m:r>
                                  </m:e>
                                  <m:sub>
                                    <m:r>
                                      <a:rPr lang="en-US" altLang="zh-TW" sz="2000" i="1">
                                        <a:solidFill>
                                          <a:schemeClr val="tx1"/>
                                        </a:solidFill>
                                        <a:latin typeface="Cambria Math" panose="02040503050406030204" pitchFamily="18" charset="0"/>
                                      </a:rPr>
                                      <m:t>11</m:t>
                                    </m:r>
                                  </m:sub>
                                </m:sSub>
                              </m:e>
                            </m:mr>
                            <m:mr>
                              <m:e>
                                <m:r>
                                  <a:rPr lang="en-US" altLang="zh-TW" sz="2000" i="1">
                                    <a:solidFill>
                                      <a:schemeClr val="tx1"/>
                                    </a:solidFill>
                                    <a:latin typeface="Cambria Math" panose="02040503050406030204" pitchFamily="18" charset="0"/>
                                    <a:ea typeface="Cambria Math"/>
                                  </a:rPr>
                                  <m:t>⋮</m:t>
                                </m:r>
                              </m:e>
                            </m:mr>
                            <m:mr>
                              <m:e>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h</m:t>
                                    </m:r>
                                  </m:e>
                                  <m:sub>
                                    <m:r>
                                      <a:rPr lang="en-US" altLang="zh-TW" sz="2000" i="1">
                                        <a:solidFill>
                                          <a:schemeClr val="tx1"/>
                                        </a:solidFill>
                                        <a:latin typeface="Cambria Math" panose="02040503050406030204" pitchFamily="18" charset="0"/>
                                      </a:rPr>
                                      <m:t>3</m:t>
                                    </m:r>
                                    <m:r>
                                      <a:rPr lang="en-US" altLang="zh-TW" sz="2000" i="1" smtClean="0">
                                        <a:solidFill>
                                          <a:schemeClr val="tx1"/>
                                        </a:solidFill>
                                        <a:latin typeface="Cambria Math" panose="02040503050406030204" pitchFamily="18" charset="0"/>
                                      </a:rPr>
                                      <m:t>2</m:t>
                                    </m:r>
                                  </m:sub>
                                </m:sSub>
                              </m:e>
                            </m:mr>
                          </m:m>
                        </m:e>
                      </m:d>
                      <m:r>
                        <a:rPr lang="en-US" altLang="zh-TW" sz="2000" i="1">
                          <a:solidFill>
                            <a:schemeClr val="tx1"/>
                          </a:solidFill>
                          <a:latin typeface="Cambria Math" panose="02040503050406030204" pitchFamily="18" charset="0"/>
                          <a:ea typeface="Cambria Math"/>
                        </a:rPr>
                        <m:t>=</m:t>
                      </m:r>
                      <m:d>
                        <m:dPr>
                          <m:begChr m:val="["/>
                          <m:endChr m:val="]"/>
                          <m:ctrlPr>
                            <a:rPr lang="en-US" altLang="zh-TW" sz="2000" i="1">
                              <a:solidFill>
                                <a:schemeClr val="tx1"/>
                              </a:solidFill>
                              <a:latin typeface="Cambria Math" panose="02040503050406030204" pitchFamily="18" charset="0"/>
                              <a:ea typeface="Cambria Math"/>
                            </a:rPr>
                          </m:ctrlPr>
                        </m:dPr>
                        <m:e>
                          <m:m>
                            <m:mPr>
                              <m:mcs>
                                <m:mc>
                                  <m:mcPr>
                                    <m:count m:val="1"/>
                                    <m:mcJc m:val="center"/>
                                  </m:mcPr>
                                </m:mc>
                              </m:mcs>
                              <m:ctrlPr>
                                <a:rPr lang="en-US" altLang="zh-TW" sz="2000" i="1">
                                  <a:solidFill>
                                    <a:schemeClr val="tx1"/>
                                  </a:solidFill>
                                  <a:latin typeface="Cambria Math" panose="02040503050406030204" pitchFamily="18" charset="0"/>
                                  <a:ea typeface="Cambria Math"/>
                                </a:rPr>
                              </m:ctrlPr>
                            </m:mPr>
                            <m:mr>
                              <m:e>
                                <m:sSup>
                                  <m:sSupPr>
                                    <m:ctrlPr>
                                      <a:rPr lang="en-US" altLang="zh-TW" sz="2000" i="1">
                                        <a:solidFill>
                                          <a:schemeClr val="tx1"/>
                                        </a:solidFill>
                                        <a:latin typeface="Cambria Math" panose="02040503050406030204" pitchFamily="18" charset="0"/>
                                        <a:ea typeface="Cambria Math"/>
                                      </a:rPr>
                                    </m:ctrlPr>
                                  </m:sSupPr>
                                  <m:e>
                                    <m:r>
                                      <a:rPr lang="en-US" altLang="zh-TW" sz="2000" i="1">
                                        <a:solidFill>
                                          <a:schemeClr val="tx1"/>
                                        </a:solidFill>
                                        <a:latin typeface="Cambria Math" panose="02040503050406030204" pitchFamily="18" charset="0"/>
                                        <a:ea typeface="Cambria Math"/>
                                      </a:rPr>
                                      <m:t>𝑥</m:t>
                                    </m:r>
                                  </m:e>
                                  <m:sup>
                                    <m:r>
                                      <a:rPr lang="en-US" altLang="zh-TW" sz="2000" i="1">
                                        <a:solidFill>
                                          <a:schemeClr val="tx1"/>
                                        </a:solidFill>
                                        <a:latin typeface="Cambria Math" panose="02040503050406030204" pitchFamily="18" charset="0"/>
                                        <a:ea typeface="Cambria Math"/>
                                      </a:rPr>
                                      <m:t>′</m:t>
                                    </m:r>
                                  </m:sup>
                                </m:sSup>
                              </m:e>
                            </m:mr>
                            <m:mr>
                              <m:e>
                                <m:sSup>
                                  <m:sSupPr>
                                    <m:ctrlPr>
                                      <a:rPr lang="en-US" altLang="zh-TW" sz="2000" i="1">
                                        <a:solidFill>
                                          <a:schemeClr val="tx1"/>
                                        </a:solidFill>
                                        <a:latin typeface="Cambria Math" panose="02040503050406030204" pitchFamily="18" charset="0"/>
                                        <a:ea typeface="Cambria Math"/>
                                      </a:rPr>
                                    </m:ctrlPr>
                                  </m:sSupPr>
                                  <m:e>
                                    <m:r>
                                      <a:rPr lang="en-US" altLang="zh-TW" sz="2000" i="1">
                                        <a:solidFill>
                                          <a:schemeClr val="tx1"/>
                                        </a:solidFill>
                                        <a:latin typeface="Cambria Math" panose="02040503050406030204" pitchFamily="18" charset="0"/>
                                        <a:ea typeface="Cambria Math"/>
                                      </a:rPr>
                                      <m:t>𝑦</m:t>
                                    </m:r>
                                  </m:e>
                                  <m:sup>
                                    <m:r>
                                      <a:rPr lang="en-US" altLang="zh-TW" sz="2000" i="1">
                                        <a:solidFill>
                                          <a:schemeClr val="tx1"/>
                                        </a:solidFill>
                                        <a:latin typeface="Cambria Math" panose="02040503050406030204" pitchFamily="18" charset="0"/>
                                        <a:ea typeface="Cambria Math"/>
                                      </a:rPr>
                                      <m:t>′</m:t>
                                    </m:r>
                                  </m:sup>
                                </m:sSup>
                              </m:e>
                            </m:mr>
                          </m:m>
                        </m:e>
                      </m:d>
                    </m:oMath>
                  </m:oMathPara>
                </a14:m>
                <a:endParaRPr lang="en-US" altLang="zh-TW" sz="2000" dirty="0" smtClean="0">
                  <a:solidFill>
                    <a:schemeClr val="tx1"/>
                  </a:solidFill>
                  <a:latin typeface="+mj-lt"/>
                  <a:ea typeface="Cambria Math"/>
                </a:endParaRPr>
              </a:p>
              <a:p>
                <a:pPr marL="0" lvl="1" indent="0" algn="just">
                  <a:lnSpc>
                    <a:spcPct val="150000"/>
                  </a:lnSpc>
                  <a:spcBef>
                    <a:spcPts val="0"/>
                  </a:spcBef>
                  <a:spcAft>
                    <a:spcPts val="0"/>
                  </a:spcAft>
                  <a:buNone/>
                </a:pPr>
                <a14:m>
                  <m:oMath xmlns:m="http://schemas.openxmlformats.org/officeDocument/2006/math">
                    <m:r>
                      <a:rPr lang="en-US" altLang="zh-TW" sz="2000" b="0" i="1" smtClean="0">
                        <a:solidFill>
                          <a:schemeClr val="tx1"/>
                        </a:solidFill>
                        <a:latin typeface="Cambria Math" panose="02040503050406030204" pitchFamily="18" charset="0"/>
                        <a:ea typeface="Cambria Math"/>
                      </a:rPr>
                      <m:t>𝐴𝐻</m:t>
                    </m:r>
                    <m:r>
                      <a:rPr lang="en-US" altLang="zh-TW" sz="2000" b="0" i="1" smtClean="0">
                        <a:solidFill>
                          <a:schemeClr val="tx1"/>
                        </a:solidFill>
                        <a:latin typeface="Cambria Math" panose="02040503050406030204" pitchFamily="18" charset="0"/>
                        <a:ea typeface="Cambria Math"/>
                      </a:rPr>
                      <m:t>=</m:t>
                    </m:r>
                    <m:sSup>
                      <m:sSupPr>
                        <m:ctrlPr>
                          <a:rPr lang="en-US" altLang="zh-TW" sz="2000" i="1">
                            <a:solidFill>
                              <a:schemeClr val="tx1"/>
                            </a:solidFill>
                            <a:latin typeface="Cambria Math" panose="02040503050406030204" pitchFamily="18" charset="0"/>
                            <a:ea typeface="Cambria Math"/>
                          </a:rPr>
                        </m:ctrlPr>
                      </m:sSupPr>
                      <m:e>
                        <m:r>
                          <a:rPr lang="en-US" altLang="zh-TW" sz="2000" b="0" i="1" smtClean="0">
                            <a:solidFill>
                              <a:schemeClr val="tx1"/>
                            </a:solidFill>
                            <a:latin typeface="Cambria Math" panose="02040503050406030204" pitchFamily="18" charset="0"/>
                            <a:ea typeface="Cambria Math"/>
                          </a:rPr>
                          <m:t>𝑃</m:t>
                        </m:r>
                      </m:e>
                      <m:sup>
                        <m:r>
                          <a:rPr lang="en-US" altLang="zh-TW" sz="2000" i="1">
                            <a:solidFill>
                              <a:schemeClr val="tx1"/>
                            </a:solidFill>
                            <a:latin typeface="Cambria Math" panose="02040503050406030204" pitchFamily="18" charset="0"/>
                            <a:ea typeface="Cambria Math"/>
                          </a:rPr>
                          <m:t>′</m:t>
                        </m:r>
                      </m:sup>
                    </m:sSup>
                  </m:oMath>
                </a14:m>
                <a:r>
                  <a:rPr lang="en-US" altLang="zh-TW" sz="2000" dirty="0" smtClean="0">
                    <a:solidFill>
                      <a:schemeClr val="tx1"/>
                    </a:solidFill>
                    <a:latin typeface="+mj-lt"/>
                    <a:ea typeface="Cambria Math"/>
                  </a:rPr>
                  <a:t> </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85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20</a:t>
            </a:fld>
            <a:endParaRPr lang="uk-UA" sz="1200" dirty="0">
              <a:latin typeface="+mj-lt"/>
              <a:ea typeface="+mj-ea"/>
            </a:endParaRPr>
          </a:p>
        </p:txBody>
      </p:sp>
      <mc:AlternateContent xmlns:mc="http://schemas.openxmlformats.org/markup-compatibility/2006" xmlns:a14="http://schemas.microsoft.com/office/drawing/2010/main">
        <mc:Choice Requires="a14">
          <p:sp>
            <p:nvSpPr>
              <p:cNvPr id="7" name="矩形 6"/>
              <p:cNvSpPr/>
              <p:nvPr/>
            </p:nvSpPr>
            <p:spPr>
              <a:xfrm>
                <a:off x="116564" y="178231"/>
                <a:ext cx="4085046" cy="738664"/>
              </a:xfrm>
              <a:prstGeom prst="rect">
                <a:avLst/>
              </a:prstGeom>
            </p:spPr>
            <p:txBody>
              <a:bodyPr wrap="square">
                <a:spAutoFit/>
              </a:bodyPr>
              <a:lstStyle/>
              <a:p>
                <a:pPr algn="just"/>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 Divide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out unknown scale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factor</a:t>
                </a:r>
                <a:endParaRPr lang="en-US" altLang="zh-TW" i="1" dirty="0" smtClean="0">
                  <a:solidFill>
                    <a:schemeClr val="tx1"/>
                  </a:solidFill>
                  <a:latin typeface="Cambria Math" panose="02040503050406030204" pitchFamily="18" charset="0"/>
                  <a:ea typeface="Cambria Math"/>
                </a:endParaRPr>
              </a:p>
              <a:p>
                <a:pPr algn="just"/>
                <a14:m>
                  <m:oMathPara xmlns:m="http://schemas.openxmlformats.org/officeDocument/2006/math">
                    <m:oMathParaPr>
                      <m:jc m:val="center"/>
                    </m:oMathParaPr>
                    <m:oMath xmlns:m="http://schemas.openxmlformats.org/officeDocument/2006/math">
                      <m:sSup>
                        <m:sSupPr>
                          <m:ctrlPr>
                            <a:rPr lang="en-US" altLang="zh-TW" i="1" smtClean="0">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r>
                        <a:rPr lang="en-US" altLang="zh-TW" i="1">
                          <a:solidFill>
                            <a:schemeClr val="tx1"/>
                          </a:solidFill>
                          <a:latin typeface="Cambria Math" panose="02040503050406030204" pitchFamily="18" charset="0"/>
                          <a:ea typeface="Cambria Math"/>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31</m:t>
                          </m:r>
                        </m:sub>
                      </m:sSub>
                      <m:r>
                        <a:rPr lang="en-US" altLang="zh-TW" i="1">
                          <a:solidFill>
                            <a:schemeClr val="tx1"/>
                          </a:solidFill>
                          <a:latin typeface="Cambria Math" panose="02040503050406030204" pitchFamily="18" charset="0"/>
                        </a:rPr>
                        <m:t>𝑥</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32</m:t>
                          </m:r>
                        </m:sub>
                      </m:sSub>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33</m:t>
                          </m:r>
                        </m:sub>
                      </m:sSub>
                      <m:r>
                        <a:rPr lang="en-US" altLang="zh-TW" i="1">
                          <a:solidFill>
                            <a:schemeClr val="tx1"/>
                          </a:solidFill>
                          <a:latin typeface="Cambria Math" panose="02040503050406030204" pitchFamily="18" charset="0"/>
                          <a:ea typeface="Cambria Math"/>
                        </a:rPr>
                        <m:t>)= (</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11</m:t>
                          </m:r>
                        </m:sub>
                      </m:sSub>
                      <m:r>
                        <a:rPr lang="en-US" altLang="zh-TW" i="1">
                          <a:solidFill>
                            <a:schemeClr val="tx1"/>
                          </a:solidFill>
                          <a:latin typeface="Cambria Math" panose="02040503050406030204" pitchFamily="18" charset="0"/>
                        </a:rPr>
                        <m:t>𝑥</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12</m:t>
                          </m:r>
                        </m:sub>
                      </m:sSub>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13</m:t>
                          </m:r>
                        </m:sub>
                      </m:sSub>
                      <m:r>
                        <a:rPr lang="en-US" altLang="zh-TW" i="1">
                          <a:solidFill>
                            <a:schemeClr val="tx1"/>
                          </a:solidFill>
                          <a:latin typeface="Cambria Math" panose="02040503050406030204" pitchFamily="18" charset="0"/>
                          <a:ea typeface="Cambria Math"/>
                        </a:rPr>
                        <m:t>)</m:t>
                      </m:r>
                    </m:oMath>
                  </m:oMathPara>
                </a14:m>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a14:m>
                  <m:oMathPara xmlns:m="http://schemas.openxmlformats.org/officeDocument/2006/math">
                    <m:oMathParaPr>
                      <m:jc m:val="center"/>
                    </m:oMathParaPr>
                    <m:oMath xmlns:m="http://schemas.openxmlformats.org/officeDocument/2006/math">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d>
                        <m:dPr>
                          <m:ctrlPr>
                            <a:rPr lang="en-US" altLang="zh-TW" i="1">
                              <a:solidFill>
                                <a:schemeClr val="tx1"/>
                              </a:solidFill>
                              <a:latin typeface="Cambria Math" panose="02040503050406030204" pitchFamily="18" charset="0"/>
                              <a:ea typeface="Cambria Math"/>
                            </a:rPr>
                          </m:ctrlPr>
                        </m:dP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31</m:t>
                              </m:r>
                            </m:sub>
                          </m:sSub>
                          <m:r>
                            <a:rPr lang="en-US" altLang="zh-TW" i="1">
                              <a:solidFill>
                                <a:schemeClr val="tx1"/>
                              </a:solidFill>
                              <a:latin typeface="Cambria Math" panose="02040503050406030204" pitchFamily="18" charset="0"/>
                            </a:rPr>
                            <m:t>𝑥</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32</m:t>
                              </m:r>
                            </m:sub>
                          </m:sSub>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33</m:t>
                              </m:r>
                            </m:sub>
                          </m:sSub>
                        </m:e>
                      </m:d>
                      <m:r>
                        <a:rPr lang="en-US" altLang="zh-TW" i="1">
                          <a:solidFill>
                            <a:schemeClr val="tx1"/>
                          </a:solidFill>
                          <a:latin typeface="Cambria Math" panose="02040503050406030204" pitchFamily="18" charset="0"/>
                          <a:ea typeface="Cambria Math"/>
                        </a:rPr>
                        <m:t>= </m:t>
                      </m:r>
                      <m:d>
                        <m:dPr>
                          <m:ctrlPr>
                            <a:rPr lang="en-US" altLang="zh-TW" i="1">
                              <a:solidFill>
                                <a:schemeClr val="tx1"/>
                              </a:solidFill>
                              <a:latin typeface="Cambria Math" panose="02040503050406030204" pitchFamily="18" charset="0"/>
                              <a:ea typeface="Cambria Math"/>
                            </a:rPr>
                          </m:ctrlPr>
                        </m:dP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21</m:t>
                              </m:r>
                            </m:sub>
                          </m:sSub>
                          <m:r>
                            <a:rPr lang="en-US" altLang="zh-TW" i="1">
                              <a:solidFill>
                                <a:schemeClr val="tx1"/>
                              </a:solidFill>
                              <a:latin typeface="Cambria Math" panose="02040503050406030204" pitchFamily="18" charset="0"/>
                            </a:rPr>
                            <m:t>𝑥</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22</m:t>
                              </m:r>
                            </m:sub>
                          </m:sSub>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h</m:t>
                              </m:r>
                            </m:e>
                            <m:sub>
                              <m:r>
                                <a:rPr lang="en-US" altLang="zh-TW" i="1">
                                  <a:solidFill>
                                    <a:schemeClr val="tx1"/>
                                  </a:solidFill>
                                  <a:latin typeface="Cambria Math" panose="02040503050406030204" pitchFamily="18" charset="0"/>
                                </a:rPr>
                                <m:t>23</m:t>
                              </m:r>
                            </m:sub>
                          </m:sSub>
                        </m:e>
                      </m:d>
                    </m:oMath>
                  </m:oMathPara>
                </a14:m>
                <a:endParaRPr lang="zh-TW" altLang="en-US" dirty="0">
                  <a:solidFill>
                    <a:schemeClr val="tx1"/>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116564" y="178231"/>
                <a:ext cx="4085046" cy="738664"/>
              </a:xfrm>
              <a:prstGeom prst="rect">
                <a:avLst/>
              </a:prstGeom>
              <a:blipFill>
                <a:blip r:embed="rId4"/>
                <a:stretch>
                  <a:fillRect l="-448" t="-1653" b="-826"/>
                </a:stretch>
              </a:blipFill>
            </p:spPr>
            <p:txBody>
              <a:bodyPr/>
              <a:lstStyle/>
              <a:p>
                <a:r>
                  <a:rPr lang="zh-TW" altLang="en-US">
                    <a:noFill/>
                  </a:rPr>
                  <a:t> </a:t>
                </a:r>
              </a:p>
            </p:txBody>
          </p:sp>
        </mc:Fallback>
      </mc:AlternateContent>
      <p:sp>
        <p:nvSpPr>
          <p:cNvPr id="8" name="標題 1"/>
          <p:cNvSpPr>
            <a:spLocks noGrp="1"/>
          </p:cNvSpPr>
          <p:nvPr>
            <p:ph type="title"/>
          </p:nvPr>
        </p:nvSpPr>
        <p:spPr>
          <a:xfrm>
            <a:off x="822960" y="286604"/>
            <a:ext cx="7543800" cy="1450757"/>
          </a:xfrm>
        </p:spPr>
        <p:txBody>
          <a:bodyPr>
            <a:normAutofit/>
          </a:bodyPr>
          <a:lstStyle/>
          <a:p>
            <a:pPr lvl="1" algn="ct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Projective Transform</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2670051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Projective Transform</a:t>
            </a:r>
            <a:endParaRPr lang="en-US" altLang="zh-TW" sz="3200" dirty="0">
              <a:solidFill>
                <a:schemeClr val="tx1"/>
              </a:solidFill>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algn="just">
                  <a:lnSpc>
                    <a:spcPct val="150000"/>
                  </a:lnSpc>
                  <a:spcBef>
                    <a:spcPts val="0"/>
                  </a:spcBef>
                </a:pPr>
                <a:r>
                  <a:rPr lang="en-US" altLang="zh-TW" sz="2400" b="1" dirty="0" smtClean="0">
                    <a:solidFill>
                      <a:schemeClr val="tx1"/>
                    </a:solidFill>
                    <a:latin typeface="+mj-lt"/>
                    <a:ea typeface="+mj-ea"/>
                  </a:rPr>
                  <a:t>Solution 2: </a:t>
                </a:r>
                <a:r>
                  <a:rPr lang="en-US" altLang="zh-TW" sz="2400" dirty="0" smtClean="0">
                    <a:solidFill>
                      <a:schemeClr val="tx1"/>
                    </a:solidFill>
                    <a:latin typeface="+mj-lt"/>
                    <a:ea typeface="+mj-ea"/>
                  </a:rPr>
                  <a:t>set </a:t>
                </a:r>
                <a14:m>
                  <m:oMath xmlns:m="http://schemas.openxmlformats.org/officeDocument/2006/math">
                    <m:sSub>
                      <m:sSubPr>
                        <m:ctrlPr>
                          <a:rPr lang="en-US" altLang="zh-TW" sz="2400" i="1">
                            <a:solidFill>
                              <a:schemeClr val="tx1"/>
                            </a:solidFill>
                            <a:latin typeface="Cambria Math" panose="02040503050406030204" pitchFamily="18" charset="0"/>
                            <a:ea typeface="+mj-ea"/>
                          </a:rPr>
                        </m:ctrlPr>
                      </m:sSubPr>
                      <m:e>
                        <m:r>
                          <a:rPr lang="en-US" altLang="zh-TW" sz="2400" i="1">
                            <a:solidFill>
                              <a:schemeClr val="tx1"/>
                            </a:solidFill>
                            <a:latin typeface="Cambria Math" panose="02040503050406030204" pitchFamily="18" charset="0"/>
                            <a:ea typeface="+mj-ea"/>
                          </a:rPr>
                          <m:t>h</m:t>
                        </m:r>
                      </m:e>
                      <m:sub>
                        <m:r>
                          <a:rPr lang="en-US" altLang="zh-TW" sz="2400" i="1">
                            <a:solidFill>
                              <a:schemeClr val="tx1"/>
                            </a:solidFill>
                            <a:latin typeface="Cambria Math" panose="02040503050406030204" pitchFamily="18" charset="0"/>
                            <a:ea typeface="+mj-ea"/>
                          </a:rPr>
                          <m:t>33</m:t>
                        </m:r>
                      </m:sub>
                    </m:sSub>
                    <m:r>
                      <a:rPr lang="en-US" altLang="zh-TW" sz="2400" b="0" i="1" smtClean="0">
                        <a:solidFill>
                          <a:schemeClr val="tx1"/>
                        </a:solidFill>
                        <a:latin typeface="Cambria Math" panose="02040503050406030204" pitchFamily="18" charset="0"/>
                        <a:ea typeface="+mj-ea"/>
                      </a:rPr>
                      <m:t>=1</m:t>
                    </m:r>
                  </m:oMath>
                </a14:m>
                <a:endParaRPr lang="en-US" altLang="zh-TW" sz="2400" i="1" dirty="0" smtClean="0">
                  <a:solidFill>
                    <a:schemeClr val="tx1"/>
                  </a:solidFill>
                  <a:latin typeface="+mj-lt"/>
                  <a:ea typeface="+mj-ea"/>
                </a:endParaRPr>
              </a:p>
              <a:p>
                <a:pPr marL="358775" lvl="1" indent="-358775" algn="just">
                  <a:lnSpc>
                    <a:spcPct val="150000"/>
                  </a:lnSpc>
                  <a:spcBef>
                    <a:spcPts val="0"/>
                  </a:spcBef>
                  <a:buFont typeface="Wingdings" panose="05000000000000000000" pitchFamily="2" charset="2"/>
                  <a:buChar char="ü"/>
                </a:pPr>
                <a14:m>
                  <m:oMath xmlns:m="http://schemas.openxmlformats.org/officeDocument/2006/math">
                    <m:r>
                      <a:rPr lang="en-US" altLang="zh-TW" sz="2400" i="1">
                        <a:solidFill>
                          <a:schemeClr val="tx1"/>
                        </a:solidFill>
                        <a:latin typeface="Cambria Math" panose="02040503050406030204" pitchFamily="18" charset="0"/>
                        <a:ea typeface="+mj-ea"/>
                      </a:rPr>
                      <m:t>𝐴𝐻</m:t>
                    </m:r>
                    <m:r>
                      <a:rPr lang="en-US" altLang="zh-TW" sz="2400" i="1">
                        <a:solidFill>
                          <a:schemeClr val="tx1"/>
                        </a:solidFill>
                        <a:latin typeface="Cambria Math" panose="02040503050406030204" pitchFamily="18" charset="0"/>
                        <a:ea typeface="+mj-ea"/>
                      </a:rPr>
                      <m:t>=</m:t>
                    </m:r>
                    <m:sSup>
                      <m:sSupPr>
                        <m:ctrlPr>
                          <a:rPr lang="en-US" altLang="zh-TW" sz="2400" i="1">
                            <a:solidFill>
                              <a:schemeClr val="tx1"/>
                            </a:solidFill>
                            <a:latin typeface="Cambria Math" panose="02040503050406030204" pitchFamily="18" charset="0"/>
                            <a:ea typeface="+mj-ea"/>
                          </a:rPr>
                        </m:ctrlPr>
                      </m:sSupPr>
                      <m:e>
                        <m:r>
                          <a:rPr lang="en-US" altLang="zh-TW" sz="2400" i="1">
                            <a:solidFill>
                              <a:schemeClr val="tx1"/>
                            </a:solidFill>
                            <a:latin typeface="Cambria Math" panose="02040503050406030204" pitchFamily="18" charset="0"/>
                            <a:ea typeface="+mj-ea"/>
                          </a:rPr>
                          <m:t>𝑃</m:t>
                        </m:r>
                      </m:e>
                      <m:sup>
                        <m:r>
                          <a:rPr lang="en-US" altLang="zh-TW" sz="2400" i="1">
                            <a:solidFill>
                              <a:schemeClr val="tx1"/>
                            </a:solidFill>
                            <a:latin typeface="Cambria Math" panose="02040503050406030204" pitchFamily="18" charset="0"/>
                            <a:ea typeface="+mj-ea"/>
                          </a:rPr>
                          <m:t>′</m:t>
                        </m:r>
                      </m:sup>
                    </m:sSup>
                  </m:oMath>
                </a14:m>
                <a:endParaRPr lang="en-US" altLang="zh-TW" sz="2400" dirty="0" smtClean="0">
                  <a:solidFill>
                    <a:schemeClr val="tx1"/>
                  </a:solidFill>
                  <a:latin typeface="+mj-lt"/>
                  <a:ea typeface="+mj-ea"/>
                </a:endParaRPr>
              </a:p>
              <a:p>
                <a:pPr marL="358775" lvl="1" indent="-358775" algn="just">
                  <a:lnSpc>
                    <a:spcPct val="150000"/>
                  </a:lnSpc>
                  <a:spcBef>
                    <a:spcPts val="0"/>
                  </a:spcBef>
                  <a:buFont typeface="Wingdings" panose="05000000000000000000" pitchFamily="2" charset="2"/>
                  <a:buChar char="ü"/>
                </a:pPr>
                <a14:m>
                  <m:oMath xmlns:m="http://schemas.openxmlformats.org/officeDocument/2006/math">
                    <m:r>
                      <a:rPr lang="en-US" altLang="zh-TW" sz="2400" b="0" i="1" smtClean="0">
                        <a:solidFill>
                          <a:schemeClr val="tx1"/>
                        </a:solidFill>
                        <a:latin typeface="Cambria Math" panose="02040503050406030204" pitchFamily="18" charset="0"/>
                        <a:ea typeface="+mj-ea"/>
                      </a:rPr>
                      <m:t>𝐴𝐻</m:t>
                    </m:r>
                    <m:r>
                      <a:rPr lang="en-US" altLang="zh-TW" sz="2400" b="0" i="1" smtClean="0">
                        <a:solidFill>
                          <a:schemeClr val="tx1"/>
                        </a:solidFill>
                        <a:latin typeface="Cambria Math" panose="02040503050406030204" pitchFamily="18" charset="0"/>
                        <a:ea typeface="+mj-ea"/>
                      </a:rPr>
                      <m:t>=</m:t>
                    </m:r>
                    <m:sSup>
                      <m:sSupPr>
                        <m:ctrlPr>
                          <a:rPr lang="en-US" altLang="zh-TW" sz="2400" i="1">
                            <a:solidFill>
                              <a:schemeClr val="tx1"/>
                            </a:solidFill>
                            <a:latin typeface="Cambria Math" panose="02040503050406030204" pitchFamily="18" charset="0"/>
                            <a:ea typeface="+mj-ea"/>
                          </a:rPr>
                        </m:ctrlPr>
                      </m:sSupPr>
                      <m:e>
                        <m:r>
                          <a:rPr lang="en-US" altLang="zh-TW" sz="2400" i="1">
                            <a:solidFill>
                              <a:schemeClr val="tx1"/>
                            </a:solidFill>
                            <a:latin typeface="Cambria Math" panose="02040503050406030204" pitchFamily="18" charset="0"/>
                            <a:ea typeface="+mj-ea"/>
                          </a:rPr>
                          <m:t>𝑃</m:t>
                        </m:r>
                      </m:e>
                      <m:sup>
                        <m:r>
                          <a:rPr lang="en-US" altLang="zh-TW" sz="2400" i="1">
                            <a:solidFill>
                              <a:schemeClr val="tx1"/>
                            </a:solidFill>
                            <a:latin typeface="Cambria Math" panose="02040503050406030204" pitchFamily="18" charset="0"/>
                            <a:ea typeface="+mj-ea"/>
                          </a:rPr>
                          <m:t>′</m:t>
                        </m:r>
                      </m:sup>
                    </m:sSup>
                    <m:r>
                      <a:rPr lang="en-US" altLang="zh-TW" sz="2400" b="0" i="1" smtClean="0">
                        <a:solidFill>
                          <a:schemeClr val="tx1"/>
                        </a:solidFill>
                        <a:latin typeface="Cambria Math" panose="02040503050406030204" pitchFamily="18" charset="0"/>
                        <a:ea typeface="+mj-ea"/>
                      </a:rPr>
                      <m:t>→</m:t>
                    </m:r>
                    <m:r>
                      <a:rPr lang="en-US" altLang="zh-TW" sz="2400" b="0" i="1" smtClean="0">
                        <a:solidFill>
                          <a:schemeClr val="tx1"/>
                        </a:solidFill>
                        <a:latin typeface="Cambria Math" panose="02040503050406030204" pitchFamily="18" charset="0"/>
                        <a:ea typeface="+mj-ea"/>
                      </a:rPr>
                      <m:t>𝐻</m:t>
                    </m:r>
                    <m:r>
                      <a:rPr lang="en-US" altLang="zh-TW" sz="2400" b="0" i="1" smtClean="0">
                        <a:solidFill>
                          <a:schemeClr val="tx1"/>
                        </a:solidFill>
                        <a:latin typeface="Cambria Math" panose="02040503050406030204" pitchFamily="18" charset="0"/>
                        <a:ea typeface="+mj-ea"/>
                      </a:rPr>
                      <m:t>=</m:t>
                    </m:r>
                    <m:sSup>
                      <m:sSupPr>
                        <m:ctrlPr>
                          <a:rPr lang="en-US" altLang="zh-TW" sz="2400" b="0" i="1" smtClean="0">
                            <a:solidFill>
                              <a:schemeClr val="tx1"/>
                            </a:solidFill>
                            <a:latin typeface="Cambria Math" panose="02040503050406030204" pitchFamily="18" charset="0"/>
                            <a:ea typeface="+mj-ea"/>
                          </a:rPr>
                        </m:ctrlPr>
                      </m:sSupPr>
                      <m:e>
                        <m:r>
                          <a:rPr lang="en-US" altLang="zh-TW" sz="2400" b="0" i="1" smtClean="0">
                            <a:solidFill>
                              <a:schemeClr val="tx1"/>
                            </a:solidFill>
                            <a:latin typeface="Cambria Math" panose="02040503050406030204" pitchFamily="18" charset="0"/>
                            <a:ea typeface="+mj-ea"/>
                          </a:rPr>
                          <m:t>𝐴</m:t>
                        </m:r>
                      </m:e>
                      <m:sup>
                        <m:r>
                          <a:rPr lang="en-US" altLang="zh-TW" sz="2400" b="0" i="1" smtClean="0">
                            <a:solidFill>
                              <a:schemeClr val="tx1"/>
                            </a:solidFill>
                            <a:latin typeface="Cambria Math" panose="02040503050406030204" pitchFamily="18" charset="0"/>
                            <a:ea typeface="+mj-ea"/>
                          </a:rPr>
                          <m:t>−1</m:t>
                        </m:r>
                      </m:sup>
                    </m:sSup>
                    <m:r>
                      <a:rPr lang="en-US" altLang="zh-TW" sz="2400" b="0" i="1" smtClean="0">
                        <a:solidFill>
                          <a:schemeClr val="tx1"/>
                        </a:solidFill>
                        <a:latin typeface="Cambria Math" panose="02040503050406030204" pitchFamily="18" charset="0"/>
                        <a:ea typeface="+mj-ea"/>
                      </a:rPr>
                      <m:t>𝐴𝐻</m:t>
                    </m:r>
                    <m:r>
                      <a:rPr lang="en-US" altLang="zh-TW" sz="2400" b="0" i="1" smtClean="0">
                        <a:solidFill>
                          <a:schemeClr val="tx1"/>
                        </a:solidFill>
                        <a:latin typeface="Cambria Math" panose="02040503050406030204" pitchFamily="18" charset="0"/>
                        <a:ea typeface="+mj-ea"/>
                      </a:rPr>
                      <m:t>=</m:t>
                    </m:r>
                    <m:sSup>
                      <m:sSupPr>
                        <m:ctrlPr>
                          <a:rPr lang="en-US" altLang="zh-TW" sz="2400" i="1" smtClean="0">
                            <a:solidFill>
                              <a:srgbClr val="FF0000"/>
                            </a:solidFill>
                            <a:latin typeface="Cambria Math" panose="02040503050406030204" pitchFamily="18" charset="0"/>
                            <a:ea typeface="+mj-ea"/>
                          </a:rPr>
                        </m:ctrlPr>
                      </m:sSupPr>
                      <m:e>
                        <m:r>
                          <a:rPr lang="en-US" altLang="zh-TW" sz="2400" i="1">
                            <a:solidFill>
                              <a:srgbClr val="FF0000"/>
                            </a:solidFill>
                            <a:latin typeface="Cambria Math" panose="02040503050406030204" pitchFamily="18" charset="0"/>
                            <a:ea typeface="+mj-ea"/>
                          </a:rPr>
                          <m:t>𝐴</m:t>
                        </m:r>
                      </m:e>
                      <m:sup>
                        <m:r>
                          <a:rPr lang="en-US" altLang="zh-TW" sz="2400" i="1">
                            <a:solidFill>
                              <a:srgbClr val="FF0000"/>
                            </a:solidFill>
                            <a:latin typeface="Cambria Math" panose="02040503050406030204" pitchFamily="18" charset="0"/>
                            <a:ea typeface="+mj-ea"/>
                          </a:rPr>
                          <m:t>−1</m:t>
                        </m:r>
                      </m:sup>
                    </m:sSup>
                    <m:sSup>
                      <m:sSupPr>
                        <m:ctrlPr>
                          <a:rPr lang="en-US" altLang="zh-TW" sz="2400" i="1">
                            <a:solidFill>
                              <a:schemeClr val="tx1"/>
                            </a:solidFill>
                            <a:latin typeface="Cambria Math" panose="02040503050406030204" pitchFamily="18" charset="0"/>
                            <a:ea typeface="+mj-ea"/>
                          </a:rPr>
                        </m:ctrlPr>
                      </m:sSupPr>
                      <m:e>
                        <m:r>
                          <a:rPr lang="en-US" altLang="zh-TW" sz="2400" i="1">
                            <a:solidFill>
                              <a:schemeClr val="tx1"/>
                            </a:solidFill>
                            <a:latin typeface="Cambria Math" panose="02040503050406030204" pitchFamily="18" charset="0"/>
                            <a:ea typeface="+mj-ea"/>
                          </a:rPr>
                          <m:t>𝑃</m:t>
                        </m:r>
                      </m:e>
                      <m:sup>
                        <m:r>
                          <a:rPr lang="en-US" altLang="zh-TW" sz="2400" i="1">
                            <a:solidFill>
                              <a:schemeClr val="tx1"/>
                            </a:solidFill>
                            <a:latin typeface="Cambria Math" panose="02040503050406030204" pitchFamily="18" charset="0"/>
                            <a:ea typeface="+mj-ea"/>
                          </a:rPr>
                          <m:t>′</m:t>
                        </m:r>
                      </m:sup>
                    </m:sSup>
                  </m:oMath>
                </a14:m>
                <a:endParaRPr lang="en-US" altLang="zh-TW" sz="2400" dirty="0" smtClean="0">
                  <a:solidFill>
                    <a:schemeClr val="tx1"/>
                  </a:solidFill>
                  <a:latin typeface="+mj-lt"/>
                  <a:ea typeface="+mj-ea"/>
                </a:endParaRPr>
              </a:p>
              <a:p>
                <a:pPr marL="358775" lvl="1" indent="-358775" algn="just">
                  <a:lnSpc>
                    <a:spcPct val="150000"/>
                  </a:lnSpc>
                  <a:spcBef>
                    <a:spcPts val="0"/>
                  </a:spcBef>
                  <a:buFont typeface="Wingdings" panose="05000000000000000000" pitchFamily="2" charset="2"/>
                  <a:buChar char="ü"/>
                </a:pPr>
                <a:r>
                  <a:rPr lang="en-US" altLang="zh-TW" sz="2400" dirty="0" smtClean="0">
                    <a:solidFill>
                      <a:schemeClr val="tx1"/>
                    </a:solidFill>
                    <a:latin typeface="+mj-lt"/>
                    <a:ea typeface="+mj-ea"/>
                  </a:rPr>
                  <a:t>Using the Gauss-Newton approximation</a:t>
                </a:r>
              </a:p>
              <a:p>
                <a:pPr marL="358775" lvl="1" indent="-358775" algn="just">
                  <a:lnSpc>
                    <a:spcPct val="150000"/>
                  </a:lnSpc>
                  <a:spcBef>
                    <a:spcPts val="0"/>
                  </a:spcBef>
                  <a:buFont typeface="Wingdings" panose="05000000000000000000" pitchFamily="2" charset="2"/>
                  <a:buChar char="ü"/>
                </a:pPr>
                <a:r>
                  <a:rPr lang="en-US" altLang="zh-TW" sz="2400" dirty="0" smtClean="0">
                    <a:solidFill>
                      <a:schemeClr val="tx1"/>
                    </a:solidFill>
                    <a:latin typeface="+mj-lt"/>
                    <a:ea typeface="+mj-ea"/>
                  </a:rPr>
                  <a:t>Converge to a local minimum with proper checking for downhill steps</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262" r="-242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21</a:t>
            </a:fld>
            <a:endParaRPr lang="uk-UA" sz="1200" dirty="0">
              <a:latin typeface="+mj-lt"/>
              <a:ea typeface="+mj-ea"/>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789348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lang="zh-TW" altLang="en-US"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and Least Median of Squares</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402666"/>
              </a:xfrm>
            </p:spPr>
            <p:txBody>
              <a:bodyPr>
                <a:normAutofit/>
              </a:bodyPr>
              <a:lstStyle/>
              <a:p>
                <a:pPr marL="358775" indent="-358775" algn="just">
                  <a:lnSpc>
                    <a:spcPct val="100000"/>
                  </a:lnSpc>
                  <a:spcBef>
                    <a:spcPts val="0"/>
                  </a:spcBef>
                  <a:spcAft>
                    <a:spcPts val="1800"/>
                  </a:spcAft>
                  <a:buFont typeface="Wingdings" panose="05000000000000000000" pitchFamily="2" charset="2"/>
                  <a:buChar char="ü"/>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Sometimes, too many outliers will prevent gradient descent algorithms from converging to the global optimum.</a:t>
                </a:r>
              </a:p>
              <a:p>
                <a:pPr marL="358775" indent="-358775" algn="just">
                  <a:lnSpc>
                    <a:spcPct val="100000"/>
                  </a:lnSpc>
                  <a:spcBef>
                    <a:spcPts val="0"/>
                  </a:spcBef>
                  <a:spcAft>
                    <a:spcPts val="1800"/>
                  </a:spcAft>
                  <a:buFont typeface="Wingdings" panose="05000000000000000000" pitchFamily="2" charset="2"/>
                  <a:buChar char="ü"/>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better approach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is</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to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find a starting set of </a:t>
                </a:r>
                <a:r>
                  <a:rPr lang="en-US" altLang="zh-TW" sz="24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inlier</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correspondences</a:t>
                </a:r>
              </a:p>
              <a:p>
                <a:pPr marL="717550" indent="-358775" algn="just">
                  <a:lnSpc>
                    <a:spcPct val="100000"/>
                  </a:lnSpc>
                  <a:spcBef>
                    <a:spcPts val="0"/>
                  </a:spcBef>
                  <a:spcAft>
                    <a:spcPts val="1800"/>
                  </a:spcAft>
                  <a:buFont typeface="+mj-lt"/>
                  <a:buAutoNum type="arabicPeriod"/>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RANdom</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SAmple</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Consensus</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Arial"/>
                  </a:rPr>
                  <a:t> </a:t>
                </a:r>
                <a14:m>
                  <m:oMath xmlns:m="http://schemas.openxmlformats.org/officeDocument/2006/math">
                    <m:d>
                      <m:dPr>
                        <m:begChr m:val="‖"/>
                        <m:endChr m:val="‖"/>
                        <m:ctrlPr>
                          <a:rPr lang="en-US" altLang="zh-TW" sz="2400" i="1" smtClean="0">
                            <a:solidFill>
                              <a:srgbClr val="000000"/>
                            </a:solidFill>
                            <a:latin typeface="Cambria Math" panose="02040503050406030204" pitchFamily="18" charset="0"/>
                            <a:cs typeface="Arial"/>
                            <a:sym typeface="Arial"/>
                          </a:rPr>
                        </m:ctrlPr>
                      </m:dPr>
                      <m:e>
                        <m:sSub>
                          <m:sSubPr>
                            <m:ctrlPr>
                              <a:rPr lang="en-US" altLang="zh-TW" sz="2400" i="1" smtClean="0">
                                <a:solidFill>
                                  <a:srgbClr val="000000"/>
                                </a:solidFill>
                                <a:latin typeface="Cambria Math" panose="02040503050406030204" pitchFamily="18" charset="0"/>
                                <a:cs typeface="Arial"/>
                                <a:sym typeface="Arial"/>
                              </a:rPr>
                            </m:ctrlPr>
                          </m:sSubPr>
                          <m:e>
                            <m:r>
                              <a:rPr lang="en-US" altLang="zh-TW" sz="2400" b="0" i="1" smtClean="0">
                                <a:solidFill>
                                  <a:srgbClr val="000000"/>
                                </a:solidFill>
                                <a:latin typeface="Cambria Math" panose="02040503050406030204" pitchFamily="18" charset="0"/>
                                <a:cs typeface="Arial"/>
                                <a:sym typeface="Arial"/>
                              </a:rPr>
                              <m:t>𝑟</m:t>
                            </m:r>
                          </m:e>
                          <m:sub>
                            <m:r>
                              <a:rPr lang="en-US" altLang="zh-TW" sz="2400" b="0" i="1" smtClean="0">
                                <a:solidFill>
                                  <a:srgbClr val="000000"/>
                                </a:solidFill>
                                <a:latin typeface="Cambria Math" panose="02040503050406030204" pitchFamily="18" charset="0"/>
                                <a:cs typeface="Arial"/>
                                <a:sym typeface="Arial"/>
                              </a:rPr>
                              <m:t>𝑖</m:t>
                            </m:r>
                          </m:sub>
                        </m:sSub>
                      </m:e>
                    </m:d>
                    <m:r>
                      <a:rPr lang="en-US" altLang="zh-TW" sz="2400" i="1" smtClean="0">
                        <a:solidFill>
                          <a:srgbClr val="000000"/>
                        </a:solidFill>
                        <a:latin typeface="Cambria Math" panose="02040503050406030204" pitchFamily="18" charset="0"/>
                        <a:ea typeface="Cambria Math" panose="02040503050406030204" pitchFamily="18" charset="0"/>
                        <a:cs typeface="Arial"/>
                        <a:sym typeface="Arial"/>
                      </a:rPr>
                      <m:t>≤</m:t>
                    </m:r>
                    <m:r>
                      <a:rPr lang="zh-TW" altLang="en-US" sz="2400" i="1" smtClean="0">
                        <a:solidFill>
                          <a:srgbClr val="000000"/>
                        </a:solidFill>
                        <a:latin typeface="Cambria Math" panose="02040503050406030204" pitchFamily="18" charset="0"/>
                        <a:ea typeface="Cambria Math" panose="02040503050406030204" pitchFamily="18" charset="0"/>
                        <a:cs typeface="Arial"/>
                        <a:sym typeface="Arial"/>
                      </a:rPr>
                      <m:t>𝛿</m:t>
                    </m:r>
                  </m:oMath>
                </a14:m>
                <a:endParaRPr lang="en-US" altLang="zh-TW" sz="2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Arial"/>
                </a:endParaRPr>
              </a:p>
              <a:p>
                <a:pPr marL="717550" indent="-358775" algn="just">
                  <a:lnSpc>
                    <a:spcPct val="100000"/>
                  </a:lnSpc>
                  <a:spcBef>
                    <a:spcPts val="0"/>
                  </a:spcBef>
                  <a:spcAft>
                    <a:spcPts val="1800"/>
                  </a:spcAft>
                  <a:buFont typeface="+mj-lt"/>
                  <a:buAutoNum type="arabicPeriod"/>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Least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Median of Squares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LMS): Median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value of the </a:t>
                </a:r>
                <a14:m>
                  <m:oMath xmlns:m="http://schemas.openxmlformats.org/officeDocument/2006/math">
                    <m:sSup>
                      <m:sSupPr>
                        <m:ctrlPr>
                          <a:rPr lang="en-US" altLang="zh-TW" sz="2400" i="1" smtClean="0">
                            <a:solidFill>
                              <a:schemeClr val="tx1"/>
                            </a:solidFill>
                            <a:latin typeface="Cambria Math" panose="02040503050406030204" pitchFamily="18" charset="0"/>
                          </a:rPr>
                        </m:ctrlPr>
                      </m:sSupPr>
                      <m:e>
                        <m:d>
                          <m:dPr>
                            <m:begChr m:val="‖"/>
                            <m:endChr m:val="‖"/>
                            <m:ctrlPr>
                              <a:rPr lang="en-US" altLang="zh-TW" sz="2400" i="1">
                                <a:solidFill>
                                  <a:srgbClr val="000000"/>
                                </a:solidFill>
                                <a:latin typeface="Cambria Math" panose="02040503050406030204" pitchFamily="18" charset="0"/>
                                <a:cs typeface="Arial"/>
                                <a:sym typeface="Arial"/>
                              </a:rPr>
                            </m:ctrlPr>
                          </m:dPr>
                          <m:e>
                            <m:sSub>
                              <m:sSubPr>
                                <m:ctrlPr>
                                  <a:rPr lang="en-US" altLang="zh-TW" sz="2400" i="1">
                                    <a:solidFill>
                                      <a:srgbClr val="000000"/>
                                    </a:solidFill>
                                    <a:latin typeface="Cambria Math" panose="02040503050406030204" pitchFamily="18" charset="0"/>
                                    <a:cs typeface="Arial"/>
                                    <a:sym typeface="Arial"/>
                                  </a:rPr>
                                </m:ctrlPr>
                              </m:sSubPr>
                              <m:e>
                                <m:r>
                                  <a:rPr lang="en-US" altLang="zh-TW" sz="2400" i="1">
                                    <a:solidFill>
                                      <a:srgbClr val="000000"/>
                                    </a:solidFill>
                                    <a:latin typeface="Cambria Math" panose="02040503050406030204" pitchFamily="18" charset="0"/>
                                    <a:cs typeface="Arial"/>
                                    <a:sym typeface="Arial"/>
                                  </a:rPr>
                                  <m:t>𝑟</m:t>
                                </m:r>
                              </m:e>
                              <m:sub>
                                <m:r>
                                  <a:rPr lang="en-US" altLang="zh-TW" sz="2400" i="1">
                                    <a:solidFill>
                                      <a:srgbClr val="000000"/>
                                    </a:solidFill>
                                    <a:latin typeface="Cambria Math" panose="02040503050406030204" pitchFamily="18" charset="0"/>
                                    <a:cs typeface="Arial"/>
                                    <a:sym typeface="Arial"/>
                                  </a:rPr>
                                  <m:t>𝑖</m:t>
                                </m:r>
                              </m:sub>
                            </m:sSub>
                          </m:e>
                        </m:d>
                      </m:e>
                      <m:sup>
                        <m:r>
                          <a:rPr lang="en-US" altLang="zh-TW" sz="2400" b="0" i="1" smtClean="0">
                            <a:solidFill>
                              <a:schemeClr val="tx1"/>
                            </a:solidFill>
                            <a:latin typeface="Cambria Math" panose="02040503050406030204" pitchFamily="18" charset="0"/>
                          </a:rPr>
                          <m:t>2</m:t>
                        </m:r>
                      </m:sup>
                    </m:sSup>
                  </m:oMath>
                </a14:m>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values</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58775" indent="0" algn="just">
                  <a:lnSpc>
                    <a:spcPct val="100000"/>
                  </a:lnSpc>
                  <a:spcBef>
                    <a:spcPts val="0"/>
                  </a:spcBef>
                  <a:spcAft>
                    <a:spcPts val="1800"/>
                  </a:spcAft>
                  <a:buNone/>
                </a:pPr>
                <a14:m>
                  <m:oMathPara xmlns:m="http://schemas.openxmlformats.org/officeDocument/2006/math">
                    <m:oMathParaPr>
                      <m:jc m:val="centerGroup"/>
                    </m:oMathParaPr>
                    <m:oMath xmlns:m="http://schemas.openxmlformats.org/officeDocument/2006/math">
                      <m:sSub>
                        <m:sSubPr>
                          <m:ctrlPr>
                            <a:rPr lang="zh-TW" altLang="en-US" sz="2400" i="1" smtClean="0">
                              <a:solidFill>
                                <a:schemeClr val="tx1"/>
                              </a:solidFill>
                              <a:latin typeface="Cambria Math" panose="02040503050406030204" pitchFamily="18" charset="0"/>
                            </a:rPr>
                          </m:ctrlPr>
                        </m:sSubPr>
                        <m:e>
                          <m:r>
                            <a:rPr lang="zh-TW" altLang="en-US" sz="2400" i="1">
                              <a:solidFill>
                                <a:schemeClr val="tx1"/>
                              </a:solidFill>
                              <a:latin typeface="Cambria Math" panose="02040503050406030204" pitchFamily="18" charset="0"/>
                            </a:rPr>
                            <m:t>𝑟</m:t>
                          </m:r>
                        </m:e>
                        <m:sub>
                          <m:r>
                            <a:rPr lang="zh-TW" altLang="en-US" sz="2400" i="1">
                              <a:solidFill>
                                <a:schemeClr val="tx1"/>
                              </a:solidFill>
                              <a:latin typeface="Cambria Math" panose="02040503050406030204" pitchFamily="18" charset="0"/>
                            </a:rPr>
                            <m:t>𝑖</m:t>
                          </m:r>
                        </m:sub>
                      </m:sSub>
                      <m:r>
                        <a:rPr lang="zh-TW" altLang="en-US" sz="2400" i="1">
                          <a:solidFill>
                            <a:schemeClr val="tx1"/>
                          </a:solidFill>
                          <a:latin typeface="Cambria Math" panose="02040503050406030204" pitchFamily="18" charset="0"/>
                        </a:rPr>
                        <m:t>= </m:t>
                      </m:r>
                      <m:sSubSup>
                        <m:sSubSupPr>
                          <m:ctrlPr>
                            <a:rPr lang="zh-TW" altLang="en-US" sz="2400" i="1">
                              <a:solidFill>
                                <a:schemeClr val="tx1"/>
                              </a:solidFill>
                              <a:latin typeface="Cambria Math" panose="02040503050406030204" pitchFamily="18" charset="0"/>
                            </a:rPr>
                          </m:ctrlPr>
                        </m:sSubSupPr>
                        <m:e>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𝑥</m:t>
                              </m:r>
                            </m:e>
                          </m:acc>
                        </m:e>
                        <m:sub>
                          <m:r>
                            <a:rPr lang="zh-TW" altLang="en-US" sz="2400" i="1">
                              <a:solidFill>
                                <a:schemeClr val="tx1"/>
                              </a:solidFill>
                              <a:latin typeface="Cambria Math" panose="02040503050406030204" pitchFamily="18" charset="0"/>
                            </a:rPr>
                            <m:t>𝑖</m:t>
                          </m:r>
                        </m:sub>
                        <m:sup>
                          <m:r>
                            <a:rPr lang="zh-TW" altLang="en-US" sz="2400" i="1">
                              <a:solidFill>
                                <a:schemeClr val="tx1"/>
                              </a:solidFill>
                              <a:latin typeface="Cambria Math" panose="02040503050406030204" pitchFamily="18" charset="0"/>
                            </a:rPr>
                            <m:t>′</m:t>
                          </m:r>
                        </m:sup>
                      </m:sSubSup>
                      <m:d>
                        <m:dPr>
                          <m:ctrlPr>
                            <a:rPr lang="zh-TW" altLang="en-US" sz="2400" i="1">
                              <a:solidFill>
                                <a:schemeClr val="tx1"/>
                              </a:solidFill>
                              <a:latin typeface="Cambria Math" panose="02040503050406030204" pitchFamily="18" charset="0"/>
                            </a:rPr>
                          </m:ctrlPr>
                        </m:dPr>
                        <m:e>
                          <m:sSub>
                            <m:sSubPr>
                              <m:ctrlPr>
                                <a:rPr lang="zh-TW" altLang="en-US" sz="2400" i="1">
                                  <a:solidFill>
                                    <a:schemeClr val="tx1"/>
                                  </a:solidFill>
                                  <a:latin typeface="Cambria Math" panose="02040503050406030204" pitchFamily="18" charset="0"/>
                                </a:rPr>
                              </m:ctrlPr>
                            </m:sSubPr>
                            <m:e>
                              <m:r>
                                <a:rPr lang="zh-TW" altLang="en-US" sz="2400" i="1">
                                  <a:solidFill>
                                    <a:schemeClr val="tx1"/>
                                  </a:solidFill>
                                  <a:latin typeface="Cambria Math" panose="02040503050406030204" pitchFamily="18" charset="0"/>
                                </a:rPr>
                                <m:t>𝑥</m:t>
                              </m:r>
                            </m:e>
                            <m:sub>
                              <m:r>
                                <a:rPr lang="zh-TW" altLang="en-US" sz="2400" i="1">
                                  <a:solidFill>
                                    <a:schemeClr val="tx1"/>
                                  </a:solidFill>
                                  <a:latin typeface="Cambria Math" panose="02040503050406030204" pitchFamily="18" charset="0"/>
                                </a:rPr>
                                <m:t>𝑖</m:t>
                              </m:r>
                            </m:sub>
                          </m:sSub>
                          <m:r>
                            <a:rPr lang="zh-TW" altLang="en-US" sz="2400" i="1">
                              <a:solidFill>
                                <a:schemeClr val="tx1"/>
                              </a:solidFill>
                              <a:latin typeface="Cambria Math" panose="02040503050406030204" pitchFamily="18" charset="0"/>
                            </a:rPr>
                            <m:t>;</m:t>
                          </m:r>
                          <m:r>
                            <a:rPr lang="zh-TW" altLang="en-US" sz="2400" i="1">
                              <a:solidFill>
                                <a:schemeClr val="tx1"/>
                              </a:solidFill>
                              <a:latin typeface="Cambria Math" panose="02040503050406030204" pitchFamily="18" charset="0"/>
                            </a:rPr>
                            <m:t>𝑝</m:t>
                          </m:r>
                        </m:e>
                      </m:d>
                      <m:r>
                        <a:rPr lang="zh-TW" altLang="en-US" sz="2400" i="1">
                          <a:solidFill>
                            <a:schemeClr val="tx1"/>
                          </a:solidFill>
                          <a:latin typeface="Cambria Math" panose="02040503050406030204" pitchFamily="18" charset="0"/>
                        </a:rPr>
                        <m:t>−</m:t>
                      </m:r>
                      <m:sSubSup>
                        <m:sSubSupPr>
                          <m:ctrlPr>
                            <a:rPr lang="zh-TW" altLang="en-US" sz="2400" i="1">
                              <a:solidFill>
                                <a:schemeClr val="tx1"/>
                              </a:solidFill>
                              <a:latin typeface="Cambria Math" panose="02040503050406030204" pitchFamily="18" charset="0"/>
                            </a:rPr>
                          </m:ctrlPr>
                        </m:sSubSupPr>
                        <m:e>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𝑥</m:t>
                              </m:r>
                            </m:e>
                          </m:acc>
                        </m:e>
                        <m:sub>
                          <m:r>
                            <a:rPr lang="zh-TW" altLang="en-US" sz="2400" i="1">
                              <a:solidFill>
                                <a:schemeClr val="tx1"/>
                              </a:solidFill>
                              <a:latin typeface="Cambria Math" panose="02040503050406030204" pitchFamily="18" charset="0"/>
                            </a:rPr>
                            <m:t>𝑖</m:t>
                          </m:r>
                        </m:sub>
                        <m:sup>
                          <m:r>
                            <a:rPr lang="zh-TW" altLang="en-US" sz="2400" i="1">
                              <a:solidFill>
                                <a:schemeClr val="tx1"/>
                              </a:solidFill>
                              <a:latin typeface="Cambria Math" panose="02040503050406030204" pitchFamily="18" charset="0"/>
                            </a:rPr>
                            <m:t>′</m:t>
                          </m:r>
                        </m:sup>
                      </m:sSubSup>
                    </m:oMath>
                  </m:oMathPara>
                </a14:m>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402666"/>
              </a:xfrm>
              <a:blipFill>
                <a:blip r:embed="rId3"/>
                <a:stretch>
                  <a:fillRect l="-2262" t="-1108" r="-3554"/>
                </a:stretch>
              </a:blipFill>
            </p:spPr>
            <p:txBody>
              <a:bodyPr/>
              <a:lstStyle/>
              <a:p>
                <a:r>
                  <a:rPr lang="zh-TW" altLang="en-US">
                    <a:noFill/>
                  </a:rPr>
                  <a:t> </a:t>
                </a:r>
              </a:p>
            </p:txBody>
          </p:sp>
        </mc:Fallback>
      </mc:AlternateContent>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22</a:t>
            </a:fld>
            <a:endParaRPr lang="uk-UA" sz="1200" dirty="0">
              <a:latin typeface="+mj-lt"/>
              <a:ea typeface="+mj-ea"/>
            </a:endParaRPr>
          </a:p>
        </p:txBody>
      </p:sp>
    </p:spTree>
    <p:extLst>
      <p:ext uri="{BB962C8B-B14F-4D97-AF65-F5344CB8AC3E}">
        <p14:creationId xmlns:p14="http://schemas.microsoft.com/office/powerpoint/2010/main" val="2400065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en-US" altLang="zh-TW" sz="1200">
                <a:latin typeface="+mj-lt"/>
                <a:ea typeface="+mj-ea"/>
              </a:rPr>
              <a:pPr/>
              <a:t>23</a:t>
            </a:fld>
            <a:endParaRPr lang="zh-TW" altLang="en-US" sz="1200">
              <a:latin typeface="+mj-lt"/>
              <a:ea typeface="+mj-ea"/>
            </a:endParaRPr>
          </a:p>
        </p:txBody>
      </p:sp>
      <p:sp>
        <p:nvSpPr>
          <p:cNvPr id="7" name="標題 1"/>
          <p:cNvSpPr>
            <a:spLocks noGrp="1"/>
          </p:cNvSpPr>
          <p:nvPr>
            <p:ph type="title"/>
          </p:nvPr>
        </p:nvSpPr>
        <p:spPr>
          <a:xfrm>
            <a:off x="822960" y="286604"/>
            <a:ext cx="7543800" cy="1450757"/>
          </a:xfrm>
        </p:spPr>
        <p:txBody>
          <a:bodyPr>
            <a:normAutofit/>
          </a:bodyPr>
          <a:lstStyle/>
          <a:p>
            <a:pPr lvl="1" algn="ct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9" name="圖片 8"/>
          <p:cNvPicPr>
            <a:picLocks noChangeAspect="1"/>
          </p:cNvPicPr>
          <p:nvPr/>
        </p:nvPicPr>
        <p:blipFill>
          <a:blip r:embed="rId3"/>
          <a:stretch>
            <a:fillRect/>
          </a:stretch>
        </p:blipFill>
        <p:spPr>
          <a:xfrm>
            <a:off x="4912042" y="2012787"/>
            <a:ext cx="3960000" cy="2431802"/>
          </a:xfrm>
          <a:prstGeom prst="rect">
            <a:avLst/>
          </a:prstGeom>
        </p:spPr>
      </p:pic>
      <p:sp>
        <p:nvSpPr>
          <p:cNvPr id="10" name="圓角矩形圖說文字 9"/>
          <p:cNvSpPr/>
          <p:nvPr/>
        </p:nvSpPr>
        <p:spPr>
          <a:xfrm>
            <a:off x="7269480" y="4753154"/>
            <a:ext cx="1097280" cy="542746"/>
          </a:xfrm>
          <a:prstGeom prst="wedgeRoundRectCallout">
            <a:avLst>
              <a:gd name="adj1" fmla="val -91958"/>
              <a:gd name="adj2" fmla="val -344581"/>
              <a:gd name="adj3" fmla="val 16667"/>
            </a:avLst>
          </a:prstGeom>
          <a:solidFill>
            <a:srgbClr val="FE6D6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solidFill>
                  <a:schemeClr val="tx1"/>
                </a:solidFill>
              </a:rPr>
              <a:t>outlier</a:t>
            </a:r>
            <a:endParaRPr lang="zh-TW" altLang="en-US" sz="2400" dirty="0">
              <a:solidFill>
                <a:schemeClr val="tx1"/>
              </a:solidFill>
            </a:endParaRPr>
          </a:p>
        </p:txBody>
      </p:sp>
      <p:pic>
        <p:nvPicPr>
          <p:cNvPr id="12" name="圖片 11"/>
          <p:cNvPicPr>
            <a:picLocks noChangeAspect="1"/>
          </p:cNvPicPr>
          <p:nvPr/>
        </p:nvPicPr>
        <p:blipFill>
          <a:blip r:embed="rId4"/>
          <a:stretch>
            <a:fillRect/>
          </a:stretch>
        </p:blipFill>
        <p:spPr>
          <a:xfrm>
            <a:off x="634860" y="1994775"/>
            <a:ext cx="3960000" cy="2467826"/>
          </a:xfrm>
          <a:prstGeom prst="rect">
            <a:avLst/>
          </a:prstGeom>
        </p:spPr>
      </p:pic>
      <p:sp>
        <p:nvSpPr>
          <p:cNvPr id="11" name="圓角矩形圖說文字 10"/>
          <p:cNvSpPr/>
          <p:nvPr/>
        </p:nvSpPr>
        <p:spPr>
          <a:xfrm>
            <a:off x="427004" y="5024527"/>
            <a:ext cx="2354580" cy="1154853"/>
          </a:xfrm>
          <a:prstGeom prst="wedgeRoundRectCallout">
            <a:avLst>
              <a:gd name="adj1" fmla="val 56682"/>
              <a:gd name="adj2" fmla="val -176247"/>
              <a:gd name="adj3" fmla="val 16667"/>
            </a:avLst>
          </a:prstGeom>
          <a:solidFill>
            <a:srgbClr val="FFFF7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dirty="0">
                <a:solidFill>
                  <a:srgbClr val="000000"/>
                </a:solidFill>
                <a:latin typeface="+mj-lt"/>
                <a:cs typeface="Arial"/>
              </a:rPr>
              <a:t>correct </a:t>
            </a:r>
            <a:r>
              <a:rPr lang="zh-TW" altLang="en-US" sz="2400" dirty="0" smtClean="0">
                <a:solidFill>
                  <a:srgbClr val="000000"/>
                </a:solidFill>
                <a:latin typeface="+mj-lt"/>
                <a:cs typeface="Arial"/>
              </a:rPr>
              <a:t>correspondences</a:t>
            </a:r>
            <a:endParaRPr lang="en-US" altLang="zh-TW" sz="2400" dirty="0" smtClean="0">
              <a:solidFill>
                <a:srgbClr val="000000"/>
              </a:solidFill>
              <a:latin typeface="+mj-lt"/>
              <a:cs typeface="Arial"/>
            </a:endParaRPr>
          </a:p>
          <a:p>
            <a:pPr lvl="0" algn="ctr"/>
            <a:r>
              <a:rPr lang="en-US" altLang="zh-TW" sz="2400" dirty="0" smtClean="0">
                <a:solidFill>
                  <a:srgbClr val="000000"/>
                </a:solidFill>
                <a:latin typeface="+mj-lt"/>
                <a:cs typeface="Arial"/>
              </a:rPr>
              <a:t>(</a:t>
            </a:r>
            <a:r>
              <a:rPr lang="en-US" altLang="zh-TW" sz="2400" dirty="0">
                <a:solidFill>
                  <a:srgbClr val="000000"/>
                </a:solidFill>
                <a:latin typeface="+mj-lt"/>
                <a:ea typeface="Arial"/>
                <a:cs typeface="Arial"/>
              </a:rPr>
              <a:t>inliers</a:t>
            </a:r>
            <a:r>
              <a:rPr lang="en-US" altLang="zh-TW" sz="2400" dirty="0" smtClean="0">
                <a:solidFill>
                  <a:srgbClr val="000000"/>
                </a:solidFill>
                <a:latin typeface="+mj-lt"/>
                <a:cs typeface="Arial"/>
              </a:rPr>
              <a:t>)</a:t>
            </a:r>
            <a:endParaRPr lang="zh-TW" altLang="en-US" sz="2400" dirty="0">
              <a:solidFill>
                <a:srgbClr val="000000"/>
              </a:solidFill>
              <a:latin typeface="+mj-lt"/>
              <a:cs typeface="Aria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sz="1200" cap="none">
                <a:latin typeface="+mj-lt"/>
                <a:ea typeface="+mj-ea"/>
              </a:rPr>
              <a:t>DC &amp; CV Lab. CSIE NTU</a:t>
            </a:r>
            <a:endParaRPr lang="en-US" sz="1200" cap="none" dirty="0">
              <a:latin typeface="+mj-lt"/>
              <a:ea typeface="+mj-ea"/>
            </a:endParaRPr>
          </a:p>
        </p:txBody>
      </p:sp>
    </p:spTree>
    <p:extLst>
      <p:ext uri="{BB962C8B-B14F-4D97-AF65-F5344CB8AC3E}">
        <p14:creationId xmlns:p14="http://schemas.microsoft.com/office/powerpoint/2010/main" val="3437176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爆炸 1 17"/>
          <p:cNvSpPr/>
          <p:nvPr/>
        </p:nvSpPr>
        <p:spPr>
          <a:xfrm rot="21180106">
            <a:off x="81735" y="3286189"/>
            <a:ext cx="1497338" cy="620695"/>
          </a:xfrm>
          <a:prstGeom prst="irregularSeal1">
            <a:avLst/>
          </a:prstGeom>
          <a:solidFill>
            <a:srgbClr val="FF8F8F"/>
          </a:solidFill>
          <a:ln w="285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ln w="3175">
                  <a:solidFill>
                    <a:srgbClr val="FFFF00"/>
                  </a:solidFill>
                </a:ln>
                <a:solidFill>
                  <a:srgbClr val="FFFF00"/>
                </a:solidFill>
                <a:latin typeface="+mj-lt"/>
              </a:rPr>
              <a:t>TEST</a:t>
            </a:r>
            <a:endParaRPr lang="zh-TW" altLang="en-US" sz="2000" b="1" dirty="0">
              <a:ln w="3175">
                <a:solidFill>
                  <a:srgbClr val="FFFF00"/>
                </a:solidFill>
              </a:ln>
              <a:solidFill>
                <a:srgbClr val="FFFF00"/>
              </a:solidFill>
              <a:latin typeface="+mj-lt"/>
            </a:endParaRPr>
          </a:p>
        </p:txBody>
      </p:sp>
      <p:sp>
        <p:nvSpPr>
          <p:cNvPr id="5" name="標題 1"/>
          <p:cNvSpPr>
            <a:spLocks noGrp="1"/>
          </p:cNvSpPr>
          <p:nvPr>
            <p:ph type="title"/>
          </p:nvPr>
        </p:nvSpPr>
        <p:spPr/>
        <p:txBody>
          <a:bodyPr>
            <a:normAutofit/>
          </a:bodyPr>
          <a:lstStyle/>
          <a:p>
            <a:pPr lvl="1" algn="ct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24</a:t>
            </a:fld>
            <a:endParaRPr lang="uk-UA" sz="1200" dirty="0">
              <a:latin typeface="+mj-lt"/>
              <a:ea typeface="+mj-ea"/>
            </a:endParaRPr>
          </a:p>
        </p:txBody>
      </p:sp>
      <p:sp>
        <p:nvSpPr>
          <p:cNvPr id="8" name="內容版面配置區 7"/>
          <p:cNvSpPr>
            <a:spLocks noGrp="1"/>
          </p:cNvSpPr>
          <p:nvPr>
            <p:ph idx="1"/>
          </p:nvPr>
        </p:nvSpPr>
        <p:spPr>
          <a:xfrm>
            <a:off x="619266" y="1845734"/>
            <a:ext cx="7905468" cy="4798906"/>
          </a:xfrm>
        </p:spPr>
        <p:txBody>
          <a:bodyPr>
            <a:normAutofit/>
          </a:bodyPr>
          <a:lstStyle/>
          <a:p>
            <a:pPr marL="0" indent="0">
              <a:lnSpc>
                <a:spcPct val="150000"/>
              </a:lnSpc>
              <a:spcBef>
                <a:spcPts val="0"/>
              </a:spcBef>
              <a:spcAft>
                <a:spcPts val="0"/>
              </a:spcAft>
              <a:buNone/>
            </a:pPr>
            <a:r>
              <a:rPr lang="en-US" altLang="zh-TW" b="1"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RANdom</a:t>
            </a: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SAmple</a:t>
            </a:r>
            <a:r>
              <a:rPr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Consensus </a:t>
            </a: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p>
          <a:p>
            <a:pPr marL="0" indent="0">
              <a:lnSpc>
                <a:spcPct val="150000"/>
              </a:lnSpc>
              <a:spcBef>
                <a:spcPts val="0"/>
              </a:spcBef>
              <a:spcAft>
                <a:spcPts val="0"/>
              </a:spcAft>
              <a:buNone/>
            </a:pPr>
            <a:endPar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50000"/>
              </a:lnSpc>
              <a:spcBef>
                <a:spcPts val="0"/>
              </a:spcBef>
              <a:spcAft>
                <a:spcPts val="0"/>
              </a:spcAft>
              <a:buNone/>
            </a:pPr>
            <a:endPar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50000"/>
              </a:lnSpc>
              <a:spcBef>
                <a:spcPts val="0"/>
              </a:spcBef>
              <a:spcAft>
                <a:spcPts val="0"/>
              </a:spcAft>
              <a:buNone/>
            </a:pPr>
            <a:endParaRPr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50000"/>
              </a:lnSpc>
              <a:spcBef>
                <a:spcPts val="0"/>
              </a:spcBef>
              <a:spcAft>
                <a:spcPts val="0"/>
              </a:spcAft>
              <a:buNone/>
            </a:pPr>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Algorithm</a:t>
            </a:r>
            <a:r>
              <a:rPr lang="en-US" altLang="zh-TW"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p>
          <a:p>
            <a:pPr marL="365125" indent="-365125">
              <a:lnSpc>
                <a:spcPct val="150000"/>
              </a:lnSpc>
              <a:spcBef>
                <a:spcPts val="0"/>
              </a:spcBef>
              <a:spcAft>
                <a:spcPts val="0"/>
              </a:spcAft>
              <a:buClr>
                <a:srgbClr val="FF0000"/>
              </a:buClr>
              <a:buFont typeface="+mj-lt"/>
              <a:buAutoNum type="arabicPeriod"/>
            </a:pP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Sample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(randomly) the number of points required to fit the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model.</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65125" indent="-365125">
              <a:lnSpc>
                <a:spcPct val="150000"/>
              </a:lnSpc>
              <a:spcBef>
                <a:spcPts val="0"/>
              </a:spcBef>
              <a:spcAft>
                <a:spcPts val="0"/>
              </a:spcAft>
              <a:buClr>
                <a:srgbClr val="FF0000"/>
              </a:buClr>
              <a:buFont typeface="+mj-lt"/>
              <a:buAutoNum type="arabicPeriod"/>
            </a:pP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Solve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for model parameters using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samples.</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65125" indent="-365125">
              <a:lnSpc>
                <a:spcPct val="150000"/>
              </a:lnSpc>
              <a:spcBef>
                <a:spcPts val="0"/>
              </a:spcBef>
              <a:spcAft>
                <a:spcPts val="0"/>
              </a:spcAft>
              <a:buClr>
                <a:srgbClr val="FF0000"/>
              </a:buClr>
              <a:buFont typeface="+mj-lt"/>
              <a:buAutoNum type="arabicPeriod"/>
            </a:pP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Score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by the fraction of inliers within a preset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threshold (</a:t>
            </a:r>
            <a:r>
              <a:rPr lang="zh-TW" altLang="en-US" dirty="0"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a:t>𝛿</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of the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model.</a:t>
            </a:r>
          </a:p>
          <a:p>
            <a:pPr marL="365125" indent="-365125">
              <a:lnSpc>
                <a:spcPct val="150000"/>
              </a:lnSpc>
              <a:spcBef>
                <a:spcPts val="0"/>
              </a:spcBef>
              <a:spcAft>
                <a:spcPts val="0"/>
              </a:spcAft>
              <a:buClr>
                <a:srgbClr val="FF0000"/>
              </a:buClr>
              <a:buFont typeface="+mj-lt"/>
              <a:buAutoNum type="arabicPeriod"/>
            </a:pP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Repeat 1~3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until the best model is found with high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confidence.</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矩形 9"/>
          <p:cNvSpPr/>
          <p:nvPr/>
        </p:nvSpPr>
        <p:spPr>
          <a:xfrm>
            <a:off x="525363" y="2745440"/>
            <a:ext cx="1205778" cy="523220"/>
          </a:xfrm>
          <a:prstGeom prst="rect">
            <a:avLst/>
          </a:prstGeom>
        </p:spPr>
        <p:txBody>
          <a:bodyPr wrap="none">
            <a:spAutoFit/>
          </a:bodyPr>
          <a:lstStyle/>
          <a:p>
            <a:pPr algn="ctr"/>
            <a:r>
              <a:rPr lang="en-US" altLang="zh-TW" dirty="0">
                <a:latin typeface="Times New Roman" panose="02020603050405020304" pitchFamily="18" charset="0"/>
                <a:cs typeface="Times New Roman" panose="02020603050405020304" pitchFamily="18" charset="0"/>
              </a:rPr>
              <a:t>Fitting lines </a:t>
            </a:r>
            <a:endParaRPr lang="en-US" altLang="zh-TW" dirty="0" smtClean="0">
              <a:latin typeface="Times New Roman" panose="02020603050405020304" pitchFamily="18" charset="0"/>
              <a:cs typeface="Times New Roman" panose="02020603050405020304" pitchFamily="18" charset="0"/>
            </a:endParaRPr>
          </a:p>
          <a:p>
            <a:pPr algn="ctr"/>
            <a:r>
              <a:rPr lang="en-US" altLang="zh-TW" dirty="0" smtClean="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with outliers)</a:t>
            </a:r>
            <a:endParaRPr lang="zh-TW" altLang="en-US" dirty="0">
              <a:latin typeface="Times New Roman" panose="02020603050405020304" pitchFamily="18" charset="0"/>
              <a:cs typeface="Times New Roman" panose="02020603050405020304" pitchFamily="18" charset="0"/>
            </a:endParaRPr>
          </a:p>
        </p:txBody>
      </p:sp>
      <p:pic>
        <p:nvPicPr>
          <p:cNvPr id="11" name="圖片 10"/>
          <p:cNvPicPr>
            <a:picLocks noChangeAspect="1"/>
          </p:cNvPicPr>
          <p:nvPr/>
        </p:nvPicPr>
        <p:blipFill>
          <a:blip r:embed="rId3">
            <a:clrChange>
              <a:clrFrom>
                <a:srgbClr val="FEFFFF"/>
              </a:clrFrom>
              <a:clrTo>
                <a:srgbClr val="FEFFFF">
                  <a:alpha val="0"/>
                </a:srgbClr>
              </a:clrTo>
            </a:clrChange>
          </a:blip>
          <a:stretch>
            <a:fillRect/>
          </a:stretch>
        </p:blipFill>
        <p:spPr>
          <a:xfrm>
            <a:off x="1751393" y="2543053"/>
            <a:ext cx="1288515" cy="1260000"/>
          </a:xfrm>
          <a:prstGeom prst="rect">
            <a:avLst/>
          </a:prstGeom>
        </p:spPr>
      </p:pic>
      <p:pic>
        <p:nvPicPr>
          <p:cNvPr id="12" name="圖片 11"/>
          <p:cNvPicPr>
            <a:picLocks noChangeAspect="1"/>
          </p:cNvPicPr>
          <p:nvPr/>
        </p:nvPicPr>
        <p:blipFill>
          <a:blip r:embed="rId4">
            <a:clrChange>
              <a:clrFrom>
                <a:srgbClr val="FEFFFF"/>
              </a:clrFrom>
              <a:clrTo>
                <a:srgbClr val="FEFFFF">
                  <a:alpha val="0"/>
                </a:srgbClr>
              </a:clrTo>
            </a:clrChange>
          </a:blip>
          <a:stretch>
            <a:fillRect/>
          </a:stretch>
        </p:blipFill>
        <p:spPr>
          <a:xfrm>
            <a:off x="3467691" y="2543053"/>
            <a:ext cx="1573062" cy="1260000"/>
          </a:xfrm>
          <a:prstGeom prst="rect">
            <a:avLst/>
          </a:prstGeom>
        </p:spPr>
      </p:pic>
      <p:pic>
        <p:nvPicPr>
          <p:cNvPr id="13" name="圖片 12"/>
          <p:cNvPicPr>
            <a:picLocks noChangeAspect="1"/>
          </p:cNvPicPr>
          <p:nvPr/>
        </p:nvPicPr>
        <p:blipFill>
          <a:blip r:embed="rId5">
            <a:clrChange>
              <a:clrFrom>
                <a:srgbClr val="FEFFFF"/>
              </a:clrFrom>
              <a:clrTo>
                <a:srgbClr val="FEFFFF">
                  <a:alpha val="0"/>
                </a:srgbClr>
              </a:clrTo>
            </a:clrChange>
          </a:blip>
          <a:stretch>
            <a:fillRect/>
          </a:stretch>
        </p:blipFill>
        <p:spPr>
          <a:xfrm>
            <a:off x="5468536" y="2543053"/>
            <a:ext cx="1698598" cy="1260000"/>
          </a:xfrm>
          <a:prstGeom prst="rect">
            <a:avLst/>
          </a:prstGeom>
        </p:spPr>
      </p:pic>
      <p:cxnSp>
        <p:nvCxnSpPr>
          <p:cNvPr id="15" name="直線單箭頭接點 14"/>
          <p:cNvCxnSpPr>
            <a:stCxn id="11" idx="3"/>
            <a:endCxn id="12" idx="1"/>
          </p:cNvCxnSpPr>
          <p:nvPr/>
        </p:nvCxnSpPr>
        <p:spPr>
          <a:xfrm>
            <a:off x="3039908" y="3173053"/>
            <a:ext cx="427783" cy="0"/>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7" name="直線單箭頭接點 16"/>
          <p:cNvCxnSpPr>
            <a:stCxn id="12" idx="3"/>
            <a:endCxn id="13" idx="1"/>
          </p:cNvCxnSpPr>
          <p:nvPr/>
        </p:nvCxnSpPr>
        <p:spPr>
          <a:xfrm>
            <a:off x="5040753" y="3173053"/>
            <a:ext cx="427783" cy="0"/>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21" name="文字方塊 20"/>
          <p:cNvSpPr txBox="1"/>
          <p:nvPr/>
        </p:nvSpPr>
        <p:spPr>
          <a:xfrm>
            <a:off x="1968754" y="2419001"/>
            <a:ext cx="835378" cy="307777"/>
          </a:xfrm>
          <a:prstGeom prst="rect">
            <a:avLst/>
          </a:prstGeom>
          <a:noFill/>
        </p:spPr>
        <p:txBody>
          <a:bodyPr wrap="square" rtlCol="0">
            <a:spAutoFit/>
          </a:bodyPr>
          <a:lstStyle/>
          <a:p>
            <a:pPr algn="ctr"/>
            <a:r>
              <a:rPr lang="en-US" altLang="zh-TW" dirty="0" smtClean="0">
                <a:latin typeface="Times New Roman" panose="02020603050405020304" pitchFamily="18" charset="0"/>
                <a:ea typeface="+mn-ea"/>
                <a:cs typeface="Times New Roman" panose="02020603050405020304" pitchFamily="18" charset="0"/>
              </a:rPr>
              <a:t>Step 1</a:t>
            </a:r>
            <a:endParaRPr lang="zh-TW" altLang="en-US" dirty="0">
              <a:latin typeface="Times New Roman" panose="02020603050405020304" pitchFamily="18" charset="0"/>
              <a:ea typeface="+mn-ea"/>
              <a:cs typeface="Times New Roman" panose="02020603050405020304" pitchFamily="18" charset="0"/>
            </a:endParaRPr>
          </a:p>
        </p:txBody>
      </p:sp>
      <p:sp>
        <p:nvSpPr>
          <p:cNvPr id="22" name="文字方塊 21"/>
          <p:cNvSpPr txBox="1"/>
          <p:nvPr/>
        </p:nvSpPr>
        <p:spPr>
          <a:xfrm>
            <a:off x="3659625" y="2413023"/>
            <a:ext cx="835378" cy="307777"/>
          </a:xfrm>
          <a:prstGeom prst="rect">
            <a:avLst/>
          </a:prstGeom>
          <a:noFill/>
        </p:spPr>
        <p:txBody>
          <a:bodyPr wrap="square" rtlCol="0">
            <a:spAutoFit/>
          </a:bodyPr>
          <a:lstStyle/>
          <a:p>
            <a:pPr algn="ctr"/>
            <a:r>
              <a:rPr lang="en-US" altLang="zh-TW" dirty="0" smtClean="0">
                <a:latin typeface="Times New Roman" panose="02020603050405020304" pitchFamily="18" charset="0"/>
                <a:ea typeface="+mn-ea"/>
                <a:cs typeface="Times New Roman" panose="02020603050405020304" pitchFamily="18" charset="0"/>
              </a:rPr>
              <a:t>Step 2</a:t>
            </a:r>
            <a:endParaRPr lang="zh-TW" altLang="en-US" dirty="0">
              <a:latin typeface="Times New Roman" panose="02020603050405020304" pitchFamily="18" charset="0"/>
              <a:ea typeface="+mn-ea"/>
              <a:cs typeface="Times New Roman" panose="02020603050405020304" pitchFamily="18" charset="0"/>
            </a:endParaRPr>
          </a:p>
        </p:txBody>
      </p:sp>
      <p:sp>
        <p:nvSpPr>
          <p:cNvPr id="23" name="文字方塊 22"/>
          <p:cNvSpPr txBox="1"/>
          <p:nvPr/>
        </p:nvSpPr>
        <p:spPr>
          <a:xfrm>
            <a:off x="5720621" y="2413023"/>
            <a:ext cx="835378" cy="307777"/>
          </a:xfrm>
          <a:prstGeom prst="rect">
            <a:avLst/>
          </a:prstGeom>
          <a:noFill/>
        </p:spPr>
        <p:txBody>
          <a:bodyPr wrap="square" rtlCol="0">
            <a:spAutoFit/>
          </a:bodyPr>
          <a:lstStyle/>
          <a:p>
            <a:pPr algn="ctr"/>
            <a:r>
              <a:rPr lang="en-US" altLang="zh-TW" dirty="0" smtClean="0">
                <a:latin typeface="Times New Roman" panose="02020603050405020304" pitchFamily="18" charset="0"/>
                <a:ea typeface="+mn-ea"/>
                <a:cs typeface="Times New Roman" panose="02020603050405020304" pitchFamily="18" charset="0"/>
              </a:rPr>
              <a:t>Step 3</a:t>
            </a:r>
            <a:endParaRPr lang="zh-TW" altLang="en-US" dirty="0">
              <a:latin typeface="Times New Roman" panose="02020603050405020304" pitchFamily="18" charset="0"/>
              <a:ea typeface="+mn-ea"/>
              <a:cs typeface="Times New Roman" panose="02020603050405020304" pitchFamily="18" charset="0"/>
            </a:endParaRPr>
          </a:p>
        </p:txBody>
      </p:sp>
      <p:sp>
        <p:nvSpPr>
          <p:cNvPr id="24" name="文字方塊 23"/>
          <p:cNvSpPr txBox="1"/>
          <p:nvPr/>
        </p:nvSpPr>
        <p:spPr>
          <a:xfrm>
            <a:off x="6516997" y="2899032"/>
            <a:ext cx="790222" cy="307777"/>
          </a:xfrm>
          <a:prstGeom prst="rect">
            <a:avLst/>
          </a:prstGeom>
          <a:noFill/>
        </p:spPr>
        <p:txBody>
          <a:bodyPr wrap="square" rtlCol="0">
            <a:spAutoFit/>
          </a:bodyPr>
          <a:lstStyle/>
          <a:p>
            <a:pPr algn="ctr"/>
            <a:r>
              <a:rPr lang="en-US" altLang="zh-TW" i="1" dirty="0">
                <a:latin typeface="Times New Roman" panose="02020603050405020304" pitchFamily="18" charset="0"/>
                <a:ea typeface="+mj-ea"/>
                <a:cs typeface="Times New Roman" panose="02020603050405020304" pitchFamily="18" charset="0"/>
              </a:rPr>
              <a:t>S</a:t>
            </a:r>
            <a:r>
              <a:rPr lang="en-US" altLang="zh-TW" i="1" baseline="-25000" dirty="0" smtClean="0">
                <a:latin typeface="Times New Roman" panose="02020603050405020304" pitchFamily="18" charset="0"/>
                <a:ea typeface="+mj-ea"/>
                <a:cs typeface="Times New Roman" panose="02020603050405020304" pitchFamily="18" charset="0"/>
              </a:rPr>
              <a:t>I</a:t>
            </a:r>
            <a:r>
              <a:rPr lang="en-US" altLang="zh-TW" dirty="0" smtClean="0">
                <a:latin typeface="Times New Roman" panose="02020603050405020304" pitchFamily="18" charset="0"/>
                <a:ea typeface="+mj-ea"/>
                <a:cs typeface="Times New Roman" panose="02020603050405020304" pitchFamily="18" charset="0"/>
              </a:rPr>
              <a:t> = 6</a:t>
            </a:r>
            <a:endParaRPr lang="zh-TW" altLang="en-US" dirty="0">
              <a:latin typeface="Times New Roman" panose="02020603050405020304" pitchFamily="18" charset="0"/>
              <a:ea typeface="+mj-ea"/>
              <a:cs typeface="Times New Roman" panose="02020603050405020304" pitchFamily="18" charset="0"/>
            </a:endParaRPr>
          </a:p>
        </p:txBody>
      </p:sp>
      <p:pic>
        <p:nvPicPr>
          <p:cNvPr id="26" name="圖片 25"/>
          <p:cNvPicPr>
            <a:picLocks noChangeAspect="1"/>
          </p:cNvPicPr>
          <p:nvPr/>
        </p:nvPicPr>
        <p:blipFill>
          <a:blip r:embed="rId6">
            <a:clrChange>
              <a:clrFrom>
                <a:srgbClr val="FEFFFF"/>
              </a:clrFrom>
              <a:clrTo>
                <a:srgbClr val="FEFFFF">
                  <a:alpha val="0"/>
                </a:srgbClr>
              </a:clrTo>
            </a:clrChange>
          </a:blip>
          <a:stretch>
            <a:fillRect/>
          </a:stretch>
        </p:blipFill>
        <p:spPr>
          <a:xfrm>
            <a:off x="7456218" y="2543053"/>
            <a:ext cx="1341391" cy="1260000"/>
          </a:xfrm>
          <a:prstGeom prst="rect">
            <a:avLst/>
          </a:prstGeom>
        </p:spPr>
      </p:pic>
      <p:sp>
        <p:nvSpPr>
          <p:cNvPr id="31" name="文字方塊 30"/>
          <p:cNvSpPr txBox="1"/>
          <p:nvPr/>
        </p:nvSpPr>
        <p:spPr>
          <a:xfrm>
            <a:off x="7789510" y="2280791"/>
            <a:ext cx="790222" cy="307777"/>
          </a:xfrm>
          <a:prstGeom prst="rect">
            <a:avLst/>
          </a:prstGeom>
          <a:noFill/>
        </p:spPr>
        <p:txBody>
          <a:bodyPr wrap="square" rtlCol="0">
            <a:spAutoFit/>
          </a:bodyPr>
          <a:lstStyle/>
          <a:p>
            <a:pPr algn="ctr"/>
            <a:r>
              <a:rPr lang="en-US" altLang="zh-TW" i="1" dirty="0">
                <a:latin typeface="Times New Roman" panose="02020603050405020304" pitchFamily="18" charset="0"/>
                <a:ea typeface="+mj-ea"/>
                <a:cs typeface="Times New Roman" panose="02020603050405020304" pitchFamily="18" charset="0"/>
              </a:rPr>
              <a:t>S</a:t>
            </a:r>
            <a:r>
              <a:rPr lang="en-US" altLang="zh-TW" i="1" baseline="-25000" dirty="0" smtClean="0">
                <a:latin typeface="Times New Roman" panose="02020603050405020304" pitchFamily="18" charset="0"/>
                <a:ea typeface="+mj-ea"/>
                <a:cs typeface="Times New Roman" panose="02020603050405020304" pitchFamily="18" charset="0"/>
              </a:rPr>
              <a:t>I</a:t>
            </a:r>
            <a:r>
              <a:rPr lang="en-US" altLang="zh-TW" dirty="0" smtClean="0">
                <a:latin typeface="Times New Roman" panose="02020603050405020304" pitchFamily="18" charset="0"/>
                <a:ea typeface="+mj-ea"/>
                <a:cs typeface="Times New Roman" panose="02020603050405020304" pitchFamily="18" charset="0"/>
              </a:rPr>
              <a:t> = 14</a:t>
            </a:r>
            <a:endParaRPr lang="zh-TW" altLang="en-US" dirty="0">
              <a:latin typeface="Times New Roman" panose="02020603050405020304" pitchFamily="18" charset="0"/>
              <a:ea typeface="+mj-ea"/>
              <a:cs typeface="Times New Roman" panose="02020603050405020304" pitchFamily="18" charset="0"/>
            </a:endParaRPr>
          </a:p>
        </p:txBody>
      </p:sp>
      <p:sp>
        <p:nvSpPr>
          <p:cNvPr id="7" name="迴轉箭號 6"/>
          <p:cNvSpPr/>
          <p:nvPr/>
        </p:nvSpPr>
        <p:spPr>
          <a:xfrm rot="16200000">
            <a:off x="-196140" y="4702106"/>
            <a:ext cx="1085066" cy="357491"/>
          </a:xfrm>
          <a:prstGeom prst="uturnArrow">
            <a:avLst>
              <a:gd name="adj1" fmla="val 25000"/>
              <a:gd name="adj2" fmla="val 25000"/>
              <a:gd name="adj3" fmla="val 25000"/>
              <a:gd name="adj4" fmla="val 43750"/>
              <a:gd name="adj5" fmla="val 100000"/>
            </a:avLst>
          </a:prstGeom>
          <a:solidFill>
            <a:srgbClr val="FF8F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843443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normAutofit/>
          </a:bodyPr>
          <a:lstStyle/>
          <a:p>
            <a:pPr lvl="1" algn="ct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25</a:t>
            </a:fld>
            <a:endParaRPr lang="uk-UA" sz="1200" dirty="0">
              <a:latin typeface="+mj-lt"/>
              <a:ea typeface="+mj-ea"/>
            </a:endParaRPr>
          </a:p>
        </p:txBody>
      </p:sp>
      <p:sp>
        <p:nvSpPr>
          <p:cNvPr id="8" name="內容版面配置區 7"/>
          <p:cNvSpPr>
            <a:spLocks noGrp="1"/>
          </p:cNvSpPr>
          <p:nvPr>
            <p:ph idx="1"/>
          </p:nvPr>
        </p:nvSpPr>
        <p:spPr>
          <a:xfrm>
            <a:off x="619266" y="1845734"/>
            <a:ext cx="7905468" cy="4798906"/>
          </a:xfrm>
        </p:spPr>
        <p:txBody>
          <a:bodyPr>
            <a:normAutofit lnSpcReduction="10000"/>
          </a:bodyPr>
          <a:lstStyle/>
          <a:p>
            <a:pPr marL="0" indent="0">
              <a:lnSpc>
                <a:spcPct val="110000"/>
              </a:lnSpc>
              <a:spcBef>
                <a:spcPts val="0"/>
              </a:spcBef>
              <a:spcAft>
                <a:spcPts val="0"/>
              </a:spcAft>
              <a:buNone/>
            </a:pP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RANdom </a:t>
            </a:r>
            <a:r>
              <a:rPr lang="en-US" altLang="zh-TW" b="1"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SAmple</a:t>
            </a:r>
            <a:r>
              <a:rPr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Consensus </a:t>
            </a: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p>
          <a:p>
            <a:pPr marL="0" indent="0">
              <a:lnSpc>
                <a:spcPct val="110000"/>
              </a:lnSpc>
              <a:spcBef>
                <a:spcPts val="0"/>
              </a:spcBef>
              <a:spcAft>
                <a:spcPts val="0"/>
              </a:spcAft>
              <a:buNone/>
            </a:pPr>
            <a:endPar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10000"/>
              </a:lnSpc>
              <a:spcBef>
                <a:spcPts val="0"/>
              </a:spcBef>
              <a:spcAft>
                <a:spcPts val="0"/>
              </a:spcAft>
              <a:buNone/>
            </a:pPr>
            <a:r>
              <a:rPr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How to choose parameters? </a:t>
            </a:r>
            <a:endPar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71463" indent="-271463">
              <a:lnSpc>
                <a:spcPct val="110000"/>
              </a:lnSpc>
              <a:spcBef>
                <a:spcPts val="0"/>
              </a:spcBef>
              <a:spcAft>
                <a:spcPts val="0"/>
              </a:spcAft>
              <a:buFont typeface="+mj-lt"/>
              <a:buAutoNum type="arabicPeriod"/>
            </a:pP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Number of samples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a:t>
            </a:r>
          </a:p>
          <a:p>
            <a:pPr marL="450850" lvl="1" indent="-250825">
              <a:lnSpc>
                <a:spcPct val="110000"/>
              </a:lnSpc>
              <a:spcBef>
                <a:spcPts val="0"/>
              </a:spcBef>
              <a:spcAft>
                <a:spcPts val="0"/>
              </a:spcAft>
              <a:buFont typeface="Wingdings" panose="05000000000000000000" pitchFamily="2" charset="2"/>
              <a:buChar char="l"/>
            </a:pPr>
            <a:r>
              <a:rPr lang="en-US" altLang="zh-TW" dirty="0" smtClean="0">
                <a:solidFill>
                  <a:schemeClr val="tx1"/>
                </a:solidFill>
              </a:rPr>
              <a:t>Sufﬁcient </a:t>
            </a:r>
            <a:r>
              <a:rPr lang="en-US" altLang="zh-TW" dirty="0">
                <a:solidFill>
                  <a:schemeClr val="tx1"/>
                </a:solidFill>
              </a:rPr>
              <a:t>number of trials </a:t>
            </a:r>
            <a:r>
              <a:rPr lang="en-US" altLang="zh-TW" i="1" dirty="0">
                <a:solidFill>
                  <a:schemeClr val="tx1"/>
                </a:solidFill>
              </a:rPr>
              <a:t>S</a:t>
            </a:r>
            <a:r>
              <a:rPr lang="en-US" altLang="zh-TW" dirty="0">
                <a:solidFill>
                  <a:schemeClr val="tx1"/>
                </a:solidFill>
              </a:rPr>
              <a:t> must be </a:t>
            </a:r>
            <a:r>
              <a:rPr lang="en-US" altLang="zh-TW" dirty="0" smtClean="0">
                <a:solidFill>
                  <a:schemeClr val="tx1"/>
                </a:solidFill>
              </a:rPr>
              <a:t>tried.</a:t>
            </a:r>
          </a:p>
          <a:p>
            <a:pPr marL="450850" lvl="1" indent="-250825">
              <a:lnSpc>
                <a:spcPct val="110000"/>
              </a:lnSpc>
              <a:spcBef>
                <a:spcPts val="0"/>
              </a:spcBef>
              <a:spcAft>
                <a:spcPts val="0"/>
              </a:spcAft>
              <a:buFont typeface="Wingdings" panose="05000000000000000000" pitchFamily="2" charset="2"/>
              <a:buChar char="l"/>
            </a:pPr>
            <a:r>
              <a:rPr lang="en-US" altLang="zh-TW" i="1" dirty="0" smtClean="0">
                <a:solidFill>
                  <a:schemeClr val="tx1"/>
                </a:solidFill>
              </a:rPr>
              <a:t>p</a:t>
            </a:r>
            <a:r>
              <a:rPr lang="en-US" altLang="zh-TW" dirty="0" smtClean="0">
                <a:solidFill>
                  <a:schemeClr val="tx1"/>
                </a:solidFill>
              </a:rPr>
              <a:t>: </a:t>
            </a:r>
            <a:r>
              <a:rPr lang="en-US" altLang="zh-TW" dirty="0">
                <a:solidFill>
                  <a:schemeClr val="tx1"/>
                </a:solidFill>
              </a:rPr>
              <a:t>probability of inlier</a:t>
            </a:r>
          </a:p>
          <a:p>
            <a:pPr marL="450850" lvl="1" indent="-250825">
              <a:lnSpc>
                <a:spcPct val="110000"/>
              </a:lnSpc>
              <a:spcBef>
                <a:spcPts val="0"/>
              </a:spcBef>
              <a:spcAft>
                <a:spcPts val="0"/>
              </a:spcAft>
              <a:buFont typeface="Wingdings" panose="05000000000000000000" pitchFamily="2" charset="2"/>
              <a:buChar char="l"/>
            </a:pPr>
            <a:r>
              <a:rPr lang="en-US" altLang="zh-TW" i="1" dirty="0" smtClean="0">
                <a:solidFill>
                  <a:schemeClr val="tx1"/>
                </a:solidFill>
              </a:rPr>
              <a:t>P</a:t>
            </a:r>
            <a:r>
              <a:rPr lang="en-US" altLang="zh-TW" dirty="0" smtClean="0">
                <a:solidFill>
                  <a:schemeClr val="tx1"/>
                </a:solidFill>
              </a:rPr>
              <a:t>: total </a:t>
            </a:r>
            <a:r>
              <a:rPr lang="en-US" altLang="zh-TW" dirty="0">
                <a:solidFill>
                  <a:schemeClr val="tx1"/>
                </a:solidFill>
              </a:rPr>
              <a:t>probability of success after </a:t>
            </a:r>
            <a:r>
              <a:rPr lang="en-US" altLang="zh-TW" i="1" dirty="0">
                <a:solidFill>
                  <a:schemeClr val="tx1"/>
                </a:solidFill>
              </a:rPr>
              <a:t>S</a:t>
            </a:r>
            <a:r>
              <a:rPr lang="en-US" altLang="zh-TW" dirty="0" smtClean="0">
                <a:solidFill>
                  <a:schemeClr val="tx1"/>
                </a:solidFill>
              </a:rPr>
              <a:t> </a:t>
            </a:r>
            <a:r>
              <a:rPr lang="en-US" altLang="zh-TW" dirty="0">
                <a:solidFill>
                  <a:schemeClr val="tx1"/>
                </a:solidFill>
              </a:rPr>
              <a:t>trials</a:t>
            </a:r>
            <a:r>
              <a:rPr lang="en-US" altLang="zh-TW" dirty="0" smtClean="0">
                <a:solidFill>
                  <a:schemeClr val="tx1"/>
                </a:solidFill>
              </a:rPr>
              <a:t>.</a:t>
            </a:r>
          </a:p>
          <a:p>
            <a:pPr marL="200025" lvl="1" indent="0">
              <a:lnSpc>
                <a:spcPct val="110000"/>
              </a:lnSpc>
              <a:spcBef>
                <a:spcPts val="0"/>
              </a:spcBef>
              <a:spcAft>
                <a:spcPts val="0"/>
              </a:spcAft>
              <a:buNone/>
            </a:pP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71463" indent="-271463">
              <a:lnSpc>
                <a:spcPct val="110000"/>
              </a:lnSpc>
              <a:spcBef>
                <a:spcPts val="0"/>
              </a:spcBef>
              <a:spcAft>
                <a:spcPts val="0"/>
              </a:spcAft>
              <a:buFont typeface="+mj-lt"/>
              <a:buAutoNum type="arabicPeriod" startAt="2"/>
            </a:pP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Number of sampled points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50850" lvl="1" indent="-250825">
              <a:lnSpc>
                <a:spcPct val="110000"/>
              </a:lnSpc>
              <a:spcBef>
                <a:spcPts val="0"/>
              </a:spcBef>
              <a:spcAft>
                <a:spcPts val="0"/>
              </a:spcAft>
              <a:buFont typeface="Wingdings" panose="05000000000000000000" pitchFamily="2" charset="2"/>
              <a:buChar char="l"/>
            </a:pP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Minimum number needed to fit the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model. </a:t>
            </a:r>
            <a:r>
              <a:rPr lang="en-US" altLang="zh-TW" dirty="0">
                <a:solidFill>
                  <a:schemeClr val="tx1"/>
                </a:solidFill>
              </a:rPr>
              <a:t>The likelihood in one trial that all </a:t>
            </a:r>
            <a:r>
              <a:rPr lang="en-US" altLang="zh-TW" i="1" dirty="0">
                <a:solidFill>
                  <a:schemeClr val="tx1"/>
                </a:solidFill>
              </a:rPr>
              <a:t>k</a:t>
            </a:r>
            <a:r>
              <a:rPr lang="en-US" altLang="zh-TW" dirty="0">
                <a:solidFill>
                  <a:schemeClr val="tx1"/>
                </a:solidFill>
              </a:rPr>
              <a:t> random samples are inliers is </a:t>
            </a:r>
            <a:r>
              <a:rPr lang="en-US" altLang="zh-TW" i="1" dirty="0" smtClean="0">
                <a:solidFill>
                  <a:schemeClr val="tx1"/>
                </a:solidFill>
              </a:rPr>
              <a:t>p</a:t>
            </a:r>
            <a:r>
              <a:rPr lang="en-US" altLang="zh-TW" i="1" baseline="30000" dirty="0" smtClean="0">
                <a:solidFill>
                  <a:schemeClr val="tx1"/>
                </a:solidFill>
              </a:rPr>
              <a:t>k</a:t>
            </a:r>
            <a:r>
              <a:rPr lang="en-US" altLang="zh-TW" i="1" dirty="0" smtClean="0">
                <a:solidFill>
                  <a:schemeClr val="tx1"/>
                </a:solidFill>
              </a:rPr>
              <a:t>.</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00025" lvl="1" indent="0">
              <a:lnSpc>
                <a:spcPct val="110000"/>
              </a:lnSpc>
              <a:spcBef>
                <a:spcPts val="0"/>
              </a:spcBef>
              <a:spcAft>
                <a:spcPts val="0"/>
              </a:spcAft>
              <a:buNone/>
            </a:pP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71463" indent="-271463">
              <a:lnSpc>
                <a:spcPct val="110000"/>
              </a:lnSpc>
              <a:spcBef>
                <a:spcPts val="0"/>
              </a:spcBef>
              <a:spcAft>
                <a:spcPts val="0"/>
              </a:spcAft>
              <a:buFont typeface="+mj-lt"/>
              <a:buAutoNum type="arabicPeriod" startAt="3"/>
            </a:pP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Distance threshold δ</a:t>
            </a:r>
          </a:p>
          <a:p>
            <a:pPr marL="450850" lvl="1" indent="-250825">
              <a:lnSpc>
                <a:spcPct val="110000"/>
              </a:lnSpc>
              <a:spcBef>
                <a:spcPts val="0"/>
              </a:spcBef>
              <a:spcAft>
                <a:spcPts val="0"/>
              </a:spcAft>
              <a:buFont typeface="Wingdings" panose="05000000000000000000" pitchFamily="2" charset="2"/>
              <a:buChar char="l"/>
            </a:pP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Choose δ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so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that a good point with noise is likely (e.g., </a:t>
            </a:r>
            <a:r>
              <a:rPr lang="en-US" altLang="zh-TW"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prob</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=0.95) within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threshold.</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文字方塊 1"/>
              <p:cNvSpPr txBox="1"/>
              <p:nvPr/>
            </p:nvSpPr>
            <p:spPr>
              <a:xfrm>
                <a:off x="5394396" y="3235044"/>
                <a:ext cx="2901244" cy="742447"/>
              </a:xfrm>
              <a:prstGeom prst="rect">
                <a:avLst/>
              </a:prstGeom>
              <a:noFill/>
            </p:spPr>
            <p:txBody>
              <a:bodyPr wrap="square" rtlCol="0">
                <a:spAutoFit/>
              </a:bodyPr>
              <a:lstStyle/>
              <a:p>
                <a:pPr>
                  <a:tabLst>
                    <a:tab pos="1343025" algn="l"/>
                  </a:tabLst>
                </a:pPr>
                <a14:m>
                  <m:oMathPara xmlns:m="http://schemas.openxmlformats.org/officeDocument/2006/math">
                    <m:oMathParaPr>
                      <m:jc m:val="centerGroup"/>
                    </m:oMathParaPr>
                    <m:oMath xmlns:m="http://schemas.openxmlformats.org/officeDocument/2006/math">
                      <m:r>
                        <a:rPr lang="en-US" altLang="zh-TW" sz="2000" i="1">
                          <a:solidFill>
                            <a:schemeClr val="tx1"/>
                          </a:solidFill>
                          <a:latin typeface="Cambria Math" panose="02040503050406030204" pitchFamily="18" charset="0"/>
                        </a:rPr>
                        <m:t>𝑆</m:t>
                      </m:r>
                      <m:r>
                        <a:rPr lang="en-US" altLang="zh-TW" sz="2000" i="1">
                          <a:solidFill>
                            <a:schemeClr val="tx1"/>
                          </a:solidFill>
                          <a:latin typeface="Cambria Math" panose="02040503050406030204" pitchFamily="18" charset="0"/>
                        </a:rPr>
                        <m:t>=</m:t>
                      </m:r>
                      <m:f>
                        <m:fPr>
                          <m:ctrlPr>
                            <a:rPr lang="en-US" altLang="zh-TW" sz="2000" i="1">
                              <a:solidFill>
                                <a:schemeClr val="tx1"/>
                              </a:solidFill>
                              <a:latin typeface="Cambria Math" panose="02040503050406030204" pitchFamily="18" charset="0"/>
                            </a:rPr>
                          </m:ctrlPr>
                        </m:fPr>
                        <m:num>
                          <m:r>
                            <m:rPr>
                              <m:sty m:val="p"/>
                            </m:rPr>
                            <a:rPr lang="en-US" altLang="zh-TW" sz="2000">
                              <a:solidFill>
                                <a:schemeClr val="tx1"/>
                              </a:solidFill>
                              <a:latin typeface="Cambria Math" panose="02040503050406030204" pitchFamily="18" charset="0"/>
                            </a:rPr>
                            <m:t>log</m:t>
                          </m:r>
                          <m:r>
                            <a:rPr lang="en-US" altLang="zh-TW" sz="2000" i="1">
                              <a:solidFill>
                                <a:schemeClr val="tx1"/>
                              </a:solidFill>
                              <a:latin typeface="Cambria Math" panose="02040503050406030204" pitchFamily="18" charset="0"/>
                            </a:rPr>
                            <m:t>(1−</m:t>
                          </m:r>
                          <m:r>
                            <a:rPr lang="en-US" altLang="zh-TW" sz="2000" i="1">
                              <a:solidFill>
                                <a:schemeClr val="tx1"/>
                              </a:solidFill>
                              <a:latin typeface="Cambria Math" panose="02040503050406030204" pitchFamily="18" charset="0"/>
                            </a:rPr>
                            <m:t>𝑃</m:t>
                          </m:r>
                          <m:r>
                            <a:rPr lang="en-US" altLang="zh-TW" sz="2000" i="1">
                              <a:solidFill>
                                <a:schemeClr val="tx1"/>
                              </a:solidFill>
                              <a:latin typeface="Cambria Math" panose="02040503050406030204" pitchFamily="18" charset="0"/>
                            </a:rPr>
                            <m:t>)</m:t>
                          </m:r>
                        </m:num>
                        <m:den>
                          <m:r>
                            <m:rPr>
                              <m:sty m:val="p"/>
                            </m:rPr>
                            <a:rPr lang="en-US" altLang="zh-TW" sz="2000">
                              <a:solidFill>
                                <a:schemeClr val="tx1"/>
                              </a:solidFill>
                              <a:latin typeface="Cambria Math" panose="02040503050406030204" pitchFamily="18" charset="0"/>
                            </a:rPr>
                            <m:t>log</m:t>
                          </m:r>
                          <m:r>
                            <a:rPr lang="en-US" altLang="zh-TW" sz="2000" i="1">
                              <a:solidFill>
                                <a:schemeClr val="tx1"/>
                              </a:solidFill>
                              <a:latin typeface="Cambria Math" panose="02040503050406030204" pitchFamily="18" charset="0"/>
                            </a:rPr>
                            <m:t>(1−</m:t>
                          </m:r>
                          <m:sSup>
                            <m:sSupPr>
                              <m:ctrlPr>
                                <a:rPr lang="en-US" altLang="zh-TW" sz="2000" i="1">
                                  <a:solidFill>
                                    <a:schemeClr val="tx1"/>
                                  </a:solidFill>
                                  <a:latin typeface="Cambria Math" panose="02040503050406030204" pitchFamily="18" charset="0"/>
                                </a:rPr>
                              </m:ctrlPr>
                            </m:sSupPr>
                            <m:e>
                              <m:r>
                                <a:rPr lang="en-US" altLang="zh-TW" sz="2000" i="1" smtClean="0">
                                  <a:solidFill>
                                    <a:schemeClr val="tx1"/>
                                  </a:solidFill>
                                  <a:latin typeface="Cambria Math" panose="02040503050406030204" pitchFamily="18" charset="0"/>
                                </a:rPr>
                                <m:t>𝑝</m:t>
                              </m:r>
                            </m:e>
                            <m:sup>
                              <m:r>
                                <a:rPr lang="en-US" altLang="zh-TW" sz="2000" i="1">
                                  <a:solidFill>
                                    <a:schemeClr val="tx1"/>
                                  </a:solidFill>
                                  <a:latin typeface="Cambria Math" panose="02040503050406030204" pitchFamily="18" charset="0"/>
                                </a:rPr>
                                <m:t>𝑘</m:t>
                              </m:r>
                            </m:sup>
                          </m:sSup>
                          <m:r>
                            <a:rPr lang="en-US" altLang="zh-TW" sz="2000" i="1">
                              <a:solidFill>
                                <a:schemeClr val="tx1"/>
                              </a:solidFill>
                              <a:latin typeface="Cambria Math" panose="02040503050406030204" pitchFamily="18" charset="0"/>
                            </a:rPr>
                            <m:t>)</m:t>
                          </m:r>
                        </m:den>
                      </m:f>
                    </m:oMath>
                  </m:oMathPara>
                </a14:m>
                <a:endParaRPr lang="zh-TW" altLang="en-US" sz="2000" i="1" dirty="0">
                  <a:solidFill>
                    <a:schemeClr val="tx1"/>
                  </a:solidFill>
                  <a:latin typeface="+mj-lt"/>
                  <a:cs typeface="Times New Roman" panose="02020603050405020304" pitchFamily="18" charset="0"/>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5394396" y="3235044"/>
                <a:ext cx="2901244" cy="742447"/>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5808976" y="1907687"/>
                <a:ext cx="2373214" cy="405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000" i="1" smtClean="0">
                          <a:solidFill>
                            <a:schemeClr val="tx1"/>
                          </a:solidFill>
                          <a:latin typeface="Cambria Math" panose="02040503050406030204" pitchFamily="18" charset="0"/>
                        </a:rPr>
                        <m:t>𝑃</m:t>
                      </m:r>
                      <m:r>
                        <a:rPr lang="zh-TW" altLang="en-US" sz="2000" i="1" smtClean="0">
                          <a:solidFill>
                            <a:schemeClr val="tx1"/>
                          </a:solidFill>
                          <a:latin typeface="Cambria Math" panose="02040503050406030204" pitchFamily="18" charset="0"/>
                        </a:rPr>
                        <m:t> </m:t>
                      </m:r>
                      <m:r>
                        <a:rPr lang="en-US" altLang="zh-TW" sz="2000" i="1">
                          <a:solidFill>
                            <a:schemeClr val="tx1"/>
                          </a:solidFill>
                          <a:latin typeface="Cambria Math" panose="02040503050406030204" pitchFamily="18" charset="0"/>
                        </a:rPr>
                        <m:t>=1−</m:t>
                      </m:r>
                      <m:sSup>
                        <m:sSupPr>
                          <m:ctrlPr>
                            <a:rPr lang="en-US" altLang="zh-TW" sz="2000" i="1" smtClean="0">
                              <a:solidFill>
                                <a:schemeClr val="tx1"/>
                              </a:solidFill>
                              <a:latin typeface="Cambria Math" panose="02040503050406030204" pitchFamily="18" charset="0"/>
                            </a:rPr>
                          </m:ctrlPr>
                        </m:sSupPr>
                        <m:e>
                          <m:r>
                            <a:rPr lang="en-US" altLang="zh-TW" sz="2000" i="1">
                              <a:solidFill>
                                <a:schemeClr val="tx1"/>
                              </a:solidFill>
                              <a:latin typeface="Cambria Math" panose="02040503050406030204" pitchFamily="18" charset="0"/>
                            </a:rPr>
                            <m:t>(</m:t>
                          </m:r>
                          <m:r>
                            <a:rPr lang="en-US" altLang="zh-TW" sz="2000" i="1" smtClean="0">
                              <a:solidFill>
                                <a:schemeClr val="tx1"/>
                              </a:solidFill>
                              <a:latin typeface="Cambria Math" panose="02040503050406030204" pitchFamily="18" charset="0"/>
                            </a:rPr>
                            <m:t>1</m:t>
                          </m:r>
                          <m:r>
                            <a:rPr lang="en-US" altLang="zh-TW" sz="2000" i="1">
                              <a:solidFill>
                                <a:schemeClr val="tx1"/>
                              </a:solidFill>
                              <a:latin typeface="Cambria Math" panose="02040503050406030204" pitchFamily="18" charset="0"/>
                            </a:rPr>
                            <m:t>−</m:t>
                          </m:r>
                          <m:sSup>
                            <m:sSupPr>
                              <m:ctrlPr>
                                <a:rPr lang="en-US" altLang="zh-TW" sz="2000" i="1" smtClean="0">
                                  <a:solidFill>
                                    <a:schemeClr val="tx1"/>
                                  </a:solidFill>
                                  <a:latin typeface="Cambria Math" panose="02040503050406030204" pitchFamily="18" charset="0"/>
                                </a:rPr>
                              </m:ctrlPr>
                            </m:sSupPr>
                            <m:e>
                              <m:r>
                                <a:rPr lang="en-US" altLang="zh-TW" sz="2000" b="0" i="1" smtClean="0">
                                  <a:solidFill>
                                    <a:schemeClr val="tx1"/>
                                  </a:solidFill>
                                  <a:latin typeface="Cambria Math" panose="02040503050406030204" pitchFamily="18" charset="0"/>
                                </a:rPr>
                                <m:t>𝑝</m:t>
                              </m:r>
                            </m:e>
                            <m:sup>
                              <m:r>
                                <a:rPr lang="en-US" altLang="zh-TW" sz="2000" b="0" i="1" smtClean="0">
                                  <a:solidFill>
                                    <a:schemeClr val="tx1"/>
                                  </a:solidFill>
                                  <a:latin typeface="Cambria Math" panose="02040503050406030204" pitchFamily="18" charset="0"/>
                                </a:rPr>
                                <m:t>𝑘</m:t>
                              </m:r>
                            </m:sup>
                          </m:sSup>
                          <m:r>
                            <a:rPr lang="en-US" altLang="zh-TW" sz="2000" i="1" smtClean="0">
                              <a:solidFill>
                                <a:schemeClr val="tx1"/>
                              </a:solidFill>
                              <a:latin typeface="Cambria Math" panose="02040503050406030204" pitchFamily="18" charset="0"/>
                            </a:rPr>
                            <m:t>)</m:t>
                          </m:r>
                        </m:e>
                        <m:sup>
                          <m:r>
                            <a:rPr lang="en-US" altLang="zh-TW" sz="2000" b="0" i="1" smtClean="0">
                              <a:solidFill>
                                <a:schemeClr val="tx1"/>
                              </a:solidFill>
                              <a:latin typeface="Cambria Math" panose="02040503050406030204" pitchFamily="18" charset="0"/>
                            </a:rPr>
                            <m:t>𝑆</m:t>
                          </m:r>
                        </m:sup>
                      </m:sSup>
                      <m:r>
                        <a:rPr lang="zh-TW" altLang="en-US" sz="2000" i="1" smtClean="0">
                          <a:solidFill>
                            <a:schemeClr val="tx1"/>
                          </a:solidFill>
                          <a:latin typeface="Cambria Math" panose="02040503050406030204" pitchFamily="18" charset="0"/>
                        </a:rPr>
                        <m:t> </m:t>
                      </m:r>
                    </m:oMath>
                  </m:oMathPara>
                </a14:m>
                <a:endParaRPr lang="zh-TW" altLang="en-US" sz="2000" dirty="0">
                  <a:latin typeface="+mj-lt"/>
                </a:endParaRPr>
              </a:p>
            </p:txBody>
          </p:sp>
        </mc:Choice>
        <mc:Fallback xmlns="">
          <p:sp>
            <p:nvSpPr>
              <p:cNvPr id="3" name="矩形 2"/>
              <p:cNvSpPr>
                <a:spLocks noRot="1" noChangeAspect="1" noMove="1" noResize="1" noEditPoints="1" noAdjustHandles="1" noChangeArrowheads="1" noChangeShapeType="1" noTextEdit="1"/>
              </p:cNvSpPr>
              <p:nvPr/>
            </p:nvSpPr>
            <p:spPr>
              <a:xfrm>
                <a:off x="5808976" y="1907687"/>
                <a:ext cx="2373214" cy="405624"/>
              </a:xfrm>
              <a:prstGeom prst="rect">
                <a:avLst/>
              </a:prstGeom>
              <a:blipFill>
                <a:blip r:embed="rId4"/>
                <a:stretch>
                  <a:fillRect b="-16667"/>
                </a:stretch>
              </a:blipFill>
            </p:spPr>
            <p:txBody>
              <a:bodyPr/>
              <a:lstStyle/>
              <a:p>
                <a:r>
                  <a:rPr lang="zh-TW" altLang="en-US">
                    <a:noFill/>
                  </a:rPr>
                  <a:t> </a:t>
                </a:r>
              </a:p>
            </p:txBody>
          </p:sp>
        </mc:Fallback>
      </mc:AlternateContent>
      <p:sp>
        <p:nvSpPr>
          <p:cNvPr id="6" name="頁尾版面配置區 5"/>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
        <p:nvSpPr>
          <p:cNvPr id="7" name="左大括弧 6"/>
          <p:cNvSpPr/>
          <p:nvPr/>
        </p:nvSpPr>
        <p:spPr>
          <a:xfrm rot="5400000" flipV="1">
            <a:off x="7507506" y="1707417"/>
            <a:ext cx="208133" cy="372456"/>
          </a:xfrm>
          <a:prstGeom prst="leftBrace">
            <a:avLst>
              <a:gd name="adj1" fmla="val 20538"/>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 name="文字方塊 8"/>
          <p:cNvSpPr txBox="1"/>
          <p:nvPr/>
        </p:nvSpPr>
        <p:spPr>
          <a:xfrm>
            <a:off x="7101280" y="1465592"/>
            <a:ext cx="1902742" cy="307777"/>
          </a:xfrm>
          <a:prstGeom prst="rect">
            <a:avLst/>
          </a:prstGeom>
          <a:noFill/>
        </p:spPr>
        <p:txBody>
          <a:bodyPr wrap="square" rtlCol="0">
            <a:spAutoFit/>
          </a:bodyPr>
          <a:lstStyle/>
          <a:p>
            <a:r>
              <a:rPr lang="en-US" altLang="zh-TW" i="1" dirty="0" smtClean="0">
                <a:solidFill>
                  <a:srgbClr val="002060"/>
                </a:solidFill>
                <a:latin typeface="+mn-lt"/>
                <a:ea typeface="標楷體" panose="03000509000000000000" pitchFamily="65" charset="-120"/>
              </a:rPr>
              <a:t>k</a:t>
            </a:r>
            <a:r>
              <a:rPr lang="zh-TW" altLang="en-US" dirty="0" smtClean="0">
                <a:solidFill>
                  <a:srgbClr val="002060"/>
                </a:solidFill>
                <a:latin typeface="+mn-lt"/>
                <a:ea typeface="標楷體" panose="03000509000000000000" pitchFamily="65" charset="-120"/>
              </a:rPr>
              <a:t> </a:t>
            </a:r>
            <a:r>
              <a:rPr lang="en-US" altLang="zh-TW" dirty="0" smtClean="0">
                <a:solidFill>
                  <a:srgbClr val="002060"/>
                </a:solidFill>
                <a:latin typeface="+mn-lt"/>
                <a:ea typeface="標楷體" panose="03000509000000000000" pitchFamily="65" charset="-120"/>
              </a:rPr>
              <a:t>samples are all inliers</a:t>
            </a:r>
            <a:r>
              <a:rPr lang="zh-TW" altLang="en-US" dirty="0" smtClean="0">
                <a:solidFill>
                  <a:srgbClr val="002060"/>
                </a:solidFill>
                <a:latin typeface="+mn-lt"/>
                <a:ea typeface="標楷體" panose="03000509000000000000" pitchFamily="65" charset="-120"/>
              </a:rPr>
              <a:t> </a:t>
            </a:r>
            <a:endParaRPr lang="zh-TW" altLang="en-US" dirty="0">
              <a:solidFill>
                <a:srgbClr val="002060"/>
              </a:solidFill>
              <a:latin typeface="+mn-lt"/>
              <a:ea typeface="標楷體" panose="03000509000000000000" pitchFamily="65" charset="-120"/>
            </a:endParaRPr>
          </a:p>
        </p:txBody>
      </p:sp>
      <p:sp>
        <p:nvSpPr>
          <p:cNvPr id="10" name="左大括弧 9"/>
          <p:cNvSpPr/>
          <p:nvPr/>
        </p:nvSpPr>
        <p:spPr>
          <a:xfrm rot="16200000">
            <a:off x="7251932" y="1954035"/>
            <a:ext cx="260877" cy="830862"/>
          </a:xfrm>
          <a:prstGeom prst="leftBrace">
            <a:avLst>
              <a:gd name="adj1" fmla="val 20538"/>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1" name="文字方塊 10"/>
          <p:cNvSpPr txBox="1"/>
          <p:nvPr/>
        </p:nvSpPr>
        <p:spPr>
          <a:xfrm>
            <a:off x="7241258" y="2454389"/>
            <a:ext cx="846102" cy="307777"/>
          </a:xfrm>
          <a:prstGeom prst="rect">
            <a:avLst/>
          </a:prstGeom>
          <a:noFill/>
        </p:spPr>
        <p:txBody>
          <a:bodyPr wrap="square" rtlCol="0">
            <a:spAutoFit/>
          </a:bodyPr>
          <a:lstStyle/>
          <a:p>
            <a:r>
              <a:rPr lang="en-US" altLang="zh-TW" dirty="0" smtClean="0">
                <a:solidFill>
                  <a:srgbClr val="002060"/>
                </a:solidFill>
                <a:latin typeface="+mn-lt"/>
                <a:ea typeface="標楷體" panose="03000509000000000000" pitchFamily="65" charset="-120"/>
              </a:rPr>
              <a:t>a failure</a:t>
            </a:r>
            <a:endParaRPr lang="zh-TW" altLang="en-US" dirty="0">
              <a:solidFill>
                <a:srgbClr val="002060"/>
              </a:solidFill>
              <a:latin typeface="+mn-lt"/>
              <a:ea typeface="標楷體" panose="03000509000000000000" pitchFamily="65" charset="-120"/>
            </a:endParaRPr>
          </a:p>
        </p:txBody>
      </p:sp>
      <p:sp>
        <p:nvSpPr>
          <p:cNvPr id="12" name="左大括弧 11"/>
          <p:cNvSpPr/>
          <p:nvPr/>
        </p:nvSpPr>
        <p:spPr>
          <a:xfrm rot="5400000" flipV="1">
            <a:off x="7339273" y="860240"/>
            <a:ext cx="240850" cy="1125502"/>
          </a:xfrm>
          <a:prstGeom prst="leftBrace">
            <a:avLst>
              <a:gd name="adj1" fmla="val 20538"/>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文字方塊 12"/>
          <p:cNvSpPr txBox="1"/>
          <p:nvPr/>
        </p:nvSpPr>
        <p:spPr>
          <a:xfrm>
            <a:off x="6839460" y="994789"/>
            <a:ext cx="1649698" cy="307777"/>
          </a:xfrm>
          <a:prstGeom prst="rect">
            <a:avLst/>
          </a:prstGeom>
          <a:noFill/>
        </p:spPr>
        <p:txBody>
          <a:bodyPr wrap="square" rtlCol="0">
            <a:spAutoFit/>
          </a:bodyPr>
          <a:lstStyle/>
          <a:p>
            <a:r>
              <a:rPr lang="en-US" altLang="zh-TW" dirty="0">
                <a:solidFill>
                  <a:srgbClr val="002060"/>
                </a:solidFill>
                <a:latin typeface="+mn-lt"/>
                <a:ea typeface="標楷體" panose="03000509000000000000" pitchFamily="65" charset="-120"/>
              </a:rPr>
              <a:t>f</a:t>
            </a:r>
            <a:r>
              <a:rPr lang="en-US" altLang="zh-TW" dirty="0" smtClean="0">
                <a:solidFill>
                  <a:srgbClr val="002060"/>
                </a:solidFill>
                <a:latin typeface="+mn-lt"/>
                <a:ea typeface="標楷體" panose="03000509000000000000" pitchFamily="65" charset="-120"/>
              </a:rPr>
              <a:t>ailure after </a:t>
            </a:r>
            <a:r>
              <a:rPr lang="en-US" altLang="zh-TW" i="1" dirty="0" smtClean="0">
                <a:solidFill>
                  <a:srgbClr val="002060"/>
                </a:solidFill>
                <a:latin typeface="+mn-lt"/>
                <a:ea typeface="標楷體" panose="03000509000000000000" pitchFamily="65" charset="-120"/>
              </a:rPr>
              <a:t>S</a:t>
            </a:r>
            <a:r>
              <a:rPr lang="en-US" altLang="zh-TW" dirty="0" smtClean="0">
                <a:solidFill>
                  <a:srgbClr val="002060"/>
                </a:solidFill>
                <a:latin typeface="+mn-lt"/>
                <a:ea typeface="標楷體" panose="03000509000000000000" pitchFamily="65" charset="-120"/>
              </a:rPr>
              <a:t> trials</a:t>
            </a:r>
            <a:endParaRPr lang="zh-TW" altLang="en-US" dirty="0">
              <a:solidFill>
                <a:srgbClr val="002060"/>
              </a:solidFill>
              <a:latin typeface="+mn-lt"/>
              <a:ea typeface="標楷體" panose="03000509000000000000" pitchFamily="65" charset="-120"/>
            </a:endParaRPr>
          </a:p>
        </p:txBody>
      </p:sp>
    </p:spTree>
    <p:extLst>
      <p:ext uri="{BB962C8B-B14F-4D97-AF65-F5344CB8AC3E}">
        <p14:creationId xmlns:p14="http://schemas.microsoft.com/office/powerpoint/2010/main" val="2079175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lgn="ct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endParaRPr lang="zh-TW" altLang="en-US" sz="3200"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lstStyle/>
              <a:p>
                <a:r>
                  <a:rPr lang="en-US" altLang="zh-TW" sz="2400" dirty="0" smtClean="0">
                    <a:solidFill>
                      <a:schemeClr val="tx1"/>
                    </a:solidFill>
                    <a:latin typeface="Times New Roman" panose="02020603050405020304" pitchFamily="18" charset="0"/>
                    <a:cs typeface="Times New Roman" panose="02020603050405020304" pitchFamily="18" charset="0"/>
                  </a:rPr>
                  <a:t>Number of trials </a:t>
                </a:r>
                <a14:m>
                  <m:oMath xmlns:m="http://schemas.openxmlformats.org/officeDocument/2006/math">
                    <m:r>
                      <a:rPr lang="en-US" altLang="zh-TW" sz="2400" i="1">
                        <a:solidFill>
                          <a:schemeClr val="tx1"/>
                        </a:solidFill>
                        <a:latin typeface="Cambria Math"/>
                      </a:rPr>
                      <m:t>𝑆</m:t>
                    </m:r>
                  </m:oMath>
                </a14:m>
                <a:r>
                  <a:rPr lang="en-US" altLang="zh-TW" sz="2400" dirty="0">
                    <a:solidFill>
                      <a:schemeClr val="tx1"/>
                    </a:solidFill>
                    <a:latin typeface="Times New Roman" panose="02020603050405020304" pitchFamily="18" charset="0"/>
                    <a:cs typeface="Times New Roman" panose="02020603050405020304" pitchFamily="18" charset="0"/>
                  </a:rPr>
                  <a:t> to attain a 99% probability of success:</a:t>
                </a:r>
                <a:endParaRPr lang="zh-TW" alt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a:blip r:embed="rId3"/>
                <a:stretch>
                  <a:fillRect l="-1212" t="-2121"/>
                </a:stretch>
              </a:blipFill>
            </p:spPr>
            <p:txBody>
              <a:bodyPr/>
              <a:lstStyle/>
              <a:p>
                <a:r>
                  <a:rPr lang="zh-TW" altLang="en-US">
                    <a:noFill/>
                  </a:rPr>
                  <a:t> </a:t>
                </a:r>
              </a:p>
            </p:txBody>
          </p:sp>
        </mc:Fallback>
      </mc:AlternateContent>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467203"/>
            <a:ext cx="3312368" cy="340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altLang="zh-TW" sz="1200" smtClean="0">
                <a:latin typeface="Times New Roman" panose="02020603050405020304" pitchFamily="18" charset="0"/>
                <a:ea typeface="標楷體" panose="03000509000000000000" pitchFamily="65" charset="-120"/>
                <a:cs typeface="Times New Roman" panose="02020603050405020304" pitchFamily="18" charset="0"/>
              </a:rPr>
              <a:t>26</a:t>
            </a:fld>
            <a:endParaRPr lang="uk-UA"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頁尾版面配置區 4"/>
          <p:cNvSpPr>
            <a:spLocks noGrp="1"/>
          </p:cNvSpPr>
          <p:nvPr>
            <p:ph type="ftr" sz="quarter" idx="11"/>
          </p:nvPr>
        </p:nvSpPr>
        <p:spPr>
          <a:xfrm>
            <a:off x="2764639" y="6459786"/>
            <a:ext cx="3617103" cy="365125"/>
          </a:xfrm>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
        <p:nvSpPr>
          <p:cNvPr id="8" name="矩形 7"/>
          <p:cNvSpPr/>
          <p:nvPr/>
        </p:nvSpPr>
        <p:spPr>
          <a:xfrm>
            <a:off x="4490720" y="1845734"/>
            <a:ext cx="619760" cy="3691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8"/>
          <p:cNvSpPr/>
          <p:nvPr/>
        </p:nvSpPr>
        <p:spPr>
          <a:xfrm>
            <a:off x="4230240" y="1556304"/>
            <a:ext cx="341760" cy="400110"/>
          </a:xfrm>
          <a:prstGeom prst="rect">
            <a:avLst/>
          </a:prstGeom>
        </p:spPr>
        <p:txBody>
          <a:bodyPr wrap="none">
            <a:spAutoFit/>
          </a:bodyPr>
          <a:lstStyle/>
          <a:p>
            <a:r>
              <a:rPr lang="en-US" altLang="zh-TW" sz="2000" i="1" dirty="0">
                <a:solidFill>
                  <a:srgbClr val="FF0000"/>
                </a:solidFill>
                <a:latin typeface="+mj-lt"/>
                <a:ea typeface="標楷體" panose="03000509000000000000" pitchFamily="65" charset="-120"/>
              </a:rPr>
              <a:t>P</a:t>
            </a:r>
            <a:endParaRPr lang="zh-TW" altLang="en-US" sz="2000" dirty="0">
              <a:solidFill>
                <a:srgbClr val="FF0000"/>
              </a:solidFill>
              <a:latin typeface="+mj-lt"/>
              <a:ea typeface="標楷體" panose="03000509000000000000" pitchFamily="65" charset="-120"/>
            </a:endParaRPr>
          </a:p>
        </p:txBody>
      </p:sp>
    </p:spTree>
    <p:extLst>
      <p:ext uri="{BB962C8B-B14F-4D97-AF65-F5344CB8AC3E}">
        <p14:creationId xmlns:p14="http://schemas.microsoft.com/office/powerpoint/2010/main" val="507908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455" y="1931988"/>
            <a:ext cx="4370000" cy="424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Text Box 5"/>
          <p:cNvSpPr txBox="1">
            <a:spLocks noChangeArrowheads="1"/>
          </p:cNvSpPr>
          <p:nvPr/>
        </p:nvSpPr>
        <p:spPr bwMode="auto">
          <a:xfrm>
            <a:off x="6577648" y="1737361"/>
            <a:ext cx="779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800">
                <a:solidFill>
                  <a:schemeClr val="tx1"/>
                </a:solidFill>
                <a:latin typeface="Trebuchet MS" charset="0"/>
                <a:ea typeface="新細明體" charset="-120"/>
              </a:defRPr>
            </a:lvl1pPr>
            <a:lvl2pPr marL="742950" indent="-285750">
              <a:spcBef>
                <a:spcPct val="20000"/>
              </a:spcBef>
              <a:buChar char="–"/>
              <a:defRPr kumimoji="1" sz="2400">
                <a:solidFill>
                  <a:schemeClr val="tx1"/>
                </a:solidFill>
                <a:latin typeface="Trebuchet MS" charset="0"/>
                <a:ea typeface="新細明體" charset="-120"/>
              </a:defRPr>
            </a:lvl2pPr>
            <a:lvl3pPr marL="1143000" indent="-228600">
              <a:spcBef>
                <a:spcPct val="20000"/>
              </a:spcBef>
              <a:buChar char="•"/>
              <a:defRPr kumimoji="1" sz="2000">
                <a:solidFill>
                  <a:schemeClr val="tx1"/>
                </a:solidFill>
                <a:latin typeface="Trebuchet MS" charset="0"/>
                <a:ea typeface="新細明體" charset="-120"/>
              </a:defRPr>
            </a:lvl3pPr>
            <a:lvl4pPr marL="1600200" indent="-228600">
              <a:spcBef>
                <a:spcPct val="20000"/>
              </a:spcBef>
              <a:buChar char="–"/>
              <a:defRPr kumimoji="1">
                <a:solidFill>
                  <a:schemeClr val="tx1"/>
                </a:solidFill>
                <a:latin typeface="Trebuchet MS" charset="0"/>
                <a:ea typeface="新細明體" charset="-120"/>
              </a:defRPr>
            </a:lvl4pPr>
            <a:lvl5pPr marL="2057400" indent="-228600">
              <a:spcBef>
                <a:spcPct val="20000"/>
              </a:spcBef>
              <a:buChar char="»"/>
              <a:defRPr kumimoji="1" sz="1600">
                <a:solidFill>
                  <a:schemeClr val="tx1"/>
                </a:solidFill>
                <a:latin typeface="Trebuchet MS" charset="0"/>
                <a:ea typeface="新細明體" charset="-120"/>
              </a:defRPr>
            </a:lvl5pPr>
            <a:lvl6pPr marL="2514600" indent="-228600" eaLnBrk="0" fontAlgn="base" hangingPunct="0">
              <a:spcBef>
                <a:spcPct val="20000"/>
              </a:spcBef>
              <a:spcAft>
                <a:spcPct val="0"/>
              </a:spcAft>
              <a:buChar char="»"/>
              <a:defRPr kumimoji="1" sz="1600">
                <a:solidFill>
                  <a:schemeClr val="tx1"/>
                </a:solidFill>
                <a:latin typeface="Trebuchet MS" charset="0"/>
                <a:ea typeface="新細明體" charset="-120"/>
              </a:defRPr>
            </a:lvl6pPr>
            <a:lvl7pPr marL="2971800" indent="-228600" eaLnBrk="0" fontAlgn="base" hangingPunct="0">
              <a:spcBef>
                <a:spcPct val="20000"/>
              </a:spcBef>
              <a:spcAft>
                <a:spcPct val="0"/>
              </a:spcAft>
              <a:buChar char="»"/>
              <a:defRPr kumimoji="1" sz="1600">
                <a:solidFill>
                  <a:schemeClr val="tx1"/>
                </a:solidFill>
                <a:latin typeface="Trebuchet MS" charset="0"/>
                <a:ea typeface="新細明體" charset="-120"/>
              </a:defRPr>
            </a:lvl7pPr>
            <a:lvl8pPr marL="3429000" indent="-228600" eaLnBrk="0" fontAlgn="base" hangingPunct="0">
              <a:spcBef>
                <a:spcPct val="20000"/>
              </a:spcBef>
              <a:spcAft>
                <a:spcPct val="0"/>
              </a:spcAft>
              <a:buChar char="»"/>
              <a:defRPr kumimoji="1" sz="1600">
                <a:solidFill>
                  <a:schemeClr val="tx1"/>
                </a:solidFill>
                <a:latin typeface="Trebuchet MS" charset="0"/>
                <a:ea typeface="新細明體" charset="-120"/>
              </a:defRPr>
            </a:lvl8pPr>
            <a:lvl9pPr marL="3886200" indent="-228600" eaLnBrk="0" fontAlgn="base" hangingPunct="0">
              <a:spcBef>
                <a:spcPct val="20000"/>
              </a:spcBef>
              <a:spcAft>
                <a:spcPct val="0"/>
              </a:spcAft>
              <a:buChar char="»"/>
              <a:defRPr kumimoji="1" sz="1600">
                <a:solidFill>
                  <a:schemeClr val="tx1"/>
                </a:solidFill>
                <a:latin typeface="Trebuchet MS" charset="0"/>
                <a:ea typeface="新細明體" charset="-120"/>
              </a:defRPr>
            </a:lvl9pPr>
          </a:lstStyle>
          <a:p>
            <a:pPr algn="ctr">
              <a:spcBef>
                <a:spcPct val="0"/>
              </a:spcBef>
              <a:buFontTx/>
              <a:buNone/>
            </a:pPr>
            <a:r>
              <a:rPr kumimoji="0" lang="en-US" altLang="zh-TW" b="0" i="1" dirty="0" smtClean="0">
                <a:latin typeface="Times New Roman" charset="0"/>
              </a:rPr>
              <a:t>k=2</a:t>
            </a:r>
            <a:endParaRPr kumimoji="0" lang="en-US" altLang="zh-TW" b="0" i="1" dirty="0">
              <a:latin typeface="Times New Roman" charset="0"/>
            </a:endParaRPr>
          </a:p>
        </p:txBody>
      </p:sp>
      <p:sp>
        <p:nvSpPr>
          <p:cNvPr id="5" name="標題 1"/>
          <p:cNvSpPr txBox="1">
            <a:spLocks/>
          </p:cNvSpPr>
          <p:nvPr/>
        </p:nvSpPr>
        <p:spPr>
          <a:xfrm>
            <a:off x="822960" y="28660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buClrTx/>
              <a:buFontTx/>
            </a:pPr>
            <a:endParaRPr lang="zh-TW" altLang="en-US" sz="3200" dirty="0">
              <a:solidFill>
                <a:sysClr val="windowText" lastClr="000000"/>
              </a:solidFill>
            </a:endParaRPr>
          </a:p>
        </p:txBody>
      </p:sp>
      <p:sp>
        <p:nvSpPr>
          <p:cNvPr id="6" name="標題 5"/>
          <p:cNvSpPr>
            <a:spLocks noGrp="1"/>
          </p:cNvSpPr>
          <p:nvPr>
            <p:ph type="title"/>
          </p:nvPr>
        </p:nvSpPr>
        <p:spPr/>
        <p:txBody>
          <a:bodyPr>
            <a:normAutofit/>
          </a:bodyPr>
          <a:lstStyle/>
          <a:p>
            <a:pPr lvl="1" algn="ctr" rtl="0">
              <a:lnSpc>
                <a:spcPct val="85000"/>
              </a:lnSpc>
              <a:spcBef>
                <a:spcPct val="0"/>
              </a:spcBef>
            </a:pP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頁尾版面配置區 7"/>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
        <p:nvSpPr>
          <p:cNvPr id="9" name="投影片編號版面配置區 8"/>
          <p:cNvSpPr>
            <a:spLocks noGrp="1"/>
          </p:cNvSpPr>
          <p:nvPr>
            <p:ph type="sldNum" sz="quarter" idx="12"/>
          </p:nvPr>
        </p:nvSpPr>
        <p:spPr/>
        <p:txBody>
          <a:bodyPr/>
          <a:lstStyle/>
          <a:p>
            <a:fld id="{00000000-1234-1234-1234-123412341234}" type="slidenum">
              <a:rPr lang="en-US" altLang="zh-TW" sz="1200">
                <a:latin typeface="Times New Roman" panose="02020603050405020304" pitchFamily="18" charset="0"/>
                <a:ea typeface="標楷體" panose="03000509000000000000" pitchFamily="65" charset="-120"/>
                <a:cs typeface="Times New Roman" panose="02020603050405020304" pitchFamily="18" charset="0"/>
              </a:rPr>
              <a:pPr/>
              <a:t>27</a:t>
            </a:fld>
            <a:endParaRPr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1469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920" y="1891768"/>
            <a:ext cx="4464368" cy="43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6080760" y="1737361"/>
            <a:ext cx="2286000" cy="62484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buFontTx/>
            </a:pPr>
            <a:r>
              <a:rPr lang="en-US" altLang="zh-TW" sz="2800" dirty="0" smtClean="0">
                <a:solidFill>
                  <a:schemeClr val="tx1"/>
                </a:solidFill>
              </a:rPr>
              <a:t>Model fitting</a:t>
            </a:r>
            <a:endParaRPr lang="en-US" altLang="zh-TW" sz="2800" dirty="0">
              <a:solidFill>
                <a:schemeClr val="tx1"/>
              </a:solidFill>
            </a:endParaRPr>
          </a:p>
        </p:txBody>
      </p:sp>
      <p:sp>
        <p:nvSpPr>
          <p:cNvPr id="6" name="標題 5"/>
          <p:cNvSpPr>
            <a:spLocks noGrp="1"/>
          </p:cNvSpPr>
          <p:nvPr>
            <p:ph type="title"/>
          </p:nvPr>
        </p:nvSpPr>
        <p:spPr/>
        <p:txBody>
          <a:bodyPr>
            <a:normAutofit/>
          </a:bodyPr>
          <a:lstStyle/>
          <a:p>
            <a:pPr lvl="1" algn="ctr" rtl="0">
              <a:lnSpc>
                <a:spcPct val="85000"/>
              </a:lnSpc>
              <a:spcBef>
                <a:spcPct val="0"/>
              </a:spcBef>
            </a:pP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頁尾版面配置區 2"/>
          <p:cNvSpPr>
            <a:spLocks noGrp="1"/>
          </p:cNvSpPr>
          <p:nvPr>
            <p:ph type="ftr" sz="quarter" idx="11"/>
          </p:nvPr>
        </p:nvSpPr>
        <p:spPr/>
        <p:txBody>
          <a:bodyPr vert="horz" lIns="91440" tIns="45720" rIns="91440" bIns="45720" rtlCol="0" anchor="ctr"/>
          <a:lstStyle/>
          <a:p>
            <a:r>
              <a:rPr lang="pl-PL" sz="1200" cap="none">
                <a:latin typeface="+mj-lt"/>
                <a:ea typeface="+mj-ea"/>
              </a:rPr>
              <a:t>DC &amp; CV Lab. CSIE NTU</a:t>
            </a:r>
            <a:endParaRPr lang="en-US" sz="1200" cap="none" dirty="0">
              <a:latin typeface="+mj-lt"/>
              <a:ea typeface="+mj-ea"/>
            </a:endParaRPr>
          </a:p>
        </p:txBody>
      </p:sp>
      <p:sp>
        <p:nvSpPr>
          <p:cNvPr id="5" name="投影片編號版面配置區 4"/>
          <p:cNvSpPr>
            <a:spLocks noGrp="1"/>
          </p:cNvSpPr>
          <p:nvPr>
            <p:ph type="sldNum" sz="quarter" idx="12"/>
          </p:nvPr>
        </p:nvSpPr>
        <p:spPr/>
        <p:txBody>
          <a:bodyPr/>
          <a:lstStyle/>
          <a:p>
            <a:fld id="{00000000-1234-1234-1234-123412341234}" type="slidenum">
              <a:rPr lang="en-US" altLang="zh-TW" sz="1200">
                <a:latin typeface="Times New Roman" panose="02020603050405020304" pitchFamily="18" charset="0"/>
                <a:ea typeface="標楷體" panose="03000509000000000000" pitchFamily="65" charset="-120"/>
                <a:cs typeface="Times New Roman" panose="02020603050405020304" pitchFamily="18" charset="0"/>
              </a:rPr>
              <a:pPr/>
              <a:t>28</a:t>
            </a:fld>
            <a:endParaRPr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39082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 y="1846048"/>
            <a:ext cx="4447898"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6080760" y="1737361"/>
            <a:ext cx="2880360" cy="62484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buFontTx/>
            </a:pPr>
            <a:r>
              <a:rPr lang="en-US" altLang="zh-TW" sz="2800" dirty="0">
                <a:solidFill>
                  <a:schemeClr val="tx1"/>
                </a:solidFill>
              </a:rPr>
              <a:t>Measure distances</a:t>
            </a:r>
          </a:p>
        </p:txBody>
      </p:sp>
      <p:sp>
        <p:nvSpPr>
          <p:cNvPr id="6" name="標題 5"/>
          <p:cNvSpPr>
            <a:spLocks noGrp="1"/>
          </p:cNvSpPr>
          <p:nvPr>
            <p:ph type="title"/>
          </p:nvPr>
        </p:nvSpPr>
        <p:spPr/>
        <p:txBody>
          <a:bodyPr>
            <a:normAutofit/>
          </a:bodyPr>
          <a:lstStyle/>
          <a:p>
            <a:pPr lvl="1" algn="ctr" rtl="0">
              <a:lnSpc>
                <a:spcPct val="85000"/>
              </a:lnSpc>
              <a:spcBef>
                <a:spcPct val="0"/>
              </a:spcBef>
            </a:pP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sz="1200" cap="none">
                <a:latin typeface="+mj-lt"/>
                <a:ea typeface="+mj-ea"/>
              </a:rPr>
              <a:t>DC &amp; CV Lab. CSIE NTU</a:t>
            </a:r>
            <a:endParaRPr lang="en-US" sz="1200" cap="none" dirty="0">
              <a:latin typeface="+mj-lt"/>
              <a:ea typeface="+mj-ea"/>
            </a:endParaRPr>
          </a:p>
        </p:txBody>
      </p:sp>
      <p:sp>
        <p:nvSpPr>
          <p:cNvPr id="3" name="投影片編號版面配置區 2"/>
          <p:cNvSpPr>
            <a:spLocks noGrp="1"/>
          </p:cNvSpPr>
          <p:nvPr>
            <p:ph type="sldNum" sz="quarter" idx="12"/>
          </p:nvPr>
        </p:nvSpPr>
        <p:spPr/>
        <p:txBody>
          <a:bodyPr/>
          <a:lstStyle/>
          <a:p>
            <a:fld id="{00000000-1234-1234-1234-123412341234}" type="slidenum">
              <a:rPr lang="en-US" altLang="zh-TW" sz="1200">
                <a:latin typeface="Times New Roman" panose="02020603050405020304" pitchFamily="18" charset="0"/>
                <a:ea typeface="標楷體" panose="03000509000000000000" pitchFamily="65" charset="-120"/>
                <a:cs typeface="Times New Roman" panose="02020603050405020304" pitchFamily="18" charset="0"/>
              </a:rPr>
              <a:pPr/>
              <a:t>29</a:t>
            </a:fld>
            <a:endParaRPr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87036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7"/>
          <p:cNvSpPr txBox="1">
            <a:spLocks noGrp="1"/>
          </p:cNvSpPr>
          <p:nvPr>
            <p:ph idx="1"/>
          </p:nvPr>
        </p:nvSpPr>
        <p:spPr>
          <a:xfrm>
            <a:off x="628650" y="1825624"/>
            <a:ext cx="7886700" cy="5032500"/>
          </a:xfrm>
          <a:prstGeom prst="rect">
            <a:avLst/>
          </a:prstGeom>
          <a:noFill/>
          <a:ln>
            <a:noFill/>
          </a:ln>
        </p:spPr>
        <p:txBody>
          <a:bodyPr spcFirstLastPara="1" wrap="square" lIns="68575" tIns="34275" rIns="68575" bIns="34275" anchor="t" anchorCtr="0">
            <a:noAutofit/>
          </a:bodyPr>
          <a:lstStyle/>
          <a:p>
            <a:pPr marL="0" lvl="1" indent="0" algn="just" rtl="0">
              <a:lnSpc>
                <a:spcPct val="150000"/>
              </a:lnSpc>
              <a:spcBef>
                <a:spcPts val="400"/>
              </a:spcBef>
              <a:spcAft>
                <a:spcPts val="0"/>
              </a:spcAft>
              <a:buClr>
                <a:schemeClr val="dk1"/>
              </a:buClr>
              <a:buSzPts val="2100"/>
              <a:buNone/>
            </a:pPr>
            <a:r>
              <a:rPr lang="en-US" altLang="zh-TW" sz="3600" b="1" dirty="0" smtClean="0">
                <a:solidFill>
                  <a:schemeClr val="tx1"/>
                </a:solidFill>
              </a:rPr>
              <a:t>6.1</a:t>
            </a:r>
            <a:r>
              <a:rPr lang="zh-TW" altLang="en-US" sz="3600" b="1" dirty="0" smtClean="0">
                <a:solidFill>
                  <a:schemeClr val="tx1"/>
                </a:solidFill>
              </a:rPr>
              <a:t> </a:t>
            </a:r>
            <a:r>
              <a:rPr lang="zh-TW" sz="3600" dirty="0" smtClean="0">
                <a:solidFill>
                  <a:schemeClr val="tx1"/>
                </a:solidFill>
              </a:rPr>
              <a:t>2D and 3D feature-based alignment</a:t>
            </a:r>
            <a:endParaRPr lang="en-US" altLang="zh-TW" sz="3600" dirty="0">
              <a:solidFill>
                <a:schemeClr val="tx1"/>
              </a:solidFill>
            </a:endParaRPr>
          </a:p>
          <a:p>
            <a:pPr marL="0" lvl="1" indent="0" algn="just" rtl="0">
              <a:lnSpc>
                <a:spcPct val="150000"/>
              </a:lnSpc>
              <a:spcBef>
                <a:spcPts val="400"/>
              </a:spcBef>
              <a:spcAft>
                <a:spcPts val="0"/>
              </a:spcAft>
              <a:buClr>
                <a:schemeClr val="dk1"/>
              </a:buClr>
              <a:buSzPts val="2100"/>
              <a:buNone/>
            </a:pPr>
            <a:r>
              <a:rPr lang="en-US" altLang="zh-TW" sz="3600" b="1" dirty="0" smtClean="0">
                <a:solidFill>
                  <a:schemeClr val="tx1"/>
                </a:solidFill>
              </a:rPr>
              <a:t>6.2</a:t>
            </a:r>
            <a:r>
              <a:rPr lang="zh-TW" altLang="en-US" sz="3600" b="1" dirty="0" smtClean="0">
                <a:solidFill>
                  <a:schemeClr val="tx1"/>
                </a:solidFill>
              </a:rPr>
              <a:t> </a:t>
            </a:r>
            <a:r>
              <a:rPr lang="zh-TW" sz="3600" dirty="0" smtClean="0">
                <a:solidFill>
                  <a:schemeClr val="tx1"/>
                </a:solidFill>
              </a:rPr>
              <a:t>Pose </a:t>
            </a:r>
            <a:r>
              <a:rPr lang="zh-TW" sz="3600" dirty="0">
                <a:solidFill>
                  <a:schemeClr val="tx1"/>
                </a:solidFill>
              </a:rPr>
              <a:t>estimation</a:t>
            </a:r>
            <a:endParaRPr sz="3600" dirty="0">
              <a:solidFill>
                <a:schemeClr val="tx1"/>
              </a:solidFill>
            </a:endParaRPr>
          </a:p>
          <a:p>
            <a:pPr marL="0" lvl="1" indent="0" algn="just" rtl="0">
              <a:lnSpc>
                <a:spcPct val="150000"/>
              </a:lnSpc>
              <a:spcBef>
                <a:spcPts val="400"/>
              </a:spcBef>
              <a:spcAft>
                <a:spcPts val="1600"/>
              </a:spcAft>
              <a:buClr>
                <a:schemeClr val="dk1"/>
              </a:buClr>
              <a:buSzPts val="2100"/>
              <a:buNone/>
            </a:pPr>
            <a:r>
              <a:rPr lang="en-US" altLang="zh-TW" sz="3600" b="1" dirty="0" smtClean="0">
                <a:solidFill>
                  <a:schemeClr val="tx1"/>
                </a:solidFill>
              </a:rPr>
              <a:t>6.3</a:t>
            </a:r>
            <a:r>
              <a:rPr lang="zh-TW" altLang="en-US" sz="3600" dirty="0" smtClean="0">
                <a:solidFill>
                  <a:schemeClr val="tx1"/>
                </a:solidFill>
              </a:rPr>
              <a:t> </a:t>
            </a:r>
            <a:r>
              <a:rPr lang="zh-TW" sz="3600" dirty="0" smtClean="0">
                <a:solidFill>
                  <a:schemeClr val="tx1"/>
                </a:solidFill>
              </a:rPr>
              <a:t>G</a:t>
            </a:r>
            <a:r>
              <a:rPr lang="zh-TW" sz="3600" dirty="0">
                <a:solidFill>
                  <a:schemeClr val="tx1"/>
                </a:solidFill>
              </a:rPr>
              <a:t>eometric intrinsic calibration</a:t>
            </a:r>
            <a:endParaRPr sz="3600" dirty="0">
              <a:solidFill>
                <a:schemeClr val="tx1"/>
              </a:solidFill>
            </a:endParaRPr>
          </a:p>
        </p:txBody>
      </p:sp>
      <p:sp>
        <p:nvSpPr>
          <p:cNvPr id="2" name="投影片編號版面配置區 1"/>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3</a:t>
            </a:fld>
            <a:endParaRPr lang="uk-UA" sz="1200" dirty="0">
              <a:latin typeface="+mj-lt"/>
              <a:ea typeface="+mj-ea"/>
            </a:endParaRPr>
          </a:p>
        </p:txBody>
      </p:sp>
      <p:sp>
        <p:nvSpPr>
          <p:cNvPr id="3" name="標題 2"/>
          <p:cNvSpPr>
            <a:spLocks noGrp="1"/>
          </p:cNvSpPr>
          <p:nvPr>
            <p:ph type="title"/>
          </p:nvPr>
        </p:nvSpPr>
        <p:spPr/>
        <p:txBody>
          <a:bodyPr anchor="b"/>
          <a:lstStyle/>
          <a:p>
            <a:pPr algn="ctr"/>
            <a:r>
              <a:rPr lang="en-US" altLang="zh-TW" dirty="0">
                <a:solidFill>
                  <a:schemeClr val="tx1"/>
                </a:solidFill>
              </a:rPr>
              <a:t>Outline</a:t>
            </a:r>
            <a:endParaRPr lang="zh-TW" altLang="en-US" dirty="0"/>
          </a:p>
        </p:txBody>
      </p:sp>
      <p:sp>
        <p:nvSpPr>
          <p:cNvPr id="6" name="Title 1"/>
          <p:cNvSpPr txBox="1">
            <a:spLocks/>
          </p:cNvSpPr>
          <p:nvPr/>
        </p:nvSpPr>
        <p:spPr>
          <a:xfrm>
            <a:off x="468313" y="836613"/>
            <a:ext cx="8101012" cy="57626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buClrTx/>
              <a:buFontTx/>
            </a:pPr>
            <a:endParaRPr lang="zh-TW" altLang="en-US" dirty="0" smtClean="0">
              <a:solidFill>
                <a:schemeClr val="tx1"/>
              </a:solidFill>
            </a:endParaRPr>
          </a:p>
        </p:txBody>
      </p:sp>
      <p:sp>
        <p:nvSpPr>
          <p:cNvPr id="4" name="頁尾版面配置區 3"/>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2" y="1846048"/>
            <a:ext cx="4447896"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5882640" y="1846049"/>
            <a:ext cx="2103120" cy="881912"/>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pPr>
            <a:r>
              <a:rPr lang="en-US" altLang="zh-TW" sz="2800" dirty="0" smtClean="0">
                <a:solidFill>
                  <a:schemeClr val="tx1"/>
                </a:solidFill>
              </a:rPr>
              <a:t>Count inliers</a:t>
            </a:r>
          </a:p>
          <a:p>
            <a:pPr>
              <a:buClrTx/>
            </a:pPr>
            <a:r>
              <a:rPr lang="en-US" altLang="zh-TW" sz="2800" i="1" dirty="0" smtClean="0">
                <a:solidFill>
                  <a:schemeClr val="tx1"/>
                </a:solidFill>
                <a:latin typeface="Times New Roman" charset="0"/>
              </a:rPr>
              <a:t>c</a:t>
            </a:r>
            <a:r>
              <a:rPr lang="en-US" altLang="zh-TW" sz="2800" i="1" baseline="-25000" dirty="0" smtClean="0">
                <a:solidFill>
                  <a:schemeClr val="tx1"/>
                </a:solidFill>
                <a:latin typeface="Times New Roman" charset="0"/>
              </a:rPr>
              <a:t>1</a:t>
            </a:r>
            <a:r>
              <a:rPr lang="en-US" altLang="zh-TW" sz="2800" i="1" dirty="0" smtClean="0">
                <a:solidFill>
                  <a:schemeClr val="tx1"/>
                </a:solidFill>
                <a:latin typeface="Times New Roman" charset="0"/>
              </a:rPr>
              <a:t>=3</a:t>
            </a:r>
            <a:endParaRPr lang="en-US" altLang="zh-TW" sz="2800" i="1" dirty="0">
              <a:solidFill>
                <a:schemeClr val="tx1"/>
              </a:solidFill>
              <a:latin typeface="Times New Roman" charset="0"/>
            </a:endParaRPr>
          </a:p>
        </p:txBody>
      </p:sp>
      <p:sp>
        <p:nvSpPr>
          <p:cNvPr id="6" name="標題 5"/>
          <p:cNvSpPr>
            <a:spLocks noGrp="1"/>
          </p:cNvSpPr>
          <p:nvPr>
            <p:ph type="title"/>
          </p:nvPr>
        </p:nvSpPr>
        <p:spPr/>
        <p:txBody>
          <a:bodyPr>
            <a:normAutofit/>
          </a:bodyPr>
          <a:lstStyle/>
          <a:p>
            <a:pPr lvl="1" algn="ctr" rtl="0">
              <a:lnSpc>
                <a:spcPct val="85000"/>
              </a:lnSpc>
              <a:spcBef>
                <a:spcPct val="0"/>
              </a:spcBef>
            </a:pP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sz="1200" cap="none">
                <a:latin typeface="+mj-lt"/>
                <a:ea typeface="+mj-ea"/>
              </a:rPr>
              <a:t>DC &amp; CV Lab. CSIE NTU</a:t>
            </a:r>
            <a:endParaRPr lang="en-US" sz="1200" cap="none" dirty="0">
              <a:latin typeface="+mj-lt"/>
              <a:ea typeface="+mj-ea"/>
            </a:endParaRPr>
          </a:p>
        </p:txBody>
      </p:sp>
      <p:sp>
        <p:nvSpPr>
          <p:cNvPr id="3" name="投影片編號版面配置區 2"/>
          <p:cNvSpPr>
            <a:spLocks noGrp="1"/>
          </p:cNvSpPr>
          <p:nvPr>
            <p:ph type="sldNum" sz="quarter" idx="12"/>
          </p:nvPr>
        </p:nvSpPr>
        <p:spPr/>
        <p:txBody>
          <a:bodyPr/>
          <a:lstStyle/>
          <a:p>
            <a:fld id="{00000000-1234-1234-1234-123412341234}" type="slidenum">
              <a:rPr lang="en-US" altLang="zh-TW" sz="1200">
                <a:latin typeface="Times New Roman" panose="02020603050405020304" pitchFamily="18" charset="0"/>
                <a:ea typeface="標楷體" panose="03000509000000000000" pitchFamily="65" charset="-120"/>
                <a:cs typeface="Times New Roman" panose="02020603050405020304" pitchFamily="18" charset="0"/>
              </a:rPr>
              <a:pPr/>
              <a:t>30</a:t>
            </a:fld>
            <a:endParaRPr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36911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 y="1846048"/>
            <a:ext cx="4447899"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標題 5"/>
          <p:cNvSpPr>
            <a:spLocks noGrp="1"/>
          </p:cNvSpPr>
          <p:nvPr>
            <p:ph type="title"/>
          </p:nvPr>
        </p:nvSpPr>
        <p:spPr/>
        <p:txBody>
          <a:bodyPr>
            <a:normAutofit/>
          </a:bodyPr>
          <a:lstStyle/>
          <a:p>
            <a:pPr lvl="1" algn="ctr" rtl="0">
              <a:lnSpc>
                <a:spcPct val="85000"/>
              </a:lnSpc>
              <a:spcBef>
                <a:spcPct val="0"/>
              </a:spcBef>
            </a:pP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Rectangle 2"/>
          <p:cNvSpPr txBox="1">
            <a:spLocks noChangeArrowheads="1"/>
          </p:cNvSpPr>
          <p:nvPr/>
        </p:nvSpPr>
        <p:spPr>
          <a:xfrm>
            <a:off x="5882640" y="1846048"/>
            <a:ext cx="2880360" cy="1201951"/>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pPr>
            <a:r>
              <a:rPr lang="en-US" altLang="zh-TW" sz="2800" dirty="0">
                <a:solidFill>
                  <a:schemeClr val="tx1"/>
                </a:solidFill>
              </a:rPr>
              <a:t>Another trial</a:t>
            </a:r>
          </a:p>
          <a:p>
            <a:pPr>
              <a:buClrTx/>
            </a:pPr>
            <a:r>
              <a:rPr lang="en-US" altLang="zh-TW" sz="2800" dirty="0" smtClean="0">
                <a:solidFill>
                  <a:schemeClr val="tx1"/>
                </a:solidFill>
              </a:rPr>
              <a:t>Count inliers</a:t>
            </a:r>
          </a:p>
          <a:p>
            <a:pPr>
              <a:buClrTx/>
            </a:pPr>
            <a:r>
              <a:rPr lang="en-US" altLang="zh-TW" sz="2800" i="1" dirty="0" smtClean="0">
                <a:solidFill>
                  <a:schemeClr val="tx1"/>
                </a:solidFill>
                <a:latin typeface="Times New Roman" charset="0"/>
              </a:rPr>
              <a:t>c</a:t>
            </a:r>
            <a:r>
              <a:rPr lang="en-US" altLang="zh-TW" sz="2800" i="1" baseline="-25000" dirty="0" smtClean="0">
                <a:solidFill>
                  <a:schemeClr val="tx1"/>
                </a:solidFill>
                <a:latin typeface="Times New Roman" charset="0"/>
              </a:rPr>
              <a:t>1</a:t>
            </a:r>
            <a:r>
              <a:rPr lang="en-US" altLang="zh-TW" sz="2800" i="1" dirty="0" smtClean="0">
                <a:solidFill>
                  <a:schemeClr val="tx1"/>
                </a:solidFill>
                <a:latin typeface="Times New Roman" charset="0"/>
              </a:rPr>
              <a:t>=3</a:t>
            </a:r>
            <a:endParaRPr lang="en-US" altLang="zh-TW" sz="2800" i="1" dirty="0">
              <a:solidFill>
                <a:schemeClr val="tx1"/>
              </a:solidFill>
              <a:latin typeface="Times New Roman" charset="0"/>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sz="1200" cap="none">
                <a:latin typeface="+mj-lt"/>
                <a:ea typeface="+mj-ea"/>
              </a:rPr>
              <a:t>DC &amp; CV Lab. CSIE NTU</a:t>
            </a:r>
            <a:endParaRPr lang="en-US" sz="1200" cap="none" dirty="0">
              <a:latin typeface="+mj-lt"/>
              <a:ea typeface="+mj-ea"/>
            </a:endParaRPr>
          </a:p>
        </p:txBody>
      </p:sp>
      <p:sp>
        <p:nvSpPr>
          <p:cNvPr id="3" name="投影片編號版面配置區 2"/>
          <p:cNvSpPr>
            <a:spLocks noGrp="1"/>
          </p:cNvSpPr>
          <p:nvPr>
            <p:ph type="sldNum" sz="quarter" idx="12"/>
          </p:nvPr>
        </p:nvSpPr>
        <p:spPr/>
        <p:txBody>
          <a:bodyPr vert="horz" lIns="91440" tIns="45720" rIns="91440" bIns="45720" rtlCol="0" anchor="ctr"/>
          <a:lstStyle/>
          <a:p>
            <a:fld id="{00000000-1234-1234-1234-123412341234}" type="slidenum">
              <a:rPr lang="en-US" altLang="zh-TW" sz="1200">
                <a:latin typeface="Times New Roman" panose="02020603050405020304" pitchFamily="18" charset="0"/>
                <a:ea typeface="標楷體" panose="03000509000000000000" pitchFamily="65" charset="-120"/>
                <a:cs typeface="Times New Roman" panose="02020603050405020304" pitchFamily="18" charset="0"/>
              </a:rPr>
              <a:pPr/>
              <a:t>31</a:t>
            </a:fld>
            <a:endParaRPr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36841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8" y="1846048"/>
            <a:ext cx="44479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標題 5"/>
          <p:cNvSpPr>
            <a:spLocks noGrp="1"/>
          </p:cNvSpPr>
          <p:nvPr>
            <p:ph type="title"/>
          </p:nvPr>
        </p:nvSpPr>
        <p:spPr/>
        <p:txBody>
          <a:bodyPr>
            <a:normAutofit/>
          </a:bodyPr>
          <a:lstStyle/>
          <a:p>
            <a:pPr lvl="1" algn="ctr" rtl="0">
              <a:lnSpc>
                <a:spcPct val="85000"/>
              </a:lnSpc>
              <a:spcBef>
                <a:spcPct val="0"/>
              </a:spcBef>
            </a:pP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Rectangle 2"/>
          <p:cNvSpPr txBox="1">
            <a:spLocks noChangeArrowheads="1"/>
          </p:cNvSpPr>
          <p:nvPr/>
        </p:nvSpPr>
        <p:spPr>
          <a:xfrm>
            <a:off x="5882640" y="1846048"/>
            <a:ext cx="2880360" cy="1201951"/>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pPr>
            <a:r>
              <a:rPr lang="en-US" altLang="zh-TW" sz="2800" dirty="0">
                <a:solidFill>
                  <a:schemeClr val="tx1"/>
                </a:solidFill>
              </a:rPr>
              <a:t>The best </a:t>
            </a:r>
            <a:r>
              <a:rPr lang="en-US" altLang="zh-TW" sz="2800" dirty="0" smtClean="0">
                <a:solidFill>
                  <a:schemeClr val="tx1"/>
                </a:solidFill>
              </a:rPr>
              <a:t>model</a:t>
            </a:r>
          </a:p>
          <a:p>
            <a:pPr>
              <a:buClrTx/>
            </a:pPr>
            <a:r>
              <a:rPr lang="en-US" altLang="zh-TW" sz="2800" dirty="0" smtClean="0">
                <a:solidFill>
                  <a:schemeClr val="tx1"/>
                </a:solidFill>
              </a:rPr>
              <a:t>Count </a:t>
            </a:r>
            <a:r>
              <a:rPr lang="en-US" altLang="zh-TW" sz="2800" dirty="0">
                <a:solidFill>
                  <a:schemeClr val="tx1"/>
                </a:solidFill>
              </a:rPr>
              <a:t>inliers</a:t>
            </a:r>
          </a:p>
          <a:p>
            <a:pPr>
              <a:buClrTx/>
            </a:pPr>
            <a:r>
              <a:rPr lang="en-US" altLang="zh-TW" sz="2800" i="1" dirty="0" smtClean="0">
                <a:solidFill>
                  <a:schemeClr val="tx1"/>
                </a:solidFill>
                <a:latin typeface="Times New Roman" charset="0"/>
              </a:rPr>
              <a:t>c</a:t>
            </a:r>
            <a:r>
              <a:rPr lang="en-US" altLang="zh-TW" sz="2800" i="1" baseline="-25000" dirty="0" smtClean="0">
                <a:solidFill>
                  <a:schemeClr val="tx1"/>
                </a:solidFill>
                <a:latin typeface="Times New Roman" charset="0"/>
              </a:rPr>
              <a:t>?</a:t>
            </a:r>
            <a:r>
              <a:rPr lang="en-US" altLang="zh-TW" sz="2800" dirty="0" smtClean="0">
                <a:solidFill>
                  <a:schemeClr val="tx1"/>
                </a:solidFill>
                <a:latin typeface="Times New Roman" charset="0"/>
              </a:rPr>
              <a:t>=15</a:t>
            </a:r>
            <a:endParaRPr lang="en-US" altLang="zh-TW" sz="2800" dirty="0">
              <a:solidFill>
                <a:schemeClr val="tx1"/>
              </a:solidFill>
              <a:latin typeface="Times New Roman" charset="0"/>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sz="1200" cap="none">
                <a:latin typeface="+mj-lt"/>
                <a:ea typeface="+mj-ea"/>
              </a:rPr>
              <a:t>DC &amp; CV Lab. CSIE NTU</a:t>
            </a:r>
            <a:endParaRPr lang="en-US" sz="1200" cap="none" dirty="0">
              <a:latin typeface="+mj-lt"/>
              <a:ea typeface="+mj-ea"/>
            </a:endParaRPr>
          </a:p>
        </p:txBody>
      </p:sp>
      <p:sp>
        <p:nvSpPr>
          <p:cNvPr id="3" name="投影片編號版面配置區 2"/>
          <p:cNvSpPr>
            <a:spLocks noGrp="1"/>
          </p:cNvSpPr>
          <p:nvPr>
            <p:ph type="sldNum" sz="quarter" idx="12"/>
          </p:nvPr>
        </p:nvSpPr>
        <p:spPr/>
        <p:txBody>
          <a:bodyPr vert="horz" lIns="91440" tIns="45720" rIns="91440" bIns="45720" rtlCol="0" anchor="ctr"/>
          <a:lstStyle/>
          <a:p>
            <a:fld id="{00000000-1234-1234-1234-123412341234}" type="slidenum">
              <a:rPr lang="en-US" altLang="zh-TW" sz="1200">
                <a:latin typeface="Times New Roman" panose="02020603050405020304" pitchFamily="18" charset="0"/>
                <a:ea typeface="標楷體" panose="03000509000000000000" pitchFamily="65" charset="-120"/>
                <a:cs typeface="Times New Roman" panose="02020603050405020304" pitchFamily="18" charset="0"/>
              </a:rPr>
              <a:pPr/>
              <a:t>32</a:t>
            </a:fld>
            <a:endParaRPr lang="zh-TW" altLang="en-US" sz="120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18100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Preemptive </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RANSAC and </a:t>
            </a:r>
            <a:r>
              <a:rPr kumimoji="0" lang="en-US" altLang="zh-TW" sz="32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PROSAC</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822959" y="1845733"/>
            <a:ext cx="7543801" cy="4792133"/>
          </a:xfrm>
        </p:spPr>
        <p:txBody>
          <a:bodyPr>
            <a:noAutofit/>
          </a:bodyPr>
          <a:lstStyle/>
          <a:p>
            <a:pPr marL="0" indent="0" algn="just">
              <a:lnSpc>
                <a:spcPct val="100000"/>
              </a:lnSpc>
              <a:spcBef>
                <a:spcPts val="300"/>
              </a:spcBef>
              <a:spcAft>
                <a:spcPts val="0"/>
              </a:spcAft>
              <a:buNone/>
            </a:pP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Preemptive </a:t>
            </a: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RANSAC:</a:t>
            </a:r>
          </a:p>
          <a:p>
            <a:pPr marL="355600" indent="-355600" algn="just">
              <a:lnSpc>
                <a:spcPct val="100000"/>
              </a:lnSpc>
              <a:spcBef>
                <a:spcPts val="0"/>
              </a:spcBef>
              <a:spcAft>
                <a:spcPts val="0"/>
              </a:spcAft>
              <a:buFont typeface="Wingdings" panose="05000000000000000000" pitchFamily="2" charset="2"/>
              <a:buChar char="ü"/>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Only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score a subset of the measurements in an initial round</a:t>
            </a:r>
          </a:p>
          <a:p>
            <a:pPr marL="355600" indent="-355600" algn="just">
              <a:lnSpc>
                <a:spcPct val="100000"/>
              </a:lnSpc>
              <a:spcBef>
                <a:spcPts val="0"/>
              </a:spcBef>
              <a:spcAft>
                <a:spcPts val="0"/>
              </a:spcAft>
              <a:buFont typeface="Wingdings" panose="05000000000000000000" pitchFamily="2" charset="2"/>
              <a:buChar char="ü"/>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Select the most plausible hypotheses for additional scoring and selection</a:t>
            </a:r>
          </a:p>
          <a:p>
            <a:pPr marL="355600" indent="-355600" algn="just">
              <a:lnSpc>
                <a:spcPct val="100000"/>
              </a:lnSpc>
              <a:spcBef>
                <a:spcPts val="0"/>
              </a:spcBef>
              <a:spcAft>
                <a:spcPts val="0"/>
              </a:spcAft>
              <a:buFont typeface="Wingdings" panose="05000000000000000000" pitchFamily="2" charset="2"/>
              <a:buChar char="ü"/>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Significantly speed up its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performance</a:t>
            </a:r>
          </a:p>
          <a:p>
            <a:pPr marL="0" indent="0" algn="just">
              <a:lnSpc>
                <a:spcPct val="100000"/>
              </a:lnSpc>
              <a:spcBef>
                <a:spcPts val="300"/>
              </a:spcBef>
              <a:spcAft>
                <a:spcPts val="0"/>
              </a:spcAft>
              <a:buNone/>
            </a:pP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300"/>
              </a:spcBef>
              <a:spcAft>
                <a:spcPts val="0"/>
              </a:spcAft>
              <a:buNone/>
            </a:pPr>
            <a:r>
              <a:rPr lang="en-US" altLang="zh-TW" sz="2400" b="1"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PROgressive</a:t>
            </a: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ample </a:t>
            </a: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Consensus (</a:t>
            </a:r>
            <a:r>
              <a:rPr lang="en-US" altLang="zh-TW" sz="2400" b="1" kern="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PROSAC</a:t>
            </a: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5600" lvl="0" indent="-355600" algn="just">
              <a:lnSpc>
                <a:spcPct val="100000"/>
              </a:lnSpc>
              <a:spcBef>
                <a:spcPts val="0"/>
              </a:spcBef>
              <a:spcAft>
                <a:spcPts val="0"/>
              </a:spcAft>
              <a:buClr>
                <a:srgbClr val="4A66AC"/>
              </a:buClr>
              <a:buFont typeface="Wingdings" panose="05000000000000000000" pitchFamily="2" charset="2"/>
              <a:buChar char="ü"/>
            </a:pP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Random samples are initially added from the most “confident” matches</a:t>
            </a:r>
          </a:p>
          <a:p>
            <a:pPr marL="355600" lvl="0" indent="-355600" algn="just">
              <a:lnSpc>
                <a:spcPct val="100000"/>
              </a:lnSpc>
              <a:spcBef>
                <a:spcPts val="0"/>
              </a:spcBef>
              <a:spcAft>
                <a:spcPts val="0"/>
              </a:spcAft>
              <a:buClr>
                <a:srgbClr val="4A66AC"/>
              </a:buClr>
              <a:buFont typeface="Wingdings" panose="05000000000000000000" pitchFamily="2" charset="2"/>
              <a:buChar char="ü"/>
            </a:pP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Speeding up the process of finding a likely good set of </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inliers</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Times New Roman" panose="02020603050405020304" pitchFamily="18" charset="0"/>
                <a:ea typeface="標楷體" panose="03000509000000000000" pitchFamily="65" charset="-120"/>
                <a:cs typeface="Times New Roman" panose="02020603050405020304" pitchFamily="18" charset="0"/>
              </a:rPr>
              <a:pPr/>
              <a:t>33</a:t>
            </a:fld>
            <a:endParaRPr lang="uk-UA"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4114994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lgn="ct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6.1.5</a:t>
            </a:r>
            <a:r>
              <a:rPr lang="zh-TW" altLang="en-US"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 Alignment</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3"/>
          <p:cNvSpPr>
            <a:spLocks noGrp="1"/>
          </p:cNvSpPr>
          <p:nvPr>
            <p:ph idx="1"/>
          </p:nvPr>
        </p:nvSpPr>
        <p:spPr/>
        <p:txBody>
          <a:bodyPr/>
          <a:lstStyle/>
          <a:p>
            <a:pPr marL="365125" indent="-365125" algn="just">
              <a:lnSpc>
                <a:spcPct val="150000"/>
              </a:lnSpc>
              <a:spcBef>
                <a:spcPts val="0"/>
              </a:spcBef>
              <a:spcAft>
                <a:spcPts val="0"/>
              </a:spcAft>
              <a:buFont typeface="Wingdings" panose="05000000000000000000" pitchFamily="2" charset="2"/>
              <a:buChar char="ü"/>
            </a:pPr>
            <a:r>
              <a:rPr lang="en-US" altLang="zh-TW" sz="2400" dirty="0" smtClean="0">
                <a:solidFill>
                  <a:schemeClr val="tx1"/>
                </a:solidFill>
              </a:rPr>
              <a:t>Many computer vision applications require the alignment of 3D points.</a:t>
            </a:r>
          </a:p>
          <a:p>
            <a:pPr marL="365125" indent="-365125" algn="just">
              <a:lnSpc>
                <a:spcPct val="150000"/>
              </a:lnSpc>
              <a:spcBef>
                <a:spcPts val="0"/>
              </a:spcBef>
              <a:spcAft>
                <a:spcPts val="0"/>
              </a:spcAft>
              <a:buFont typeface="Wingdings" panose="05000000000000000000" pitchFamily="2" charset="2"/>
              <a:buChar char="ü"/>
            </a:pPr>
            <a:r>
              <a:rPr lang="en-US" altLang="zh-TW" sz="2400" dirty="0" smtClean="0">
                <a:solidFill>
                  <a:schemeClr val="tx1"/>
                </a:solidFill>
              </a:rPr>
              <a:t>Linear 3D transformations can use regular least squares to estimate parameters.</a:t>
            </a:r>
            <a:endParaRPr lang="zh-TW" altLang="en-US" sz="2400" dirty="0">
              <a:solidFill>
                <a:schemeClr val="tx1"/>
              </a:solidFill>
            </a:endParaRPr>
          </a:p>
        </p:txBody>
      </p:sp>
      <p:sp>
        <p:nvSpPr>
          <p:cNvPr id="3" name="投影片編號版面配置區 2"/>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Times New Roman" panose="02020603050405020304" pitchFamily="18" charset="0"/>
                <a:ea typeface="標楷體" panose="03000509000000000000" pitchFamily="65" charset="-120"/>
                <a:cs typeface="Times New Roman" panose="02020603050405020304" pitchFamily="18" charset="0"/>
              </a:rPr>
              <a:pPr/>
              <a:t>34</a:t>
            </a:fld>
            <a:endParaRPr lang="uk-UA" sz="1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167206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822959" y="1845734"/>
                <a:ext cx="7543801" cy="4614052"/>
              </a:xfrm>
            </p:spPr>
            <p:txBody>
              <a:bodyPr>
                <a:normAutofit/>
              </a:bodyPr>
              <a:lstStyle/>
              <a:p>
                <a:pPr>
                  <a:lnSpc>
                    <a:spcPct val="100000"/>
                  </a:lnSpc>
                  <a:spcBef>
                    <a:spcPts val="0"/>
                  </a:spcBef>
                  <a:spcAft>
                    <a:spcPts val="1200"/>
                  </a:spcAft>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We can center the point clouds:</a:t>
                </a:r>
              </a:p>
              <a:p>
                <a:pPr marL="0" indent="0">
                  <a:lnSpc>
                    <a:spcPct val="100000"/>
                  </a:lnSpc>
                  <a:spcBef>
                    <a:spcPts val="0"/>
                  </a:spcBef>
                  <a:spcAft>
                    <a:spcPts val="1200"/>
                  </a:spcAft>
                  <a:buNone/>
                </a:pPr>
                <a14:m>
                  <m:oMathPara xmlns:m="http://schemas.openxmlformats.org/officeDocument/2006/math">
                    <m:oMathParaPr>
                      <m:jc m:val="centerGroup"/>
                    </m:oMathParaPr>
                    <m:oMath xmlns:m="http://schemas.openxmlformats.org/officeDocument/2006/math">
                      <m:r>
                        <a:rPr lang="en-US" altLang="zh-TW" sz="2400" i="1">
                          <a:solidFill>
                            <a:schemeClr val="tx1"/>
                          </a:solidFill>
                          <a:latin typeface="Cambria Math" panose="02040503050406030204" pitchFamily="18" charset="0"/>
                        </a:rPr>
                        <m:t>𝑡</m:t>
                      </m:r>
                      <m:r>
                        <a:rPr lang="en-US" altLang="zh-TW" sz="2400" i="1">
                          <a:solidFill>
                            <a:schemeClr val="tx1"/>
                          </a:solidFill>
                          <a:latin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𝑐</m:t>
                          </m:r>
                        </m:e>
                        <m:sup>
                          <m:r>
                            <a:rPr lang="en-US" altLang="zh-TW" sz="2400" i="1">
                              <a:solidFill>
                                <a:schemeClr val="tx1"/>
                              </a:solidFill>
                              <a:latin typeface="Cambria Math" panose="02040503050406030204" pitchFamily="18" charset="0"/>
                            </a:rPr>
                            <m:t>′</m:t>
                          </m:r>
                        </m:sup>
                      </m:sSup>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𝑅𝑐</m:t>
                      </m:r>
                    </m:oMath>
                  </m:oMathPara>
                </a14:m>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00000"/>
                  </a:lnSpc>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a:rPr>
                                    <m:t>𝑥</m:t>
                                  </m:r>
                                </m:e>
                              </m:acc>
                            </m:e>
                            <m:sub>
                              <m:r>
                                <a:rPr lang="en-US" altLang="zh-TW" sz="2400" i="1">
                                  <a:solidFill>
                                    <a:schemeClr val="tx1"/>
                                  </a:solidFill>
                                  <a:latin typeface="Cambria Math"/>
                                </a:rPr>
                                <m:t>𝑖</m:t>
                              </m:r>
                            </m:sub>
                          </m:sSub>
                          <m:r>
                            <a:rPr lang="en-US" altLang="zh-TW" sz="2400" i="1">
                              <a:solidFill>
                                <a:schemeClr val="tx1"/>
                              </a:solidFill>
                              <a:latin typeface="Cambria Math"/>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a:rPr>
                                <m:t>𝑥</m:t>
                              </m:r>
                            </m:e>
                            <m:sub>
                              <m:r>
                                <a:rPr lang="en-US" altLang="zh-TW" sz="2400" i="1">
                                  <a:solidFill>
                                    <a:schemeClr val="tx1"/>
                                  </a:solidFill>
                                  <a:latin typeface="Cambria Math"/>
                                </a:rPr>
                                <m:t>𝑖</m:t>
                              </m:r>
                            </m:sub>
                          </m:sSub>
                          <m:r>
                            <a:rPr lang="en-US" altLang="zh-TW" sz="2400" i="1">
                              <a:solidFill>
                                <a:schemeClr val="tx1"/>
                              </a:solidFill>
                              <a:latin typeface="Cambria Math"/>
                            </a:rPr>
                            <m:t>−</m:t>
                          </m:r>
                          <m:r>
                            <a:rPr lang="en-US" altLang="zh-TW" sz="2400" i="1">
                              <a:solidFill>
                                <a:schemeClr val="tx1"/>
                              </a:solidFill>
                              <a:latin typeface="Cambria Math"/>
                            </a:rPr>
                            <m:t>𝑐</m:t>
                          </m:r>
                        </m:e>
                      </m:d>
                    </m:oMath>
                  </m:oMathPara>
                </a14:m>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00000"/>
                  </a:lnSpc>
                  <a:spcBef>
                    <a:spcPts val="0"/>
                  </a:spcBef>
                  <a:spcAft>
                    <a:spcPts val="1200"/>
                  </a:spcAft>
                  <a:buNone/>
                </a:pPr>
                <a14:m>
                  <m:oMathPara xmlns:m="http://schemas.openxmlformats.org/officeDocument/2006/math">
                    <m:oMathParaPr>
                      <m:jc m:val="centerGroup"/>
                    </m:oMathParaPr>
                    <m:oMath xmlns:m="http://schemas.openxmlformats.org/officeDocument/2006/math">
                      <m:r>
                        <a:rPr lang="en-US" altLang="zh-TW" sz="2400" i="1">
                          <a:solidFill>
                            <a:schemeClr val="tx1"/>
                          </a:solidFill>
                          <a:latin typeface="Cambria Math"/>
                        </a:rPr>
                        <m:t>{</m:t>
                      </m:r>
                      <m:sSubSup>
                        <m:sSubSupPr>
                          <m:ctrlPr>
                            <a:rPr lang="en-US" altLang="zh-TW" sz="2400" i="1">
                              <a:solidFill>
                                <a:schemeClr val="tx1"/>
                              </a:solidFill>
                              <a:latin typeface="Cambria Math" panose="02040503050406030204" pitchFamily="18" charset="0"/>
                            </a:rPr>
                          </m:ctrlPr>
                        </m:sSubSupPr>
                        <m:e>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a:rPr>
                                <m:t>𝑥</m:t>
                              </m:r>
                            </m:e>
                          </m:acc>
                        </m:e>
                        <m:sub>
                          <m:r>
                            <a:rPr lang="en-US" altLang="zh-TW" sz="2400" i="1">
                              <a:solidFill>
                                <a:schemeClr val="tx1"/>
                              </a:solidFill>
                              <a:latin typeface="Cambria Math"/>
                            </a:rPr>
                            <m:t>𝑖</m:t>
                          </m:r>
                        </m:sub>
                        <m:sup>
                          <m:r>
                            <a:rPr lang="en-US" altLang="zh-TW" sz="2400" i="1">
                              <a:solidFill>
                                <a:schemeClr val="tx1"/>
                              </a:solidFill>
                              <a:latin typeface="Cambria Math"/>
                            </a:rPr>
                            <m:t>′</m:t>
                          </m:r>
                        </m:sup>
                      </m:sSubSup>
                      <m:r>
                        <a:rPr lang="en-US" altLang="zh-TW" sz="2400" i="1">
                          <a:solidFill>
                            <a:schemeClr val="tx1"/>
                          </a:solidFill>
                          <a:latin typeface="Cambria Math"/>
                        </a:rPr>
                        <m:t>=</m:t>
                      </m:r>
                      <m:sSubSup>
                        <m:sSubSupPr>
                          <m:ctrlPr>
                            <a:rPr lang="en-US" altLang="zh-TW" sz="2400" i="1">
                              <a:solidFill>
                                <a:schemeClr val="tx1"/>
                              </a:solidFill>
                              <a:latin typeface="Cambria Math" panose="02040503050406030204" pitchFamily="18" charset="0"/>
                            </a:rPr>
                          </m:ctrlPr>
                        </m:sSubSupPr>
                        <m:e>
                          <m:r>
                            <a:rPr lang="en-US" altLang="zh-TW" sz="2400" i="1">
                              <a:solidFill>
                                <a:schemeClr val="tx1"/>
                              </a:solidFill>
                              <a:latin typeface="Cambria Math"/>
                            </a:rPr>
                            <m:t>𝑥</m:t>
                          </m:r>
                        </m:e>
                        <m:sub>
                          <m:r>
                            <a:rPr lang="en-US" altLang="zh-TW" sz="2400" i="1">
                              <a:solidFill>
                                <a:schemeClr val="tx1"/>
                              </a:solidFill>
                              <a:latin typeface="Cambria Math"/>
                            </a:rPr>
                            <m:t>𝑖</m:t>
                          </m:r>
                        </m:sub>
                        <m:sup>
                          <m:r>
                            <a:rPr lang="en-US" altLang="zh-TW" sz="2400" i="1">
                              <a:solidFill>
                                <a:schemeClr val="tx1"/>
                              </a:solidFill>
                              <a:latin typeface="Cambria Math"/>
                            </a:rPr>
                            <m:t>′</m:t>
                          </m:r>
                        </m:sup>
                      </m:sSubSup>
                      <m:r>
                        <a:rPr lang="en-US" altLang="zh-TW" sz="2400" i="1">
                          <a:solidFill>
                            <a:schemeClr val="tx1"/>
                          </a:solidFill>
                          <a:latin typeface="Cambria Math"/>
                        </a:rPr>
                        <m:t>−</m:t>
                      </m:r>
                      <m:r>
                        <a:rPr lang="en-US" altLang="zh-TW" sz="2400" i="1">
                          <a:solidFill>
                            <a:schemeClr val="tx1"/>
                          </a:solidFill>
                          <a:latin typeface="Cambria Math"/>
                        </a:rPr>
                        <m:t>𝑐</m:t>
                      </m:r>
                      <m:r>
                        <a:rPr lang="en-US" altLang="zh-TW" sz="2400" i="1">
                          <a:solidFill>
                            <a:schemeClr val="tx1"/>
                          </a:solidFill>
                          <a:latin typeface="Cambria Math"/>
                        </a:rPr>
                        <m:t>′}</m:t>
                      </m:r>
                    </m:oMath>
                  </m:oMathPara>
                </a14:m>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0"/>
                  </a:spcBef>
                  <a:spcAft>
                    <a:spcPts val="1200"/>
                  </a:spcAft>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Rigid (Euclidean) motion:</a:t>
                </a:r>
              </a:p>
              <a:p>
                <a:pPr marL="0" indent="0">
                  <a:lnSpc>
                    <a:spcPct val="100000"/>
                  </a:lnSpc>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𝐸</m:t>
                          </m:r>
                        </m:e>
                        <m:sub>
                          <m:r>
                            <a:rPr lang="en-US" altLang="zh-TW" sz="2400" b="0" i="1">
                              <a:solidFill>
                                <a:schemeClr val="tx1"/>
                              </a:solidFill>
                              <a:latin typeface="Cambria Math" panose="02040503050406030204" pitchFamily="18" charset="0"/>
                            </a:rPr>
                            <m:t>𝑅</m:t>
                          </m:r>
                          <m:r>
                            <a:rPr lang="en-US" altLang="zh-TW" sz="2400" b="0" i="1">
                              <a:solidFill>
                                <a:schemeClr val="tx1"/>
                              </a:solidFill>
                              <a:latin typeface="Cambria Math" panose="02040503050406030204" pitchFamily="18" charset="0"/>
                            </a:rPr>
                            <m:t>3</m:t>
                          </m:r>
                          <m:r>
                            <a:rPr lang="en-US" altLang="zh-TW" sz="2400" b="0" i="1">
                              <a:solidFill>
                                <a:schemeClr val="tx1"/>
                              </a:solidFill>
                              <a:latin typeface="Cambria Math" panose="02040503050406030204" pitchFamily="18" charset="0"/>
                            </a:rPr>
                            <m:t>𝐷</m:t>
                          </m:r>
                        </m:sub>
                      </m:sSub>
                      <m:r>
                        <a:rPr lang="en-US" altLang="zh-TW" sz="2400" b="0" i="1">
                          <a:solidFill>
                            <a:schemeClr val="tx1"/>
                          </a:solidFill>
                          <a:latin typeface="Cambria Math" panose="02040503050406030204" pitchFamily="18" charset="0"/>
                        </a:rPr>
                        <m:t>=</m:t>
                      </m:r>
                      <m:nary>
                        <m:naryPr>
                          <m:chr m:val="∑"/>
                          <m:supHide m:val="on"/>
                          <m:ctrlPr>
                            <a:rPr lang="en-US" altLang="zh-TW" sz="2400" i="1">
                              <a:solidFill>
                                <a:schemeClr val="tx1"/>
                              </a:solidFill>
                              <a:latin typeface="Cambria Math" panose="02040503050406030204" pitchFamily="18" charset="0"/>
                            </a:rPr>
                          </m:ctrlPr>
                        </m:naryPr>
                        <m:sub>
                          <m:r>
                            <m:rPr>
                              <m:brk m:alnAt="7"/>
                            </m:rPr>
                            <a:rPr lang="en-US" altLang="zh-TW" sz="2400" b="0" i="1">
                              <a:solidFill>
                                <a:schemeClr val="tx1"/>
                              </a:solidFill>
                              <a:latin typeface="Cambria Math" panose="02040503050406030204" pitchFamily="18" charset="0"/>
                            </a:rPr>
                            <m:t>𝑖</m:t>
                          </m:r>
                        </m:sub>
                        <m:sup/>
                        <m:e>
                          <m:sSup>
                            <m:sSupPr>
                              <m:ctrlPr>
                                <a:rPr lang="en-US" altLang="zh-TW" sz="2400" i="1">
                                  <a:solidFill>
                                    <a:schemeClr val="tx1"/>
                                  </a:solidFill>
                                  <a:latin typeface="Cambria Math" panose="02040503050406030204" pitchFamily="18" charset="0"/>
                                </a:rPr>
                              </m:ctrlPr>
                            </m:sSupPr>
                            <m:e>
                              <m:d>
                                <m:dPr>
                                  <m:begChr m:val="‖"/>
                                  <m:endChr m:val="‖"/>
                                  <m:ctrlPr>
                                    <a:rPr lang="en-US" altLang="zh-TW" sz="2400" i="1">
                                      <a:solidFill>
                                        <a:schemeClr val="tx1"/>
                                      </a:solidFill>
                                      <a:latin typeface="Cambria Math" panose="02040503050406030204" pitchFamily="18" charset="0"/>
                                    </a:rPr>
                                  </m:ctrlPr>
                                </m:dPr>
                                <m:e>
                                  <m:sSubSup>
                                    <m:sSubSupPr>
                                      <m:ctrlPr>
                                        <a:rPr lang="en-US" altLang="zh-TW" sz="2400" i="1">
                                          <a:solidFill>
                                            <a:schemeClr val="tx1"/>
                                          </a:solidFill>
                                          <a:latin typeface="Cambria Math" panose="02040503050406030204" pitchFamily="18" charset="0"/>
                                        </a:rPr>
                                      </m:ctrlPr>
                                    </m:sSubSupPr>
                                    <m:e>
                                      <m:r>
                                        <a:rPr lang="en-US" altLang="zh-TW" sz="2400" b="0" i="1">
                                          <a:solidFill>
                                            <a:schemeClr val="tx1"/>
                                          </a:solidFill>
                                          <a:latin typeface="Cambria Math" panose="02040503050406030204" pitchFamily="18" charset="0"/>
                                        </a:rPr>
                                        <m:t>𝑥</m:t>
                                      </m:r>
                                    </m:e>
                                    <m:sub>
                                      <m:r>
                                        <a:rPr lang="en-US" altLang="zh-TW" sz="2400" b="0" i="1">
                                          <a:solidFill>
                                            <a:schemeClr val="tx1"/>
                                          </a:solidFill>
                                          <a:latin typeface="Cambria Math" panose="02040503050406030204" pitchFamily="18" charset="0"/>
                                        </a:rPr>
                                        <m:t>𝑖</m:t>
                                      </m:r>
                                    </m:sub>
                                    <m:sup>
                                      <m:r>
                                        <a:rPr lang="en-US" altLang="zh-TW" sz="2400" b="0" i="1">
                                          <a:solidFill>
                                            <a:schemeClr val="tx1"/>
                                          </a:solidFill>
                                          <a:latin typeface="Cambria Math" panose="02040503050406030204" pitchFamily="18" charset="0"/>
                                        </a:rPr>
                                        <m:t>′</m:t>
                                      </m:r>
                                    </m:sup>
                                  </m:sSubSup>
                                  <m:r>
                                    <a:rPr lang="en-US" altLang="zh-TW" sz="2400" b="0" i="1">
                                      <a:solidFill>
                                        <a:schemeClr val="tx1"/>
                                      </a:solidFill>
                                      <a:latin typeface="Cambria Math" panose="02040503050406030204" pitchFamily="18" charset="0"/>
                                    </a:rPr>
                                    <m:t>−</m:t>
                                  </m:r>
                                  <m:r>
                                    <a:rPr lang="en-US" altLang="zh-TW" sz="2400" b="0" i="1">
                                      <a:solidFill>
                                        <a:schemeClr val="tx1"/>
                                      </a:solidFill>
                                      <a:latin typeface="Cambria Math" panose="02040503050406030204" pitchFamily="18" charset="0"/>
                                    </a:rPr>
                                    <m:t>𝑅</m:t>
                                  </m:r>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r>
                                        <a:rPr lang="en-US" altLang="zh-TW" sz="2400" b="0" i="1">
                                          <a:solidFill>
                                            <a:schemeClr val="tx1"/>
                                          </a:solidFill>
                                          <a:latin typeface="Cambria Math" panose="02040503050406030204" pitchFamily="18" charset="0"/>
                                        </a:rPr>
                                        <m:t>𝑖</m:t>
                                      </m:r>
                                    </m:sub>
                                  </m:sSub>
                                  <m:r>
                                    <a:rPr lang="en-US" altLang="zh-TW" sz="2400" b="0" i="1">
                                      <a:solidFill>
                                        <a:schemeClr val="tx1"/>
                                      </a:solidFill>
                                      <a:latin typeface="Cambria Math" panose="02040503050406030204" pitchFamily="18" charset="0"/>
                                    </a:rPr>
                                    <m:t>−</m:t>
                                  </m:r>
                                  <m:r>
                                    <a:rPr lang="en-US" altLang="zh-TW" sz="2400" b="0" i="1">
                                      <a:solidFill>
                                        <a:schemeClr val="tx1"/>
                                      </a:solidFill>
                                      <a:latin typeface="Cambria Math" panose="02040503050406030204" pitchFamily="18" charset="0"/>
                                    </a:rPr>
                                    <m:t>𝑡</m:t>
                                  </m:r>
                                </m:e>
                              </m:d>
                            </m:e>
                            <m:sup>
                              <m:r>
                                <a:rPr lang="en-US" altLang="zh-TW" sz="2400" b="0" i="1">
                                  <a:solidFill>
                                    <a:schemeClr val="tx1"/>
                                  </a:solidFill>
                                  <a:latin typeface="Cambria Math" panose="02040503050406030204" pitchFamily="18" charset="0"/>
                                </a:rPr>
                                <m:t>2</m:t>
                              </m:r>
                            </m:sup>
                          </m:sSup>
                        </m:e>
                      </m:nary>
                    </m:oMath>
                  </m:oMathPara>
                </a14:m>
                <a:endParaRPr lang="en-US" altLang="zh-TW" sz="2400" dirty="0">
                  <a:solidFill>
                    <a:schemeClr val="tx1"/>
                  </a:solidFill>
                  <a:latin typeface="+mj-lt"/>
                  <a:ea typeface="標楷體" panose="03000509000000000000" pitchFamily="65" charset="-120"/>
                  <a:cs typeface="Times New Roman" panose="02020603050405020304" pitchFamily="18" charset="0"/>
                </a:endParaRPr>
              </a:p>
              <a:p>
                <a:pPr>
                  <a:lnSpc>
                    <a:spcPct val="100000"/>
                  </a:lnSpc>
                  <a:spcBef>
                    <a:spcPts val="0"/>
                  </a:spcBef>
                  <a:spcAft>
                    <a:spcPts val="1200"/>
                  </a:spcAft>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Estimate the rotation between </a:t>
                </a:r>
                <a14:m>
                  <m:oMath xmlns:m="http://schemas.openxmlformats.org/officeDocument/2006/math">
                    <m:sSub>
                      <m:sSubPr>
                        <m:ctrlPr>
                          <a:rPr lang="en-US" altLang="zh-TW" sz="2400" i="1">
                            <a:solidFill>
                              <a:schemeClr val="tx1"/>
                            </a:solidFill>
                            <a:latin typeface="Cambria Math" panose="02040503050406030204" pitchFamily="18" charset="0"/>
                          </a:rPr>
                        </m:ctrlPr>
                      </m:sSubPr>
                      <m:e>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a:rPr>
                              <m:t>𝑥</m:t>
                            </m:r>
                          </m:e>
                        </m:acc>
                      </m:e>
                      <m:sub>
                        <m:r>
                          <a:rPr lang="en-US" altLang="zh-TW" sz="2400" i="1">
                            <a:solidFill>
                              <a:schemeClr val="tx1"/>
                            </a:solidFill>
                            <a:latin typeface="Cambria Math"/>
                          </a:rPr>
                          <m:t>𝑖</m:t>
                        </m:r>
                      </m:sub>
                    </m:sSub>
                  </m:oMath>
                </a14:m>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and </a:t>
                </a:r>
                <a14:m>
                  <m:oMath xmlns:m="http://schemas.openxmlformats.org/officeDocument/2006/math">
                    <m:sSubSup>
                      <m:sSubSupPr>
                        <m:ctrlPr>
                          <a:rPr lang="en-US" altLang="zh-TW" sz="2400" i="1">
                            <a:solidFill>
                              <a:schemeClr val="tx1"/>
                            </a:solidFill>
                            <a:latin typeface="Cambria Math" panose="02040503050406030204" pitchFamily="18" charset="0"/>
                          </a:rPr>
                        </m:ctrlPr>
                      </m:sSubSupPr>
                      <m:e>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a:rPr>
                              <m:t>𝑥</m:t>
                            </m:r>
                          </m:e>
                        </m:acc>
                      </m:e>
                      <m:sub>
                        <m:r>
                          <a:rPr lang="en-US" altLang="zh-TW" sz="2400" i="1">
                            <a:solidFill>
                              <a:schemeClr val="tx1"/>
                            </a:solidFill>
                            <a:latin typeface="Cambria Math"/>
                          </a:rPr>
                          <m:t>𝑖</m:t>
                        </m:r>
                      </m:sub>
                      <m:sup>
                        <m:r>
                          <a:rPr lang="en-US" altLang="zh-TW" sz="2400" i="1">
                            <a:solidFill>
                              <a:schemeClr val="tx1"/>
                            </a:solidFill>
                            <a:latin typeface="Cambria Math"/>
                          </a:rPr>
                          <m:t>′</m:t>
                        </m:r>
                      </m:sup>
                    </m:sSubSup>
                  </m:oMath>
                </a14:m>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822959" y="1845734"/>
                <a:ext cx="7543801" cy="4614052"/>
              </a:xfrm>
              <a:blipFill>
                <a:blip r:embed="rId3"/>
                <a:stretch>
                  <a:fillRect l="-1212" t="-1057"/>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Times New Roman" panose="02020603050405020304" pitchFamily="18" charset="0"/>
                <a:ea typeface="標楷體" panose="03000509000000000000" pitchFamily="65" charset="-120"/>
                <a:cs typeface="Times New Roman" panose="02020603050405020304" pitchFamily="18" charset="0"/>
              </a:rPr>
              <a:pPr/>
              <a:t>35</a:t>
            </a:fld>
            <a:endParaRPr lang="uk-UA" sz="1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標題 1"/>
          <p:cNvSpPr>
            <a:spLocks noGrp="1"/>
          </p:cNvSpPr>
          <p:nvPr>
            <p:ph type="title"/>
          </p:nvPr>
        </p:nvSpPr>
        <p:spPr>
          <a:xfrm>
            <a:off x="822960" y="286604"/>
            <a:ext cx="7543800" cy="1450757"/>
          </a:xfrm>
        </p:spPr>
        <p:txBody>
          <a:bodyPr/>
          <a:lstStyle/>
          <a:p>
            <a:pPr lvl="1" algn="ct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6.1.5</a:t>
            </a:r>
            <a:r>
              <a:rPr lang="zh-TW" altLang="en-US"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 Alignment</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790887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normAutofit/>
              </a:bodyPr>
              <a:lstStyle/>
              <a:p>
                <a:pPr>
                  <a:lnSpc>
                    <a:spcPct val="150000"/>
                  </a:lnSpc>
                  <a:spcBef>
                    <a:spcPts val="0"/>
                  </a:spcBef>
                </a:pPr>
                <a:r>
                  <a:rPr lang="en-US" altLang="zh-TW" sz="2400" b="1" dirty="0" smtClean="0">
                    <a:solidFill>
                      <a:schemeClr val="tx1"/>
                    </a:solidFill>
                  </a:rPr>
                  <a:t>Orthogonal Procrustes algorithm</a:t>
                </a:r>
                <a:r>
                  <a:rPr lang="en-US" altLang="zh-TW" sz="2400" b="1" dirty="0">
                    <a:solidFill>
                      <a:schemeClr val="tx1"/>
                    </a:solidFill>
                  </a:rPr>
                  <a:t>:</a:t>
                </a:r>
                <a:endParaRPr lang="en-US" altLang="zh-TW" sz="2400" b="1" dirty="0" smtClean="0">
                  <a:solidFill>
                    <a:schemeClr val="tx1"/>
                  </a:solidFill>
                </a:endParaRPr>
              </a:p>
              <a:p>
                <a:pPr algn="just">
                  <a:lnSpc>
                    <a:spcPct val="150000"/>
                  </a:lnSpc>
                  <a:spcBef>
                    <a:spcPts val="0"/>
                  </a:spcBef>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Computing the Singular Value Decomposition (SVD) of</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3×3</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correlation matrix:</a:t>
                </a:r>
              </a:p>
              <a:p>
                <a:pPr marL="0" indent="0">
                  <a:lnSpc>
                    <a:spcPct val="150000"/>
                  </a:lnSpc>
                  <a:buNone/>
                </a:pPr>
                <a14:m>
                  <m:oMathPara xmlns:m="http://schemas.openxmlformats.org/officeDocument/2006/math">
                    <m:oMathParaPr>
                      <m:jc m:val="centerGroup"/>
                    </m:oMathParaPr>
                    <m:oMath xmlns:m="http://schemas.openxmlformats.org/officeDocument/2006/math">
                      <m:r>
                        <a:rPr lang="en-US" altLang="zh-TW" sz="2400" b="0" i="1">
                          <a:solidFill>
                            <a:schemeClr val="tx1"/>
                          </a:solidFill>
                          <a:latin typeface="Cambria Math"/>
                        </a:rPr>
                        <m:t>𝐶</m:t>
                      </m:r>
                      <m:r>
                        <a:rPr lang="en-US" altLang="zh-TW" sz="2400" b="0" i="1">
                          <a:solidFill>
                            <a:schemeClr val="tx1"/>
                          </a:solidFill>
                          <a:latin typeface="Cambria Math"/>
                        </a:rPr>
                        <m:t>=</m:t>
                      </m:r>
                      <m:nary>
                        <m:naryPr>
                          <m:chr m:val="∑"/>
                          <m:supHide m:val="on"/>
                          <m:ctrlPr>
                            <a:rPr lang="en-US" altLang="zh-TW" sz="2400" i="1">
                              <a:solidFill>
                                <a:schemeClr val="tx1"/>
                              </a:solidFill>
                              <a:latin typeface="Cambria Math" panose="02040503050406030204" pitchFamily="18" charset="0"/>
                            </a:rPr>
                          </m:ctrlPr>
                        </m:naryPr>
                        <m:sub>
                          <m:r>
                            <m:rPr>
                              <m:brk m:alnAt="7"/>
                            </m:rPr>
                            <a:rPr lang="en-US" altLang="zh-TW" sz="2400" b="0" i="1">
                              <a:solidFill>
                                <a:schemeClr val="tx1"/>
                              </a:solidFill>
                              <a:latin typeface="Cambria Math"/>
                            </a:rPr>
                            <m:t>𝑖</m:t>
                          </m:r>
                        </m:sub>
                        <m:sup/>
                        <m:e>
                          <m:sSubSup>
                            <m:sSubSupPr>
                              <m:ctrlPr>
                                <a:rPr lang="en-US" altLang="zh-TW" sz="2400" i="1">
                                  <a:solidFill>
                                    <a:schemeClr val="tx1"/>
                                  </a:solidFill>
                                  <a:latin typeface="Cambria Math" panose="02040503050406030204" pitchFamily="18" charset="0"/>
                                </a:rPr>
                              </m:ctrlPr>
                            </m:sSubSupPr>
                            <m:e>
                              <m:acc>
                                <m:accPr>
                                  <m:chr m:val="̂"/>
                                  <m:ctrlPr>
                                    <a:rPr lang="en-US" altLang="zh-TW" sz="2400" i="1">
                                      <a:solidFill>
                                        <a:schemeClr val="tx1"/>
                                      </a:solidFill>
                                      <a:latin typeface="Cambria Math" panose="02040503050406030204" pitchFamily="18" charset="0"/>
                                    </a:rPr>
                                  </m:ctrlPr>
                                </m:accPr>
                                <m:e>
                                  <m:r>
                                    <a:rPr lang="en-US" altLang="zh-TW" sz="2400" b="0" i="1">
                                      <a:solidFill>
                                        <a:schemeClr val="tx1"/>
                                      </a:solidFill>
                                      <a:latin typeface="Cambria Math"/>
                                    </a:rPr>
                                    <m:t>𝑥</m:t>
                                  </m:r>
                                </m:e>
                              </m:acc>
                            </m:e>
                            <m:sub>
                              <m:r>
                                <a:rPr lang="en-US" altLang="zh-TW" sz="2400" b="0" i="1">
                                  <a:solidFill>
                                    <a:schemeClr val="tx1"/>
                                  </a:solidFill>
                                  <a:latin typeface="Cambria Math"/>
                                </a:rPr>
                                <m:t>𝑖</m:t>
                              </m:r>
                            </m:sub>
                            <m:sup>
                              <m:r>
                                <a:rPr lang="en-US" altLang="zh-TW" sz="2400" b="0" i="1">
                                  <a:solidFill>
                                    <a:schemeClr val="tx1"/>
                                  </a:solidFill>
                                  <a:latin typeface="Cambria Math"/>
                                </a:rPr>
                                <m:t>′</m:t>
                              </m:r>
                            </m:sup>
                          </m:sSubSup>
                          <m:sSubSup>
                            <m:sSubSupPr>
                              <m:ctrlPr>
                                <a:rPr lang="en-US" altLang="zh-TW" sz="2400" i="1">
                                  <a:solidFill>
                                    <a:schemeClr val="tx1"/>
                                  </a:solidFill>
                                  <a:latin typeface="Cambria Math" panose="02040503050406030204" pitchFamily="18" charset="0"/>
                                </a:rPr>
                              </m:ctrlPr>
                            </m:sSubSupPr>
                            <m:e>
                              <m:acc>
                                <m:accPr>
                                  <m:chr m:val="̂"/>
                                  <m:ctrlPr>
                                    <a:rPr lang="en-US" altLang="zh-TW" sz="2400" i="1">
                                      <a:solidFill>
                                        <a:schemeClr val="tx1"/>
                                      </a:solidFill>
                                      <a:latin typeface="Cambria Math" panose="02040503050406030204" pitchFamily="18" charset="0"/>
                                    </a:rPr>
                                  </m:ctrlPr>
                                </m:accPr>
                                <m:e>
                                  <m:r>
                                    <a:rPr lang="en-US" altLang="zh-TW" sz="2400" b="0" i="1">
                                      <a:solidFill>
                                        <a:schemeClr val="tx1"/>
                                      </a:solidFill>
                                      <a:latin typeface="Cambria Math"/>
                                    </a:rPr>
                                    <m:t>𝑥</m:t>
                                  </m:r>
                                </m:e>
                              </m:acc>
                            </m:e>
                            <m:sub>
                              <m:r>
                                <a:rPr lang="en-US" altLang="zh-TW" sz="2400" b="0" i="1">
                                  <a:solidFill>
                                    <a:schemeClr val="tx1"/>
                                  </a:solidFill>
                                  <a:latin typeface="Cambria Math"/>
                                </a:rPr>
                                <m:t>𝑖</m:t>
                              </m:r>
                            </m:sub>
                            <m:sup>
                              <m:r>
                                <a:rPr lang="en-US" altLang="zh-TW" sz="2400" b="0" i="1">
                                  <a:solidFill>
                                    <a:schemeClr val="tx1"/>
                                  </a:solidFill>
                                  <a:latin typeface="Cambria Math" panose="02040503050406030204" pitchFamily="18" charset="0"/>
                                </a:rPr>
                                <m:t>𝑇</m:t>
                              </m:r>
                            </m:sup>
                          </m:sSubSup>
                        </m:e>
                      </m:nary>
                      <m:r>
                        <a:rPr lang="en-US" altLang="zh-TW" sz="2400" b="0" i="1">
                          <a:solidFill>
                            <a:schemeClr val="tx1"/>
                          </a:solidFill>
                          <a:latin typeface="Cambria Math"/>
                        </a:rPr>
                        <m:t>=</m:t>
                      </m:r>
                      <m:r>
                        <a:rPr lang="en-US" altLang="zh-TW" sz="2400" b="0" i="1">
                          <a:solidFill>
                            <a:schemeClr val="tx1"/>
                          </a:solidFill>
                          <a:latin typeface="Cambria Math"/>
                        </a:rPr>
                        <m:t>𝑈</m:t>
                      </m:r>
                      <m:r>
                        <a:rPr lang="en-US" altLang="zh-TW" sz="2400" b="0" i="1">
                          <a:solidFill>
                            <a:schemeClr val="tx1"/>
                          </a:solidFill>
                          <a:latin typeface="Cambria Math"/>
                        </a:rPr>
                        <m:t>𝛴</m:t>
                      </m:r>
                      <m:sSup>
                        <m:sSupPr>
                          <m:ctrlPr>
                            <a:rPr lang="en-US" altLang="zh-TW" sz="2400" i="1">
                              <a:solidFill>
                                <a:schemeClr val="tx1"/>
                              </a:solidFill>
                              <a:latin typeface="Cambria Math" panose="02040503050406030204" pitchFamily="18" charset="0"/>
                            </a:rPr>
                          </m:ctrlPr>
                        </m:sSupPr>
                        <m:e>
                          <m:r>
                            <a:rPr lang="en-US" altLang="zh-TW" sz="2400" b="0" i="1">
                              <a:solidFill>
                                <a:schemeClr val="tx1"/>
                              </a:solidFill>
                              <a:latin typeface="Cambria Math"/>
                            </a:rPr>
                            <m:t>𝑉</m:t>
                          </m:r>
                        </m:e>
                        <m:sup>
                          <m:r>
                            <a:rPr lang="en-US" altLang="zh-TW" sz="2400" b="0" i="1">
                              <a:solidFill>
                                <a:schemeClr val="tx1"/>
                              </a:solidFill>
                              <a:latin typeface="Cambria Math"/>
                            </a:rPr>
                            <m:t>𝑇</m:t>
                          </m:r>
                        </m:sup>
                      </m:sSup>
                    </m:oMath>
                  </m:oMathPara>
                </a14:m>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altLang="zh-TW" sz="2400" b="0" i="1">
                          <a:solidFill>
                            <a:schemeClr val="tx1"/>
                          </a:solidFill>
                          <a:latin typeface="Cambria Math"/>
                        </a:rPr>
                        <m:t>𝑅</m:t>
                      </m:r>
                      <m:r>
                        <a:rPr lang="en-US" altLang="zh-TW" sz="2400" b="0" i="1">
                          <a:solidFill>
                            <a:schemeClr val="tx1"/>
                          </a:solidFill>
                          <a:latin typeface="Cambria Math"/>
                        </a:rPr>
                        <m:t>=</m:t>
                      </m:r>
                      <m:r>
                        <a:rPr lang="en-US" altLang="zh-TW" sz="2400" b="0" i="1">
                          <a:solidFill>
                            <a:schemeClr val="tx1"/>
                          </a:solidFill>
                          <a:latin typeface="Cambria Math"/>
                        </a:rPr>
                        <m:t>𝑈</m:t>
                      </m:r>
                      <m:sSup>
                        <m:sSupPr>
                          <m:ctrlPr>
                            <a:rPr lang="en-US" altLang="zh-TW" sz="2400" i="1">
                              <a:solidFill>
                                <a:schemeClr val="tx1"/>
                              </a:solidFill>
                              <a:latin typeface="Cambria Math" panose="02040503050406030204" pitchFamily="18" charset="0"/>
                            </a:rPr>
                          </m:ctrlPr>
                        </m:sSupPr>
                        <m:e>
                          <m:r>
                            <a:rPr lang="en-US" altLang="zh-TW" sz="2400" b="0" i="1">
                              <a:solidFill>
                                <a:schemeClr val="tx1"/>
                              </a:solidFill>
                              <a:latin typeface="Cambria Math"/>
                            </a:rPr>
                            <m:t>𝑉</m:t>
                          </m:r>
                        </m:e>
                        <m:sup>
                          <m:r>
                            <a:rPr lang="en-US" altLang="zh-TW" sz="2400" b="0" i="1">
                              <a:solidFill>
                                <a:schemeClr val="tx1"/>
                              </a:solidFill>
                              <a:latin typeface="Cambria Math"/>
                            </a:rPr>
                            <m:t>𝑇</m:t>
                          </m:r>
                        </m:sup>
                      </m:sSup>
                    </m:oMath>
                  </m:oMathPara>
                </a14:m>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a:blip r:embed="rId3"/>
                <a:stretch>
                  <a:fillRect l="-1212" r="-242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36</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lstStyle/>
          <a:p>
            <a:pPr lvl="1" algn="ct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6.1.5</a:t>
            </a:r>
            <a:r>
              <a:rPr lang="zh-TW" altLang="en-US"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 Alignment</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852815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3"/>
              <p:cNvSpPr>
                <a:spLocks noGrp="1"/>
              </p:cNvSpPr>
              <p:nvPr>
                <p:ph idx="1"/>
              </p:nvPr>
            </p:nvSpPr>
            <p:spPr/>
            <p:txBody>
              <a:bodyPr/>
              <a:lstStyle/>
              <a:p>
                <a:pPr algn="just">
                  <a:lnSpc>
                    <a:spcPct val="150000"/>
                  </a:lnSpc>
                  <a:spcBef>
                    <a:spcPts val="0"/>
                  </a:spcBef>
                  <a:spcAft>
                    <a:spcPts val="0"/>
                  </a:spcAft>
                </a:pP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Absolute orientation algorithm:</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2425" indent="-352425" algn="just">
                  <a:lnSpc>
                    <a:spcPct val="150000"/>
                  </a:lnSpc>
                  <a:spcBef>
                    <a:spcPts val="0"/>
                  </a:spcBef>
                  <a:spcAft>
                    <a:spcPts val="0"/>
                  </a:spcAft>
                  <a:buFont typeface="Wingdings" panose="05000000000000000000" pitchFamily="2" charset="2"/>
                  <a:buChar char="ü"/>
                </a:pPr>
                <a:r>
                  <a:rPr lang="en-US" altLang="zh-TW" sz="2400" dirty="0">
                    <a:solidFill>
                      <a:schemeClr val="tx1"/>
                    </a:solidFill>
                  </a:rPr>
                  <a:t>Estimate the unit quaternion corresponding to the rotation matrix </a:t>
                </a:r>
                <a14:m>
                  <m:oMath xmlns:m="http://schemas.openxmlformats.org/officeDocument/2006/math">
                    <m:r>
                      <a:rPr lang="en-US" altLang="zh-TW" sz="2400" b="0" i="1">
                        <a:solidFill>
                          <a:schemeClr val="tx1"/>
                        </a:solidFill>
                        <a:latin typeface="Cambria Math"/>
                      </a:rPr>
                      <m:t>𝑅</m:t>
                    </m:r>
                  </m:oMath>
                </a14:m>
                <a:endParaRPr lang="en-US" altLang="zh-TW" sz="2400" dirty="0">
                  <a:solidFill>
                    <a:schemeClr val="tx1"/>
                  </a:solidFill>
                </a:endParaRPr>
              </a:p>
              <a:p>
                <a:pPr marL="352425" indent="-352425" algn="just">
                  <a:lnSpc>
                    <a:spcPct val="150000"/>
                  </a:lnSpc>
                  <a:spcBef>
                    <a:spcPts val="0"/>
                  </a:spcBef>
                  <a:spcAft>
                    <a:spcPts val="0"/>
                  </a:spcAft>
                  <a:buFont typeface="Wingdings" panose="05000000000000000000" pitchFamily="2" charset="2"/>
                  <a:buChar char="ü"/>
                </a:pPr>
                <a:r>
                  <a:rPr lang="en-US" altLang="zh-TW" sz="2400" dirty="0">
                    <a:solidFill>
                      <a:schemeClr val="tx1"/>
                    </a:solidFill>
                  </a:rPr>
                  <a:t>Form a 4×4 matrix from the entries in </a:t>
                </a:r>
                <a14:m>
                  <m:oMath xmlns:m="http://schemas.openxmlformats.org/officeDocument/2006/math">
                    <m:r>
                      <a:rPr lang="en-US" altLang="zh-TW" sz="2400" b="0" i="1">
                        <a:solidFill>
                          <a:schemeClr val="tx1"/>
                        </a:solidFill>
                        <a:latin typeface="Cambria Math"/>
                      </a:rPr>
                      <m:t>𝐶</m:t>
                    </m:r>
                  </m:oMath>
                </a14:m>
                <a:endParaRPr lang="en-US" altLang="zh-TW" sz="2400" dirty="0">
                  <a:solidFill>
                    <a:schemeClr val="tx1"/>
                  </a:solidFill>
                </a:endParaRPr>
              </a:p>
              <a:p>
                <a:pPr marL="352425" indent="-352425" algn="just">
                  <a:lnSpc>
                    <a:spcPct val="150000"/>
                  </a:lnSpc>
                  <a:spcBef>
                    <a:spcPts val="0"/>
                  </a:spcBef>
                  <a:spcAft>
                    <a:spcPts val="0"/>
                  </a:spcAft>
                  <a:buFont typeface="Wingdings" panose="05000000000000000000" pitchFamily="2" charset="2"/>
                  <a:buChar char="ü"/>
                </a:pPr>
                <a:r>
                  <a:rPr lang="en-US" altLang="zh-TW" sz="2400" dirty="0">
                    <a:solidFill>
                      <a:srgbClr val="FF0000"/>
                    </a:solidFill>
                  </a:rPr>
                  <a:t>Find the </a:t>
                </a:r>
                <a:r>
                  <a:rPr lang="en-US" altLang="zh-TW" sz="2400" dirty="0" smtClean="0">
                    <a:solidFill>
                      <a:srgbClr val="FF0000"/>
                    </a:solidFill>
                  </a:rPr>
                  <a:t>eigenvector </a:t>
                </a:r>
                <a:r>
                  <a:rPr lang="en-US" altLang="zh-TW" sz="2400" dirty="0">
                    <a:solidFill>
                      <a:srgbClr val="FF0000"/>
                    </a:solidFill>
                  </a:rPr>
                  <a:t>associated with its largest positive </a:t>
                </a:r>
                <a:r>
                  <a:rPr lang="en-US" altLang="zh-TW" sz="2400" dirty="0" smtClean="0">
                    <a:solidFill>
                      <a:srgbClr val="FF0000"/>
                    </a:solidFill>
                  </a:rPr>
                  <a:t>eigenvalue</a:t>
                </a:r>
                <a:endParaRPr lang="zh-TW" altLang="en-US" sz="2400" dirty="0">
                  <a:solidFill>
                    <a:srgbClr val="FF0000"/>
                  </a:solidFill>
                </a:endParaRPr>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blipFill>
                <a:blip r:embed="rId3"/>
                <a:stretch>
                  <a:fillRect l="-2262" r="-242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37</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lstStyle/>
          <a:p>
            <a:pPr lvl="1" algn="ct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6.1.5</a:t>
            </a: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3D Alignment</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817285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3200" dirty="0">
                <a:solidFill>
                  <a:schemeClr val="tx1"/>
                </a:solidFill>
              </a:rPr>
              <a:t>Fun Time </a:t>
            </a:r>
            <a:r>
              <a:rPr lang="en-US" altLang="zh-TW" sz="3200" dirty="0" smtClean="0">
                <a:solidFill>
                  <a:schemeClr val="tx1"/>
                </a:solidFill>
              </a:rPr>
              <a:t>2</a:t>
            </a:r>
            <a:endParaRPr lang="zh-TW" altLang="en-US" sz="3200" dirty="0">
              <a:solidFill>
                <a:schemeClr val="tx1"/>
              </a:solidFill>
            </a:endParaRPr>
          </a:p>
        </p:txBody>
      </p:sp>
      <p:sp>
        <p:nvSpPr>
          <p:cNvPr id="4" name="頁尾版面配置區 3"/>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
        <p:nvSpPr>
          <p:cNvPr id="5" name="投影片編號版面配置區 4"/>
          <p:cNvSpPr>
            <a:spLocks noGrp="1"/>
          </p:cNvSpPr>
          <p:nvPr>
            <p:ph type="sldNum" sz="quarter" idx="12"/>
          </p:nvPr>
        </p:nvSpPr>
        <p:spPr/>
        <p:txBody>
          <a:bodyPr vert="horz" lIns="91440" tIns="45720" rIns="91440" bIns="45720" rtlCol="0" anchor="ctr"/>
          <a:lstStyle/>
          <a:p>
            <a:fld id="{00000000-1234-1234-1234-123412341234}" type="slidenum">
              <a:rPr lang="en-US" altLang="zh-TW" sz="1200">
                <a:latin typeface="Times New Roman" panose="02020603050405020304" pitchFamily="18" charset="0"/>
                <a:ea typeface="標楷體" panose="03000509000000000000" pitchFamily="65" charset="-120"/>
                <a:cs typeface="Times New Roman" panose="02020603050405020304" pitchFamily="18" charset="0"/>
              </a:rPr>
              <a:pPr/>
              <a:t>38</a:t>
            </a:fld>
            <a:endParaRPr lang="zh-TW" altLang="en-US" sz="120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504447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smtClean="0">
                <a:solidFill>
                  <a:schemeClr val="tx1"/>
                </a:solidFill>
              </a:rPr>
              <a:t>6.2</a:t>
            </a:r>
            <a:r>
              <a:rPr lang="zh-TW" altLang="en-US" sz="3200" b="1" dirty="0" smtClean="0">
                <a:solidFill>
                  <a:schemeClr val="tx1"/>
                </a:solidFill>
              </a:rPr>
              <a:t> </a:t>
            </a:r>
            <a:r>
              <a:rPr lang="en-US" altLang="zh-TW" sz="3200" dirty="0" smtClean="0">
                <a:solidFill>
                  <a:schemeClr val="tx1"/>
                </a:solidFill>
              </a:rPr>
              <a:t>Pose </a:t>
            </a:r>
            <a:r>
              <a:rPr lang="en-US" altLang="zh-TW" sz="3200" dirty="0">
                <a:solidFill>
                  <a:schemeClr val="tx1"/>
                </a:solidFill>
              </a:rPr>
              <a:t>Estimation</a:t>
            </a:r>
            <a:endParaRPr lang="zh-TW" altLang="en-US" sz="3200" dirty="0">
              <a:solidFill>
                <a:schemeClr val="tx1"/>
              </a:solidFill>
            </a:endParaRPr>
          </a:p>
        </p:txBody>
      </p:sp>
      <p:sp>
        <p:nvSpPr>
          <p:cNvPr id="3" name="內容版面配置區 2"/>
          <p:cNvSpPr>
            <a:spLocks noGrp="1"/>
          </p:cNvSpPr>
          <p:nvPr>
            <p:ph idx="1"/>
          </p:nvPr>
        </p:nvSpPr>
        <p:spPr/>
        <p:txBody>
          <a:bodyPr/>
          <a:lstStyle/>
          <a:p>
            <a:pPr marL="0" indent="0">
              <a:lnSpc>
                <a:spcPct val="150000"/>
              </a:lnSpc>
              <a:spcBef>
                <a:spcPts val="0"/>
              </a:spcBef>
              <a:spcAft>
                <a:spcPts val="0"/>
              </a:spcAft>
              <a:buNone/>
            </a:pPr>
            <a:r>
              <a:rPr lang="en-US" altLang="zh-TW" sz="2400" dirty="0">
                <a:solidFill>
                  <a:schemeClr val="tx1"/>
                </a:solidFill>
              </a:rPr>
              <a:t>Estimate an object’s 3D pose from a set of 2D point projections</a:t>
            </a:r>
          </a:p>
          <a:p>
            <a:pPr marL="361950" lvl="1" indent="-361950">
              <a:lnSpc>
                <a:spcPct val="150000"/>
              </a:lnSpc>
              <a:spcBef>
                <a:spcPts val="0"/>
              </a:spcBef>
              <a:spcAft>
                <a:spcPts val="0"/>
              </a:spcAft>
              <a:buFont typeface="+mj-lt"/>
              <a:buAutoNum type="arabicPeriod"/>
            </a:pPr>
            <a:r>
              <a:rPr lang="en-US" altLang="zh-TW" sz="2400" dirty="0">
                <a:solidFill>
                  <a:schemeClr val="tx1"/>
                </a:solidFill>
              </a:rPr>
              <a:t>Linear algorithms</a:t>
            </a:r>
          </a:p>
          <a:p>
            <a:pPr marL="361950" lvl="1" indent="-361950">
              <a:lnSpc>
                <a:spcPct val="150000"/>
              </a:lnSpc>
              <a:spcBef>
                <a:spcPts val="0"/>
              </a:spcBef>
              <a:spcAft>
                <a:spcPts val="0"/>
              </a:spcAft>
              <a:buFont typeface="+mj-lt"/>
              <a:buAutoNum type="arabicPeriod"/>
            </a:pPr>
            <a:r>
              <a:rPr lang="en-US" altLang="zh-TW" sz="2400" dirty="0">
                <a:solidFill>
                  <a:schemeClr val="tx1"/>
                </a:solidFill>
              </a:rPr>
              <a:t>Iterative algorithms</a:t>
            </a:r>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39</a:t>
            </a:fld>
            <a:endParaRPr lang="uk-UA" sz="1200">
              <a:latin typeface="+mj-lt"/>
              <a:ea typeface="+mj-ea"/>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037491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prstGeom prst="rect">
            <a:avLst/>
          </a:prstGeom>
          <a:noFill/>
          <a:ln>
            <a:noFill/>
          </a:ln>
        </p:spPr>
        <p:txBody>
          <a:bodyPr spcFirstLastPara="1" wrap="square" lIns="68575" tIns="34275" rIns="68575" bIns="34275" anchor="b" anchorCtr="0">
            <a:noAutofit/>
          </a:bodyPr>
          <a:lstStyle/>
          <a:p>
            <a:pPr lvl="1" algn="ctr"/>
            <a:r>
              <a:rPr lang="en-US" altLang="zh-TW" sz="3200" b="1" dirty="0" smtClean="0">
                <a:solidFill>
                  <a:schemeClr val="tx1"/>
                </a:solidFill>
                <a:latin typeface="+mj-lt"/>
                <a:ea typeface="+mj-ea"/>
              </a:rPr>
              <a:t>6.1</a:t>
            </a:r>
            <a:r>
              <a:rPr lang="zh-TW" altLang="en-US" sz="3200" b="1" dirty="0" smtClean="0">
                <a:solidFill>
                  <a:schemeClr val="tx1"/>
                </a:solidFill>
                <a:latin typeface="+mj-lt"/>
                <a:ea typeface="+mj-ea"/>
              </a:rPr>
              <a:t> </a:t>
            </a:r>
            <a:r>
              <a:rPr lang="zh-TW" sz="3200" dirty="0" smtClean="0">
                <a:solidFill>
                  <a:schemeClr val="tx1"/>
                </a:solidFill>
                <a:latin typeface="+mj-lt"/>
                <a:ea typeface="+mj-ea"/>
              </a:rPr>
              <a:t>2</a:t>
            </a:r>
            <a:r>
              <a:rPr lang="zh-TW" sz="3200" dirty="0">
                <a:solidFill>
                  <a:schemeClr val="tx1"/>
                </a:solidFill>
                <a:latin typeface="+mj-lt"/>
                <a:ea typeface="+mj-ea"/>
              </a:rPr>
              <a:t>D and 3D </a:t>
            </a:r>
            <a:r>
              <a:rPr lang="en-US" altLang="zh-TW" sz="3200" dirty="0" smtClean="0">
                <a:solidFill>
                  <a:schemeClr val="tx1"/>
                </a:solidFill>
                <a:latin typeface="+mj-lt"/>
                <a:ea typeface="+mj-ea"/>
              </a:rPr>
              <a:t>F</a:t>
            </a:r>
            <a:r>
              <a:rPr lang="zh-TW" sz="3200" dirty="0" smtClean="0">
                <a:solidFill>
                  <a:schemeClr val="tx1"/>
                </a:solidFill>
                <a:latin typeface="+mj-lt"/>
                <a:ea typeface="+mj-ea"/>
              </a:rPr>
              <a:t>eature-</a:t>
            </a:r>
            <a:r>
              <a:rPr lang="en-US" altLang="zh-TW" sz="3200" dirty="0" smtClean="0">
                <a:solidFill>
                  <a:schemeClr val="tx1"/>
                </a:solidFill>
                <a:latin typeface="+mj-lt"/>
                <a:ea typeface="+mj-ea"/>
              </a:rPr>
              <a:t>B</a:t>
            </a:r>
            <a:r>
              <a:rPr lang="zh-TW" sz="3200" dirty="0" smtClean="0">
                <a:solidFill>
                  <a:schemeClr val="tx1"/>
                </a:solidFill>
                <a:latin typeface="+mj-lt"/>
                <a:ea typeface="+mj-ea"/>
              </a:rPr>
              <a:t>a</a:t>
            </a:r>
            <a:r>
              <a:rPr lang="zh-TW" sz="3200" dirty="0">
                <a:solidFill>
                  <a:schemeClr val="tx1"/>
                </a:solidFill>
                <a:latin typeface="+mj-lt"/>
                <a:ea typeface="+mj-ea"/>
              </a:rPr>
              <a:t>sed </a:t>
            </a:r>
            <a:r>
              <a:rPr lang="en-US" altLang="zh-TW" sz="3200" dirty="0" smtClean="0">
                <a:solidFill>
                  <a:schemeClr val="tx1"/>
                </a:solidFill>
                <a:latin typeface="+mj-lt"/>
                <a:ea typeface="+mj-ea"/>
              </a:rPr>
              <a:t>A</a:t>
            </a:r>
            <a:r>
              <a:rPr lang="zh-TW" sz="3200" dirty="0" smtClean="0">
                <a:solidFill>
                  <a:schemeClr val="tx1"/>
                </a:solidFill>
                <a:latin typeface="+mj-lt"/>
                <a:ea typeface="+mj-ea"/>
              </a:rPr>
              <a:t>lignment</a:t>
            </a:r>
            <a:endParaRPr sz="3200" dirty="0">
              <a:solidFill>
                <a:schemeClr val="tx1"/>
              </a:solidFill>
              <a:latin typeface="+mj-lt"/>
              <a:ea typeface="+mj-ea"/>
            </a:endParaRPr>
          </a:p>
        </p:txBody>
      </p:sp>
      <p:sp>
        <p:nvSpPr>
          <p:cNvPr id="89" name="Google Shape;89;p18"/>
          <p:cNvSpPr txBox="1">
            <a:spLocks noGrp="1"/>
          </p:cNvSpPr>
          <p:nvPr>
            <p:ph idx="1"/>
          </p:nvPr>
        </p:nvSpPr>
        <p:spPr>
          <a:prstGeom prst="rect">
            <a:avLst/>
          </a:prstGeom>
          <a:noFill/>
          <a:ln>
            <a:noFill/>
          </a:ln>
        </p:spPr>
        <p:txBody>
          <a:bodyPr spcFirstLastPara="1" wrap="square" lIns="68575" tIns="34275" rIns="68575" bIns="34275" anchor="t" anchorCtr="0">
            <a:noAutofit/>
          </a:bodyPr>
          <a:lstStyle/>
          <a:p>
            <a:pPr marL="365125" lvl="0" indent="-365125" algn="just" rtl="0">
              <a:lnSpc>
                <a:spcPct val="150000"/>
              </a:lnSpc>
              <a:spcBef>
                <a:spcPts val="0"/>
              </a:spcBef>
              <a:spcAft>
                <a:spcPts val="0"/>
              </a:spcAft>
              <a:buSzPts val="2400"/>
              <a:buFont typeface="Wingdings" panose="05000000000000000000" pitchFamily="2" charset="2"/>
              <a:buChar char="ü"/>
            </a:pPr>
            <a:r>
              <a:rPr lang="zh-TW" sz="2400" dirty="0">
                <a:solidFill>
                  <a:schemeClr val="tx1"/>
                </a:solidFill>
                <a:latin typeface="+mj-lt"/>
                <a:ea typeface="+mj-ea"/>
              </a:rPr>
              <a:t>Estimate the motion between two or more sets of matched 2D or 3D points.</a:t>
            </a:r>
            <a:endParaRPr sz="2400" dirty="0">
              <a:solidFill>
                <a:schemeClr val="tx1"/>
              </a:solidFill>
              <a:latin typeface="+mj-lt"/>
              <a:ea typeface="+mj-ea"/>
            </a:endParaRPr>
          </a:p>
          <a:p>
            <a:pPr marL="365125" lvl="0" indent="-365125" algn="just" rtl="0">
              <a:lnSpc>
                <a:spcPct val="150000"/>
              </a:lnSpc>
              <a:spcBef>
                <a:spcPts val="0"/>
              </a:spcBef>
              <a:spcAft>
                <a:spcPts val="0"/>
              </a:spcAft>
              <a:buSzPts val="2400"/>
              <a:buFont typeface="Wingdings" panose="05000000000000000000" pitchFamily="2" charset="2"/>
              <a:buChar char="ü"/>
            </a:pPr>
            <a:r>
              <a:rPr lang="zh-TW" sz="2400" dirty="0">
                <a:solidFill>
                  <a:schemeClr val="tx1"/>
                </a:solidFill>
                <a:latin typeface="+mj-lt"/>
                <a:ea typeface="+mj-ea"/>
              </a:rPr>
              <a:t>In this section:</a:t>
            </a:r>
            <a:endParaRPr sz="2400" dirty="0">
              <a:solidFill>
                <a:schemeClr val="tx1"/>
              </a:solidFill>
              <a:latin typeface="+mj-lt"/>
              <a:ea typeface="+mj-ea"/>
            </a:endParaRPr>
          </a:p>
          <a:p>
            <a:pPr marL="715963" lvl="2" indent="-342900" algn="just">
              <a:lnSpc>
                <a:spcPct val="150000"/>
              </a:lnSpc>
              <a:spcBef>
                <a:spcPts val="0"/>
              </a:spcBef>
              <a:spcAft>
                <a:spcPts val="0"/>
              </a:spcAft>
              <a:buSzPts val="2100"/>
              <a:buFont typeface="Arial" panose="020B0604020202020204" pitchFamily="34" charset="0"/>
              <a:buChar char="•"/>
            </a:pPr>
            <a:r>
              <a:rPr lang="zh-TW" sz="2400" dirty="0">
                <a:solidFill>
                  <a:schemeClr val="tx1"/>
                </a:solidFill>
                <a:latin typeface="+mj-lt"/>
                <a:ea typeface="+mj-ea"/>
              </a:rPr>
              <a:t>Restrict to global parametric transformations</a:t>
            </a:r>
            <a:endParaRPr sz="2400" dirty="0">
              <a:solidFill>
                <a:schemeClr val="tx1"/>
              </a:solidFill>
              <a:latin typeface="+mj-lt"/>
              <a:ea typeface="+mj-ea"/>
            </a:endParaRPr>
          </a:p>
          <a:p>
            <a:pPr marL="715963" lvl="2" indent="-342900" algn="just">
              <a:lnSpc>
                <a:spcPct val="150000"/>
              </a:lnSpc>
              <a:spcBef>
                <a:spcPts val="0"/>
              </a:spcBef>
              <a:spcAft>
                <a:spcPts val="0"/>
              </a:spcAft>
              <a:buSzPts val="2100"/>
              <a:buFont typeface="Arial" panose="020B0604020202020204" pitchFamily="34" charset="0"/>
              <a:buChar char="•"/>
            </a:pPr>
            <a:r>
              <a:rPr lang="zh-TW" sz="2400" dirty="0">
                <a:solidFill>
                  <a:schemeClr val="tx1"/>
                </a:solidFill>
                <a:latin typeface="+mj-lt"/>
                <a:ea typeface="+mj-ea"/>
              </a:rPr>
              <a:t>Curved surfaces with higher order transformation</a:t>
            </a:r>
            <a:endParaRPr sz="2400" dirty="0">
              <a:solidFill>
                <a:schemeClr val="tx1"/>
              </a:solidFill>
              <a:latin typeface="+mj-lt"/>
              <a:ea typeface="+mj-ea"/>
            </a:endParaRPr>
          </a:p>
          <a:p>
            <a:pPr marL="715963" lvl="2" indent="-342900" algn="just">
              <a:lnSpc>
                <a:spcPct val="150000"/>
              </a:lnSpc>
              <a:spcBef>
                <a:spcPts val="0"/>
              </a:spcBef>
              <a:spcAft>
                <a:spcPts val="0"/>
              </a:spcAft>
              <a:buSzPts val="2100"/>
              <a:buFont typeface="Arial" panose="020B0604020202020204" pitchFamily="34" charset="0"/>
              <a:buChar char="•"/>
            </a:pPr>
            <a:r>
              <a:rPr lang="zh-TW" sz="2400" dirty="0">
                <a:solidFill>
                  <a:schemeClr val="tx1"/>
                </a:solidFill>
                <a:latin typeface="+mj-lt"/>
                <a:ea typeface="+mj-ea"/>
              </a:rPr>
              <a:t>Non</a:t>
            </a:r>
            <a:r>
              <a:rPr lang="zh-TW" sz="2400" dirty="0" smtClean="0">
                <a:solidFill>
                  <a:schemeClr val="tx1"/>
                </a:solidFill>
                <a:latin typeface="+mj-lt"/>
                <a:ea typeface="+mj-ea"/>
              </a:rPr>
              <a:t>-</a:t>
            </a:r>
            <a:r>
              <a:rPr lang="en-US" altLang="zh-TW" sz="2400" dirty="0" err="1" smtClean="0">
                <a:solidFill>
                  <a:schemeClr val="tx1"/>
                </a:solidFill>
                <a:latin typeface="+mj-lt"/>
                <a:ea typeface="+mj-ea"/>
              </a:rPr>
              <a:t>ri</a:t>
            </a:r>
            <a:r>
              <a:rPr lang="zh-TW" sz="2400" dirty="0" smtClean="0">
                <a:solidFill>
                  <a:schemeClr val="tx1"/>
                </a:solidFill>
                <a:latin typeface="+mj-lt"/>
                <a:ea typeface="+mj-ea"/>
              </a:rPr>
              <a:t>gid </a:t>
            </a:r>
            <a:r>
              <a:rPr lang="zh-TW" sz="2400" dirty="0">
                <a:solidFill>
                  <a:schemeClr val="tx1"/>
                </a:solidFill>
                <a:latin typeface="+mj-lt"/>
                <a:ea typeface="+mj-ea"/>
              </a:rPr>
              <a:t>or elastic deformations will not be discussed here</a:t>
            </a:r>
            <a:endParaRPr sz="2400" dirty="0">
              <a:solidFill>
                <a:schemeClr val="tx1"/>
              </a:solidFill>
              <a:latin typeface="+mj-lt"/>
              <a:ea typeface="+mj-ea"/>
            </a:endParaRPr>
          </a:p>
        </p:txBody>
      </p:sp>
      <p:sp>
        <p:nvSpPr>
          <p:cNvPr id="3" name="頁尾版面配置區 2"/>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
        <p:nvSpPr>
          <p:cNvPr id="2" name="投影片編號版面配置區 1"/>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4</a:t>
            </a:fld>
            <a:endParaRPr lang="uk-UA" sz="1200" dirty="0">
              <a:latin typeface="+mj-lt"/>
              <a:ea typeface="+mj-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3200" b="1" dirty="0" smtClean="0">
                <a:solidFill>
                  <a:schemeClr val="tx1"/>
                </a:solidFill>
              </a:rPr>
              <a:t>6.2.1</a:t>
            </a:r>
            <a:r>
              <a:rPr lang="en-US" altLang="zh-TW" sz="3200" dirty="0" smtClean="0">
                <a:solidFill>
                  <a:schemeClr val="tx1"/>
                </a:solidFill>
              </a:rPr>
              <a:t> Pose </a:t>
            </a:r>
            <a:r>
              <a:rPr lang="en-US" altLang="zh-TW" sz="3200" dirty="0">
                <a:solidFill>
                  <a:schemeClr val="tx1"/>
                </a:solidFill>
              </a:rPr>
              <a:t>Estimation - Linear Algorithms</a:t>
            </a:r>
            <a:endParaRPr lang="zh-TW" altLang="en-US" sz="3200" dirty="0">
              <a:solidFill>
                <a:schemeClr val="tx1"/>
              </a:solidFill>
            </a:endParaRPr>
          </a:p>
        </p:txBody>
      </p:sp>
      <p:sp>
        <p:nvSpPr>
          <p:cNvPr id="3" name="內容版面配置區 2"/>
          <p:cNvSpPr>
            <a:spLocks noGrp="1"/>
          </p:cNvSpPr>
          <p:nvPr>
            <p:ph idx="1"/>
          </p:nvPr>
        </p:nvSpPr>
        <p:spPr/>
        <p:txBody>
          <a:bodyPr/>
          <a:lstStyle/>
          <a:p>
            <a:pPr marL="357188" indent="-357188" algn="just">
              <a:lnSpc>
                <a:spcPct val="150000"/>
              </a:lnSpc>
              <a:spcBef>
                <a:spcPts val="0"/>
              </a:spcBef>
              <a:spcAft>
                <a:spcPts val="0"/>
              </a:spcAft>
              <a:buFont typeface="Wingdings" panose="05000000000000000000" pitchFamily="2" charset="2"/>
              <a:buChar char="ü"/>
            </a:pPr>
            <a:r>
              <a:rPr lang="en-US" altLang="zh-TW" sz="2400" dirty="0" smtClean="0">
                <a:solidFill>
                  <a:schemeClr val="tx1"/>
                </a:solidFill>
              </a:rPr>
              <a:t>The simplest </a:t>
            </a:r>
            <a:r>
              <a:rPr lang="en-US" altLang="zh-TW" sz="2400" dirty="0">
                <a:solidFill>
                  <a:schemeClr val="tx1"/>
                </a:solidFill>
              </a:rPr>
              <a:t>way to recover the pose of the </a:t>
            </a:r>
            <a:r>
              <a:rPr lang="en-US" altLang="zh-TW" sz="2400" dirty="0" smtClean="0">
                <a:solidFill>
                  <a:schemeClr val="tx1"/>
                </a:solidFill>
              </a:rPr>
              <a:t>camera.</a:t>
            </a:r>
            <a:endParaRPr lang="en-US" altLang="zh-TW" sz="2400" dirty="0">
              <a:solidFill>
                <a:schemeClr val="tx1"/>
              </a:solidFill>
            </a:endParaRPr>
          </a:p>
          <a:p>
            <a:pPr marL="357188" indent="-357188" algn="just">
              <a:lnSpc>
                <a:spcPct val="150000"/>
              </a:lnSpc>
              <a:spcBef>
                <a:spcPts val="0"/>
              </a:spcBef>
              <a:spcAft>
                <a:spcPts val="0"/>
              </a:spcAft>
              <a:buFont typeface="Wingdings" panose="05000000000000000000" pitchFamily="2" charset="2"/>
              <a:buChar char="ü"/>
            </a:pPr>
            <a:r>
              <a:rPr lang="en-US" altLang="zh-TW" sz="2400" dirty="0">
                <a:solidFill>
                  <a:schemeClr val="tx1"/>
                </a:solidFill>
              </a:rPr>
              <a:t>Form a set of linear equations analogous to those used for 2D motion estimation from the camera matrix form of perspective </a:t>
            </a:r>
            <a:r>
              <a:rPr lang="en-US" altLang="zh-TW" sz="2400" dirty="0" smtClean="0">
                <a:solidFill>
                  <a:schemeClr val="tx1"/>
                </a:solidFill>
              </a:rPr>
              <a:t>projection.</a:t>
            </a:r>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40</a:t>
            </a:fld>
            <a:endParaRPr lang="uk-UA" sz="1200">
              <a:latin typeface="+mj-lt"/>
              <a:ea typeface="+mj-ea"/>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703171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內容版面配置區 4"/>
              <p:cNvSpPr>
                <a:spLocks noGrp="1"/>
              </p:cNvSpPr>
              <p:nvPr>
                <p:ph idx="1"/>
              </p:nvPr>
            </p:nvSpPr>
            <p:spPr>
              <a:xfrm>
                <a:off x="822959" y="1845734"/>
                <a:ext cx="7543801" cy="4614052"/>
              </a:xfrm>
            </p:spPr>
            <p:txBody>
              <a:bodyPr>
                <a:normAutofit/>
              </a:bodyPr>
              <a:lstStyle/>
              <a:p>
                <a:pPr marL="357188" indent="-357188" algn="just">
                  <a:lnSpc>
                    <a:spcPct val="150000"/>
                  </a:lnSpc>
                  <a:spcBef>
                    <a:spcPts val="0"/>
                  </a:spcBef>
                  <a:spcAft>
                    <a:spcPts val="0"/>
                  </a:spcAft>
                  <a:buFont typeface="+mj-lt"/>
                  <a:buAutoNum type="arabicPeriod"/>
                </a:pPr>
                <a:r>
                  <a:rPr kumimoji="1" lang="en-US" altLang="zh-TW" sz="2800" dirty="0" smtClean="0">
                    <a:solidFill>
                      <a:schemeClr val="tx1"/>
                    </a:solidFill>
                  </a:rPr>
                  <a:t>Given a set of matched points </a:t>
                </a:r>
                <a14:m>
                  <m:oMath xmlns:m="http://schemas.openxmlformats.org/officeDocument/2006/math">
                    <m:r>
                      <a:rPr kumimoji="1" lang="en-US" altLang="zh-TW" sz="2800" i="1">
                        <a:solidFill>
                          <a:schemeClr val="tx1"/>
                        </a:solidFill>
                        <a:latin typeface="Cambria Math" charset="0"/>
                      </a:rPr>
                      <m:t>{</m:t>
                    </m:r>
                    <m:d>
                      <m:dPr>
                        <m:ctrlPr>
                          <a:rPr kumimoji="1" lang="mr-IN" altLang="zh-TW" sz="2800" i="1">
                            <a:solidFill>
                              <a:schemeClr val="tx1"/>
                            </a:solidFill>
                            <a:latin typeface="Cambria Math" panose="02040503050406030204" pitchFamily="18" charset="0"/>
                          </a:rPr>
                        </m:ctrlPr>
                      </m:dPr>
                      <m:e>
                        <m:sSub>
                          <m:sSubPr>
                            <m:ctrlPr>
                              <a:rPr kumimoji="1" lang="en-US" altLang="zh-TW" sz="2800" i="1">
                                <a:solidFill>
                                  <a:schemeClr val="tx1"/>
                                </a:solidFill>
                                <a:latin typeface="Cambria Math" panose="02040503050406030204" pitchFamily="18" charset="0"/>
                              </a:rPr>
                            </m:ctrlPr>
                          </m:sSubPr>
                          <m:e>
                            <m:r>
                              <a:rPr kumimoji="1" lang="en-US" altLang="zh-TW" sz="2800" b="0" i="1" smtClean="0">
                                <a:solidFill>
                                  <a:schemeClr val="tx1"/>
                                </a:solidFill>
                                <a:latin typeface="Cambria Math" panose="02040503050406030204" pitchFamily="18" charset="0"/>
                              </a:rPr>
                              <m:t>𝑋</m:t>
                            </m:r>
                          </m:e>
                          <m:sub>
                            <m:r>
                              <a:rPr kumimoji="1" lang="en-US" altLang="zh-TW" sz="2800" i="1">
                                <a:solidFill>
                                  <a:schemeClr val="tx1"/>
                                </a:solidFill>
                                <a:latin typeface="Cambria Math" charset="0"/>
                              </a:rPr>
                              <m:t>𝑖</m:t>
                            </m:r>
                          </m:sub>
                        </m:sSub>
                        <m:r>
                          <a:rPr kumimoji="1" lang="en-US" altLang="zh-TW" sz="2800" i="1">
                            <a:solidFill>
                              <a:schemeClr val="tx1"/>
                            </a:solidFill>
                            <a:latin typeface="Cambria Math" charset="0"/>
                          </a:rPr>
                          <m:t>,</m:t>
                        </m:r>
                        <m:sSub>
                          <m:sSubPr>
                            <m:ctrlPr>
                              <a:rPr kumimoji="1" lang="en-US" altLang="zh-TW" sz="2800" i="1">
                                <a:solidFill>
                                  <a:schemeClr val="tx1"/>
                                </a:solidFill>
                                <a:latin typeface="Cambria Math" panose="02040503050406030204" pitchFamily="18" charset="0"/>
                              </a:rPr>
                            </m:ctrlPr>
                          </m:sSubPr>
                          <m:e>
                            <m:r>
                              <a:rPr kumimoji="1" lang="en-US" altLang="zh-TW" sz="2800" b="0" i="1" smtClean="0">
                                <a:solidFill>
                                  <a:schemeClr val="tx1"/>
                                </a:solidFill>
                                <a:latin typeface="Cambria Math" panose="02040503050406030204" pitchFamily="18" charset="0"/>
                              </a:rPr>
                              <m:t>𝑥</m:t>
                            </m:r>
                          </m:e>
                          <m:sub>
                            <m:r>
                              <a:rPr kumimoji="1" lang="en-US" altLang="zh-TW" sz="2800" i="1">
                                <a:solidFill>
                                  <a:schemeClr val="tx1"/>
                                </a:solidFill>
                                <a:latin typeface="Cambria Math" charset="0"/>
                              </a:rPr>
                              <m:t>𝑖</m:t>
                            </m:r>
                          </m:sub>
                        </m:sSub>
                      </m:e>
                    </m:d>
                    <m:r>
                      <a:rPr kumimoji="1" lang="en-US" altLang="zh-TW" sz="2800" i="1">
                        <a:solidFill>
                          <a:schemeClr val="tx1"/>
                        </a:solidFill>
                        <a:latin typeface="Cambria Math" charset="0"/>
                      </a:rPr>
                      <m:t>}</m:t>
                    </m:r>
                  </m:oMath>
                </a14:m>
                <a:endParaRPr kumimoji="1" lang="en-US" altLang="zh-TW" sz="2800" dirty="0">
                  <a:solidFill>
                    <a:schemeClr val="tx1"/>
                  </a:solidFill>
                </a:endParaRPr>
              </a:p>
              <a:p>
                <a:pPr marL="357188" indent="-357188" algn="just">
                  <a:lnSpc>
                    <a:spcPct val="150000"/>
                  </a:lnSpc>
                  <a:spcBef>
                    <a:spcPts val="0"/>
                  </a:spcBef>
                  <a:spcAft>
                    <a:spcPts val="0"/>
                  </a:spcAft>
                  <a:buFont typeface="+mj-lt"/>
                  <a:buAutoNum type="arabicPeriod"/>
                </a:pPr>
                <a:r>
                  <a:rPr kumimoji="1" lang="en-US" altLang="zh-TW" sz="2800" dirty="0">
                    <a:solidFill>
                      <a:schemeClr val="tx1"/>
                    </a:solidFill>
                  </a:rPr>
                  <a:t>A </a:t>
                </a:r>
                <a:r>
                  <a:rPr kumimoji="1" lang="en-US" altLang="zh-TW" sz="2800" dirty="0" smtClean="0">
                    <a:solidFill>
                      <a:schemeClr val="tx1"/>
                    </a:solidFill>
                  </a:rPr>
                  <a:t>camera model:</a:t>
                </a:r>
                <a:endParaRPr kumimoji="1" lang="en-US" altLang="zh-TW" sz="2800" dirty="0">
                  <a:solidFill>
                    <a:schemeClr val="tx1"/>
                  </a:solidFill>
                </a:endParaRPr>
              </a:p>
              <a:p>
                <a:pPr marL="0" indent="0" algn="just">
                  <a:lnSpc>
                    <a:spcPct val="100000"/>
                  </a:lnSpc>
                  <a:spcBef>
                    <a:spcPts val="0"/>
                  </a:spcBef>
                  <a:spcAft>
                    <a:spcPts val="0"/>
                  </a:spcAft>
                  <a:buNone/>
                </a:pPr>
                <a:endParaRPr kumimoji="1" lang="en-US" altLang="zh-TW" sz="2800" b="0" i="1" dirty="0" smtClean="0">
                  <a:solidFill>
                    <a:schemeClr val="tx1"/>
                  </a:solidFill>
                  <a:latin typeface="Cambria Math" panose="02040503050406030204" pitchFamily="18" charset="0"/>
                </a:endParaRPr>
              </a:p>
              <a:p>
                <a:pPr marL="0" indent="0" algn="just">
                  <a:lnSpc>
                    <a:spcPct val="150000"/>
                  </a:lnSpc>
                  <a:spcBef>
                    <a:spcPts val="0"/>
                  </a:spcBef>
                  <a:spcAft>
                    <a:spcPts val="0"/>
                  </a:spcAft>
                  <a:buNone/>
                </a:pPr>
                <a14:m>
                  <m:oMathPara xmlns:m="http://schemas.openxmlformats.org/officeDocument/2006/math">
                    <m:oMathParaPr>
                      <m:jc m:val="center"/>
                    </m:oMathParaPr>
                    <m:oMath xmlns:m="http://schemas.openxmlformats.org/officeDocument/2006/math">
                      <m:r>
                        <a:rPr kumimoji="1" lang="en-US" altLang="zh-TW" sz="2800" b="0" i="1" smtClean="0">
                          <a:solidFill>
                            <a:schemeClr val="tx1"/>
                          </a:solidFill>
                          <a:latin typeface="Cambria Math" panose="02040503050406030204" pitchFamily="18" charset="0"/>
                        </a:rPr>
                        <m:t>𝑥</m:t>
                      </m:r>
                      <m:r>
                        <a:rPr kumimoji="1" lang="en-US" altLang="zh-TW" sz="2800" i="1">
                          <a:solidFill>
                            <a:schemeClr val="tx1"/>
                          </a:solidFill>
                          <a:latin typeface="Cambria Math" charset="0"/>
                        </a:rPr>
                        <m:t>=</m:t>
                      </m:r>
                      <m:r>
                        <a:rPr kumimoji="1" lang="en-US" altLang="zh-TW" sz="2800" i="1">
                          <a:solidFill>
                            <a:schemeClr val="tx1"/>
                          </a:solidFill>
                          <a:latin typeface="Cambria Math" charset="0"/>
                        </a:rPr>
                        <m:t>𝑓</m:t>
                      </m:r>
                      <m:d>
                        <m:dPr>
                          <m:ctrlPr>
                            <a:rPr kumimoji="1" lang="en-US" altLang="zh-TW" sz="2800" i="1">
                              <a:solidFill>
                                <a:schemeClr val="tx1"/>
                              </a:solidFill>
                              <a:latin typeface="Cambria Math" panose="02040503050406030204" pitchFamily="18" charset="0"/>
                            </a:rPr>
                          </m:ctrlPr>
                        </m:dPr>
                        <m:e>
                          <m:r>
                            <a:rPr kumimoji="1" lang="en-US" altLang="zh-TW" sz="2800" b="0" i="1" smtClean="0">
                              <a:solidFill>
                                <a:schemeClr val="tx1"/>
                              </a:solidFill>
                              <a:latin typeface="Cambria Math" panose="02040503050406030204" pitchFamily="18" charset="0"/>
                            </a:rPr>
                            <m:t>𝑋</m:t>
                          </m:r>
                          <m:r>
                            <a:rPr kumimoji="1" lang="en-US" altLang="zh-TW" sz="2800" i="1">
                              <a:solidFill>
                                <a:schemeClr val="tx1"/>
                              </a:solidFill>
                              <a:latin typeface="Cambria Math" charset="0"/>
                            </a:rPr>
                            <m:t>;</m:t>
                          </m:r>
                          <m:r>
                            <a:rPr kumimoji="1" lang="en-US" altLang="zh-TW" sz="2800" i="1">
                              <a:solidFill>
                                <a:schemeClr val="tx1"/>
                              </a:solidFill>
                              <a:latin typeface="Cambria Math" charset="0"/>
                            </a:rPr>
                            <m:t>𝑝</m:t>
                          </m:r>
                        </m:e>
                      </m:d>
                      <m:r>
                        <a:rPr kumimoji="1" lang="en-US" altLang="zh-TW" sz="2800" b="0" i="1" smtClean="0">
                          <a:solidFill>
                            <a:schemeClr val="tx1"/>
                          </a:solidFill>
                          <a:latin typeface="Cambria Math" panose="02040503050406030204" pitchFamily="18" charset="0"/>
                        </a:rPr>
                        <m:t>=</m:t>
                      </m:r>
                      <m:r>
                        <a:rPr kumimoji="1" lang="en-US" altLang="zh-TW" sz="2800" b="0" i="1" smtClean="0">
                          <a:solidFill>
                            <a:schemeClr val="tx1"/>
                          </a:solidFill>
                          <a:latin typeface="Cambria Math" panose="02040503050406030204" pitchFamily="18" charset="0"/>
                        </a:rPr>
                        <m:t>𝑃𝑋</m:t>
                      </m:r>
                    </m:oMath>
                  </m:oMathPara>
                </a14:m>
                <a:endParaRPr kumimoji="1" lang="en-US" altLang="zh-TW" sz="2800" dirty="0">
                  <a:solidFill>
                    <a:schemeClr val="tx1"/>
                  </a:solidFill>
                </a:endParaRPr>
              </a:p>
              <a:p>
                <a:pPr marL="0" indent="0" algn="just">
                  <a:lnSpc>
                    <a:spcPct val="100000"/>
                  </a:lnSpc>
                  <a:spcBef>
                    <a:spcPts val="0"/>
                  </a:spcBef>
                  <a:spcAft>
                    <a:spcPts val="0"/>
                  </a:spcAft>
                </a:pPr>
                <a:endParaRPr kumimoji="1" lang="en-US" altLang="zh-TW" sz="2800" i="1" dirty="0" smtClean="0">
                  <a:solidFill>
                    <a:schemeClr val="tx1"/>
                  </a:solidFill>
                  <a:latin typeface="Cambria Math" charset="0"/>
                </a:endParaRPr>
              </a:p>
              <a:p>
                <a:pPr marL="271463" indent="0" algn="just">
                  <a:lnSpc>
                    <a:spcPct val="150000"/>
                  </a:lnSpc>
                  <a:spcBef>
                    <a:spcPts val="0"/>
                  </a:spcBef>
                  <a:spcAft>
                    <a:spcPts val="0"/>
                  </a:spcAft>
                </a:pPr>
                <a14:m>
                  <m:oMath xmlns:m="http://schemas.openxmlformats.org/officeDocument/2006/math">
                    <m:r>
                      <a:rPr kumimoji="1" lang="en-US" altLang="zh-TW" sz="2800" i="1">
                        <a:solidFill>
                          <a:schemeClr val="tx1"/>
                        </a:solidFill>
                        <a:latin typeface="Cambria Math" charset="0"/>
                      </a:rPr>
                      <m:t>𝑝</m:t>
                    </m:r>
                  </m:oMath>
                </a14:m>
                <a:r>
                  <a:rPr kumimoji="1" lang="en-US" altLang="zh-TW" sz="2800" dirty="0">
                    <a:solidFill>
                      <a:schemeClr val="tx1"/>
                    </a:solidFill>
                  </a:rPr>
                  <a:t> are the parameters of the function </a:t>
                </a:r>
                <a14:m>
                  <m:oMath xmlns:m="http://schemas.openxmlformats.org/officeDocument/2006/math">
                    <m:r>
                      <a:rPr kumimoji="1" lang="en-US" altLang="zh-TW" sz="2800" i="1">
                        <a:solidFill>
                          <a:schemeClr val="tx1"/>
                        </a:solidFill>
                        <a:latin typeface="Cambria Math" charset="0"/>
                      </a:rPr>
                      <m:t>𝑓</m:t>
                    </m:r>
                  </m:oMath>
                </a14:m>
                <a:endParaRPr kumimoji="1" lang="en-US" altLang="zh-TW" sz="2800" dirty="0">
                  <a:solidFill>
                    <a:schemeClr val="tx1"/>
                  </a:solidFill>
                </a:endParaRPr>
              </a:p>
              <a:p>
                <a:pPr marL="357188" indent="-357188" algn="just">
                  <a:lnSpc>
                    <a:spcPct val="150000"/>
                  </a:lnSpc>
                  <a:spcBef>
                    <a:spcPts val="0"/>
                  </a:spcBef>
                  <a:spcAft>
                    <a:spcPts val="0"/>
                  </a:spcAft>
                  <a:buFont typeface="+mj-lt"/>
                  <a:buAutoNum type="arabicPeriod" startAt="3"/>
                </a:pPr>
                <a:r>
                  <a:rPr kumimoji="1" lang="en-US" altLang="zh-TW" sz="2800" dirty="0">
                    <a:solidFill>
                      <a:schemeClr val="tx1"/>
                    </a:solidFill>
                  </a:rPr>
                  <a:t>How to </a:t>
                </a:r>
                <a:r>
                  <a:rPr kumimoji="1" lang="en-US" altLang="zh-TW" sz="2800" dirty="0" smtClean="0">
                    <a:solidFill>
                      <a:schemeClr val="tx1"/>
                    </a:solidFill>
                  </a:rPr>
                  <a:t>find the (pose) estimate of </a:t>
                </a:r>
                <a:r>
                  <a:rPr kumimoji="1" lang="en-US" altLang="zh-TW" sz="2800" i="1" dirty="0" smtClean="0">
                    <a:solidFill>
                      <a:schemeClr val="tx1"/>
                    </a:solidFill>
                  </a:rPr>
                  <a:t>P</a:t>
                </a:r>
                <a:r>
                  <a:rPr kumimoji="1" lang="en-US" altLang="zh-TW" sz="2800" dirty="0" smtClean="0">
                    <a:solidFill>
                      <a:schemeClr val="tx1"/>
                    </a:solidFill>
                  </a:rPr>
                  <a:t>?</a:t>
                </a:r>
                <a:endParaRPr kumimoji="1" lang="en-US" altLang="zh-TW" sz="2800" dirty="0">
                  <a:solidFill>
                    <a:schemeClr val="tx1"/>
                  </a:solidFill>
                </a:endParaRPr>
              </a:p>
            </p:txBody>
          </p:sp>
        </mc:Choice>
        <mc:Fallback xmlns="">
          <p:sp>
            <p:nvSpPr>
              <p:cNvPr id="5" name="內容版面配置區 4"/>
              <p:cNvSpPr>
                <a:spLocks noGrp="1" noRot="1" noChangeAspect="1" noMove="1" noResize="1" noEditPoints="1" noAdjustHandles="1" noChangeArrowheads="1" noChangeShapeType="1" noTextEdit="1"/>
              </p:cNvSpPr>
              <p:nvPr>
                <p:ph idx="1"/>
              </p:nvPr>
            </p:nvSpPr>
            <p:spPr>
              <a:xfrm>
                <a:off x="822959" y="1845734"/>
                <a:ext cx="7543801" cy="4614052"/>
              </a:xfrm>
              <a:blipFill>
                <a:blip r:embed="rId3"/>
                <a:stretch>
                  <a:fillRect l="-266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41</a:t>
            </a:fld>
            <a:endParaRPr lang="uk-UA" sz="1200">
              <a:latin typeface="+mj-lt"/>
              <a:ea typeface="+mj-ea"/>
            </a:endParaRPr>
          </a:p>
        </p:txBody>
      </p:sp>
      <p:sp>
        <p:nvSpPr>
          <p:cNvPr id="8" name="標題 1"/>
          <p:cNvSpPr>
            <a:spLocks noGrp="1"/>
          </p:cNvSpPr>
          <p:nvPr>
            <p:ph type="title"/>
          </p:nvPr>
        </p:nvSpPr>
        <p:spPr>
          <a:xfrm>
            <a:off x="822960" y="286604"/>
            <a:ext cx="7543800" cy="1450757"/>
          </a:xfrm>
        </p:spPr>
        <p:txBody>
          <a:bodyPr>
            <a:normAutofit/>
          </a:bodyPr>
          <a:lstStyle/>
          <a:p>
            <a:pPr algn="ctr"/>
            <a:r>
              <a:rPr lang="en-US" altLang="zh-TW" sz="3200" b="1" dirty="0" smtClean="0">
                <a:solidFill>
                  <a:schemeClr val="tx1"/>
                </a:solidFill>
              </a:rPr>
              <a:t>6.2.1</a:t>
            </a:r>
            <a:r>
              <a:rPr lang="en-US" altLang="zh-TW" sz="3200" dirty="0" smtClean="0">
                <a:solidFill>
                  <a:schemeClr val="tx1"/>
                </a:solidFill>
              </a:rPr>
              <a:t> Pose </a:t>
            </a:r>
            <a:r>
              <a:rPr lang="en-US" altLang="zh-TW" sz="3200" dirty="0">
                <a:solidFill>
                  <a:schemeClr val="tx1"/>
                </a:solidFill>
              </a:rPr>
              <a:t>Estimation - Linear Algorithms</a:t>
            </a:r>
            <a:endParaRPr lang="zh-TW" altLang="en-US" sz="3200" dirty="0">
              <a:solidFill>
                <a:schemeClr val="tx1"/>
              </a:solidFill>
            </a:endParaRPr>
          </a:p>
        </p:txBody>
      </p:sp>
      <p:sp>
        <p:nvSpPr>
          <p:cNvPr id="9" name="圓角矩形圖說文字 8"/>
          <p:cNvSpPr/>
          <p:nvPr/>
        </p:nvSpPr>
        <p:spPr>
          <a:xfrm>
            <a:off x="6933392" y="1782494"/>
            <a:ext cx="1735744" cy="337660"/>
          </a:xfrm>
          <a:prstGeom prst="wedgeRoundRectCallout">
            <a:avLst>
              <a:gd name="adj1" fmla="val -102188"/>
              <a:gd name="adj2" fmla="val 63481"/>
              <a:gd name="adj3" fmla="val 16667"/>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dirty="0" smtClean="0">
                <a:solidFill>
                  <a:schemeClr val="tx1"/>
                </a:solidFill>
              </a:rPr>
              <a:t>Point in 3D space</a:t>
            </a:r>
            <a:endParaRPr lang="zh-TW" altLang="en-US" dirty="0">
              <a:solidFill>
                <a:schemeClr val="tx1"/>
              </a:solidFill>
            </a:endParaRPr>
          </a:p>
        </p:txBody>
      </p:sp>
      <p:sp>
        <p:nvSpPr>
          <p:cNvPr id="10" name="圓角矩形圖說文字 9"/>
          <p:cNvSpPr/>
          <p:nvPr/>
        </p:nvSpPr>
        <p:spPr>
          <a:xfrm>
            <a:off x="7232304" y="2542016"/>
            <a:ext cx="1735744" cy="337660"/>
          </a:xfrm>
          <a:prstGeom prst="wedgeRoundRectCallout">
            <a:avLst>
              <a:gd name="adj1" fmla="val -89895"/>
              <a:gd name="adj2" fmla="val -74930"/>
              <a:gd name="adj3" fmla="val 16667"/>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dirty="0" smtClean="0">
                <a:solidFill>
                  <a:schemeClr val="tx1"/>
                </a:solidFill>
              </a:rPr>
              <a:t>Point in the image</a:t>
            </a:r>
            <a:endParaRPr lang="zh-TW" altLang="en-US" dirty="0">
              <a:solidFill>
                <a:schemeClr val="tx1"/>
              </a:solidFill>
            </a:endParaRPr>
          </a:p>
        </p:txBody>
      </p:sp>
      <p:sp>
        <p:nvSpPr>
          <p:cNvPr id="11" name="圓角矩形圖說文字 10"/>
          <p:cNvSpPr/>
          <p:nvPr/>
        </p:nvSpPr>
        <p:spPr>
          <a:xfrm>
            <a:off x="2470150" y="3090656"/>
            <a:ext cx="1451610" cy="337660"/>
          </a:xfrm>
          <a:prstGeom prst="wedgeRoundRectCallout">
            <a:avLst>
              <a:gd name="adj1" fmla="val 54754"/>
              <a:gd name="adj2" fmla="val 159768"/>
              <a:gd name="adj3" fmla="val 166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dirty="0" smtClean="0">
                <a:solidFill>
                  <a:schemeClr val="tx1"/>
                </a:solidFill>
              </a:rPr>
              <a:t>Projection model</a:t>
            </a:r>
            <a:endParaRPr lang="zh-TW" altLang="en-US" dirty="0">
              <a:solidFill>
                <a:schemeClr val="tx1"/>
              </a:solidFill>
            </a:endParaRPr>
          </a:p>
        </p:txBody>
      </p:sp>
      <p:sp>
        <p:nvSpPr>
          <p:cNvPr id="12" name="圓角矩形圖說文字 11"/>
          <p:cNvSpPr/>
          <p:nvPr/>
        </p:nvSpPr>
        <p:spPr>
          <a:xfrm>
            <a:off x="4468206" y="2544032"/>
            <a:ext cx="1018194" cy="337660"/>
          </a:xfrm>
          <a:prstGeom prst="wedgeRoundRectCallout">
            <a:avLst>
              <a:gd name="adj1" fmla="val -56471"/>
              <a:gd name="adj2" fmla="val 307206"/>
              <a:gd name="adj3" fmla="val 166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dirty="0" smtClean="0">
                <a:solidFill>
                  <a:schemeClr val="tx1"/>
                </a:solidFill>
              </a:rPr>
              <a:t>Parameters</a:t>
            </a:r>
            <a:endParaRPr lang="zh-TW" altLang="en-US" dirty="0">
              <a:solidFill>
                <a:schemeClr val="tx1"/>
              </a:solidFill>
            </a:endParaRPr>
          </a:p>
        </p:txBody>
      </p:sp>
      <p:sp>
        <p:nvSpPr>
          <p:cNvPr id="13" name="圓角矩形圖說文字 12"/>
          <p:cNvSpPr/>
          <p:nvPr/>
        </p:nvSpPr>
        <p:spPr>
          <a:xfrm>
            <a:off x="5840384" y="3090656"/>
            <a:ext cx="1310640" cy="337660"/>
          </a:xfrm>
          <a:prstGeom prst="wedgeRoundRectCallout">
            <a:avLst>
              <a:gd name="adj1" fmla="val -64173"/>
              <a:gd name="adj2" fmla="val 162776"/>
              <a:gd name="adj3" fmla="val 166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dirty="0" smtClean="0">
                <a:solidFill>
                  <a:schemeClr val="tx1"/>
                </a:solidFill>
              </a:rPr>
              <a:t>Camera matrix</a:t>
            </a:r>
            <a:endParaRPr lang="zh-TW" altLang="en-US"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863701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717626"/>
              </a:xfrm>
            </p:spPr>
            <p:txBody>
              <a:bodyPr>
                <a:noAutofit/>
              </a:bodyPr>
              <a:lstStyle/>
              <a:p>
                <a:pPr marL="0" indent="0" algn="just">
                  <a:lnSpc>
                    <a:spcPct val="120000"/>
                  </a:lnSpc>
                  <a:spcBef>
                    <a:spcPts val="0"/>
                  </a:spcBef>
                  <a:spcAft>
                    <a:spcPts val="0"/>
                  </a:spcAft>
                  <a:buNone/>
                </a:pP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Mapping between 3D point and image points:</a:t>
                </a:r>
              </a:p>
              <a:p>
                <a:pPr marL="0" indent="0" algn="just">
                  <a:lnSpc>
                    <a:spcPct val="120000"/>
                  </a:lnSpc>
                  <a:spcBef>
                    <a:spcPts val="0"/>
                  </a:spcBef>
                  <a:spcAft>
                    <a:spcPts val="0"/>
                  </a:spcAft>
                  <a:buNone/>
                </a:pPr>
                <a14:m>
                  <m:oMathPara xmlns:m="http://schemas.openxmlformats.org/officeDocument/2006/math">
                    <m:oMathParaPr>
                      <m:jc m:val="center"/>
                    </m:oMathParaPr>
                    <m:oMath xmlns:m="http://schemas.openxmlformats.org/officeDocument/2006/math">
                      <m:d>
                        <m:dPr>
                          <m:begChr m:val="["/>
                          <m:endChr m:val="]"/>
                          <m:ctrlPr>
                            <a:rPr lang="en-US" altLang="zh-TW" i="1" smtClean="0">
                              <a:solidFill>
                                <a:schemeClr val="tx1"/>
                              </a:solidFill>
                              <a:latin typeface="Cambria Math" panose="02040503050406030204" pitchFamily="18" charset="0"/>
                              <a:ea typeface="Cambria Math"/>
                            </a:rPr>
                          </m:ctrlPr>
                        </m:dPr>
                        <m:e>
                          <m:m>
                            <m:mPr>
                              <m:mcs>
                                <m:mc>
                                  <m:mcPr>
                                    <m:count m:val="1"/>
                                    <m:mcJc m:val="center"/>
                                  </m:mcPr>
                                </m:mc>
                              </m:mcs>
                              <m:ctrlPr>
                                <a:rPr lang="en-US" altLang="zh-TW" i="1">
                                  <a:solidFill>
                                    <a:schemeClr val="tx1"/>
                                  </a:solidFill>
                                  <a:latin typeface="Cambria Math" panose="02040503050406030204" pitchFamily="18" charset="0"/>
                                  <a:ea typeface="Cambria Math"/>
                                </a:rPr>
                              </m:ctrlPr>
                            </m:mPr>
                            <m:mr>
                              <m:e>
                                <m:r>
                                  <m:rPr>
                                    <m:brk m:alnAt="7"/>
                                  </m:rPr>
                                  <a:rPr lang="en-US" altLang="zh-TW" b="0" i="1" smtClean="0">
                                    <a:solidFill>
                                      <a:schemeClr val="tx1"/>
                                    </a:solidFill>
                                    <a:latin typeface="Cambria Math" panose="02040503050406030204" pitchFamily="18" charset="0"/>
                                    <a:ea typeface="Cambria Math"/>
                                  </a:rPr>
                                  <m:t>𝑥</m:t>
                                </m:r>
                              </m:e>
                            </m:mr>
                            <m:mr>
                              <m:e>
                                <m:r>
                                  <a:rPr lang="en-US" altLang="zh-TW" b="0" i="1" smtClean="0">
                                    <a:solidFill>
                                      <a:schemeClr val="tx1"/>
                                    </a:solidFill>
                                    <a:latin typeface="Cambria Math" panose="02040503050406030204" pitchFamily="18" charset="0"/>
                                    <a:ea typeface="Cambria Math"/>
                                  </a:rPr>
                                  <m:t>𝑦</m:t>
                                </m:r>
                              </m:e>
                            </m:mr>
                            <m:mr>
                              <m:e>
                                <m:r>
                                  <a:rPr lang="en-US" altLang="zh-TW" i="1">
                                    <a:solidFill>
                                      <a:schemeClr val="tx1"/>
                                    </a:solidFill>
                                    <a:latin typeface="Cambria Math" panose="02040503050406030204" pitchFamily="18" charset="0"/>
                                    <a:ea typeface="Cambria Math"/>
                                  </a:rPr>
                                  <m:t>1</m:t>
                                </m:r>
                              </m:e>
                            </m:mr>
                          </m:m>
                        </m:e>
                      </m:d>
                      <m:r>
                        <a:rPr lang="en-US" altLang="zh-TW" i="1">
                          <a:solidFill>
                            <a:schemeClr val="tx1"/>
                          </a:solidFill>
                          <a:latin typeface="Cambria Math" panose="02040503050406030204" pitchFamily="18" charset="0"/>
                          <a:ea typeface="Cambria Math"/>
                        </a:rPr>
                        <m:t>= </m:t>
                      </m:r>
                      <m:d>
                        <m:dPr>
                          <m:begChr m:val="["/>
                          <m:endChr m:val="]"/>
                          <m:ctrlPr>
                            <a:rPr lang="en-US" altLang="zh-TW" i="1">
                              <a:solidFill>
                                <a:schemeClr val="tx1"/>
                              </a:solidFill>
                              <a:latin typeface="Cambria Math" panose="02040503050406030204" pitchFamily="18" charset="0"/>
                            </a:rPr>
                          </m:ctrlPr>
                        </m:dPr>
                        <m:e>
                          <m:m>
                            <m:mPr>
                              <m:mcs>
                                <m:mc>
                                  <m:mcPr>
                                    <m:count m:val="2"/>
                                    <m:mcJc m:val="center"/>
                                  </m:mcPr>
                                </m:mc>
                              </m:mcs>
                              <m:ctrlPr>
                                <a:rPr lang="en-US" altLang="zh-TW" i="1" smtClean="0">
                                  <a:solidFill>
                                    <a:schemeClr val="tx1"/>
                                  </a:solidFill>
                                  <a:latin typeface="Cambria Math" panose="02040503050406030204" pitchFamily="18" charset="0"/>
                                </a:rPr>
                              </m:ctrlPr>
                            </m:mPr>
                            <m:mr>
                              <m:e>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1</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2</m:t>
                                    </m:r>
                                  </m:sub>
                                </m:sSub>
                              </m:e>
                            </m:m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5</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6</m:t>
                                    </m:r>
                                  </m:sub>
                                </m:sSub>
                              </m:e>
                            </m:mr>
                            <m:mr>
                              <m:e>
                                <m:sSub>
                                  <m:sSubPr>
                                    <m:ctrlPr>
                                      <a:rPr lang="en-US" altLang="zh-TW" i="1" smtClean="0">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9</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𝑝</m:t>
                                    </m:r>
                                  </m:e>
                                  <m:sub>
                                    <m:r>
                                      <a:rPr lang="en-US" altLang="zh-TW" i="1">
                                        <a:solidFill>
                                          <a:schemeClr val="tx1"/>
                                        </a:solidFill>
                                        <a:latin typeface="Cambria Math" panose="02040503050406030204" pitchFamily="18" charset="0"/>
                                      </a:rPr>
                                      <m:t>1</m:t>
                                    </m:r>
                                    <m:r>
                                      <a:rPr lang="en-US" altLang="zh-TW" b="0" i="1" smtClean="0">
                                        <a:solidFill>
                                          <a:schemeClr val="tx1"/>
                                        </a:solidFill>
                                        <a:latin typeface="Cambria Math" panose="02040503050406030204" pitchFamily="18" charset="0"/>
                                      </a:rPr>
                                      <m:t>0</m:t>
                                    </m:r>
                                  </m:sub>
                                </m:sSub>
                              </m:e>
                            </m:mr>
                          </m:m>
                          <m:r>
                            <a:rPr lang="en-US" altLang="zh-TW" b="0" i="1" smtClean="0">
                              <a:solidFill>
                                <a:schemeClr val="tx1"/>
                              </a:solidFill>
                              <a:latin typeface="Cambria Math" panose="02040503050406030204" pitchFamily="18" charset="0"/>
                            </a:rPr>
                            <m:t>     </m:t>
                          </m:r>
                          <m:m>
                            <m:mPr>
                              <m:mcs>
                                <m:mc>
                                  <m:mcPr>
                                    <m:count m:val="2"/>
                                    <m:mcJc m:val="center"/>
                                  </m:mcPr>
                                </m:mc>
                              </m:mcs>
                              <m:ctrlPr>
                                <a:rPr lang="en-US" altLang="zh-TW" i="1" smtClean="0">
                                  <a:solidFill>
                                    <a:schemeClr val="tx1"/>
                                  </a:solidFill>
                                  <a:latin typeface="Cambria Math" panose="02040503050406030204" pitchFamily="18" charset="0"/>
                                </a:rPr>
                              </m:ctrlPr>
                            </m:mP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3</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4</m:t>
                                    </m:r>
                                  </m:sub>
                                </m:sSub>
                              </m:e>
                            </m:m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7</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8</m:t>
                                    </m:r>
                                  </m:sub>
                                </m:sSub>
                              </m:e>
                            </m:mr>
                            <m:m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𝑝</m:t>
                                    </m:r>
                                  </m:e>
                                  <m:sub>
                                    <m:r>
                                      <a:rPr lang="en-US" altLang="zh-TW" i="1">
                                        <a:solidFill>
                                          <a:schemeClr val="tx1"/>
                                        </a:solidFill>
                                        <a:latin typeface="Cambria Math" panose="02040503050406030204" pitchFamily="18" charset="0"/>
                                      </a:rPr>
                                      <m:t>1</m:t>
                                    </m:r>
                                    <m:r>
                                      <a:rPr lang="en-US" altLang="zh-TW" b="0" i="1" smtClean="0">
                                        <a:solidFill>
                                          <a:schemeClr val="tx1"/>
                                        </a:solidFill>
                                        <a:latin typeface="Cambria Math" panose="02040503050406030204" pitchFamily="18" charset="0"/>
                                      </a:rPr>
                                      <m:t>1</m:t>
                                    </m:r>
                                  </m:sub>
                                </m:sSub>
                              </m:e>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𝑝</m:t>
                                    </m:r>
                                  </m:e>
                                  <m:sub>
                                    <m:r>
                                      <a:rPr lang="en-US" altLang="zh-TW" i="1">
                                        <a:solidFill>
                                          <a:schemeClr val="tx1"/>
                                        </a:solidFill>
                                        <a:latin typeface="Cambria Math" panose="02040503050406030204" pitchFamily="18" charset="0"/>
                                      </a:rPr>
                                      <m:t>1</m:t>
                                    </m:r>
                                    <m:r>
                                      <a:rPr lang="en-US" altLang="zh-TW" b="0" i="1" smtClean="0">
                                        <a:solidFill>
                                          <a:schemeClr val="tx1"/>
                                        </a:solidFill>
                                        <a:latin typeface="Cambria Math" panose="02040503050406030204" pitchFamily="18" charset="0"/>
                                      </a:rPr>
                                      <m:t>2</m:t>
                                    </m:r>
                                  </m:sub>
                                </m:sSub>
                              </m:e>
                            </m:mr>
                          </m:m>
                        </m:e>
                      </m:d>
                      <m:d>
                        <m:dPr>
                          <m:begChr m:val="["/>
                          <m:endChr m:val="]"/>
                          <m:ctrlPr>
                            <a:rPr lang="en-US" altLang="zh-TW" i="1" smtClean="0">
                              <a:solidFill>
                                <a:schemeClr val="tx1"/>
                              </a:solidFill>
                              <a:latin typeface="Cambria Math" panose="02040503050406030204" pitchFamily="18" charset="0"/>
                              <a:ea typeface="Cambria Math"/>
                            </a:rPr>
                          </m:ctrlPr>
                        </m:dPr>
                        <m:e>
                          <m:m>
                            <m:mPr>
                              <m:mcs>
                                <m:mc>
                                  <m:mcPr>
                                    <m:count m:val="1"/>
                                    <m:mcJc m:val="center"/>
                                  </m:mcPr>
                                </m:mc>
                              </m:mcs>
                              <m:ctrlPr>
                                <a:rPr lang="en-US" altLang="zh-TW" i="1" smtClean="0">
                                  <a:solidFill>
                                    <a:schemeClr val="tx1"/>
                                  </a:solidFill>
                                  <a:latin typeface="Cambria Math" panose="02040503050406030204" pitchFamily="18" charset="0"/>
                                  <a:ea typeface="Cambria Math"/>
                                </a:rPr>
                              </m:ctrlPr>
                            </m:mPr>
                            <m:mr>
                              <m:e>
                                <m:r>
                                  <m:rPr>
                                    <m:brk m:alnAt="7"/>
                                  </m:rPr>
                                  <a:rPr lang="en-US" altLang="zh-TW" b="0" i="1" smtClean="0">
                                    <a:solidFill>
                                      <a:schemeClr val="tx1"/>
                                    </a:solidFill>
                                    <a:latin typeface="Cambria Math" panose="02040503050406030204" pitchFamily="18" charset="0"/>
                                    <a:ea typeface="Cambria Math"/>
                                  </a:rPr>
                                  <m:t>𝑋</m:t>
                                </m:r>
                              </m:e>
                            </m:mr>
                            <m:mr>
                              <m:e>
                                <m:m>
                                  <m:mPr>
                                    <m:mcs>
                                      <m:mc>
                                        <m:mcPr>
                                          <m:count m:val="1"/>
                                          <m:mcJc m:val="center"/>
                                        </m:mcPr>
                                      </m:mc>
                                    </m:mcs>
                                    <m:ctrlPr>
                                      <a:rPr lang="en-US" altLang="zh-TW" i="1" smtClean="0">
                                        <a:solidFill>
                                          <a:schemeClr val="tx1"/>
                                        </a:solidFill>
                                        <a:latin typeface="Cambria Math" panose="02040503050406030204" pitchFamily="18" charset="0"/>
                                        <a:ea typeface="Cambria Math"/>
                                      </a:rPr>
                                    </m:ctrlPr>
                                  </m:mPr>
                                  <m:mr>
                                    <m:e>
                                      <m:m>
                                        <m:mPr>
                                          <m:mcs>
                                            <m:mc>
                                              <m:mcPr>
                                                <m:count m:val="1"/>
                                                <m:mcJc m:val="center"/>
                                              </m:mcPr>
                                            </m:mc>
                                          </m:mcs>
                                          <m:ctrlPr>
                                            <a:rPr lang="en-US" altLang="zh-TW" i="1" smtClean="0">
                                              <a:solidFill>
                                                <a:schemeClr val="tx1"/>
                                              </a:solidFill>
                                              <a:latin typeface="Cambria Math" panose="02040503050406030204" pitchFamily="18" charset="0"/>
                                              <a:ea typeface="Cambria Math"/>
                                            </a:rPr>
                                          </m:ctrlPr>
                                        </m:mPr>
                                        <m:mr>
                                          <m:e>
                                            <m:r>
                                              <m:rPr>
                                                <m:brk m:alnAt="7"/>
                                              </m:rPr>
                                              <a:rPr lang="en-US" altLang="zh-TW" b="0" i="1" smtClean="0">
                                                <a:solidFill>
                                                  <a:schemeClr val="tx1"/>
                                                </a:solidFill>
                                                <a:latin typeface="Cambria Math" panose="02040503050406030204" pitchFamily="18" charset="0"/>
                                                <a:ea typeface="Cambria Math"/>
                                              </a:rPr>
                                              <m:t>𝑌</m:t>
                                            </m:r>
                                          </m:e>
                                        </m:mr>
                                        <m:mr>
                                          <m:e>
                                            <m:r>
                                              <a:rPr lang="en-US" altLang="zh-TW" b="0" i="1" smtClean="0">
                                                <a:solidFill>
                                                  <a:schemeClr val="tx1"/>
                                                </a:solidFill>
                                                <a:latin typeface="Cambria Math" panose="02040503050406030204" pitchFamily="18" charset="0"/>
                                                <a:ea typeface="Cambria Math"/>
                                              </a:rPr>
                                              <m:t>𝑍</m:t>
                                            </m:r>
                                          </m:e>
                                        </m:mr>
                                      </m:m>
                                    </m:e>
                                  </m:mr>
                                  <m:mr>
                                    <m:e>
                                      <m:r>
                                        <a:rPr lang="en-US" altLang="zh-TW" b="0" i="1" smtClean="0">
                                          <a:solidFill>
                                            <a:schemeClr val="tx1"/>
                                          </a:solidFill>
                                          <a:latin typeface="Cambria Math" panose="02040503050406030204" pitchFamily="18" charset="0"/>
                                          <a:ea typeface="Cambria Math"/>
                                        </a:rPr>
                                        <m:t>1</m:t>
                                      </m:r>
                                    </m:e>
                                  </m:mr>
                                </m:m>
                              </m:e>
                            </m:mr>
                          </m:m>
                        </m:e>
                      </m:d>
                    </m:oMath>
                  </m:oMathPara>
                </a14:m>
                <a:endParaRPr lang="en-US" altLang="zh-TW"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spcBef>
                    <a:spcPts val="0"/>
                  </a:spcBef>
                  <a:spcAft>
                    <a:spcPts val="0"/>
                  </a:spcAft>
                  <a:buNone/>
                </a:pPr>
                <a14:m>
                  <m:oMathPara xmlns:m="http://schemas.openxmlformats.org/officeDocument/2006/math">
                    <m:oMathParaPr>
                      <m:jc m:val="center"/>
                    </m:oMathParaPr>
                    <m:oMath xmlns:m="http://schemas.openxmlformats.org/officeDocument/2006/math">
                      <m:d>
                        <m:dPr>
                          <m:begChr m:val="["/>
                          <m:endChr m:val="]"/>
                          <m:ctrlPr>
                            <a:rPr lang="en-US" altLang="zh-TW" i="1">
                              <a:solidFill>
                                <a:schemeClr val="tx1"/>
                              </a:solidFill>
                              <a:latin typeface="Cambria Math" panose="02040503050406030204" pitchFamily="18" charset="0"/>
                              <a:ea typeface="Cambria Math"/>
                            </a:rPr>
                          </m:ctrlPr>
                        </m:dPr>
                        <m:e>
                          <m:m>
                            <m:mPr>
                              <m:mcs>
                                <m:mc>
                                  <m:mcPr>
                                    <m:count m:val="1"/>
                                    <m:mcJc m:val="center"/>
                                  </m:mcPr>
                                </m:mc>
                              </m:mcs>
                              <m:ctrlPr>
                                <a:rPr lang="en-US" altLang="zh-TW" i="1">
                                  <a:solidFill>
                                    <a:schemeClr val="tx1"/>
                                  </a:solidFill>
                                  <a:latin typeface="Cambria Math" panose="02040503050406030204" pitchFamily="18" charset="0"/>
                                  <a:ea typeface="Cambria Math"/>
                                </a:rPr>
                              </m:ctrlPr>
                            </m:mPr>
                            <m:mr>
                              <m:e>
                                <m:r>
                                  <m:rPr>
                                    <m:brk m:alnAt="7"/>
                                  </m:rPr>
                                  <a:rPr lang="en-US" altLang="zh-TW" i="1">
                                    <a:solidFill>
                                      <a:schemeClr val="tx1"/>
                                    </a:solidFill>
                                    <a:latin typeface="Cambria Math" panose="02040503050406030204" pitchFamily="18" charset="0"/>
                                    <a:ea typeface="Cambria Math"/>
                                  </a:rPr>
                                  <m:t>𝑥</m:t>
                                </m:r>
                              </m:e>
                            </m:mr>
                            <m:mr>
                              <m:e>
                                <m:r>
                                  <a:rPr lang="en-US" altLang="zh-TW" i="1">
                                    <a:solidFill>
                                      <a:schemeClr val="tx1"/>
                                    </a:solidFill>
                                    <a:latin typeface="Cambria Math" panose="02040503050406030204" pitchFamily="18" charset="0"/>
                                    <a:ea typeface="Cambria Math"/>
                                  </a:rPr>
                                  <m:t>𝑦</m:t>
                                </m:r>
                              </m:e>
                            </m:mr>
                            <m:mr>
                              <m:e>
                                <m:r>
                                  <a:rPr lang="en-US" altLang="zh-TW" i="1">
                                    <a:solidFill>
                                      <a:schemeClr val="tx1"/>
                                    </a:solidFill>
                                    <a:latin typeface="Cambria Math" panose="02040503050406030204" pitchFamily="18" charset="0"/>
                                    <a:ea typeface="Cambria Math"/>
                                  </a:rPr>
                                  <m:t>1</m:t>
                                </m:r>
                              </m:e>
                            </m:mr>
                          </m:m>
                        </m:e>
                      </m:d>
                      <m:r>
                        <a:rPr lang="en-US" altLang="zh-TW" i="1">
                          <a:solidFill>
                            <a:schemeClr val="tx1"/>
                          </a:solidFill>
                          <a:latin typeface="Cambria Math" panose="02040503050406030204" pitchFamily="18" charset="0"/>
                          <a:ea typeface="Cambria Math"/>
                        </a:rPr>
                        <m:t>= </m:t>
                      </m:r>
                      <m:d>
                        <m:dPr>
                          <m:begChr m:val="["/>
                          <m:endChr m:val="]"/>
                          <m:ctrlPr>
                            <a:rPr lang="en-US" altLang="zh-TW" i="1">
                              <a:solidFill>
                                <a:schemeClr val="tx1"/>
                              </a:solidFill>
                              <a:latin typeface="Cambria Math" panose="02040503050406030204" pitchFamily="18" charset="0"/>
                            </a:rPr>
                          </m:ctrlPr>
                        </m:dPr>
                        <m:e>
                          <m:m>
                            <m:mPr>
                              <m:mcs>
                                <m:mc>
                                  <m:mcPr>
                                    <m:count m:val="1"/>
                                    <m:mcJc m:val="center"/>
                                  </m:mcPr>
                                </m:mc>
                              </m:mcs>
                              <m:ctrlPr>
                                <a:rPr lang="en-US" altLang="zh-TW" i="1" smtClean="0">
                                  <a:solidFill>
                                    <a:schemeClr val="tx1"/>
                                  </a:solidFill>
                                  <a:latin typeface="Cambria Math" panose="02040503050406030204" pitchFamily="18" charset="0"/>
                                </a:rPr>
                              </m:ctrlPr>
                            </m:mPr>
                            <m:mr>
                              <m:e>
                                <m:r>
                                  <m:rPr>
                                    <m:brk m:alnAt="7"/>
                                  </m:rPr>
                                  <a:rPr lang="zh-TW" altLang="en-US" i="1">
                                    <a:solidFill>
                                      <a:schemeClr val="tx1"/>
                                    </a:solidFill>
                                    <a:latin typeface="Cambria Math" panose="02040503050406030204" pitchFamily="18" charset="0"/>
                                  </a:rPr>
                                  <m:t>－</m:t>
                                </m:r>
                                <m:sSubSup>
                                  <m:sSubSupPr>
                                    <m:ctrlPr>
                                      <a:rPr lang="en-US" altLang="zh-TW" i="1" smtClean="0">
                                        <a:solidFill>
                                          <a:schemeClr val="tx1"/>
                                        </a:solidFill>
                                        <a:latin typeface="Cambria Math" panose="02040503050406030204" pitchFamily="18" charset="0"/>
                                      </a:rPr>
                                    </m:ctrlPr>
                                  </m:sSubSupPr>
                                  <m:e>
                                    <m:r>
                                      <a:rPr lang="en-US" altLang="zh-TW" b="0" i="1" smtClean="0">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1</m:t>
                                    </m:r>
                                  </m:sub>
                                  <m:sup>
                                    <m:r>
                                      <a:rPr lang="en-US" altLang="zh-TW" b="0" i="1" smtClean="0">
                                        <a:solidFill>
                                          <a:schemeClr val="tx1"/>
                                        </a:solidFill>
                                        <a:latin typeface="Cambria Math" panose="02040503050406030204" pitchFamily="18" charset="0"/>
                                      </a:rPr>
                                      <m:t>𝑇</m:t>
                                    </m:r>
                                  </m:sup>
                                </m:sSubSup>
                                <m:r>
                                  <m:rPr>
                                    <m:brk m:alnAt="7"/>
                                  </m:rPr>
                                  <a:rPr lang="zh-TW" altLang="en-US" i="1" smtClean="0">
                                    <a:solidFill>
                                      <a:schemeClr val="tx1"/>
                                    </a:solidFill>
                                    <a:latin typeface="Cambria Math" panose="02040503050406030204" pitchFamily="18" charset="0"/>
                                  </a:rPr>
                                  <m:t>－</m:t>
                                </m:r>
                              </m:e>
                            </m:mr>
                            <m:mr>
                              <m:e>
                                <m:r>
                                  <m:rPr>
                                    <m:brk m:alnAt="7"/>
                                  </m:rPr>
                                  <a:rPr lang="zh-TW" altLang="en-US" i="1">
                                    <a:solidFill>
                                      <a:schemeClr val="tx1"/>
                                    </a:solidFill>
                                    <a:latin typeface="Cambria Math" panose="02040503050406030204" pitchFamily="18" charset="0"/>
                                  </a:rPr>
                                  <m:t>－</m:t>
                                </m:r>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2</m:t>
                                    </m:r>
                                  </m:sub>
                                  <m:sup>
                                    <m:r>
                                      <a:rPr lang="en-US" altLang="zh-TW" i="1">
                                        <a:solidFill>
                                          <a:schemeClr val="tx1"/>
                                        </a:solidFill>
                                        <a:latin typeface="Cambria Math" panose="02040503050406030204" pitchFamily="18" charset="0"/>
                                      </a:rPr>
                                      <m:t>𝑇</m:t>
                                    </m:r>
                                  </m:sup>
                                </m:sSubSup>
                                <m:r>
                                  <m:rPr>
                                    <m:brk m:alnAt="7"/>
                                  </m:rPr>
                                  <a:rPr lang="zh-TW" altLang="en-US" i="1">
                                    <a:solidFill>
                                      <a:schemeClr val="tx1"/>
                                    </a:solidFill>
                                    <a:latin typeface="Cambria Math" panose="02040503050406030204" pitchFamily="18" charset="0"/>
                                  </a:rPr>
                                  <m:t>－</m:t>
                                </m:r>
                              </m:e>
                            </m:mr>
                            <m:mr>
                              <m:e>
                                <m:r>
                                  <m:rPr>
                                    <m:brk m:alnAt="7"/>
                                  </m:rPr>
                                  <a:rPr lang="zh-TW" altLang="en-US" i="1">
                                    <a:solidFill>
                                      <a:schemeClr val="tx1"/>
                                    </a:solidFill>
                                    <a:latin typeface="Cambria Math" panose="02040503050406030204" pitchFamily="18" charset="0"/>
                                  </a:rPr>
                                  <m:t>－</m:t>
                                </m:r>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3</m:t>
                                    </m:r>
                                  </m:sub>
                                  <m:sup>
                                    <m:r>
                                      <a:rPr lang="en-US" altLang="zh-TW" i="1">
                                        <a:solidFill>
                                          <a:schemeClr val="tx1"/>
                                        </a:solidFill>
                                        <a:latin typeface="Cambria Math" panose="02040503050406030204" pitchFamily="18" charset="0"/>
                                      </a:rPr>
                                      <m:t>𝑇</m:t>
                                    </m:r>
                                  </m:sup>
                                </m:sSubSup>
                                <m:r>
                                  <m:rPr>
                                    <m:brk m:alnAt="7"/>
                                  </m:rPr>
                                  <a:rPr lang="zh-TW" altLang="en-US" i="1">
                                    <a:solidFill>
                                      <a:schemeClr val="tx1"/>
                                    </a:solidFill>
                                    <a:latin typeface="Cambria Math" panose="02040503050406030204" pitchFamily="18" charset="0"/>
                                  </a:rPr>
                                  <m:t>－</m:t>
                                </m:r>
                              </m:e>
                            </m:mr>
                          </m:m>
                        </m:e>
                      </m:d>
                      <m:d>
                        <m:dPr>
                          <m:begChr m:val="["/>
                          <m:endChr m:val="]"/>
                          <m:ctrlPr>
                            <a:rPr lang="en-US" altLang="zh-TW" i="1">
                              <a:solidFill>
                                <a:schemeClr val="tx1"/>
                              </a:solidFill>
                              <a:latin typeface="Cambria Math" panose="02040503050406030204" pitchFamily="18" charset="0"/>
                              <a:ea typeface="Cambria Math"/>
                            </a:rPr>
                          </m:ctrlPr>
                        </m:dPr>
                        <m:e>
                          <m:m>
                            <m:mPr>
                              <m:mcs>
                                <m:mc>
                                  <m:mcPr>
                                    <m:count m:val="1"/>
                                    <m:mcJc m:val="center"/>
                                  </m:mcPr>
                                </m:mc>
                              </m:mcs>
                              <m:ctrlPr>
                                <a:rPr lang="en-US" altLang="zh-TW" i="1" smtClean="0">
                                  <a:solidFill>
                                    <a:schemeClr val="tx1"/>
                                  </a:solidFill>
                                  <a:latin typeface="Cambria Math" panose="02040503050406030204" pitchFamily="18" charset="0"/>
                                  <a:ea typeface="Cambria Math"/>
                                </a:rPr>
                              </m:ctrlPr>
                            </m:mPr>
                            <m:mr>
                              <m:e>
                                <m:r>
                                  <m:rPr>
                                    <m:brk m:alnAt="7"/>
                                  </m:rPr>
                                  <a:rPr lang="en-US" altLang="zh-TW" i="1" smtClean="0">
                                    <a:solidFill>
                                      <a:schemeClr val="tx1"/>
                                    </a:solidFill>
                                    <a:latin typeface="Cambria Math" panose="02040503050406030204" pitchFamily="18" charset="0"/>
                                    <a:ea typeface="Cambria Math"/>
                                  </a:rPr>
                                  <m:t>︱</m:t>
                                </m:r>
                              </m:e>
                            </m:mr>
                            <m:mr>
                              <m:e>
                                <m:r>
                                  <a:rPr lang="en-US" altLang="zh-TW" b="0" i="1" smtClean="0">
                                    <a:solidFill>
                                      <a:schemeClr val="tx1"/>
                                    </a:solidFill>
                                    <a:latin typeface="Cambria Math" panose="02040503050406030204" pitchFamily="18" charset="0"/>
                                    <a:ea typeface="Cambria Math"/>
                                  </a:rPr>
                                  <m:t>𝑋</m:t>
                                </m:r>
                              </m:e>
                            </m:mr>
                            <m:mr>
                              <m:e>
                                <m:r>
                                  <m:rPr>
                                    <m:brk m:alnAt="7"/>
                                  </m:rPr>
                                  <a:rPr lang="en-US" altLang="zh-TW" i="1">
                                    <a:solidFill>
                                      <a:schemeClr val="tx1"/>
                                    </a:solidFill>
                                    <a:latin typeface="Cambria Math" panose="02040503050406030204" pitchFamily="18" charset="0"/>
                                    <a:ea typeface="Cambria Math"/>
                                  </a:rPr>
                                  <m:t>︱</m:t>
                                </m:r>
                              </m:e>
                            </m:mr>
                          </m:m>
                        </m:e>
                      </m:d>
                    </m:oMath>
                  </m:oMathPara>
                </a14:m>
                <a:endParaRPr lang="en-US" altLang="zh-TW"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spcBef>
                    <a:spcPts val="0"/>
                  </a:spcBef>
                  <a:spcAft>
                    <a:spcPts val="0"/>
                  </a:spcAft>
                  <a:buNone/>
                </a:pPr>
                <a14:m>
                  <m:oMathPara xmlns:m="http://schemas.openxmlformats.org/officeDocument/2006/math">
                    <m:oMathParaPr>
                      <m:jc m:val="center"/>
                    </m:oMathParaPr>
                    <m:oMath xmlns:m="http://schemas.openxmlformats.org/officeDocument/2006/math">
                      <m:sSup>
                        <m:sSupPr>
                          <m:ctrlPr>
                            <a:rPr lang="en-US" altLang="zh-TW" i="1" smtClean="0">
                              <a:solidFill>
                                <a:schemeClr val="tx1"/>
                              </a:solidFill>
                              <a:latin typeface="Cambria Math" panose="02040503050406030204" pitchFamily="18" charset="0"/>
                              <a:ea typeface="Cambria Math"/>
                            </a:rPr>
                          </m:ctrlPr>
                        </m:sSupPr>
                        <m:e>
                          <m:r>
                            <a:rPr lang="en-US" altLang="zh-TW" b="0" i="1" smtClean="0">
                              <a:solidFill>
                                <a:schemeClr val="tx1"/>
                              </a:solidFill>
                              <a:latin typeface="Cambria Math" panose="02040503050406030204" pitchFamily="18" charset="0"/>
                              <a:ea typeface="Cambria Math"/>
                            </a:rPr>
                            <m:t>𝑥</m:t>
                          </m:r>
                        </m:e>
                        <m:sup>
                          <m:r>
                            <a:rPr lang="en-US" altLang="zh-TW" b="0" i="1" smtClean="0">
                              <a:solidFill>
                                <a:schemeClr val="tx1"/>
                              </a:solidFill>
                              <a:latin typeface="Cambria Math" panose="02040503050406030204" pitchFamily="18" charset="0"/>
                              <a:ea typeface="Cambria Math"/>
                            </a:rPr>
                            <m:t>′</m:t>
                          </m:r>
                        </m:sup>
                      </m:sSup>
                      <m:r>
                        <a:rPr lang="en-US" altLang="zh-TW" b="0" i="1" smtClean="0">
                          <a:solidFill>
                            <a:schemeClr val="tx1"/>
                          </a:solidFill>
                          <a:latin typeface="Cambria Math" panose="02040503050406030204" pitchFamily="18" charset="0"/>
                          <a:ea typeface="Cambria Math"/>
                        </a:rPr>
                        <m:t>= </m:t>
                      </m:r>
                      <m:f>
                        <m:fPr>
                          <m:ctrlPr>
                            <a:rPr lang="en-US" altLang="zh-TW" b="0" i="1" smtClean="0">
                              <a:solidFill>
                                <a:schemeClr val="tx1"/>
                              </a:solidFill>
                              <a:latin typeface="Cambria Math" panose="02040503050406030204" pitchFamily="18" charset="0"/>
                              <a:ea typeface="Cambria Math"/>
                            </a:rPr>
                          </m:ctrlPr>
                        </m:fPr>
                        <m:num>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𝑝</m:t>
                              </m:r>
                            </m:e>
                            <m:sub>
                              <m:r>
                                <a:rPr lang="en-US" altLang="zh-TW" i="1">
                                  <a:solidFill>
                                    <a:schemeClr val="tx1"/>
                                  </a:solidFill>
                                  <a:latin typeface="Cambria Math" panose="02040503050406030204" pitchFamily="18" charset="0"/>
                                </a:rPr>
                                <m:t>1</m:t>
                              </m:r>
                            </m:sub>
                            <m:sup>
                              <m:r>
                                <a:rPr lang="en-US" altLang="zh-TW" i="1">
                                  <a:solidFill>
                                    <a:schemeClr val="tx1"/>
                                  </a:solidFill>
                                  <a:latin typeface="Cambria Math" panose="02040503050406030204" pitchFamily="18" charset="0"/>
                                </a:rPr>
                                <m:t>𝑇</m:t>
                              </m:r>
                            </m:sup>
                          </m:sSubSup>
                          <m:r>
                            <a:rPr lang="en-US" altLang="zh-TW" b="0" i="1" smtClean="0">
                              <a:solidFill>
                                <a:schemeClr val="tx1"/>
                              </a:solidFill>
                              <a:latin typeface="Cambria Math" panose="02040503050406030204" pitchFamily="18" charset="0"/>
                            </a:rPr>
                            <m:t>𝑋</m:t>
                          </m:r>
                        </m:num>
                        <m:den>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𝑝</m:t>
                              </m:r>
                            </m:e>
                            <m:sub>
                              <m:r>
                                <a:rPr lang="en-US" altLang="zh-TW" i="1">
                                  <a:solidFill>
                                    <a:schemeClr val="tx1"/>
                                  </a:solidFill>
                                  <a:latin typeface="Cambria Math" panose="02040503050406030204" pitchFamily="18" charset="0"/>
                                </a:rPr>
                                <m:t>3</m:t>
                              </m:r>
                            </m:sub>
                            <m:sup>
                              <m:r>
                                <a:rPr lang="en-US" altLang="zh-TW" i="1">
                                  <a:solidFill>
                                    <a:schemeClr val="tx1"/>
                                  </a:solidFill>
                                  <a:latin typeface="Cambria Math" panose="02040503050406030204" pitchFamily="18" charset="0"/>
                                </a:rPr>
                                <m:t>𝑇</m:t>
                              </m:r>
                            </m:sup>
                          </m:sSubSup>
                          <m:r>
                            <a:rPr lang="en-US" altLang="zh-TW" b="0" i="1" smtClean="0">
                              <a:solidFill>
                                <a:schemeClr val="tx1"/>
                              </a:solidFill>
                              <a:latin typeface="Cambria Math" panose="02040503050406030204" pitchFamily="18" charset="0"/>
                            </a:rPr>
                            <m:t>𝑋</m:t>
                          </m:r>
                        </m:den>
                      </m:f>
                      <m:r>
                        <a:rPr lang="en-US" altLang="zh-TW" b="0" i="1" smtClean="0">
                          <a:solidFill>
                            <a:schemeClr val="tx1"/>
                          </a:solidFill>
                          <a:latin typeface="Cambria Math" panose="02040503050406030204" pitchFamily="18" charset="0"/>
                          <a:ea typeface="Cambria Math"/>
                        </a:rPr>
                        <m:t>                     </m:t>
                      </m:r>
                      <m:sSup>
                        <m:sSupPr>
                          <m:ctrlPr>
                            <a:rPr lang="en-US" altLang="zh-TW" i="1">
                              <a:solidFill>
                                <a:schemeClr val="tx1"/>
                              </a:solidFill>
                              <a:latin typeface="Cambria Math" panose="02040503050406030204" pitchFamily="18" charset="0"/>
                              <a:ea typeface="Cambria Math"/>
                            </a:rPr>
                          </m:ctrlPr>
                        </m:sSupPr>
                        <m:e>
                          <m:r>
                            <a:rPr lang="en-US" altLang="zh-TW" b="0" i="1" smtClean="0">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r>
                        <a:rPr lang="en-US" altLang="zh-TW" i="1">
                          <a:solidFill>
                            <a:schemeClr val="tx1"/>
                          </a:solidFill>
                          <a:latin typeface="Cambria Math" panose="02040503050406030204" pitchFamily="18" charset="0"/>
                          <a:ea typeface="Cambria Math"/>
                        </a:rPr>
                        <m:t>= </m:t>
                      </m:r>
                      <m:f>
                        <m:fPr>
                          <m:ctrlPr>
                            <a:rPr lang="en-US" altLang="zh-TW" i="1">
                              <a:solidFill>
                                <a:schemeClr val="tx1"/>
                              </a:solidFill>
                              <a:latin typeface="Cambria Math" panose="02040503050406030204" pitchFamily="18" charset="0"/>
                              <a:ea typeface="Cambria Math"/>
                            </a:rPr>
                          </m:ctrlPr>
                        </m:fPr>
                        <m:num>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2</m:t>
                              </m:r>
                            </m:sub>
                            <m:sup>
                              <m:r>
                                <a:rPr lang="en-US" altLang="zh-TW" i="1">
                                  <a:solidFill>
                                    <a:schemeClr val="tx1"/>
                                  </a:solidFill>
                                  <a:latin typeface="Cambria Math" panose="02040503050406030204" pitchFamily="18" charset="0"/>
                                </a:rPr>
                                <m:t>𝑇</m:t>
                              </m:r>
                            </m:sup>
                          </m:sSubSup>
                          <m:r>
                            <a:rPr lang="en-US" altLang="zh-TW" i="1">
                              <a:solidFill>
                                <a:schemeClr val="tx1"/>
                              </a:solidFill>
                              <a:latin typeface="Cambria Math" panose="02040503050406030204" pitchFamily="18" charset="0"/>
                            </a:rPr>
                            <m:t>𝑋</m:t>
                          </m:r>
                        </m:num>
                        <m:den>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𝑝</m:t>
                              </m:r>
                            </m:e>
                            <m:sub>
                              <m:r>
                                <a:rPr lang="en-US" altLang="zh-TW" i="1">
                                  <a:solidFill>
                                    <a:schemeClr val="tx1"/>
                                  </a:solidFill>
                                  <a:latin typeface="Cambria Math" panose="02040503050406030204" pitchFamily="18" charset="0"/>
                                </a:rPr>
                                <m:t>3</m:t>
                              </m:r>
                            </m:sub>
                            <m:sup>
                              <m:r>
                                <a:rPr lang="en-US" altLang="zh-TW" i="1">
                                  <a:solidFill>
                                    <a:schemeClr val="tx1"/>
                                  </a:solidFill>
                                  <a:latin typeface="Cambria Math" panose="02040503050406030204" pitchFamily="18" charset="0"/>
                                </a:rPr>
                                <m:t>𝑇</m:t>
                              </m:r>
                            </m:sup>
                          </m:sSubSup>
                          <m:r>
                            <a:rPr lang="en-US" altLang="zh-TW" i="1">
                              <a:solidFill>
                                <a:schemeClr val="tx1"/>
                              </a:solidFill>
                              <a:latin typeface="Cambria Math" panose="02040503050406030204" pitchFamily="18" charset="0"/>
                            </a:rPr>
                            <m:t>𝑋</m:t>
                          </m:r>
                        </m:den>
                      </m:f>
                    </m:oMath>
                  </m:oMathPara>
                </a14:m>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717626"/>
              </a:xfrm>
              <a:blipFill>
                <a:blip r:embed="rId3"/>
                <a:stretch>
                  <a:fillRect l="-2019" t="-12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42</a:t>
            </a:fld>
            <a:endParaRPr lang="uk-UA" sz="1200" dirty="0">
              <a:latin typeface="+mj-lt"/>
              <a:ea typeface="+mj-ea"/>
            </a:endParaRPr>
          </a:p>
        </p:txBody>
      </p:sp>
      <p:sp>
        <p:nvSpPr>
          <p:cNvPr id="10" name="標題 1"/>
          <p:cNvSpPr>
            <a:spLocks noGrp="1"/>
          </p:cNvSpPr>
          <p:nvPr>
            <p:ph type="title"/>
          </p:nvPr>
        </p:nvSpPr>
        <p:spPr>
          <a:xfrm>
            <a:off x="822960" y="286604"/>
            <a:ext cx="7543800" cy="1450757"/>
          </a:xfrm>
        </p:spPr>
        <p:txBody>
          <a:bodyPr>
            <a:normAutofit/>
          </a:bodyPr>
          <a:lstStyle/>
          <a:p>
            <a:pPr algn="ctr"/>
            <a:r>
              <a:rPr lang="en-US" altLang="zh-TW" sz="3200" b="1" dirty="0" smtClean="0">
                <a:solidFill>
                  <a:schemeClr val="tx1"/>
                </a:solidFill>
              </a:rPr>
              <a:t>6.2.1</a:t>
            </a:r>
            <a:r>
              <a:rPr lang="en-US" altLang="zh-TW" sz="3200" dirty="0" smtClean="0">
                <a:solidFill>
                  <a:schemeClr val="tx1"/>
                </a:solidFill>
              </a:rPr>
              <a:t> Pose </a:t>
            </a:r>
            <a:r>
              <a:rPr lang="en-US" altLang="zh-TW" sz="3200" dirty="0">
                <a:solidFill>
                  <a:schemeClr val="tx1"/>
                </a:solidFill>
              </a:rPr>
              <a:t>Estimation - Linear Algorithms</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mc:AlternateContent xmlns:mc="http://schemas.openxmlformats.org/markup-compatibility/2006" xmlns:a14="http://schemas.microsoft.com/office/drawing/2010/main">
        <mc:Choice Requires="a14">
          <p:sp>
            <p:nvSpPr>
              <p:cNvPr id="5" name="矩形 4"/>
              <p:cNvSpPr/>
              <p:nvPr/>
            </p:nvSpPr>
            <p:spPr>
              <a:xfrm>
                <a:off x="226119" y="178231"/>
                <a:ext cx="1989455" cy="507831"/>
              </a:xfrm>
              <a:prstGeom prst="rect">
                <a:avLst/>
              </a:prstGeom>
            </p:spPr>
            <p:txBody>
              <a:bodyPr wrap="none">
                <a:spAutoFit/>
              </a:bodyPr>
              <a:lstStyle/>
              <a:p>
                <a:pPr algn="just">
                  <a:lnSpc>
                    <a:spcPct val="150000"/>
                  </a:lnSpc>
                </a:pPr>
                <a14:m>
                  <m:oMathPara xmlns:m="http://schemas.openxmlformats.org/officeDocument/2006/math">
                    <m:oMathParaPr>
                      <m:jc m:val="center"/>
                    </m:oMathParaPr>
                    <m:oMath xmlns:m="http://schemas.openxmlformats.org/officeDocument/2006/math">
                      <m:r>
                        <a:rPr kumimoji="1" lang="en-US" altLang="zh-TW" sz="1800" i="1">
                          <a:solidFill>
                            <a:schemeClr val="tx1"/>
                          </a:solidFill>
                          <a:latin typeface="Cambria Math" panose="02040503050406030204" pitchFamily="18" charset="0"/>
                        </a:rPr>
                        <m:t>𝑥</m:t>
                      </m:r>
                      <m:r>
                        <a:rPr kumimoji="1" lang="en-US" altLang="zh-TW" sz="1800" i="1">
                          <a:solidFill>
                            <a:schemeClr val="tx1"/>
                          </a:solidFill>
                          <a:latin typeface="Cambria Math" charset="0"/>
                        </a:rPr>
                        <m:t>=</m:t>
                      </m:r>
                      <m:r>
                        <a:rPr kumimoji="1" lang="en-US" altLang="zh-TW" sz="1800" i="1">
                          <a:solidFill>
                            <a:schemeClr val="tx1"/>
                          </a:solidFill>
                          <a:latin typeface="Cambria Math" charset="0"/>
                        </a:rPr>
                        <m:t>𝑓</m:t>
                      </m:r>
                      <m:d>
                        <m:dPr>
                          <m:ctrlPr>
                            <a:rPr kumimoji="1" lang="en-US" altLang="zh-TW" sz="1800" i="1">
                              <a:solidFill>
                                <a:schemeClr val="tx1"/>
                              </a:solidFill>
                              <a:latin typeface="Cambria Math" panose="02040503050406030204" pitchFamily="18" charset="0"/>
                            </a:rPr>
                          </m:ctrlPr>
                        </m:dPr>
                        <m:e>
                          <m:r>
                            <a:rPr kumimoji="1" lang="en-US" altLang="zh-TW" sz="1800" i="1">
                              <a:solidFill>
                                <a:schemeClr val="tx1"/>
                              </a:solidFill>
                              <a:latin typeface="Cambria Math" panose="02040503050406030204" pitchFamily="18" charset="0"/>
                            </a:rPr>
                            <m:t>𝑋</m:t>
                          </m:r>
                          <m:r>
                            <a:rPr kumimoji="1" lang="en-US" altLang="zh-TW" sz="1800" i="1">
                              <a:solidFill>
                                <a:schemeClr val="tx1"/>
                              </a:solidFill>
                              <a:latin typeface="Cambria Math" charset="0"/>
                            </a:rPr>
                            <m:t>;</m:t>
                          </m:r>
                          <m:r>
                            <a:rPr kumimoji="1" lang="en-US" altLang="zh-TW" sz="1800" i="1">
                              <a:solidFill>
                                <a:schemeClr val="tx1"/>
                              </a:solidFill>
                              <a:latin typeface="Cambria Math" charset="0"/>
                            </a:rPr>
                            <m:t>𝑝</m:t>
                          </m:r>
                        </m:e>
                      </m:d>
                      <m:r>
                        <a:rPr kumimoji="1" lang="en-US" altLang="zh-TW" sz="1800" i="1">
                          <a:solidFill>
                            <a:schemeClr val="tx1"/>
                          </a:solidFill>
                          <a:latin typeface="Cambria Math" panose="02040503050406030204" pitchFamily="18" charset="0"/>
                        </a:rPr>
                        <m:t>=</m:t>
                      </m:r>
                      <m:r>
                        <a:rPr kumimoji="1" lang="en-US" altLang="zh-TW" sz="1800" i="1">
                          <a:solidFill>
                            <a:schemeClr val="tx1"/>
                          </a:solidFill>
                          <a:latin typeface="Cambria Math" panose="02040503050406030204" pitchFamily="18" charset="0"/>
                        </a:rPr>
                        <m:t>𝑃𝑋</m:t>
                      </m:r>
                    </m:oMath>
                  </m:oMathPara>
                </a14:m>
                <a:endParaRPr kumimoji="1" lang="en-US" altLang="zh-TW" sz="1800" dirty="0">
                  <a:solidFill>
                    <a:schemeClr val="tx1"/>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226119" y="178231"/>
                <a:ext cx="1989455" cy="507831"/>
              </a:xfrm>
              <a:prstGeom prst="rect">
                <a:avLst/>
              </a:prstGeom>
              <a:blipFill>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14051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a:solidFill>
                  <a:schemeClr val="tx1"/>
                </a:solidFill>
              </a:rPr>
              <a:t>6.2.1</a:t>
            </a:r>
            <a:r>
              <a:rPr lang="en-US" altLang="zh-TW" sz="3200" dirty="0">
                <a:solidFill>
                  <a:schemeClr val="tx1"/>
                </a:solidFill>
              </a:rPr>
              <a:t> Pose Estimation - Linear Algorithms</a:t>
            </a:r>
            <a:endParaRPr lang="zh-TW" altLang="en-US" sz="3200" dirty="0">
              <a:solidFill>
                <a:schemeClr val="tx1"/>
              </a:solidFill>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740596"/>
              </a:xfrm>
            </p:spPr>
            <p:txBody>
              <a:bodyPr>
                <a:noAutofit/>
              </a:bodyPr>
              <a:lstStyle/>
              <a:p>
                <a:pPr marL="0" indent="0" algn="just">
                  <a:lnSpc>
                    <a:spcPct val="150000"/>
                  </a:lnSpc>
                  <a:spcBef>
                    <a:spcPts val="0"/>
                  </a:spcBef>
                  <a:spcAft>
                    <a:spcPts val="0"/>
                  </a:spcAft>
                  <a:buNone/>
                </a:pPr>
                <a:r>
                  <a:rPr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Direct Linear Transform</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(DLT)</a:t>
                </a:r>
              </a:p>
              <a:p>
                <a:pPr marL="0" indent="0" algn="just">
                  <a:lnSpc>
                    <a:spcPct val="150000"/>
                  </a:lnSpc>
                  <a:spcBef>
                    <a:spcPts val="0"/>
                  </a:spcBef>
                  <a:spcAft>
                    <a:spcPts val="0"/>
                  </a:spcAft>
                  <a:buNone/>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least six correspondences</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are needed to compute the 12 (or 11) unknowns in </a:t>
                </a:r>
                <a14:m>
                  <m:oMath xmlns:m="http://schemas.openxmlformats.org/officeDocument/2006/math">
                    <m:r>
                      <a:rPr lang="en-US" altLang="zh-TW" sz="2400" b="0" i="1">
                        <a:solidFill>
                          <a:schemeClr val="tx1"/>
                        </a:solidFill>
                        <a:latin typeface="Cambria Math"/>
                      </a:rPr>
                      <m:t>𝑃</m:t>
                    </m:r>
                  </m:oMath>
                </a14:m>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50000"/>
                  </a:lnSpc>
                  <a:spcBef>
                    <a:spcPts val="0"/>
                  </a:spcBef>
                  <a:spcAft>
                    <a:spcPts val="0"/>
                  </a:spcAft>
                  <a:buNone/>
                </a:pPr>
                <a14:m>
                  <m:oMathPara xmlns:m="http://schemas.openxmlformats.org/officeDocument/2006/math">
                    <m:oMathParaPr>
                      <m:jc m:val="center"/>
                    </m:oMathParaPr>
                    <m:oMath xmlns:m="http://schemas.openxmlformats.org/officeDocument/2006/math">
                      <m:sSubSup>
                        <m:sSubSupPr>
                          <m:ctrlPr>
                            <a:rPr lang="en-US" altLang="zh-TW" sz="2400" i="1">
                              <a:solidFill>
                                <a:schemeClr val="tx1"/>
                              </a:solidFill>
                              <a:latin typeface="Cambria Math" panose="02040503050406030204" pitchFamily="18" charset="0"/>
                            </a:rPr>
                          </m:ctrlPr>
                        </m:sSubSup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𝑇</m:t>
                          </m:r>
                        </m:sup>
                      </m:sSubSup>
                      <m:r>
                        <a:rPr lang="en-US" altLang="zh-TW" sz="2400" i="1">
                          <a:solidFill>
                            <a:schemeClr val="tx1"/>
                          </a:solidFill>
                          <a:latin typeface="Cambria Math" panose="02040503050406030204" pitchFamily="18" charset="0"/>
                        </a:rPr>
                        <m:t>𝑋</m:t>
                      </m:r>
                      <m:r>
                        <a:rPr lang="en-US" altLang="zh-TW" sz="2400" i="1">
                          <a:solidFill>
                            <a:schemeClr val="tx1"/>
                          </a:solidFill>
                          <a:latin typeface="Cambria Math" panose="02040503050406030204" pitchFamily="18" charset="0"/>
                        </a:rPr>
                        <m:t>−</m:t>
                      </m:r>
                      <m:sSubSup>
                        <m:sSubSupPr>
                          <m:ctrlPr>
                            <a:rPr lang="en-US" altLang="zh-TW" sz="2400" i="1">
                              <a:solidFill>
                                <a:schemeClr val="tx1"/>
                              </a:solidFill>
                              <a:latin typeface="Cambria Math" panose="02040503050406030204" pitchFamily="18" charset="0"/>
                            </a:rPr>
                          </m:ctrlPr>
                        </m:sSubSup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3</m:t>
                          </m:r>
                        </m:sub>
                        <m:sup>
                          <m:r>
                            <a:rPr lang="en-US" altLang="zh-TW" sz="2400" i="1">
                              <a:solidFill>
                                <a:schemeClr val="tx1"/>
                              </a:solidFill>
                              <a:latin typeface="Cambria Math" panose="02040503050406030204" pitchFamily="18" charset="0"/>
                            </a:rPr>
                            <m:t>𝑇</m:t>
                          </m:r>
                        </m:sup>
                      </m:sSubSup>
                      <m:r>
                        <a:rPr lang="en-US" altLang="zh-TW" sz="2400" i="1">
                          <a:solidFill>
                            <a:schemeClr val="tx1"/>
                          </a:solidFill>
                          <a:latin typeface="Cambria Math" panose="02040503050406030204" pitchFamily="18" charset="0"/>
                        </a:rPr>
                        <m:t>𝑋</m:t>
                      </m:r>
                      <m:sSup>
                        <m:sSupPr>
                          <m:ctrlPr>
                            <a:rPr lang="en-US" altLang="zh-TW" sz="2400" i="1">
                              <a:solidFill>
                                <a:schemeClr val="tx1"/>
                              </a:solidFill>
                              <a:latin typeface="Cambria Math" panose="02040503050406030204" pitchFamily="18" charset="0"/>
                              <a:ea typeface="Cambria Math"/>
                            </a:rPr>
                          </m:ctrlPr>
                        </m:sSupPr>
                        <m:e>
                          <m:r>
                            <a:rPr lang="en-US" altLang="zh-TW" sz="2400" i="1">
                              <a:solidFill>
                                <a:schemeClr val="tx1"/>
                              </a:solidFill>
                              <a:latin typeface="Cambria Math" panose="02040503050406030204" pitchFamily="18" charset="0"/>
                              <a:ea typeface="Cambria Math"/>
                            </a:rPr>
                            <m:t>𝑥</m:t>
                          </m:r>
                        </m:e>
                        <m:sup>
                          <m:r>
                            <a:rPr lang="en-US" altLang="zh-TW" sz="2400" i="1">
                              <a:solidFill>
                                <a:schemeClr val="tx1"/>
                              </a:solidFill>
                              <a:latin typeface="Cambria Math" panose="02040503050406030204" pitchFamily="18" charset="0"/>
                              <a:ea typeface="Cambria Math"/>
                            </a:rPr>
                            <m:t>′</m:t>
                          </m:r>
                        </m:sup>
                      </m:sSup>
                      <m:r>
                        <a:rPr lang="en-US" altLang="zh-TW" sz="2400" i="1">
                          <a:solidFill>
                            <a:schemeClr val="tx1"/>
                          </a:solidFill>
                          <a:latin typeface="Cambria Math" panose="02040503050406030204" pitchFamily="18" charset="0"/>
                          <a:ea typeface="Cambria Math"/>
                        </a:rPr>
                        <m:t>=0</m:t>
                      </m:r>
                    </m:oMath>
                  </m:oMathPara>
                </a14:m>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50000"/>
                  </a:lnSpc>
                  <a:spcBef>
                    <a:spcPts val="0"/>
                  </a:spcBef>
                  <a:spcAft>
                    <a:spcPts val="0"/>
                  </a:spcAft>
                  <a:buNone/>
                </a:pPr>
                <a14:m>
                  <m:oMathPara xmlns:m="http://schemas.openxmlformats.org/officeDocument/2006/math">
                    <m:oMathParaPr>
                      <m:jc m:val="center"/>
                    </m:oMathParaPr>
                    <m:oMath xmlns:m="http://schemas.openxmlformats.org/officeDocument/2006/math">
                      <m:sSubSup>
                        <m:sSubSupPr>
                          <m:ctrlPr>
                            <a:rPr lang="en-US" altLang="zh-TW" sz="2400" i="1">
                              <a:solidFill>
                                <a:schemeClr val="tx1"/>
                              </a:solidFill>
                              <a:latin typeface="Cambria Math" panose="02040503050406030204" pitchFamily="18" charset="0"/>
                            </a:rPr>
                          </m:ctrlPr>
                        </m:sSubSup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𝑇</m:t>
                          </m:r>
                        </m:sup>
                      </m:sSubSup>
                      <m:r>
                        <a:rPr lang="en-US" altLang="zh-TW" sz="2400" i="1">
                          <a:solidFill>
                            <a:schemeClr val="tx1"/>
                          </a:solidFill>
                          <a:latin typeface="Cambria Math" panose="02040503050406030204" pitchFamily="18" charset="0"/>
                        </a:rPr>
                        <m:t>𝑋</m:t>
                      </m:r>
                      <m:r>
                        <a:rPr lang="en-US" altLang="zh-TW" sz="2400" i="1">
                          <a:solidFill>
                            <a:schemeClr val="tx1"/>
                          </a:solidFill>
                          <a:latin typeface="Cambria Math" panose="02040503050406030204" pitchFamily="18" charset="0"/>
                        </a:rPr>
                        <m:t>−</m:t>
                      </m:r>
                      <m:sSubSup>
                        <m:sSubSupPr>
                          <m:ctrlPr>
                            <a:rPr lang="en-US" altLang="zh-TW" sz="2400" i="1">
                              <a:solidFill>
                                <a:schemeClr val="tx1"/>
                              </a:solidFill>
                              <a:latin typeface="Cambria Math" panose="02040503050406030204" pitchFamily="18" charset="0"/>
                            </a:rPr>
                          </m:ctrlPr>
                        </m:sSubSup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2</m:t>
                          </m:r>
                        </m:sub>
                        <m:sup>
                          <m:r>
                            <a:rPr lang="en-US" altLang="zh-TW" sz="2400" i="1">
                              <a:solidFill>
                                <a:schemeClr val="tx1"/>
                              </a:solidFill>
                              <a:latin typeface="Cambria Math" panose="02040503050406030204" pitchFamily="18" charset="0"/>
                            </a:rPr>
                            <m:t>𝑇</m:t>
                          </m:r>
                        </m:sup>
                      </m:sSubSup>
                      <m:r>
                        <a:rPr lang="en-US" altLang="zh-TW" sz="2400" i="1">
                          <a:solidFill>
                            <a:schemeClr val="tx1"/>
                          </a:solidFill>
                          <a:latin typeface="Cambria Math" panose="02040503050406030204" pitchFamily="18" charset="0"/>
                        </a:rPr>
                        <m:t>𝑋</m:t>
                      </m:r>
                      <m:sSup>
                        <m:sSupPr>
                          <m:ctrlPr>
                            <a:rPr lang="en-US" altLang="zh-TW" sz="2400" i="1">
                              <a:solidFill>
                                <a:schemeClr val="tx1"/>
                              </a:solidFill>
                              <a:latin typeface="Cambria Math" panose="02040503050406030204" pitchFamily="18" charset="0"/>
                              <a:ea typeface="Cambria Math"/>
                            </a:rPr>
                          </m:ctrlPr>
                        </m:sSupPr>
                        <m:e>
                          <m:r>
                            <a:rPr lang="en-US" altLang="zh-TW" sz="2400" i="1">
                              <a:solidFill>
                                <a:schemeClr val="tx1"/>
                              </a:solidFill>
                              <a:latin typeface="Cambria Math" panose="02040503050406030204" pitchFamily="18" charset="0"/>
                              <a:ea typeface="Cambria Math"/>
                            </a:rPr>
                            <m:t>𝑦</m:t>
                          </m:r>
                        </m:e>
                        <m:sup>
                          <m:r>
                            <a:rPr lang="en-US" altLang="zh-TW" sz="2400" i="1">
                              <a:solidFill>
                                <a:schemeClr val="tx1"/>
                              </a:solidFill>
                              <a:latin typeface="Cambria Math" panose="02040503050406030204" pitchFamily="18" charset="0"/>
                              <a:ea typeface="Cambria Math"/>
                            </a:rPr>
                            <m:t>′</m:t>
                          </m:r>
                        </m:sup>
                      </m:sSup>
                      <m:r>
                        <a:rPr lang="en-US" altLang="zh-TW" sz="2400" i="1">
                          <a:solidFill>
                            <a:schemeClr val="tx1"/>
                          </a:solidFill>
                          <a:latin typeface="Cambria Math" panose="02040503050406030204" pitchFamily="18" charset="0"/>
                          <a:ea typeface="Cambria Math"/>
                        </a:rPr>
                        <m:t>=0</m:t>
                      </m:r>
                    </m:oMath>
                  </m:oMathPara>
                </a14:m>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740596"/>
              </a:xfrm>
              <a:blipFill>
                <a:blip r:embed="rId3"/>
                <a:stretch>
                  <a:fillRect l="-2423" r="-242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43</a:t>
            </a:fld>
            <a:endParaRPr lang="uk-UA" sz="1200">
              <a:latin typeface="+mj-lt"/>
              <a:ea typeface="+mj-ea"/>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mc:AlternateContent xmlns:mc="http://schemas.openxmlformats.org/markup-compatibility/2006" xmlns:a14="http://schemas.microsoft.com/office/drawing/2010/main">
        <mc:Choice Requires="a14">
          <p:sp>
            <p:nvSpPr>
              <p:cNvPr id="6" name="矩形 5"/>
              <p:cNvSpPr/>
              <p:nvPr/>
            </p:nvSpPr>
            <p:spPr>
              <a:xfrm>
                <a:off x="0" y="0"/>
                <a:ext cx="2830326" cy="846450"/>
              </a:xfrm>
              <a:prstGeom prst="rect">
                <a:avLst/>
              </a:prstGeom>
            </p:spPr>
            <p:txBody>
              <a:bodyPr wrap="none">
                <a:spAutoFit/>
              </a:bodyPr>
              <a:lstStyle/>
              <a:p>
                <a:pPr algn="just">
                  <a:lnSpc>
                    <a:spcPct val="120000"/>
                  </a:lnSpc>
                </a:pPr>
                <a14:m>
                  <m:oMathPara xmlns:m="http://schemas.openxmlformats.org/officeDocument/2006/math">
                    <m:oMathParaPr>
                      <m:jc m:val="center"/>
                    </m:oMathParaPr>
                    <m:oMath xmlns:m="http://schemas.openxmlformats.org/officeDocument/2006/math">
                      <m:sSup>
                        <m:sSupPr>
                          <m:ctrlPr>
                            <a:rPr lang="en-US" altLang="zh-TW" sz="1800" i="1">
                              <a:solidFill>
                                <a:schemeClr val="tx1"/>
                              </a:solidFill>
                              <a:latin typeface="Cambria Math" panose="02040503050406030204" pitchFamily="18" charset="0"/>
                              <a:ea typeface="Cambria Math"/>
                            </a:rPr>
                          </m:ctrlPr>
                        </m:sSupPr>
                        <m:e>
                          <m:r>
                            <a:rPr lang="en-US" altLang="zh-TW" sz="1800" i="1">
                              <a:solidFill>
                                <a:schemeClr val="tx1"/>
                              </a:solidFill>
                              <a:latin typeface="Cambria Math" panose="02040503050406030204" pitchFamily="18" charset="0"/>
                              <a:ea typeface="Cambria Math"/>
                            </a:rPr>
                            <m:t>𝑥</m:t>
                          </m:r>
                        </m:e>
                        <m:sup>
                          <m:r>
                            <a:rPr lang="en-US" altLang="zh-TW" sz="1800" i="1">
                              <a:solidFill>
                                <a:schemeClr val="tx1"/>
                              </a:solidFill>
                              <a:latin typeface="Cambria Math" panose="02040503050406030204" pitchFamily="18" charset="0"/>
                              <a:ea typeface="Cambria Math"/>
                            </a:rPr>
                            <m:t>′</m:t>
                          </m:r>
                        </m:sup>
                      </m:sSup>
                      <m:r>
                        <a:rPr lang="en-US" altLang="zh-TW" sz="1800" i="1">
                          <a:solidFill>
                            <a:schemeClr val="tx1"/>
                          </a:solidFill>
                          <a:latin typeface="Cambria Math" panose="02040503050406030204" pitchFamily="18" charset="0"/>
                          <a:ea typeface="Cambria Math"/>
                        </a:rPr>
                        <m:t>= </m:t>
                      </m:r>
                      <m:f>
                        <m:fPr>
                          <m:ctrlPr>
                            <a:rPr lang="en-US" altLang="zh-TW" sz="1800" i="1">
                              <a:solidFill>
                                <a:schemeClr val="tx1"/>
                              </a:solidFill>
                              <a:latin typeface="Cambria Math" panose="02040503050406030204" pitchFamily="18" charset="0"/>
                              <a:ea typeface="Cambria Math"/>
                            </a:rPr>
                          </m:ctrlPr>
                        </m:fPr>
                        <m:num>
                          <m:sSubSup>
                            <m:sSubSupPr>
                              <m:ctrlPr>
                                <a:rPr lang="en-US" altLang="zh-TW" sz="1800" i="1">
                                  <a:solidFill>
                                    <a:schemeClr val="tx1"/>
                                  </a:solidFill>
                                  <a:latin typeface="Cambria Math" panose="02040503050406030204" pitchFamily="18" charset="0"/>
                                </a:rPr>
                              </m:ctrlPr>
                            </m:sSubSupPr>
                            <m:e>
                              <m:r>
                                <a:rPr lang="en-US" altLang="zh-TW" sz="1800" i="1">
                                  <a:solidFill>
                                    <a:schemeClr val="tx1"/>
                                  </a:solidFill>
                                  <a:latin typeface="Cambria Math" panose="02040503050406030204" pitchFamily="18" charset="0"/>
                                </a:rPr>
                                <m:t>𝑝</m:t>
                              </m:r>
                            </m:e>
                            <m:sub>
                              <m:r>
                                <a:rPr lang="en-US" altLang="zh-TW" sz="1800" i="1">
                                  <a:solidFill>
                                    <a:schemeClr val="tx1"/>
                                  </a:solidFill>
                                  <a:latin typeface="Cambria Math" panose="02040503050406030204" pitchFamily="18" charset="0"/>
                                </a:rPr>
                                <m:t>1</m:t>
                              </m:r>
                            </m:sub>
                            <m:sup>
                              <m:r>
                                <a:rPr lang="en-US" altLang="zh-TW" sz="1800" i="1">
                                  <a:solidFill>
                                    <a:schemeClr val="tx1"/>
                                  </a:solidFill>
                                  <a:latin typeface="Cambria Math" panose="02040503050406030204" pitchFamily="18" charset="0"/>
                                </a:rPr>
                                <m:t>𝑇</m:t>
                              </m:r>
                            </m:sup>
                          </m:sSubSup>
                          <m:r>
                            <a:rPr lang="en-US" altLang="zh-TW" sz="1800" i="1">
                              <a:solidFill>
                                <a:schemeClr val="tx1"/>
                              </a:solidFill>
                              <a:latin typeface="Cambria Math" panose="02040503050406030204" pitchFamily="18" charset="0"/>
                            </a:rPr>
                            <m:t>𝑋</m:t>
                          </m:r>
                        </m:num>
                        <m:den>
                          <m:sSubSup>
                            <m:sSubSupPr>
                              <m:ctrlPr>
                                <a:rPr lang="en-US" altLang="zh-TW" sz="1800" i="1">
                                  <a:solidFill>
                                    <a:schemeClr val="tx1"/>
                                  </a:solidFill>
                                  <a:latin typeface="Cambria Math" panose="02040503050406030204" pitchFamily="18" charset="0"/>
                                </a:rPr>
                              </m:ctrlPr>
                            </m:sSubSupPr>
                            <m:e>
                              <m:r>
                                <a:rPr lang="en-US" altLang="zh-TW" sz="1800" i="1">
                                  <a:solidFill>
                                    <a:schemeClr val="tx1"/>
                                  </a:solidFill>
                                  <a:latin typeface="Cambria Math" panose="02040503050406030204" pitchFamily="18" charset="0"/>
                                </a:rPr>
                                <m:t>𝑝</m:t>
                              </m:r>
                            </m:e>
                            <m:sub>
                              <m:r>
                                <a:rPr lang="en-US" altLang="zh-TW" sz="1800" i="1">
                                  <a:solidFill>
                                    <a:schemeClr val="tx1"/>
                                  </a:solidFill>
                                  <a:latin typeface="Cambria Math" panose="02040503050406030204" pitchFamily="18" charset="0"/>
                                </a:rPr>
                                <m:t>3</m:t>
                              </m:r>
                            </m:sub>
                            <m:sup>
                              <m:r>
                                <a:rPr lang="en-US" altLang="zh-TW" sz="1800" i="1">
                                  <a:solidFill>
                                    <a:schemeClr val="tx1"/>
                                  </a:solidFill>
                                  <a:latin typeface="Cambria Math" panose="02040503050406030204" pitchFamily="18" charset="0"/>
                                </a:rPr>
                                <m:t>𝑇</m:t>
                              </m:r>
                            </m:sup>
                          </m:sSubSup>
                          <m:r>
                            <a:rPr lang="en-US" altLang="zh-TW" sz="1800" i="1">
                              <a:solidFill>
                                <a:schemeClr val="tx1"/>
                              </a:solidFill>
                              <a:latin typeface="Cambria Math" panose="02040503050406030204" pitchFamily="18" charset="0"/>
                            </a:rPr>
                            <m:t>𝑋</m:t>
                          </m:r>
                        </m:den>
                      </m:f>
                      <m:r>
                        <a:rPr lang="en-US" altLang="zh-TW" sz="1800" i="1">
                          <a:solidFill>
                            <a:schemeClr val="tx1"/>
                          </a:solidFill>
                          <a:latin typeface="Cambria Math" panose="02040503050406030204" pitchFamily="18" charset="0"/>
                          <a:ea typeface="Cambria Math"/>
                        </a:rPr>
                        <m:t>           </m:t>
                      </m:r>
                      <m:sSup>
                        <m:sSupPr>
                          <m:ctrlPr>
                            <a:rPr lang="en-US" altLang="zh-TW" sz="1800" i="1">
                              <a:solidFill>
                                <a:schemeClr val="tx1"/>
                              </a:solidFill>
                              <a:latin typeface="Cambria Math" panose="02040503050406030204" pitchFamily="18" charset="0"/>
                              <a:ea typeface="Cambria Math"/>
                            </a:rPr>
                          </m:ctrlPr>
                        </m:sSupPr>
                        <m:e>
                          <m:r>
                            <a:rPr lang="en-US" altLang="zh-TW" sz="1800" i="1">
                              <a:solidFill>
                                <a:schemeClr val="tx1"/>
                              </a:solidFill>
                              <a:latin typeface="Cambria Math" panose="02040503050406030204" pitchFamily="18" charset="0"/>
                              <a:ea typeface="Cambria Math"/>
                            </a:rPr>
                            <m:t>𝑦</m:t>
                          </m:r>
                        </m:e>
                        <m:sup>
                          <m:r>
                            <a:rPr lang="en-US" altLang="zh-TW" sz="1800" i="1">
                              <a:solidFill>
                                <a:schemeClr val="tx1"/>
                              </a:solidFill>
                              <a:latin typeface="Cambria Math" panose="02040503050406030204" pitchFamily="18" charset="0"/>
                              <a:ea typeface="Cambria Math"/>
                            </a:rPr>
                            <m:t>′</m:t>
                          </m:r>
                        </m:sup>
                      </m:sSup>
                      <m:r>
                        <a:rPr lang="en-US" altLang="zh-TW" sz="1800" i="1">
                          <a:solidFill>
                            <a:schemeClr val="tx1"/>
                          </a:solidFill>
                          <a:latin typeface="Cambria Math" panose="02040503050406030204" pitchFamily="18" charset="0"/>
                          <a:ea typeface="Cambria Math"/>
                        </a:rPr>
                        <m:t>= </m:t>
                      </m:r>
                      <m:f>
                        <m:fPr>
                          <m:ctrlPr>
                            <a:rPr lang="en-US" altLang="zh-TW" sz="1800" i="1">
                              <a:solidFill>
                                <a:schemeClr val="tx1"/>
                              </a:solidFill>
                              <a:latin typeface="Cambria Math" panose="02040503050406030204" pitchFamily="18" charset="0"/>
                              <a:ea typeface="Cambria Math"/>
                            </a:rPr>
                          </m:ctrlPr>
                        </m:fPr>
                        <m:num>
                          <m:sSubSup>
                            <m:sSubSupPr>
                              <m:ctrlPr>
                                <a:rPr lang="en-US" altLang="zh-TW" sz="1800" i="1">
                                  <a:solidFill>
                                    <a:schemeClr val="tx1"/>
                                  </a:solidFill>
                                  <a:latin typeface="Cambria Math" panose="02040503050406030204" pitchFamily="18" charset="0"/>
                                </a:rPr>
                              </m:ctrlPr>
                            </m:sSubSupPr>
                            <m:e>
                              <m:r>
                                <a:rPr lang="en-US" altLang="zh-TW" sz="1800" i="1">
                                  <a:solidFill>
                                    <a:schemeClr val="tx1"/>
                                  </a:solidFill>
                                  <a:latin typeface="Cambria Math" panose="02040503050406030204" pitchFamily="18" charset="0"/>
                                </a:rPr>
                                <m:t>𝑝</m:t>
                              </m:r>
                            </m:e>
                            <m:sub>
                              <m:r>
                                <a:rPr lang="en-US" altLang="zh-TW" sz="1800" i="1">
                                  <a:solidFill>
                                    <a:schemeClr val="tx1"/>
                                  </a:solidFill>
                                  <a:latin typeface="Cambria Math" panose="02040503050406030204" pitchFamily="18" charset="0"/>
                                </a:rPr>
                                <m:t>2</m:t>
                              </m:r>
                            </m:sub>
                            <m:sup>
                              <m:r>
                                <a:rPr lang="en-US" altLang="zh-TW" sz="1800" i="1">
                                  <a:solidFill>
                                    <a:schemeClr val="tx1"/>
                                  </a:solidFill>
                                  <a:latin typeface="Cambria Math" panose="02040503050406030204" pitchFamily="18" charset="0"/>
                                </a:rPr>
                                <m:t>𝑇</m:t>
                              </m:r>
                            </m:sup>
                          </m:sSubSup>
                          <m:r>
                            <a:rPr lang="en-US" altLang="zh-TW" sz="1800" i="1">
                              <a:solidFill>
                                <a:schemeClr val="tx1"/>
                              </a:solidFill>
                              <a:latin typeface="Cambria Math" panose="02040503050406030204" pitchFamily="18" charset="0"/>
                            </a:rPr>
                            <m:t>𝑋</m:t>
                          </m:r>
                        </m:num>
                        <m:den>
                          <m:sSubSup>
                            <m:sSubSupPr>
                              <m:ctrlPr>
                                <a:rPr lang="en-US" altLang="zh-TW" sz="1800" i="1">
                                  <a:solidFill>
                                    <a:schemeClr val="tx1"/>
                                  </a:solidFill>
                                  <a:latin typeface="Cambria Math" panose="02040503050406030204" pitchFamily="18" charset="0"/>
                                </a:rPr>
                              </m:ctrlPr>
                            </m:sSubSupPr>
                            <m:e>
                              <m:r>
                                <a:rPr lang="en-US" altLang="zh-TW" sz="1800" i="1">
                                  <a:solidFill>
                                    <a:schemeClr val="tx1"/>
                                  </a:solidFill>
                                  <a:latin typeface="Cambria Math" panose="02040503050406030204" pitchFamily="18" charset="0"/>
                                </a:rPr>
                                <m:t>𝑝</m:t>
                              </m:r>
                            </m:e>
                            <m:sub>
                              <m:r>
                                <a:rPr lang="en-US" altLang="zh-TW" sz="1800" i="1">
                                  <a:solidFill>
                                    <a:schemeClr val="tx1"/>
                                  </a:solidFill>
                                  <a:latin typeface="Cambria Math" panose="02040503050406030204" pitchFamily="18" charset="0"/>
                                </a:rPr>
                                <m:t>3</m:t>
                              </m:r>
                            </m:sub>
                            <m:sup>
                              <m:r>
                                <a:rPr lang="en-US" altLang="zh-TW" sz="1800" i="1">
                                  <a:solidFill>
                                    <a:schemeClr val="tx1"/>
                                  </a:solidFill>
                                  <a:latin typeface="Cambria Math" panose="02040503050406030204" pitchFamily="18" charset="0"/>
                                </a:rPr>
                                <m:t>𝑇</m:t>
                              </m:r>
                            </m:sup>
                          </m:sSubSup>
                          <m:r>
                            <a:rPr lang="en-US" altLang="zh-TW" sz="1800" i="1">
                              <a:solidFill>
                                <a:schemeClr val="tx1"/>
                              </a:solidFill>
                              <a:latin typeface="Cambria Math" panose="02040503050406030204" pitchFamily="18" charset="0"/>
                            </a:rPr>
                            <m:t>𝑋</m:t>
                          </m:r>
                        </m:den>
                      </m:f>
                    </m:oMath>
                  </m:oMathPara>
                </a14:m>
                <a:endPar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0" y="0"/>
                <a:ext cx="2830326" cy="846450"/>
              </a:xfrm>
              <a:prstGeom prst="rect">
                <a:avLst/>
              </a:prstGeom>
              <a:blipFill>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051593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717626"/>
              </a:xfrm>
            </p:spPr>
            <p:txBody>
              <a:bodyPr>
                <a:noAutofit/>
              </a:bodyPr>
              <a:lstStyle/>
              <a:p>
                <a:pPr marL="0" indent="0" algn="just">
                  <a:lnSpc>
                    <a:spcPct val="100000"/>
                  </a:lnSpc>
                  <a:spcBef>
                    <a:spcPts val="0"/>
                  </a:spcBef>
                  <a:spcAft>
                    <a:spcPts val="0"/>
                  </a:spcAft>
                  <a:buNone/>
                </a:pP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Make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them linear with algebraic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manipulation:</a:t>
                </a: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𝑝</m:t>
                          </m:r>
                        </m:e>
                        <m:sub>
                          <m:r>
                            <a:rPr lang="en-US" altLang="zh-TW" i="1">
                              <a:solidFill>
                                <a:schemeClr val="tx1"/>
                              </a:solidFill>
                              <a:latin typeface="Cambria Math" panose="02040503050406030204" pitchFamily="18" charset="0"/>
                            </a:rPr>
                            <m:t>1</m:t>
                          </m:r>
                        </m:sub>
                        <m:sup>
                          <m:r>
                            <a:rPr lang="en-US" altLang="zh-TW" i="1">
                              <a:solidFill>
                                <a:schemeClr val="tx1"/>
                              </a:solidFill>
                              <a:latin typeface="Cambria Math" panose="02040503050406030204" pitchFamily="18" charset="0"/>
                            </a:rPr>
                            <m:t>𝑇</m:t>
                          </m:r>
                        </m:sup>
                      </m:sSubSup>
                      <m:r>
                        <a:rPr lang="en-US" altLang="zh-TW" i="1">
                          <a:solidFill>
                            <a:schemeClr val="tx1"/>
                          </a:solidFill>
                          <a:latin typeface="Cambria Math" panose="02040503050406030204" pitchFamily="18" charset="0"/>
                        </a:rPr>
                        <m:t>𝑋</m:t>
                      </m:r>
                      <m:r>
                        <a:rPr lang="en-US" altLang="zh-TW" b="0" i="1" smtClean="0">
                          <a:solidFill>
                            <a:schemeClr val="tx1"/>
                          </a:solidFill>
                          <a:latin typeface="Cambria Math" panose="02040503050406030204" pitchFamily="18" charset="0"/>
                        </a:rPr>
                        <m:t>−</m:t>
                      </m:r>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𝑝</m:t>
                          </m:r>
                        </m:e>
                        <m:sub>
                          <m:r>
                            <a:rPr lang="en-US" altLang="zh-TW" i="1">
                              <a:solidFill>
                                <a:schemeClr val="tx1"/>
                              </a:solidFill>
                              <a:latin typeface="Cambria Math" panose="02040503050406030204" pitchFamily="18" charset="0"/>
                            </a:rPr>
                            <m:t>3</m:t>
                          </m:r>
                        </m:sub>
                        <m:sup>
                          <m:r>
                            <a:rPr lang="en-US" altLang="zh-TW" i="1">
                              <a:solidFill>
                                <a:schemeClr val="tx1"/>
                              </a:solidFill>
                              <a:latin typeface="Cambria Math" panose="02040503050406030204" pitchFamily="18" charset="0"/>
                            </a:rPr>
                            <m:t>𝑇</m:t>
                          </m:r>
                        </m:sup>
                      </m:sSubSup>
                      <m:r>
                        <a:rPr lang="en-US" altLang="zh-TW" i="1">
                          <a:solidFill>
                            <a:schemeClr val="tx1"/>
                          </a:solidFill>
                          <a:latin typeface="Cambria Math" panose="02040503050406030204" pitchFamily="18" charset="0"/>
                        </a:rPr>
                        <m:t>𝑋</m:t>
                      </m:r>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r>
                        <a:rPr lang="en-US" altLang="zh-TW" b="0" i="1" smtClean="0">
                          <a:solidFill>
                            <a:schemeClr val="tx1"/>
                          </a:solidFill>
                          <a:latin typeface="Cambria Math" panose="02040503050406030204" pitchFamily="18" charset="0"/>
                          <a:ea typeface="Cambria Math"/>
                        </a:rPr>
                        <m:t>=0</m:t>
                      </m:r>
                    </m:oMath>
                  </m:oMathPara>
                </a14:m>
                <a:endParaRPr lang="en-US" altLang="zh-TW"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𝑝</m:t>
                          </m:r>
                        </m:e>
                        <m:sub>
                          <m:r>
                            <a:rPr lang="en-US" altLang="zh-TW" i="1">
                              <a:solidFill>
                                <a:schemeClr val="tx1"/>
                              </a:solidFill>
                              <a:latin typeface="Cambria Math" panose="02040503050406030204" pitchFamily="18" charset="0"/>
                            </a:rPr>
                            <m:t>1</m:t>
                          </m:r>
                        </m:sub>
                        <m:sup>
                          <m:r>
                            <a:rPr lang="en-US" altLang="zh-TW" i="1">
                              <a:solidFill>
                                <a:schemeClr val="tx1"/>
                              </a:solidFill>
                              <a:latin typeface="Cambria Math" panose="02040503050406030204" pitchFamily="18" charset="0"/>
                            </a:rPr>
                            <m:t>𝑇</m:t>
                          </m:r>
                        </m:sup>
                      </m:sSubSup>
                      <m:r>
                        <a:rPr lang="en-US" altLang="zh-TW" i="1">
                          <a:solidFill>
                            <a:schemeClr val="tx1"/>
                          </a:solidFill>
                          <a:latin typeface="Cambria Math" panose="02040503050406030204" pitchFamily="18" charset="0"/>
                        </a:rPr>
                        <m:t>𝑋</m:t>
                      </m:r>
                      <m:r>
                        <a:rPr lang="en-US" altLang="zh-TW" i="1">
                          <a:solidFill>
                            <a:schemeClr val="tx1"/>
                          </a:solidFill>
                          <a:latin typeface="Cambria Math" panose="02040503050406030204" pitchFamily="18" charset="0"/>
                        </a:rPr>
                        <m:t>−</m:t>
                      </m:r>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𝑝</m:t>
                          </m:r>
                        </m:e>
                        <m:sub>
                          <m:r>
                            <a:rPr lang="en-US" altLang="zh-TW" b="0" i="1" smtClean="0">
                              <a:solidFill>
                                <a:schemeClr val="tx1"/>
                              </a:solidFill>
                              <a:latin typeface="Cambria Math" panose="02040503050406030204" pitchFamily="18" charset="0"/>
                            </a:rPr>
                            <m:t>2</m:t>
                          </m:r>
                        </m:sub>
                        <m:sup>
                          <m:r>
                            <a:rPr lang="en-US" altLang="zh-TW" i="1">
                              <a:solidFill>
                                <a:schemeClr val="tx1"/>
                              </a:solidFill>
                              <a:latin typeface="Cambria Math" panose="02040503050406030204" pitchFamily="18" charset="0"/>
                            </a:rPr>
                            <m:t>𝑇</m:t>
                          </m:r>
                        </m:sup>
                      </m:sSubSup>
                      <m:r>
                        <a:rPr lang="en-US" altLang="zh-TW" i="1">
                          <a:solidFill>
                            <a:schemeClr val="tx1"/>
                          </a:solidFill>
                          <a:latin typeface="Cambria Math" panose="02040503050406030204" pitchFamily="18" charset="0"/>
                        </a:rPr>
                        <m:t>𝑋</m:t>
                      </m:r>
                      <m:sSup>
                        <m:sSupPr>
                          <m:ctrlPr>
                            <a:rPr lang="en-US" altLang="zh-TW" i="1">
                              <a:solidFill>
                                <a:schemeClr val="tx1"/>
                              </a:solidFill>
                              <a:latin typeface="Cambria Math" panose="02040503050406030204" pitchFamily="18" charset="0"/>
                              <a:ea typeface="Cambria Math"/>
                            </a:rPr>
                          </m:ctrlPr>
                        </m:sSupPr>
                        <m:e>
                          <m:r>
                            <a:rPr lang="en-US" altLang="zh-TW" b="0" i="1" smtClean="0">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r>
                        <a:rPr lang="en-US" altLang="zh-TW" i="1">
                          <a:solidFill>
                            <a:schemeClr val="tx1"/>
                          </a:solidFill>
                          <a:latin typeface="Cambria Math" panose="02040503050406030204" pitchFamily="18" charset="0"/>
                          <a:ea typeface="Cambria Math"/>
                        </a:rPr>
                        <m:t>=0</m:t>
                      </m:r>
                    </m:oMath>
                  </m:oMathPara>
                </a14:m>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In matrix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form:</a:t>
                </a:r>
              </a:p>
              <a:p>
                <a:pPr marL="0" indent="0" algn="just">
                  <a:lnSpc>
                    <a:spcPct val="100000"/>
                  </a:lnSpc>
                  <a:spcBef>
                    <a:spcPts val="0"/>
                  </a:spcBef>
                  <a:spcAft>
                    <a:spcPts val="0"/>
                  </a:spcAft>
                  <a:buNone/>
                </a:pP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d>
                        <m:dPr>
                          <m:begChr m:val="["/>
                          <m:endChr m:val="]"/>
                          <m:ctrlPr>
                            <a:rPr lang="en-US" altLang="zh-TW"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3"/>
                                    <m:mcJc m:val="center"/>
                                  </m:mcPr>
                                </m:mc>
                              </m:mcs>
                              <m:ctrlPr>
                                <a:rPr lang="en-US" altLang="zh-TW"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p>
                                  <m:sSupPr>
                                    <m:ctrlPr>
                                      <a:rPr lang="en-US" altLang="zh-TW"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𝑋</m:t>
                                    </m:r>
                                  </m:e>
                                  <m:sup>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𝑇</m:t>
                                    </m:r>
                                  </m:sup>
                                </m:sSup>
                              </m:e>
                              <m:e>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sSup>
                                  <m:sSupPr>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𝑋</m:t>
                                    </m:r>
                                  </m:e>
                                  <m:sup>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𝑇</m:t>
                                    </m:r>
                                  </m:sup>
                                </m:sSup>
                              </m:e>
                            </m:mr>
                            <m:mr>
                              <m:e>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e>
                                <m:sSup>
                                  <m:sSupPr>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𝑋</m:t>
                                    </m:r>
                                  </m:e>
                                  <m:sup>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𝑇</m:t>
                                    </m:r>
                                  </m:sup>
                                </m:sSup>
                              </m:e>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i="1">
                                        <a:solidFill>
                                          <a:schemeClr val="tx1"/>
                                        </a:solidFill>
                                        <a:latin typeface="Cambria Math" panose="02040503050406030204" pitchFamily="18" charset="0"/>
                                        <a:ea typeface="Cambria Math"/>
                                      </a:rPr>
                                    </m:ctrlPr>
                                  </m:sSupPr>
                                  <m:e>
                                    <m:r>
                                      <a:rPr lang="en-US" altLang="zh-TW" b="0" i="1" smtClean="0">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sSup>
                                  <m:sSupPr>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𝑋</m:t>
                                    </m:r>
                                  </m:e>
                                  <m:sup>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𝑇</m:t>
                                    </m:r>
                                  </m:sup>
                                </m:sSup>
                              </m:e>
                            </m:mr>
                          </m:m>
                        </m:e>
                      </m:d>
                      <m:d>
                        <m:dPr>
                          <m:begChr m:val="["/>
                          <m:endChr m:val="]"/>
                          <m:ctrlPr>
                            <a:rPr lang="en-US" altLang="zh-TW"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1"/>
                                    <m:mcJc m:val="center"/>
                                  </m:mcPr>
                                </m:mc>
                              </m:mcs>
                              <m:ctrlPr>
                                <a:rPr lang="en-US" altLang="zh-TW"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𝑝</m:t>
                                    </m:r>
                                  </m:e>
                                  <m:sub>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1</m:t>
                                    </m:r>
                                  </m:sub>
                                </m:sSub>
                              </m:e>
                            </m:mr>
                            <m:mr>
                              <m:e>
                                <m:sSub>
                                  <m:sSubPr>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𝑝</m:t>
                                    </m:r>
                                  </m:e>
                                  <m:sub>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2</m:t>
                                    </m:r>
                                  </m:sub>
                                </m:sSub>
                              </m:e>
                            </m:mr>
                            <m:mr>
                              <m:e>
                                <m:sSub>
                                  <m:sSubPr>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𝑝</m:t>
                                    </m:r>
                                  </m:e>
                                  <m:sub>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3</m:t>
                                    </m:r>
                                  </m:sub>
                                </m:sSub>
                              </m:e>
                            </m:mr>
                          </m:m>
                        </m:e>
                      </m:d>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oMath>
                  </m:oMathPara>
                </a14:m>
                <a:endParaRPr lang="en-US" altLang="zh-TW"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0"/>
                  </a:spcAft>
                  <a:buNone/>
                </a:pP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For N </a:t>
                </a:r>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points:</a:t>
                </a:r>
              </a:p>
              <a:p>
                <a:pPr marL="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d>
                        <m:dPr>
                          <m:begChr m:val="["/>
                          <m:endChr m:val="]"/>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1"/>
                                    <m:mcJc m:val="center"/>
                                  </m:mcPr>
                                </m:mc>
                              </m:mcs>
                              <m:ctrlPr>
                                <a:rPr lang="en-US" altLang="zh-TW"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Sup>
                                  <m:sSubSupPr>
                                    <m:ctrlPr>
                                      <a:rPr lang="en-US" altLang="zh-TW" i="1">
                                        <a:solidFill>
                                          <a:schemeClr val="tx1"/>
                                        </a:solidFill>
                                        <a:latin typeface="Cambria Math" panose="02040503050406030204" pitchFamily="18" charset="0"/>
                                      </a:rPr>
                                    </m:ctrlPr>
                                  </m:sSubSupPr>
                                  <m:e>
                                    <m:r>
                                      <a:rPr lang="en-US" altLang="zh-TW" b="0" i="1" smtClean="0">
                                        <a:solidFill>
                                          <a:schemeClr val="tx1"/>
                                        </a:solidFill>
                                        <a:latin typeface="Cambria Math" panose="02040503050406030204" pitchFamily="18" charset="0"/>
                                      </a:rPr>
                                      <m:t>𝑋</m:t>
                                    </m:r>
                                  </m:e>
                                  <m:sub>
                                    <m:r>
                                      <a:rPr lang="en-US" altLang="zh-TW" b="0" i="1" smtClean="0">
                                        <a:solidFill>
                                          <a:schemeClr val="tx1"/>
                                        </a:solidFill>
                                        <a:latin typeface="Cambria Math" panose="02040503050406030204" pitchFamily="18" charset="0"/>
                                      </a:rPr>
                                      <m:t>1</m:t>
                                    </m:r>
                                  </m:sub>
                                  <m:sup>
                                    <m:r>
                                      <a:rPr lang="en-US" altLang="zh-TW" i="1">
                                        <a:solidFill>
                                          <a:schemeClr val="tx1"/>
                                        </a:solidFill>
                                        <a:latin typeface="Cambria Math" panose="02040503050406030204" pitchFamily="18" charset="0"/>
                                      </a:rPr>
                                      <m:t>𝑇</m:t>
                                    </m:r>
                                  </m:sup>
                                </m:sSubSup>
                              </m:e>
                            </m:mr>
                            <m:mr>
                              <m:e>
                                <m:r>
                                  <m:rPr>
                                    <m:brk m:alnAt="7"/>
                                  </m:r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m>
                                  <m:mPr>
                                    <m:mcs>
                                      <m:mc>
                                        <m:mcPr>
                                          <m:count m:val="1"/>
                                          <m:mcJc m:val="center"/>
                                        </m:mcPr>
                                      </m:mc>
                                    </m:mcs>
                                    <m:ctrlPr>
                                      <a:rPr lang="en-US" altLang="zh-TW"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e>
                                  </m:mr>
                                  <m:mr>
                                    <m:e>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𝑋</m:t>
                                          </m:r>
                                        </m:e>
                                        <m:sub>
                                          <m:r>
                                            <a:rPr lang="en-US" altLang="zh-TW" b="0" i="1" smtClean="0">
                                              <a:solidFill>
                                                <a:schemeClr val="tx1"/>
                                              </a:solidFill>
                                              <a:latin typeface="Cambria Math" panose="02040503050406030204" pitchFamily="18" charset="0"/>
                                            </a:rPr>
                                            <m:t>𝑁</m:t>
                                          </m:r>
                                        </m:sub>
                                        <m:sup>
                                          <m:r>
                                            <a:rPr lang="en-US" altLang="zh-TW" i="1">
                                              <a:solidFill>
                                                <a:schemeClr val="tx1"/>
                                              </a:solidFill>
                                              <a:latin typeface="Cambria Math" panose="02040503050406030204" pitchFamily="18" charset="0"/>
                                            </a:rPr>
                                            <m:t>𝑇</m:t>
                                          </m:r>
                                        </m:sup>
                                      </m:sSubSup>
                                    </m:e>
                                  </m:mr>
                                  <m:mr>
                                    <m:e>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e>
                            </m:mr>
                          </m:m>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𝑋</m:t>
                                    </m:r>
                                  </m:e>
                                  <m:sub>
                                    <m:r>
                                      <a:rPr lang="en-US" altLang="zh-TW" i="1">
                                        <a:solidFill>
                                          <a:schemeClr val="tx1"/>
                                        </a:solidFill>
                                        <a:latin typeface="Cambria Math" panose="02040503050406030204" pitchFamily="18" charset="0"/>
                                      </a:rPr>
                                      <m:t>1</m:t>
                                    </m:r>
                                  </m:sub>
                                  <m:sup>
                                    <m:r>
                                      <a:rPr lang="en-US" altLang="zh-TW" i="1">
                                        <a:solidFill>
                                          <a:schemeClr val="tx1"/>
                                        </a:solidFill>
                                        <a:latin typeface="Cambria Math" panose="02040503050406030204" pitchFamily="18" charset="0"/>
                                      </a:rPr>
                                      <m:t>𝑇</m:t>
                                    </m:r>
                                  </m:sup>
                                </m:sSubSup>
                              </m:e>
                            </m:mr>
                            <m:m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e>
                                  </m:mr>
                                  <m:mr>
                                    <m:e>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𝑋</m:t>
                                          </m:r>
                                        </m:e>
                                        <m:sub>
                                          <m:r>
                                            <a:rPr lang="en-US" altLang="zh-TW" i="1">
                                              <a:solidFill>
                                                <a:schemeClr val="tx1"/>
                                              </a:solidFill>
                                              <a:latin typeface="Cambria Math" panose="02040503050406030204" pitchFamily="18" charset="0"/>
                                            </a:rPr>
                                            <m:t>𝑁</m:t>
                                          </m:r>
                                        </m:sub>
                                        <m:sup>
                                          <m:r>
                                            <a:rPr lang="en-US" altLang="zh-TW" i="1">
                                              <a:solidFill>
                                                <a:schemeClr val="tx1"/>
                                              </a:solidFill>
                                              <a:latin typeface="Cambria Math" panose="02040503050406030204" pitchFamily="18" charset="0"/>
                                            </a:rPr>
                                            <m:t>𝑇</m:t>
                                          </m:r>
                                        </m:sup>
                                      </m:sSubSup>
                                    </m:e>
                                  </m:mr>
                                </m:m>
                              </m:e>
                            </m:mr>
                          </m:m>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𝑋</m:t>
                                    </m:r>
                                  </m:e>
                                  <m:sub>
                                    <m:r>
                                      <a:rPr lang="en-US" altLang="zh-TW" i="1">
                                        <a:solidFill>
                                          <a:schemeClr val="tx1"/>
                                        </a:solidFill>
                                        <a:latin typeface="Cambria Math" panose="02040503050406030204" pitchFamily="18" charset="0"/>
                                      </a:rPr>
                                      <m:t>1</m:t>
                                    </m:r>
                                  </m:sub>
                                  <m:sup>
                                    <m:r>
                                      <a:rPr lang="en-US" altLang="zh-TW" i="1">
                                        <a:solidFill>
                                          <a:schemeClr val="tx1"/>
                                        </a:solidFill>
                                        <a:latin typeface="Cambria Math" panose="02040503050406030204" pitchFamily="18" charset="0"/>
                                      </a:rPr>
                                      <m:t>𝑇</m:t>
                                    </m:r>
                                  </m:sup>
                                </m:sSubSup>
                              </m:e>
                            </m:mr>
                            <m:m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i="1">
                                        <a:solidFill>
                                          <a:schemeClr val="tx1"/>
                                        </a:solidFill>
                                        <a:latin typeface="Cambria Math" panose="02040503050406030204" pitchFamily="18" charset="0"/>
                                        <a:ea typeface="Cambria Math"/>
                                      </a:rPr>
                                    </m:ctrlPr>
                                  </m:sSupPr>
                                  <m:e>
                                    <m:r>
                                      <a:rPr lang="en-US" altLang="zh-TW" b="0" i="1" smtClean="0">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𝑋</m:t>
                                    </m:r>
                                  </m:e>
                                  <m:sub>
                                    <m:r>
                                      <a:rPr lang="en-US" altLang="zh-TW" i="1">
                                        <a:solidFill>
                                          <a:schemeClr val="tx1"/>
                                        </a:solidFill>
                                        <a:latin typeface="Cambria Math" panose="02040503050406030204" pitchFamily="18" charset="0"/>
                                      </a:rPr>
                                      <m:t>1</m:t>
                                    </m:r>
                                  </m:sub>
                                  <m:sup>
                                    <m:r>
                                      <a:rPr lang="en-US" altLang="zh-TW" i="1">
                                        <a:solidFill>
                                          <a:schemeClr val="tx1"/>
                                        </a:solidFill>
                                        <a:latin typeface="Cambria Math" panose="02040503050406030204" pitchFamily="18" charset="0"/>
                                      </a:rPr>
                                      <m:t>𝑇</m:t>
                                    </m:r>
                                  </m:sup>
                                </m:sSubSup>
                              </m:e>
                            </m:mr>
                            <m:m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e>
                                  </m:mr>
                                  <m:m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i="1">
                                              <a:solidFill>
                                                <a:schemeClr val="tx1"/>
                                              </a:solidFill>
                                              <a:latin typeface="Cambria Math" panose="02040503050406030204" pitchFamily="18" charset="0"/>
                                              <a:ea typeface="Cambria Math"/>
                                            </a:rPr>
                                          </m:ctrlPr>
                                        </m:sSupPr>
                                        <m:e>
                                          <m:r>
                                            <a:rPr lang="en-US" altLang="zh-TW" i="1">
                                              <a:solidFill>
                                                <a:schemeClr val="tx1"/>
                                              </a:solidFill>
                                              <a:latin typeface="Cambria Math" panose="02040503050406030204" pitchFamily="18" charset="0"/>
                                              <a:ea typeface="Cambria Math"/>
                                            </a:rPr>
                                            <m:t>𝑥</m:t>
                                          </m:r>
                                        </m:e>
                                        <m:sup>
                                          <m:r>
                                            <a:rPr lang="en-US" altLang="zh-TW" i="1">
                                              <a:solidFill>
                                                <a:schemeClr val="tx1"/>
                                              </a:solidFill>
                                              <a:latin typeface="Cambria Math" panose="02040503050406030204" pitchFamily="18" charset="0"/>
                                              <a:ea typeface="Cambria Math"/>
                                            </a:rPr>
                                            <m:t>′</m:t>
                                          </m:r>
                                        </m:sup>
                                      </m:sSup>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𝑋</m:t>
                                          </m:r>
                                        </m:e>
                                        <m:sub>
                                          <m:r>
                                            <a:rPr lang="en-US" altLang="zh-TW" b="0" i="1" smtClean="0">
                                              <a:solidFill>
                                                <a:schemeClr val="tx1"/>
                                              </a:solidFill>
                                              <a:latin typeface="Cambria Math" panose="02040503050406030204" pitchFamily="18" charset="0"/>
                                            </a:rPr>
                                            <m:t>𝑁</m:t>
                                          </m:r>
                                        </m:sub>
                                        <m:sup>
                                          <m:r>
                                            <a:rPr lang="en-US" altLang="zh-TW" i="1">
                                              <a:solidFill>
                                                <a:schemeClr val="tx1"/>
                                              </a:solidFill>
                                              <a:latin typeface="Cambria Math" panose="02040503050406030204" pitchFamily="18" charset="0"/>
                                            </a:rPr>
                                            <m:t>𝑇</m:t>
                                          </m:r>
                                        </m:sup>
                                      </m:sSubSup>
                                    </m:e>
                                  </m:mr>
                                  <m:m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i="1">
                                              <a:solidFill>
                                                <a:schemeClr val="tx1"/>
                                              </a:solidFill>
                                              <a:latin typeface="Cambria Math" panose="02040503050406030204" pitchFamily="18" charset="0"/>
                                              <a:ea typeface="Cambria Math"/>
                                            </a:rPr>
                                          </m:ctrlPr>
                                        </m:sSupPr>
                                        <m:e>
                                          <m:r>
                                            <a:rPr lang="en-US" altLang="zh-TW" b="0" i="1" smtClean="0">
                                              <a:solidFill>
                                                <a:schemeClr val="tx1"/>
                                              </a:solidFill>
                                              <a:latin typeface="Cambria Math" panose="02040503050406030204" pitchFamily="18" charset="0"/>
                                              <a:ea typeface="Cambria Math"/>
                                            </a:rPr>
                                            <m:t>𝑦</m:t>
                                          </m:r>
                                        </m:e>
                                        <m:sup>
                                          <m:r>
                                            <a:rPr lang="en-US" altLang="zh-TW" i="1">
                                              <a:solidFill>
                                                <a:schemeClr val="tx1"/>
                                              </a:solidFill>
                                              <a:latin typeface="Cambria Math" panose="02040503050406030204" pitchFamily="18" charset="0"/>
                                              <a:ea typeface="Cambria Math"/>
                                            </a:rPr>
                                            <m:t>′</m:t>
                                          </m:r>
                                        </m:sup>
                                      </m:sSup>
                                      <m:sSubSup>
                                        <m:sSubSupPr>
                                          <m:ctrlPr>
                                            <a:rPr lang="en-US" altLang="zh-TW" i="1">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𝑋</m:t>
                                          </m:r>
                                        </m:e>
                                        <m:sub>
                                          <m:r>
                                            <a:rPr lang="en-US" altLang="zh-TW" b="0" i="1" smtClean="0">
                                              <a:solidFill>
                                                <a:schemeClr val="tx1"/>
                                              </a:solidFill>
                                              <a:latin typeface="Cambria Math" panose="02040503050406030204" pitchFamily="18" charset="0"/>
                                            </a:rPr>
                                            <m:t>𝑁</m:t>
                                          </m:r>
                                        </m:sub>
                                        <m:sup>
                                          <m:r>
                                            <a:rPr lang="en-US" altLang="zh-TW" i="1">
                                              <a:solidFill>
                                                <a:schemeClr val="tx1"/>
                                              </a:solidFill>
                                              <a:latin typeface="Cambria Math" panose="02040503050406030204" pitchFamily="18" charset="0"/>
                                            </a:rPr>
                                            <m:t>𝑇</m:t>
                                          </m:r>
                                        </m:sup>
                                      </m:sSubSup>
                                    </m:e>
                                  </m:mr>
                                </m:m>
                              </m:e>
                            </m:mr>
                          </m:m>
                        </m:e>
                      </m:d>
                      <m:d>
                        <m:dPr>
                          <m:begChr m:val="["/>
                          <m:endChr m:val="]"/>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𝑝</m:t>
                                    </m:r>
                                  </m:e>
                                  <m:sub>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1</m:t>
                                    </m:r>
                                  </m:sub>
                                </m:sSub>
                              </m:e>
                            </m:mr>
                            <m:mr>
                              <m:e>
                                <m:sSub>
                                  <m:sSubPr>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𝑝</m:t>
                                    </m:r>
                                  </m:e>
                                  <m:sub>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2</m:t>
                                    </m:r>
                                  </m:sub>
                                </m:sSub>
                              </m:e>
                            </m:mr>
                            <m:mr>
                              <m:e>
                                <m:sSub>
                                  <m:sSubPr>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𝑝</m:t>
                                    </m:r>
                                  </m:e>
                                  <m:sub>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3</m:t>
                                    </m:r>
                                  </m:sub>
                                </m:sSub>
                              </m:e>
                            </m:mr>
                          </m:m>
                        </m:e>
                      </m:d>
                      <m: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oMath>
                  </m:oMathPara>
                </a14:m>
                <a:endParaRPr lang="en-US" altLang="zh-TW"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717626"/>
              </a:xfrm>
              <a:blipFill>
                <a:blip r:embed="rId3"/>
                <a:stretch>
                  <a:fillRect l="-2019" t="-775"/>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44</a:t>
            </a:fld>
            <a:endParaRPr lang="uk-UA" sz="1200" dirty="0">
              <a:latin typeface="+mj-lt"/>
              <a:ea typeface="+mj-ea"/>
            </a:endParaRPr>
          </a:p>
        </p:txBody>
      </p:sp>
      <p:sp>
        <p:nvSpPr>
          <p:cNvPr id="10" name="標題 1"/>
          <p:cNvSpPr>
            <a:spLocks noGrp="1"/>
          </p:cNvSpPr>
          <p:nvPr>
            <p:ph type="title"/>
          </p:nvPr>
        </p:nvSpPr>
        <p:spPr>
          <a:xfrm>
            <a:off x="822960" y="286604"/>
            <a:ext cx="7543800" cy="1450757"/>
          </a:xfrm>
        </p:spPr>
        <p:txBody>
          <a:bodyPr>
            <a:normAutofit/>
          </a:bodyPr>
          <a:lstStyle/>
          <a:p>
            <a:pPr algn="ctr"/>
            <a:r>
              <a:rPr lang="en-US" altLang="zh-TW" sz="3200" b="1" dirty="0" smtClean="0">
                <a:solidFill>
                  <a:schemeClr val="tx1"/>
                </a:solidFill>
              </a:rPr>
              <a:t>6.2.1</a:t>
            </a:r>
            <a:r>
              <a:rPr lang="en-US" altLang="zh-TW" sz="3200" dirty="0" smtClean="0">
                <a:solidFill>
                  <a:schemeClr val="tx1"/>
                </a:solidFill>
              </a:rPr>
              <a:t> Pose </a:t>
            </a:r>
            <a:r>
              <a:rPr lang="en-US" altLang="zh-TW" sz="3200" dirty="0">
                <a:solidFill>
                  <a:schemeClr val="tx1"/>
                </a:solidFill>
              </a:rPr>
              <a:t>Estimation - Linear Algorithms</a:t>
            </a:r>
            <a:endParaRPr lang="zh-TW" altLang="en-US" sz="3200" dirty="0">
              <a:solidFill>
                <a:schemeClr val="tx1"/>
              </a:solidFill>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mc:AlternateContent xmlns:mc="http://schemas.openxmlformats.org/markup-compatibility/2006" xmlns:a14="http://schemas.microsoft.com/office/drawing/2010/main">
        <mc:Choice Requires="a14">
          <p:sp>
            <p:nvSpPr>
              <p:cNvPr id="7" name="矩形 6"/>
              <p:cNvSpPr/>
              <p:nvPr/>
            </p:nvSpPr>
            <p:spPr>
              <a:xfrm>
                <a:off x="0" y="0"/>
                <a:ext cx="2830326" cy="846450"/>
              </a:xfrm>
              <a:prstGeom prst="rect">
                <a:avLst/>
              </a:prstGeom>
            </p:spPr>
            <p:txBody>
              <a:bodyPr wrap="none">
                <a:spAutoFit/>
              </a:bodyPr>
              <a:lstStyle/>
              <a:p>
                <a:pPr algn="just">
                  <a:lnSpc>
                    <a:spcPct val="120000"/>
                  </a:lnSpc>
                </a:pPr>
                <a14:m>
                  <m:oMathPara xmlns:m="http://schemas.openxmlformats.org/officeDocument/2006/math">
                    <m:oMathParaPr>
                      <m:jc m:val="center"/>
                    </m:oMathParaPr>
                    <m:oMath xmlns:m="http://schemas.openxmlformats.org/officeDocument/2006/math">
                      <m:sSup>
                        <m:sSupPr>
                          <m:ctrlPr>
                            <a:rPr lang="en-US" altLang="zh-TW" sz="1800" i="1">
                              <a:solidFill>
                                <a:schemeClr val="tx1"/>
                              </a:solidFill>
                              <a:latin typeface="Cambria Math" panose="02040503050406030204" pitchFamily="18" charset="0"/>
                              <a:ea typeface="Cambria Math"/>
                            </a:rPr>
                          </m:ctrlPr>
                        </m:sSupPr>
                        <m:e>
                          <m:r>
                            <a:rPr lang="en-US" altLang="zh-TW" sz="1800" i="1">
                              <a:solidFill>
                                <a:schemeClr val="tx1"/>
                              </a:solidFill>
                              <a:latin typeface="Cambria Math" panose="02040503050406030204" pitchFamily="18" charset="0"/>
                              <a:ea typeface="Cambria Math"/>
                            </a:rPr>
                            <m:t>𝑥</m:t>
                          </m:r>
                        </m:e>
                        <m:sup>
                          <m:r>
                            <a:rPr lang="en-US" altLang="zh-TW" sz="1800" i="1">
                              <a:solidFill>
                                <a:schemeClr val="tx1"/>
                              </a:solidFill>
                              <a:latin typeface="Cambria Math" panose="02040503050406030204" pitchFamily="18" charset="0"/>
                              <a:ea typeface="Cambria Math"/>
                            </a:rPr>
                            <m:t>′</m:t>
                          </m:r>
                        </m:sup>
                      </m:sSup>
                      <m:r>
                        <a:rPr lang="en-US" altLang="zh-TW" sz="1800" i="1">
                          <a:solidFill>
                            <a:schemeClr val="tx1"/>
                          </a:solidFill>
                          <a:latin typeface="Cambria Math" panose="02040503050406030204" pitchFamily="18" charset="0"/>
                          <a:ea typeface="Cambria Math"/>
                        </a:rPr>
                        <m:t>= </m:t>
                      </m:r>
                      <m:f>
                        <m:fPr>
                          <m:ctrlPr>
                            <a:rPr lang="en-US" altLang="zh-TW" sz="1800" i="1">
                              <a:solidFill>
                                <a:schemeClr val="tx1"/>
                              </a:solidFill>
                              <a:latin typeface="Cambria Math" panose="02040503050406030204" pitchFamily="18" charset="0"/>
                              <a:ea typeface="Cambria Math"/>
                            </a:rPr>
                          </m:ctrlPr>
                        </m:fPr>
                        <m:num>
                          <m:sSubSup>
                            <m:sSubSupPr>
                              <m:ctrlPr>
                                <a:rPr lang="en-US" altLang="zh-TW" sz="1800" i="1">
                                  <a:solidFill>
                                    <a:schemeClr val="tx1"/>
                                  </a:solidFill>
                                  <a:latin typeface="Cambria Math" panose="02040503050406030204" pitchFamily="18" charset="0"/>
                                </a:rPr>
                              </m:ctrlPr>
                            </m:sSubSupPr>
                            <m:e>
                              <m:r>
                                <a:rPr lang="en-US" altLang="zh-TW" sz="1800" i="1">
                                  <a:solidFill>
                                    <a:schemeClr val="tx1"/>
                                  </a:solidFill>
                                  <a:latin typeface="Cambria Math" panose="02040503050406030204" pitchFamily="18" charset="0"/>
                                </a:rPr>
                                <m:t>𝑝</m:t>
                              </m:r>
                            </m:e>
                            <m:sub>
                              <m:r>
                                <a:rPr lang="en-US" altLang="zh-TW" sz="1800" i="1">
                                  <a:solidFill>
                                    <a:schemeClr val="tx1"/>
                                  </a:solidFill>
                                  <a:latin typeface="Cambria Math" panose="02040503050406030204" pitchFamily="18" charset="0"/>
                                </a:rPr>
                                <m:t>1</m:t>
                              </m:r>
                            </m:sub>
                            <m:sup>
                              <m:r>
                                <a:rPr lang="en-US" altLang="zh-TW" sz="1800" i="1">
                                  <a:solidFill>
                                    <a:schemeClr val="tx1"/>
                                  </a:solidFill>
                                  <a:latin typeface="Cambria Math" panose="02040503050406030204" pitchFamily="18" charset="0"/>
                                </a:rPr>
                                <m:t>𝑇</m:t>
                              </m:r>
                            </m:sup>
                          </m:sSubSup>
                          <m:r>
                            <a:rPr lang="en-US" altLang="zh-TW" sz="1800" i="1">
                              <a:solidFill>
                                <a:schemeClr val="tx1"/>
                              </a:solidFill>
                              <a:latin typeface="Cambria Math" panose="02040503050406030204" pitchFamily="18" charset="0"/>
                            </a:rPr>
                            <m:t>𝑋</m:t>
                          </m:r>
                        </m:num>
                        <m:den>
                          <m:sSubSup>
                            <m:sSubSupPr>
                              <m:ctrlPr>
                                <a:rPr lang="en-US" altLang="zh-TW" sz="1800" i="1">
                                  <a:solidFill>
                                    <a:schemeClr val="tx1"/>
                                  </a:solidFill>
                                  <a:latin typeface="Cambria Math" panose="02040503050406030204" pitchFamily="18" charset="0"/>
                                </a:rPr>
                              </m:ctrlPr>
                            </m:sSubSupPr>
                            <m:e>
                              <m:r>
                                <a:rPr lang="en-US" altLang="zh-TW" sz="1800" i="1">
                                  <a:solidFill>
                                    <a:schemeClr val="tx1"/>
                                  </a:solidFill>
                                  <a:latin typeface="Cambria Math" panose="02040503050406030204" pitchFamily="18" charset="0"/>
                                </a:rPr>
                                <m:t>𝑝</m:t>
                              </m:r>
                            </m:e>
                            <m:sub>
                              <m:r>
                                <a:rPr lang="en-US" altLang="zh-TW" sz="1800" i="1">
                                  <a:solidFill>
                                    <a:schemeClr val="tx1"/>
                                  </a:solidFill>
                                  <a:latin typeface="Cambria Math" panose="02040503050406030204" pitchFamily="18" charset="0"/>
                                </a:rPr>
                                <m:t>3</m:t>
                              </m:r>
                            </m:sub>
                            <m:sup>
                              <m:r>
                                <a:rPr lang="en-US" altLang="zh-TW" sz="1800" i="1">
                                  <a:solidFill>
                                    <a:schemeClr val="tx1"/>
                                  </a:solidFill>
                                  <a:latin typeface="Cambria Math" panose="02040503050406030204" pitchFamily="18" charset="0"/>
                                </a:rPr>
                                <m:t>𝑇</m:t>
                              </m:r>
                            </m:sup>
                          </m:sSubSup>
                          <m:r>
                            <a:rPr lang="en-US" altLang="zh-TW" sz="1800" i="1">
                              <a:solidFill>
                                <a:schemeClr val="tx1"/>
                              </a:solidFill>
                              <a:latin typeface="Cambria Math" panose="02040503050406030204" pitchFamily="18" charset="0"/>
                            </a:rPr>
                            <m:t>𝑋</m:t>
                          </m:r>
                        </m:den>
                      </m:f>
                      <m:r>
                        <a:rPr lang="en-US" altLang="zh-TW" sz="1800" i="1">
                          <a:solidFill>
                            <a:schemeClr val="tx1"/>
                          </a:solidFill>
                          <a:latin typeface="Cambria Math" panose="02040503050406030204" pitchFamily="18" charset="0"/>
                          <a:ea typeface="Cambria Math"/>
                        </a:rPr>
                        <m:t>           </m:t>
                      </m:r>
                      <m:sSup>
                        <m:sSupPr>
                          <m:ctrlPr>
                            <a:rPr lang="en-US" altLang="zh-TW" sz="1800" i="1">
                              <a:solidFill>
                                <a:schemeClr val="tx1"/>
                              </a:solidFill>
                              <a:latin typeface="Cambria Math" panose="02040503050406030204" pitchFamily="18" charset="0"/>
                              <a:ea typeface="Cambria Math"/>
                            </a:rPr>
                          </m:ctrlPr>
                        </m:sSupPr>
                        <m:e>
                          <m:r>
                            <a:rPr lang="en-US" altLang="zh-TW" sz="1800" i="1">
                              <a:solidFill>
                                <a:schemeClr val="tx1"/>
                              </a:solidFill>
                              <a:latin typeface="Cambria Math" panose="02040503050406030204" pitchFamily="18" charset="0"/>
                              <a:ea typeface="Cambria Math"/>
                            </a:rPr>
                            <m:t>𝑦</m:t>
                          </m:r>
                        </m:e>
                        <m:sup>
                          <m:r>
                            <a:rPr lang="en-US" altLang="zh-TW" sz="1800" i="1">
                              <a:solidFill>
                                <a:schemeClr val="tx1"/>
                              </a:solidFill>
                              <a:latin typeface="Cambria Math" panose="02040503050406030204" pitchFamily="18" charset="0"/>
                              <a:ea typeface="Cambria Math"/>
                            </a:rPr>
                            <m:t>′</m:t>
                          </m:r>
                        </m:sup>
                      </m:sSup>
                      <m:r>
                        <a:rPr lang="en-US" altLang="zh-TW" sz="1800" i="1">
                          <a:solidFill>
                            <a:schemeClr val="tx1"/>
                          </a:solidFill>
                          <a:latin typeface="Cambria Math" panose="02040503050406030204" pitchFamily="18" charset="0"/>
                          <a:ea typeface="Cambria Math"/>
                        </a:rPr>
                        <m:t>= </m:t>
                      </m:r>
                      <m:f>
                        <m:fPr>
                          <m:ctrlPr>
                            <a:rPr lang="en-US" altLang="zh-TW" sz="1800" i="1">
                              <a:solidFill>
                                <a:schemeClr val="tx1"/>
                              </a:solidFill>
                              <a:latin typeface="Cambria Math" panose="02040503050406030204" pitchFamily="18" charset="0"/>
                              <a:ea typeface="Cambria Math"/>
                            </a:rPr>
                          </m:ctrlPr>
                        </m:fPr>
                        <m:num>
                          <m:sSubSup>
                            <m:sSubSupPr>
                              <m:ctrlPr>
                                <a:rPr lang="en-US" altLang="zh-TW" sz="1800" i="1">
                                  <a:solidFill>
                                    <a:schemeClr val="tx1"/>
                                  </a:solidFill>
                                  <a:latin typeface="Cambria Math" panose="02040503050406030204" pitchFamily="18" charset="0"/>
                                </a:rPr>
                              </m:ctrlPr>
                            </m:sSubSupPr>
                            <m:e>
                              <m:r>
                                <a:rPr lang="en-US" altLang="zh-TW" sz="1800" i="1">
                                  <a:solidFill>
                                    <a:schemeClr val="tx1"/>
                                  </a:solidFill>
                                  <a:latin typeface="Cambria Math" panose="02040503050406030204" pitchFamily="18" charset="0"/>
                                </a:rPr>
                                <m:t>𝑝</m:t>
                              </m:r>
                            </m:e>
                            <m:sub>
                              <m:r>
                                <a:rPr lang="en-US" altLang="zh-TW" sz="1800" i="1">
                                  <a:solidFill>
                                    <a:schemeClr val="tx1"/>
                                  </a:solidFill>
                                  <a:latin typeface="Cambria Math" panose="02040503050406030204" pitchFamily="18" charset="0"/>
                                </a:rPr>
                                <m:t>2</m:t>
                              </m:r>
                            </m:sub>
                            <m:sup>
                              <m:r>
                                <a:rPr lang="en-US" altLang="zh-TW" sz="1800" i="1">
                                  <a:solidFill>
                                    <a:schemeClr val="tx1"/>
                                  </a:solidFill>
                                  <a:latin typeface="Cambria Math" panose="02040503050406030204" pitchFamily="18" charset="0"/>
                                </a:rPr>
                                <m:t>𝑇</m:t>
                              </m:r>
                            </m:sup>
                          </m:sSubSup>
                          <m:r>
                            <a:rPr lang="en-US" altLang="zh-TW" sz="1800" i="1">
                              <a:solidFill>
                                <a:schemeClr val="tx1"/>
                              </a:solidFill>
                              <a:latin typeface="Cambria Math" panose="02040503050406030204" pitchFamily="18" charset="0"/>
                            </a:rPr>
                            <m:t>𝑋</m:t>
                          </m:r>
                        </m:num>
                        <m:den>
                          <m:sSubSup>
                            <m:sSubSupPr>
                              <m:ctrlPr>
                                <a:rPr lang="en-US" altLang="zh-TW" sz="1800" i="1">
                                  <a:solidFill>
                                    <a:schemeClr val="tx1"/>
                                  </a:solidFill>
                                  <a:latin typeface="Cambria Math" panose="02040503050406030204" pitchFamily="18" charset="0"/>
                                </a:rPr>
                              </m:ctrlPr>
                            </m:sSubSupPr>
                            <m:e>
                              <m:r>
                                <a:rPr lang="en-US" altLang="zh-TW" sz="1800" i="1">
                                  <a:solidFill>
                                    <a:schemeClr val="tx1"/>
                                  </a:solidFill>
                                  <a:latin typeface="Cambria Math" panose="02040503050406030204" pitchFamily="18" charset="0"/>
                                </a:rPr>
                                <m:t>𝑝</m:t>
                              </m:r>
                            </m:e>
                            <m:sub>
                              <m:r>
                                <a:rPr lang="en-US" altLang="zh-TW" sz="1800" i="1">
                                  <a:solidFill>
                                    <a:schemeClr val="tx1"/>
                                  </a:solidFill>
                                  <a:latin typeface="Cambria Math" panose="02040503050406030204" pitchFamily="18" charset="0"/>
                                </a:rPr>
                                <m:t>3</m:t>
                              </m:r>
                            </m:sub>
                            <m:sup>
                              <m:r>
                                <a:rPr lang="en-US" altLang="zh-TW" sz="1800" i="1">
                                  <a:solidFill>
                                    <a:schemeClr val="tx1"/>
                                  </a:solidFill>
                                  <a:latin typeface="Cambria Math" panose="02040503050406030204" pitchFamily="18" charset="0"/>
                                </a:rPr>
                                <m:t>𝑇</m:t>
                              </m:r>
                            </m:sup>
                          </m:sSubSup>
                          <m:r>
                            <a:rPr lang="en-US" altLang="zh-TW" sz="1800" i="1">
                              <a:solidFill>
                                <a:schemeClr val="tx1"/>
                              </a:solidFill>
                              <a:latin typeface="Cambria Math" panose="02040503050406030204" pitchFamily="18" charset="0"/>
                            </a:rPr>
                            <m:t>𝑋</m:t>
                          </m:r>
                        </m:den>
                      </m:f>
                    </m:oMath>
                  </m:oMathPara>
                </a14:m>
                <a:endPar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0" y="0"/>
                <a:ext cx="2830326" cy="846450"/>
              </a:xfrm>
              <a:prstGeom prst="rect">
                <a:avLst/>
              </a:prstGeom>
              <a:blipFill>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22950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717626"/>
              </a:xfrm>
            </p:spPr>
            <p:txBody>
              <a:bodyPr>
                <a:noAutofit/>
              </a:bodyPr>
              <a:lstStyle/>
              <a:p>
                <a:pPr marL="0" indent="0" algn="just">
                  <a:lnSpc>
                    <a:spcPct val="100000"/>
                  </a:lnSpc>
                  <a:spcBef>
                    <a:spcPts val="0"/>
                  </a:spcBef>
                  <a:spcAft>
                    <a:spcPts val="600"/>
                  </a:spcAft>
                  <a:buNone/>
                </a:pPr>
                <a14:m>
                  <m:oMathPara xmlns:m="http://schemas.openxmlformats.org/officeDocument/2006/math">
                    <m:oMathParaPr>
                      <m:jc m:val="center"/>
                    </m:oMathParaPr>
                    <m:oMath xmlns:m="http://schemas.openxmlformats.org/officeDocument/2006/math">
                      <m:acc>
                        <m:accPr>
                          <m:chr m:val="̂"/>
                          <m:ctrlPr>
                            <a:rPr lang="en-US" altLang="zh-TW" sz="240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accPr>
                        <m:e>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𝑥</m:t>
                          </m:r>
                        </m:e>
                      </m:acc>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func>
                        <m:funcPr>
                          <m:ctrlPr>
                            <a:rPr lang="en-US" altLang="zh-TW" sz="2400" i="1" smtClean="0">
                              <a:solidFill>
                                <a:schemeClr val="tx1"/>
                              </a:solidFill>
                              <a:latin typeface="Cambria Math" panose="02040503050406030204" pitchFamily="18" charset="0"/>
                            </a:rPr>
                          </m:ctrlPr>
                        </m:funcPr>
                        <m:fName>
                          <m:limLow>
                            <m:limLowPr>
                              <m:ctrlPr>
                                <a:rPr lang="en-US" altLang="zh-TW" sz="2400" i="1">
                                  <a:solidFill>
                                    <a:schemeClr val="tx1"/>
                                  </a:solidFill>
                                  <a:latin typeface="Cambria Math" panose="02040503050406030204" pitchFamily="18" charset="0"/>
                                </a:rPr>
                              </m:ctrlPr>
                            </m:limLowPr>
                            <m:e>
                              <m:r>
                                <a:rPr lang="en-US" altLang="zh-TW" sz="2400" i="1">
                                  <a:solidFill>
                                    <a:schemeClr val="tx1"/>
                                  </a:solidFill>
                                  <a:latin typeface="Cambria Math" panose="02040503050406030204" pitchFamily="18" charset="0"/>
                                </a:rPr>
                                <m:t>𝑎𝑟𝑔𝑚𝑖𝑛</m:t>
                              </m:r>
                            </m:e>
                            <m:lim>
                              <m:r>
                                <a:rPr lang="en-US" altLang="zh-TW" sz="2400" b="0" i="1" smtClean="0">
                                  <a:solidFill>
                                    <a:schemeClr val="tx1"/>
                                  </a:solidFill>
                                  <a:latin typeface="Cambria Math" panose="02040503050406030204" pitchFamily="18" charset="0"/>
                                </a:rPr>
                                <m:t>𝑥</m:t>
                              </m:r>
                            </m:lim>
                          </m:limLow>
                        </m:fName>
                        <m:e>
                          <m:sSup>
                            <m:sSupPr>
                              <m:ctrlPr>
                                <a:rPr lang="en-US" altLang="zh-TW" sz="2400" i="1">
                                  <a:solidFill>
                                    <a:schemeClr val="tx1"/>
                                  </a:solidFill>
                                  <a:latin typeface="Cambria Math" panose="02040503050406030204" pitchFamily="18" charset="0"/>
                                </a:rPr>
                              </m:ctrlPr>
                            </m:sSupPr>
                            <m:e>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𝐴𝑥</m:t>
                                  </m:r>
                                </m:e>
                              </m:d>
                            </m:e>
                            <m:sup>
                              <m:r>
                                <a:rPr lang="en-US" altLang="zh-TW" sz="2400" i="1">
                                  <a:solidFill>
                                    <a:schemeClr val="tx1"/>
                                  </a:solidFill>
                                  <a:latin typeface="Cambria Math"/>
                                </a:rPr>
                                <m:t>2</m:t>
                              </m:r>
                            </m:sup>
                          </m:sSup>
                        </m:e>
                      </m:func>
                      <m:r>
                        <a:rPr lang="en-US" altLang="zh-TW" sz="2400" b="0" i="1" smtClean="0">
                          <a:solidFill>
                            <a:schemeClr val="tx1"/>
                          </a:solidFill>
                          <a:latin typeface="Cambria Math" panose="02040503050406030204" pitchFamily="18" charset="0"/>
                        </a:rPr>
                        <m:t> </m:t>
                      </m:r>
                      <m:r>
                        <m:rPr>
                          <m:sty m:val="p"/>
                        </m:rPr>
                        <a:rPr lang="en-US" altLang="zh-TW" sz="2400" b="0" i="0" smtClean="0">
                          <a:solidFill>
                            <a:schemeClr val="tx1"/>
                          </a:solidFill>
                          <a:latin typeface="Cambria Math" panose="02040503050406030204" pitchFamily="18" charset="0"/>
                        </a:rPr>
                        <m:t>subject</m:t>
                      </m:r>
                      <m:r>
                        <a:rPr lang="en-US" altLang="zh-TW" sz="2400" b="0" i="0" smtClean="0">
                          <a:solidFill>
                            <a:schemeClr val="tx1"/>
                          </a:solidFill>
                          <a:latin typeface="Cambria Math" panose="02040503050406030204" pitchFamily="18" charset="0"/>
                        </a:rPr>
                        <m:t> </m:t>
                      </m:r>
                      <m:r>
                        <m:rPr>
                          <m:sty m:val="p"/>
                        </m:rPr>
                        <a:rPr lang="en-US" altLang="zh-TW" sz="2400" b="0" i="0" smtClean="0">
                          <a:solidFill>
                            <a:schemeClr val="tx1"/>
                          </a:solidFill>
                          <a:latin typeface="Cambria Math" panose="02040503050406030204" pitchFamily="18" charset="0"/>
                        </a:rPr>
                        <m:t>to</m:t>
                      </m:r>
                      <m:sSup>
                        <m:sSupPr>
                          <m:ctrlPr>
                            <a:rPr lang="en-US" altLang="zh-TW" sz="2400" i="1">
                              <a:solidFill>
                                <a:schemeClr val="tx1"/>
                              </a:solidFill>
                              <a:latin typeface="Cambria Math" panose="02040503050406030204" pitchFamily="18" charset="0"/>
                            </a:rPr>
                          </m:ctrlPr>
                        </m:sSupPr>
                        <m:e>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𝑥</m:t>
                              </m:r>
                            </m:e>
                          </m:d>
                        </m:e>
                        <m:sup>
                          <m:r>
                            <a:rPr lang="en-US" altLang="zh-TW" sz="2400" i="1">
                              <a:solidFill>
                                <a:schemeClr val="tx1"/>
                              </a:solidFill>
                              <a:latin typeface="Cambria Math"/>
                            </a:rPr>
                            <m:t>2</m:t>
                          </m:r>
                        </m:sup>
                      </m:sSup>
                      <m:r>
                        <a:rPr lang="en-US" altLang="zh-TW" sz="2400" b="0" i="1" smtClean="0">
                          <a:solidFill>
                            <a:schemeClr val="tx1"/>
                          </a:solidFill>
                          <a:latin typeface="Cambria Math" panose="02040503050406030204" pitchFamily="18" charset="0"/>
                        </a:rPr>
                        <m:t>=1</m:t>
                      </m:r>
                    </m:oMath>
                  </m:oMathPara>
                </a14:m>
                <a:endParaRPr lang="en-US" altLang="zh-TW" sz="2400"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600"/>
                  </a:spcAft>
                  <a:buNone/>
                </a:pPr>
                <a14:m>
                  <m:oMathPara xmlns:m="http://schemas.openxmlformats.org/officeDocument/2006/math">
                    <m:oMathParaPr>
                      <m:jc m:val="center"/>
                    </m:oMathParaPr>
                    <m:oMath xmlns:m="http://schemas.openxmlformats.org/officeDocument/2006/math">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𝐴</m:t>
                      </m:r>
                      <m:r>
                        <a:rPr lang="en-US" altLang="zh-TW"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d>
                        <m:dPr>
                          <m:begChr m:val="["/>
                          <m:endChr m:val="]"/>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Sup>
                                  <m:sSubSupPr>
                                    <m:ctrlPr>
                                      <a:rPr lang="en-US" altLang="zh-TW" i="1">
                                        <a:solidFill>
                                          <a:schemeClr val="tx1"/>
                                        </a:solidFill>
                                        <a:latin typeface="Cambria Math" panose="02040503050406030204" pitchFamily="18" charset="0"/>
                                      </a:rPr>
                                    </m:ctrlPr>
                                  </m:sSubSupPr>
                                  <m:e>
                                    <m:r>
                                      <a:rPr lang="en-US" altLang="zh-TW" b="0" i="1">
                                        <a:solidFill>
                                          <a:schemeClr val="tx1"/>
                                        </a:solidFill>
                                        <a:latin typeface="Cambria Math" panose="02040503050406030204" pitchFamily="18" charset="0"/>
                                      </a:rPr>
                                      <m:t>𝑋</m:t>
                                    </m:r>
                                  </m:e>
                                  <m:sub>
                                    <m:r>
                                      <a:rPr lang="en-US" altLang="zh-TW" b="0" i="1">
                                        <a:solidFill>
                                          <a:schemeClr val="tx1"/>
                                        </a:solidFill>
                                        <a:latin typeface="Cambria Math" panose="02040503050406030204" pitchFamily="18" charset="0"/>
                                      </a:rPr>
                                      <m:t>1</m:t>
                                    </m:r>
                                  </m:sub>
                                  <m:sup>
                                    <m:r>
                                      <a:rPr lang="en-US" altLang="zh-TW" b="0" i="1">
                                        <a:solidFill>
                                          <a:schemeClr val="tx1"/>
                                        </a:solidFill>
                                        <a:latin typeface="Cambria Math" panose="02040503050406030204" pitchFamily="18" charset="0"/>
                                      </a:rPr>
                                      <m:t>𝑇</m:t>
                                    </m:r>
                                  </m:sup>
                                </m:sSubSup>
                              </m:e>
                            </m:mr>
                            <m:mr>
                              <m:e>
                                <m:r>
                                  <m:rPr>
                                    <m:brk m:alnAt="7"/>
                                  </m:rP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e>
                                  </m:mr>
                                  <m:mr>
                                    <m:e>
                                      <m:sSubSup>
                                        <m:sSubSupPr>
                                          <m:ctrlPr>
                                            <a:rPr lang="en-US" altLang="zh-TW" i="1">
                                              <a:solidFill>
                                                <a:schemeClr val="tx1"/>
                                              </a:solidFill>
                                              <a:latin typeface="Cambria Math" panose="02040503050406030204" pitchFamily="18" charset="0"/>
                                            </a:rPr>
                                          </m:ctrlPr>
                                        </m:sSubSupPr>
                                        <m:e>
                                          <m:r>
                                            <a:rPr lang="en-US" altLang="zh-TW" b="0" i="1">
                                              <a:solidFill>
                                                <a:schemeClr val="tx1"/>
                                              </a:solidFill>
                                              <a:latin typeface="Cambria Math" panose="02040503050406030204" pitchFamily="18" charset="0"/>
                                            </a:rPr>
                                            <m:t>𝑋</m:t>
                                          </m:r>
                                        </m:e>
                                        <m:sub>
                                          <m:r>
                                            <a:rPr lang="en-US" altLang="zh-TW" b="0" i="1">
                                              <a:solidFill>
                                                <a:schemeClr val="tx1"/>
                                              </a:solidFill>
                                              <a:latin typeface="Cambria Math" panose="02040503050406030204" pitchFamily="18" charset="0"/>
                                            </a:rPr>
                                            <m:t>𝑁</m:t>
                                          </m:r>
                                        </m:sub>
                                        <m:sup>
                                          <m:r>
                                            <a:rPr lang="en-US" altLang="zh-TW" b="0" i="1">
                                              <a:solidFill>
                                                <a:schemeClr val="tx1"/>
                                              </a:solidFill>
                                              <a:latin typeface="Cambria Math" panose="02040503050406030204" pitchFamily="18" charset="0"/>
                                            </a:rPr>
                                            <m:t>𝑇</m:t>
                                          </m:r>
                                        </m:sup>
                                      </m:sSubSup>
                                    </m:e>
                                  </m:mr>
                                  <m:mr>
                                    <m:e>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
                              </m:e>
                            </m:mr>
                          </m:m>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sSubSup>
                                  <m:sSubSupPr>
                                    <m:ctrlPr>
                                      <a:rPr lang="en-US" altLang="zh-TW" i="1">
                                        <a:solidFill>
                                          <a:schemeClr val="tx1"/>
                                        </a:solidFill>
                                        <a:latin typeface="Cambria Math" panose="02040503050406030204" pitchFamily="18" charset="0"/>
                                      </a:rPr>
                                    </m:ctrlPr>
                                  </m:sSubSupPr>
                                  <m:e>
                                    <m:r>
                                      <a:rPr lang="en-US" altLang="zh-TW" b="0" i="1">
                                        <a:solidFill>
                                          <a:schemeClr val="tx1"/>
                                        </a:solidFill>
                                        <a:latin typeface="Cambria Math" panose="02040503050406030204" pitchFamily="18" charset="0"/>
                                      </a:rPr>
                                      <m:t>𝑋</m:t>
                                    </m:r>
                                  </m:e>
                                  <m:sub>
                                    <m:r>
                                      <a:rPr lang="en-US" altLang="zh-TW" b="0" i="1">
                                        <a:solidFill>
                                          <a:schemeClr val="tx1"/>
                                        </a:solidFill>
                                        <a:latin typeface="Cambria Math" panose="02040503050406030204" pitchFamily="18" charset="0"/>
                                      </a:rPr>
                                      <m:t>1</m:t>
                                    </m:r>
                                  </m:sub>
                                  <m:sup>
                                    <m:r>
                                      <a:rPr lang="en-US" altLang="zh-TW" b="0" i="1">
                                        <a:solidFill>
                                          <a:schemeClr val="tx1"/>
                                        </a:solidFill>
                                        <a:latin typeface="Cambria Math" panose="02040503050406030204" pitchFamily="18" charset="0"/>
                                      </a:rPr>
                                      <m:t>𝑇</m:t>
                                    </m:r>
                                  </m:sup>
                                </m:sSubSup>
                              </m:e>
                            </m:mr>
                            <m:m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e>
                                  </m:mr>
                                  <m:mr>
                                    <m:e>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0</m:t>
                                      </m:r>
                                    </m:e>
                                  </m:mr>
                                  <m:mr>
                                    <m:e>
                                      <m:sSubSup>
                                        <m:sSubSupPr>
                                          <m:ctrlPr>
                                            <a:rPr lang="en-US" altLang="zh-TW" i="1">
                                              <a:solidFill>
                                                <a:schemeClr val="tx1"/>
                                              </a:solidFill>
                                              <a:latin typeface="Cambria Math" panose="02040503050406030204" pitchFamily="18" charset="0"/>
                                            </a:rPr>
                                          </m:ctrlPr>
                                        </m:sSubSupPr>
                                        <m:e>
                                          <m:r>
                                            <a:rPr lang="en-US" altLang="zh-TW" b="0" i="1">
                                              <a:solidFill>
                                                <a:schemeClr val="tx1"/>
                                              </a:solidFill>
                                              <a:latin typeface="Cambria Math" panose="02040503050406030204" pitchFamily="18" charset="0"/>
                                            </a:rPr>
                                            <m:t>𝑋</m:t>
                                          </m:r>
                                        </m:e>
                                        <m:sub>
                                          <m:r>
                                            <a:rPr lang="en-US" altLang="zh-TW" b="0" i="1">
                                              <a:solidFill>
                                                <a:schemeClr val="tx1"/>
                                              </a:solidFill>
                                              <a:latin typeface="Cambria Math" panose="02040503050406030204" pitchFamily="18" charset="0"/>
                                            </a:rPr>
                                            <m:t>𝑁</m:t>
                                          </m:r>
                                        </m:sub>
                                        <m:sup>
                                          <m:r>
                                            <a:rPr lang="en-US" altLang="zh-TW" b="0" i="1">
                                              <a:solidFill>
                                                <a:schemeClr val="tx1"/>
                                              </a:solidFill>
                                              <a:latin typeface="Cambria Math" panose="02040503050406030204" pitchFamily="18" charset="0"/>
                                            </a:rPr>
                                            <m:t>𝑇</m:t>
                                          </m:r>
                                        </m:sup>
                                      </m:sSubSup>
                                    </m:e>
                                  </m:mr>
                                </m:m>
                              </m:e>
                            </m:mr>
                          </m:m>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     </m:t>
                          </m:r>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i="1">
                                        <a:solidFill>
                                          <a:schemeClr val="tx1"/>
                                        </a:solidFill>
                                        <a:latin typeface="Cambria Math" panose="02040503050406030204" pitchFamily="18" charset="0"/>
                                        <a:ea typeface="Cambria Math"/>
                                      </a:rPr>
                                    </m:ctrlPr>
                                  </m:sSupPr>
                                  <m:e>
                                    <m:r>
                                      <a:rPr lang="en-US" altLang="zh-TW" b="0" i="1">
                                        <a:solidFill>
                                          <a:schemeClr val="tx1"/>
                                        </a:solidFill>
                                        <a:latin typeface="Cambria Math" panose="02040503050406030204" pitchFamily="18" charset="0"/>
                                        <a:ea typeface="Cambria Math"/>
                                      </a:rPr>
                                      <m:t>𝑥</m:t>
                                    </m:r>
                                  </m:e>
                                  <m:sup>
                                    <m:r>
                                      <a:rPr lang="en-US" altLang="zh-TW" b="0" i="1">
                                        <a:solidFill>
                                          <a:schemeClr val="tx1"/>
                                        </a:solidFill>
                                        <a:latin typeface="Cambria Math" panose="02040503050406030204" pitchFamily="18" charset="0"/>
                                        <a:ea typeface="Cambria Math"/>
                                      </a:rPr>
                                      <m:t>′</m:t>
                                    </m:r>
                                  </m:sup>
                                </m:sSup>
                                <m:sSubSup>
                                  <m:sSubSupPr>
                                    <m:ctrlPr>
                                      <a:rPr lang="en-US" altLang="zh-TW" i="1">
                                        <a:solidFill>
                                          <a:schemeClr val="tx1"/>
                                        </a:solidFill>
                                        <a:latin typeface="Cambria Math" panose="02040503050406030204" pitchFamily="18" charset="0"/>
                                      </a:rPr>
                                    </m:ctrlPr>
                                  </m:sSubSupPr>
                                  <m:e>
                                    <m:r>
                                      <a:rPr lang="en-US" altLang="zh-TW" b="0" i="1">
                                        <a:solidFill>
                                          <a:schemeClr val="tx1"/>
                                        </a:solidFill>
                                        <a:latin typeface="Cambria Math" panose="02040503050406030204" pitchFamily="18" charset="0"/>
                                      </a:rPr>
                                      <m:t>𝑋</m:t>
                                    </m:r>
                                  </m:e>
                                  <m:sub>
                                    <m:r>
                                      <a:rPr lang="en-US" altLang="zh-TW" b="0" i="1">
                                        <a:solidFill>
                                          <a:schemeClr val="tx1"/>
                                        </a:solidFill>
                                        <a:latin typeface="Cambria Math" panose="02040503050406030204" pitchFamily="18" charset="0"/>
                                      </a:rPr>
                                      <m:t>1</m:t>
                                    </m:r>
                                  </m:sub>
                                  <m:sup>
                                    <m:r>
                                      <a:rPr lang="en-US" altLang="zh-TW" b="0" i="1">
                                        <a:solidFill>
                                          <a:schemeClr val="tx1"/>
                                        </a:solidFill>
                                        <a:latin typeface="Cambria Math" panose="02040503050406030204" pitchFamily="18" charset="0"/>
                                      </a:rPr>
                                      <m:t>𝑇</m:t>
                                    </m:r>
                                  </m:sup>
                                </m:sSubSup>
                              </m:e>
                            </m:mr>
                            <m:mr>
                              <m:e>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i="1">
                                        <a:solidFill>
                                          <a:schemeClr val="tx1"/>
                                        </a:solidFill>
                                        <a:latin typeface="Cambria Math" panose="02040503050406030204" pitchFamily="18" charset="0"/>
                                        <a:ea typeface="Cambria Math"/>
                                      </a:rPr>
                                    </m:ctrlPr>
                                  </m:sSupPr>
                                  <m:e>
                                    <m:r>
                                      <a:rPr lang="en-US" altLang="zh-TW" b="0" i="1">
                                        <a:solidFill>
                                          <a:schemeClr val="tx1"/>
                                        </a:solidFill>
                                        <a:latin typeface="Cambria Math" panose="02040503050406030204" pitchFamily="18" charset="0"/>
                                        <a:ea typeface="Cambria Math"/>
                                      </a:rPr>
                                      <m:t>𝑦</m:t>
                                    </m:r>
                                  </m:e>
                                  <m:sup>
                                    <m:r>
                                      <a:rPr lang="en-US" altLang="zh-TW" b="0" i="1">
                                        <a:solidFill>
                                          <a:schemeClr val="tx1"/>
                                        </a:solidFill>
                                        <a:latin typeface="Cambria Math" panose="02040503050406030204" pitchFamily="18" charset="0"/>
                                        <a:ea typeface="Cambria Math"/>
                                      </a:rPr>
                                      <m:t>′</m:t>
                                    </m:r>
                                  </m:sup>
                                </m:sSup>
                                <m:sSubSup>
                                  <m:sSubSupPr>
                                    <m:ctrlPr>
                                      <a:rPr lang="en-US" altLang="zh-TW" i="1">
                                        <a:solidFill>
                                          <a:schemeClr val="tx1"/>
                                        </a:solidFill>
                                        <a:latin typeface="Cambria Math" panose="02040503050406030204" pitchFamily="18" charset="0"/>
                                      </a:rPr>
                                    </m:ctrlPr>
                                  </m:sSubSupPr>
                                  <m:e>
                                    <m:r>
                                      <a:rPr lang="en-US" altLang="zh-TW" b="0" i="1">
                                        <a:solidFill>
                                          <a:schemeClr val="tx1"/>
                                        </a:solidFill>
                                        <a:latin typeface="Cambria Math" panose="02040503050406030204" pitchFamily="18" charset="0"/>
                                      </a:rPr>
                                      <m:t>𝑋</m:t>
                                    </m:r>
                                  </m:e>
                                  <m:sub>
                                    <m:r>
                                      <a:rPr lang="en-US" altLang="zh-TW" b="0" i="1">
                                        <a:solidFill>
                                          <a:schemeClr val="tx1"/>
                                        </a:solidFill>
                                        <a:latin typeface="Cambria Math" panose="02040503050406030204" pitchFamily="18" charset="0"/>
                                      </a:rPr>
                                      <m:t>1</m:t>
                                    </m:r>
                                  </m:sub>
                                  <m:sup>
                                    <m:r>
                                      <a:rPr lang="en-US" altLang="zh-TW" b="0" i="1">
                                        <a:solidFill>
                                          <a:schemeClr val="tx1"/>
                                        </a:solidFill>
                                        <a:latin typeface="Cambria Math" panose="02040503050406030204" pitchFamily="18" charset="0"/>
                                      </a:rPr>
                                      <m:t>𝑇</m:t>
                                    </m:r>
                                  </m:sup>
                                </m:sSubSup>
                              </m:e>
                            </m:mr>
                            <m:m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r>
                                        <m:rPr>
                                          <m:brk m:alnAt="7"/>
                                        </m:rP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e>
                                  </m:mr>
                                  <m:mr>
                                    <m:e>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i="1">
                                              <a:solidFill>
                                                <a:schemeClr val="tx1"/>
                                              </a:solidFill>
                                              <a:latin typeface="Cambria Math" panose="02040503050406030204" pitchFamily="18" charset="0"/>
                                              <a:ea typeface="Cambria Math"/>
                                            </a:rPr>
                                          </m:ctrlPr>
                                        </m:sSupPr>
                                        <m:e>
                                          <m:r>
                                            <a:rPr lang="en-US" altLang="zh-TW" b="0" i="1">
                                              <a:solidFill>
                                                <a:schemeClr val="tx1"/>
                                              </a:solidFill>
                                              <a:latin typeface="Cambria Math" panose="02040503050406030204" pitchFamily="18" charset="0"/>
                                              <a:ea typeface="Cambria Math"/>
                                            </a:rPr>
                                            <m:t>𝑥</m:t>
                                          </m:r>
                                        </m:e>
                                        <m:sup>
                                          <m:r>
                                            <a:rPr lang="en-US" altLang="zh-TW" b="0" i="1">
                                              <a:solidFill>
                                                <a:schemeClr val="tx1"/>
                                              </a:solidFill>
                                              <a:latin typeface="Cambria Math" panose="02040503050406030204" pitchFamily="18" charset="0"/>
                                              <a:ea typeface="Cambria Math"/>
                                            </a:rPr>
                                            <m:t>′</m:t>
                                          </m:r>
                                        </m:sup>
                                      </m:sSup>
                                      <m:sSubSup>
                                        <m:sSubSupPr>
                                          <m:ctrlPr>
                                            <a:rPr lang="en-US" altLang="zh-TW" i="1">
                                              <a:solidFill>
                                                <a:schemeClr val="tx1"/>
                                              </a:solidFill>
                                              <a:latin typeface="Cambria Math" panose="02040503050406030204" pitchFamily="18" charset="0"/>
                                            </a:rPr>
                                          </m:ctrlPr>
                                        </m:sSubSupPr>
                                        <m:e>
                                          <m:r>
                                            <a:rPr lang="en-US" altLang="zh-TW" b="0" i="1">
                                              <a:solidFill>
                                                <a:schemeClr val="tx1"/>
                                              </a:solidFill>
                                              <a:latin typeface="Cambria Math" panose="02040503050406030204" pitchFamily="18" charset="0"/>
                                            </a:rPr>
                                            <m:t>𝑋</m:t>
                                          </m:r>
                                        </m:e>
                                        <m:sub>
                                          <m:r>
                                            <a:rPr lang="en-US" altLang="zh-TW" b="0" i="1">
                                              <a:solidFill>
                                                <a:schemeClr val="tx1"/>
                                              </a:solidFill>
                                              <a:latin typeface="Cambria Math" panose="02040503050406030204" pitchFamily="18" charset="0"/>
                                            </a:rPr>
                                            <m:t>𝑁</m:t>
                                          </m:r>
                                        </m:sub>
                                        <m:sup>
                                          <m:r>
                                            <a:rPr lang="en-US" altLang="zh-TW" b="0" i="1">
                                              <a:solidFill>
                                                <a:schemeClr val="tx1"/>
                                              </a:solidFill>
                                              <a:latin typeface="Cambria Math" panose="02040503050406030204" pitchFamily="18" charset="0"/>
                                            </a:rPr>
                                            <m:t>𝑇</m:t>
                                          </m:r>
                                        </m:sup>
                                      </m:sSubSup>
                                    </m:e>
                                  </m:mr>
                                  <m:mr>
                                    <m:e>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i="1">
                                              <a:solidFill>
                                                <a:schemeClr val="tx1"/>
                                              </a:solidFill>
                                              <a:latin typeface="Cambria Math" panose="02040503050406030204" pitchFamily="18" charset="0"/>
                                              <a:ea typeface="Cambria Math"/>
                                            </a:rPr>
                                          </m:ctrlPr>
                                        </m:sSupPr>
                                        <m:e>
                                          <m:r>
                                            <a:rPr lang="en-US" altLang="zh-TW" b="0" i="1">
                                              <a:solidFill>
                                                <a:schemeClr val="tx1"/>
                                              </a:solidFill>
                                              <a:latin typeface="Cambria Math" panose="02040503050406030204" pitchFamily="18" charset="0"/>
                                              <a:ea typeface="Cambria Math"/>
                                            </a:rPr>
                                            <m:t>𝑦</m:t>
                                          </m:r>
                                        </m:e>
                                        <m:sup>
                                          <m:r>
                                            <a:rPr lang="en-US" altLang="zh-TW" b="0" i="1">
                                              <a:solidFill>
                                                <a:schemeClr val="tx1"/>
                                              </a:solidFill>
                                              <a:latin typeface="Cambria Math" panose="02040503050406030204" pitchFamily="18" charset="0"/>
                                              <a:ea typeface="Cambria Math"/>
                                            </a:rPr>
                                            <m:t>′</m:t>
                                          </m:r>
                                        </m:sup>
                                      </m:sSup>
                                      <m:sSubSup>
                                        <m:sSubSupPr>
                                          <m:ctrlPr>
                                            <a:rPr lang="en-US" altLang="zh-TW" i="1">
                                              <a:solidFill>
                                                <a:schemeClr val="tx1"/>
                                              </a:solidFill>
                                              <a:latin typeface="Cambria Math" panose="02040503050406030204" pitchFamily="18" charset="0"/>
                                            </a:rPr>
                                          </m:ctrlPr>
                                        </m:sSubSupPr>
                                        <m:e>
                                          <m:r>
                                            <a:rPr lang="en-US" altLang="zh-TW" b="0" i="1">
                                              <a:solidFill>
                                                <a:schemeClr val="tx1"/>
                                              </a:solidFill>
                                              <a:latin typeface="Cambria Math" panose="02040503050406030204" pitchFamily="18" charset="0"/>
                                            </a:rPr>
                                            <m:t>𝑋</m:t>
                                          </m:r>
                                        </m:e>
                                        <m:sub>
                                          <m:r>
                                            <a:rPr lang="en-US" altLang="zh-TW" b="0" i="1">
                                              <a:solidFill>
                                                <a:schemeClr val="tx1"/>
                                              </a:solidFill>
                                              <a:latin typeface="Cambria Math" panose="02040503050406030204" pitchFamily="18" charset="0"/>
                                            </a:rPr>
                                            <m:t>𝑁</m:t>
                                          </m:r>
                                        </m:sub>
                                        <m:sup>
                                          <m:r>
                                            <a:rPr lang="en-US" altLang="zh-TW" b="0" i="1">
                                              <a:solidFill>
                                                <a:schemeClr val="tx1"/>
                                              </a:solidFill>
                                              <a:latin typeface="Cambria Math" panose="02040503050406030204" pitchFamily="18" charset="0"/>
                                            </a:rPr>
                                            <m:t>𝑇</m:t>
                                          </m:r>
                                        </m:sup>
                                      </m:sSubSup>
                                    </m:e>
                                  </m:mr>
                                </m:m>
                              </m:e>
                            </m:mr>
                          </m:m>
                        </m:e>
                      </m:d>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𝑥</m:t>
                      </m:r>
                      <m:r>
                        <a:rPr lang="en-US" altLang="zh-TW" b="0" i="1" smtClean="0">
                          <a:solidFill>
                            <a:schemeClr val="tx1"/>
                          </a:solidFill>
                          <a:latin typeface="Cambria Math" panose="02040503050406030204" pitchFamily="18" charset="0"/>
                        </a:rPr>
                        <m:t>=</m:t>
                      </m:r>
                      <m:d>
                        <m:dPr>
                          <m:begChr m:val="["/>
                          <m:endChr m:val="]"/>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1"/>
                                    <m:mcJc m:val="center"/>
                                  </m:mcPr>
                                </m:mc>
                              </m:mcs>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mPr>
                            <m:mr>
                              <m:e>
                                <m:sSub>
                                  <m:sSubPr>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𝑝</m:t>
                                    </m:r>
                                  </m:e>
                                  <m:sub>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1</m:t>
                                    </m:r>
                                  </m:sub>
                                </m:sSub>
                              </m:e>
                            </m:mr>
                            <m:mr>
                              <m:e>
                                <m:sSub>
                                  <m:sSubPr>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𝑝</m:t>
                                    </m:r>
                                  </m:e>
                                  <m:sub>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2</m:t>
                                    </m:r>
                                  </m:sub>
                                </m:sSub>
                              </m:e>
                            </m:mr>
                            <m:mr>
                              <m:e>
                                <m:sSub>
                                  <m:sSubPr>
                                    <m:ctrlPr>
                                      <a:rPr lang="en-US" altLang="zh-TW"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𝑝</m:t>
                                    </m:r>
                                  </m:e>
                                  <m:sub>
                                    <m:r>
                                      <a:rPr lang="en-US" altLang="zh-TW" b="0" i="1">
                                        <a:solidFill>
                                          <a:schemeClr val="tx1"/>
                                        </a:solidFill>
                                        <a:latin typeface="Cambria Math" panose="02040503050406030204" pitchFamily="18" charset="0"/>
                                        <a:ea typeface="標楷體" panose="03000509000000000000" pitchFamily="65" charset="-120"/>
                                        <a:cs typeface="Times New Roman" panose="02020603050405020304" pitchFamily="18" charset="0"/>
                                      </a:rPr>
                                      <m:t>3</m:t>
                                    </m:r>
                                  </m:sub>
                                </m:sSub>
                              </m:e>
                            </m:mr>
                          </m:m>
                        </m:e>
                      </m:d>
                    </m:oMath>
                  </m:oMathPara>
                </a14:m>
                <a:endParaRPr lang="en-US" altLang="zh-TW" sz="2400" i="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600"/>
                  </a:spcAft>
                  <a:buNone/>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Solve for camera matrix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by SVD</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lgn="just">
                  <a:lnSpc>
                    <a:spcPct val="100000"/>
                  </a:lnSpc>
                  <a:spcBef>
                    <a:spcPts val="0"/>
                  </a:spcBef>
                  <a:spcAft>
                    <a:spcPts val="600"/>
                  </a:spcAft>
                  <a:buNone/>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Solution x is the column of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corresponding to smallest singular value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of </a:t>
                </a:r>
                <a14:m>
                  <m:oMath xmlns:m="http://schemas.openxmlformats.org/officeDocument/2006/math">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𝐴</m:t>
                    </m:r>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m:t>
                    </m:r>
                    <m:r>
                      <a:rPr lang="en-US" altLang="zh-TW" sz="2400" b="0" i="1" smtClean="0">
                        <a:solidFill>
                          <a:schemeClr val="tx1"/>
                        </a:solidFill>
                        <a:latin typeface="Cambria Math" panose="02040503050406030204" pitchFamily="18" charset="0"/>
                        <a:ea typeface="標楷體" panose="03000509000000000000" pitchFamily="65" charset="-120"/>
                        <a:cs typeface="Times New Roman" panose="02020603050405020304" pitchFamily="18" charset="0"/>
                      </a:rPr>
                      <m:t>𝑈</m:t>
                    </m:r>
                    <m:r>
                      <m:rPr>
                        <m:sty m:val="p"/>
                      </m:rPr>
                      <a:rPr lang="en-US" altLang="zh-TW"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Σ</m:t>
                    </m:r>
                    <m:sSup>
                      <m:sSupPr>
                        <m:ctrlPr>
                          <a:rPr lang="en-US" altLang="zh-TW"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𝑉</m:t>
                        </m:r>
                      </m:e>
                      <m:sup>
                        <m:r>
                          <a:rPr lang="en-US" altLang="zh-TW"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𝑇</m:t>
                        </m:r>
                      </m:sup>
                    </m:sSup>
                  </m:oMath>
                </a14:m>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lgn="just">
                  <a:lnSpc>
                    <a:spcPct val="100000"/>
                  </a:lnSpc>
                  <a:spcBef>
                    <a:spcPts val="0"/>
                  </a:spcBef>
                  <a:spcAft>
                    <a:spcPts val="600"/>
                  </a:spcAft>
                  <a:buNone/>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Equivalently</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solution x is the Eigenvector corresponding to smallest Eigenvalue of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14:m>
                  <m:oMath xmlns:m="http://schemas.openxmlformats.org/officeDocument/2006/math">
                    <m:sSup>
                      <m:sSupPr>
                        <m:ctrlPr>
                          <a:rPr lang="en-US" altLang="zh-TW"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TW"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𝑇</m:t>
                        </m:r>
                      </m:sup>
                    </m:sSup>
                    <m:r>
                      <a:rPr lang="en-US" altLang="zh-TW"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oMath>
                </a14:m>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600"/>
                  </a:spcAft>
                  <a:buNone/>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717626"/>
              </a:xfrm>
              <a:blipFill>
                <a:blip r:embed="rId3"/>
                <a:stretch>
                  <a:fillRect l="-2423" r="-242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45</a:t>
            </a:fld>
            <a:endParaRPr lang="uk-UA" sz="1200" dirty="0">
              <a:latin typeface="+mj-lt"/>
              <a:ea typeface="+mj-ea"/>
            </a:endParaRPr>
          </a:p>
        </p:txBody>
      </p:sp>
      <p:sp>
        <p:nvSpPr>
          <p:cNvPr id="10" name="標題 1"/>
          <p:cNvSpPr>
            <a:spLocks noGrp="1"/>
          </p:cNvSpPr>
          <p:nvPr>
            <p:ph type="title"/>
          </p:nvPr>
        </p:nvSpPr>
        <p:spPr>
          <a:xfrm>
            <a:off x="822960" y="286604"/>
            <a:ext cx="7543800" cy="1450757"/>
          </a:xfrm>
        </p:spPr>
        <p:txBody>
          <a:bodyPr>
            <a:normAutofit/>
          </a:bodyPr>
          <a:lstStyle/>
          <a:p>
            <a:pPr algn="ctr"/>
            <a:r>
              <a:rPr lang="en-US" altLang="zh-TW" sz="3200" b="1" dirty="0" smtClean="0">
                <a:solidFill>
                  <a:schemeClr val="tx1"/>
                </a:solidFill>
              </a:rPr>
              <a:t>6.2.1</a:t>
            </a:r>
            <a:r>
              <a:rPr lang="en-US" altLang="zh-TW" sz="3200" dirty="0" smtClean="0">
                <a:solidFill>
                  <a:schemeClr val="tx1"/>
                </a:solidFill>
              </a:rPr>
              <a:t> Pose </a:t>
            </a:r>
            <a:r>
              <a:rPr lang="en-US" altLang="zh-TW" sz="3200" dirty="0">
                <a:solidFill>
                  <a:schemeClr val="tx1"/>
                </a:solidFill>
              </a:rPr>
              <a:t>Estimation - Linear Algorithms</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20637095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717626"/>
              </a:xfrm>
            </p:spPr>
            <p:txBody>
              <a:bodyPr>
                <a:noAutofit/>
              </a:bodyPr>
              <a:lstStyle/>
              <a:p>
                <a:pPr marL="0" indent="0" algn="just">
                  <a:lnSpc>
                    <a:spcPct val="100000"/>
                  </a:lnSpc>
                  <a:spcBef>
                    <a:spcPts val="0"/>
                  </a:spcBef>
                  <a:spcAft>
                    <a:spcPts val="2400"/>
                  </a:spcAft>
                  <a:buNone/>
                </a:pPr>
                <a14:m>
                  <m:oMathPara xmlns:m="http://schemas.openxmlformats.org/officeDocument/2006/math">
                    <m:oMathParaPr>
                      <m:jc m:val="center"/>
                    </m:oMathParaPr>
                    <m:oMath xmlns:m="http://schemas.openxmlformats.org/officeDocument/2006/math">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𝑃</m:t>
                      </m:r>
                      <m:r>
                        <a:rPr lang="en-US" altLang="zh-TW" sz="2400" b="0" i="1" smtClean="0">
                          <a:solidFill>
                            <a:schemeClr val="tx1"/>
                          </a:solidFill>
                          <a:latin typeface="Cambria Math" panose="02040503050406030204" pitchFamily="18" charset="0"/>
                        </a:rPr>
                        <m:t>= </m:t>
                      </m:r>
                      <m:d>
                        <m:dPr>
                          <m:begChr m:val="["/>
                          <m:endChr m:val="]"/>
                          <m:ctrlPr>
                            <a:rPr lang="en-US" altLang="zh-TW" sz="2400" i="1">
                              <a:solidFill>
                                <a:schemeClr val="tx1"/>
                              </a:solidFill>
                              <a:latin typeface="Cambria Math" panose="02040503050406030204" pitchFamily="18" charset="0"/>
                            </a:rPr>
                          </m:ctrlPr>
                        </m:dPr>
                        <m:e>
                          <m:m>
                            <m:mPr>
                              <m:mcs>
                                <m:mc>
                                  <m:mcPr>
                                    <m:count m:val="2"/>
                                    <m:mcJc m:val="center"/>
                                  </m:mcPr>
                                </m:mc>
                              </m:mcs>
                              <m:ctrlPr>
                                <a:rPr lang="en-US" altLang="zh-TW" sz="2400" i="1">
                                  <a:solidFill>
                                    <a:schemeClr val="tx1"/>
                                  </a:solidFill>
                                  <a:latin typeface="Cambria Math" panose="02040503050406030204" pitchFamily="18" charset="0"/>
                                </a:rPr>
                              </m:ctrlPr>
                            </m:mP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2</m:t>
                                    </m:r>
                                  </m:sub>
                                </m:sSub>
                              </m:e>
                            </m:m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5</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6</m:t>
                                    </m:r>
                                  </m:sub>
                                </m:sSub>
                              </m:e>
                            </m:m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9</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10</m:t>
                                    </m:r>
                                  </m:sub>
                                </m:sSub>
                              </m:e>
                            </m:mr>
                          </m:m>
                          <m:r>
                            <a:rPr lang="en-US" altLang="zh-TW" sz="2400" i="1">
                              <a:solidFill>
                                <a:schemeClr val="tx1"/>
                              </a:solidFill>
                              <a:latin typeface="Cambria Math" panose="02040503050406030204" pitchFamily="18" charset="0"/>
                            </a:rPr>
                            <m:t>     </m:t>
                          </m:r>
                          <m:m>
                            <m:mPr>
                              <m:mcs>
                                <m:mc>
                                  <m:mcPr>
                                    <m:count m:val="2"/>
                                    <m:mcJc m:val="center"/>
                                  </m:mcPr>
                                </m:mc>
                              </m:mcs>
                              <m:ctrlPr>
                                <a:rPr lang="en-US" altLang="zh-TW" sz="2400" i="1">
                                  <a:solidFill>
                                    <a:schemeClr val="tx1"/>
                                  </a:solidFill>
                                  <a:latin typeface="Cambria Math" panose="02040503050406030204" pitchFamily="18" charset="0"/>
                                </a:rPr>
                              </m:ctrlPr>
                            </m:mP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3</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4</m:t>
                                    </m:r>
                                  </m:sub>
                                </m:sSub>
                              </m:e>
                            </m:m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7</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8</m:t>
                                    </m:r>
                                  </m:sub>
                                </m:sSub>
                              </m:e>
                            </m:m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11</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12</m:t>
                                    </m:r>
                                  </m:sub>
                                </m:sSub>
                              </m:e>
                            </m:mr>
                          </m:m>
                        </m:e>
                      </m:d>
                    </m:oMath>
                  </m:oMathPara>
                </a14:m>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spcAft>
                    <a:spcPts val="2400"/>
                  </a:spcAft>
                  <a:buNone/>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How do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we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get the intrinsic and extrinsic parameters from the projection matrix</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lgn="just">
                  <a:lnSpc>
                    <a:spcPct val="100000"/>
                  </a:lnSpc>
                  <a:spcBef>
                    <a:spcPts val="0"/>
                  </a:spcBef>
                  <a:spcAft>
                    <a:spcPts val="2400"/>
                  </a:spcAft>
                  <a:buNone/>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Decomposition of the Camera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Matrix</a:t>
                </a:r>
              </a:p>
              <a:p>
                <a:pPr marL="0" indent="0" algn="just">
                  <a:lnSpc>
                    <a:spcPct val="100000"/>
                  </a:lnSpc>
                  <a:spcBef>
                    <a:spcPts val="0"/>
                  </a:spcBef>
                  <a:spcAft>
                    <a:spcPts val="2400"/>
                  </a:spcAft>
                  <a:buNone/>
                </a:pPr>
                <a14:m>
                  <m:oMathPara xmlns:m="http://schemas.openxmlformats.org/officeDocument/2006/math">
                    <m:oMathParaPr>
                      <m:jc m:val="center"/>
                    </m:oMathParaPr>
                    <m:oMath xmlns:m="http://schemas.openxmlformats.org/officeDocument/2006/math">
                      <m:r>
                        <a:rPr lang="en-US" altLang="zh-TW" sz="2400" i="1">
                          <a:solidFill>
                            <a:schemeClr val="tx1"/>
                          </a:solidFill>
                          <a:latin typeface="Cambria Math" panose="02040503050406030204" pitchFamily="18" charset="0"/>
                        </a:rPr>
                        <m:t>𝑃</m:t>
                      </m:r>
                      <m:r>
                        <a:rPr lang="en-US" altLang="zh-TW" sz="2400" i="1">
                          <a:solidFill>
                            <a:schemeClr val="tx1"/>
                          </a:solidFill>
                          <a:latin typeface="Cambria Math" panose="02040503050406030204" pitchFamily="18" charset="0"/>
                        </a:rPr>
                        <m:t>= </m:t>
                      </m:r>
                      <m:d>
                        <m:dPr>
                          <m:begChr m:val="["/>
                          <m:endChr m:val="]"/>
                          <m:ctrlPr>
                            <a:rPr lang="en-US" altLang="zh-TW" sz="2400" i="1">
                              <a:solidFill>
                                <a:schemeClr val="tx1"/>
                              </a:solidFill>
                              <a:latin typeface="Cambria Math" panose="02040503050406030204" pitchFamily="18" charset="0"/>
                            </a:rPr>
                          </m:ctrlPr>
                        </m:dPr>
                        <m:e>
                          <m:m>
                            <m:mPr>
                              <m:mcs>
                                <m:mc>
                                  <m:mcPr>
                                    <m:count m:val="3"/>
                                    <m:mcJc m:val="center"/>
                                  </m:mcPr>
                                </m:mc>
                              </m:mcs>
                              <m:ctrlPr>
                                <a:rPr lang="en-US" altLang="zh-TW" sz="2400" i="1" smtClean="0">
                                  <a:solidFill>
                                    <a:schemeClr val="tx1"/>
                                  </a:solidFill>
                                  <a:latin typeface="Cambria Math" panose="02040503050406030204" pitchFamily="18" charset="0"/>
                                </a:rPr>
                              </m:ctrlPr>
                            </m:mP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2</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3</m:t>
                                    </m:r>
                                  </m:sub>
                                </m:sSub>
                              </m:e>
                            </m:m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5</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6</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7</m:t>
                                    </m:r>
                                  </m:sub>
                                </m:sSub>
                              </m:e>
                            </m:m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9</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m:t>
                                    </m:r>
                                    <m:r>
                                      <a:rPr lang="en-US" altLang="zh-TW" sz="2400" b="0" i="1" smtClean="0">
                                        <a:solidFill>
                                          <a:schemeClr val="tx1"/>
                                        </a:solidFill>
                                        <a:latin typeface="Cambria Math" panose="02040503050406030204" pitchFamily="18" charset="0"/>
                                      </a:rPr>
                                      <m:t>0</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m:t>
                                    </m:r>
                                    <m:r>
                                      <a:rPr lang="en-US" altLang="zh-TW" sz="2400" b="0" i="1" smtClean="0">
                                        <a:solidFill>
                                          <a:schemeClr val="tx1"/>
                                        </a:solidFill>
                                        <a:latin typeface="Cambria Math" panose="02040503050406030204" pitchFamily="18" charset="0"/>
                                      </a:rPr>
                                      <m:t>0</m:t>
                                    </m:r>
                                  </m:sub>
                                </m:sSub>
                              </m:e>
                            </m:mr>
                          </m:m>
                          <m:r>
                            <a:rPr lang="en-US" altLang="zh-TW" sz="2400" i="1">
                              <a:solidFill>
                                <a:schemeClr val="tx1"/>
                              </a:solidFill>
                              <a:latin typeface="Cambria Math" panose="02040503050406030204" pitchFamily="18" charset="0"/>
                            </a:rPr>
                            <m:t>│</m:t>
                          </m:r>
                          <m:m>
                            <m:mPr>
                              <m:mcs>
                                <m:mc>
                                  <m:mcPr>
                                    <m:count m:val="1"/>
                                    <m:mcJc m:val="center"/>
                                  </m:mcPr>
                                </m:mc>
                              </m:mcs>
                              <m:ctrlPr>
                                <a:rPr lang="en-US" altLang="zh-TW" sz="2400" i="1" smtClean="0">
                                  <a:solidFill>
                                    <a:schemeClr val="tx1"/>
                                  </a:solidFill>
                                  <a:latin typeface="Cambria Math" panose="02040503050406030204" pitchFamily="18" charset="0"/>
                                </a:rPr>
                              </m:ctrlPr>
                            </m:mP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4</m:t>
                                    </m:r>
                                  </m:sub>
                                </m:sSub>
                              </m:e>
                            </m:m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8</m:t>
                                    </m:r>
                                  </m:sub>
                                </m:sSub>
                              </m:e>
                            </m:m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12</m:t>
                                    </m:r>
                                  </m:sub>
                                </m:sSub>
                              </m:e>
                            </m:mr>
                          </m:m>
                        </m:e>
                      </m:d>
                    </m:oMath>
                  </m:oMathPara>
                </a14:m>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717626"/>
              </a:xfrm>
              <a:blipFill>
                <a:blip r:embed="rId3"/>
                <a:stretch>
                  <a:fillRect l="-2423" r="-242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46</a:t>
            </a:fld>
            <a:endParaRPr lang="uk-UA" sz="1200" dirty="0">
              <a:latin typeface="+mj-lt"/>
              <a:ea typeface="+mj-ea"/>
            </a:endParaRPr>
          </a:p>
        </p:txBody>
      </p:sp>
      <p:sp>
        <p:nvSpPr>
          <p:cNvPr id="10" name="標題 1"/>
          <p:cNvSpPr>
            <a:spLocks noGrp="1"/>
          </p:cNvSpPr>
          <p:nvPr>
            <p:ph type="title"/>
          </p:nvPr>
        </p:nvSpPr>
        <p:spPr>
          <a:xfrm>
            <a:off x="822960" y="286604"/>
            <a:ext cx="7543800" cy="1450757"/>
          </a:xfrm>
        </p:spPr>
        <p:txBody>
          <a:bodyPr>
            <a:normAutofit/>
          </a:bodyPr>
          <a:lstStyle/>
          <a:p>
            <a:pPr algn="ctr"/>
            <a:r>
              <a:rPr lang="en-US" altLang="zh-TW" sz="3200" b="1" dirty="0" smtClean="0">
                <a:solidFill>
                  <a:schemeClr val="tx1"/>
                </a:solidFill>
              </a:rPr>
              <a:t>6.2.1</a:t>
            </a:r>
            <a:r>
              <a:rPr lang="en-US" altLang="zh-TW" sz="3200" dirty="0" smtClean="0">
                <a:solidFill>
                  <a:schemeClr val="tx1"/>
                </a:solidFill>
              </a:rPr>
              <a:t> Pose </a:t>
            </a:r>
            <a:r>
              <a:rPr lang="en-US" altLang="zh-TW" sz="3200" dirty="0">
                <a:solidFill>
                  <a:schemeClr val="tx1"/>
                </a:solidFill>
              </a:rPr>
              <a:t>Estimation - Linear Algorithms</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2788946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717626"/>
              </a:xfrm>
            </p:spPr>
            <p:txBody>
              <a:bodyPr>
                <a:noAutofit/>
              </a:bodyPr>
              <a:lstStyle/>
              <a:p>
                <a:pPr marL="0" indent="0" algn="just">
                  <a:lnSpc>
                    <a:spcPct val="150000"/>
                  </a:lnSpc>
                  <a:spcBef>
                    <a:spcPts val="0"/>
                  </a:spcBef>
                  <a:spcAft>
                    <a:spcPts val="0"/>
                  </a:spcAft>
                  <a:buNone/>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Decomposition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of the Camera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Matrix</a:t>
                </a:r>
              </a:p>
              <a:p>
                <a:pPr marL="0" indent="0" algn="just">
                  <a:lnSpc>
                    <a:spcPct val="150000"/>
                  </a:lnSpc>
                  <a:spcBef>
                    <a:spcPts val="0"/>
                  </a:spcBef>
                  <a:spcAft>
                    <a:spcPts val="0"/>
                  </a:spcAft>
                  <a:buNone/>
                </a:pPr>
                <a14:m>
                  <m:oMathPara xmlns:m="http://schemas.openxmlformats.org/officeDocument/2006/math">
                    <m:oMathParaPr>
                      <m:jc m:val="center"/>
                    </m:oMathParaPr>
                    <m:oMath xmlns:m="http://schemas.openxmlformats.org/officeDocument/2006/math">
                      <m:r>
                        <a:rPr lang="en-US" altLang="zh-TW" sz="2400" i="1">
                          <a:solidFill>
                            <a:schemeClr val="tx1"/>
                          </a:solidFill>
                          <a:latin typeface="Cambria Math" panose="02040503050406030204" pitchFamily="18" charset="0"/>
                        </a:rPr>
                        <m:t>𝑃</m:t>
                      </m:r>
                      <m:r>
                        <a:rPr lang="en-US" altLang="zh-TW" sz="2400" i="1">
                          <a:solidFill>
                            <a:schemeClr val="tx1"/>
                          </a:solidFill>
                          <a:latin typeface="Cambria Math" panose="02040503050406030204" pitchFamily="18" charset="0"/>
                        </a:rPr>
                        <m:t>= </m:t>
                      </m:r>
                      <m:d>
                        <m:dPr>
                          <m:begChr m:val="["/>
                          <m:endChr m:val="]"/>
                          <m:ctrlPr>
                            <a:rPr lang="en-US" altLang="zh-TW" sz="2400" i="1">
                              <a:solidFill>
                                <a:schemeClr val="tx1"/>
                              </a:solidFill>
                              <a:latin typeface="Cambria Math" panose="02040503050406030204" pitchFamily="18" charset="0"/>
                            </a:rPr>
                          </m:ctrlPr>
                        </m:dPr>
                        <m:e>
                          <m:m>
                            <m:mPr>
                              <m:mcs>
                                <m:mc>
                                  <m:mcPr>
                                    <m:count m:val="3"/>
                                    <m:mcJc m:val="center"/>
                                  </m:mcPr>
                                </m:mc>
                              </m:mcs>
                              <m:ctrlPr>
                                <a:rPr lang="en-US" altLang="zh-TW" sz="2400" i="1" smtClean="0">
                                  <a:solidFill>
                                    <a:schemeClr val="tx1"/>
                                  </a:solidFill>
                                  <a:latin typeface="Cambria Math" panose="02040503050406030204" pitchFamily="18" charset="0"/>
                                </a:rPr>
                              </m:ctrlPr>
                            </m:mP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2</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3</m:t>
                                    </m:r>
                                  </m:sub>
                                </m:sSub>
                              </m:e>
                            </m:m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5</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6</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7</m:t>
                                    </m:r>
                                  </m:sub>
                                </m:sSub>
                              </m:e>
                            </m:m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9</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m:t>
                                    </m:r>
                                    <m:r>
                                      <a:rPr lang="en-US" altLang="zh-TW" sz="2400" b="0" i="1" smtClean="0">
                                        <a:solidFill>
                                          <a:schemeClr val="tx1"/>
                                        </a:solidFill>
                                        <a:latin typeface="Cambria Math" panose="02040503050406030204" pitchFamily="18" charset="0"/>
                                      </a:rPr>
                                      <m:t>0</m:t>
                                    </m:r>
                                  </m:sub>
                                </m:sSub>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m:t>
                                    </m:r>
                                    <m:r>
                                      <a:rPr lang="en-US" altLang="zh-TW" sz="2400" b="0" i="1" smtClean="0">
                                        <a:solidFill>
                                          <a:schemeClr val="tx1"/>
                                        </a:solidFill>
                                        <a:latin typeface="Cambria Math" panose="02040503050406030204" pitchFamily="18" charset="0"/>
                                      </a:rPr>
                                      <m:t>0</m:t>
                                    </m:r>
                                  </m:sub>
                                </m:sSub>
                              </m:e>
                            </m:mr>
                          </m:m>
                          <m:r>
                            <a:rPr lang="en-US" altLang="zh-TW" sz="2400" i="1">
                              <a:solidFill>
                                <a:schemeClr val="tx1"/>
                              </a:solidFill>
                              <a:latin typeface="Cambria Math" panose="02040503050406030204" pitchFamily="18" charset="0"/>
                            </a:rPr>
                            <m:t>│</m:t>
                          </m:r>
                          <m:m>
                            <m:mPr>
                              <m:mcs>
                                <m:mc>
                                  <m:mcPr>
                                    <m:count m:val="1"/>
                                    <m:mcJc m:val="center"/>
                                  </m:mcPr>
                                </m:mc>
                              </m:mcs>
                              <m:ctrlPr>
                                <a:rPr lang="en-US" altLang="zh-TW" sz="2400" i="1" smtClean="0">
                                  <a:solidFill>
                                    <a:schemeClr val="tx1"/>
                                  </a:solidFill>
                                  <a:latin typeface="Cambria Math" panose="02040503050406030204" pitchFamily="18" charset="0"/>
                                </a:rPr>
                              </m:ctrlPr>
                            </m:mP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4</m:t>
                                    </m:r>
                                  </m:sub>
                                </m:sSub>
                              </m:e>
                            </m:m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8</m:t>
                                    </m:r>
                                  </m:sub>
                                </m:sSub>
                              </m:e>
                            </m:mr>
                            <m:m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12</m:t>
                                    </m:r>
                                  </m:sub>
                                </m:sSub>
                              </m:e>
                            </m:mr>
                          </m:m>
                        </m:e>
                      </m:d>
                    </m:oMath>
                  </m:oMathPara>
                </a14:m>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50000"/>
                  </a:lnSpc>
                  <a:spcBef>
                    <a:spcPts val="0"/>
                  </a:spcBef>
                  <a:spcAft>
                    <a:spcPts val="0"/>
                  </a:spcAft>
                  <a:buNone/>
                </a:pPr>
                <a14:m>
                  <m:oMathPara xmlns:m="http://schemas.openxmlformats.org/officeDocument/2006/math">
                    <m:oMathParaPr>
                      <m:jc m:val="center"/>
                    </m:oMathParaPr>
                    <m:oMath xmlns:m="http://schemas.openxmlformats.org/officeDocument/2006/math">
                      <m:r>
                        <a:rPr lang="en-US" altLang="zh-TW" sz="2400" i="1">
                          <a:solidFill>
                            <a:schemeClr val="tx1"/>
                          </a:solidFill>
                          <a:latin typeface="Cambria Math" panose="02040503050406030204" pitchFamily="18" charset="0"/>
                        </a:rPr>
                        <m:t>𝑃</m:t>
                      </m:r>
                      <m:r>
                        <a:rPr lang="en-US" altLang="zh-TW" sz="240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𝐾</m:t>
                      </m:r>
                      <m:d>
                        <m:dPr>
                          <m:begChr m:val="["/>
                          <m:endChr m:val="]"/>
                          <m:ctrlPr>
                            <a:rPr lang="en-US" altLang="zh-TW" sz="2400" i="1">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𝑅</m:t>
                          </m:r>
                          <m:r>
                            <a:rPr lang="en-US" altLang="zh-TW" sz="240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𝑡</m:t>
                          </m:r>
                        </m:e>
                      </m:d>
                    </m:oMath>
                  </m:oMathPara>
                </a14:m>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50000"/>
                  </a:lnSpc>
                  <a:spcBef>
                    <a:spcPts val="0"/>
                  </a:spcBef>
                  <a:spcAft>
                    <a:spcPts val="0"/>
                  </a:spcAft>
                </a:pPr>
                <a:r>
                  <a:rPr lang="en-US" altLang="zh-TW" sz="2400" dirty="0">
                    <a:solidFill>
                      <a:schemeClr val="tx1"/>
                    </a:solidFill>
                  </a:rPr>
                  <a:t>Find intrinsic K and rotation </a:t>
                </a:r>
                <a:r>
                  <a:rPr lang="en-US" altLang="zh-TW" sz="2400" dirty="0" smtClean="0">
                    <a:solidFill>
                      <a:schemeClr val="tx1"/>
                    </a:solidFill>
                  </a:rPr>
                  <a:t>R?</a:t>
                </a:r>
                <a:endParaRPr lang="en-US" altLang="zh-TW" sz="2400" dirty="0">
                  <a:solidFill>
                    <a:schemeClr val="tx1"/>
                  </a:solidFill>
                </a:endParaRPr>
              </a:p>
              <a:p>
                <a:pPr marL="0" indent="0" algn="ctr">
                  <a:lnSpc>
                    <a:spcPct val="150000"/>
                  </a:lnSpc>
                  <a:spcBef>
                    <a:spcPts val="0"/>
                  </a:spcBef>
                  <a:spcAft>
                    <a:spcPts val="0"/>
                  </a:spcAft>
                </a:pPr>
                <a:r>
                  <a:rPr lang="en-US" altLang="zh-TW" sz="2400" i="1" dirty="0">
                    <a:solidFill>
                      <a:schemeClr val="tx1"/>
                    </a:solidFill>
                  </a:rPr>
                  <a:t>M = KR</a:t>
                </a:r>
              </a:p>
              <a:p>
                <a:pPr marL="0" indent="0">
                  <a:lnSpc>
                    <a:spcPct val="150000"/>
                  </a:lnSpc>
                  <a:spcBef>
                    <a:spcPts val="0"/>
                  </a:spcBef>
                  <a:spcAft>
                    <a:spcPts val="0"/>
                  </a:spcAft>
                </a:pPr>
                <a:r>
                  <a:rPr lang="en-US" altLang="zh-TW" sz="2400" dirty="0" smtClean="0">
                    <a:solidFill>
                      <a:schemeClr val="tx1"/>
                    </a:solidFill>
                  </a:rPr>
                  <a:t>Using RQ decomposition</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717626"/>
              </a:xfrm>
              <a:blipFill>
                <a:blip r:embed="rId3"/>
                <a:stretch>
                  <a:fillRect l="-242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47</a:t>
            </a:fld>
            <a:endParaRPr lang="uk-UA" sz="1200" dirty="0">
              <a:latin typeface="+mj-lt"/>
              <a:ea typeface="+mj-ea"/>
            </a:endParaRPr>
          </a:p>
        </p:txBody>
      </p:sp>
      <p:sp>
        <p:nvSpPr>
          <p:cNvPr id="10" name="標題 1"/>
          <p:cNvSpPr>
            <a:spLocks noGrp="1"/>
          </p:cNvSpPr>
          <p:nvPr>
            <p:ph type="title"/>
          </p:nvPr>
        </p:nvSpPr>
        <p:spPr>
          <a:xfrm>
            <a:off x="822960" y="286604"/>
            <a:ext cx="7543800" cy="1450757"/>
          </a:xfrm>
        </p:spPr>
        <p:txBody>
          <a:bodyPr>
            <a:normAutofit/>
          </a:bodyPr>
          <a:lstStyle/>
          <a:p>
            <a:pPr algn="ctr"/>
            <a:r>
              <a:rPr lang="en-US" altLang="zh-TW" sz="3200" b="1" dirty="0" smtClean="0">
                <a:solidFill>
                  <a:schemeClr val="tx1"/>
                </a:solidFill>
              </a:rPr>
              <a:t>6.2.1</a:t>
            </a:r>
            <a:r>
              <a:rPr lang="en-US" altLang="zh-TW" sz="3200" dirty="0" smtClean="0">
                <a:solidFill>
                  <a:schemeClr val="tx1"/>
                </a:solidFill>
              </a:rPr>
              <a:t> Pose </a:t>
            </a:r>
            <a:r>
              <a:rPr lang="en-US" altLang="zh-TW" sz="3200" dirty="0">
                <a:solidFill>
                  <a:schemeClr val="tx1"/>
                </a:solidFill>
              </a:rPr>
              <a:t>Estimation - Linear Algorithms</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5654617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Autofit/>
              </a:bodyPr>
              <a:lstStyle/>
              <a:p>
                <a:pPr marL="357188" indent="-357188" algn="just">
                  <a:lnSpc>
                    <a:spcPct val="150000"/>
                  </a:lnSpc>
                  <a:spcBef>
                    <a:spcPts val="0"/>
                  </a:spcBef>
                  <a:spcAft>
                    <a:spcPts val="0"/>
                  </a:spcAft>
                  <a:buFont typeface="Wingdings" panose="05000000000000000000" pitchFamily="2" charset="2"/>
                  <a:buChar char="ü"/>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In most applications, we have some prior knowledge about the intrinsic calibration matrix </a:t>
                </a:r>
                <a14:m>
                  <m:oMath xmlns:m="http://schemas.openxmlformats.org/officeDocument/2006/math">
                    <m:r>
                      <a:rPr lang="en-US" altLang="zh-TW" sz="2400" b="0" i="1" dirty="0">
                        <a:solidFill>
                          <a:schemeClr val="tx1"/>
                        </a:solidFill>
                        <a:latin typeface="Cambria Math"/>
                      </a:rPr>
                      <m:t>𝐾</m:t>
                    </m:r>
                  </m:oMath>
                </a14:m>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7188" indent="-357188" algn="just">
                  <a:lnSpc>
                    <a:spcPct val="150000"/>
                  </a:lnSpc>
                  <a:spcBef>
                    <a:spcPts val="0"/>
                  </a:spcBef>
                  <a:spcAft>
                    <a:spcPts val="0"/>
                  </a:spcAft>
                  <a:buFont typeface="Wingdings" panose="05000000000000000000" pitchFamily="2" charset="2"/>
                  <a:buChar char="ü"/>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Constraints can be incorporated into a non-linear minimization of the parameters in </a:t>
                </a:r>
                <a14:m>
                  <m:oMath xmlns:m="http://schemas.openxmlformats.org/officeDocument/2006/math">
                    <m:r>
                      <a:rPr lang="en-US" altLang="zh-TW" sz="2400" b="0" i="1" dirty="0">
                        <a:solidFill>
                          <a:schemeClr val="tx1"/>
                        </a:solidFill>
                        <a:latin typeface="Cambria Math"/>
                      </a:rPr>
                      <m:t>𝐾</m:t>
                    </m:r>
                  </m:oMath>
                </a14:m>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and </a:t>
                </a:r>
                <a14:m>
                  <m:oMath xmlns:m="http://schemas.openxmlformats.org/officeDocument/2006/math">
                    <m:r>
                      <a:rPr lang="en-US" altLang="zh-TW" sz="2400" b="0" dirty="0">
                        <a:solidFill>
                          <a:schemeClr val="tx1"/>
                        </a:solidFill>
                        <a:latin typeface="Cambria Math"/>
                      </a:rPr>
                      <m:t>(</m:t>
                    </m:r>
                    <m:r>
                      <a:rPr lang="en-US" altLang="zh-TW" sz="2400" b="0" i="1" dirty="0">
                        <a:solidFill>
                          <a:schemeClr val="tx1"/>
                        </a:solidFill>
                        <a:latin typeface="Cambria Math"/>
                      </a:rPr>
                      <m:t>𝑅</m:t>
                    </m:r>
                    <m:r>
                      <a:rPr lang="en-US" altLang="zh-TW" sz="2400" b="0" i="1" dirty="0">
                        <a:solidFill>
                          <a:schemeClr val="tx1"/>
                        </a:solidFill>
                        <a:latin typeface="Cambria Math"/>
                      </a:rPr>
                      <m:t>,</m:t>
                    </m:r>
                    <m:r>
                      <a:rPr lang="en-US" altLang="zh-TW" sz="2400" b="0" i="1" dirty="0">
                        <a:solidFill>
                          <a:schemeClr val="tx1"/>
                        </a:solidFill>
                        <a:latin typeface="Cambria Math"/>
                      </a:rPr>
                      <m:t>𝑡</m:t>
                    </m:r>
                    <m:r>
                      <a:rPr lang="en-US" altLang="zh-TW" sz="2400" b="0" i="1" dirty="0">
                        <a:solidFill>
                          <a:schemeClr val="tx1"/>
                        </a:solidFill>
                        <a:latin typeface="Cambria Math"/>
                      </a:rPr>
                      <m:t>)</m:t>
                    </m:r>
                  </m:oMath>
                </a14:m>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262" r="-242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48</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normAutofit/>
          </a:bodyPr>
          <a:lstStyle/>
          <a:p>
            <a:pPr algn="ctr"/>
            <a:r>
              <a:rPr lang="en-US" altLang="zh-TW" sz="3200" b="1" dirty="0" smtClean="0">
                <a:solidFill>
                  <a:schemeClr val="tx1"/>
                </a:solidFill>
              </a:rPr>
              <a:t>6.2.1</a:t>
            </a:r>
            <a:r>
              <a:rPr lang="en-US" altLang="zh-TW" sz="3200" dirty="0" smtClean="0">
                <a:solidFill>
                  <a:schemeClr val="tx1"/>
                </a:solidFill>
              </a:rPr>
              <a:t> Pose </a:t>
            </a:r>
            <a:r>
              <a:rPr lang="en-US" altLang="zh-TW" sz="3200" dirty="0">
                <a:solidFill>
                  <a:schemeClr val="tx1"/>
                </a:solidFill>
              </a:rPr>
              <a:t>Estimation - Linear Algorithms</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9444373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Autofit/>
              </a:bodyPr>
              <a:lstStyle/>
              <a:p>
                <a:pPr marL="357188" indent="-357188" algn="just">
                  <a:lnSpc>
                    <a:spcPct val="150000"/>
                  </a:lnSpc>
                  <a:spcBef>
                    <a:spcPts val="0"/>
                  </a:spcBef>
                  <a:buFont typeface="Wingdings" panose="05000000000000000000" pitchFamily="2" charset="2"/>
                  <a:buChar char="ü"/>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most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accurate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way to estimate pose is to directly minimize the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squared </a:t>
                </a:r>
                <a:r>
                  <a:rPr lang="en-US" altLang="zh-TW" sz="240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reprojection</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error.</a:t>
                </a:r>
              </a:p>
              <a:p>
                <a:pPr marL="357188" indent="-357188" algn="just">
                  <a:lnSpc>
                    <a:spcPct val="150000"/>
                  </a:lnSpc>
                  <a:spcBef>
                    <a:spcPts val="0"/>
                  </a:spcBef>
                  <a:buFont typeface="Wingdings" panose="05000000000000000000" pitchFamily="2" charset="2"/>
                  <a:buChar char="ü"/>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Projection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equations:</a:t>
                </a:r>
              </a:p>
              <a:p>
                <a:pPr marL="0" indent="0" algn="just">
                  <a:lnSpc>
                    <a:spcPct val="150000"/>
                  </a:lnSpc>
                  <a:spcBef>
                    <a:spcPts val="0"/>
                  </a:spcBef>
                  <a:buNone/>
                </a:pP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a:rPr>
                            <m:t>𝑥</m:t>
                          </m:r>
                        </m:e>
                        <m:sub>
                          <m:r>
                            <a:rPr lang="en-US" altLang="zh-TW" sz="2400" b="0" i="1" smtClean="0">
                              <a:solidFill>
                                <a:schemeClr val="tx1"/>
                              </a:solidFill>
                              <a:latin typeface="Cambria Math"/>
                            </a:rPr>
                            <m:t>𝑖</m:t>
                          </m:r>
                        </m:sub>
                      </m:sSub>
                      <m:r>
                        <a:rPr lang="en-US" altLang="zh-TW" sz="2400" b="0" i="1" smtClean="0">
                          <a:solidFill>
                            <a:schemeClr val="tx1"/>
                          </a:solidFill>
                          <a:latin typeface="Cambria Math"/>
                        </a:rPr>
                        <m:t>=</m:t>
                      </m:r>
                      <m:r>
                        <a:rPr lang="en-US" altLang="zh-TW" sz="2400" b="0" i="1" smtClean="0">
                          <a:solidFill>
                            <a:schemeClr val="tx1"/>
                          </a:solidFill>
                          <a:latin typeface="Cambria Math"/>
                        </a:rPr>
                        <m:t>𝑓</m:t>
                      </m:r>
                      <m:r>
                        <a:rPr lang="en-US" altLang="zh-TW" sz="2400" b="0" i="1" smtClean="0">
                          <a:solidFill>
                            <a:schemeClr val="tx1"/>
                          </a:solidFill>
                          <a:latin typeface="Cambria Math"/>
                        </a:rPr>
                        <m:t>(</m:t>
                      </m:r>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a:rPr>
                            <m:t>𝑝</m:t>
                          </m:r>
                        </m:e>
                        <m:sub>
                          <m:r>
                            <a:rPr lang="en-US" altLang="zh-TW" sz="2400" b="0" i="1" smtClean="0">
                              <a:solidFill>
                                <a:schemeClr val="tx1"/>
                              </a:solidFill>
                              <a:latin typeface="Cambria Math"/>
                            </a:rPr>
                            <m:t>𝑖</m:t>
                          </m:r>
                        </m:sub>
                      </m:sSub>
                      <m:r>
                        <a:rPr lang="en-US" altLang="zh-TW" sz="2400" b="0" i="1" smtClean="0">
                          <a:solidFill>
                            <a:schemeClr val="tx1"/>
                          </a:solidFill>
                          <a:latin typeface="Cambria Math"/>
                        </a:rPr>
                        <m:t>;</m:t>
                      </m:r>
                      <m:r>
                        <a:rPr lang="en-US" altLang="zh-TW" sz="2400" b="0" i="1" smtClean="0">
                          <a:solidFill>
                            <a:schemeClr val="tx1"/>
                          </a:solidFill>
                          <a:latin typeface="Cambria Math"/>
                        </a:rPr>
                        <m:t>𝑅</m:t>
                      </m:r>
                      <m:r>
                        <a:rPr lang="en-US" altLang="zh-TW" sz="2400" b="0" i="1" smtClean="0">
                          <a:solidFill>
                            <a:schemeClr val="tx1"/>
                          </a:solidFill>
                          <a:latin typeface="Cambria Math"/>
                        </a:rPr>
                        <m:t>,</m:t>
                      </m:r>
                      <m:r>
                        <a:rPr lang="en-US" altLang="zh-TW" sz="2400" b="0" i="1" smtClean="0">
                          <a:solidFill>
                            <a:schemeClr val="tx1"/>
                          </a:solidFill>
                          <a:latin typeface="Cambria Math"/>
                        </a:rPr>
                        <m:t>𝑡</m:t>
                      </m:r>
                      <m:r>
                        <a:rPr lang="en-US" altLang="zh-TW" sz="2400" b="0" i="1" smtClean="0">
                          <a:solidFill>
                            <a:schemeClr val="tx1"/>
                          </a:solidFill>
                          <a:latin typeface="Cambria Math"/>
                        </a:rPr>
                        <m:t>,</m:t>
                      </m:r>
                      <m:r>
                        <a:rPr lang="en-US" altLang="zh-TW" sz="2400" b="0" i="1" smtClean="0">
                          <a:solidFill>
                            <a:schemeClr val="tx1"/>
                          </a:solidFill>
                          <a:latin typeface="Cambria Math"/>
                        </a:rPr>
                        <m:t>𝐾</m:t>
                      </m:r>
                      <m:r>
                        <a:rPr lang="en-US" altLang="zh-TW" sz="2400" b="0" i="1" smtClean="0">
                          <a:solidFill>
                            <a:schemeClr val="tx1"/>
                          </a:solidFill>
                          <a:latin typeface="Cambria Math"/>
                        </a:rPr>
                        <m:t>)</m:t>
                      </m:r>
                    </m:oMath>
                  </m:oMathPara>
                </a14:m>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262" r="-242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49</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normAutofit/>
          </a:bodyPr>
          <a:lstStyle/>
          <a:p>
            <a:pPr algn="ctr"/>
            <a:r>
              <a:rPr lang="en-US" altLang="zh-TW" sz="3200" b="1" dirty="0" smtClean="0">
                <a:solidFill>
                  <a:schemeClr val="tx1"/>
                </a:solidFill>
              </a:rPr>
              <a:t>6.2.2</a:t>
            </a:r>
            <a:r>
              <a:rPr lang="en-US" altLang="zh-TW" sz="3200" dirty="0" smtClean="0">
                <a:solidFill>
                  <a:schemeClr val="tx1"/>
                </a:solidFill>
              </a:rPr>
              <a:t> Pose </a:t>
            </a:r>
            <a:r>
              <a:rPr lang="en-US" altLang="zh-TW" sz="3200" dirty="0">
                <a:solidFill>
                  <a:schemeClr val="tx1"/>
                </a:solidFill>
              </a:rPr>
              <a:t>Estimation - Iterative Algorithms</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62209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投影片編號版面配置區 1"/>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5</a:t>
            </a:fld>
            <a:endParaRPr lang="uk-UA" sz="1200">
              <a:latin typeface="+mj-lt"/>
              <a:ea typeface="+mj-ea"/>
            </a:endParaRPr>
          </a:p>
        </p:txBody>
      </p:sp>
      <p:sp>
        <p:nvSpPr>
          <p:cNvPr id="107" name="Google Shape;107;p20"/>
          <p:cNvSpPr txBox="1"/>
          <p:nvPr/>
        </p:nvSpPr>
        <p:spPr>
          <a:xfrm>
            <a:off x="1732705" y="5023246"/>
            <a:ext cx="5678590" cy="5232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altLang="zh-TW" sz="2100" b="1" i="0" u="none" strike="noStrike" cap="none" dirty="0" smtClean="0">
                <a:solidFill>
                  <a:schemeClr val="tx1"/>
                </a:solidFill>
                <a:latin typeface="+mj-lt"/>
                <a:ea typeface="+mj-ea"/>
              </a:rPr>
              <a:t>Figure 6.2 </a:t>
            </a:r>
            <a:r>
              <a:rPr lang="zh-TW" sz="2100" i="0" u="none" strike="noStrike" cap="none" dirty="0" smtClean="0">
                <a:solidFill>
                  <a:schemeClr val="tx1"/>
                </a:solidFill>
                <a:latin typeface="+mj-lt"/>
                <a:ea typeface="+mj-ea"/>
              </a:rPr>
              <a:t>Basic </a:t>
            </a:r>
            <a:r>
              <a:rPr lang="zh-TW" sz="2100" i="0" u="none" strike="noStrike" cap="none" dirty="0">
                <a:solidFill>
                  <a:schemeClr val="tx1"/>
                </a:solidFill>
                <a:latin typeface="+mj-lt"/>
                <a:ea typeface="+mj-ea"/>
              </a:rPr>
              <a:t>set of 2D planar transformations</a:t>
            </a:r>
            <a:endParaRPr sz="2100" i="0" u="none" strike="noStrike" cap="none" dirty="0">
              <a:solidFill>
                <a:schemeClr val="tx1"/>
              </a:solidFill>
              <a:latin typeface="+mj-lt"/>
              <a:ea typeface="+mj-ea"/>
            </a:endParaRPr>
          </a:p>
        </p:txBody>
      </p:sp>
      <p:sp>
        <p:nvSpPr>
          <p:cNvPr id="9" name="Google Shape;88;p18"/>
          <p:cNvSpPr txBox="1">
            <a:spLocks noGrp="1"/>
          </p:cNvSpPr>
          <p:nvPr>
            <p:ph type="title"/>
          </p:nvPr>
        </p:nvSpPr>
        <p:spPr>
          <a:xfrm>
            <a:off x="822960" y="286604"/>
            <a:ext cx="7543800" cy="1450757"/>
          </a:xfrm>
          <a:prstGeom prst="rect">
            <a:avLst/>
          </a:prstGeom>
          <a:noFill/>
          <a:ln>
            <a:noFill/>
          </a:ln>
        </p:spPr>
        <p:txBody>
          <a:bodyPr spcFirstLastPara="1" wrap="square" lIns="68575" tIns="34275" rIns="68575" bIns="34275" anchor="b" anchorCtr="0">
            <a:noAutofit/>
          </a:bodyPr>
          <a:lstStyle/>
          <a:p>
            <a:pPr lvl="1" algn="ctr"/>
            <a:r>
              <a:rPr lang="en-US" altLang="zh-TW" sz="3200" b="1" dirty="0" smtClean="0">
                <a:solidFill>
                  <a:schemeClr val="tx1"/>
                </a:solidFill>
                <a:latin typeface="+mj-lt"/>
                <a:ea typeface="+mj-ea"/>
              </a:rPr>
              <a:t>6.1</a:t>
            </a:r>
            <a:r>
              <a:rPr lang="zh-TW" altLang="en-US" sz="3200" b="1" dirty="0" smtClean="0">
                <a:solidFill>
                  <a:schemeClr val="tx1"/>
                </a:solidFill>
                <a:latin typeface="+mj-lt"/>
                <a:ea typeface="+mj-ea"/>
              </a:rPr>
              <a:t> </a:t>
            </a:r>
            <a:r>
              <a:rPr lang="zh-TW" sz="3200" dirty="0" smtClean="0">
                <a:solidFill>
                  <a:schemeClr val="tx1"/>
                </a:solidFill>
                <a:latin typeface="+mj-lt"/>
                <a:ea typeface="+mj-ea"/>
              </a:rPr>
              <a:t>2</a:t>
            </a:r>
            <a:r>
              <a:rPr lang="zh-TW" sz="3200" dirty="0">
                <a:solidFill>
                  <a:schemeClr val="tx1"/>
                </a:solidFill>
                <a:latin typeface="+mj-lt"/>
                <a:ea typeface="+mj-ea"/>
              </a:rPr>
              <a:t>D and 3D </a:t>
            </a:r>
            <a:r>
              <a:rPr lang="en-US" altLang="zh-TW" sz="3200" dirty="0" smtClean="0">
                <a:solidFill>
                  <a:schemeClr val="tx1"/>
                </a:solidFill>
                <a:latin typeface="+mj-lt"/>
                <a:ea typeface="+mj-ea"/>
              </a:rPr>
              <a:t>F</a:t>
            </a:r>
            <a:r>
              <a:rPr lang="zh-TW" sz="3200" dirty="0" smtClean="0">
                <a:solidFill>
                  <a:schemeClr val="tx1"/>
                </a:solidFill>
                <a:latin typeface="+mj-lt"/>
                <a:ea typeface="+mj-ea"/>
              </a:rPr>
              <a:t>eature-</a:t>
            </a:r>
            <a:r>
              <a:rPr lang="en-US" altLang="zh-TW" sz="3200" dirty="0" smtClean="0">
                <a:solidFill>
                  <a:schemeClr val="tx1"/>
                </a:solidFill>
                <a:latin typeface="+mj-lt"/>
                <a:ea typeface="+mj-ea"/>
              </a:rPr>
              <a:t>B</a:t>
            </a:r>
            <a:r>
              <a:rPr lang="zh-TW" sz="3200" dirty="0" smtClean="0">
                <a:solidFill>
                  <a:schemeClr val="tx1"/>
                </a:solidFill>
                <a:latin typeface="+mj-lt"/>
                <a:ea typeface="+mj-ea"/>
              </a:rPr>
              <a:t>a</a:t>
            </a:r>
            <a:r>
              <a:rPr lang="zh-TW" sz="3200" dirty="0">
                <a:solidFill>
                  <a:schemeClr val="tx1"/>
                </a:solidFill>
                <a:latin typeface="+mj-lt"/>
                <a:ea typeface="+mj-ea"/>
              </a:rPr>
              <a:t>sed </a:t>
            </a:r>
            <a:r>
              <a:rPr lang="en-US" altLang="zh-TW" sz="3200" dirty="0" smtClean="0">
                <a:solidFill>
                  <a:schemeClr val="tx1"/>
                </a:solidFill>
                <a:latin typeface="+mj-lt"/>
                <a:ea typeface="+mj-ea"/>
              </a:rPr>
              <a:t>A</a:t>
            </a:r>
            <a:r>
              <a:rPr lang="zh-TW" sz="3200" dirty="0" smtClean="0">
                <a:solidFill>
                  <a:schemeClr val="tx1"/>
                </a:solidFill>
                <a:latin typeface="+mj-lt"/>
                <a:ea typeface="+mj-ea"/>
              </a:rPr>
              <a:t>lignment</a:t>
            </a:r>
            <a:endParaRPr sz="3200" dirty="0">
              <a:solidFill>
                <a:schemeClr val="tx1"/>
              </a:solidFill>
              <a:latin typeface="+mj-lt"/>
              <a:ea typeface="+mj-ea"/>
            </a:endParaRPr>
          </a:p>
        </p:txBody>
      </p:sp>
      <p:pic>
        <p:nvPicPr>
          <p:cNvPr id="4" name="圖片 3"/>
          <p:cNvPicPr>
            <a:picLocks noChangeAspect="1"/>
          </p:cNvPicPr>
          <p:nvPr/>
        </p:nvPicPr>
        <p:blipFill>
          <a:blip r:embed="rId3"/>
          <a:stretch>
            <a:fillRect/>
          </a:stretch>
        </p:blipFill>
        <p:spPr>
          <a:xfrm>
            <a:off x="541020" y="2084495"/>
            <a:ext cx="8061960" cy="2689011"/>
          </a:xfrm>
          <a:prstGeom prst="rect">
            <a:avLst/>
          </a:prstGeom>
        </p:spPr>
      </p:pic>
      <p:sp>
        <p:nvSpPr>
          <p:cNvPr id="3" name="頁尾版面配置區 2"/>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3"/>
                <a:ext cx="7543801" cy="4780353"/>
              </a:xfrm>
            </p:spPr>
            <p:txBody>
              <a:bodyPr>
                <a:noAutofit/>
              </a:bodyPr>
              <a:lstStyle/>
              <a:p>
                <a:pPr marL="357188" indent="-357188" algn="just">
                  <a:lnSpc>
                    <a:spcPct val="150000"/>
                  </a:lnSpc>
                  <a:spcBef>
                    <a:spcPts val="0"/>
                  </a:spcBef>
                  <a:spcAft>
                    <a:spcPts val="0"/>
                  </a:spcAft>
                  <a:buFont typeface="Wingdings" panose="05000000000000000000" pitchFamily="2" charset="2"/>
                  <a:buChar char="ü"/>
                </a:pP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Iteratively minimize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a:t>
                </a:r>
                <a:r>
                  <a:rPr lang="en-US" altLang="zh-TW" sz="24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robustiﬁed</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linearized </a:t>
                </a:r>
                <a:r>
                  <a:rPr lang="en-US" altLang="zh-TW" sz="240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reprojection</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errors</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lgn="just">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𝐸</m:t>
                          </m:r>
                        </m:e>
                        <m:sub>
                          <m:r>
                            <a:rPr lang="en-US" altLang="zh-TW" sz="2400" i="1">
                              <a:solidFill>
                                <a:schemeClr val="tx1"/>
                              </a:solidFill>
                              <a:latin typeface="Cambria Math" panose="02040503050406030204" pitchFamily="18" charset="0"/>
                            </a:rPr>
                            <m:t>𝑁</m:t>
                          </m:r>
                          <m:r>
                            <a:rPr lang="en-US" altLang="zh-TW" sz="2400" i="1" smtClean="0">
                              <a:solidFill>
                                <a:schemeClr val="tx1"/>
                              </a:solidFill>
                              <a:latin typeface="Cambria Math" panose="02040503050406030204" pitchFamily="18" charset="0"/>
                            </a:rPr>
                            <m:t>𝐿</m:t>
                          </m:r>
                          <m:r>
                            <a:rPr lang="en-US" altLang="zh-TW" sz="2400" i="1">
                              <a:solidFill>
                                <a:schemeClr val="tx1"/>
                              </a:solidFill>
                              <a:latin typeface="Cambria Math" panose="02040503050406030204" pitchFamily="18" charset="0"/>
                            </a:rPr>
                            <m:t>𝑃</m:t>
                          </m:r>
                          <m:r>
                            <a:rPr lang="zh-TW" altLang="en-US" sz="2400" i="1" smtClean="0">
                              <a:solidFill>
                                <a:schemeClr val="tx1"/>
                              </a:solidFill>
                              <a:latin typeface="Cambria Math" panose="02040503050406030204" pitchFamily="18" charset="0"/>
                            </a:rPr>
                            <m:t> </m:t>
                          </m:r>
                        </m:sub>
                      </m:sSub>
                      <m:r>
                        <a:rPr lang="en-US" altLang="zh-TW" sz="2400" i="1">
                          <a:solidFill>
                            <a:schemeClr val="tx1"/>
                          </a:solidFill>
                          <a:latin typeface="Cambria Math" panose="02040503050406030204" pitchFamily="18" charset="0"/>
                        </a:rPr>
                        <m:t>=</m:t>
                      </m:r>
                      <m:nary>
                        <m:naryPr>
                          <m:chr m:val="∑"/>
                          <m:supHide m:val="on"/>
                          <m:ctrlPr>
                            <a:rPr lang="en-US" altLang="zh-TW" sz="2400" i="1" smtClean="0">
                              <a:solidFill>
                                <a:schemeClr val="tx1"/>
                              </a:solidFill>
                              <a:latin typeface="Cambria Math" panose="02040503050406030204" pitchFamily="18" charset="0"/>
                            </a:rPr>
                          </m:ctrlPr>
                        </m:naryPr>
                        <m:sub>
                          <m:r>
                            <m:rPr>
                              <m:brk m:alnAt="7"/>
                            </m:rPr>
                            <a:rPr lang="en-US" altLang="zh-TW" sz="2400" b="0" i="1" smtClean="0">
                              <a:solidFill>
                                <a:schemeClr val="tx1"/>
                              </a:solidFill>
                              <a:latin typeface="Cambria Math" panose="02040503050406030204" pitchFamily="18" charset="0"/>
                            </a:rPr>
                            <m:t>𝑖</m:t>
                          </m:r>
                        </m:sub>
                        <m:sup/>
                        <m:e>
                          <m:r>
                            <a:rPr lang="zh-TW" altLang="en-US" sz="2400" i="1" smtClean="0">
                              <a:solidFill>
                                <a:schemeClr val="tx1"/>
                              </a:solidFill>
                              <a:latin typeface="Cambria Math" panose="02040503050406030204" pitchFamily="18" charset="0"/>
                            </a:rPr>
                            <m:t>𝜌</m:t>
                          </m:r>
                          <m:r>
                            <a:rPr lang="en-US" altLang="zh-TW" sz="2400" b="0" i="1" smtClean="0">
                              <a:solidFill>
                                <a:schemeClr val="tx1"/>
                              </a:solidFill>
                              <a:latin typeface="Cambria Math" panose="02040503050406030204" pitchFamily="18" charset="0"/>
                            </a:rPr>
                            <m:t>(</m:t>
                          </m:r>
                          <m:f>
                            <m:fPr>
                              <m:ctrlPr>
                                <a:rPr lang="en-US" altLang="zh-TW" sz="2400" b="0" i="1" smtClean="0">
                                  <a:solidFill>
                                    <a:schemeClr val="tx1"/>
                                  </a:solidFill>
                                  <a:latin typeface="Cambria Math" panose="02040503050406030204" pitchFamily="18" charset="0"/>
                                </a:rPr>
                              </m:ctrlPr>
                            </m:fPr>
                            <m:num>
                              <m:r>
                                <a:rPr lang="zh-TW" altLang="en-US"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𝑓</m:t>
                              </m:r>
                            </m:num>
                            <m:den>
                              <m:r>
                                <a:rPr lang="zh-TW" altLang="en-US" sz="240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𝑅</m:t>
                              </m:r>
                            </m:den>
                          </m:f>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𝑅</m:t>
                          </m:r>
                          <m:r>
                            <a:rPr lang="en-US" altLang="zh-TW" sz="2400" b="0" i="1" smtClean="0">
                              <a:solidFill>
                                <a:schemeClr val="tx1"/>
                              </a:solidFill>
                              <a:latin typeface="Cambria Math" panose="02040503050406030204" pitchFamily="18" charset="0"/>
                              <a:ea typeface="Cambria Math" panose="02040503050406030204" pitchFamily="18" charset="0"/>
                            </a:rPr>
                            <m:t>+</m:t>
                          </m:r>
                          <m:f>
                            <m:fPr>
                              <m:ctrlPr>
                                <a:rPr lang="en-US" altLang="zh-TW" sz="2400" i="1">
                                  <a:solidFill>
                                    <a:schemeClr val="tx1"/>
                                  </a:solidFill>
                                  <a:latin typeface="Cambria Math" panose="02040503050406030204" pitchFamily="18" charset="0"/>
                                </a:rPr>
                              </m:ctrlPr>
                            </m:fPr>
                            <m:num>
                              <m:r>
                                <a:rPr lang="zh-TW" altLang="en-US"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𝑓</m:t>
                              </m:r>
                            </m:num>
                            <m:den>
                              <m:r>
                                <a:rPr lang="zh-TW" altLang="en-US" sz="240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𝑡</m:t>
                              </m:r>
                            </m:den>
                          </m:f>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𝑡</m:t>
                          </m:r>
                          <m:r>
                            <a:rPr lang="en-US" altLang="zh-TW" sz="2400" b="0" i="1" smtClean="0">
                              <a:solidFill>
                                <a:schemeClr val="tx1"/>
                              </a:solidFill>
                              <a:latin typeface="Cambria Math" panose="02040503050406030204" pitchFamily="18" charset="0"/>
                              <a:ea typeface="Cambria Math" panose="02040503050406030204" pitchFamily="18" charset="0"/>
                            </a:rPr>
                            <m:t>+</m:t>
                          </m:r>
                          <m:f>
                            <m:fPr>
                              <m:ctrlPr>
                                <a:rPr lang="en-US" altLang="zh-TW" sz="2400" i="1">
                                  <a:solidFill>
                                    <a:schemeClr val="tx1"/>
                                  </a:solidFill>
                                  <a:latin typeface="Cambria Math" panose="02040503050406030204" pitchFamily="18" charset="0"/>
                                </a:rPr>
                              </m:ctrlPr>
                            </m:fPr>
                            <m:num>
                              <m:r>
                                <a:rPr lang="zh-TW" altLang="en-US"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𝑓</m:t>
                              </m:r>
                            </m:num>
                            <m:den>
                              <m:r>
                                <a:rPr lang="zh-TW" altLang="en-US" sz="240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𝐾</m:t>
                              </m:r>
                            </m:den>
                          </m:f>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𝐾</m:t>
                          </m:r>
                          <m:r>
                            <a:rPr lang="en-US" altLang="zh-TW" sz="2400" b="0" i="1" smtClean="0">
                              <a:solidFill>
                                <a:schemeClr val="tx1"/>
                              </a:solidFill>
                              <a:latin typeface="Cambria Math" panose="02040503050406030204" pitchFamily="18" charset="0"/>
                              <a:ea typeface="Cambria Math" panose="02040503050406030204" pitchFamily="18" charset="0"/>
                            </a:rPr>
                            <m:t>−</m:t>
                          </m:r>
                          <m:sSub>
                            <m:sSubPr>
                              <m:ctrlPr>
                                <a:rPr lang="en-US" altLang="zh-TW" sz="2400" b="0" i="1" smtClean="0">
                                  <a:solidFill>
                                    <a:schemeClr val="tx1"/>
                                  </a:solidFill>
                                  <a:latin typeface="Cambria Math" panose="02040503050406030204" pitchFamily="18" charset="0"/>
                                  <a:ea typeface="Cambria Math" panose="02040503050406030204" pitchFamily="18" charset="0"/>
                                </a:rPr>
                              </m:ctrlPr>
                            </m:sSubPr>
                            <m:e>
                              <m:r>
                                <a:rPr lang="en-US" altLang="zh-TW" sz="2400" b="0" i="1" smtClean="0">
                                  <a:solidFill>
                                    <a:schemeClr val="tx1"/>
                                  </a:solidFill>
                                  <a:latin typeface="Cambria Math" panose="02040503050406030204" pitchFamily="18" charset="0"/>
                                  <a:ea typeface="Cambria Math" panose="02040503050406030204" pitchFamily="18" charset="0"/>
                                </a:rPr>
                                <m:t>𝑟</m:t>
                              </m:r>
                            </m:e>
                            <m:sub>
                              <m:r>
                                <a:rPr lang="en-US" altLang="zh-TW" sz="2400" b="0" i="1" smtClean="0">
                                  <a:solidFill>
                                    <a:schemeClr val="tx1"/>
                                  </a:solidFill>
                                  <a:latin typeface="Cambria Math" panose="02040503050406030204" pitchFamily="18" charset="0"/>
                                  <a:ea typeface="Cambria Math" panose="02040503050406030204" pitchFamily="18" charset="0"/>
                                </a:rPr>
                                <m:t>𝑖</m:t>
                              </m:r>
                            </m:sub>
                          </m:sSub>
                          <m:r>
                            <a:rPr lang="en-US" altLang="zh-TW" sz="2400" b="0" i="1" smtClean="0">
                              <a:solidFill>
                                <a:schemeClr val="tx1"/>
                              </a:solidFill>
                              <a:latin typeface="Cambria Math" panose="02040503050406030204" pitchFamily="18" charset="0"/>
                            </a:rPr>
                            <m:t>)</m:t>
                          </m:r>
                        </m:e>
                      </m:nary>
                    </m:oMath>
                  </m:oMathPara>
                </a14:m>
                <a:endParaRPr lang="en-US" altLang="zh-TW" sz="24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50000"/>
                  </a:lnSpc>
                  <a:spcBef>
                    <a:spcPts val="0"/>
                  </a:spcBef>
                  <a:spcAft>
                    <a:spcPts val="0"/>
                  </a:spcAft>
                  <a:buNone/>
                </a:pP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a:rPr>
                          <m:t>𝑟</m:t>
                        </m:r>
                      </m:e>
                      <m:sub>
                        <m:r>
                          <a:rPr lang="en-US" altLang="zh-TW" sz="2400" i="1">
                            <a:solidFill>
                              <a:schemeClr val="tx1"/>
                            </a:solidFill>
                            <a:latin typeface="Cambria Math"/>
                          </a:rPr>
                          <m:t>𝑖</m:t>
                        </m:r>
                      </m:sub>
                    </m:sSub>
                    <m:r>
                      <a:rPr lang="en-US" altLang="zh-TW" sz="2400" i="1">
                        <a:solidFill>
                          <a:schemeClr val="tx1"/>
                        </a:solidFill>
                        <a:latin typeface="Cambria Math"/>
                      </a:rPr>
                      <m:t>=</m:t>
                    </m:r>
                    <m:acc>
                      <m:accPr>
                        <m:chr m:val="̂"/>
                        <m:ctrlPr>
                          <a:rPr lang="en-US" altLang="zh-TW" sz="2400" i="1">
                            <a:solidFill>
                              <a:schemeClr val="tx1"/>
                            </a:solidFill>
                            <a:latin typeface="Cambria Math" panose="02040503050406030204" pitchFamily="18" charset="0"/>
                          </a:rPr>
                        </m:ctrlPr>
                      </m:acc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a:rPr>
                              <m:t>𝑥</m:t>
                            </m:r>
                          </m:e>
                          <m:sub>
                            <m:r>
                              <a:rPr lang="en-US" altLang="zh-TW" sz="2400" i="1">
                                <a:solidFill>
                                  <a:schemeClr val="tx1"/>
                                </a:solidFill>
                                <a:latin typeface="Cambria Math"/>
                              </a:rPr>
                              <m:t>𝑖</m:t>
                            </m:r>
                          </m:sub>
                        </m:sSub>
                      </m:e>
                    </m:acc>
                    <m:r>
                      <a:rPr lang="en-US" altLang="zh-TW" sz="2400" i="1">
                        <a:solidFill>
                          <a:schemeClr val="tx1"/>
                        </a:solidFill>
                        <a:latin typeface="Cambria Math"/>
                      </a:rPr>
                      <m:t>−</m:t>
                    </m:r>
                    <m:acc>
                      <m:accPr>
                        <m:chr m:val="̃"/>
                        <m:ctrlPr>
                          <a:rPr lang="en-US" altLang="zh-TW" sz="2400" i="1">
                            <a:solidFill>
                              <a:schemeClr val="tx1"/>
                            </a:solidFill>
                            <a:latin typeface="Cambria Math" panose="02040503050406030204" pitchFamily="18" charset="0"/>
                          </a:rPr>
                        </m:ctrlPr>
                      </m:acc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a:rPr>
                              <m:t>𝑥</m:t>
                            </m:r>
                          </m:e>
                          <m:sub>
                            <m:r>
                              <a:rPr lang="en-US" altLang="zh-TW" sz="2400" i="1">
                                <a:solidFill>
                                  <a:schemeClr val="tx1"/>
                                </a:solidFill>
                                <a:latin typeface="Cambria Math"/>
                              </a:rPr>
                              <m:t>𝑖</m:t>
                            </m:r>
                          </m:sub>
                        </m:sSub>
                      </m:e>
                    </m:acc>
                  </m:oMath>
                </a14:m>
                <a:r>
                  <a:rPr kumimoji="1"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p>
              <a:p>
                <a:pPr marL="0" lvl="1" indent="0">
                  <a:lnSpc>
                    <a:spcPct val="150000"/>
                  </a:lnSpc>
                  <a:spcBef>
                    <a:spcPts val="0"/>
                  </a:spcBef>
                  <a:spcAft>
                    <a:spcPts val="0"/>
                  </a:spcAft>
                  <a:buNone/>
                </a:pPr>
                <a14:m>
                  <m:oMath xmlns:m="http://schemas.openxmlformats.org/officeDocument/2006/math">
                    <m:acc>
                      <m:accPr>
                        <m:chr m:val="̂"/>
                        <m:ctrlPr>
                          <a:rPr lang="en-US" altLang="zh-TW" sz="2400" i="1">
                            <a:solidFill>
                              <a:schemeClr val="tx1"/>
                            </a:solidFill>
                            <a:latin typeface="Cambria Math" panose="02040503050406030204" pitchFamily="18" charset="0"/>
                          </a:rPr>
                        </m:ctrlPr>
                      </m:acc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charset="0"/>
                              </a:rPr>
                              <m:t>𝑥</m:t>
                            </m:r>
                          </m:e>
                          <m:sub>
                            <m:r>
                              <a:rPr lang="en-US" altLang="zh-TW" sz="2400" i="1">
                                <a:solidFill>
                                  <a:schemeClr val="tx1"/>
                                </a:solidFill>
                                <a:latin typeface="Cambria Math" charset="0"/>
                              </a:rPr>
                              <m:t>𝑖</m:t>
                            </m:r>
                          </m:sub>
                        </m:sSub>
                      </m:e>
                    </m:acc>
                  </m:oMath>
                </a14:m>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the measured location</a:t>
                </a:r>
                <a:endParaRPr lang="en-US" altLang="zh-TW" sz="24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lvl="1" indent="0">
                  <a:lnSpc>
                    <a:spcPct val="150000"/>
                  </a:lnSpc>
                  <a:spcBef>
                    <a:spcPts val="0"/>
                  </a:spcBef>
                  <a:spcAft>
                    <a:spcPts val="0"/>
                  </a:spcAft>
                  <a:buNone/>
                </a:pPr>
                <a14:m>
                  <m:oMath xmlns:m="http://schemas.openxmlformats.org/officeDocument/2006/math">
                    <m:acc>
                      <m:accPr>
                        <m:chr m:val="̃"/>
                        <m:ctrlPr>
                          <a:rPr lang="en-US" altLang="zh-TW" sz="2400" i="1">
                            <a:solidFill>
                              <a:schemeClr val="tx1"/>
                            </a:solidFill>
                            <a:latin typeface="Cambria Math" panose="02040503050406030204" pitchFamily="18" charset="0"/>
                          </a:rPr>
                        </m:ctrlPr>
                      </m:acc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charset="0"/>
                              </a:rPr>
                              <m:t>𝑥</m:t>
                            </m:r>
                          </m:e>
                          <m:sub>
                            <m:r>
                              <a:rPr lang="en-US" altLang="zh-TW" sz="2400" i="1">
                                <a:solidFill>
                                  <a:schemeClr val="tx1"/>
                                </a:solidFill>
                                <a:latin typeface="Cambria Math" charset="0"/>
                              </a:rPr>
                              <m:t>𝑖</m:t>
                            </m:r>
                          </m:sub>
                        </m:sSub>
                      </m:e>
                    </m:acc>
                  </m:oMath>
                </a14:m>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predicted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location</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3"/>
                <a:ext cx="7543801" cy="4780353"/>
              </a:xfrm>
              <a:blipFill>
                <a:blip r:embed="rId3"/>
                <a:stretch>
                  <a:fillRect l="-2262" r="-242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50</a:t>
            </a:fld>
            <a:endParaRPr lang="uk-UA" sz="1200">
              <a:latin typeface="+mj-lt"/>
              <a:ea typeface="+mj-ea"/>
            </a:endParaRPr>
          </a:p>
        </p:txBody>
      </p:sp>
      <p:sp>
        <p:nvSpPr>
          <p:cNvPr id="10" name="標題 1"/>
          <p:cNvSpPr>
            <a:spLocks noGrp="1"/>
          </p:cNvSpPr>
          <p:nvPr>
            <p:ph type="title"/>
          </p:nvPr>
        </p:nvSpPr>
        <p:spPr>
          <a:xfrm>
            <a:off x="822960" y="286604"/>
            <a:ext cx="7543800" cy="1450757"/>
          </a:xfrm>
        </p:spPr>
        <p:txBody>
          <a:bodyPr>
            <a:normAutofit/>
          </a:bodyPr>
          <a:lstStyle/>
          <a:p>
            <a:pPr algn="ctr"/>
            <a:r>
              <a:rPr lang="en-US" altLang="zh-TW" sz="3200" b="1" dirty="0" smtClean="0">
                <a:solidFill>
                  <a:schemeClr val="tx1"/>
                </a:solidFill>
              </a:rPr>
              <a:t>6.2.2</a:t>
            </a:r>
            <a:r>
              <a:rPr lang="en-US" altLang="zh-TW" sz="3200" dirty="0" smtClean="0">
                <a:solidFill>
                  <a:schemeClr val="tx1"/>
                </a:solidFill>
              </a:rPr>
              <a:t> Pose </a:t>
            </a:r>
            <a:r>
              <a:rPr lang="en-US" altLang="zh-TW" sz="3200" dirty="0">
                <a:solidFill>
                  <a:schemeClr val="tx1"/>
                </a:solidFill>
              </a:rPr>
              <a:t>Estimation - Iterative Algorithms</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9142596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lgn="just">
              <a:lnSpc>
                <a:spcPct val="150000"/>
              </a:lnSpc>
              <a:spcBef>
                <a:spcPts val="0"/>
              </a:spcBef>
              <a:spcAft>
                <a:spcPts val="0"/>
              </a:spcAft>
              <a:buNone/>
            </a:pPr>
            <a:r>
              <a:rPr lang="en-US" altLang="zh-TW" sz="2400" dirty="0">
                <a:solidFill>
                  <a:schemeClr val="tx1"/>
                </a:solidFill>
              </a:rPr>
              <a:t>An easier to understand </a:t>
            </a:r>
            <a:r>
              <a:rPr lang="en-US" altLang="zh-TW" sz="2400" dirty="0" smtClean="0">
                <a:solidFill>
                  <a:schemeClr val="tx1"/>
                </a:solidFill>
              </a:rPr>
              <a:t>version </a:t>
            </a:r>
            <a:r>
              <a:rPr lang="en-US" altLang="zh-TW" sz="2400" dirty="0">
                <a:solidFill>
                  <a:schemeClr val="tx1"/>
                </a:solidFill>
              </a:rPr>
              <a:t>of the above non-linear regression problem can be constructed by re-writing the projection equations as a concatenation of simpler </a:t>
            </a:r>
            <a:r>
              <a:rPr lang="en-US" altLang="zh-TW" sz="2400" dirty="0" smtClean="0">
                <a:solidFill>
                  <a:schemeClr val="tx1"/>
                </a:solidFill>
              </a:rPr>
              <a:t>steps.</a:t>
            </a:r>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51</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normAutofit/>
          </a:bodyPr>
          <a:lstStyle/>
          <a:p>
            <a:pPr algn="ctr"/>
            <a:r>
              <a:rPr lang="en-US" altLang="zh-TW" sz="3200" b="1" dirty="0" smtClean="0">
                <a:solidFill>
                  <a:schemeClr val="tx1"/>
                </a:solidFill>
              </a:rPr>
              <a:t>6.2.2</a:t>
            </a:r>
            <a:r>
              <a:rPr lang="en-US" altLang="zh-TW" sz="3200" dirty="0" smtClean="0">
                <a:solidFill>
                  <a:schemeClr val="tx1"/>
                </a:solidFill>
              </a:rPr>
              <a:t> Pose </a:t>
            </a:r>
            <a:r>
              <a:rPr lang="en-US" altLang="zh-TW" sz="3200" dirty="0">
                <a:solidFill>
                  <a:schemeClr val="tx1"/>
                </a:solidFill>
              </a:rPr>
              <a:t>Estimation - Iterative Algorithms</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7282977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p:txBody>
          <a:bodyPr>
            <a:normAutofit/>
          </a:bodyPr>
          <a:lstStyle/>
          <a:p>
            <a:pPr algn="ctr"/>
            <a:r>
              <a:rPr lang="en-US" altLang="zh-TW" sz="3200" b="1" dirty="0" smtClean="0">
                <a:solidFill>
                  <a:schemeClr val="tx1"/>
                </a:solidFill>
              </a:rPr>
              <a:t>6.2.2</a:t>
            </a:r>
            <a:r>
              <a:rPr lang="en-US" altLang="zh-TW" sz="3200" dirty="0" smtClean="0">
                <a:solidFill>
                  <a:schemeClr val="tx1"/>
                </a:solidFill>
              </a:rPr>
              <a:t> Pose </a:t>
            </a:r>
            <a:r>
              <a:rPr lang="en-US" altLang="zh-TW" sz="3200" dirty="0">
                <a:solidFill>
                  <a:schemeClr val="tx1"/>
                </a:solidFill>
              </a:rPr>
              <a:t>Estimation - Iterative Algorithms</a:t>
            </a:r>
            <a:endParaRPr lang="zh-TW" altLang="en-US" sz="3200" dirty="0">
              <a:solidFill>
                <a:schemeClr val="tx1"/>
              </a:solidFill>
            </a:endParaRPr>
          </a:p>
        </p:txBody>
      </p:sp>
      <p:sp>
        <p:nvSpPr>
          <p:cNvPr id="3" name="投影片編號版面配置區 2"/>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52</a:t>
            </a:fld>
            <a:endParaRPr lang="uk-UA" sz="1200">
              <a:latin typeface="+mj-lt"/>
              <a:ea typeface="+mj-ea"/>
            </a:endParaRPr>
          </a:p>
        </p:txBody>
      </p:sp>
      <p:sp>
        <p:nvSpPr>
          <p:cNvPr id="9" name="內容版面配置區 8"/>
          <p:cNvSpPr>
            <a:spLocks noGrp="1"/>
          </p:cNvSpPr>
          <p:nvPr>
            <p:ph idx="1"/>
          </p:nvPr>
        </p:nvSpPr>
        <p:spPr>
          <a:xfrm>
            <a:off x="822959" y="1845733"/>
            <a:ext cx="7543801" cy="4806857"/>
          </a:xfrm>
        </p:spPr>
        <p:txBody>
          <a:bodyPr>
            <a:normAutofit/>
          </a:bodyPr>
          <a:lstStyle/>
          <a:p>
            <a:pPr lvl="0" defTabSz="990752">
              <a:lnSpc>
                <a:spcPct val="100000"/>
              </a:lnSpc>
              <a:spcBef>
                <a:spcPts val="0"/>
              </a:spcBef>
              <a:spcAft>
                <a:spcPts val="0"/>
              </a:spcAft>
              <a:buClrTx/>
              <a:defRPr/>
            </a:pPr>
            <a:endParaRPr kumimoji="1"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defTabSz="990752">
              <a:lnSpc>
                <a:spcPct val="100000"/>
              </a:lnSpc>
              <a:spcBef>
                <a:spcPts val="0"/>
              </a:spcBef>
              <a:spcAft>
                <a:spcPts val="0"/>
              </a:spcAft>
              <a:buClrTx/>
              <a:defRPr/>
            </a:pPr>
            <a:endParaRPr kumimoji="1"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defTabSz="990752">
              <a:lnSpc>
                <a:spcPct val="100000"/>
              </a:lnSpc>
              <a:spcBef>
                <a:spcPts val="0"/>
              </a:spcBef>
              <a:spcAft>
                <a:spcPts val="0"/>
              </a:spcAft>
              <a:buClrTx/>
              <a:defRPr/>
            </a:pPr>
            <a:endParaRPr kumimoji="1"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defTabSz="990752">
              <a:lnSpc>
                <a:spcPct val="100000"/>
              </a:lnSpc>
              <a:spcBef>
                <a:spcPts val="0"/>
              </a:spcBef>
              <a:spcAft>
                <a:spcPts val="0"/>
              </a:spcAft>
              <a:buClrTx/>
              <a:defRPr/>
            </a:pPr>
            <a:endParaRPr kumimoji="1"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defTabSz="990752">
              <a:lnSpc>
                <a:spcPct val="100000"/>
              </a:lnSpc>
              <a:spcBef>
                <a:spcPts val="0"/>
              </a:spcBef>
              <a:spcAft>
                <a:spcPts val="0"/>
              </a:spcAft>
              <a:buClrTx/>
              <a:buNone/>
              <a:defRPr/>
            </a:pPr>
            <a:endParaRPr kumimoji="1"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defTabSz="990752">
              <a:lnSpc>
                <a:spcPct val="100000"/>
              </a:lnSpc>
              <a:spcBef>
                <a:spcPts val="0"/>
              </a:spcBef>
              <a:spcAft>
                <a:spcPts val="0"/>
              </a:spcAft>
              <a:buClrTx/>
              <a:buNone/>
              <a:defRPr/>
            </a:pPr>
            <a:endParaRPr kumimoji="1"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just" defTabSz="990752">
              <a:lnSpc>
                <a:spcPct val="100000"/>
              </a:lnSpc>
              <a:spcBef>
                <a:spcPts val="0"/>
              </a:spcBef>
              <a:spcAft>
                <a:spcPts val="0"/>
              </a:spcAft>
              <a:buClrTx/>
              <a:buNone/>
              <a:defRPr/>
            </a:pPr>
            <a:r>
              <a:rPr kumimoji="1" lang="en-US" altLang="zh-TW"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Figure </a:t>
            </a:r>
            <a:r>
              <a:rPr kumimoji="1"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6.5</a:t>
            </a:r>
          </a:p>
          <a:p>
            <a:pPr marL="0" lvl="0" indent="0" algn="just" defTabSz="990752">
              <a:lnSpc>
                <a:spcPct val="100000"/>
              </a:lnSpc>
              <a:spcBef>
                <a:spcPts val="0"/>
              </a:spcBef>
              <a:spcAft>
                <a:spcPts val="0"/>
              </a:spcAft>
              <a:buClrTx/>
              <a:buNone/>
              <a:defRPr/>
            </a:pPr>
            <a:r>
              <a:rPr kumimoji="1"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 set of chained transforms for projecting a 3D point </a:t>
            </a:r>
            <a:r>
              <a:rPr kumimoji="1" lang="en-US" altLang="zh-TW" sz="24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t>
            </a:r>
            <a:r>
              <a:rPr kumimoji="1" lang="en-US" altLang="zh-TW" sz="2400" i="1" baseline="-25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kumimoji="1"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to a 2D measurement </a:t>
            </a:r>
            <a:r>
              <a:rPr kumimoji="1" lang="en-US" altLang="zh-TW" sz="24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x</a:t>
            </a:r>
            <a:r>
              <a:rPr kumimoji="1" lang="en-US" altLang="zh-TW" sz="2400" i="1" baseline="-25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kumimoji="1"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through a series of transformations </a:t>
            </a:r>
            <a:r>
              <a:rPr kumimoji="1" lang="en-US" altLang="zh-TW" sz="24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a:t>
            </a:r>
            <a:r>
              <a:rPr kumimoji="1" lang="en-US" altLang="zh-TW" sz="2400" i="1" baseline="30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a:t>
            </a:r>
            <a:r>
              <a:rPr kumimoji="1" lang="en-US" altLang="zh-TW" sz="2400" i="1" baseline="30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each </a:t>
            </a:r>
            <a:r>
              <a:rPr kumimoji="1"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of which is controlled by its own set of </a:t>
            </a:r>
            <a:r>
              <a:rPr kumimoji="1"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parameters.</a:t>
            </a:r>
            <a:r>
              <a:rPr kumimoji="1"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a:t>
            </a:r>
            <a:r>
              <a:rPr kumimoji="1"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dashed lines indicate the flow of information as partial derivatives are computed during a backward pass. </a:t>
            </a:r>
          </a:p>
          <a:p>
            <a:pPr>
              <a:lnSpc>
                <a:spcPct val="100000"/>
              </a:lnSpc>
              <a:spcBef>
                <a:spcPts val="0"/>
              </a:spcBef>
              <a:spcAft>
                <a:spcPts val="0"/>
              </a:spcAft>
            </a:pPr>
            <a:endParaRPr lang="zh-TW" altLang="en-US" dirty="0"/>
          </a:p>
        </p:txBody>
      </p:sp>
      <p:pic>
        <p:nvPicPr>
          <p:cNvPr id="10" name="圖片 9"/>
          <p:cNvPicPr>
            <a:picLocks noChangeAspect="1"/>
          </p:cNvPicPr>
          <p:nvPr/>
        </p:nvPicPr>
        <p:blipFill>
          <a:blip r:embed="rId3"/>
          <a:stretch>
            <a:fillRect/>
          </a:stretch>
        </p:blipFill>
        <p:spPr>
          <a:xfrm>
            <a:off x="298175" y="1845733"/>
            <a:ext cx="8547651" cy="1837293"/>
          </a:xfrm>
          <a:prstGeom prst="rect">
            <a:avLst/>
          </a:prstGeom>
        </p:spPr>
      </p:pic>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3385577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3200" dirty="0">
                <a:solidFill>
                  <a:schemeClr val="tx1"/>
                </a:solidFill>
              </a:rPr>
              <a:t>Fun Time 3</a:t>
            </a:r>
            <a:endParaRPr lang="zh-TW" altLang="en-US" sz="3200" dirty="0">
              <a:solidFill>
                <a:schemeClr val="tx1"/>
              </a:solidFill>
            </a:endParaRPr>
          </a:p>
        </p:txBody>
      </p:sp>
      <p:sp>
        <p:nvSpPr>
          <p:cNvPr id="4" name="頁尾版面配置區 3"/>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
        <p:nvSpPr>
          <p:cNvPr id="5" name="投影片編號版面配置區 4"/>
          <p:cNvSpPr>
            <a:spLocks noGrp="1"/>
          </p:cNvSpPr>
          <p:nvPr>
            <p:ph type="sldNum" sz="quarter" idx="12"/>
          </p:nvPr>
        </p:nvSpPr>
        <p:spPr/>
        <p:txBody>
          <a:bodyPr vert="horz" lIns="91440" tIns="45720" rIns="91440" bIns="45720" rtlCol="0" anchor="ctr"/>
          <a:lstStyle/>
          <a:p>
            <a:fld id="{00000000-1234-1234-1234-123412341234}" type="slidenum">
              <a:rPr lang="en-US" altLang="zh-TW" sz="1200">
                <a:latin typeface="Times New Roman" panose="02020603050405020304" pitchFamily="18" charset="0"/>
                <a:ea typeface="標楷體" panose="03000509000000000000" pitchFamily="65" charset="-120"/>
                <a:cs typeface="Times New Roman" panose="02020603050405020304" pitchFamily="18" charset="0"/>
              </a:rPr>
              <a:pPr/>
              <a:t>53</a:t>
            </a:fld>
            <a:endParaRPr lang="zh-TW" altLang="en-US" sz="120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677478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smtClean="0">
                <a:solidFill>
                  <a:schemeClr val="tx1"/>
                </a:solidFill>
              </a:rPr>
              <a:t>6.3</a:t>
            </a:r>
            <a:r>
              <a:rPr lang="zh-TW" altLang="en-US" sz="3200" b="1" dirty="0" smtClean="0">
                <a:solidFill>
                  <a:schemeClr val="tx1"/>
                </a:solidFill>
              </a:rPr>
              <a:t> </a:t>
            </a:r>
            <a:r>
              <a:rPr lang="en-US" altLang="zh-TW" sz="3200" dirty="0" smtClean="0">
                <a:solidFill>
                  <a:schemeClr val="tx1"/>
                </a:solidFill>
              </a:rPr>
              <a:t>Geometric </a:t>
            </a:r>
            <a:r>
              <a:rPr lang="en-US" altLang="zh-TW" sz="3200" dirty="0">
                <a:solidFill>
                  <a:schemeClr val="tx1"/>
                </a:solidFill>
              </a:rPr>
              <a:t>Intrinsic Calibration</a:t>
            </a:r>
            <a:endParaRPr lang="zh-TW" altLang="en-US" sz="3200" dirty="0">
              <a:solidFill>
                <a:schemeClr val="tx1"/>
              </a:solidFill>
            </a:endParaRPr>
          </a:p>
        </p:txBody>
      </p:sp>
      <p:sp>
        <p:nvSpPr>
          <p:cNvPr id="3" name="內容版面配置區 2"/>
          <p:cNvSpPr>
            <a:spLocks noGrp="1"/>
          </p:cNvSpPr>
          <p:nvPr>
            <p:ph idx="1"/>
          </p:nvPr>
        </p:nvSpPr>
        <p:spPr/>
        <p:txBody>
          <a:bodyPr>
            <a:normAutofit/>
          </a:bodyPr>
          <a:lstStyle/>
          <a:p>
            <a:pPr marL="357188" indent="-357188" algn="just">
              <a:lnSpc>
                <a:spcPct val="150000"/>
              </a:lnSpc>
              <a:spcBef>
                <a:spcPts val="0"/>
              </a:spcBef>
              <a:spcAft>
                <a:spcPts val="0"/>
              </a:spcAft>
              <a:buFont typeface="Wingdings" panose="05000000000000000000" pitchFamily="2" charset="2"/>
              <a:buChar char="ü"/>
            </a:pPr>
            <a:r>
              <a:rPr lang="en-US" altLang="zh-TW" sz="2800" dirty="0">
                <a:solidFill>
                  <a:schemeClr val="tx1"/>
                </a:solidFill>
                <a:latin typeface="+mj-lt"/>
              </a:rPr>
              <a:t>Intrinsic and extrinsic calibration can be computed at the same time</a:t>
            </a:r>
          </a:p>
          <a:p>
            <a:pPr marL="808038" lvl="2" indent="-342900" algn="just">
              <a:lnSpc>
                <a:spcPct val="150000"/>
              </a:lnSpc>
              <a:spcBef>
                <a:spcPts val="0"/>
              </a:spcBef>
              <a:spcAft>
                <a:spcPts val="0"/>
              </a:spcAft>
              <a:buFont typeface="Arial" panose="020B0604020202020204" pitchFamily="34" charset="0"/>
              <a:buChar char="•"/>
            </a:pPr>
            <a:r>
              <a:rPr lang="en-US" altLang="zh-TW" sz="2400" dirty="0" smtClean="0">
                <a:solidFill>
                  <a:schemeClr val="tx1"/>
                </a:solidFill>
                <a:latin typeface="+mj-lt"/>
              </a:rPr>
              <a:t>Intrinsic calibration: Internal </a:t>
            </a:r>
            <a:r>
              <a:rPr lang="en-US" altLang="zh-TW" sz="2400" dirty="0">
                <a:solidFill>
                  <a:schemeClr val="tx1"/>
                </a:solidFill>
                <a:latin typeface="+mj-lt"/>
              </a:rPr>
              <a:t>camera calibration parameters</a:t>
            </a:r>
          </a:p>
          <a:p>
            <a:pPr marL="808038" lvl="2" indent="-342900" algn="just">
              <a:lnSpc>
                <a:spcPct val="150000"/>
              </a:lnSpc>
              <a:spcBef>
                <a:spcPts val="0"/>
              </a:spcBef>
              <a:spcAft>
                <a:spcPts val="0"/>
              </a:spcAft>
              <a:buFont typeface="Arial" panose="020B0604020202020204" pitchFamily="34" charset="0"/>
              <a:buChar char="•"/>
            </a:pPr>
            <a:r>
              <a:rPr lang="en-US" altLang="zh-TW" sz="2400" dirty="0">
                <a:solidFill>
                  <a:schemeClr val="tx1"/>
                </a:solidFill>
                <a:latin typeface="+mj-lt"/>
              </a:rPr>
              <a:t>Extrinsic </a:t>
            </a:r>
            <a:r>
              <a:rPr lang="en-US" altLang="zh-TW" sz="2400" dirty="0" smtClean="0">
                <a:solidFill>
                  <a:schemeClr val="tx1"/>
                </a:solidFill>
                <a:latin typeface="+mj-lt"/>
              </a:rPr>
              <a:t>calibration: Pose </a:t>
            </a:r>
            <a:r>
              <a:rPr lang="en-US" altLang="zh-TW" sz="2400" dirty="0">
                <a:solidFill>
                  <a:schemeClr val="tx1"/>
                </a:solidFill>
                <a:latin typeface="+mj-lt"/>
              </a:rPr>
              <a:t>of the camera</a:t>
            </a:r>
          </a:p>
          <a:p>
            <a:pPr marL="357188" indent="-357188" algn="just">
              <a:lnSpc>
                <a:spcPct val="150000"/>
              </a:lnSpc>
              <a:spcBef>
                <a:spcPts val="0"/>
              </a:spcBef>
              <a:spcAft>
                <a:spcPts val="0"/>
              </a:spcAft>
              <a:buFont typeface="Wingdings" panose="05000000000000000000" pitchFamily="2" charset="2"/>
              <a:buChar char="ü"/>
            </a:pPr>
            <a:r>
              <a:rPr lang="en-US" altLang="zh-TW" sz="2800" dirty="0">
                <a:solidFill>
                  <a:schemeClr val="tx1"/>
                </a:solidFill>
                <a:latin typeface="+mj-lt"/>
              </a:rPr>
              <a:t>The </a:t>
            </a:r>
            <a:r>
              <a:rPr lang="en-US" altLang="zh-TW" sz="2800" dirty="0" smtClean="0">
                <a:solidFill>
                  <a:schemeClr val="tx1"/>
                </a:solidFill>
                <a:latin typeface="+mj-lt"/>
              </a:rPr>
              <a:t>“classic” </a:t>
            </a:r>
            <a:r>
              <a:rPr lang="en-US" altLang="zh-TW" sz="2800" dirty="0">
                <a:solidFill>
                  <a:schemeClr val="tx1"/>
                </a:solidFill>
                <a:latin typeface="+mj-lt"/>
              </a:rPr>
              <a:t>approach to camera calibration</a:t>
            </a: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54</a:t>
            </a:fld>
            <a:endParaRPr lang="uk-UA" sz="1200">
              <a:latin typeface="+mj-lt"/>
              <a:ea typeface="+mj-ea"/>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326353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6.3.1</a:t>
            </a: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Calibration Patterns</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lstStyle/>
          <a:p>
            <a:pPr marL="265113" indent="-265113" algn="just">
              <a:lnSpc>
                <a:spcPct val="150000"/>
              </a:lnSpc>
              <a:spcBef>
                <a:spcPts val="0"/>
              </a:spcBef>
              <a:spcAft>
                <a:spcPts val="0"/>
              </a:spcAft>
              <a:buFont typeface="Wingdings" panose="05000000000000000000" pitchFamily="2" charset="2"/>
              <a:buChar char="ü"/>
            </a:pPr>
            <a:r>
              <a:rPr lang="en-US" altLang="zh-TW" sz="2400" dirty="0">
                <a:solidFill>
                  <a:schemeClr val="tx1"/>
                </a:solidFill>
              </a:rPr>
              <a:t>One of the more reliable ways to estimate</a:t>
            </a:r>
            <a:r>
              <a:rPr lang="zh-TW" altLang="en-US" sz="2400" dirty="0">
                <a:solidFill>
                  <a:schemeClr val="tx1"/>
                </a:solidFill>
              </a:rPr>
              <a:t> </a:t>
            </a:r>
            <a:r>
              <a:rPr lang="en-US" altLang="zh-TW" sz="2400" dirty="0">
                <a:solidFill>
                  <a:schemeClr val="tx1"/>
                </a:solidFill>
              </a:rPr>
              <a:t>a camera’s intrinsic parameters</a:t>
            </a:r>
          </a:p>
          <a:p>
            <a:pPr marL="265113" indent="-265113" algn="just">
              <a:lnSpc>
                <a:spcPct val="150000"/>
              </a:lnSpc>
              <a:spcBef>
                <a:spcPts val="0"/>
              </a:spcBef>
              <a:spcAft>
                <a:spcPts val="0"/>
              </a:spcAft>
              <a:buFont typeface="Wingdings" panose="05000000000000000000" pitchFamily="2" charset="2"/>
              <a:buChar char="ü"/>
            </a:pPr>
            <a:r>
              <a:rPr lang="en-US" altLang="zh-TW" sz="2400" dirty="0">
                <a:solidFill>
                  <a:schemeClr val="tx1"/>
                </a:solidFill>
              </a:rPr>
              <a:t>In photogrammetry, it is common to set up a camera in a</a:t>
            </a:r>
            <a:r>
              <a:rPr lang="zh-TW" altLang="en-US" sz="2400" dirty="0">
                <a:solidFill>
                  <a:schemeClr val="tx1"/>
                </a:solidFill>
              </a:rPr>
              <a:t> </a:t>
            </a:r>
            <a:r>
              <a:rPr lang="en-US" altLang="zh-TW" sz="2400" dirty="0">
                <a:solidFill>
                  <a:schemeClr val="tx1"/>
                </a:solidFill>
              </a:rPr>
              <a:t>large field looking at distant calibration targets whose exact location has been pre-computed</a:t>
            </a:r>
            <a:r>
              <a:rPr lang="zh-TW" altLang="en-US" sz="2400" dirty="0">
                <a:solidFill>
                  <a:schemeClr val="tx1"/>
                </a:solidFill>
              </a:rPr>
              <a:t> </a:t>
            </a:r>
            <a:r>
              <a:rPr lang="en-US" altLang="zh-TW" sz="2400" dirty="0">
                <a:solidFill>
                  <a:schemeClr val="tx1"/>
                </a:solidFill>
              </a:rPr>
              <a:t>using surveying equipment</a:t>
            </a:r>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55</a:t>
            </a:fld>
            <a:endParaRPr lang="uk-UA" sz="1200">
              <a:latin typeface="+mj-lt"/>
              <a:ea typeface="+mj-ea"/>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2483740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p:txBody>
          <a:bodyPr/>
          <a:lstStyle/>
          <a:p>
            <a:pPr algn="ct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6.3.1</a:t>
            </a: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Calibration Patterns</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8"/>
          <p:cNvSpPr>
            <a:spLocks noGrp="1"/>
          </p:cNvSpPr>
          <p:nvPr>
            <p:ph idx="1"/>
          </p:nvPr>
        </p:nvSpPr>
        <p:spPr>
          <a:xfrm>
            <a:off x="822959" y="5035826"/>
            <a:ext cx="7543801" cy="1577008"/>
          </a:xfrm>
        </p:spPr>
        <p:txBody>
          <a:bodyPr/>
          <a:lstStyle/>
          <a:p>
            <a:pPr marL="0" indent="0" algn="just" defTabSz="990752">
              <a:lnSpc>
                <a:spcPct val="100000"/>
              </a:lnSpc>
              <a:spcBef>
                <a:spcPts val="0"/>
              </a:spcBef>
              <a:spcAft>
                <a:spcPts val="0"/>
              </a:spcAft>
              <a:buClrTx/>
              <a:buSzTx/>
              <a:buNone/>
              <a:defRPr/>
            </a:pPr>
            <a:r>
              <a:rPr kumimoji="1" lang="en-US" altLang="zh-TW" b="1" dirty="0">
                <a:solidFill>
                  <a:schemeClr val="tx1"/>
                </a:solidFill>
              </a:rPr>
              <a:t>Figure 6.8 </a:t>
            </a:r>
            <a:r>
              <a:rPr kumimoji="1" lang="en-US" altLang="zh-TW" dirty="0">
                <a:solidFill>
                  <a:schemeClr val="tx1"/>
                </a:solidFill>
              </a:rPr>
              <a:t>Calibration </a:t>
            </a:r>
            <a:r>
              <a:rPr kumimoji="1" lang="en-US" altLang="zh-TW" dirty="0" smtClean="0">
                <a:solidFill>
                  <a:schemeClr val="tx1"/>
                </a:solidFill>
              </a:rPr>
              <a:t>patterns:</a:t>
            </a:r>
            <a:r>
              <a:rPr kumimoji="1" lang="zh-TW" altLang="en-US" dirty="0" smtClean="0">
                <a:solidFill>
                  <a:schemeClr val="tx1"/>
                </a:solidFill>
              </a:rPr>
              <a:t> </a:t>
            </a:r>
            <a:r>
              <a:rPr kumimoji="1" lang="en-US" altLang="zh-TW" dirty="0" smtClean="0">
                <a:solidFill>
                  <a:schemeClr val="tx1"/>
                </a:solidFill>
              </a:rPr>
              <a:t>(a) a </a:t>
            </a:r>
            <a:r>
              <a:rPr kumimoji="1" lang="en-US" altLang="zh-TW" dirty="0">
                <a:solidFill>
                  <a:schemeClr val="tx1"/>
                </a:solidFill>
              </a:rPr>
              <a:t>three-dimensional target (</a:t>
            </a:r>
            <a:r>
              <a:rPr kumimoji="1" lang="en-US" altLang="zh-TW" dirty="0" err="1">
                <a:solidFill>
                  <a:srgbClr val="663300"/>
                </a:solidFill>
              </a:rPr>
              <a:t>Quan</a:t>
            </a:r>
            <a:r>
              <a:rPr kumimoji="1" lang="en-US" altLang="zh-TW" dirty="0">
                <a:solidFill>
                  <a:srgbClr val="663300"/>
                </a:solidFill>
              </a:rPr>
              <a:t> and Lan 1999</a:t>
            </a:r>
            <a:r>
              <a:rPr kumimoji="1" lang="en-US" altLang="zh-TW" dirty="0">
                <a:solidFill>
                  <a:schemeClr val="tx1"/>
                </a:solidFill>
              </a:rPr>
              <a:t>) ©1999 </a:t>
            </a:r>
            <a:r>
              <a:rPr kumimoji="1" lang="en-US" altLang="zh-TW" dirty="0" smtClean="0">
                <a:solidFill>
                  <a:schemeClr val="tx1"/>
                </a:solidFill>
              </a:rPr>
              <a:t>IEEE; (b) a </a:t>
            </a:r>
            <a:r>
              <a:rPr kumimoji="1" lang="en-US" altLang="zh-TW" dirty="0">
                <a:solidFill>
                  <a:schemeClr val="tx1"/>
                </a:solidFill>
              </a:rPr>
              <a:t>two-dimensional target (</a:t>
            </a:r>
            <a:r>
              <a:rPr kumimoji="1" lang="en-US" altLang="zh-TW" dirty="0">
                <a:solidFill>
                  <a:srgbClr val="663300"/>
                </a:solidFill>
              </a:rPr>
              <a:t>Zhang 2000</a:t>
            </a:r>
            <a:r>
              <a:rPr kumimoji="1" lang="en-US" altLang="zh-TW" dirty="0">
                <a:solidFill>
                  <a:schemeClr val="tx1"/>
                </a:solidFill>
              </a:rPr>
              <a:t>) © 2000 IEEE. </a:t>
            </a:r>
            <a:r>
              <a:rPr kumimoji="1" lang="en-US" altLang="zh-TW" dirty="0" smtClean="0">
                <a:solidFill>
                  <a:schemeClr val="tx1"/>
                </a:solidFill>
              </a:rPr>
              <a:t>Note </a:t>
            </a:r>
            <a:r>
              <a:rPr kumimoji="1" lang="en-US" altLang="zh-TW" dirty="0">
                <a:solidFill>
                  <a:schemeClr val="tx1"/>
                </a:solidFill>
              </a:rPr>
              <a:t>that radial distortion needs to be removed from such images before the feature points can be used for calibration. </a:t>
            </a:r>
          </a:p>
        </p:txBody>
      </p:sp>
      <p:sp>
        <p:nvSpPr>
          <p:cNvPr id="3" name="投影片編號版面配置區 2"/>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56</a:t>
            </a:fld>
            <a:endParaRPr lang="uk-UA" sz="1200">
              <a:latin typeface="+mj-lt"/>
              <a:ea typeface="+mj-ea"/>
            </a:endParaRPr>
          </a:p>
        </p:txBody>
      </p:sp>
      <p:pic>
        <p:nvPicPr>
          <p:cNvPr id="8" name="圖片 7"/>
          <p:cNvPicPr>
            <a:picLocks noChangeAspect="1"/>
          </p:cNvPicPr>
          <p:nvPr/>
        </p:nvPicPr>
        <p:blipFill>
          <a:blip r:embed="rId3"/>
          <a:stretch>
            <a:fillRect/>
          </a:stretch>
        </p:blipFill>
        <p:spPr>
          <a:xfrm>
            <a:off x="808214" y="1777117"/>
            <a:ext cx="7573289" cy="3258709"/>
          </a:xfrm>
          <a:prstGeom prst="rect">
            <a:avLst/>
          </a:prstGeom>
        </p:spPr>
      </p:pic>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7973774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357188" indent="-357188" algn="just">
              <a:lnSpc>
                <a:spcPct val="150000"/>
              </a:lnSpc>
              <a:spcBef>
                <a:spcPts val="0"/>
              </a:spcBef>
              <a:buFont typeface="Wingdings" panose="05000000000000000000" pitchFamily="2" charset="2"/>
              <a:buChar char="ü"/>
            </a:pPr>
            <a:r>
              <a:rPr lang="en-US" altLang="zh-TW" sz="2400" dirty="0">
                <a:solidFill>
                  <a:schemeClr val="tx1"/>
                </a:solidFill>
              </a:rPr>
              <a:t>Span the calibration object as much of the workspace as possible if a smaller calibration rig needs to be </a:t>
            </a:r>
            <a:r>
              <a:rPr lang="en-US" altLang="zh-TW" sz="2400" dirty="0" smtClean="0">
                <a:solidFill>
                  <a:schemeClr val="tx1"/>
                </a:solidFill>
              </a:rPr>
              <a:t>used.</a:t>
            </a:r>
            <a:endParaRPr lang="en-US" altLang="zh-TW" sz="2400" dirty="0">
              <a:solidFill>
                <a:schemeClr val="tx1"/>
              </a:solidFill>
            </a:endParaRPr>
          </a:p>
          <a:p>
            <a:pPr marL="357188" indent="-357188" algn="just">
              <a:lnSpc>
                <a:spcPct val="150000"/>
              </a:lnSpc>
              <a:spcBef>
                <a:spcPts val="0"/>
              </a:spcBef>
              <a:buFont typeface="Wingdings" panose="05000000000000000000" pitchFamily="2" charset="2"/>
              <a:buChar char="ü"/>
            </a:pPr>
            <a:r>
              <a:rPr lang="en-US" altLang="zh-TW" sz="2400" dirty="0">
                <a:solidFill>
                  <a:schemeClr val="tx1"/>
                </a:solidFill>
              </a:rPr>
              <a:t>Estimate the covariance in the parameters to determine the quality of </a:t>
            </a:r>
            <a:r>
              <a:rPr lang="en-US" altLang="zh-TW" sz="2400" dirty="0" smtClean="0">
                <a:solidFill>
                  <a:schemeClr val="tx1"/>
                </a:solidFill>
              </a:rPr>
              <a:t>calibration.</a:t>
            </a:r>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57</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lstStyle/>
          <a:p>
            <a:pPr algn="ct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6.3.1</a:t>
            </a: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Calibration Patterns</a:t>
            </a:r>
            <a:endPar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dirty="0">
                <a:latin typeface="+mj-lt"/>
                <a:ea typeface="+mj-ea"/>
              </a:rPr>
              <a:t>DC &amp; CV Lab. CSIE NTU</a:t>
            </a:r>
            <a:endParaRPr lang="zh-TW" altLang="en-US" sz="1200" cap="none" dirty="0">
              <a:latin typeface="+mj-lt"/>
              <a:ea typeface="+mj-ea"/>
            </a:endParaRPr>
          </a:p>
        </p:txBody>
      </p:sp>
    </p:spTree>
    <p:extLst>
      <p:ext uri="{BB962C8B-B14F-4D97-AF65-F5344CB8AC3E}">
        <p14:creationId xmlns:p14="http://schemas.microsoft.com/office/powerpoint/2010/main" val="11324304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smtClean="0">
                <a:solidFill>
                  <a:schemeClr val="tx1"/>
                </a:solidFill>
              </a:rPr>
              <a:t>6.3.2</a:t>
            </a:r>
            <a:r>
              <a:rPr lang="zh-TW" altLang="en-US" sz="3200" b="1" dirty="0" smtClean="0">
                <a:solidFill>
                  <a:schemeClr val="tx1"/>
                </a:solidFill>
              </a:rPr>
              <a:t> </a:t>
            </a:r>
            <a:r>
              <a:rPr lang="en-US" altLang="zh-TW" sz="3200" dirty="0" smtClean="0">
                <a:solidFill>
                  <a:schemeClr val="tx1"/>
                </a:solidFill>
              </a:rPr>
              <a:t>Vanishing Points</a:t>
            </a:r>
            <a:endParaRPr lang="zh-TW" altLang="en-US" sz="3200" dirty="0">
              <a:solidFill>
                <a:schemeClr val="tx1"/>
              </a:solidFill>
            </a:endParaRPr>
          </a:p>
        </p:txBody>
      </p:sp>
      <p:sp>
        <p:nvSpPr>
          <p:cNvPr id="3" name="內容版面配置區 2"/>
          <p:cNvSpPr>
            <a:spLocks noGrp="1"/>
          </p:cNvSpPr>
          <p:nvPr>
            <p:ph idx="1"/>
          </p:nvPr>
        </p:nvSpPr>
        <p:spPr/>
        <p:txBody>
          <a:bodyPr/>
          <a:lstStyle/>
          <a:p>
            <a:pPr marL="357188" indent="-357188" algn="just">
              <a:lnSpc>
                <a:spcPct val="150000"/>
              </a:lnSpc>
              <a:spcBef>
                <a:spcPts val="0"/>
              </a:spcBef>
              <a:buFont typeface="Wingdings" panose="05000000000000000000" pitchFamily="2" charset="2"/>
              <a:buChar char="ü"/>
            </a:pPr>
            <a:r>
              <a:rPr lang="en-US" altLang="zh-TW" sz="2400" dirty="0">
                <a:solidFill>
                  <a:schemeClr val="tx1"/>
                </a:solidFill>
              </a:rPr>
              <a:t>A man-made scene with a lot of rectangular objects such as boxes or room </a:t>
            </a:r>
            <a:r>
              <a:rPr lang="en-US" altLang="zh-TW" sz="2400" dirty="0" smtClean="0">
                <a:solidFill>
                  <a:schemeClr val="tx1"/>
                </a:solidFill>
              </a:rPr>
              <a:t>walls.</a:t>
            </a:r>
            <a:endParaRPr lang="en-US" altLang="zh-TW" sz="2400" dirty="0">
              <a:solidFill>
                <a:schemeClr val="tx1"/>
              </a:solidFill>
            </a:endParaRPr>
          </a:p>
          <a:p>
            <a:pPr marL="357188" indent="-357188" algn="just">
              <a:lnSpc>
                <a:spcPct val="150000"/>
              </a:lnSpc>
              <a:spcBef>
                <a:spcPts val="0"/>
              </a:spcBef>
              <a:buFont typeface="Wingdings" panose="05000000000000000000" pitchFamily="2" charset="2"/>
              <a:buChar char="ü"/>
            </a:pPr>
            <a:r>
              <a:rPr lang="en-US" altLang="zh-TW" sz="2400" dirty="0">
                <a:solidFill>
                  <a:schemeClr val="tx1"/>
                </a:solidFill>
              </a:rPr>
              <a:t>Intersect the 2D lines corresponding to 3D parallel lines to compute their </a:t>
            </a:r>
            <a:r>
              <a:rPr lang="en-US" altLang="zh-TW" sz="2400" i="1" dirty="0">
                <a:solidFill>
                  <a:schemeClr val="tx1"/>
                </a:solidFill>
              </a:rPr>
              <a:t>vanishing </a:t>
            </a:r>
            <a:r>
              <a:rPr lang="en-US" altLang="zh-TW" sz="2400" i="1" dirty="0" smtClean="0">
                <a:solidFill>
                  <a:schemeClr val="tx1"/>
                </a:solidFill>
              </a:rPr>
              <a:t>points.</a:t>
            </a:r>
            <a:endParaRPr lang="en-US" altLang="zh-TW" sz="2400" i="1" dirty="0">
              <a:solidFill>
                <a:schemeClr val="tx1"/>
              </a:solidFill>
            </a:endParaRPr>
          </a:p>
          <a:p>
            <a:pPr marL="357188" indent="-357188" algn="just">
              <a:lnSpc>
                <a:spcPct val="150000"/>
              </a:lnSpc>
              <a:spcBef>
                <a:spcPts val="0"/>
              </a:spcBef>
              <a:buFont typeface="Wingdings" panose="05000000000000000000" pitchFamily="2" charset="2"/>
              <a:buChar char="ü"/>
            </a:pPr>
            <a:r>
              <a:rPr lang="en-US" altLang="zh-TW" sz="2400" dirty="0">
                <a:solidFill>
                  <a:schemeClr val="tx1"/>
                </a:solidFill>
              </a:rPr>
              <a:t>Use these to determine the intrinsic and extrinsic calibration </a:t>
            </a:r>
            <a:r>
              <a:rPr lang="en-US" altLang="zh-TW" sz="2400" dirty="0" smtClean="0">
                <a:solidFill>
                  <a:schemeClr val="tx1"/>
                </a:solidFill>
              </a:rPr>
              <a:t>parameters.</a:t>
            </a:r>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58</a:t>
            </a:fld>
            <a:endParaRPr lang="uk-UA" sz="1200">
              <a:latin typeface="+mj-lt"/>
              <a:ea typeface="+mj-ea"/>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0033791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7C48A805-0A4C-5342-9D6D-E8F496D85059}"/>
              </a:ext>
            </a:extLst>
          </p:cNvPr>
          <p:cNvPicPr>
            <a:picLocks noGrp="1" noChangeAspect="1"/>
          </p:cNvPicPr>
          <p:nvPr>
            <p:ph idx="1"/>
          </p:nvPr>
        </p:nvPicPr>
        <p:blipFill>
          <a:blip r:embed="rId3"/>
          <a:stretch>
            <a:fillRect/>
          </a:stretch>
        </p:blipFill>
        <p:spPr>
          <a:xfrm>
            <a:off x="509136" y="1029863"/>
            <a:ext cx="2961655" cy="4442482"/>
          </a:xfrm>
        </p:spPr>
      </p:pic>
      <p:sp>
        <p:nvSpPr>
          <p:cNvPr id="2" name="投影片編號版面配置區 1"/>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59</a:t>
            </a:fld>
            <a:endParaRPr lang="uk-UA" sz="1200">
              <a:latin typeface="+mj-lt"/>
              <a:ea typeface="+mj-ea"/>
            </a:endParaRPr>
          </a:p>
        </p:txBody>
      </p:sp>
      <p:pic>
        <p:nvPicPr>
          <p:cNvPr id="5" name="圖片 4">
            <a:extLst>
              <a:ext uri="{FF2B5EF4-FFF2-40B4-BE49-F238E27FC236}">
                <a16:creationId xmlns:a16="http://schemas.microsoft.com/office/drawing/2014/main" id="{B770B542-9429-F547-9D40-C76AFA60D2A5}"/>
              </a:ext>
            </a:extLst>
          </p:cNvPr>
          <p:cNvPicPr>
            <a:picLocks noChangeAspect="1"/>
          </p:cNvPicPr>
          <p:nvPr/>
        </p:nvPicPr>
        <p:blipFill>
          <a:blip r:embed="rId4"/>
          <a:stretch>
            <a:fillRect/>
          </a:stretch>
        </p:blipFill>
        <p:spPr>
          <a:xfrm>
            <a:off x="3707904" y="179306"/>
            <a:ext cx="4320480" cy="3248733"/>
          </a:xfrm>
          <a:prstGeom prst="rect">
            <a:avLst/>
          </a:prstGeom>
        </p:spPr>
      </p:pic>
      <p:pic>
        <p:nvPicPr>
          <p:cNvPr id="6" name="圖片 5">
            <a:extLst>
              <a:ext uri="{FF2B5EF4-FFF2-40B4-BE49-F238E27FC236}">
                <a16:creationId xmlns:a16="http://schemas.microsoft.com/office/drawing/2014/main" id="{E0D1F471-DA42-2B4D-A051-A52DC04B1943}"/>
              </a:ext>
            </a:extLst>
          </p:cNvPr>
          <p:cNvPicPr>
            <a:picLocks noChangeAspect="1"/>
          </p:cNvPicPr>
          <p:nvPr/>
        </p:nvPicPr>
        <p:blipFill>
          <a:blip r:embed="rId5"/>
          <a:stretch>
            <a:fillRect/>
          </a:stretch>
        </p:blipFill>
        <p:spPr>
          <a:xfrm>
            <a:off x="3707904" y="3611935"/>
            <a:ext cx="4464346" cy="3212976"/>
          </a:xfrm>
          <a:prstGeom prst="rect">
            <a:avLst/>
          </a:prstGeom>
        </p:spPr>
      </p:pic>
      <p:sp>
        <p:nvSpPr>
          <p:cNvPr id="3" name="頁尾版面配置區 2"/>
          <p:cNvSpPr>
            <a:spLocks noGrp="1"/>
          </p:cNvSpPr>
          <p:nvPr>
            <p:ph type="ftr" sz="quarter" idx="11"/>
          </p:nvPr>
        </p:nvSpPr>
        <p:spPr/>
        <p:txBody>
          <a:bodyPr/>
          <a:lstStyle/>
          <a:p>
            <a:r>
              <a:rPr lang="pl-PL" altLang="zh-TW" smtClean="0"/>
              <a:t>DC &amp; CV Lab. CSIE NTU</a:t>
            </a:r>
            <a:endParaRPr lang="zh-TW" altLang="en-US"/>
          </a:p>
        </p:txBody>
      </p:sp>
    </p:spTree>
    <p:extLst>
      <p:ext uri="{BB962C8B-B14F-4D97-AF65-F5344CB8AC3E}">
        <p14:creationId xmlns:p14="http://schemas.microsoft.com/office/powerpoint/2010/main" val="1316232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6</a:t>
            </a:fld>
            <a:endParaRPr lang="uk-UA" sz="1200">
              <a:latin typeface="+mj-lt"/>
              <a:ea typeface="+mj-ea"/>
            </a:endParaRPr>
          </a:p>
        </p:txBody>
      </p:sp>
      <p:sp>
        <p:nvSpPr>
          <p:cNvPr id="6" name="文字方塊 5"/>
          <p:cNvSpPr txBox="1"/>
          <p:nvPr/>
        </p:nvSpPr>
        <p:spPr>
          <a:xfrm>
            <a:off x="6794596" y="76777"/>
            <a:ext cx="2349404" cy="307777"/>
          </a:xfrm>
          <a:prstGeom prst="rect">
            <a:avLst/>
          </a:prstGeom>
          <a:noFill/>
        </p:spPr>
        <p:txBody>
          <a:bodyPr wrap="square" rtlCol="0">
            <a:spAutoFit/>
          </a:bodyPr>
          <a:lstStyle/>
          <a:p>
            <a:r>
              <a:rPr lang="en-US" altLang="zh-TW" dirty="0" err="1" smtClean="0">
                <a:latin typeface="+mj-lt"/>
                <a:ea typeface="+mj-ea"/>
              </a:rPr>
              <a:t>DoF</a:t>
            </a:r>
            <a:r>
              <a:rPr lang="en-US" altLang="zh-TW" dirty="0" smtClean="0">
                <a:latin typeface="+mj-lt"/>
                <a:ea typeface="+mj-ea"/>
              </a:rPr>
              <a:t>:</a:t>
            </a:r>
            <a:r>
              <a:rPr lang="zh-TW" altLang="en-US" dirty="0" smtClean="0">
                <a:latin typeface="+mj-lt"/>
                <a:ea typeface="+mj-ea"/>
              </a:rPr>
              <a:t> </a:t>
            </a:r>
            <a:r>
              <a:rPr lang="en-US" altLang="zh-TW" dirty="0" smtClean="0">
                <a:latin typeface="+mj-lt"/>
                <a:ea typeface="+mj-ea"/>
              </a:rPr>
              <a:t>Degrees of Freedom</a:t>
            </a:r>
            <a:endParaRPr lang="zh-TW" altLang="en-US" dirty="0">
              <a:latin typeface="+mj-lt"/>
              <a:ea typeface="+mj-ea"/>
            </a:endParaRPr>
          </a:p>
        </p:txBody>
      </p:sp>
      <p:sp>
        <p:nvSpPr>
          <p:cNvPr id="9" name="Google Shape;88;p18"/>
          <p:cNvSpPr txBox="1">
            <a:spLocks noGrp="1"/>
          </p:cNvSpPr>
          <p:nvPr>
            <p:ph type="title"/>
          </p:nvPr>
        </p:nvSpPr>
        <p:spPr>
          <a:xfrm>
            <a:off x="822960" y="286604"/>
            <a:ext cx="7543800" cy="1450757"/>
          </a:xfrm>
          <a:prstGeom prst="rect">
            <a:avLst/>
          </a:prstGeom>
          <a:noFill/>
          <a:ln>
            <a:noFill/>
          </a:ln>
        </p:spPr>
        <p:txBody>
          <a:bodyPr spcFirstLastPara="1" wrap="square" lIns="68575" tIns="34275" rIns="68575" bIns="34275" anchor="b" anchorCtr="0">
            <a:noAutofit/>
          </a:bodyPr>
          <a:lstStyle/>
          <a:p>
            <a:pPr lvl="1" algn="ctr"/>
            <a:r>
              <a:rPr lang="en-US" altLang="zh-TW" sz="3200" b="1" dirty="0" smtClean="0">
                <a:solidFill>
                  <a:schemeClr val="tx1"/>
                </a:solidFill>
                <a:latin typeface="+mj-lt"/>
                <a:ea typeface="+mj-ea"/>
              </a:rPr>
              <a:t>6.1</a:t>
            </a:r>
            <a:r>
              <a:rPr lang="zh-TW" altLang="en-US" sz="3200" b="1" dirty="0" smtClean="0">
                <a:solidFill>
                  <a:schemeClr val="tx1"/>
                </a:solidFill>
                <a:latin typeface="+mj-lt"/>
                <a:ea typeface="+mj-ea"/>
              </a:rPr>
              <a:t> </a:t>
            </a:r>
            <a:r>
              <a:rPr lang="zh-TW" sz="3200" dirty="0" smtClean="0">
                <a:solidFill>
                  <a:schemeClr val="tx1"/>
                </a:solidFill>
                <a:latin typeface="+mj-lt"/>
                <a:ea typeface="+mj-ea"/>
              </a:rPr>
              <a:t>2</a:t>
            </a:r>
            <a:r>
              <a:rPr lang="zh-TW" sz="3200" dirty="0">
                <a:solidFill>
                  <a:schemeClr val="tx1"/>
                </a:solidFill>
                <a:latin typeface="+mj-lt"/>
                <a:ea typeface="+mj-ea"/>
              </a:rPr>
              <a:t>D and 3D </a:t>
            </a:r>
            <a:r>
              <a:rPr lang="en-US" altLang="zh-TW" sz="3200" dirty="0" smtClean="0">
                <a:solidFill>
                  <a:schemeClr val="tx1"/>
                </a:solidFill>
                <a:latin typeface="+mj-lt"/>
                <a:ea typeface="+mj-ea"/>
              </a:rPr>
              <a:t>F</a:t>
            </a:r>
            <a:r>
              <a:rPr lang="zh-TW" sz="3200" dirty="0" smtClean="0">
                <a:solidFill>
                  <a:schemeClr val="tx1"/>
                </a:solidFill>
                <a:latin typeface="+mj-lt"/>
                <a:ea typeface="+mj-ea"/>
              </a:rPr>
              <a:t>eature-</a:t>
            </a:r>
            <a:r>
              <a:rPr lang="en-US" altLang="zh-TW" sz="3200" dirty="0" smtClean="0">
                <a:solidFill>
                  <a:schemeClr val="tx1"/>
                </a:solidFill>
                <a:latin typeface="+mj-lt"/>
                <a:ea typeface="+mj-ea"/>
              </a:rPr>
              <a:t>B</a:t>
            </a:r>
            <a:r>
              <a:rPr lang="zh-TW" sz="3200" dirty="0" smtClean="0">
                <a:solidFill>
                  <a:schemeClr val="tx1"/>
                </a:solidFill>
                <a:latin typeface="+mj-lt"/>
                <a:ea typeface="+mj-ea"/>
              </a:rPr>
              <a:t>a</a:t>
            </a:r>
            <a:r>
              <a:rPr lang="zh-TW" sz="3200" dirty="0">
                <a:solidFill>
                  <a:schemeClr val="tx1"/>
                </a:solidFill>
                <a:latin typeface="+mj-lt"/>
                <a:ea typeface="+mj-ea"/>
              </a:rPr>
              <a:t>sed </a:t>
            </a:r>
            <a:r>
              <a:rPr lang="en-US" altLang="zh-TW" sz="3200" dirty="0" smtClean="0">
                <a:solidFill>
                  <a:schemeClr val="tx1"/>
                </a:solidFill>
                <a:latin typeface="+mj-lt"/>
                <a:ea typeface="+mj-ea"/>
              </a:rPr>
              <a:t>A</a:t>
            </a:r>
            <a:r>
              <a:rPr lang="zh-TW" sz="3200" dirty="0" smtClean="0">
                <a:solidFill>
                  <a:schemeClr val="tx1"/>
                </a:solidFill>
                <a:latin typeface="+mj-lt"/>
                <a:ea typeface="+mj-ea"/>
              </a:rPr>
              <a:t>lignment</a:t>
            </a:r>
            <a:endParaRPr sz="3200" dirty="0">
              <a:solidFill>
                <a:schemeClr val="tx1"/>
              </a:solidFill>
              <a:latin typeface="+mj-lt"/>
              <a:ea typeface="+mj-ea"/>
            </a:endParaRPr>
          </a:p>
        </p:txBody>
      </p:sp>
      <p:pic>
        <p:nvPicPr>
          <p:cNvPr id="10" name="圖片 9"/>
          <p:cNvPicPr>
            <a:picLocks noChangeAspect="1"/>
          </p:cNvPicPr>
          <p:nvPr/>
        </p:nvPicPr>
        <p:blipFill>
          <a:blip r:embed="rId3"/>
          <a:stretch>
            <a:fillRect/>
          </a:stretch>
        </p:blipFill>
        <p:spPr>
          <a:xfrm>
            <a:off x="822960" y="1793299"/>
            <a:ext cx="7683488" cy="4343363"/>
          </a:xfrm>
          <a:prstGeom prst="rect">
            <a:avLst/>
          </a:prstGeom>
        </p:spPr>
      </p:pic>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3635590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p:txBody>
          <a:bodyPr/>
          <a:lstStyle/>
          <a:p>
            <a:pPr algn="ctr"/>
            <a:r>
              <a:rPr lang="en-US" altLang="zh-TW" sz="3200" b="1" dirty="0" smtClean="0">
                <a:solidFill>
                  <a:schemeClr val="tx1"/>
                </a:solidFill>
              </a:rPr>
              <a:t>6.3.2</a:t>
            </a:r>
            <a:r>
              <a:rPr lang="zh-TW" altLang="en-US" sz="3200" b="1" dirty="0" smtClean="0">
                <a:solidFill>
                  <a:schemeClr val="tx1"/>
                </a:solidFill>
              </a:rPr>
              <a:t> </a:t>
            </a:r>
            <a:r>
              <a:rPr lang="en-US" altLang="zh-TW" sz="3200" dirty="0" smtClean="0">
                <a:solidFill>
                  <a:schemeClr val="tx1"/>
                </a:solidFill>
              </a:rPr>
              <a:t>Vanishing Points</a:t>
            </a:r>
            <a:endParaRPr lang="zh-TW" altLang="en-US" sz="3200" dirty="0">
              <a:solidFill>
                <a:schemeClr val="tx1"/>
              </a:solidFill>
            </a:endParaRPr>
          </a:p>
        </p:txBody>
      </p:sp>
      <mc:AlternateContent xmlns:mc="http://schemas.openxmlformats.org/markup-compatibility/2006" xmlns:a14="http://schemas.microsoft.com/office/drawing/2010/main">
        <mc:Choice Requires="a14">
          <p:sp>
            <p:nvSpPr>
              <p:cNvPr id="10" name="內容版面配置區 9"/>
              <p:cNvSpPr>
                <a:spLocks noGrp="1"/>
              </p:cNvSpPr>
              <p:nvPr>
                <p:ph idx="1"/>
              </p:nvPr>
            </p:nvSpPr>
            <p:spPr>
              <a:xfrm>
                <a:off x="822959" y="4678680"/>
                <a:ext cx="7543801" cy="1889760"/>
              </a:xfrm>
            </p:spPr>
            <p:txBody>
              <a:bodyPr>
                <a:noAutofit/>
              </a:bodyPr>
              <a:lstStyle/>
              <a:p>
                <a:pPr marL="0" lvl="0" indent="0" algn="just" defTabSz="990752">
                  <a:lnSpc>
                    <a:spcPct val="100000"/>
                  </a:lnSpc>
                  <a:spcBef>
                    <a:spcPts val="0"/>
                  </a:spcBef>
                  <a:spcAft>
                    <a:spcPts val="0"/>
                  </a:spcAft>
                  <a:buClrTx/>
                  <a:buSzTx/>
                  <a:buNone/>
                  <a:defRPr/>
                </a:pPr>
                <a:r>
                  <a:rPr kumimoji="1" lang="en-US" altLang="zh-TW"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Figure 6.9 Calibration from vanishing points:</a:t>
                </a:r>
              </a:p>
              <a:p>
                <a:pPr marL="0" lvl="0" indent="0" algn="just" defTabSz="990752">
                  <a:lnSpc>
                    <a:spcPct val="100000"/>
                  </a:lnSpc>
                  <a:spcBef>
                    <a:spcPts val="0"/>
                  </a:spcBef>
                  <a:spcAft>
                    <a:spcPts val="0"/>
                  </a:spcAft>
                  <a:buClrTx/>
                  <a:buSzTx/>
                  <a:buNone/>
                  <a:defRPr/>
                </a:pPr>
                <a:r>
                  <a:rPr kumimoji="1" lang="en-US" altLang="zh-TW"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 any pair of</a:t>
                </a:r>
                <a:r>
                  <a:rPr kumimoji="1" lang="zh-TW" altLang="en-US"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a:t>
                </a:r>
                <a:r>
                  <a:rPr kumimoji="1" lang="en-US" altLang="zh-TW"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finite vanishing points (</a:t>
                </a:r>
                <a14:m>
                  <m:oMath xmlns:m="http://schemas.openxmlformats.org/officeDocument/2006/math">
                    <m:sSub>
                      <m:sSubPr>
                        <m:ctrlPr>
                          <a:rPr kumimoji="1" lang="en-US" altLang="zh-TW" i="1" kern="0">
                            <a:solidFill>
                              <a:schemeClr val="tx1"/>
                            </a:solidFill>
                            <a:latin typeface="Cambria Math" panose="02040503050406030204" pitchFamily="18" charset="0"/>
                            <a:cs typeface="Arial"/>
                            <a:sym typeface="Arial"/>
                          </a:rPr>
                        </m:ctrlPr>
                      </m:sSubPr>
                      <m:e>
                        <m:acc>
                          <m:accPr>
                            <m:chr m:val="̂"/>
                            <m:ctrlPr>
                              <a:rPr kumimoji="1" lang="en-US" altLang="zh-TW" i="1" kern="0">
                                <a:solidFill>
                                  <a:schemeClr val="tx1"/>
                                </a:solidFill>
                                <a:latin typeface="Cambria Math" panose="02040503050406030204" pitchFamily="18" charset="0"/>
                                <a:cs typeface="Arial"/>
                                <a:sym typeface="Arial"/>
                              </a:rPr>
                            </m:ctrlPr>
                          </m:accPr>
                          <m:e>
                            <m:r>
                              <a:rPr kumimoji="1" lang="en-US" altLang="zh-TW" i="1" kern="0">
                                <a:solidFill>
                                  <a:schemeClr val="tx1"/>
                                </a:solidFill>
                                <a:latin typeface="Cambria Math" panose="02040503050406030204" pitchFamily="18" charset="0"/>
                                <a:cs typeface="Arial"/>
                                <a:sym typeface="Arial"/>
                              </a:rPr>
                              <m:t>𝑥</m:t>
                            </m:r>
                          </m:e>
                        </m:acc>
                      </m:e>
                      <m:sub>
                        <m:r>
                          <a:rPr kumimoji="1" lang="en-US" altLang="zh-TW" i="1" kern="0">
                            <a:solidFill>
                              <a:schemeClr val="tx1"/>
                            </a:solidFill>
                            <a:latin typeface="Cambria Math" panose="02040503050406030204" pitchFamily="18" charset="0"/>
                            <a:cs typeface="Arial"/>
                            <a:sym typeface="Arial"/>
                          </a:rPr>
                          <m:t>𝑖</m:t>
                        </m:r>
                      </m:sub>
                    </m:sSub>
                    <m:r>
                      <a:rPr kumimoji="1" lang="en-US" altLang="zh-TW" i="1" kern="0">
                        <a:solidFill>
                          <a:schemeClr val="tx1"/>
                        </a:solidFill>
                        <a:latin typeface="Cambria Math" panose="02040503050406030204" pitchFamily="18" charset="0"/>
                        <a:cs typeface="Arial"/>
                        <a:sym typeface="Arial"/>
                      </a:rPr>
                      <m:t>,</m:t>
                    </m:r>
                    <m:sSub>
                      <m:sSubPr>
                        <m:ctrlPr>
                          <a:rPr kumimoji="1" lang="en-US" altLang="zh-TW" i="1" kern="0">
                            <a:solidFill>
                              <a:schemeClr val="tx1"/>
                            </a:solidFill>
                            <a:latin typeface="Cambria Math" panose="02040503050406030204" pitchFamily="18" charset="0"/>
                            <a:cs typeface="Arial"/>
                            <a:sym typeface="Arial"/>
                          </a:rPr>
                        </m:ctrlPr>
                      </m:sSubPr>
                      <m:e>
                        <m:acc>
                          <m:accPr>
                            <m:chr m:val="̂"/>
                            <m:ctrlPr>
                              <a:rPr kumimoji="1" lang="en-US" altLang="zh-TW" i="1" kern="0">
                                <a:solidFill>
                                  <a:schemeClr val="tx1"/>
                                </a:solidFill>
                                <a:latin typeface="Cambria Math" panose="02040503050406030204" pitchFamily="18" charset="0"/>
                                <a:cs typeface="Arial"/>
                                <a:sym typeface="Arial"/>
                              </a:rPr>
                            </m:ctrlPr>
                          </m:accPr>
                          <m:e>
                            <m:r>
                              <a:rPr kumimoji="1" lang="en-US" altLang="zh-TW" i="1" kern="0">
                                <a:solidFill>
                                  <a:schemeClr val="tx1"/>
                                </a:solidFill>
                                <a:latin typeface="Cambria Math" panose="02040503050406030204" pitchFamily="18" charset="0"/>
                                <a:cs typeface="Arial"/>
                                <a:sym typeface="Arial"/>
                              </a:rPr>
                              <m:t>𝑦</m:t>
                            </m:r>
                          </m:e>
                        </m:acc>
                      </m:e>
                      <m:sub>
                        <m:r>
                          <a:rPr kumimoji="1" lang="en-US" altLang="zh-TW" i="1" kern="0">
                            <a:solidFill>
                              <a:schemeClr val="tx1"/>
                            </a:solidFill>
                            <a:latin typeface="Cambria Math" panose="02040503050406030204" pitchFamily="18" charset="0"/>
                            <a:cs typeface="Arial"/>
                            <a:sym typeface="Arial"/>
                          </a:rPr>
                          <m:t>𝑖</m:t>
                        </m:r>
                      </m:sub>
                    </m:sSub>
                  </m:oMath>
                </a14:m>
                <a:r>
                  <a:rPr kumimoji="1" lang="en-US" altLang="zh-TW"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 can be used to estimate the focal length;</a:t>
                </a:r>
              </a:p>
              <a:p>
                <a:pPr marL="0" lvl="0" indent="0" algn="just" defTabSz="990752">
                  <a:lnSpc>
                    <a:spcPct val="100000"/>
                  </a:lnSpc>
                  <a:spcBef>
                    <a:spcPts val="0"/>
                  </a:spcBef>
                  <a:spcAft>
                    <a:spcPts val="0"/>
                  </a:spcAft>
                  <a:buClrTx/>
                  <a:buSzTx/>
                  <a:buNone/>
                  <a:defRPr/>
                </a:pPr>
                <a:r>
                  <a:rPr kumimoji="1" lang="en-US" altLang="zh-TW"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(b) The orthocenter of the vanishing point triangle gives the optical center of the image </a:t>
                </a:r>
                <a:r>
                  <a:rPr kumimoji="1" lang="en-US" altLang="zh-TW" i="1"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c</a:t>
                </a:r>
                <a:r>
                  <a:rPr kumimoji="1" lang="en-US" altLang="zh-TW" kern="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rPr>
                  <a:t>.</a:t>
                </a:r>
                <a:endParaRPr kumimoji="1" lang="en-US" altLang="zh-TW" kern="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Arial"/>
                </a:endParaRPr>
              </a:p>
            </p:txBody>
          </p:sp>
        </mc:Choice>
        <mc:Fallback xmlns="">
          <p:sp>
            <p:nvSpPr>
              <p:cNvPr id="10" name="內容版面配置區 9"/>
              <p:cNvSpPr>
                <a:spLocks noGrp="1" noRot="1" noChangeAspect="1" noMove="1" noResize="1" noEditPoints="1" noAdjustHandles="1" noChangeArrowheads="1" noChangeShapeType="1" noTextEdit="1"/>
              </p:cNvSpPr>
              <p:nvPr>
                <p:ph idx="1"/>
              </p:nvPr>
            </p:nvSpPr>
            <p:spPr>
              <a:xfrm>
                <a:off x="822959" y="4678680"/>
                <a:ext cx="7543801" cy="1889760"/>
              </a:xfrm>
              <a:blipFill>
                <a:blip r:embed="rId3"/>
                <a:stretch>
                  <a:fillRect l="-2019" t="-1935" r="-2019"/>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60</a:t>
            </a:fld>
            <a:endParaRPr lang="uk-UA" sz="1200">
              <a:latin typeface="+mj-lt"/>
              <a:ea typeface="+mj-ea"/>
            </a:endParaRPr>
          </a:p>
        </p:txBody>
      </p:sp>
      <p:pic>
        <p:nvPicPr>
          <p:cNvPr id="7" name="圖片 6"/>
          <p:cNvPicPr>
            <a:picLocks noChangeAspect="1"/>
          </p:cNvPicPr>
          <p:nvPr/>
        </p:nvPicPr>
        <p:blipFill>
          <a:blip r:embed="rId4">
            <a:clrChange>
              <a:clrFrom>
                <a:srgbClr val="FFFFFF"/>
              </a:clrFrom>
              <a:clrTo>
                <a:srgbClr val="FFFFFF">
                  <a:alpha val="0"/>
                </a:srgbClr>
              </a:clrTo>
            </a:clrChange>
          </a:blip>
          <a:stretch>
            <a:fillRect/>
          </a:stretch>
        </p:blipFill>
        <p:spPr>
          <a:xfrm>
            <a:off x="1644218" y="1807128"/>
            <a:ext cx="5855564" cy="2871551"/>
          </a:xfrm>
          <a:prstGeom prst="rect">
            <a:avLst/>
          </a:prstGeom>
        </p:spPr>
      </p:pic>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3319519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pPr algn="just">
                  <a:lnSpc>
                    <a:spcPct val="150000"/>
                  </a:lnSpc>
                  <a:spcBef>
                    <a:spcPts val="0"/>
                  </a:spcBef>
                </a:pPr>
                <a:r>
                  <a:rPr lang="en-US" altLang="zh-TW" sz="2400" dirty="0" smtClean="0">
                    <a:solidFill>
                      <a:schemeClr val="tx1"/>
                    </a:solidFill>
                  </a:rPr>
                  <a:t>Assume a simplified form for the calibration matrix </a:t>
                </a:r>
                <a14:m>
                  <m:oMath xmlns:m="http://schemas.openxmlformats.org/officeDocument/2006/math">
                    <m:r>
                      <a:rPr lang="en-US" altLang="zh-TW" sz="2400" b="1" i="1">
                        <a:solidFill>
                          <a:schemeClr val="tx1"/>
                        </a:solidFill>
                        <a:latin typeface="Cambria Math"/>
                      </a:rPr>
                      <m:t>𝑲</m:t>
                    </m:r>
                  </m:oMath>
                </a14:m>
                <a:r>
                  <a:rPr lang="en-US" altLang="zh-TW" sz="2400" dirty="0">
                    <a:solidFill>
                      <a:schemeClr val="tx1"/>
                    </a:solidFill>
                  </a:rPr>
                  <a:t> where only the focal length is unknown</a:t>
                </a:r>
              </a:p>
              <a:p>
                <a:pPr marL="0" indent="0" algn="just">
                  <a:lnSpc>
                    <a:spcPct val="150000"/>
                  </a:lnSpc>
                  <a:spcBef>
                    <a:spcPts val="0"/>
                  </a:spcBef>
                  <a:buNone/>
                </a:pP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acc>
                            <m:accPr>
                              <m:chr m:val="̂"/>
                              <m:ctrlPr>
                                <a:rPr lang="en-US" altLang="zh-TW" sz="2400" b="0" i="1" smtClean="0">
                                  <a:solidFill>
                                    <a:schemeClr val="tx1"/>
                                  </a:solidFill>
                                  <a:latin typeface="Cambria Math" panose="02040503050406030204" pitchFamily="18" charset="0"/>
                                </a:rPr>
                              </m:ctrlPr>
                            </m:accPr>
                            <m:e>
                              <m:r>
                                <a:rPr lang="en-US" altLang="zh-TW" sz="2400" i="1">
                                  <a:solidFill>
                                    <a:schemeClr val="tx1"/>
                                  </a:solidFill>
                                  <a:latin typeface="Cambria Math"/>
                                </a:rPr>
                                <m:t>𝑥</m:t>
                              </m:r>
                            </m:e>
                          </m:acc>
                        </m:e>
                        <m:sub>
                          <m:r>
                            <a:rPr lang="en-US" altLang="zh-TW" sz="2400" b="0" i="1" smtClean="0">
                              <a:solidFill>
                                <a:schemeClr val="tx1"/>
                              </a:solidFill>
                              <a:latin typeface="Cambria Math"/>
                            </a:rPr>
                            <m:t>𝑖</m:t>
                          </m:r>
                        </m:sub>
                      </m:sSub>
                      <m:r>
                        <a:rPr lang="en-US" altLang="zh-TW" sz="2400" b="0" i="1" smtClean="0">
                          <a:solidFill>
                            <a:schemeClr val="tx1"/>
                          </a:solidFill>
                          <a:latin typeface="Cambria Math"/>
                        </a:rPr>
                        <m:t>=</m:t>
                      </m:r>
                      <m:d>
                        <m:dPr>
                          <m:begChr m:val="["/>
                          <m:endChr m:val="]"/>
                          <m:ctrlPr>
                            <a:rPr lang="en-US" altLang="zh-TW" sz="2400" b="0" i="1" smtClean="0">
                              <a:solidFill>
                                <a:schemeClr val="tx1"/>
                              </a:solidFill>
                              <a:latin typeface="Cambria Math" panose="02040503050406030204" pitchFamily="18" charset="0"/>
                            </a:rPr>
                          </m:ctrlPr>
                        </m:dPr>
                        <m:e>
                          <m:m>
                            <m:mPr>
                              <m:mcs>
                                <m:mc>
                                  <m:mcPr>
                                    <m:count m:val="1"/>
                                    <m:mcJc m:val="center"/>
                                  </m:mcPr>
                                </m:mc>
                              </m:mcs>
                              <m:ctrlPr>
                                <a:rPr lang="en-US" altLang="zh-TW" sz="2400" b="0" i="1" smtClean="0">
                                  <a:solidFill>
                                    <a:schemeClr val="tx1"/>
                                  </a:solidFill>
                                  <a:latin typeface="Cambria Math" panose="02040503050406030204" pitchFamily="18" charset="0"/>
                                </a:rPr>
                              </m:ctrlPr>
                            </m:mPr>
                            <m:mr>
                              <m:e>
                                <m:sSub>
                                  <m:sSubPr>
                                    <m:ctrlPr>
                                      <a:rPr lang="en-US" altLang="zh-TW" sz="2400" b="0" i="1" smtClean="0">
                                        <a:solidFill>
                                          <a:schemeClr val="tx1"/>
                                        </a:solidFill>
                                        <a:latin typeface="Cambria Math" panose="02040503050406030204" pitchFamily="18" charset="0"/>
                                      </a:rPr>
                                    </m:ctrlPr>
                                  </m:sSubPr>
                                  <m:e>
                                    <m:r>
                                      <m:rPr>
                                        <m:brk m:alnAt="7"/>
                                      </m:rPr>
                                      <a:rPr lang="en-US" altLang="zh-TW" sz="2400" b="0" i="1" smtClean="0">
                                        <a:solidFill>
                                          <a:schemeClr val="tx1"/>
                                        </a:solidFill>
                                        <a:latin typeface="Cambria Math"/>
                                      </a:rPr>
                                      <m:t>𝑥</m:t>
                                    </m:r>
                                  </m:e>
                                  <m:sub>
                                    <m:r>
                                      <m:rPr>
                                        <m:brk m:alnAt="7"/>
                                      </m:rPr>
                                      <a:rPr lang="en-US" altLang="zh-TW" sz="2400" b="0" i="1" smtClean="0">
                                        <a:solidFill>
                                          <a:schemeClr val="tx1"/>
                                        </a:solidFill>
                                        <a:latin typeface="Cambria Math"/>
                                      </a:rPr>
                                      <m:t>𝑖</m:t>
                                    </m:r>
                                  </m:sub>
                                </m:sSub>
                                <m:r>
                                  <m:rPr>
                                    <m:brk m:alnAt="7"/>
                                  </m:rPr>
                                  <a:rPr lang="en-US" altLang="zh-TW" sz="2400" b="0" i="1" smtClean="0">
                                    <a:solidFill>
                                      <a:schemeClr val="tx1"/>
                                    </a:solidFill>
                                    <a:latin typeface="Cambria Math"/>
                                  </a:rPr>
                                  <m:t>−</m:t>
                                </m:r>
                                <m:sSub>
                                  <m:sSubPr>
                                    <m:ctrlPr>
                                      <a:rPr lang="en-US" altLang="zh-TW" sz="2400" b="0" i="1" smtClean="0">
                                        <a:solidFill>
                                          <a:schemeClr val="tx1"/>
                                        </a:solidFill>
                                        <a:latin typeface="Cambria Math" panose="02040503050406030204" pitchFamily="18" charset="0"/>
                                      </a:rPr>
                                    </m:ctrlPr>
                                  </m:sSubPr>
                                  <m:e>
                                    <m:r>
                                      <m:rPr>
                                        <m:brk m:alnAt="7"/>
                                      </m:rPr>
                                      <a:rPr lang="en-US" altLang="zh-TW" sz="2400" b="0" i="1" smtClean="0">
                                        <a:solidFill>
                                          <a:schemeClr val="tx1"/>
                                        </a:solidFill>
                                        <a:latin typeface="Cambria Math"/>
                                      </a:rPr>
                                      <m:t>𝑐</m:t>
                                    </m:r>
                                  </m:e>
                                  <m:sub>
                                    <m:r>
                                      <m:rPr>
                                        <m:brk m:alnAt="7"/>
                                      </m:rPr>
                                      <a:rPr lang="en-US" altLang="zh-TW" sz="2400" b="0" i="1" smtClean="0">
                                        <a:solidFill>
                                          <a:schemeClr val="tx1"/>
                                        </a:solidFill>
                                        <a:latin typeface="Cambria Math"/>
                                      </a:rPr>
                                      <m:t>𝑥</m:t>
                                    </m:r>
                                  </m:sub>
                                </m:sSub>
                              </m:e>
                            </m:mr>
                            <m:mr>
                              <m:e>
                                <m:sSub>
                                  <m:sSubPr>
                                    <m:ctrlPr>
                                      <a:rPr lang="en-US" altLang="zh-TW" sz="2400" b="0" i="1" smtClean="0">
                                        <a:solidFill>
                                          <a:schemeClr val="tx1"/>
                                        </a:solidFill>
                                        <a:latin typeface="Cambria Math" panose="02040503050406030204" pitchFamily="18" charset="0"/>
                                      </a:rPr>
                                    </m:ctrlPr>
                                  </m:sSubPr>
                                  <m:e>
                                    <m:r>
                                      <a:rPr lang="en-US" altLang="zh-TW" sz="2400" b="0" i="1" smtClean="0">
                                        <a:solidFill>
                                          <a:schemeClr val="tx1"/>
                                        </a:solidFill>
                                        <a:latin typeface="Cambria Math"/>
                                      </a:rPr>
                                      <m:t>𝑦</m:t>
                                    </m:r>
                                  </m:e>
                                  <m:sub>
                                    <m:r>
                                      <a:rPr lang="en-US" altLang="zh-TW" sz="2400" b="0" i="1" smtClean="0">
                                        <a:solidFill>
                                          <a:schemeClr val="tx1"/>
                                        </a:solidFill>
                                        <a:latin typeface="Cambria Math"/>
                                      </a:rPr>
                                      <m:t>𝑖</m:t>
                                    </m:r>
                                  </m:sub>
                                </m:sSub>
                                <m:r>
                                  <a:rPr lang="en-US" altLang="zh-TW" sz="2400" b="0" i="1" smtClean="0">
                                    <a:solidFill>
                                      <a:schemeClr val="tx1"/>
                                    </a:solidFill>
                                    <a:latin typeface="Cambria Math"/>
                                  </a:rPr>
                                  <m:t>−</m:t>
                                </m:r>
                                <m:sSub>
                                  <m:sSubPr>
                                    <m:ctrlPr>
                                      <a:rPr lang="en-US" altLang="zh-TW" sz="2400" b="0" i="1" smtClean="0">
                                        <a:solidFill>
                                          <a:schemeClr val="tx1"/>
                                        </a:solidFill>
                                        <a:latin typeface="Cambria Math" panose="02040503050406030204" pitchFamily="18" charset="0"/>
                                      </a:rPr>
                                    </m:ctrlPr>
                                  </m:sSubPr>
                                  <m:e>
                                    <m:r>
                                      <a:rPr lang="en-US" altLang="zh-TW" sz="2400" b="0" i="1" smtClean="0">
                                        <a:solidFill>
                                          <a:schemeClr val="tx1"/>
                                        </a:solidFill>
                                        <a:latin typeface="Cambria Math"/>
                                      </a:rPr>
                                      <m:t>𝑐</m:t>
                                    </m:r>
                                  </m:e>
                                  <m:sub>
                                    <m:r>
                                      <a:rPr lang="en-US" altLang="zh-TW" sz="2400" b="0" i="1" smtClean="0">
                                        <a:solidFill>
                                          <a:schemeClr val="tx1"/>
                                        </a:solidFill>
                                        <a:latin typeface="Cambria Math"/>
                                      </a:rPr>
                                      <m:t>𝑦</m:t>
                                    </m:r>
                                  </m:sub>
                                </m:sSub>
                              </m:e>
                            </m:mr>
                            <m:mr>
                              <m:e>
                                <m:r>
                                  <a:rPr lang="en-US" altLang="zh-TW" sz="2400" b="0" i="1" smtClean="0">
                                    <a:solidFill>
                                      <a:schemeClr val="tx1"/>
                                    </a:solidFill>
                                    <a:latin typeface="Cambria Math"/>
                                  </a:rPr>
                                  <m:t>𝑓</m:t>
                                </m:r>
                              </m:e>
                            </m:mr>
                          </m:m>
                        </m:e>
                      </m:d>
                      <m:r>
                        <a:rPr lang="en-US" altLang="zh-TW" sz="2400" b="0" i="1" smtClean="0">
                          <a:solidFill>
                            <a:schemeClr val="tx1"/>
                          </a:solidFill>
                          <a:latin typeface="Cambria Math"/>
                          <a:ea typeface="Cambria Math"/>
                        </a:rPr>
                        <m:t>∼</m:t>
                      </m:r>
                      <m:r>
                        <a:rPr lang="en-US" altLang="zh-TW" sz="2400" b="1" i="1" smtClean="0">
                          <a:solidFill>
                            <a:schemeClr val="tx1"/>
                          </a:solidFill>
                          <a:latin typeface="Cambria Math"/>
                          <a:ea typeface="Cambria Math"/>
                        </a:rPr>
                        <m:t>𝑹</m:t>
                      </m:r>
                      <m:sSub>
                        <m:sSubPr>
                          <m:ctrlPr>
                            <a:rPr lang="en-US" altLang="zh-TW" sz="2400" b="0" i="1" smtClean="0">
                              <a:solidFill>
                                <a:schemeClr val="tx1"/>
                              </a:solidFill>
                              <a:latin typeface="Cambria Math" panose="02040503050406030204" pitchFamily="18" charset="0"/>
                              <a:ea typeface="Cambria Math"/>
                            </a:rPr>
                          </m:ctrlPr>
                        </m:sSubPr>
                        <m:e>
                          <m:r>
                            <a:rPr lang="en-US" altLang="zh-TW" sz="2400" b="1" i="1" smtClean="0">
                              <a:solidFill>
                                <a:schemeClr val="tx1"/>
                              </a:solidFill>
                              <a:latin typeface="Cambria Math"/>
                              <a:ea typeface="Cambria Math"/>
                            </a:rPr>
                            <m:t>𝒑</m:t>
                          </m:r>
                        </m:e>
                        <m:sub>
                          <m:r>
                            <a:rPr lang="en-US" altLang="zh-TW" sz="2400" b="0" i="1" smtClean="0">
                              <a:solidFill>
                                <a:schemeClr val="tx1"/>
                              </a:solidFill>
                              <a:latin typeface="Cambria Math"/>
                              <a:ea typeface="Cambria Math"/>
                            </a:rPr>
                            <m:t>𝑖</m:t>
                          </m:r>
                        </m:sub>
                      </m:sSub>
                      <m:r>
                        <a:rPr lang="en-US" altLang="zh-TW" sz="2400" b="0" i="1" smtClean="0">
                          <a:solidFill>
                            <a:schemeClr val="tx1"/>
                          </a:solidFill>
                          <a:latin typeface="Cambria Math"/>
                          <a:ea typeface="Cambria Math"/>
                        </a:rPr>
                        <m:t>=</m:t>
                      </m:r>
                      <m:sSub>
                        <m:sSubPr>
                          <m:ctrlPr>
                            <a:rPr lang="en-US" altLang="zh-TW" sz="2400" b="0" i="1" smtClean="0">
                              <a:solidFill>
                                <a:schemeClr val="tx1"/>
                              </a:solidFill>
                              <a:latin typeface="Cambria Math" panose="02040503050406030204" pitchFamily="18" charset="0"/>
                              <a:ea typeface="Cambria Math"/>
                            </a:rPr>
                          </m:ctrlPr>
                        </m:sSubPr>
                        <m:e>
                          <m:r>
                            <a:rPr lang="en-US" altLang="zh-TW" sz="2400" b="1" i="1" smtClean="0">
                              <a:solidFill>
                                <a:schemeClr val="tx1"/>
                              </a:solidFill>
                              <a:latin typeface="Cambria Math"/>
                              <a:ea typeface="Cambria Math"/>
                            </a:rPr>
                            <m:t>𝒓</m:t>
                          </m:r>
                        </m:e>
                        <m:sub>
                          <m:r>
                            <a:rPr lang="en-US" altLang="zh-TW" sz="2400" b="0" i="1" smtClean="0">
                              <a:solidFill>
                                <a:schemeClr val="tx1"/>
                              </a:solidFill>
                              <a:latin typeface="Cambria Math"/>
                              <a:ea typeface="Cambria Math"/>
                            </a:rPr>
                            <m:t>𝑖</m:t>
                          </m:r>
                        </m:sub>
                      </m:sSub>
                    </m:oMath>
                  </m:oMathPara>
                </a14:m>
                <a:endParaRPr lang="en-US" altLang="zh-TW" sz="2400" b="0" dirty="0">
                  <a:solidFill>
                    <a:schemeClr val="tx1"/>
                  </a:solidFill>
                  <a:ea typeface="Cambria Math"/>
                </a:endParaRPr>
              </a:p>
              <a:p>
                <a:pPr algn="just">
                  <a:lnSpc>
                    <a:spcPct val="150000"/>
                  </a:lnSpc>
                  <a:spcBef>
                    <a:spcPts val="0"/>
                  </a:spcBef>
                </a:pPr>
                <a14:m>
                  <m:oMath xmlns:m="http://schemas.openxmlformats.org/officeDocument/2006/math">
                    <m:sSub>
                      <m:sSubPr>
                        <m:ctrlPr>
                          <a:rPr lang="en-US" altLang="zh-TW" sz="2400" i="1">
                            <a:solidFill>
                              <a:schemeClr val="tx1"/>
                            </a:solidFill>
                            <a:latin typeface="Cambria Math" panose="02040503050406030204" pitchFamily="18" charset="0"/>
                            <a:ea typeface="Cambria Math"/>
                          </a:rPr>
                        </m:ctrlPr>
                      </m:sSubPr>
                      <m:e>
                        <m:r>
                          <a:rPr lang="en-US" altLang="zh-TW" sz="2400" b="1" i="1">
                            <a:solidFill>
                              <a:schemeClr val="tx1"/>
                            </a:solidFill>
                            <a:latin typeface="Cambria Math"/>
                            <a:ea typeface="Cambria Math"/>
                          </a:rPr>
                          <m:t>𝒑</m:t>
                        </m:r>
                      </m:e>
                      <m:sub>
                        <m:r>
                          <a:rPr lang="en-US" altLang="zh-TW" sz="2400" i="1">
                            <a:solidFill>
                              <a:schemeClr val="tx1"/>
                            </a:solidFill>
                            <a:latin typeface="Cambria Math"/>
                            <a:ea typeface="Cambria Math"/>
                          </a:rPr>
                          <m:t>𝑖</m:t>
                        </m:r>
                      </m:sub>
                    </m:sSub>
                  </m:oMath>
                </a14:m>
                <a:r>
                  <a:rPr lang="en-US" altLang="zh-TW" sz="2400" dirty="0">
                    <a:solidFill>
                      <a:schemeClr val="tx1"/>
                    </a:solidFill>
                  </a:rPr>
                  <a:t>: </a:t>
                </a:r>
                <a14:m>
                  <m:oMath xmlns:m="http://schemas.openxmlformats.org/officeDocument/2006/math">
                    <m:d>
                      <m:dPr>
                        <m:ctrlPr>
                          <a:rPr lang="en-US" altLang="zh-TW" sz="2400" b="0" i="1" dirty="0" smtClean="0">
                            <a:solidFill>
                              <a:schemeClr val="tx1"/>
                            </a:solidFill>
                            <a:latin typeface="Cambria Math" panose="02040503050406030204" pitchFamily="18" charset="0"/>
                          </a:rPr>
                        </m:ctrlPr>
                      </m:dPr>
                      <m:e>
                        <m:r>
                          <a:rPr lang="en-US" altLang="zh-TW" sz="2400" b="0" i="1" dirty="0" smtClean="0">
                            <a:solidFill>
                              <a:schemeClr val="tx1"/>
                            </a:solidFill>
                            <a:latin typeface="Cambria Math"/>
                          </a:rPr>
                          <m:t>1,0,0</m:t>
                        </m:r>
                      </m:e>
                    </m:d>
                  </m:oMath>
                </a14:m>
                <a:r>
                  <a:rPr lang="en-US" altLang="zh-TW" sz="2400" dirty="0">
                    <a:solidFill>
                      <a:schemeClr val="tx1"/>
                    </a:solidFill>
                  </a:rPr>
                  <a:t>, </a:t>
                </a:r>
                <a14:m>
                  <m:oMath xmlns:m="http://schemas.openxmlformats.org/officeDocument/2006/math">
                    <m:r>
                      <a:rPr lang="en-US" altLang="zh-TW" sz="2400" i="1" dirty="0">
                        <a:solidFill>
                          <a:schemeClr val="tx1"/>
                        </a:solidFill>
                        <a:latin typeface="Cambria Math"/>
                      </a:rPr>
                      <m:t>(</m:t>
                    </m:r>
                    <m:r>
                      <a:rPr lang="en-US" altLang="zh-TW" sz="2400" b="0" i="1" dirty="0" smtClean="0">
                        <a:solidFill>
                          <a:schemeClr val="tx1"/>
                        </a:solidFill>
                        <a:latin typeface="Cambria Math"/>
                      </a:rPr>
                      <m:t>0</m:t>
                    </m:r>
                    <m:r>
                      <a:rPr lang="en-US" altLang="zh-TW" sz="2400" i="1" dirty="0">
                        <a:solidFill>
                          <a:schemeClr val="tx1"/>
                        </a:solidFill>
                        <a:latin typeface="Cambria Math"/>
                      </a:rPr>
                      <m:t>,</m:t>
                    </m:r>
                    <m:r>
                      <a:rPr lang="en-US" altLang="zh-TW" sz="2400" b="0" i="1" dirty="0" smtClean="0">
                        <a:solidFill>
                          <a:schemeClr val="tx1"/>
                        </a:solidFill>
                        <a:latin typeface="Cambria Math"/>
                      </a:rPr>
                      <m:t>1</m:t>
                    </m:r>
                    <m:r>
                      <a:rPr lang="en-US" altLang="zh-TW" sz="2400" i="1" dirty="0">
                        <a:solidFill>
                          <a:schemeClr val="tx1"/>
                        </a:solidFill>
                        <a:latin typeface="Cambria Math"/>
                      </a:rPr>
                      <m:t>,0)</m:t>
                    </m:r>
                  </m:oMath>
                </a14:m>
                <a:r>
                  <a:rPr lang="en-US" altLang="zh-TW" sz="2400" dirty="0">
                    <a:solidFill>
                      <a:schemeClr val="tx1"/>
                    </a:solidFill>
                  </a:rPr>
                  <a:t>,</a:t>
                </a:r>
                <a:r>
                  <a:rPr lang="zh-TW" altLang="en-US" sz="2400" dirty="0">
                    <a:solidFill>
                      <a:schemeClr val="tx1"/>
                    </a:solidFill>
                  </a:rPr>
                  <a:t> </a:t>
                </a:r>
                <a:r>
                  <a:rPr lang="en-US" altLang="zh-TW" sz="2400" dirty="0">
                    <a:solidFill>
                      <a:schemeClr val="tx1"/>
                    </a:solidFill>
                  </a:rPr>
                  <a:t>or </a:t>
                </a:r>
                <a14:m>
                  <m:oMath xmlns:m="http://schemas.openxmlformats.org/officeDocument/2006/math">
                    <m:r>
                      <a:rPr lang="en-US" altLang="zh-TW" sz="2400" i="1" dirty="0">
                        <a:solidFill>
                          <a:schemeClr val="tx1"/>
                        </a:solidFill>
                        <a:latin typeface="Cambria Math"/>
                      </a:rPr>
                      <m:t>(0,0</m:t>
                    </m:r>
                    <m:r>
                      <a:rPr lang="en-US" altLang="zh-TW" sz="2400" b="0" i="1" dirty="0" smtClean="0">
                        <a:solidFill>
                          <a:schemeClr val="tx1"/>
                        </a:solidFill>
                        <a:latin typeface="Cambria Math"/>
                      </a:rPr>
                      <m:t>,1</m:t>
                    </m:r>
                    <m:r>
                      <a:rPr lang="en-US" altLang="zh-TW" sz="2400" i="1" dirty="0">
                        <a:solidFill>
                          <a:schemeClr val="tx1"/>
                        </a:solidFill>
                        <a:latin typeface="Cambria Math"/>
                      </a:rPr>
                      <m:t>)</m:t>
                    </m:r>
                  </m:oMath>
                </a14:m>
                <a:endParaRPr lang="en-US" altLang="zh-TW" sz="2400" dirty="0">
                  <a:solidFill>
                    <a:schemeClr val="tx1"/>
                  </a:solidFill>
                </a:endParaRPr>
              </a:p>
              <a:p>
                <a:pPr algn="just">
                  <a:lnSpc>
                    <a:spcPct val="150000"/>
                  </a:lnSpc>
                  <a:spcBef>
                    <a:spcPts val="0"/>
                  </a:spcBef>
                </a:pPr>
                <a14:m>
                  <m:oMath xmlns:m="http://schemas.openxmlformats.org/officeDocument/2006/math">
                    <m:sSub>
                      <m:sSubPr>
                        <m:ctrlPr>
                          <a:rPr lang="en-US" altLang="zh-TW" sz="2400" i="1">
                            <a:solidFill>
                              <a:schemeClr val="tx1"/>
                            </a:solidFill>
                            <a:latin typeface="Cambria Math" panose="02040503050406030204" pitchFamily="18" charset="0"/>
                            <a:ea typeface="Cambria Math"/>
                          </a:rPr>
                        </m:ctrlPr>
                      </m:sSubPr>
                      <m:e>
                        <m:r>
                          <a:rPr lang="en-US" altLang="zh-TW" sz="2400" b="1" i="1">
                            <a:solidFill>
                              <a:schemeClr val="tx1"/>
                            </a:solidFill>
                            <a:latin typeface="Cambria Math"/>
                            <a:ea typeface="Cambria Math"/>
                          </a:rPr>
                          <m:t>𝒓</m:t>
                        </m:r>
                      </m:e>
                      <m:sub>
                        <m:r>
                          <a:rPr lang="en-US" altLang="zh-TW" sz="2400" i="1">
                            <a:solidFill>
                              <a:schemeClr val="tx1"/>
                            </a:solidFill>
                            <a:latin typeface="Cambria Math"/>
                            <a:ea typeface="Cambria Math"/>
                          </a:rPr>
                          <m:t>𝑖</m:t>
                        </m:r>
                      </m:sub>
                    </m:sSub>
                  </m:oMath>
                </a14:m>
                <a:r>
                  <a:rPr lang="en-US" altLang="zh-TW" sz="2400" dirty="0">
                    <a:solidFill>
                      <a:schemeClr val="tx1"/>
                    </a:solidFill>
                  </a:rPr>
                  <a:t>:  </a:t>
                </a:r>
                <a14:m>
                  <m:oMath xmlns:m="http://schemas.openxmlformats.org/officeDocument/2006/math">
                    <m:r>
                      <a:rPr lang="en-US" altLang="zh-TW" sz="2400" b="0" i="1" dirty="0" smtClean="0">
                        <a:solidFill>
                          <a:schemeClr val="tx1"/>
                        </a:solidFill>
                        <a:latin typeface="Cambria Math"/>
                      </a:rPr>
                      <m:t>𝑖</m:t>
                    </m:r>
                  </m:oMath>
                </a14:m>
                <a:r>
                  <a:rPr lang="en-US" altLang="zh-TW" sz="2400" dirty="0">
                    <a:solidFill>
                      <a:schemeClr val="tx1"/>
                    </a:solidFill>
                  </a:rPr>
                  <a:t>th column of the rotation matrix </a:t>
                </a:r>
                <a14:m>
                  <m:oMath xmlns:m="http://schemas.openxmlformats.org/officeDocument/2006/math">
                    <m:r>
                      <a:rPr lang="en-US" altLang="zh-TW" sz="2400" b="1" i="1">
                        <a:solidFill>
                          <a:schemeClr val="tx1"/>
                        </a:solidFill>
                        <a:latin typeface="Cambria Math"/>
                        <a:ea typeface="Cambria Math"/>
                      </a:rPr>
                      <m:t>𝑹</m:t>
                    </m:r>
                  </m:oMath>
                </a14:m>
                <a:endParaRPr lang="zh-TW" altLang="en-US" sz="2400" dirty="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212" r="-2423" b="-60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61</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lstStyle/>
          <a:p>
            <a:pPr algn="ctr"/>
            <a:r>
              <a:rPr lang="en-US" altLang="zh-TW" sz="3200" b="1" dirty="0" smtClean="0">
                <a:solidFill>
                  <a:schemeClr val="tx1"/>
                </a:solidFill>
              </a:rPr>
              <a:t>6.3.2</a:t>
            </a:r>
            <a:r>
              <a:rPr lang="zh-TW" altLang="en-US" sz="3200" b="1" dirty="0" smtClean="0">
                <a:solidFill>
                  <a:schemeClr val="tx1"/>
                </a:solidFill>
              </a:rPr>
              <a:t> </a:t>
            </a:r>
            <a:r>
              <a:rPr lang="en-US" altLang="zh-TW" sz="3200" dirty="0" smtClean="0">
                <a:solidFill>
                  <a:schemeClr val="tx1"/>
                </a:solidFill>
              </a:rPr>
              <a:t>Vanishing Points</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1422359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a:lnSpc>
                    <a:spcPct val="150000"/>
                  </a:lnSpc>
                  <a:spcBef>
                    <a:spcPts val="0"/>
                  </a:spcBef>
                </a:pPr>
                <a:r>
                  <a:rPr lang="en-US" altLang="zh-TW" sz="2400" dirty="0" smtClean="0">
                    <a:solidFill>
                      <a:schemeClr val="tx1"/>
                    </a:solidFill>
                  </a:rPr>
                  <a:t>Columns of the rotation matrix are orthogonal</a:t>
                </a:r>
              </a:p>
              <a:p>
                <a:pPr marL="0" indent="0">
                  <a:lnSpc>
                    <a:spcPct val="150000"/>
                  </a:lnSpc>
                  <a:spcBef>
                    <a:spcPts val="0"/>
                  </a:spcBef>
                  <a:buNone/>
                </a:pPr>
                <a14:m>
                  <m:oMathPara xmlns:m="http://schemas.openxmlformats.org/officeDocument/2006/math">
                    <m:oMathParaPr>
                      <m:jc m:val="centerGroup"/>
                    </m:oMathParaPr>
                    <m:oMath xmlns:m="http://schemas.openxmlformats.org/officeDocument/2006/math">
                      <m:d>
                        <m:dPr>
                          <m:ctrlPr>
                            <a:rPr lang="en-US" altLang="zh-TW" sz="2400" b="0" i="1" smtClean="0">
                              <a:solidFill>
                                <a:schemeClr val="tx1"/>
                              </a:solidFill>
                              <a:latin typeface="Cambria Math" panose="02040503050406030204" pitchFamily="18" charset="0"/>
                              <a:ea typeface="Cambria Math"/>
                            </a:rPr>
                          </m:ctrlPr>
                        </m:dPr>
                        <m:e>
                          <m:sSub>
                            <m:sSubPr>
                              <m:ctrlPr>
                                <a:rPr lang="en-US" altLang="zh-TW" sz="2400" b="0" i="1" smtClean="0">
                                  <a:solidFill>
                                    <a:schemeClr val="tx1"/>
                                  </a:solidFill>
                                  <a:latin typeface="Cambria Math" panose="02040503050406030204" pitchFamily="18" charset="0"/>
                                  <a:ea typeface="Cambria Math"/>
                                </a:rPr>
                              </m:ctrlPr>
                            </m:sSubPr>
                            <m:e>
                              <m:r>
                                <a:rPr lang="en-US" altLang="zh-TW" sz="2400" b="0" i="1" smtClean="0">
                                  <a:solidFill>
                                    <a:schemeClr val="tx1"/>
                                  </a:solidFill>
                                  <a:latin typeface="Cambria Math"/>
                                  <a:ea typeface="Cambria Math"/>
                                </a:rPr>
                                <m:t>𝑥</m:t>
                              </m:r>
                            </m:e>
                            <m:sub>
                              <m:r>
                                <a:rPr lang="en-US" altLang="zh-TW" sz="2400" b="0" i="1" smtClean="0">
                                  <a:solidFill>
                                    <a:schemeClr val="tx1"/>
                                  </a:solidFill>
                                  <a:latin typeface="Cambria Math"/>
                                  <a:ea typeface="Cambria Math"/>
                                </a:rPr>
                                <m:t>𝑖</m:t>
                              </m:r>
                            </m:sub>
                          </m:sSub>
                          <m:r>
                            <a:rPr lang="en-US" altLang="zh-TW" sz="2400" b="0" i="1" smtClean="0">
                              <a:solidFill>
                                <a:schemeClr val="tx1"/>
                              </a:solidFill>
                              <a:latin typeface="Cambria Math"/>
                              <a:ea typeface="Cambria Math"/>
                            </a:rPr>
                            <m:t>−</m:t>
                          </m:r>
                          <m:sSub>
                            <m:sSubPr>
                              <m:ctrlPr>
                                <a:rPr lang="en-US" altLang="zh-TW" sz="2400" b="0" i="1" smtClean="0">
                                  <a:solidFill>
                                    <a:schemeClr val="tx1"/>
                                  </a:solidFill>
                                  <a:latin typeface="Cambria Math" panose="02040503050406030204" pitchFamily="18" charset="0"/>
                                  <a:ea typeface="Cambria Math"/>
                                </a:rPr>
                              </m:ctrlPr>
                            </m:sSubPr>
                            <m:e>
                              <m:r>
                                <a:rPr lang="en-US" altLang="zh-TW" sz="2400" b="0" i="1" smtClean="0">
                                  <a:solidFill>
                                    <a:schemeClr val="tx1"/>
                                  </a:solidFill>
                                  <a:latin typeface="Cambria Math"/>
                                  <a:ea typeface="Cambria Math"/>
                                </a:rPr>
                                <m:t>𝑐</m:t>
                              </m:r>
                            </m:e>
                            <m:sub>
                              <m:r>
                                <a:rPr lang="en-US" altLang="zh-TW" sz="2400" b="0" i="1" smtClean="0">
                                  <a:solidFill>
                                    <a:schemeClr val="tx1"/>
                                  </a:solidFill>
                                  <a:latin typeface="Cambria Math"/>
                                  <a:ea typeface="Cambria Math"/>
                                </a:rPr>
                                <m:t>𝑥</m:t>
                              </m:r>
                            </m:sub>
                          </m:sSub>
                        </m:e>
                      </m:d>
                      <m:d>
                        <m:dPr>
                          <m:ctrlPr>
                            <a:rPr lang="en-US" altLang="zh-TW" sz="2400" i="1">
                              <a:solidFill>
                                <a:schemeClr val="tx1"/>
                              </a:solidFill>
                              <a:latin typeface="Cambria Math" panose="02040503050406030204" pitchFamily="18" charset="0"/>
                              <a:ea typeface="Cambria Math"/>
                            </a:rPr>
                          </m:ctrlPr>
                        </m:dPr>
                        <m:e>
                          <m:sSub>
                            <m:sSubPr>
                              <m:ctrlPr>
                                <a:rPr lang="en-US" altLang="zh-TW" sz="2400" i="1">
                                  <a:solidFill>
                                    <a:schemeClr val="tx1"/>
                                  </a:solidFill>
                                  <a:latin typeface="Cambria Math" panose="02040503050406030204" pitchFamily="18" charset="0"/>
                                  <a:ea typeface="Cambria Math"/>
                                </a:rPr>
                              </m:ctrlPr>
                            </m:sSubPr>
                            <m:e>
                              <m:r>
                                <a:rPr lang="en-US" altLang="zh-TW" sz="2400" i="1">
                                  <a:solidFill>
                                    <a:schemeClr val="tx1"/>
                                  </a:solidFill>
                                  <a:latin typeface="Cambria Math"/>
                                  <a:ea typeface="Cambria Math"/>
                                </a:rPr>
                                <m:t>𝑥</m:t>
                              </m:r>
                            </m:e>
                            <m:sub>
                              <m:r>
                                <a:rPr lang="en-US" altLang="zh-TW" sz="2400" i="1">
                                  <a:solidFill>
                                    <a:schemeClr val="tx1"/>
                                  </a:solidFill>
                                  <a:latin typeface="Cambria Math"/>
                                  <a:ea typeface="Cambria Math"/>
                                </a:rPr>
                                <m:t>𝑗</m:t>
                              </m:r>
                            </m:sub>
                          </m:sSub>
                          <m:r>
                            <a:rPr lang="en-US" altLang="zh-TW" sz="2400" i="1">
                              <a:solidFill>
                                <a:schemeClr val="tx1"/>
                              </a:solidFill>
                              <a:latin typeface="Cambria Math"/>
                              <a:ea typeface="Cambria Math"/>
                            </a:rPr>
                            <m:t>−</m:t>
                          </m:r>
                          <m:sSub>
                            <m:sSubPr>
                              <m:ctrlPr>
                                <a:rPr lang="en-US" altLang="zh-TW" sz="2400" i="1">
                                  <a:solidFill>
                                    <a:schemeClr val="tx1"/>
                                  </a:solidFill>
                                  <a:latin typeface="Cambria Math" panose="02040503050406030204" pitchFamily="18" charset="0"/>
                                  <a:ea typeface="Cambria Math"/>
                                </a:rPr>
                              </m:ctrlPr>
                            </m:sSubPr>
                            <m:e>
                              <m:r>
                                <a:rPr lang="en-US" altLang="zh-TW" sz="2400" i="1">
                                  <a:solidFill>
                                    <a:schemeClr val="tx1"/>
                                  </a:solidFill>
                                  <a:latin typeface="Cambria Math"/>
                                  <a:ea typeface="Cambria Math"/>
                                </a:rPr>
                                <m:t>𝑐</m:t>
                              </m:r>
                            </m:e>
                            <m:sub>
                              <m:r>
                                <a:rPr lang="en-US" altLang="zh-TW" sz="2400" i="1">
                                  <a:solidFill>
                                    <a:schemeClr val="tx1"/>
                                  </a:solidFill>
                                  <a:latin typeface="Cambria Math"/>
                                  <a:ea typeface="Cambria Math"/>
                                </a:rPr>
                                <m:t>𝑥</m:t>
                              </m:r>
                            </m:sub>
                          </m:sSub>
                        </m:e>
                      </m:d>
                      <m:r>
                        <a:rPr lang="en-US" altLang="zh-TW" sz="2400" b="0" i="1" smtClean="0">
                          <a:solidFill>
                            <a:schemeClr val="tx1"/>
                          </a:solidFill>
                          <a:latin typeface="Cambria Math"/>
                          <a:ea typeface="Cambria Math"/>
                        </a:rPr>
                        <m:t>+</m:t>
                      </m:r>
                      <m:d>
                        <m:dPr>
                          <m:ctrlPr>
                            <a:rPr lang="en-US" altLang="zh-TW" sz="2400" b="0" i="1" smtClean="0">
                              <a:solidFill>
                                <a:schemeClr val="tx1"/>
                              </a:solidFill>
                              <a:latin typeface="Cambria Math" panose="02040503050406030204" pitchFamily="18" charset="0"/>
                              <a:ea typeface="Cambria Math"/>
                            </a:rPr>
                          </m:ctrlPr>
                        </m:dPr>
                        <m:e>
                          <m:sSub>
                            <m:sSubPr>
                              <m:ctrlPr>
                                <a:rPr lang="en-US" altLang="zh-TW" sz="2400" b="0" i="1" smtClean="0">
                                  <a:solidFill>
                                    <a:schemeClr val="tx1"/>
                                  </a:solidFill>
                                  <a:latin typeface="Cambria Math" panose="02040503050406030204" pitchFamily="18" charset="0"/>
                                  <a:ea typeface="Cambria Math"/>
                                </a:rPr>
                              </m:ctrlPr>
                            </m:sSubPr>
                            <m:e>
                              <m:r>
                                <a:rPr lang="en-US" altLang="zh-TW" sz="2400" b="0" i="1" smtClean="0">
                                  <a:solidFill>
                                    <a:schemeClr val="tx1"/>
                                  </a:solidFill>
                                  <a:latin typeface="Cambria Math"/>
                                  <a:ea typeface="Cambria Math"/>
                                </a:rPr>
                                <m:t>𝑦</m:t>
                              </m:r>
                            </m:e>
                            <m:sub>
                              <m:r>
                                <a:rPr lang="en-US" altLang="zh-TW" sz="2400" b="0" i="1" smtClean="0">
                                  <a:solidFill>
                                    <a:schemeClr val="tx1"/>
                                  </a:solidFill>
                                  <a:latin typeface="Cambria Math"/>
                                  <a:ea typeface="Cambria Math"/>
                                </a:rPr>
                                <m:t>𝑖</m:t>
                              </m:r>
                            </m:sub>
                          </m:sSub>
                          <m:r>
                            <a:rPr lang="en-US" altLang="zh-TW" sz="2400" b="0" i="1" smtClean="0">
                              <a:solidFill>
                                <a:schemeClr val="tx1"/>
                              </a:solidFill>
                              <a:latin typeface="Cambria Math"/>
                              <a:ea typeface="Cambria Math"/>
                            </a:rPr>
                            <m:t>−</m:t>
                          </m:r>
                          <m:sSub>
                            <m:sSubPr>
                              <m:ctrlPr>
                                <a:rPr lang="en-US" altLang="zh-TW" sz="2400" b="0" i="1" smtClean="0">
                                  <a:solidFill>
                                    <a:schemeClr val="tx1"/>
                                  </a:solidFill>
                                  <a:latin typeface="Cambria Math" panose="02040503050406030204" pitchFamily="18" charset="0"/>
                                  <a:ea typeface="Cambria Math"/>
                                </a:rPr>
                              </m:ctrlPr>
                            </m:sSubPr>
                            <m:e>
                              <m:r>
                                <a:rPr lang="en-US" altLang="zh-TW" sz="2400" b="0" i="1" smtClean="0">
                                  <a:solidFill>
                                    <a:schemeClr val="tx1"/>
                                  </a:solidFill>
                                  <a:latin typeface="Cambria Math"/>
                                  <a:ea typeface="Cambria Math"/>
                                </a:rPr>
                                <m:t>𝑐</m:t>
                              </m:r>
                            </m:e>
                            <m:sub>
                              <m:r>
                                <a:rPr lang="en-US" altLang="zh-TW" sz="2400" b="0" i="1" smtClean="0">
                                  <a:solidFill>
                                    <a:schemeClr val="tx1"/>
                                  </a:solidFill>
                                  <a:latin typeface="Cambria Math"/>
                                  <a:ea typeface="Cambria Math"/>
                                </a:rPr>
                                <m:t>𝑦</m:t>
                              </m:r>
                            </m:sub>
                          </m:sSub>
                        </m:e>
                      </m:d>
                      <m:d>
                        <m:dPr>
                          <m:ctrlPr>
                            <a:rPr lang="en-US" altLang="zh-TW" sz="2400" b="0" i="1" smtClean="0">
                              <a:solidFill>
                                <a:schemeClr val="tx1"/>
                              </a:solidFill>
                              <a:latin typeface="Cambria Math" panose="02040503050406030204" pitchFamily="18" charset="0"/>
                              <a:ea typeface="Cambria Math"/>
                            </a:rPr>
                          </m:ctrlPr>
                        </m:dPr>
                        <m:e>
                          <m:sSub>
                            <m:sSubPr>
                              <m:ctrlPr>
                                <a:rPr lang="en-US" altLang="zh-TW" sz="2400" b="0" i="1" smtClean="0">
                                  <a:solidFill>
                                    <a:schemeClr val="tx1"/>
                                  </a:solidFill>
                                  <a:latin typeface="Cambria Math" panose="02040503050406030204" pitchFamily="18" charset="0"/>
                                  <a:ea typeface="Cambria Math"/>
                                </a:rPr>
                              </m:ctrlPr>
                            </m:sSubPr>
                            <m:e>
                              <m:r>
                                <a:rPr lang="en-US" altLang="zh-TW" sz="2400" b="0" i="1" smtClean="0">
                                  <a:solidFill>
                                    <a:schemeClr val="tx1"/>
                                  </a:solidFill>
                                  <a:latin typeface="Cambria Math"/>
                                  <a:ea typeface="Cambria Math"/>
                                </a:rPr>
                                <m:t>𝑦</m:t>
                              </m:r>
                            </m:e>
                            <m:sub>
                              <m:r>
                                <a:rPr lang="en-US" altLang="zh-TW" sz="2400" b="0" i="1" smtClean="0">
                                  <a:solidFill>
                                    <a:schemeClr val="tx1"/>
                                  </a:solidFill>
                                  <a:latin typeface="Cambria Math"/>
                                  <a:ea typeface="Cambria Math"/>
                                </a:rPr>
                                <m:t>𝑗</m:t>
                              </m:r>
                            </m:sub>
                          </m:sSub>
                          <m:r>
                            <a:rPr lang="en-US" altLang="zh-TW" sz="2400" b="0" i="1" smtClean="0">
                              <a:solidFill>
                                <a:schemeClr val="tx1"/>
                              </a:solidFill>
                              <a:latin typeface="Cambria Math"/>
                              <a:ea typeface="Cambria Math"/>
                            </a:rPr>
                            <m:t>−</m:t>
                          </m:r>
                          <m:sSub>
                            <m:sSubPr>
                              <m:ctrlPr>
                                <a:rPr lang="en-US" altLang="zh-TW" sz="2400" b="0" i="1" smtClean="0">
                                  <a:solidFill>
                                    <a:schemeClr val="tx1"/>
                                  </a:solidFill>
                                  <a:latin typeface="Cambria Math" panose="02040503050406030204" pitchFamily="18" charset="0"/>
                                  <a:ea typeface="Cambria Math"/>
                                </a:rPr>
                              </m:ctrlPr>
                            </m:sSubPr>
                            <m:e>
                              <m:r>
                                <a:rPr lang="en-US" altLang="zh-TW" sz="2400" b="0" i="1" smtClean="0">
                                  <a:solidFill>
                                    <a:schemeClr val="tx1"/>
                                  </a:solidFill>
                                  <a:latin typeface="Cambria Math"/>
                                  <a:ea typeface="Cambria Math"/>
                                </a:rPr>
                                <m:t>𝑐</m:t>
                              </m:r>
                            </m:e>
                            <m:sub>
                              <m:r>
                                <a:rPr lang="en-US" altLang="zh-TW" sz="2400" b="0" i="1" smtClean="0">
                                  <a:solidFill>
                                    <a:schemeClr val="tx1"/>
                                  </a:solidFill>
                                  <a:latin typeface="Cambria Math"/>
                                  <a:ea typeface="Cambria Math"/>
                                </a:rPr>
                                <m:t>𝑦</m:t>
                              </m:r>
                            </m:sub>
                          </m:sSub>
                        </m:e>
                      </m:d>
                      <m:r>
                        <a:rPr lang="en-US" altLang="zh-TW" sz="2400" b="0" i="1" smtClean="0">
                          <a:solidFill>
                            <a:schemeClr val="tx1"/>
                          </a:solidFill>
                          <a:latin typeface="Cambria Math"/>
                          <a:ea typeface="Cambria Math"/>
                        </a:rPr>
                        <m:t>+</m:t>
                      </m:r>
                      <m:sSup>
                        <m:sSupPr>
                          <m:ctrlPr>
                            <a:rPr lang="en-US" altLang="zh-TW" sz="2400" b="0" i="1" smtClean="0">
                              <a:solidFill>
                                <a:schemeClr val="tx1"/>
                              </a:solidFill>
                              <a:latin typeface="Cambria Math" panose="02040503050406030204" pitchFamily="18" charset="0"/>
                              <a:ea typeface="Cambria Math"/>
                            </a:rPr>
                          </m:ctrlPr>
                        </m:sSupPr>
                        <m:e>
                          <m:r>
                            <a:rPr lang="en-US" altLang="zh-TW" sz="2400" b="0" i="1" smtClean="0">
                              <a:solidFill>
                                <a:schemeClr val="tx1"/>
                              </a:solidFill>
                              <a:latin typeface="Cambria Math"/>
                              <a:ea typeface="Cambria Math"/>
                            </a:rPr>
                            <m:t>𝑓</m:t>
                          </m:r>
                        </m:e>
                        <m:sup>
                          <m:r>
                            <a:rPr lang="en-US" altLang="zh-TW" sz="2400" b="0" i="1" smtClean="0">
                              <a:solidFill>
                                <a:schemeClr val="tx1"/>
                              </a:solidFill>
                              <a:latin typeface="Cambria Math"/>
                              <a:ea typeface="Cambria Math"/>
                            </a:rPr>
                            <m:t>2</m:t>
                          </m:r>
                        </m:sup>
                      </m:sSup>
                      <m:r>
                        <a:rPr lang="en-US" altLang="zh-TW" sz="2400" b="0" i="1" smtClean="0">
                          <a:solidFill>
                            <a:schemeClr val="tx1"/>
                          </a:solidFill>
                          <a:latin typeface="Cambria Math"/>
                          <a:ea typeface="Cambria Math"/>
                        </a:rPr>
                        <m:t>=0</m:t>
                      </m:r>
                    </m:oMath>
                  </m:oMathPara>
                </a14:m>
                <a:endParaRPr lang="en-US" altLang="zh-TW" sz="2400" dirty="0">
                  <a:solidFill>
                    <a:schemeClr val="tx1"/>
                  </a:solidFill>
                </a:endParaRPr>
              </a:p>
              <a:p>
                <a:pPr>
                  <a:lnSpc>
                    <a:spcPct val="150000"/>
                  </a:lnSpc>
                  <a:spcBef>
                    <a:spcPts val="0"/>
                  </a:spcBef>
                </a:pPr>
                <a:r>
                  <a:rPr lang="en-US" altLang="zh-TW" sz="2400" dirty="0">
                    <a:solidFill>
                      <a:schemeClr val="tx1"/>
                    </a:solidFill>
                  </a:rPr>
                  <a:t>We can obtain an estimate for </a:t>
                </a:r>
                <a14:m>
                  <m:oMath xmlns:m="http://schemas.openxmlformats.org/officeDocument/2006/math">
                    <m:sSup>
                      <m:sSupPr>
                        <m:ctrlPr>
                          <a:rPr lang="en-US" altLang="zh-TW" sz="2400" i="1">
                            <a:solidFill>
                              <a:schemeClr val="tx1"/>
                            </a:solidFill>
                            <a:latin typeface="Cambria Math" panose="02040503050406030204" pitchFamily="18" charset="0"/>
                            <a:ea typeface="Cambria Math"/>
                          </a:rPr>
                        </m:ctrlPr>
                      </m:sSupPr>
                      <m:e>
                        <m:r>
                          <a:rPr lang="en-US" altLang="zh-TW" sz="2400" i="1">
                            <a:solidFill>
                              <a:schemeClr val="tx1"/>
                            </a:solidFill>
                            <a:latin typeface="Cambria Math"/>
                            <a:ea typeface="Cambria Math"/>
                          </a:rPr>
                          <m:t>𝑓</m:t>
                        </m:r>
                      </m:e>
                      <m:sup>
                        <m:r>
                          <a:rPr lang="en-US" altLang="zh-TW" sz="2400" i="1">
                            <a:solidFill>
                              <a:schemeClr val="tx1"/>
                            </a:solidFill>
                            <a:latin typeface="Cambria Math"/>
                            <a:ea typeface="Cambria Math"/>
                          </a:rPr>
                          <m:t>2</m:t>
                        </m:r>
                      </m:sup>
                    </m:sSup>
                  </m:oMath>
                </a14:m>
                <a:endParaRPr lang="en-US" altLang="zh-TW" sz="2400" dirty="0">
                  <a:solidFill>
                    <a:schemeClr val="tx1"/>
                  </a:solidFill>
                </a:endParaRPr>
              </a:p>
              <a:p>
                <a:pPr>
                  <a:lnSpc>
                    <a:spcPct val="150000"/>
                  </a:lnSpc>
                  <a:spcBef>
                    <a:spcPts val="0"/>
                  </a:spcBef>
                </a:pPr>
                <a:endParaRPr lang="en-US" altLang="zh-TW" sz="2400" dirty="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62</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lstStyle/>
          <a:p>
            <a:pPr algn="ctr"/>
            <a:r>
              <a:rPr lang="en-US" altLang="zh-TW" sz="3200" b="1" dirty="0" smtClean="0">
                <a:solidFill>
                  <a:schemeClr val="tx1"/>
                </a:solidFill>
              </a:rPr>
              <a:t>6.3.2</a:t>
            </a:r>
            <a:r>
              <a:rPr lang="zh-TW" altLang="en-US" sz="3200" b="1" dirty="0" smtClean="0">
                <a:solidFill>
                  <a:schemeClr val="tx1"/>
                </a:solidFill>
              </a:rPr>
              <a:t> </a:t>
            </a:r>
            <a:r>
              <a:rPr lang="en-US" altLang="zh-TW" sz="3200" dirty="0" smtClean="0">
                <a:solidFill>
                  <a:schemeClr val="tx1"/>
                </a:solidFill>
              </a:rPr>
              <a:t>Vanishing Points</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9222892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2959" y="1845734"/>
            <a:ext cx="5669281" cy="4023360"/>
          </a:xfrm>
        </p:spPr>
        <p:txBody>
          <a:bodyPr/>
          <a:lstStyle/>
          <a:p>
            <a:pPr marL="441325" indent="-441325" algn="just">
              <a:lnSpc>
                <a:spcPct val="150000"/>
              </a:lnSpc>
              <a:spcBef>
                <a:spcPts val="0"/>
              </a:spcBef>
              <a:spcAft>
                <a:spcPts val="0"/>
              </a:spcAft>
              <a:buFont typeface="Wingdings" panose="05000000000000000000" pitchFamily="2" charset="2"/>
              <a:buChar char="ü"/>
            </a:pPr>
            <a:r>
              <a:rPr lang="en-US" altLang="zh-TW" sz="2400" dirty="0">
                <a:solidFill>
                  <a:schemeClr val="tx1"/>
                </a:solidFill>
              </a:rPr>
              <a:t>It is also possible to estimate the optical center as the orthocenter of the triangle formed by the three vanishing </a:t>
            </a:r>
            <a:r>
              <a:rPr lang="en-US" altLang="zh-TW" sz="2400" dirty="0" smtClean="0">
                <a:solidFill>
                  <a:schemeClr val="tx1"/>
                </a:solidFill>
              </a:rPr>
              <a:t>points.</a:t>
            </a:r>
            <a:endParaRPr lang="en-US" altLang="zh-TW" sz="2400" dirty="0">
              <a:solidFill>
                <a:schemeClr val="tx1"/>
              </a:solidFill>
            </a:endParaRPr>
          </a:p>
          <a:p>
            <a:pPr marL="441325" indent="-441325" algn="just">
              <a:lnSpc>
                <a:spcPct val="150000"/>
              </a:lnSpc>
              <a:spcBef>
                <a:spcPts val="0"/>
              </a:spcBef>
              <a:spcAft>
                <a:spcPts val="0"/>
              </a:spcAft>
              <a:buFont typeface="Wingdings" panose="05000000000000000000" pitchFamily="2" charset="2"/>
              <a:buChar char="ü"/>
            </a:pPr>
            <a:r>
              <a:rPr lang="en-US" altLang="zh-TW" sz="2400" dirty="0">
                <a:solidFill>
                  <a:schemeClr val="tx1"/>
                </a:solidFill>
              </a:rPr>
              <a:t>It is more accurate to re-estimate using</a:t>
            </a:r>
            <a:br>
              <a:rPr lang="en-US" altLang="zh-TW" sz="2400" dirty="0">
                <a:solidFill>
                  <a:schemeClr val="tx1"/>
                </a:solidFill>
              </a:rPr>
            </a:br>
            <a:r>
              <a:rPr lang="en-US" altLang="zh-TW" sz="2400" dirty="0">
                <a:solidFill>
                  <a:schemeClr val="tx1"/>
                </a:solidFill>
              </a:rPr>
              <a:t>non-linear least </a:t>
            </a:r>
            <a:r>
              <a:rPr lang="en-US" altLang="zh-TW" sz="2400" dirty="0" smtClean="0">
                <a:solidFill>
                  <a:schemeClr val="tx1"/>
                </a:solidFill>
              </a:rPr>
              <a:t>squares.</a:t>
            </a:r>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63</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lstStyle/>
          <a:p>
            <a:pPr algn="ctr"/>
            <a:r>
              <a:rPr lang="en-US" altLang="zh-TW" sz="3200" b="1" dirty="0" smtClean="0">
                <a:solidFill>
                  <a:schemeClr val="tx1"/>
                </a:solidFill>
              </a:rPr>
              <a:t>6.3.2</a:t>
            </a:r>
            <a:r>
              <a:rPr lang="zh-TW" altLang="en-US" sz="3200" b="1" dirty="0" smtClean="0">
                <a:solidFill>
                  <a:schemeClr val="tx1"/>
                </a:solidFill>
              </a:rPr>
              <a:t> </a:t>
            </a:r>
            <a:r>
              <a:rPr lang="en-US" altLang="zh-TW" sz="3200" dirty="0" smtClean="0">
                <a:solidFill>
                  <a:schemeClr val="tx1"/>
                </a:solidFill>
              </a:rPr>
              <a:t>Vanishing Points</a:t>
            </a:r>
            <a:endParaRPr lang="zh-TW" altLang="en-US" sz="3200" dirty="0">
              <a:solidFill>
                <a:schemeClr val="tx1"/>
              </a:solidFill>
            </a:endParaRPr>
          </a:p>
        </p:txBody>
      </p:sp>
      <p:pic>
        <p:nvPicPr>
          <p:cNvPr id="7" name="圖片 6"/>
          <p:cNvPicPr>
            <a:picLocks noChangeAspect="1"/>
          </p:cNvPicPr>
          <p:nvPr/>
        </p:nvPicPr>
        <p:blipFill rotWithShape="1">
          <a:blip r:embed="rId3">
            <a:clrChange>
              <a:clrFrom>
                <a:srgbClr val="FFFFFF"/>
              </a:clrFrom>
              <a:clrTo>
                <a:srgbClr val="FFFFFF">
                  <a:alpha val="0"/>
                </a:srgbClr>
              </a:clrTo>
            </a:clrChange>
          </a:blip>
          <a:srcRect l="55265" t="-286" r="158" b="21484"/>
          <a:stretch/>
        </p:blipFill>
        <p:spPr>
          <a:xfrm>
            <a:off x="6418695" y="4084320"/>
            <a:ext cx="2572905" cy="2230527"/>
          </a:xfrm>
          <a:prstGeom prst="rect">
            <a:avLst/>
          </a:prstGeom>
        </p:spPr>
      </p:pic>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8360337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smtClean="0">
                <a:solidFill>
                  <a:schemeClr val="tx1"/>
                </a:solidFill>
              </a:rPr>
              <a:t>6.3.4 </a:t>
            </a:r>
            <a:r>
              <a:rPr lang="en-US" altLang="zh-TW" sz="3200" dirty="0" smtClean="0">
                <a:solidFill>
                  <a:schemeClr val="tx1"/>
                </a:solidFill>
              </a:rPr>
              <a:t>Rotational Motion</a:t>
            </a:r>
            <a:endParaRPr lang="zh-TW" altLang="en-US" sz="3200" dirty="0">
              <a:solidFill>
                <a:schemeClr val="tx1"/>
              </a:solidFill>
            </a:endParaRPr>
          </a:p>
        </p:txBody>
      </p:sp>
      <p:sp>
        <p:nvSpPr>
          <p:cNvPr id="3" name="內容版面配置區 2"/>
          <p:cNvSpPr>
            <a:spLocks noGrp="1"/>
          </p:cNvSpPr>
          <p:nvPr>
            <p:ph idx="1"/>
          </p:nvPr>
        </p:nvSpPr>
        <p:spPr>
          <a:xfrm>
            <a:off x="822959" y="1845734"/>
            <a:ext cx="4937761" cy="4023360"/>
          </a:xfrm>
        </p:spPr>
        <p:txBody>
          <a:bodyPr>
            <a:normAutofit/>
          </a:bodyPr>
          <a:lstStyle/>
          <a:p>
            <a:pPr marL="365125" indent="-365125" algn="just">
              <a:lnSpc>
                <a:spcPct val="150000"/>
              </a:lnSpc>
              <a:spcBef>
                <a:spcPts val="0"/>
              </a:spcBef>
              <a:buFont typeface="Wingdings" panose="05000000000000000000" pitchFamily="2" charset="2"/>
              <a:buChar char="ü"/>
            </a:pPr>
            <a:r>
              <a:rPr lang="en-US" altLang="zh-TW" sz="2400" dirty="0">
                <a:solidFill>
                  <a:schemeClr val="tx1"/>
                </a:solidFill>
              </a:rPr>
              <a:t>When no calibration targets are available but you can rotate the camera around its front nodal </a:t>
            </a:r>
            <a:r>
              <a:rPr lang="en-US" altLang="zh-TW" sz="2400" dirty="0" smtClean="0">
                <a:solidFill>
                  <a:schemeClr val="tx1"/>
                </a:solidFill>
              </a:rPr>
              <a:t>point.</a:t>
            </a:r>
            <a:endParaRPr lang="en-US" altLang="zh-TW" sz="2400" dirty="0">
              <a:solidFill>
                <a:schemeClr val="tx1"/>
              </a:solidFill>
            </a:endParaRPr>
          </a:p>
          <a:p>
            <a:pPr marL="365125" indent="-365125" algn="just">
              <a:lnSpc>
                <a:spcPct val="150000"/>
              </a:lnSpc>
              <a:spcBef>
                <a:spcPts val="0"/>
              </a:spcBef>
              <a:buFont typeface="Wingdings" panose="05000000000000000000" pitchFamily="2" charset="2"/>
              <a:buChar char="ü"/>
            </a:pPr>
            <a:r>
              <a:rPr lang="en-US" altLang="zh-TW" sz="2400" dirty="0">
                <a:solidFill>
                  <a:schemeClr val="tx1"/>
                </a:solidFill>
              </a:rPr>
              <a:t>We can calibrate the camera from a set of overlapping images by assuming that it is undergoing pure rotational </a:t>
            </a:r>
            <a:r>
              <a:rPr lang="en-US" altLang="zh-TW" sz="2400" dirty="0" smtClean="0">
                <a:solidFill>
                  <a:schemeClr val="tx1"/>
                </a:solidFill>
              </a:rPr>
              <a:t>motion.</a:t>
            </a:r>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64</a:t>
            </a:fld>
            <a:endParaRPr lang="uk-UA" sz="1200">
              <a:latin typeface="+mj-lt"/>
              <a:ea typeface="+mj-ea"/>
            </a:endParaRPr>
          </a:p>
        </p:txBody>
      </p:sp>
      <p:pic>
        <p:nvPicPr>
          <p:cNvPr id="6" name="圖片 5"/>
          <p:cNvPicPr>
            <a:picLocks noChangeAspect="1"/>
          </p:cNvPicPr>
          <p:nvPr/>
        </p:nvPicPr>
        <p:blipFill>
          <a:blip r:embed="rId3"/>
          <a:stretch>
            <a:fillRect/>
          </a:stretch>
        </p:blipFill>
        <p:spPr>
          <a:xfrm>
            <a:off x="5933849" y="2006900"/>
            <a:ext cx="2982990" cy="3701028"/>
          </a:xfrm>
          <a:prstGeom prst="rect">
            <a:avLst/>
          </a:prstGeom>
        </p:spPr>
      </p:pic>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8635823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smtClean="0">
                <a:solidFill>
                  <a:schemeClr val="tx1"/>
                </a:solidFill>
              </a:rPr>
              <a:t>6.3.5</a:t>
            </a:r>
            <a:r>
              <a:rPr lang="zh-TW" altLang="en-US" sz="3200" b="1" dirty="0" smtClean="0">
                <a:solidFill>
                  <a:schemeClr val="tx1"/>
                </a:solidFill>
              </a:rPr>
              <a:t> </a:t>
            </a:r>
            <a:r>
              <a:rPr lang="en-US" altLang="zh-TW" sz="3200" dirty="0" smtClean="0">
                <a:solidFill>
                  <a:schemeClr val="tx1"/>
                </a:solidFill>
              </a:rPr>
              <a:t>Radial Distortion</a:t>
            </a:r>
            <a:endParaRPr lang="zh-TW" altLang="en-US" sz="3200" dirty="0">
              <a:solidFill>
                <a:schemeClr val="tx1"/>
              </a:solidFill>
            </a:endParaRPr>
          </a:p>
        </p:txBody>
      </p:sp>
      <p:sp>
        <p:nvSpPr>
          <p:cNvPr id="3" name="內容版面配置區 2"/>
          <p:cNvSpPr>
            <a:spLocks noGrp="1"/>
          </p:cNvSpPr>
          <p:nvPr>
            <p:ph idx="1"/>
          </p:nvPr>
        </p:nvSpPr>
        <p:spPr/>
        <p:txBody>
          <a:bodyPr>
            <a:normAutofit/>
          </a:bodyPr>
          <a:lstStyle/>
          <a:p>
            <a:pPr marL="0" indent="0" algn="just">
              <a:lnSpc>
                <a:spcPct val="150000"/>
              </a:lnSpc>
              <a:spcBef>
                <a:spcPts val="0"/>
              </a:spcBef>
              <a:spcAft>
                <a:spcPts val="0"/>
              </a:spcAft>
              <a:buNone/>
            </a:pPr>
            <a:r>
              <a:rPr lang="en-US" altLang="zh-TW" sz="2800" dirty="0">
                <a:solidFill>
                  <a:schemeClr val="tx1"/>
                </a:solidFill>
              </a:rPr>
              <a:t>When images are taken with wide-angle lenses, it is often necessary to model lens distortions such as </a:t>
            </a:r>
            <a:r>
              <a:rPr lang="en-US" altLang="zh-TW" sz="2800" i="1" dirty="0">
                <a:solidFill>
                  <a:schemeClr val="tx1"/>
                </a:solidFill>
              </a:rPr>
              <a:t>radial distortion</a:t>
            </a:r>
          </a:p>
          <a:p>
            <a:pPr marL="365125" lvl="1" indent="-365125" algn="just">
              <a:lnSpc>
                <a:spcPct val="150000"/>
              </a:lnSpc>
              <a:spcBef>
                <a:spcPts val="0"/>
              </a:spcBef>
              <a:spcAft>
                <a:spcPts val="0"/>
              </a:spcAft>
              <a:buFont typeface="+mj-lt"/>
              <a:buAutoNum type="arabicPeriod"/>
            </a:pPr>
            <a:r>
              <a:rPr lang="en-US" altLang="zh-TW" sz="2800" dirty="0">
                <a:solidFill>
                  <a:schemeClr val="tx1"/>
                </a:solidFill>
              </a:rPr>
              <a:t>barrel distortion</a:t>
            </a:r>
          </a:p>
          <a:p>
            <a:pPr marL="365125" lvl="1" indent="-365125" algn="just">
              <a:lnSpc>
                <a:spcPct val="150000"/>
              </a:lnSpc>
              <a:spcBef>
                <a:spcPts val="0"/>
              </a:spcBef>
              <a:spcAft>
                <a:spcPts val="0"/>
              </a:spcAft>
              <a:buFont typeface="+mj-lt"/>
              <a:buAutoNum type="arabicPeriod"/>
            </a:pPr>
            <a:r>
              <a:rPr lang="en-US" altLang="zh-TW" sz="2800" dirty="0">
                <a:solidFill>
                  <a:schemeClr val="tx1"/>
                </a:solidFill>
              </a:rPr>
              <a:t>pincushion distortion</a:t>
            </a:r>
            <a:endParaRPr lang="zh-TW" altLang="en-US" sz="2800" dirty="0">
              <a:solidFill>
                <a:schemeClr val="tx1"/>
              </a:solidFill>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65</a:t>
            </a:fld>
            <a:endParaRPr lang="uk-UA" sz="1200">
              <a:latin typeface="+mj-lt"/>
              <a:ea typeface="+mj-ea"/>
            </a:endParaRPr>
          </a:p>
        </p:txBody>
      </p:sp>
      <p:sp>
        <p:nvSpPr>
          <p:cNvPr id="5" name="頁尾版面配置區 4"/>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9746950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noGrp="1"/>
          </p:cNvSpPr>
          <p:nvPr>
            <p:ph type="title"/>
          </p:nvPr>
        </p:nvSpPr>
        <p:spPr/>
        <p:txBody>
          <a:bodyPr/>
          <a:lstStyle/>
          <a:p>
            <a:pPr algn="ctr"/>
            <a:r>
              <a:rPr lang="en-US" altLang="zh-TW" sz="3200" b="1" dirty="0" smtClean="0">
                <a:solidFill>
                  <a:schemeClr val="tx1"/>
                </a:solidFill>
              </a:rPr>
              <a:t>6.3.5</a:t>
            </a:r>
            <a:r>
              <a:rPr lang="zh-TW" altLang="en-US" sz="3200" b="1" dirty="0" smtClean="0">
                <a:solidFill>
                  <a:schemeClr val="tx1"/>
                </a:solidFill>
              </a:rPr>
              <a:t> </a:t>
            </a:r>
            <a:r>
              <a:rPr lang="en-US" altLang="zh-TW" sz="3200" dirty="0" smtClean="0">
                <a:solidFill>
                  <a:schemeClr val="tx1"/>
                </a:solidFill>
              </a:rPr>
              <a:t>Radial Distortion</a:t>
            </a:r>
            <a:endParaRPr lang="zh-TW" altLang="en-US" sz="3200" dirty="0">
              <a:solidFill>
                <a:schemeClr val="tx1"/>
              </a:solidFill>
            </a:endParaRPr>
          </a:p>
        </p:txBody>
      </p:sp>
      <p:sp>
        <p:nvSpPr>
          <p:cNvPr id="5" name="投影片編號版面配置區 4"/>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66</a:t>
            </a:fld>
            <a:endParaRPr lang="uk-UA" sz="1200">
              <a:latin typeface="+mj-lt"/>
              <a:ea typeface="+mj-ea"/>
            </a:endParaRPr>
          </a:p>
        </p:txBody>
      </p:sp>
      <p:grpSp>
        <p:nvGrpSpPr>
          <p:cNvPr id="13" name="群組 12"/>
          <p:cNvGrpSpPr/>
          <p:nvPr/>
        </p:nvGrpSpPr>
        <p:grpSpPr>
          <a:xfrm>
            <a:off x="171115" y="2336877"/>
            <a:ext cx="8801770" cy="3433926"/>
            <a:chOff x="171115" y="1889761"/>
            <a:chExt cx="8801770" cy="3433926"/>
          </a:xfrm>
        </p:grpSpPr>
        <p:pic>
          <p:nvPicPr>
            <p:cNvPr id="4" name="圖片 3"/>
            <p:cNvPicPr>
              <a:picLocks noChangeAspect="1"/>
            </p:cNvPicPr>
            <p:nvPr/>
          </p:nvPicPr>
          <p:blipFill rotWithShape="1">
            <a:blip r:embed="rId3"/>
            <a:srcRect b="17701"/>
            <a:stretch/>
          </p:blipFill>
          <p:spPr>
            <a:xfrm>
              <a:off x="171115" y="1889761"/>
              <a:ext cx="8801770" cy="2726040"/>
            </a:xfrm>
            <a:prstGeom prst="rect">
              <a:avLst/>
            </a:prstGeom>
          </p:spPr>
        </p:pic>
        <p:sp>
          <p:nvSpPr>
            <p:cNvPr id="10" name="文字方塊 9"/>
            <p:cNvSpPr txBox="1"/>
            <p:nvPr/>
          </p:nvSpPr>
          <p:spPr>
            <a:xfrm>
              <a:off x="614463" y="4768201"/>
              <a:ext cx="1905000" cy="400110"/>
            </a:xfrm>
            <a:prstGeom prst="rect">
              <a:avLst/>
            </a:prstGeom>
            <a:noFill/>
          </p:spPr>
          <p:txBody>
            <a:bodyPr wrap="square" rtlCol="0">
              <a:spAutoFit/>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No distortion</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p:cNvSpPr txBox="1"/>
            <p:nvPr/>
          </p:nvSpPr>
          <p:spPr>
            <a:xfrm>
              <a:off x="3084731" y="4614313"/>
              <a:ext cx="2880000" cy="707886"/>
            </a:xfrm>
            <a:prstGeom prst="rect">
              <a:avLst/>
            </a:prstGeom>
            <a:noFill/>
          </p:spPr>
          <p:txBody>
            <a:bodyPr wrap="square" rtlCol="0">
              <a:spAutoFit/>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Positive radial distortion (Barrel distortion)</a:t>
              </a:r>
            </a:p>
          </p:txBody>
        </p:sp>
        <p:sp>
          <p:nvSpPr>
            <p:cNvPr id="12" name="文字方塊 11"/>
            <p:cNvSpPr txBox="1"/>
            <p:nvPr/>
          </p:nvSpPr>
          <p:spPr>
            <a:xfrm>
              <a:off x="6028808" y="4615801"/>
              <a:ext cx="2880000" cy="707886"/>
            </a:xfrm>
            <a:prstGeom prst="rect">
              <a:avLst/>
            </a:prstGeom>
            <a:noFill/>
          </p:spPr>
          <p:txBody>
            <a:bodyPr wrap="square" rtlCol="0">
              <a:spAutoFit/>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Negative</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radial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distortion</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(Pincushion distortion)</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 name="頁尾版面配置區 1"/>
          <p:cNvSpPr>
            <a:spLocks noGrp="1"/>
          </p:cNvSpPr>
          <p:nvPr>
            <p:ph type="ftr" sz="quarter" idx="11"/>
          </p:nvPr>
        </p:nvSpPr>
        <p:spPr/>
        <p:txBody>
          <a:bodyPr vert="horz" lIns="91440" tIns="45720" rIns="91440" bIns="45720" rtlCol="0" anchor="ctr"/>
          <a:lstStyle/>
          <a:p>
            <a:r>
              <a:rPr lang="pl-PL" sz="1200" cap="none">
                <a:latin typeface="+mj-lt"/>
                <a:ea typeface="+mj-ea"/>
              </a:rPr>
              <a:t>DC &amp; CV Lab. CSIE NTU</a:t>
            </a:r>
            <a:endParaRPr lang="en-US" sz="1200" cap="none" dirty="0">
              <a:latin typeface="+mj-lt"/>
              <a:ea typeface="+mj-ea"/>
            </a:endParaRPr>
          </a:p>
        </p:txBody>
      </p:sp>
    </p:spTree>
    <p:extLst>
      <p:ext uri="{BB962C8B-B14F-4D97-AF65-F5344CB8AC3E}">
        <p14:creationId xmlns:p14="http://schemas.microsoft.com/office/powerpoint/2010/main" val="15710822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marL="0" indent="0">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acc>
                        <m:accPr>
                          <m:chr m:val="̂"/>
                          <m:ctrlPr>
                            <a:rPr lang="zh-TW" altLang="en-US" sz="2800" i="1" smtClean="0">
                              <a:solidFill>
                                <a:schemeClr val="tx1"/>
                              </a:solidFill>
                              <a:latin typeface="Cambria Math" panose="02040503050406030204" pitchFamily="18" charset="0"/>
                            </a:rPr>
                          </m:ctrlPr>
                        </m:accPr>
                        <m:e>
                          <m:r>
                            <a:rPr lang="en-US" altLang="zh-TW" sz="2800" b="0" i="1" smtClean="0">
                              <a:solidFill>
                                <a:schemeClr val="tx1"/>
                              </a:solidFill>
                              <a:latin typeface="Cambria Math"/>
                            </a:rPr>
                            <m:t>𝑥</m:t>
                          </m:r>
                        </m:e>
                      </m:acc>
                      <m:r>
                        <a:rPr lang="en-US" altLang="zh-TW" sz="2800" b="0" i="1" smtClean="0">
                          <a:solidFill>
                            <a:schemeClr val="tx1"/>
                          </a:solidFill>
                          <a:latin typeface="Cambria Math"/>
                        </a:rPr>
                        <m:t>=</m:t>
                      </m:r>
                      <m:r>
                        <a:rPr lang="en-US" altLang="zh-TW" sz="2800" b="0" i="1" smtClean="0">
                          <a:solidFill>
                            <a:schemeClr val="tx1"/>
                          </a:solidFill>
                          <a:latin typeface="Cambria Math"/>
                        </a:rPr>
                        <m:t>𝑥</m:t>
                      </m:r>
                      <m:d>
                        <m:dPr>
                          <m:ctrlPr>
                            <a:rPr lang="en-US" altLang="zh-TW" sz="2800" b="0" i="1" smtClean="0">
                              <a:solidFill>
                                <a:schemeClr val="tx1"/>
                              </a:solidFill>
                              <a:latin typeface="Cambria Math" panose="02040503050406030204" pitchFamily="18" charset="0"/>
                            </a:rPr>
                          </m:ctrlPr>
                        </m:dPr>
                        <m:e>
                          <m:r>
                            <a:rPr lang="en-US" altLang="zh-TW" sz="2800" b="0" i="1" smtClean="0">
                              <a:solidFill>
                                <a:schemeClr val="tx1"/>
                              </a:solidFill>
                              <a:latin typeface="Cambria Math"/>
                            </a:rPr>
                            <m:t>1+</m:t>
                          </m:r>
                          <m:sSub>
                            <m:sSubPr>
                              <m:ctrlPr>
                                <a:rPr lang="en-US" altLang="zh-TW" sz="2800" b="0" i="1" smtClean="0">
                                  <a:solidFill>
                                    <a:schemeClr val="tx1"/>
                                  </a:solidFill>
                                  <a:latin typeface="Cambria Math" panose="02040503050406030204" pitchFamily="18" charset="0"/>
                                </a:rPr>
                              </m:ctrlPr>
                            </m:sSubPr>
                            <m:e>
                              <m:r>
                                <a:rPr lang="en-US" altLang="zh-TW" sz="2800" b="0" i="1" smtClean="0">
                                  <a:solidFill>
                                    <a:schemeClr val="tx1"/>
                                  </a:solidFill>
                                  <a:latin typeface="Cambria Math"/>
                                </a:rPr>
                                <m:t>𝑘</m:t>
                              </m:r>
                            </m:e>
                            <m:sub>
                              <m:r>
                                <a:rPr lang="en-US" altLang="zh-TW" sz="2800" b="0" i="1" smtClean="0">
                                  <a:solidFill>
                                    <a:schemeClr val="tx1"/>
                                  </a:solidFill>
                                  <a:latin typeface="Cambria Math"/>
                                </a:rPr>
                                <m:t>1</m:t>
                              </m:r>
                            </m:sub>
                          </m:sSub>
                          <m:sSup>
                            <m:sSupPr>
                              <m:ctrlPr>
                                <a:rPr lang="en-US" altLang="zh-TW" sz="2800" b="0" i="1" smtClean="0">
                                  <a:solidFill>
                                    <a:schemeClr val="tx1"/>
                                  </a:solidFill>
                                  <a:latin typeface="Cambria Math" panose="02040503050406030204" pitchFamily="18" charset="0"/>
                                </a:rPr>
                              </m:ctrlPr>
                            </m:sSupPr>
                            <m:e>
                              <m:r>
                                <a:rPr lang="en-US" altLang="zh-TW" sz="2800" b="0" i="1" smtClean="0">
                                  <a:solidFill>
                                    <a:schemeClr val="tx1"/>
                                  </a:solidFill>
                                  <a:latin typeface="Cambria Math"/>
                                </a:rPr>
                                <m:t>𝑟</m:t>
                              </m:r>
                            </m:e>
                            <m:sup>
                              <m:r>
                                <a:rPr lang="en-US" altLang="zh-TW" sz="2800" b="0" i="1" smtClean="0">
                                  <a:solidFill>
                                    <a:schemeClr val="tx1"/>
                                  </a:solidFill>
                                  <a:latin typeface="Cambria Math"/>
                                </a:rPr>
                                <m:t>2</m:t>
                              </m:r>
                            </m:sup>
                          </m:sSup>
                          <m:r>
                            <a:rPr lang="en-US" altLang="zh-TW" sz="2800" b="0" i="1" smtClean="0">
                              <a:solidFill>
                                <a:schemeClr val="tx1"/>
                              </a:solidFill>
                              <a:latin typeface="Cambria Math"/>
                            </a:rPr>
                            <m:t>+</m:t>
                          </m:r>
                          <m:sSub>
                            <m:sSubPr>
                              <m:ctrlPr>
                                <a:rPr lang="en-US" altLang="zh-TW" sz="2800" b="0" i="1" smtClean="0">
                                  <a:solidFill>
                                    <a:schemeClr val="tx1"/>
                                  </a:solidFill>
                                  <a:latin typeface="Cambria Math" panose="02040503050406030204" pitchFamily="18" charset="0"/>
                                </a:rPr>
                              </m:ctrlPr>
                            </m:sSubPr>
                            <m:e>
                              <m:r>
                                <a:rPr lang="en-US" altLang="zh-TW" sz="2800" b="0" i="1" smtClean="0">
                                  <a:solidFill>
                                    <a:schemeClr val="tx1"/>
                                  </a:solidFill>
                                  <a:latin typeface="Cambria Math"/>
                                </a:rPr>
                                <m:t>𝑘</m:t>
                              </m:r>
                            </m:e>
                            <m:sub>
                              <m:r>
                                <a:rPr lang="en-US" altLang="zh-TW" sz="2800" b="0" i="1" smtClean="0">
                                  <a:solidFill>
                                    <a:schemeClr val="tx1"/>
                                  </a:solidFill>
                                  <a:latin typeface="Cambria Math"/>
                                </a:rPr>
                                <m:t>2</m:t>
                              </m:r>
                            </m:sub>
                          </m:sSub>
                          <m:sSup>
                            <m:sSupPr>
                              <m:ctrlPr>
                                <a:rPr lang="en-US" altLang="zh-TW" sz="2800" b="0" i="1" smtClean="0">
                                  <a:solidFill>
                                    <a:schemeClr val="tx1"/>
                                  </a:solidFill>
                                  <a:latin typeface="Cambria Math" panose="02040503050406030204" pitchFamily="18" charset="0"/>
                                </a:rPr>
                              </m:ctrlPr>
                            </m:sSupPr>
                            <m:e>
                              <m:r>
                                <a:rPr lang="en-US" altLang="zh-TW" sz="2800" b="0" i="1" smtClean="0">
                                  <a:solidFill>
                                    <a:schemeClr val="tx1"/>
                                  </a:solidFill>
                                  <a:latin typeface="Cambria Math"/>
                                </a:rPr>
                                <m:t>𝑟</m:t>
                              </m:r>
                            </m:e>
                            <m:sup>
                              <m:r>
                                <a:rPr lang="en-US" altLang="zh-TW" sz="2800" b="0" i="1" smtClean="0">
                                  <a:solidFill>
                                    <a:schemeClr val="tx1"/>
                                  </a:solidFill>
                                  <a:latin typeface="Cambria Math"/>
                                </a:rPr>
                                <m:t>4</m:t>
                              </m:r>
                            </m:sup>
                          </m:sSup>
                        </m:e>
                      </m:d>
                    </m:oMath>
                  </m:oMathPara>
                </a14:m>
                <a:endParaRPr lang="en-US" altLang="zh-TW" sz="28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acc>
                        <m:accPr>
                          <m:chr m:val="̂"/>
                          <m:ctrlPr>
                            <a:rPr lang="zh-TW" altLang="en-US" sz="2800" i="1">
                              <a:solidFill>
                                <a:schemeClr val="tx1"/>
                              </a:solidFill>
                              <a:latin typeface="Cambria Math" panose="02040503050406030204" pitchFamily="18" charset="0"/>
                            </a:rPr>
                          </m:ctrlPr>
                        </m:accPr>
                        <m:e>
                          <m:r>
                            <a:rPr lang="en-US" altLang="zh-TW" sz="2800" b="0" i="1" smtClean="0">
                              <a:solidFill>
                                <a:schemeClr val="tx1"/>
                              </a:solidFill>
                              <a:latin typeface="Cambria Math"/>
                            </a:rPr>
                            <m:t>𝑦</m:t>
                          </m:r>
                        </m:e>
                      </m:acc>
                      <m:r>
                        <a:rPr lang="en-US" altLang="zh-TW" sz="2800" i="1">
                          <a:solidFill>
                            <a:schemeClr val="tx1"/>
                          </a:solidFill>
                          <a:latin typeface="Cambria Math"/>
                        </a:rPr>
                        <m:t>=</m:t>
                      </m:r>
                      <m:r>
                        <a:rPr lang="en-US" altLang="zh-TW" sz="2800" b="0" i="1" smtClean="0">
                          <a:solidFill>
                            <a:schemeClr val="tx1"/>
                          </a:solidFill>
                          <a:latin typeface="Cambria Math"/>
                        </a:rPr>
                        <m:t>𝑦</m:t>
                      </m:r>
                      <m:r>
                        <a:rPr lang="en-US" altLang="zh-TW" sz="2800" i="1">
                          <a:solidFill>
                            <a:schemeClr val="tx1"/>
                          </a:solidFill>
                          <a:latin typeface="Cambria Math"/>
                        </a:rPr>
                        <m:t>(1+</m:t>
                      </m:r>
                      <m:sSub>
                        <m:sSubPr>
                          <m:ctrlPr>
                            <a:rPr lang="en-US" altLang="zh-TW" sz="2800" i="1">
                              <a:solidFill>
                                <a:schemeClr val="tx1"/>
                              </a:solidFill>
                              <a:latin typeface="Cambria Math" panose="02040503050406030204" pitchFamily="18" charset="0"/>
                            </a:rPr>
                          </m:ctrlPr>
                        </m:sSubPr>
                        <m:e>
                          <m:r>
                            <a:rPr lang="en-US" altLang="zh-TW" sz="2800" i="1">
                              <a:solidFill>
                                <a:schemeClr val="tx1"/>
                              </a:solidFill>
                              <a:latin typeface="Cambria Math"/>
                            </a:rPr>
                            <m:t>𝑘</m:t>
                          </m:r>
                        </m:e>
                        <m:sub>
                          <m:r>
                            <a:rPr lang="en-US" altLang="zh-TW" sz="2800" i="1">
                              <a:solidFill>
                                <a:schemeClr val="tx1"/>
                              </a:solidFill>
                              <a:latin typeface="Cambria Math"/>
                            </a:rPr>
                            <m:t>1</m:t>
                          </m:r>
                        </m:sub>
                      </m:sSub>
                      <m:sSup>
                        <m:sSupPr>
                          <m:ctrlPr>
                            <a:rPr lang="en-US" altLang="zh-TW" sz="2800" i="1">
                              <a:solidFill>
                                <a:schemeClr val="tx1"/>
                              </a:solidFill>
                              <a:latin typeface="Cambria Math" panose="02040503050406030204" pitchFamily="18" charset="0"/>
                            </a:rPr>
                          </m:ctrlPr>
                        </m:sSupPr>
                        <m:e>
                          <m:r>
                            <a:rPr lang="en-US" altLang="zh-TW" sz="2800" i="1">
                              <a:solidFill>
                                <a:schemeClr val="tx1"/>
                              </a:solidFill>
                              <a:latin typeface="Cambria Math"/>
                            </a:rPr>
                            <m:t>𝑟</m:t>
                          </m:r>
                        </m:e>
                        <m:sup>
                          <m:r>
                            <a:rPr lang="en-US" altLang="zh-TW" sz="2800" i="1">
                              <a:solidFill>
                                <a:schemeClr val="tx1"/>
                              </a:solidFill>
                              <a:latin typeface="Cambria Math"/>
                            </a:rPr>
                            <m:t>2</m:t>
                          </m:r>
                        </m:sup>
                      </m:sSup>
                      <m:r>
                        <a:rPr lang="en-US" altLang="zh-TW" sz="2800" i="1">
                          <a:solidFill>
                            <a:schemeClr val="tx1"/>
                          </a:solidFill>
                          <a:latin typeface="Cambria Math"/>
                        </a:rPr>
                        <m:t>+</m:t>
                      </m:r>
                      <m:sSub>
                        <m:sSubPr>
                          <m:ctrlPr>
                            <a:rPr lang="en-US" altLang="zh-TW" sz="2800" i="1">
                              <a:solidFill>
                                <a:schemeClr val="tx1"/>
                              </a:solidFill>
                              <a:latin typeface="Cambria Math" panose="02040503050406030204" pitchFamily="18" charset="0"/>
                            </a:rPr>
                          </m:ctrlPr>
                        </m:sSubPr>
                        <m:e>
                          <m:r>
                            <a:rPr lang="en-US" altLang="zh-TW" sz="2800" i="1">
                              <a:solidFill>
                                <a:schemeClr val="tx1"/>
                              </a:solidFill>
                              <a:latin typeface="Cambria Math"/>
                            </a:rPr>
                            <m:t>𝑘</m:t>
                          </m:r>
                        </m:e>
                        <m:sub>
                          <m:r>
                            <a:rPr lang="en-US" altLang="zh-TW" sz="2800" i="1">
                              <a:solidFill>
                                <a:schemeClr val="tx1"/>
                              </a:solidFill>
                              <a:latin typeface="Cambria Math"/>
                            </a:rPr>
                            <m:t>2</m:t>
                          </m:r>
                        </m:sub>
                      </m:sSub>
                      <m:sSup>
                        <m:sSupPr>
                          <m:ctrlPr>
                            <a:rPr lang="en-US" altLang="zh-TW" sz="2800" i="1">
                              <a:solidFill>
                                <a:schemeClr val="tx1"/>
                              </a:solidFill>
                              <a:latin typeface="Cambria Math" panose="02040503050406030204" pitchFamily="18" charset="0"/>
                            </a:rPr>
                          </m:ctrlPr>
                        </m:sSupPr>
                        <m:e>
                          <m:r>
                            <a:rPr lang="en-US" altLang="zh-TW" sz="2800" i="1">
                              <a:solidFill>
                                <a:schemeClr val="tx1"/>
                              </a:solidFill>
                              <a:latin typeface="Cambria Math"/>
                            </a:rPr>
                            <m:t>𝑟</m:t>
                          </m:r>
                        </m:e>
                        <m:sup>
                          <m:r>
                            <a:rPr lang="en-US" altLang="zh-TW" sz="2800" i="1">
                              <a:solidFill>
                                <a:schemeClr val="tx1"/>
                              </a:solidFill>
                              <a:latin typeface="Cambria Math"/>
                            </a:rPr>
                            <m:t>4</m:t>
                          </m:r>
                        </m:sup>
                      </m:sSup>
                      <m:r>
                        <a:rPr lang="en-US" altLang="zh-TW" sz="2800" i="1">
                          <a:solidFill>
                            <a:schemeClr val="tx1"/>
                          </a:solidFill>
                          <a:latin typeface="Cambria Math"/>
                        </a:rPr>
                        <m:t>)</m:t>
                      </m:r>
                    </m:oMath>
                  </m:oMathPara>
                </a14:m>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spcBef>
                    <a:spcPts val="0"/>
                  </a:spcBef>
                  <a:spcAft>
                    <a:spcPts val="0"/>
                  </a:spcAft>
                </a:pPr>
                <a14:m>
                  <m:oMath xmlns:m="http://schemas.openxmlformats.org/officeDocument/2006/math">
                    <m:sSup>
                      <m:sSupPr>
                        <m:ctrlPr>
                          <a:rPr lang="en-US" altLang="zh-TW" sz="2800" i="1">
                            <a:solidFill>
                              <a:schemeClr val="tx1"/>
                            </a:solidFill>
                            <a:latin typeface="Cambria Math" panose="02040503050406030204" pitchFamily="18" charset="0"/>
                          </a:rPr>
                        </m:ctrlPr>
                      </m:sSupPr>
                      <m:e>
                        <m:r>
                          <a:rPr lang="en-US" altLang="zh-TW" sz="2800" i="1">
                            <a:solidFill>
                              <a:schemeClr val="tx1"/>
                            </a:solidFill>
                            <a:latin typeface="Cambria Math"/>
                          </a:rPr>
                          <m:t>𝑟</m:t>
                        </m:r>
                      </m:e>
                      <m:sup>
                        <m:r>
                          <a:rPr lang="en-US" altLang="zh-TW" sz="2800" i="1">
                            <a:solidFill>
                              <a:schemeClr val="tx1"/>
                            </a:solidFill>
                            <a:latin typeface="Cambria Math"/>
                          </a:rPr>
                          <m:t>2</m:t>
                        </m:r>
                      </m:sup>
                    </m:sSup>
                    <m:r>
                      <a:rPr lang="en-US" altLang="zh-TW" sz="2800" b="0" i="1" smtClean="0">
                        <a:solidFill>
                          <a:schemeClr val="tx1"/>
                        </a:solidFill>
                        <a:latin typeface="Cambria Math"/>
                      </a:rPr>
                      <m:t>=</m:t>
                    </m:r>
                    <m:sSup>
                      <m:sSupPr>
                        <m:ctrlPr>
                          <a:rPr lang="en-US" altLang="zh-TW" sz="2800" b="0" i="1" smtClean="0">
                            <a:solidFill>
                              <a:schemeClr val="tx1"/>
                            </a:solidFill>
                            <a:latin typeface="Cambria Math" panose="02040503050406030204" pitchFamily="18" charset="0"/>
                          </a:rPr>
                        </m:ctrlPr>
                      </m:sSupPr>
                      <m:e>
                        <m:r>
                          <a:rPr lang="en-US" altLang="zh-TW" sz="2800" b="0" i="1" smtClean="0">
                            <a:solidFill>
                              <a:schemeClr val="tx1"/>
                            </a:solidFill>
                            <a:latin typeface="Cambria Math"/>
                          </a:rPr>
                          <m:t>𝑥</m:t>
                        </m:r>
                      </m:e>
                      <m:sup>
                        <m:r>
                          <a:rPr lang="en-US" altLang="zh-TW" sz="2800" b="0" i="1" smtClean="0">
                            <a:solidFill>
                              <a:schemeClr val="tx1"/>
                            </a:solidFill>
                            <a:latin typeface="Cambria Math"/>
                          </a:rPr>
                          <m:t>2</m:t>
                        </m:r>
                      </m:sup>
                    </m:sSup>
                    <m:r>
                      <a:rPr lang="en-US" altLang="zh-TW" sz="2800" b="0" i="1" smtClean="0">
                        <a:solidFill>
                          <a:schemeClr val="tx1"/>
                        </a:solidFill>
                        <a:latin typeface="Cambria Math"/>
                      </a:rPr>
                      <m:t>+</m:t>
                    </m:r>
                    <m:sSup>
                      <m:sSupPr>
                        <m:ctrlPr>
                          <a:rPr lang="en-US" altLang="zh-TW" sz="2800" b="0" i="1" smtClean="0">
                            <a:solidFill>
                              <a:schemeClr val="tx1"/>
                            </a:solidFill>
                            <a:latin typeface="Cambria Math" panose="02040503050406030204" pitchFamily="18" charset="0"/>
                          </a:rPr>
                        </m:ctrlPr>
                      </m:sSupPr>
                      <m:e>
                        <m:r>
                          <a:rPr lang="en-US" altLang="zh-TW" sz="2800" b="0" i="1" smtClean="0">
                            <a:solidFill>
                              <a:schemeClr val="tx1"/>
                            </a:solidFill>
                            <a:latin typeface="Cambria Math"/>
                          </a:rPr>
                          <m:t>𝑦</m:t>
                        </m:r>
                      </m:e>
                      <m:sup>
                        <m:r>
                          <a:rPr lang="en-US" altLang="zh-TW" sz="2800" b="0" i="1" smtClean="0">
                            <a:solidFill>
                              <a:schemeClr val="tx1"/>
                            </a:solidFill>
                            <a:latin typeface="Cambria Math"/>
                          </a:rPr>
                          <m:t>2</m:t>
                        </m:r>
                      </m:sup>
                    </m:sSup>
                  </m:oMath>
                </a14:m>
                <a:endParaRPr lang="en-US" altLang="zh-TW" sz="28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spcBef>
                    <a:spcPts val="0"/>
                  </a:spcBef>
                  <a:spcAft>
                    <a:spcPts val="0"/>
                  </a:spcAft>
                </a:pP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i="1">
                            <a:solidFill>
                              <a:schemeClr val="tx1"/>
                            </a:solidFill>
                            <a:latin typeface="Cambria Math"/>
                          </a:rPr>
                          <m:t>𝑘</m:t>
                        </m:r>
                      </m:e>
                      <m:sub>
                        <m:r>
                          <a:rPr lang="en-US" altLang="zh-TW" sz="2800" i="1">
                            <a:solidFill>
                              <a:schemeClr val="tx1"/>
                            </a:solidFill>
                            <a:latin typeface="Cambria Math"/>
                          </a:rPr>
                          <m:t>1</m:t>
                        </m:r>
                      </m:sub>
                    </m:sSub>
                    <m:r>
                      <a:rPr lang="en-US" altLang="zh-TW" sz="2800" b="0" i="0" smtClean="0">
                        <a:solidFill>
                          <a:schemeClr val="tx1"/>
                        </a:solidFill>
                        <a:latin typeface="Cambria Math"/>
                      </a:rPr>
                      <m:t>,</m:t>
                    </m:r>
                    <m:sSub>
                      <m:sSubPr>
                        <m:ctrlPr>
                          <a:rPr lang="en-US" altLang="zh-TW" sz="2800" b="0" i="1" smtClean="0">
                            <a:solidFill>
                              <a:schemeClr val="tx1"/>
                            </a:solidFill>
                            <a:latin typeface="Cambria Math" panose="02040503050406030204" pitchFamily="18" charset="0"/>
                          </a:rPr>
                        </m:ctrlPr>
                      </m:sSubPr>
                      <m:e>
                        <m:r>
                          <a:rPr lang="en-US" altLang="zh-TW" sz="2800" b="0" i="1" smtClean="0">
                            <a:solidFill>
                              <a:schemeClr val="tx1"/>
                            </a:solidFill>
                            <a:latin typeface="Cambria Math"/>
                          </a:rPr>
                          <m:t>𝑘</m:t>
                        </m:r>
                      </m:e>
                      <m:sub>
                        <m:r>
                          <a:rPr lang="en-US" altLang="zh-TW" sz="2800" b="0" i="1" smtClean="0">
                            <a:solidFill>
                              <a:schemeClr val="tx1"/>
                            </a:solidFill>
                            <a:latin typeface="Cambria Math"/>
                          </a:rPr>
                          <m:t>2</m:t>
                        </m:r>
                      </m:sub>
                    </m:sSub>
                    <m:r>
                      <a:rPr lang="en-US" altLang="zh-TW" sz="2800" b="0" i="1" smtClean="0">
                        <a:solidFill>
                          <a:schemeClr val="tx1"/>
                        </a:solidFill>
                        <a:latin typeface="Cambria Math"/>
                      </a:rPr>
                      <m:t> </m:t>
                    </m:r>
                  </m:oMath>
                </a14:m>
                <a:r>
                  <a:rPr lang="en-US" altLang="zh-TW" sz="28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radial distortion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parameters</a:t>
                </a:r>
                <a:endPar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67</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lstStyle/>
          <a:p>
            <a:pPr algn="ctr"/>
            <a:r>
              <a:rPr lang="en-US" altLang="zh-TW" sz="3200" b="1" dirty="0" smtClean="0">
                <a:solidFill>
                  <a:schemeClr val="tx1"/>
                </a:solidFill>
              </a:rPr>
              <a:t>6.3.5</a:t>
            </a:r>
            <a:r>
              <a:rPr lang="zh-TW" altLang="en-US" sz="3200" b="1" dirty="0" smtClean="0">
                <a:solidFill>
                  <a:schemeClr val="tx1"/>
                </a:solidFill>
              </a:rPr>
              <a:t> </a:t>
            </a:r>
            <a:r>
              <a:rPr lang="en-US" altLang="zh-TW" sz="3200" dirty="0" smtClean="0">
                <a:solidFill>
                  <a:schemeClr val="tx1"/>
                </a:solidFill>
              </a:rPr>
              <a:t>Radial Distortion</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3874443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2959" y="1845734"/>
            <a:ext cx="7543801" cy="4722706"/>
          </a:xfrm>
        </p:spPr>
        <p:txBody>
          <a:bodyPr>
            <a:normAutofit/>
          </a:bodyPr>
          <a:lstStyle/>
          <a:p>
            <a:pPr marL="0" indent="0" algn="just">
              <a:lnSpc>
                <a:spcPct val="160000"/>
              </a:lnSpc>
              <a:spcBef>
                <a:spcPts val="0"/>
              </a:spcBef>
              <a:spcAft>
                <a:spcPts val="0"/>
              </a:spcAft>
              <a:buNone/>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 lot of different ways to estimate the radial distortion parameters</a:t>
            </a:r>
          </a:p>
          <a:p>
            <a:pPr marL="0" indent="0" algn="just">
              <a:lnSpc>
                <a:spcPct val="160000"/>
              </a:lnSpc>
              <a:spcBef>
                <a:spcPts val="0"/>
              </a:spcBef>
              <a:spcAft>
                <a:spcPts val="0"/>
              </a:spcAft>
              <a:buNone/>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One of the simplest and most useful way:</a:t>
            </a:r>
          </a:p>
          <a:p>
            <a:pPr marL="441325" lvl="1" indent="-441325" algn="just">
              <a:lnSpc>
                <a:spcPct val="160000"/>
              </a:lnSpc>
              <a:spcBef>
                <a:spcPts val="0"/>
              </a:spcBef>
              <a:spcAft>
                <a:spcPts val="0"/>
              </a:spcAft>
              <a:buFont typeface="Wingdings" panose="05000000000000000000" pitchFamily="2" charset="2"/>
              <a:buChar char="ü"/>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Take an image of a scene with a lot of</a:t>
            </a:r>
            <a:b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straight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lines.</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41325" lvl="1" indent="-441325" algn="just">
              <a:lnSpc>
                <a:spcPct val="160000"/>
              </a:lnSpc>
              <a:spcBef>
                <a:spcPts val="0"/>
              </a:spcBef>
              <a:spcAft>
                <a:spcPts val="0"/>
              </a:spcAft>
              <a:buFont typeface="Wingdings" panose="05000000000000000000" pitchFamily="2" charset="2"/>
              <a:buChar char="ü"/>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Adjust the parameters until all of the lines are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straight.</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41325" lvl="1" indent="-441325" algn="just">
              <a:lnSpc>
                <a:spcPct val="160000"/>
              </a:lnSpc>
              <a:spcBef>
                <a:spcPts val="0"/>
              </a:spcBef>
              <a:spcAft>
                <a:spcPts val="0"/>
              </a:spcAft>
              <a:buFont typeface="Wingdings" panose="05000000000000000000" pitchFamily="2" charset="2"/>
              <a:buChar char="ü"/>
            </a:pPr>
            <a:r>
              <a:rPr lang="en-US" altLang="zh-TW" sz="24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Plumb-line method</a:t>
            </a:r>
            <a:endParaRPr lang="zh-TW" altLang="en-US" sz="2400" i="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68</a:t>
            </a:fld>
            <a:endParaRPr lang="uk-UA" sz="1200">
              <a:latin typeface="+mj-lt"/>
              <a:ea typeface="+mj-ea"/>
            </a:endParaRPr>
          </a:p>
        </p:txBody>
      </p:sp>
      <p:sp>
        <p:nvSpPr>
          <p:cNvPr id="8" name="標題 1"/>
          <p:cNvSpPr>
            <a:spLocks noGrp="1"/>
          </p:cNvSpPr>
          <p:nvPr>
            <p:ph type="title"/>
          </p:nvPr>
        </p:nvSpPr>
        <p:spPr>
          <a:xfrm>
            <a:off x="822960" y="286604"/>
            <a:ext cx="7543800" cy="1450757"/>
          </a:xfrm>
        </p:spPr>
        <p:txBody>
          <a:bodyPr/>
          <a:lstStyle/>
          <a:p>
            <a:pPr algn="ctr"/>
            <a:r>
              <a:rPr lang="en-US" altLang="zh-TW" sz="3200" b="1" dirty="0" smtClean="0">
                <a:solidFill>
                  <a:schemeClr val="tx1"/>
                </a:solidFill>
              </a:rPr>
              <a:t>6.3.5</a:t>
            </a:r>
            <a:r>
              <a:rPr lang="zh-TW" altLang="en-US" sz="3200" b="1" dirty="0" smtClean="0">
                <a:solidFill>
                  <a:schemeClr val="tx1"/>
                </a:solidFill>
              </a:rPr>
              <a:t> </a:t>
            </a:r>
            <a:r>
              <a:rPr lang="en-US" altLang="zh-TW" sz="3200" dirty="0" smtClean="0">
                <a:solidFill>
                  <a:schemeClr val="tx1"/>
                </a:solidFill>
              </a:rPr>
              <a:t>Radial Distortion</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4596471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lgn="just">
              <a:lnSpc>
                <a:spcPct val="150000"/>
              </a:lnSpc>
              <a:spcBef>
                <a:spcPts val="0"/>
              </a:spcBef>
              <a:spcAft>
                <a:spcPts val="0"/>
              </a:spcAft>
              <a:buNone/>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Another approach is to use several overlapping images and to combine the estimation</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of the radial distortion parameters with the image alignment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process.</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69</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lstStyle/>
          <a:p>
            <a:pPr algn="ctr"/>
            <a:r>
              <a:rPr lang="en-US" altLang="zh-TW" sz="3200" b="1" dirty="0" smtClean="0">
                <a:solidFill>
                  <a:schemeClr val="tx1"/>
                </a:solidFill>
              </a:rPr>
              <a:t>6.3.5</a:t>
            </a:r>
            <a:r>
              <a:rPr lang="zh-TW" altLang="en-US" sz="3200" b="1" dirty="0" smtClean="0">
                <a:solidFill>
                  <a:schemeClr val="tx1"/>
                </a:solidFill>
              </a:rPr>
              <a:t> </a:t>
            </a:r>
            <a:r>
              <a:rPr lang="en-US" altLang="zh-TW" sz="3200" dirty="0" smtClean="0">
                <a:solidFill>
                  <a:schemeClr val="tx1"/>
                </a:solidFill>
              </a:rPr>
              <a:t>Radial Distortion</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2002868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a:r>
              <a:rPr lang="en-US" altLang="zh-TW" sz="3200" b="1" dirty="0" smtClean="0">
                <a:solidFill>
                  <a:schemeClr val="tx1"/>
                </a:solidFill>
                <a:latin typeface="+mj-lt"/>
                <a:ea typeface="+mj-ea"/>
              </a:rPr>
              <a:t>6.1.1</a:t>
            </a:r>
            <a:r>
              <a:rPr lang="zh-TW" altLang="en-US" sz="3200" b="1" dirty="0" smtClean="0">
                <a:solidFill>
                  <a:schemeClr val="tx1"/>
                </a:solidFill>
                <a:latin typeface="+mj-lt"/>
                <a:ea typeface="+mj-ea"/>
              </a:rPr>
              <a:t> </a:t>
            </a:r>
            <a:r>
              <a:rPr lang="en-US" altLang="zh-TW" sz="3200" dirty="0" smtClean="0">
                <a:solidFill>
                  <a:schemeClr val="tx1"/>
                </a:solidFill>
                <a:latin typeface="+mj-lt"/>
                <a:ea typeface="+mj-ea"/>
              </a:rPr>
              <a:t>2D </a:t>
            </a:r>
            <a:r>
              <a:rPr lang="en-US" altLang="zh-TW" sz="3200" dirty="0">
                <a:solidFill>
                  <a:schemeClr val="tx1"/>
                </a:solidFill>
                <a:latin typeface="+mj-lt"/>
                <a:ea typeface="+mj-ea"/>
              </a:rPr>
              <a:t>Alignment Using Least Squares</a:t>
            </a:r>
          </a:p>
        </p:txBody>
      </p:sp>
      <mc:AlternateContent xmlns:mc="http://schemas.openxmlformats.org/markup-compatibility/2006" xmlns:a14="http://schemas.microsoft.com/office/drawing/2010/main">
        <mc:Choice Requires="a14">
          <p:sp>
            <p:nvSpPr>
              <p:cNvPr id="5" name="內容版面配置區 4"/>
              <p:cNvSpPr>
                <a:spLocks noGrp="1"/>
              </p:cNvSpPr>
              <p:nvPr>
                <p:ph idx="1"/>
              </p:nvPr>
            </p:nvSpPr>
            <p:spPr/>
            <p:txBody>
              <a:bodyPr>
                <a:normAutofit/>
              </a:bodyPr>
              <a:lstStyle/>
              <a:p>
                <a:pPr marL="357188" indent="-357188" algn="just">
                  <a:lnSpc>
                    <a:spcPct val="150000"/>
                  </a:lnSpc>
                  <a:spcBef>
                    <a:spcPts val="0"/>
                  </a:spcBef>
                  <a:spcAft>
                    <a:spcPts val="0"/>
                  </a:spcAft>
                  <a:buFont typeface="+mj-lt"/>
                  <a:buAutoNum type="arabicPeriod"/>
                </a:pPr>
                <a:r>
                  <a:rPr kumimoji="1" lang="en-US" altLang="zh-TW" sz="2800" dirty="0">
                    <a:solidFill>
                      <a:schemeClr val="tx1"/>
                    </a:solidFill>
                  </a:rPr>
                  <a:t>Given a set of matched feature points </a:t>
                </a:r>
                <a14:m>
                  <m:oMath xmlns:m="http://schemas.openxmlformats.org/officeDocument/2006/math">
                    <m:r>
                      <a:rPr kumimoji="1" lang="en-US" altLang="zh-TW" sz="2800" i="1">
                        <a:solidFill>
                          <a:schemeClr val="tx1"/>
                        </a:solidFill>
                        <a:latin typeface="Cambria Math" charset="0"/>
                      </a:rPr>
                      <m:t>{</m:t>
                    </m:r>
                    <m:d>
                      <m:dPr>
                        <m:ctrlPr>
                          <a:rPr kumimoji="1" lang="mr-IN" altLang="zh-TW" sz="2800" i="1">
                            <a:solidFill>
                              <a:schemeClr val="tx1"/>
                            </a:solidFill>
                            <a:latin typeface="Cambria Math" panose="02040503050406030204" pitchFamily="18" charset="0"/>
                          </a:rPr>
                        </m:ctrlPr>
                      </m:dPr>
                      <m:e>
                        <m:sSub>
                          <m:sSubPr>
                            <m:ctrlPr>
                              <a:rPr kumimoji="1" lang="en-US" altLang="zh-TW" sz="2800" i="1">
                                <a:solidFill>
                                  <a:schemeClr val="tx1"/>
                                </a:solidFill>
                                <a:latin typeface="Cambria Math" panose="02040503050406030204" pitchFamily="18" charset="0"/>
                              </a:rPr>
                            </m:ctrlPr>
                          </m:sSubPr>
                          <m:e>
                            <m:r>
                              <a:rPr kumimoji="1" lang="en-US" altLang="zh-TW" sz="2800" i="1">
                                <a:solidFill>
                                  <a:schemeClr val="tx1"/>
                                </a:solidFill>
                                <a:latin typeface="Cambria Math" charset="0"/>
                              </a:rPr>
                              <m:t>𝑥</m:t>
                            </m:r>
                          </m:e>
                          <m:sub>
                            <m:r>
                              <a:rPr kumimoji="1" lang="en-US" altLang="zh-TW" sz="2800" i="1">
                                <a:solidFill>
                                  <a:schemeClr val="tx1"/>
                                </a:solidFill>
                                <a:latin typeface="Cambria Math" charset="0"/>
                              </a:rPr>
                              <m:t>𝑖</m:t>
                            </m:r>
                          </m:sub>
                        </m:sSub>
                        <m:r>
                          <a:rPr kumimoji="1" lang="en-US" altLang="zh-TW" sz="2800" i="1">
                            <a:solidFill>
                              <a:schemeClr val="tx1"/>
                            </a:solidFill>
                            <a:latin typeface="Cambria Math" charset="0"/>
                          </a:rPr>
                          <m:t>,</m:t>
                        </m:r>
                        <m:r>
                          <a:rPr kumimoji="1" lang="zh-TW" altLang="en-US" sz="2800" i="1">
                            <a:solidFill>
                              <a:schemeClr val="tx1"/>
                            </a:solidFill>
                            <a:latin typeface="Cambria Math" panose="02040503050406030204" pitchFamily="18" charset="0"/>
                          </a:rPr>
                          <m:t> </m:t>
                        </m:r>
                        <m:sSubSup>
                          <m:sSubSupPr>
                            <m:ctrlPr>
                              <a:rPr kumimoji="1" lang="en-US" altLang="zh-TW" sz="2800" i="1">
                                <a:solidFill>
                                  <a:schemeClr val="tx1"/>
                                </a:solidFill>
                                <a:latin typeface="Cambria Math" panose="02040503050406030204" pitchFamily="18" charset="0"/>
                              </a:rPr>
                            </m:ctrlPr>
                          </m:sSubSupPr>
                          <m:e>
                            <m:r>
                              <a:rPr kumimoji="1" lang="en-US" altLang="zh-TW" sz="2800" i="1">
                                <a:solidFill>
                                  <a:schemeClr val="tx1"/>
                                </a:solidFill>
                                <a:latin typeface="Cambria Math" charset="0"/>
                              </a:rPr>
                              <m:t>𝑥</m:t>
                            </m:r>
                          </m:e>
                          <m:sub>
                            <m:r>
                              <a:rPr kumimoji="1" lang="en-US" altLang="zh-TW" sz="2800" i="1">
                                <a:solidFill>
                                  <a:schemeClr val="tx1"/>
                                </a:solidFill>
                                <a:latin typeface="Cambria Math" charset="0"/>
                              </a:rPr>
                              <m:t>𝑖</m:t>
                            </m:r>
                          </m:sub>
                          <m:sup>
                            <m:r>
                              <a:rPr kumimoji="1" lang="en-US" altLang="zh-TW" sz="2800" i="1">
                                <a:solidFill>
                                  <a:schemeClr val="tx1"/>
                                </a:solidFill>
                                <a:latin typeface="Cambria Math" charset="0"/>
                              </a:rPr>
                              <m:t>′</m:t>
                            </m:r>
                          </m:sup>
                        </m:sSubSup>
                      </m:e>
                    </m:d>
                    <m:r>
                      <a:rPr kumimoji="1" lang="en-US" altLang="zh-TW" sz="2800" i="1">
                        <a:solidFill>
                          <a:schemeClr val="tx1"/>
                        </a:solidFill>
                        <a:latin typeface="Cambria Math" charset="0"/>
                      </a:rPr>
                      <m:t>}</m:t>
                    </m:r>
                  </m:oMath>
                </a14:m>
                <a:endParaRPr kumimoji="1" lang="en-US" altLang="zh-TW" sz="2800" dirty="0">
                  <a:solidFill>
                    <a:schemeClr val="tx1"/>
                  </a:solidFill>
                </a:endParaRPr>
              </a:p>
              <a:p>
                <a:pPr marL="357188" indent="-357188" algn="just">
                  <a:lnSpc>
                    <a:spcPct val="150000"/>
                  </a:lnSpc>
                  <a:spcBef>
                    <a:spcPts val="0"/>
                  </a:spcBef>
                  <a:spcAft>
                    <a:spcPts val="0"/>
                  </a:spcAft>
                  <a:buFont typeface="+mj-lt"/>
                  <a:buAutoNum type="arabicPeriod"/>
                </a:pPr>
                <a:r>
                  <a:rPr kumimoji="1" lang="en-US" altLang="zh-TW" sz="2800" dirty="0">
                    <a:solidFill>
                      <a:schemeClr val="tx1"/>
                    </a:solidFill>
                  </a:rPr>
                  <a:t>A planar parametric transformation:</a:t>
                </a:r>
              </a:p>
              <a:p>
                <a:pPr marL="0" indent="0" algn="just">
                  <a:lnSpc>
                    <a:spcPct val="150000"/>
                  </a:lnSpc>
                  <a:spcBef>
                    <a:spcPts val="0"/>
                  </a:spcBef>
                  <a:spcAft>
                    <a:spcPts val="0"/>
                  </a:spcAft>
                  <a:buNone/>
                </a:pPr>
                <a14:m>
                  <m:oMathPara xmlns:m="http://schemas.openxmlformats.org/officeDocument/2006/math">
                    <m:oMathParaPr>
                      <m:jc m:val="center"/>
                    </m:oMathParaPr>
                    <m:oMath xmlns:m="http://schemas.openxmlformats.org/officeDocument/2006/math">
                      <m:sSup>
                        <m:sSupPr>
                          <m:ctrlPr>
                            <a:rPr kumimoji="1" lang="en-US" altLang="zh-TW" sz="2800" i="1">
                              <a:solidFill>
                                <a:schemeClr val="tx1"/>
                              </a:solidFill>
                              <a:latin typeface="Cambria Math" panose="02040503050406030204" pitchFamily="18" charset="0"/>
                            </a:rPr>
                          </m:ctrlPr>
                        </m:sSupPr>
                        <m:e>
                          <m:r>
                            <a:rPr kumimoji="1" lang="en-US" altLang="zh-TW" sz="2800" i="1">
                              <a:solidFill>
                                <a:schemeClr val="tx1"/>
                              </a:solidFill>
                              <a:latin typeface="Cambria Math" charset="0"/>
                            </a:rPr>
                            <m:t>𝑥</m:t>
                          </m:r>
                        </m:e>
                        <m:sup>
                          <m:r>
                            <a:rPr kumimoji="1" lang="en-US" altLang="zh-TW" sz="2800" i="1">
                              <a:solidFill>
                                <a:schemeClr val="tx1"/>
                              </a:solidFill>
                              <a:latin typeface="Cambria Math" charset="0"/>
                            </a:rPr>
                            <m:t>′</m:t>
                          </m:r>
                        </m:sup>
                      </m:sSup>
                      <m:r>
                        <a:rPr kumimoji="1" lang="en-US" altLang="zh-TW" sz="2800" i="1">
                          <a:solidFill>
                            <a:schemeClr val="tx1"/>
                          </a:solidFill>
                          <a:latin typeface="Cambria Math" charset="0"/>
                        </a:rPr>
                        <m:t>=</m:t>
                      </m:r>
                      <m:r>
                        <a:rPr kumimoji="1" lang="en-US" altLang="zh-TW" sz="2800" i="1">
                          <a:solidFill>
                            <a:schemeClr val="tx1"/>
                          </a:solidFill>
                          <a:latin typeface="Cambria Math" charset="0"/>
                        </a:rPr>
                        <m:t>𝑓</m:t>
                      </m:r>
                      <m:d>
                        <m:dPr>
                          <m:ctrlPr>
                            <a:rPr kumimoji="1" lang="en-US" altLang="zh-TW" sz="2800" i="1">
                              <a:solidFill>
                                <a:schemeClr val="tx1"/>
                              </a:solidFill>
                              <a:latin typeface="Cambria Math" panose="02040503050406030204" pitchFamily="18" charset="0"/>
                            </a:rPr>
                          </m:ctrlPr>
                        </m:dPr>
                        <m:e>
                          <m:r>
                            <a:rPr kumimoji="1" lang="en-US" altLang="zh-TW" sz="2800" i="1">
                              <a:solidFill>
                                <a:schemeClr val="tx1"/>
                              </a:solidFill>
                              <a:latin typeface="Cambria Math" charset="0"/>
                            </a:rPr>
                            <m:t>𝑥</m:t>
                          </m:r>
                          <m:r>
                            <a:rPr kumimoji="1" lang="en-US" altLang="zh-TW" sz="2800" i="1">
                              <a:solidFill>
                                <a:schemeClr val="tx1"/>
                              </a:solidFill>
                              <a:latin typeface="Cambria Math" charset="0"/>
                            </a:rPr>
                            <m:t>;</m:t>
                          </m:r>
                          <m:r>
                            <a:rPr kumimoji="1" lang="en-US" altLang="zh-TW" sz="2800" i="1">
                              <a:solidFill>
                                <a:schemeClr val="tx1"/>
                              </a:solidFill>
                              <a:latin typeface="Cambria Math" charset="0"/>
                            </a:rPr>
                            <m:t>𝑝</m:t>
                          </m:r>
                        </m:e>
                      </m:d>
                    </m:oMath>
                  </m:oMathPara>
                </a14:m>
                <a:endParaRPr kumimoji="1" lang="en-US" altLang="zh-TW" sz="2800" dirty="0">
                  <a:solidFill>
                    <a:schemeClr val="tx1"/>
                  </a:solidFill>
                </a:endParaRPr>
              </a:p>
              <a:p>
                <a:pPr marL="271463" indent="0" algn="just">
                  <a:lnSpc>
                    <a:spcPct val="150000"/>
                  </a:lnSpc>
                  <a:spcBef>
                    <a:spcPts val="0"/>
                  </a:spcBef>
                  <a:spcAft>
                    <a:spcPts val="0"/>
                  </a:spcAft>
                </a:pPr>
                <a14:m>
                  <m:oMath xmlns:m="http://schemas.openxmlformats.org/officeDocument/2006/math">
                    <m:r>
                      <a:rPr kumimoji="1" lang="en-US" altLang="zh-TW" sz="2800" i="1">
                        <a:solidFill>
                          <a:schemeClr val="tx1"/>
                        </a:solidFill>
                        <a:latin typeface="Cambria Math" charset="0"/>
                      </a:rPr>
                      <m:t>𝑝</m:t>
                    </m:r>
                  </m:oMath>
                </a14:m>
                <a:r>
                  <a:rPr kumimoji="1" lang="en-US" altLang="zh-TW" sz="2800" dirty="0">
                    <a:solidFill>
                      <a:schemeClr val="tx1"/>
                    </a:solidFill>
                  </a:rPr>
                  <a:t> are the parameters of the function </a:t>
                </a:r>
                <a14:m>
                  <m:oMath xmlns:m="http://schemas.openxmlformats.org/officeDocument/2006/math">
                    <m:r>
                      <a:rPr kumimoji="1" lang="en-US" altLang="zh-TW" sz="2800" i="1">
                        <a:solidFill>
                          <a:schemeClr val="tx1"/>
                        </a:solidFill>
                        <a:latin typeface="Cambria Math" charset="0"/>
                      </a:rPr>
                      <m:t>𝑓</m:t>
                    </m:r>
                  </m:oMath>
                </a14:m>
                <a:endParaRPr kumimoji="1" lang="en-US" altLang="zh-TW" sz="2800" dirty="0">
                  <a:solidFill>
                    <a:schemeClr val="tx1"/>
                  </a:solidFill>
                </a:endParaRPr>
              </a:p>
              <a:p>
                <a:pPr marL="357188" indent="-357188" algn="just">
                  <a:lnSpc>
                    <a:spcPct val="150000"/>
                  </a:lnSpc>
                  <a:spcBef>
                    <a:spcPts val="0"/>
                  </a:spcBef>
                  <a:spcAft>
                    <a:spcPts val="0"/>
                  </a:spcAft>
                  <a:buFont typeface="+mj-lt"/>
                  <a:buAutoNum type="arabicPeriod" startAt="3"/>
                </a:pPr>
                <a:r>
                  <a:rPr kumimoji="1" lang="en-US" altLang="zh-TW" sz="2800" dirty="0">
                    <a:solidFill>
                      <a:schemeClr val="tx1"/>
                    </a:solidFill>
                  </a:rPr>
                  <a:t>How to estimate the motion parameters </a:t>
                </a:r>
                <a14:m>
                  <m:oMath xmlns:m="http://schemas.openxmlformats.org/officeDocument/2006/math">
                    <m:r>
                      <a:rPr kumimoji="1" lang="en-US" altLang="zh-TW" sz="2800">
                        <a:solidFill>
                          <a:schemeClr val="tx1"/>
                        </a:solidFill>
                        <a:latin typeface="Cambria Math" panose="02040503050406030204" pitchFamily="18" charset="0"/>
                      </a:rPr>
                      <m:t>𝑝</m:t>
                    </m:r>
                  </m:oMath>
                </a14:m>
                <a:r>
                  <a:rPr kumimoji="1" lang="en-US" altLang="zh-TW" sz="2800" dirty="0">
                    <a:solidFill>
                      <a:schemeClr val="tx1"/>
                    </a:solidFill>
                  </a:rPr>
                  <a:t>?</a:t>
                </a:r>
              </a:p>
            </p:txBody>
          </p:sp>
        </mc:Choice>
        <mc:Fallback xmlns="">
          <p:sp>
            <p:nvSpPr>
              <p:cNvPr id="5" name="內容版面配置區 4"/>
              <p:cNvSpPr>
                <a:spLocks noGrp="1" noRot="1" noChangeAspect="1" noMove="1" noResize="1" noEditPoints="1" noAdjustHandles="1" noChangeArrowheads="1" noChangeShapeType="1" noTextEdit="1"/>
              </p:cNvSpPr>
              <p:nvPr>
                <p:ph idx="1"/>
              </p:nvPr>
            </p:nvSpPr>
            <p:spPr>
              <a:blipFill>
                <a:blip r:embed="rId3"/>
                <a:stretch>
                  <a:fillRect l="-266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7</a:t>
            </a:fld>
            <a:endParaRPr lang="uk-UA" sz="1200">
              <a:latin typeface="+mj-lt"/>
              <a:ea typeface="+mj-ea"/>
            </a:endParaRPr>
          </a:p>
        </p:txBody>
      </p:sp>
      <p:pic>
        <p:nvPicPr>
          <p:cNvPr id="7" name="圖片 6"/>
          <p:cNvPicPr>
            <a:picLocks noChangeAspect="1"/>
          </p:cNvPicPr>
          <p:nvPr/>
        </p:nvPicPr>
        <p:blipFill>
          <a:blip r:embed="rId4">
            <a:clrChange>
              <a:clrFrom>
                <a:srgbClr val="FEFFFF"/>
              </a:clrFrom>
              <a:clrTo>
                <a:srgbClr val="FEFFFF">
                  <a:alpha val="0"/>
                </a:srgbClr>
              </a:clrTo>
            </a:clrChange>
          </a:blip>
          <a:stretch>
            <a:fillRect/>
          </a:stretch>
        </p:blipFill>
        <p:spPr>
          <a:xfrm>
            <a:off x="314324" y="5181907"/>
            <a:ext cx="3629026" cy="1374373"/>
          </a:xfrm>
          <a:prstGeom prst="rect">
            <a:avLst/>
          </a:prstGeom>
        </p:spPr>
      </p:pic>
      <p:sp>
        <p:nvSpPr>
          <p:cNvPr id="3" name="頁尾版面配置區 2"/>
          <p:cNvSpPr>
            <a:spLocks noGrp="1"/>
          </p:cNvSpPr>
          <p:nvPr>
            <p:ph type="ftr" sz="quarter" idx="11"/>
          </p:nvPr>
        </p:nvSpPr>
        <p:spPr/>
        <p:txBody>
          <a:bodyPr vert="horz" lIns="91440" tIns="45720" rIns="91440" bIns="45720" rtlCol="0" anchor="ctr"/>
          <a:lstStyle/>
          <a:p>
            <a:r>
              <a:rPr lang="pl-PL" altLang="zh-TW" sz="1200" cap="none" dirty="0">
                <a:latin typeface="+mj-lt"/>
                <a:ea typeface="+mj-ea"/>
              </a:rPr>
              <a:t>DC &amp; CV Lab. CSIE NTU</a:t>
            </a:r>
            <a:endParaRPr lang="zh-TW" altLang="en-US" sz="1200" cap="none" dirty="0">
              <a:latin typeface="+mj-lt"/>
              <a:ea typeface="+mj-ea"/>
            </a:endParaRPr>
          </a:p>
        </p:txBody>
      </p:sp>
    </p:spTree>
    <p:extLst>
      <p:ext uri="{BB962C8B-B14F-4D97-AF65-F5344CB8AC3E}">
        <p14:creationId xmlns:p14="http://schemas.microsoft.com/office/powerpoint/2010/main" val="6362330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Autofit/>
              </a:bodyPr>
              <a:lstStyle/>
              <a:p>
                <a:pPr marL="0" indent="0" algn="just">
                  <a:lnSpc>
                    <a:spcPct val="150000"/>
                  </a:lnSpc>
                  <a:spcBef>
                    <a:spcPts val="0"/>
                  </a:spcBef>
                  <a:spcAft>
                    <a:spcPts val="0"/>
                  </a:spcAft>
                  <a:buNone/>
                </a:pP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We can add another stage to the general</a:t>
                </a:r>
                <a:b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non-linear minimization pipeline between </a:t>
                </a:r>
                <a14:m>
                  <m:oMath xmlns:m="http://schemas.openxmlformats.org/officeDocument/2006/math">
                    <m:sSub>
                      <m:sSubPr>
                        <m:ctrlPr>
                          <a:rPr lang="en-US" altLang="zh-TW" sz="2800" b="0" i="1" smtClean="0">
                            <a:solidFill>
                              <a:schemeClr val="tx1"/>
                            </a:solidFill>
                            <a:latin typeface="Cambria Math" panose="02040503050406030204" pitchFamily="18" charset="0"/>
                          </a:rPr>
                        </m:ctrlPr>
                      </m:sSubPr>
                      <m:e>
                        <m:r>
                          <a:rPr lang="en-US" altLang="zh-TW" sz="2800" b="0" i="1" smtClean="0">
                            <a:solidFill>
                              <a:schemeClr val="tx1"/>
                            </a:solidFill>
                            <a:latin typeface="Cambria Math" panose="02040503050406030204" pitchFamily="18" charset="0"/>
                          </a:rPr>
                          <m:t>𝑓</m:t>
                        </m:r>
                      </m:e>
                      <m:sub>
                        <m:r>
                          <a:rPr lang="en-US" altLang="zh-TW" sz="2800" b="0" i="1" smtClean="0">
                            <a:solidFill>
                              <a:schemeClr val="tx1"/>
                            </a:solidFill>
                            <a:latin typeface="Cambria Math" panose="02040503050406030204" pitchFamily="18" charset="0"/>
                          </a:rPr>
                          <m:t>𝐶</m:t>
                        </m:r>
                      </m:sub>
                    </m:sSub>
                    <m:r>
                      <a:rPr lang="en-US" altLang="zh-TW" sz="2800" b="0" i="1" smtClean="0">
                        <a:solidFill>
                          <a:schemeClr val="tx1"/>
                        </a:solidFill>
                        <a:latin typeface="Cambria Math" panose="02040503050406030204" pitchFamily="18" charset="0"/>
                      </a:rPr>
                      <m:t> </m:t>
                    </m:r>
                    <m:r>
                      <m:rPr>
                        <m:sty m:val="p"/>
                      </m:rPr>
                      <a:rPr lang="en-US" altLang="zh-TW" sz="2800" b="0" i="0" smtClean="0">
                        <a:solidFill>
                          <a:schemeClr val="tx1"/>
                        </a:solidFill>
                        <a:latin typeface="Cambria Math" panose="02040503050406030204" pitchFamily="18" charset="0"/>
                      </a:rPr>
                      <m:t>and</m:t>
                    </m:r>
                    <m:r>
                      <a:rPr lang="en-US" altLang="zh-TW" sz="2800" b="0" i="0" smtClean="0">
                        <a:solidFill>
                          <a:schemeClr val="tx1"/>
                        </a:solidFill>
                        <a:latin typeface="Cambria Math" panose="02040503050406030204" pitchFamily="18" charset="0"/>
                      </a:rPr>
                      <m:t> </m:t>
                    </m:r>
                    <m:sSub>
                      <m:sSubPr>
                        <m:ctrlPr>
                          <a:rPr lang="en-US" altLang="zh-TW" sz="2800" b="0" i="1" smtClean="0">
                            <a:solidFill>
                              <a:schemeClr val="tx1"/>
                            </a:solidFill>
                            <a:latin typeface="Cambria Math" panose="02040503050406030204" pitchFamily="18" charset="0"/>
                          </a:rPr>
                        </m:ctrlPr>
                      </m:sSubPr>
                      <m:e>
                        <m:r>
                          <a:rPr lang="en-US" altLang="zh-TW" sz="2800" b="0" i="1" smtClean="0">
                            <a:solidFill>
                              <a:schemeClr val="tx1"/>
                            </a:solidFill>
                            <a:latin typeface="Cambria Math" panose="02040503050406030204" pitchFamily="18" charset="0"/>
                          </a:rPr>
                          <m:t>𝑓</m:t>
                        </m:r>
                      </m:e>
                      <m:sub>
                        <m:r>
                          <a:rPr lang="en-US" altLang="zh-TW" sz="2800" b="0" i="1" smtClean="0">
                            <a:solidFill>
                              <a:schemeClr val="tx1"/>
                            </a:solidFill>
                            <a:latin typeface="Cambria Math" panose="02040503050406030204" pitchFamily="18" charset="0"/>
                          </a:rPr>
                          <m:t>𝑃</m:t>
                        </m:r>
                      </m:sub>
                    </m:sSub>
                  </m:oMath>
                </a14:m>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when </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 known calibration target is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used.</a:t>
                </a:r>
                <a:endPar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827" r="-282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70</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lstStyle/>
          <a:p>
            <a:pPr algn="ctr"/>
            <a:r>
              <a:rPr lang="en-US" altLang="zh-TW" sz="3200" b="1" dirty="0" smtClean="0">
                <a:solidFill>
                  <a:schemeClr val="tx1"/>
                </a:solidFill>
              </a:rPr>
              <a:t>6.3.5</a:t>
            </a:r>
            <a:r>
              <a:rPr lang="zh-TW" altLang="en-US" sz="3200" b="1" dirty="0" smtClean="0">
                <a:solidFill>
                  <a:schemeClr val="tx1"/>
                </a:solidFill>
              </a:rPr>
              <a:t> </a:t>
            </a:r>
            <a:r>
              <a:rPr lang="en-US" altLang="zh-TW" sz="3200" dirty="0" smtClean="0">
                <a:solidFill>
                  <a:schemeClr val="tx1"/>
                </a:solidFill>
              </a:rPr>
              <a:t>Radial Distortion</a:t>
            </a:r>
            <a:endParaRPr lang="zh-TW" altLang="en-US" sz="3200" dirty="0">
              <a:solidFill>
                <a:schemeClr val="tx1"/>
              </a:solidFill>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pic>
        <p:nvPicPr>
          <p:cNvPr id="7" name="圖片 6"/>
          <p:cNvPicPr>
            <a:picLocks noChangeAspect="1"/>
          </p:cNvPicPr>
          <p:nvPr/>
        </p:nvPicPr>
        <p:blipFill>
          <a:blip r:embed="rId4"/>
          <a:stretch>
            <a:fillRect/>
          </a:stretch>
        </p:blipFill>
        <p:spPr>
          <a:xfrm>
            <a:off x="399498" y="3804475"/>
            <a:ext cx="3044742" cy="1310121"/>
          </a:xfrm>
          <a:prstGeom prst="rect">
            <a:avLst/>
          </a:prstGeom>
        </p:spPr>
      </p:pic>
      <p:pic>
        <p:nvPicPr>
          <p:cNvPr id="8" name="圖片 7"/>
          <p:cNvPicPr>
            <a:picLocks noChangeAspect="1"/>
          </p:cNvPicPr>
          <p:nvPr/>
        </p:nvPicPr>
        <p:blipFill>
          <a:blip r:embed="rId5"/>
          <a:stretch>
            <a:fillRect/>
          </a:stretch>
        </p:blipFill>
        <p:spPr>
          <a:xfrm>
            <a:off x="2232513" y="5164314"/>
            <a:ext cx="6557708" cy="1409560"/>
          </a:xfrm>
          <a:prstGeom prst="rect">
            <a:avLst/>
          </a:prstGeom>
        </p:spPr>
      </p:pic>
    </p:spTree>
    <p:extLst>
      <p:ext uri="{BB962C8B-B14F-4D97-AF65-F5344CB8AC3E}">
        <p14:creationId xmlns:p14="http://schemas.microsoft.com/office/powerpoint/2010/main" val="9746616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lgn="just">
              <a:lnSpc>
                <a:spcPct val="150000"/>
              </a:lnSpc>
              <a:spcBef>
                <a:spcPts val="0"/>
              </a:spcBef>
              <a:spcAft>
                <a:spcPts val="0"/>
              </a:spcAft>
              <a:buNone/>
            </a:pPr>
            <a:r>
              <a:rPr lang="en-US" altLang="zh-TW" sz="2400" dirty="0">
                <a:solidFill>
                  <a:schemeClr val="tx1"/>
                </a:solidFill>
              </a:rPr>
              <a:t>Sometimes we need more general models of lens </a:t>
            </a:r>
            <a:r>
              <a:rPr lang="en-US" altLang="zh-TW" sz="2400" dirty="0" smtClean="0">
                <a:solidFill>
                  <a:schemeClr val="tx1"/>
                </a:solidFill>
              </a:rPr>
              <a:t>distortion.</a:t>
            </a:r>
            <a:endParaRPr lang="en-US" altLang="zh-TW" sz="2400" dirty="0">
              <a:solidFill>
                <a:schemeClr val="tx1"/>
              </a:solidFill>
            </a:endParaRPr>
          </a:p>
          <a:p>
            <a:pPr marL="0" indent="0" algn="just">
              <a:lnSpc>
                <a:spcPct val="150000"/>
              </a:lnSpc>
              <a:spcBef>
                <a:spcPts val="0"/>
              </a:spcBef>
              <a:spcAft>
                <a:spcPts val="0"/>
              </a:spcAft>
              <a:buNone/>
            </a:pPr>
            <a:r>
              <a:rPr lang="en-US" altLang="zh-TW" sz="2400" dirty="0">
                <a:solidFill>
                  <a:schemeClr val="tx1"/>
                </a:solidFill>
              </a:rPr>
              <a:t>The general approach of either using calibration rigs with known 3D positions or self-calibration through the use of multiple overlapping images of a scene can both be </a:t>
            </a:r>
            <a:r>
              <a:rPr lang="en-US" altLang="zh-TW" sz="2400" dirty="0" smtClean="0">
                <a:solidFill>
                  <a:schemeClr val="tx1"/>
                </a:solidFill>
              </a:rPr>
              <a:t>used.</a:t>
            </a:r>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71</a:t>
            </a:fld>
            <a:endParaRPr lang="uk-UA" sz="1200">
              <a:latin typeface="+mj-lt"/>
              <a:ea typeface="+mj-ea"/>
            </a:endParaRPr>
          </a:p>
        </p:txBody>
      </p:sp>
      <p:sp>
        <p:nvSpPr>
          <p:cNvPr id="6" name="標題 1"/>
          <p:cNvSpPr>
            <a:spLocks noGrp="1"/>
          </p:cNvSpPr>
          <p:nvPr>
            <p:ph type="title"/>
          </p:nvPr>
        </p:nvSpPr>
        <p:spPr>
          <a:xfrm>
            <a:off x="822960" y="286604"/>
            <a:ext cx="7543800" cy="1450757"/>
          </a:xfrm>
        </p:spPr>
        <p:txBody>
          <a:bodyPr/>
          <a:lstStyle/>
          <a:p>
            <a:pPr algn="ctr"/>
            <a:r>
              <a:rPr lang="en-US" altLang="zh-TW" sz="3200" b="1" dirty="0" smtClean="0">
                <a:solidFill>
                  <a:schemeClr val="tx1"/>
                </a:solidFill>
              </a:rPr>
              <a:t>6.3.5</a:t>
            </a:r>
            <a:r>
              <a:rPr lang="zh-TW" altLang="en-US" sz="3200" b="1" dirty="0" smtClean="0">
                <a:solidFill>
                  <a:schemeClr val="tx1"/>
                </a:solidFill>
              </a:rPr>
              <a:t> </a:t>
            </a:r>
            <a:r>
              <a:rPr lang="en-US" altLang="zh-TW" sz="3200" dirty="0" smtClean="0">
                <a:solidFill>
                  <a:schemeClr val="tx1"/>
                </a:solidFill>
              </a:rPr>
              <a:t>Radial Distortion</a:t>
            </a:r>
            <a:endParaRPr lang="zh-TW" altLang="en-US" sz="3200" dirty="0">
              <a:solidFill>
                <a:schemeClr val="tx1"/>
              </a:solidFill>
            </a:endParaRPr>
          </a:p>
        </p:txBody>
      </p:sp>
      <p:sp>
        <p:nvSpPr>
          <p:cNvPr id="2" name="頁尾版面配置區 1"/>
          <p:cNvSpPr>
            <a:spLocks noGrp="1"/>
          </p:cNvSpPr>
          <p:nvPr>
            <p:ph type="ftr" sz="quarter" idx="11"/>
          </p:nvPr>
        </p:nvSpPr>
        <p:spPr>
          <a:xfrm>
            <a:off x="2763449" y="6459786"/>
            <a:ext cx="3617103" cy="365125"/>
          </a:xfrm>
        </p:spPr>
        <p:txBody>
          <a:bodyPr vert="horz" lIns="91440" tIns="45720" rIns="91440" bIns="45720" rtlCol="0" anchor="ctr"/>
          <a:lstStyle/>
          <a:p>
            <a:r>
              <a:rPr lang="pl-PL" altLang="zh-TW" sz="1200" cap="none" dirty="0">
                <a:latin typeface="+mj-lt"/>
                <a:ea typeface="+mj-ea"/>
              </a:rPr>
              <a:t>DC &amp; CV Lab. CSIE NTU</a:t>
            </a:r>
            <a:endParaRPr lang="zh-TW" altLang="en-US" sz="1200" cap="none" dirty="0">
              <a:latin typeface="+mj-lt"/>
              <a:ea typeface="+mj-ea"/>
            </a:endParaRPr>
          </a:p>
        </p:txBody>
      </p:sp>
    </p:spTree>
    <p:extLst>
      <p:ext uri="{BB962C8B-B14F-4D97-AF65-F5344CB8AC3E}">
        <p14:creationId xmlns:p14="http://schemas.microsoft.com/office/powerpoint/2010/main" val="8349668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rmAutofit/>
          </a:bodyPr>
          <a:lstStyle/>
          <a:p>
            <a:pPr algn="ctr"/>
            <a:r>
              <a:rPr lang="en-US" altLang="zh-TW" sz="3200" b="1" dirty="0">
                <a:solidFill>
                  <a:schemeClr val="tx1"/>
                </a:solidFill>
              </a:rPr>
              <a:t>References</a:t>
            </a:r>
            <a:endParaRPr lang="zh-TW" altLang="en-US" sz="3200" b="1" dirty="0">
              <a:solidFill>
                <a:schemeClr val="tx1"/>
              </a:solidFill>
            </a:endParaRPr>
          </a:p>
        </p:txBody>
      </p:sp>
      <p:sp>
        <p:nvSpPr>
          <p:cNvPr id="6" name="內容版面配置區 5"/>
          <p:cNvSpPr>
            <a:spLocks noGrp="1"/>
          </p:cNvSpPr>
          <p:nvPr>
            <p:ph idx="1"/>
          </p:nvPr>
        </p:nvSpPr>
        <p:spPr>
          <a:prstGeom prst="rect">
            <a:avLst/>
          </a:prstGeom>
        </p:spPr>
        <p:txBody>
          <a:bodyPr wrap="square">
            <a:spAutoFit/>
          </a:bodyPr>
          <a:lstStyle/>
          <a:p>
            <a:pPr marL="457200" indent="-457200">
              <a:buFont typeface="+mj-lt"/>
              <a:buAutoNum type="arabicPeriod"/>
            </a:pPr>
            <a:r>
              <a:rPr lang="en-US" altLang="zh-TW" sz="2400" dirty="0">
                <a:latin typeface="+mj-lt"/>
                <a:ea typeface="+mj-ea"/>
                <a:hlinkClick r:id="rId3"/>
              </a:rPr>
              <a:t>http://media.ee.ntu.edu.tw/courses/cv/19F</a:t>
            </a:r>
            <a:r>
              <a:rPr lang="en-US" altLang="zh-TW" sz="2400" dirty="0" smtClean="0">
                <a:latin typeface="+mj-lt"/>
                <a:ea typeface="+mj-ea"/>
                <a:hlinkClick r:id="rId3"/>
              </a:rPr>
              <a:t>/</a:t>
            </a:r>
            <a:endParaRPr lang="en-US" altLang="zh-TW" sz="2400" dirty="0" smtClean="0">
              <a:latin typeface="+mj-lt"/>
              <a:ea typeface="+mj-ea"/>
            </a:endParaRPr>
          </a:p>
          <a:p>
            <a:pPr marL="457200" indent="-457200">
              <a:buFont typeface="+mj-lt"/>
              <a:buAutoNum type="arabicPeriod"/>
            </a:pPr>
            <a:r>
              <a:rPr lang="en-US" altLang="zh-TW" sz="2400" dirty="0">
                <a:hlinkClick r:id="rId4"/>
              </a:rPr>
              <a:t>https://www.cs.cmu.edu/~16385</a:t>
            </a:r>
            <a:r>
              <a:rPr lang="en-US" altLang="zh-TW" sz="2400" dirty="0" smtClean="0">
                <a:hlinkClick r:id="rId4"/>
              </a:rPr>
              <a:t>/</a:t>
            </a:r>
            <a:endParaRPr lang="zh-TW" altLang="en-US" sz="2400" dirty="0">
              <a:latin typeface="+mj-lt"/>
              <a:ea typeface="+mj-ea"/>
            </a:endParaRPr>
          </a:p>
        </p:txBody>
      </p:sp>
      <p:sp>
        <p:nvSpPr>
          <p:cNvPr id="4" name="頁尾版面配置區 3"/>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
        <p:nvSpPr>
          <p:cNvPr id="5" name="投影片編號版面配置區 4"/>
          <p:cNvSpPr>
            <a:spLocks noGrp="1"/>
          </p:cNvSpPr>
          <p:nvPr>
            <p:ph type="sldNum" sz="quarter" idx="12"/>
          </p:nvPr>
        </p:nvSpPr>
        <p:spPr/>
        <p:txBody>
          <a:bodyPr vert="horz" lIns="91440" tIns="45720" rIns="91440" bIns="45720" rtlCol="0" anchor="ctr"/>
          <a:lstStyle/>
          <a:p>
            <a:fld id="{00000000-1234-1234-1234-123412341234}" type="slidenum">
              <a:rPr lang="en-US" altLang="zh-TW" sz="1200">
                <a:latin typeface="Times New Roman" panose="02020603050405020304" pitchFamily="18" charset="0"/>
                <a:ea typeface="標楷體" panose="03000509000000000000" pitchFamily="65" charset="-120"/>
                <a:cs typeface="Times New Roman" panose="02020603050405020304" pitchFamily="18" charset="0"/>
              </a:rPr>
              <a:pPr/>
              <a:t>72</a:t>
            </a:fld>
            <a:endParaRPr lang="zh-TW" altLang="en-US" sz="120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7696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p:txBody>
          <a:bodyPr>
            <a:normAutofit/>
          </a:bodyPr>
          <a:lstStyle/>
          <a:p>
            <a:pPr lvl="1" algn="ctr"/>
            <a:r>
              <a:rPr lang="en-US" altLang="zh-TW" sz="3200" b="1" dirty="0" smtClean="0">
                <a:solidFill>
                  <a:schemeClr val="tx1"/>
                </a:solidFill>
                <a:latin typeface="+mj-lt"/>
                <a:ea typeface="+mj-ea"/>
              </a:rPr>
              <a:t>6.1.1</a:t>
            </a:r>
            <a:r>
              <a:rPr lang="zh-TW" altLang="en-US" sz="3200" b="1" dirty="0" smtClean="0">
                <a:solidFill>
                  <a:schemeClr val="tx1"/>
                </a:solidFill>
                <a:latin typeface="+mj-lt"/>
                <a:ea typeface="+mj-ea"/>
              </a:rPr>
              <a:t> </a:t>
            </a:r>
            <a:r>
              <a:rPr lang="en-US" altLang="zh-TW" sz="3200" dirty="0" smtClean="0">
                <a:solidFill>
                  <a:schemeClr val="tx1"/>
                </a:solidFill>
                <a:latin typeface="+mj-lt"/>
                <a:ea typeface="+mj-ea"/>
              </a:rPr>
              <a:t>2D </a:t>
            </a:r>
            <a:r>
              <a:rPr lang="en-US" altLang="zh-TW" sz="3200" dirty="0">
                <a:solidFill>
                  <a:schemeClr val="tx1"/>
                </a:solidFill>
                <a:latin typeface="+mj-lt"/>
                <a:ea typeface="+mj-ea"/>
              </a:rPr>
              <a:t>Alignment Using Least Squares</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722706"/>
              </a:xfrm>
            </p:spPr>
            <p:txBody>
              <a:bodyPr>
                <a:noAutofit/>
              </a:bodyPr>
              <a:lstStyle/>
              <a:p>
                <a:pPr marL="0" indent="0" algn="just">
                  <a:lnSpc>
                    <a:spcPct val="100000"/>
                  </a:lnSpc>
                  <a:spcBef>
                    <a:spcPts val="0"/>
                  </a:spcBef>
                  <a:spcAft>
                    <a:spcPts val="300"/>
                  </a:spcAft>
                </a:pPr>
                <a:r>
                  <a:rPr kumimoji="1" lang="en-US" altLang="zh-TW" sz="2400" dirty="0" smtClean="0">
                    <a:solidFill>
                      <a:schemeClr val="tx1"/>
                    </a:solidFill>
                  </a:rPr>
                  <a:t>Residual:</a:t>
                </a:r>
              </a:p>
              <a:p>
                <a:pPr marL="0" indent="0" algn="ctr">
                  <a:lnSpc>
                    <a:spcPct val="100000"/>
                  </a:lnSpc>
                  <a:spcBef>
                    <a:spcPts val="0"/>
                  </a:spcBef>
                  <a:spcAft>
                    <a:spcPts val="300"/>
                  </a:spcAft>
                  <a:buNone/>
                </a:pPr>
                <a14:m>
                  <m:oMathPara xmlns:m="http://schemas.openxmlformats.org/officeDocument/2006/math">
                    <m:oMathParaPr>
                      <m:jc m:val="centerGroup"/>
                    </m:oMathParaPr>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a:rPr>
                            <m:t>𝑟</m:t>
                          </m:r>
                        </m:e>
                        <m:sub>
                          <m:r>
                            <a:rPr lang="en-US" altLang="zh-TW" sz="2400" i="1">
                              <a:solidFill>
                                <a:schemeClr val="tx1"/>
                              </a:solidFill>
                              <a:latin typeface="Cambria Math"/>
                            </a:rPr>
                            <m:t>𝑖</m:t>
                          </m:r>
                        </m:sub>
                      </m:sSub>
                      <m:r>
                        <a:rPr lang="en-US" altLang="zh-TW" sz="2400" i="1">
                          <a:solidFill>
                            <a:schemeClr val="tx1"/>
                          </a:solidFill>
                          <a:latin typeface="Cambria Math"/>
                        </a:rPr>
                        <m:t>=</m:t>
                      </m:r>
                      <m:r>
                        <a:rPr lang="en-US" altLang="zh-TW" sz="2400" i="1">
                          <a:solidFill>
                            <a:schemeClr val="tx1"/>
                          </a:solidFill>
                          <a:latin typeface="Cambria Math"/>
                        </a:rPr>
                        <m:t>𝑓</m:t>
                      </m:r>
                      <m:d>
                        <m:dPr>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a:rPr>
                                <m:t>𝑥</m:t>
                              </m:r>
                            </m:e>
                            <m:sub>
                              <m:r>
                                <a:rPr lang="en-US" altLang="zh-TW" sz="2400" i="1">
                                  <a:solidFill>
                                    <a:schemeClr val="tx1"/>
                                  </a:solidFill>
                                  <a:latin typeface="Cambria Math"/>
                                </a:rPr>
                                <m:t>𝑖</m:t>
                              </m:r>
                            </m:sub>
                          </m:sSub>
                          <m:r>
                            <a:rPr lang="en-US" altLang="zh-TW" sz="2400" i="1">
                              <a:solidFill>
                                <a:schemeClr val="tx1"/>
                              </a:solidFill>
                              <a:latin typeface="Cambria Math"/>
                            </a:rPr>
                            <m:t>;</m:t>
                          </m:r>
                          <m:r>
                            <a:rPr lang="en-US" altLang="zh-TW" sz="2400" i="1">
                              <a:solidFill>
                                <a:schemeClr val="tx1"/>
                              </a:solidFill>
                              <a:latin typeface="Cambria Math"/>
                            </a:rPr>
                            <m:t>𝑝</m:t>
                          </m:r>
                        </m:e>
                      </m:d>
                      <m:r>
                        <a:rPr lang="zh-TW" altLang="en-US"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m:t>
                      </m:r>
                      <m:r>
                        <a:rPr lang="zh-TW" altLang="en-US" sz="2400" i="1">
                          <a:solidFill>
                            <a:schemeClr val="tx1"/>
                          </a:solidFill>
                          <a:latin typeface="Cambria Math" panose="02040503050406030204" pitchFamily="18" charset="0"/>
                        </a:rPr>
                        <m:t> </m:t>
                      </m:r>
                      <m:sSubSup>
                        <m:sSubSupPr>
                          <m:ctrlPr>
                            <a:rPr lang="en-US" altLang="zh-TW" sz="2400" i="1">
                              <a:solidFill>
                                <a:schemeClr val="tx1"/>
                              </a:solidFill>
                              <a:latin typeface="Cambria Math" panose="02040503050406030204" pitchFamily="18" charset="0"/>
                            </a:rPr>
                          </m:ctrlPr>
                        </m:sSubSupPr>
                        <m:e>
                          <m:r>
                            <a:rPr lang="en-US" altLang="zh-TW" sz="2400" i="1">
                              <a:solidFill>
                                <a:schemeClr val="tx1"/>
                              </a:solidFill>
                              <a:latin typeface="Cambria Math"/>
                            </a:rPr>
                            <m:t>𝑥</m:t>
                          </m:r>
                        </m:e>
                        <m:sub>
                          <m:r>
                            <a:rPr lang="en-US" altLang="zh-TW" sz="2400" i="1">
                              <a:solidFill>
                                <a:schemeClr val="tx1"/>
                              </a:solidFill>
                              <a:latin typeface="Cambria Math"/>
                            </a:rPr>
                            <m:t>𝑖</m:t>
                          </m:r>
                        </m:sub>
                        <m:sup>
                          <m:r>
                            <a:rPr lang="en-US" altLang="zh-TW" sz="2400" i="1">
                              <a:solidFill>
                                <a:schemeClr val="tx1"/>
                              </a:solidFill>
                              <a:latin typeface="Cambria Math"/>
                            </a:rPr>
                            <m:t>′</m:t>
                          </m:r>
                        </m:sup>
                      </m:sSubSup>
                      <m:r>
                        <a:rPr lang="en-US" altLang="zh-TW" sz="2400" i="1">
                          <a:solidFill>
                            <a:schemeClr val="tx1"/>
                          </a:solidFill>
                          <a:latin typeface="Cambria Math"/>
                        </a:rPr>
                        <m:t>=</m:t>
                      </m:r>
                      <m:r>
                        <a:rPr lang="zh-TW" altLang="en-US" sz="2400" i="1">
                          <a:solidFill>
                            <a:schemeClr val="tx1"/>
                          </a:solidFill>
                          <a:latin typeface="Cambria Math" panose="02040503050406030204" pitchFamily="18" charset="0"/>
                        </a:rPr>
                        <m:t> </m:t>
                      </m:r>
                      <m:sSub>
                        <m:sSubPr>
                          <m:ctrlPr>
                            <a:rPr lang="en-US" altLang="zh-TW" sz="2400" i="1" smtClean="0">
                              <a:solidFill>
                                <a:schemeClr val="tx1"/>
                              </a:solidFill>
                              <a:latin typeface="Cambria Math" panose="02040503050406030204" pitchFamily="18" charset="0"/>
                            </a:rPr>
                          </m:ctrlPr>
                        </m:sSubPr>
                        <m:e>
                          <m:sSup>
                            <m:sSupPr>
                              <m:ctrlPr>
                                <a:rPr lang="en-US" altLang="zh-TW" sz="2400" i="1" smtClean="0">
                                  <a:solidFill>
                                    <a:schemeClr val="tx1"/>
                                  </a:solidFill>
                                  <a:latin typeface="Cambria Math" panose="02040503050406030204" pitchFamily="18" charset="0"/>
                                </a:rPr>
                              </m:ctrlPr>
                            </m:sSupPr>
                            <m:e>
                              <m:acc>
                                <m:accPr>
                                  <m:chr m:val="̂"/>
                                  <m:ctrlPr>
                                    <a:rPr lang="en-US" altLang="zh-TW" sz="2400" i="1" smtClean="0">
                                      <a:solidFill>
                                        <a:schemeClr val="tx1"/>
                                      </a:solidFill>
                                      <a:latin typeface="Cambria Math" panose="02040503050406030204" pitchFamily="18" charset="0"/>
                                    </a:rPr>
                                  </m:ctrlPr>
                                </m:accPr>
                                <m:e>
                                  <m:r>
                                    <a:rPr lang="en-US" altLang="zh-TW" sz="2400" b="0" i="1" smtClean="0">
                                      <a:solidFill>
                                        <a:schemeClr val="tx1"/>
                                      </a:solidFill>
                                      <a:latin typeface="Cambria Math" panose="02040503050406030204" pitchFamily="18" charset="0"/>
                                    </a:rPr>
                                    <m:t>𝑥</m:t>
                                  </m:r>
                                </m:e>
                              </m:acc>
                            </m:e>
                            <m:sup>
                              <m:r>
                                <a:rPr lang="en-US" altLang="zh-TW" sz="2400" b="0" i="1" smtClean="0">
                                  <a:solidFill>
                                    <a:schemeClr val="tx1"/>
                                  </a:solidFill>
                                  <a:latin typeface="Cambria Math" panose="02040503050406030204" pitchFamily="18" charset="0"/>
                                </a:rPr>
                                <m:t>′</m:t>
                              </m:r>
                            </m:sup>
                          </m:sSup>
                        </m:e>
                        <m:sub>
                          <m:r>
                            <a:rPr lang="en-US" altLang="zh-TW" sz="2400" b="0" i="1" smtClean="0">
                              <a:solidFill>
                                <a:schemeClr val="tx1"/>
                              </a:solidFill>
                              <a:latin typeface="Cambria Math" panose="02040503050406030204" pitchFamily="18" charset="0"/>
                            </a:rPr>
                            <m:t>𝑖</m:t>
                          </m:r>
                        </m:sub>
                      </m:sSub>
                      <m:r>
                        <a:rPr lang="en-US" altLang="zh-TW" sz="2400" b="0" i="1" smtClean="0">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sSup>
                            <m:sSupPr>
                              <m:ctrlPr>
                                <a:rPr lang="en-US" altLang="zh-TW" sz="2400" i="1">
                                  <a:solidFill>
                                    <a:schemeClr val="tx1"/>
                                  </a:solidFill>
                                  <a:latin typeface="Cambria Math" panose="02040503050406030204" pitchFamily="18" charset="0"/>
                                </a:rPr>
                              </m:ctrlPr>
                            </m:sSupPr>
                            <m:e>
                              <m:acc>
                                <m:accPr>
                                  <m:chr m:val="̃"/>
                                  <m:ctrlPr>
                                    <a:rPr lang="en-US" altLang="zh-TW" sz="2400" i="1" smtClean="0">
                                      <a:solidFill>
                                        <a:schemeClr val="tx1"/>
                                      </a:solidFill>
                                      <a:latin typeface="Cambria Math" panose="02040503050406030204" pitchFamily="18" charset="0"/>
                                    </a:rPr>
                                  </m:ctrlPr>
                                </m:accPr>
                                <m:e>
                                  <m:r>
                                    <a:rPr lang="en-US" altLang="zh-TW" sz="2400" b="0" i="1" smtClean="0">
                                      <a:solidFill>
                                        <a:schemeClr val="tx1"/>
                                      </a:solidFill>
                                      <a:latin typeface="Cambria Math" panose="02040503050406030204" pitchFamily="18" charset="0"/>
                                    </a:rPr>
                                    <m:t>𝑥</m:t>
                                  </m:r>
                                </m:e>
                              </m:acc>
                            </m:e>
                            <m:sup>
                              <m:r>
                                <a:rPr lang="en-US" altLang="zh-TW" sz="2400" i="1">
                                  <a:solidFill>
                                    <a:schemeClr val="tx1"/>
                                  </a:solidFill>
                                  <a:latin typeface="Cambria Math" panose="02040503050406030204" pitchFamily="18" charset="0"/>
                                </a:rPr>
                                <m:t>′</m:t>
                              </m:r>
                            </m:sup>
                          </m:sSup>
                        </m:e>
                        <m:sub>
                          <m:r>
                            <a:rPr lang="en-US" altLang="zh-TW" sz="2400" i="1">
                              <a:solidFill>
                                <a:schemeClr val="tx1"/>
                              </a:solidFill>
                              <a:latin typeface="Cambria Math" panose="02040503050406030204" pitchFamily="18" charset="0"/>
                            </a:rPr>
                            <m:t>𝑖</m:t>
                          </m:r>
                        </m:sub>
                      </m:sSub>
                    </m:oMath>
                  </m:oMathPara>
                </a14:m>
                <a:endParaRPr kumimoji="1" lang="en-US" altLang="zh-TW" sz="2400" dirty="0" smtClean="0">
                  <a:solidFill>
                    <a:schemeClr val="tx1"/>
                  </a:solidFill>
                </a:endParaRPr>
              </a:p>
              <a:p>
                <a:pPr marL="625475" lvl="1" indent="-274638">
                  <a:lnSpc>
                    <a:spcPct val="100000"/>
                  </a:lnSpc>
                  <a:spcBef>
                    <a:spcPts val="0"/>
                  </a:spcBef>
                  <a:spcAft>
                    <a:spcPts val="300"/>
                  </a:spcAft>
                  <a:buFont typeface="Arial" panose="020B0604020202020204" pitchFamily="34" charset="0"/>
                  <a:buChar char="•"/>
                </a:pPr>
                <a14:m>
                  <m:oMath xmlns:m="http://schemas.openxmlformats.org/officeDocument/2006/math">
                    <m:sSub>
                      <m:sSubPr>
                        <m:ctrlPr>
                          <a:rPr lang="en-US" altLang="zh-TW" sz="2000" i="1">
                            <a:solidFill>
                              <a:schemeClr val="tx1"/>
                            </a:solidFill>
                            <a:latin typeface="Cambria Math" panose="02040503050406030204" pitchFamily="18" charset="0"/>
                          </a:rPr>
                        </m:ctrlPr>
                      </m:sSubPr>
                      <m:e>
                        <m:sSup>
                          <m:sSupPr>
                            <m:ctrlPr>
                              <a:rPr lang="en-US" altLang="zh-TW" sz="2000" i="1">
                                <a:solidFill>
                                  <a:schemeClr val="tx1"/>
                                </a:solidFill>
                                <a:latin typeface="Cambria Math" panose="02040503050406030204" pitchFamily="18" charset="0"/>
                              </a:rPr>
                            </m:ctrlPr>
                          </m:sSupPr>
                          <m:e>
                            <m:acc>
                              <m:accPr>
                                <m:chr m:val="̂"/>
                                <m:ctrlPr>
                                  <a:rPr lang="en-US" altLang="zh-TW" sz="2000" i="1">
                                    <a:solidFill>
                                      <a:schemeClr val="tx1"/>
                                    </a:solidFill>
                                    <a:latin typeface="Cambria Math" panose="02040503050406030204" pitchFamily="18" charset="0"/>
                                  </a:rPr>
                                </m:ctrlPr>
                              </m:accPr>
                              <m:e>
                                <m:r>
                                  <a:rPr lang="en-US" altLang="zh-TW" sz="2000" i="1">
                                    <a:solidFill>
                                      <a:schemeClr val="tx1"/>
                                    </a:solidFill>
                                    <a:latin typeface="Cambria Math" panose="02040503050406030204" pitchFamily="18" charset="0"/>
                                  </a:rPr>
                                  <m:t>𝑥</m:t>
                                </m:r>
                              </m:e>
                            </m:acc>
                          </m:e>
                          <m:sup>
                            <m:r>
                              <a:rPr lang="en-US" altLang="zh-TW" sz="2000" i="1">
                                <a:solidFill>
                                  <a:schemeClr val="tx1"/>
                                </a:solidFill>
                                <a:latin typeface="Cambria Math" panose="02040503050406030204" pitchFamily="18" charset="0"/>
                              </a:rPr>
                              <m:t>′</m:t>
                            </m:r>
                          </m:sup>
                        </m:sSup>
                      </m:e>
                      <m:sub>
                        <m:r>
                          <a:rPr lang="en-US" altLang="zh-TW" sz="2000" i="1">
                            <a:solidFill>
                              <a:schemeClr val="tx1"/>
                            </a:solidFill>
                            <a:latin typeface="Cambria Math" panose="02040503050406030204" pitchFamily="18" charset="0"/>
                          </a:rPr>
                          <m:t>𝑖</m:t>
                        </m:r>
                      </m:sub>
                    </m:sSub>
                  </m:oMath>
                </a14:m>
                <a:r>
                  <a:rPr lang="en-US" altLang="zh-TW" sz="2200" dirty="0">
                    <a:solidFill>
                      <a:schemeClr val="tx1"/>
                    </a:solidFill>
                  </a:rPr>
                  <a:t>: the measured location</a:t>
                </a:r>
                <a:endParaRPr lang="en-US" altLang="zh-TW" sz="2200" i="1" dirty="0">
                  <a:solidFill>
                    <a:schemeClr val="tx1"/>
                  </a:solidFill>
                </a:endParaRPr>
              </a:p>
              <a:p>
                <a:pPr marL="625475" lvl="1" indent="-274638">
                  <a:lnSpc>
                    <a:spcPct val="100000"/>
                  </a:lnSpc>
                  <a:spcBef>
                    <a:spcPts val="0"/>
                  </a:spcBef>
                  <a:spcAft>
                    <a:spcPts val="300"/>
                  </a:spcAft>
                  <a:buFont typeface="Arial" panose="020B0604020202020204" pitchFamily="34" charset="0"/>
                  <a:buChar char="•"/>
                </a:pPr>
                <a14:m>
                  <m:oMath xmlns:m="http://schemas.openxmlformats.org/officeDocument/2006/math">
                    <m:sSub>
                      <m:sSubPr>
                        <m:ctrlPr>
                          <a:rPr lang="en-US" altLang="zh-TW" sz="2000" i="1">
                            <a:solidFill>
                              <a:schemeClr val="tx1"/>
                            </a:solidFill>
                            <a:latin typeface="Cambria Math" panose="02040503050406030204" pitchFamily="18" charset="0"/>
                          </a:rPr>
                        </m:ctrlPr>
                      </m:sSubPr>
                      <m:e>
                        <m:sSup>
                          <m:sSupPr>
                            <m:ctrlPr>
                              <a:rPr lang="en-US" altLang="zh-TW" sz="2000" i="1">
                                <a:solidFill>
                                  <a:schemeClr val="tx1"/>
                                </a:solidFill>
                                <a:latin typeface="Cambria Math" panose="02040503050406030204" pitchFamily="18" charset="0"/>
                              </a:rPr>
                            </m:ctrlPr>
                          </m:sSupPr>
                          <m:e>
                            <m:acc>
                              <m:accPr>
                                <m:chr m:val="̃"/>
                                <m:ctrlPr>
                                  <a:rPr lang="en-US" altLang="zh-TW" sz="2000" i="1">
                                    <a:solidFill>
                                      <a:schemeClr val="tx1"/>
                                    </a:solidFill>
                                    <a:latin typeface="Cambria Math" panose="02040503050406030204" pitchFamily="18" charset="0"/>
                                  </a:rPr>
                                </m:ctrlPr>
                              </m:accPr>
                              <m:e>
                                <m:r>
                                  <a:rPr lang="en-US" altLang="zh-TW" sz="2000" i="1">
                                    <a:solidFill>
                                      <a:schemeClr val="tx1"/>
                                    </a:solidFill>
                                    <a:latin typeface="Cambria Math" panose="02040503050406030204" pitchFamily="18" charset="0"/>
                                  </a:rPr>
                                  <m:t>𝑥</m:t>
                                </m:r>
                              </m:e>
                            </m:acc>
                          </m:e>
                          <m:sup>
                            <m:r>
                              <a:rPr lang="en-US" altLang="zh-TW" sz="2000" i="1">
                                <a:solidFill>
                                  <a:schemeClr val="tx1"/>
                                </a:solidFill>
                                <a:latin typeface="Cambria Math" panose="02040503050406030204" pitchFamily="18" charset="0"/>
                              </a:rPr>
                              <m:t>′</m:t>
                            </m:r>
                          </m:sup>
                        </m:sSup>
                      </m:e>
                      <m:sub>
                        <m:r>
                          <a:rPr lang="en-US" altLang="zh-TW" sz="2000" i="1">
                            <a:solidFill>
                              <a:schemeClr val="tx1"/>
                            </a:solidFill>
                            <a:latin typeface="Cambria Math" panose="02040503050406030204" pitchFamily="18" charset="0"/>
                          </a:rPr>
                          <m:t>𝑖</m:t>
                        </m:r>
                      </m:sub>
                    </m:sSub>
                  </m:oMath>
                </a14:m>
                <a:r>
                  <a:rPr lang="en-US" altLang="zh-TW" sz="2200" dirty="0">
                    <a:solidFill>
                      <a:schemeClr val="tx1"/>
                    </a:solidFill>
                  </a:rPr>
                  <a:t>:</a:t>
                </a:r>
                <a:r>
                  <a:rPr lang="zh-TW" altLang="en-US" sz="2200" dirty="0">
                    <a:solidFill>
                      <a:schemeClr val="tx1"/>
                    </a:solidFill>
                  </a:rPr>
                  <a:t> </a:t>
                </a:r>
                <a:r>
                  <a:rPr lang="en-US" altLang="zh-TW" sz="2200" dirty="0">
                    <a:solidFill>
                      <a:schemeClr val="tx1"/>
                    </a:solidFill>
                  </a:rPr>
                  <a:t>the predicted </a:t>
                </a:r>
                <a:r>
                  <a:rPr lang="en-US" altLang="zh-TW" sz="2200" dirty="0" smtClean="0">
                    <a:solidFill>
                      <a:schemeClr val="tx1"/>
                    </a:solidFill>
                  </a:rPr>
                  <a:t>location</a:t>
                </a:r>
              </a:p>
              <a:p>
                <a:pPr marL="0" lvl="1" indent="0">
                  <a:lnSpc>
                    <a:spcPct val="100000"/>
                  </a:lnSpc>
                  <a:spcBef>
                    <a:spcPts val="0"/>
                  </a:spcBef>
                  <a:spcAft>
                    <a:spcPts val="300"/>
                  </a:spcAft>
                  <a:buNone/>
                </a:pPr>
                <a:endParaRPr lang="en-US" altLang="zh-TW" sz="2200" dirty="0" smtClean="0">
                  <a:solidFill>
                    <a:schemeClr val="tx1"/>
                  </a:solidFill>
                </a:endParaRPr>
              </a:p>
              <a:p>
                <a:pPr marL="0" indent="0" algn="just">
                  <a:lnSpc>
                    <a:spcPct val="100000"/>
                  </a:lnSpc>
                  <a:spcBef>
                    <a:spcPts val="0"/>
                  </a:spcBef>
                  <a:spcAft>
                    <a:spcPts val="300"/>
                  </a:spcAft>
                </a:pPr>
                <a:r>
                  <a:rPr kumimoji="1" lang="en-US" altLang="zh-TW" sz="2400" dirty="0">
                    <a:solidFill>
                      <a:schemeClr val="tx1"/>
                    </a:solidFill>
                  </a:rPr>
                  <a:t>Least squares:</a:t>
                </a:r>
              </a:p>
              <a:p>
                <a:pPr marL="625475" lvl="1" indent="-274638">
                  <a:lnSpc>
                    <a:spcPct val="100000"/>
                  </a:lnSpc>
                  <a:spcBef>
                    <a:spcPts val="0"/>
                  </a:spcBef>
                  <a:spcAft>
                    <a:spcPts val="300"/>
                  </a:spcAft>
                  <a:buFont typeface="Arial" panose="020B0604020202020204" pitchFamily="34" charset="0"/>
                  <a:buChar char="•"/>
                </a:pPr>
                <a:r>
                  <a:rPr lang="en-US" altLang="zh-TW" sz="2200" dirty="0">
                    <a:solidFill>
                      <a:schemeClr val="tx1"/>
                    </a:solidFill>
                    <a:latin typeface="Cambria Math" panose="02040503050406030204" pitchFamily="18" charset="0"/>
                  </a:rPr>
                  <a:t>Minimize the sum of squared residuals</a:t>
                </a:r>
              </a:p>
              <a:p>
                <a:pPr marL="0" indent="0" algn="ctr">
                  <a:lnSpc>
                    <a:spcPct val="100000"/>
                  </a:lnSpc>
                  <a:spcBef>
                    <a:spcPts val="0"/>
                  </a:spcBef>
                  <a:spcAft>
                    <a:spcPts val="300"/>
                  </a:spcAft>
                  <a:buNone/>
                </a:pPr>
                <a14:m>
                  <m:oMathPara xmlns:m="http://schemas.openxmlformats.org/officeDocument/2006/math">
                    <m:oMathParaPr>
                      <m:jc m:val="centerGroup"/>
                    </m:oMathParaPr>
                    <m:oMath xmlns:m="http://schemas.openxmlformats.org/officeDocument/2006/math">
                      <m:sSub>
                        <m:sSubPr>
                          <m:ctrlPr>
                            <a:rPr lang="en-US" altLang="zh-TW" sz="2200" i="1">
                              <a:solidFill>
                                <a:schemeClr val="tx1"/>
                              </a:solidFill>
                              <a:latin typeface="Cambria Math" panose="02040503050406030204" pitchFamily="18" charset="0"/>
                            </a:rPr>
                          </m:ctrlPr>
                        </m:sSubPr>
                        <m:e>
                          <m:r>
                            <a:rPr lang="en-US" altLang="zh-TW" sz="2200" i="1">
                              <a:solidFill>
                                <a:schemeClr val="tx1"/>
                              </a:solidFill>
                              <a:latin typeface="Cambria Math"/>
                            </a:rPr>
                            <m:t>𝐸</m:t>
                          </m:r>
                        </m:e>
                        <m:sub>
                          <m:r>
                            <a:rPr lang="en-US" altLang="zh-TW" sz="2200" i="1">
                              <a:solidFill>
                                <a:schemeClr val="tx1"/>
                              </a:solidFill>
                              <a:latin typeface="Cambria Math"/>
                            </a:rPr>
                            <m:t>𝐿𝑆</m:t>
                          </m:r>
                        </m:sub>
                      </m:sSub>
                      <m:r>
                        <a:rPr lang="en-US" altLang="zh-TW" sz="2200" i="1">
                          <a:solidFill>
                            <a:schemeClr val="tx1"/>
                          </a:solidFill>
                          <a:latin typeface="Cambria Math"/>
                        </a:rPr>
                        <m:t>=</m:t>
                      </m:r>
                      <m:nary>
                        <m:naryPr>
                          <m:chr m:val="∑"/>
                          <m:supHide m:val="on"/>
                          <m:ctrlPr>
                            <a:rPr lang="en-US" altLang="zh-TW" sz="2200" i="1">
                              <a:solidFill>
                                <a:schemeClr val="tx1"/>
                              </a:solidFill>
                              <a:latin typeface="Cambria Math" panose="02040503050406030204" pitchFamily="18" charset="0"/>
                            </a:rPr>
                          </m:ctrlPr>
                        </m:naryPr>
                        <m:sub>
                          <m:r>
                            <m:rPr>
                              <m:brk m:alnAt="7"/>
                            </m:rPr>
                            <a:rPr lang="en-US" altLang="zh-TW" sz="2200" i="1">
                              <a:solidFill>
                                <a:schemeClr val="tx1"/>
                              </a:solidFill>
                              <a:latin typeface="Cambria Math"/>
                            </a:rPr>
                            <m:t>𝑖</m:t>
                          </m:r>
                        </m:sub>
                        <m:sup/>
                        <m:e>
                          <m:sSup>
                            <m:sSupPr>
                              <m:ctrlPr>
                                <a:rPr lang="en-US" altLang="zh-TW" sz="2200" i="1">
                                  <a:solidFill>
                                    <a:schemeClr val="tx1"/>
                                  </a:solidFill>
                                  <a:latin typeface="Cambria Math" panose="02040503050406030204" pitchFamily="18" charset="0"/>
                                </a:rPr>
                              </m:ctrlPr>
                            </m:sSupPr>
                            <m:e>
                              <m:d>
                                <m:dPr>
                                  <m:begChr m:val="‖"/>
                                  <m:endChr m:val="‖"/>
                                  <m:ctrlPr>
                                    <a:rPr lang="en-US" altLang="zh-TW" sz="2200" i="1">
                                      <a:solidFill>
                                        <a:schemeClr val="tx1"/>
                                      </a:solidFill>
                                      <a:latin typeface="Cambria Math" panose="02040503050406030204" pitchFamily="18" charset="0"/>
                                    </a:rPr>
                                  </m:ctrlPr>
                                </m:dPr>
                                <m:e>
                                  <m:sSub>
                                    <m:sSubPr>
                                      <m:ctrlPr>
                                        <a:rPr lang="en-US" altLang="zh-TW" sz="2200" i="1">
                                          <a:solidFill>
                                            <a:schemeClr val="tx1"/>
                                          </a:solidFill>
                                          <a:latin typeface="Cambria Math" panose="02040503050406030204" pitchFamily="18" charset="0"/>
                                        </a:rPr>
                                      </m:ctrlPr>
                                    </m:sSubPr>
                                    <m:e>
                                      <m:r>
                                        <a:rPr lang="en-US" altLang="zh-TW" sz="2200" i="1">
                                          <a:solidFill>
                                            <a:schemeClr val="tx1"/>
                                          </a:solidFill>
                                          <a:latin typeface="Cambria Math"/>
                                        </a:rPr>
                                        <m:t>𝑟</m:t>
                                      </m:r>
                                    </m:e>
                                    <m:sub>
                                      <m:r>
                                        <a:rPr lang="en-US" altLang="zh-TW" sz="2200" i="1">
                                          <a:solidFill>
                                            <a:schemeClr val="tx1"/>
                                          </a:solidFill>
                                          <a:latin typeface="Cambria Math"/>
                                        </a:rPr>
                                        <m:t>𝑖</m:t>
                                      </m:r>
                                    </m:sub>
                                  </m:sSub>
                                </m:e>
                              </m:d>
                            </m:e>
                            <m:sup>
                              <m:r>
                                <a:rPr lang="en-US" altLang="zh-TW" sz="2200" i="1">
                                  <a:solidFill>
                                    <a:schemeClr val="tx1"/>
                                  </a:solidFill>
                                  <a:latin typeface="Cambria Math"/>
                                </a:rPr>
                                <m:t>2</m:t>
                              </m:r>
                            </m:sup>
                          </m:sSup>
                        </m:e>
                      </m:nary>
                      <m:r>
                        <a:rPr lang="en-US" altLang="zh-TW" sz="2200" i="1">
                          <a:solidFill>
                            <a:schemeClr val="tx1"/>
                          </a:solidFill>
                          <a:latin typeface="Cambria Math"/>
                        </a:rPr>
                        <m:t>=</m:t>
                      </m:r>
                      <m:nary>
                        <m:naryPr>
                          <m:chr m:val="∑"/>
                          <m:supHide m:val="on"/>
                          <m:ctrlPr>
                            <a:rPr lang="en-US" altLang="zh-TW" sz="2200" i="1">
                              <a:solidFill>
                                <a:schemeClr val="tx1"/>
                              </a:solidFill>
                              <a:latin typeface="Cambria Math" panose="02040503050406030204" pitchFamily="18" charset="0"/>
                            </a:rPr>
                          </m:ctrlPr>
                        </m:naryPr>
                        <m:sub>
                          <m:r>
                            <m:rPr>
                              <m:brk m:alnAt="7"/>
                            </m:rPr>
                            <a:rPr lang="en-US" altLang="zh-TW" sz="2200" i="1">
                              <a:solidFill>
                                <a:schemeClr val="tx1"/>
                              </a:solidFill>
                              <a:latin typeface="Cambria Math"/>
                            </a:rPr>
                            <m:t>𝑖</m:t>
                          </m:r>
                        </m:sub>
                        <m:sup/>
                        <m:e>
                          <m:sSup>
                            <m:sSupPr>
                              <m:ctrlPr>
                                <a:rPr lang="en-US" altLang="zh-TW" sz="2200" i="1">
                                  <a:solidFill>
                                    <a:schemeClr val="tx1"/>
                                  </a:solidFill>
                                  <a:latin typeface="Cambria Math" panose="02040503050406030204" pitchFamily="18" charset="0"/>
                                </a:rPr>
                              </m:ctrlPr>
                            </m:sSupPr>
                            <m:e>
                              <m:d>
                                <m:dPr>
                                  <m:begChr m:val="‖"/>
                                  <m:endChr m:val="‖"/>
                                  <m:ctrlPr>
                                    <a:rPr lang="en-US" altLang="zh-TW" sz="2200" i="1">
                                      <a:solidFill>
                                        <a:schemeClr val="tx1"/>
                                      </a:solidFill>
                                      <a:latin typeface="Cambria Math" panose="02040503050406030204" pitchFamily="18" charset="0"/>
                                    </a:rPr>
                                  </m:ctrlPr>
                                </m:dPr>
                                <m:e>
                                  <m:r>
                                    <a:rPr lang="en-US" altLang="zh-TW" sz="2200" i="1">
                                      <a:solidFill>
                                        <a:schemeClr val="tx1"/>
                                      </a:solidFill>
                                      <a:latin typeface="Cambria Math"/>
                                    </a:rPr>
                                    <m:t>𝑓</m:t>
                                  </m:r>
                                  <m:d>
                                    <m:dPr>
                                      <m:ctrlPr>
                                        <a:rPr lang="en-US" altLang="zh-TW" sz="2200" i="1">
                                          <a:solidFill>
                                            <a:schemeClr val="tx1"/>
                                          </a:solidFill>
                                          <a:latin typeface="Cambria Math" panose="02040503050406030204" pitchFamily="18" charset="0"/>
                                        </a:rPr>
                                      </m:ctrlPr>
                                    </m:dPr>
                                    <m:e>
                                      <m:sSub>
                                        <m:sSubPr>
                                          <m:ctrlPr>
                                            <a:rPr lang="en-US" altLang="zh-TW" sz="2200" i="1">
                                              <a:solidFill>
                                                <a:schemeClr val="tx1"/>
                                              </a:solidFill>
                                              <a:latin typeface="Cambria Math" panose="02040503050406030204" pitchFamily="18" charset="0"/>
                                            </a:rPr>
                                          </m:ctrlPr>
                                        </m:sSubPr>
                                        <m:e>
                                          <m:r>
                                            <a:rPr lang="en-US" altLang="zh-TW" sz="2200" i="1">
                                              <a:solidFill>
                                                <a:schemeClr val="tx1"/>
                                              </a:solidFill>
                                              <a:latin typeface="Cambria Math"/>
                                            </a:rPr>
                                            <m:t>𝑥</m:t>
                                          </m:r>
                                        </m:e>
                                        <m:sub>
                                          <m:r>
                                            <a:rPr lang="en-US" altLang="zh-TW" sz="2200" i="1">
                                              <a:solidFill>
                                                <a:schemeClr val="tx1"/>
                                              </a:solidFill>
                                              <a:latin typeface="Cambria Math"/>
                                            </a:rPr>
                                            <m:t>𝑖</m:t>
                                          </m:r>
                                        </m:sub>
                                      </m:sSub>
                                      <m:r>
                                        <a:rPr lang="en-US" altLang="zh-TW" sz="2200" i="1">
                                          <a:solidFill>
                                            <a:schemeClr val="tx1"/>
                                          </a:solidFill>
                                          <a:latin typeface="Cambria Math"/>
                                        </a:rPr>
                                        <m:t>;</m:t>
                                      </m:r>
                                      <m:r>
                                        <a:rPr lang="en-US" altLang="zh-TW" sz="2200" i="1">
                                          <a:solidFill>
                                            <a:schemeClr val="tx1"/>
                                          </a:solidFill>
                                          <a:latin typeface="Cambria Math"/>
                                        </a:rPr>
                                        <m:t>𝑝</m:t>
                                      </m:r>
                                    </m:e>
                                  </m:d>
                                  <m:r>
                                    <a:rPr lang="en-US" altLang="zh-TW" sz="2200" i="1">
                                      <a:solidFill>
                                        <a:schemeClr val="tx1"/>
                                      </a:solidFill>
                                      <a:latin typeface="Cambria Math"/>
                                    </a:rPr>
                                    <m:t>−</m:t>
                                  </m:r>
                                  <m:sSubSup>
                                    <m:sSubSupPr>
                                      <m:ctrlPr>
                                        <a:rPr lang="en-US" altLang="zh-TW" sz="2200" i="1">
                                          <a:solidFill>
                                            <a:schemeClr val="tx1"/>
                                          </a:solidFill>
                                          <a:latin typeface="Cambria Math" panose="02040503050406030204" pitchFamily="18" charset="0"/>
                                        </a:rPr>
                                      </m:ctrlPr>
                                    </m:sSubSupPr>
                                    <m:e>
                                      <m:r>
                                        <a:rPr lang="en-US" altLang="zh-TW" sz="2200" i="1">
                                          <a:solidFill>
                                            <a:schemeClr val="tx1"/>
                                          </a:solidFill>
                                          <a:latin typeface="Cambria Math"/>
                                        </a:rPr>
                                        <m:t>𝑥</m:t>
                                      </m:r>
                                    </m:e>
                                    <m:sub>
                                      <m:r>
                                        <a:rPr lang="en-US" altLang="zh-TW" sz="2200" i="1">
                                          <a:solidFill>
                                            <a:schemeClr val="tx1"/>
                                          </a:solidFill>
                                          <a:latin typeface="Cambria Math"/>
                                        </a:rPr>
                                        <m:t>𝑖</m:t>
                                      </m:r>
                                    </m:sub>
                                    <m:sup>
                                      <m:r>
                                        <a:rPr lang="en-US" altLang="zh-TW" sz="2200" i="1">
                                          <a:solidFill>
                                            <a:schemeClr val="tx1"/>
                                          </a:solidFill>
                                          <a:latin typeface="Cambria Math"/>
                                        </a:rPr>
                                        <m:t>′</m:t>
                                      </m:r>
                                    </m:sup>
                                  </m:sSubSup>
                                </m:e>
                              </m:d>
                            </m:e>
                            <m:sup>
                              <m:r>
                                <a:rPr lang="en-US" altLang="zh-TW" sz="2200" i="1">
                                  <a:solidFill>
                                    <a:schemeClr val="tx1"/>
                                  </a:solidFill>
                                  <a:latin typeface="Cambria Math"/>
                                </a:rPr>
                                <m:t>2</m:t>
                              </m:r>
                            </m:sup>
                          </m:sSup>
                        </m:e>
                      </m:nary>
                    </m:oMath>
                  </m:oMathPara>
                </a14:m>
                <a:endParaRPr lang="en-US" altLang="zh-TW" sz="2200" dirty="0" smtClean="0">
                  <a:solidFill>
                    <a:schemeClr val="tx1"/>
                  </a:solidFill>
                </a:endParaRPr>
              </a:p>
              <a:p>
                <a:pPr marL="0" indent="0" algn="ctr">
                  <a:lnSpc>
                    <a:spcPct val="100000"/>
                  </a:lnSpc>
                  <a:spcBef>
                    <a:spcPts val="0"/>
                  </a:spcBef>
                  <a:spcAft>
                    <a:spcPts val="300"/>
                  </a:spcAft>
                  <a:buNone/>
                </a:pPr>
                <a14:m>
                  <m:oMathPara xmlns:m="http://schemas.openxmlformats.org/officeDocument/2006/math">
                    <m:oMathParaPr>
                      <m:jc m:val="centerGroup"/>
                    </m:oMathParaPr>
                    <m:oMath xmlns:m="http://schemas.openxmlformats.org/officeDocument/2006/math">
                      <m:acc>
                        <m:accPr>
                          <m:chr m:val="̂"/>
                          <m:ctrlPr>
                            <a:rPr lang="en-US" altLang="zh-TW" sz="2200" b="0" i="1" smtClean="0">
                              <a:solidFill>
                                <a:schemeClr val="tx1"/>
                              </a:solidFill>
                              <a:latin typeface="Cambria Math" panose="02040503050406030204" pitchFamily="18" charset="0"/>
                            </a:rPr>
                          </m:ctrlPr>
                        </m:accPr>
                        <m:e>
                          <m:r>
                            <a:rPr lang="en-US" altLang="zh-TW" sz="2200" b="0" i="1" smtClean="0">
                              <a:solidFill>
                                <a:schemeClr val="tx1"/>
                              </a:solidFill>
                              <a:latin typeface="Cambria Math" panose="02040503050406030204" pitchFamily="18" charset="0"/>
                            </a:rPr>
                            <m:t>𝑝</m:t>
                          </m:r>
                        </m:e>
                      </m:acc>
                      <m:r>
                        <a:rPr lang="en-US" altLang="zh-TW" sz="2200" b="0" i="1" smtClean="0">
                          <a:solidFill>
                            <a:schemeClr val="tx1"/>
                          </a:solidFill>
                          <a:latin typeface="Cambria Math" panose="02040503050406030204" pitchFamily="18" charset="0"/>
                        </a:rPr>
                        <m:t>=</m:t>
                      </m:r>
                      <m:func>
                        <m:funcPr>
                          <m:ctrlPr>
                            <a:rPr lang="en-US" altLang="zh-TW" sz="2200" i="1" smtClean="0">
                              <a:solidFill>
                                <a:schemeClr val="tx1"/>
                              </a:solidFill>
                              <a:latin typeface="Cambria Math" panose="02040503050406030204" pitchFamily="18" charset="0"/>
                            </a:rPr>
                          </m:ctrlPr>
                        </m:funcPr>
                        <m:fName>
                          <m:limLow>
                            <m:limLowPr>
                              <m:ctrlPr>
                                <a:rPr lang="en-US" altLang="zh-TW" sz="2200" i="1" smtClean="0">
                                  <a:solidFill>
                                    <a:schemeClr val="tx1"/>
                                  </a:solidFill>
                                  <a:latin typeface="Cambria Math" panose="02040503050406030204" pitchFamily="18" charset="0"/>
                                </a:rPr>
                              </m:ctrlPr>
                            </m:limLowPr>
                            <m:e>
                              <m:r>
                                <m:rPr>
                                  <m:sty m:val="p"/>
                                </m:rPr>
                                <a:rPr lang="en-US" altLang="zh-TW" sz="2200" b="0" i="0" smtClean="0">
                                  <a:solidFill>
                                    <a:schemeClr val="tx1"/>
                                  </a:solidFill>
                                  <a:latin typeface="Cambria Math" panose="02040503050406030204" pitchFamily="18" charset="0"/>
                                </a:rPr>
                                <m:t>arg</m:t>
                              </m:r>
                              <m:r>
                                <m:rPr>
                                  <m:sty m:val="p"/>
                                </m:rPr>
                                <a:rPr lang="en-US" altLang="zh-TW" sz="2200" i="0" smtClean="0">
                                  <a:solidFill>
                                    <a:schemeClr val="tx1"/>
                                  </a:solidFill>
                                  <a:latin typeface="Cambria Math" panose="02040503050406030204" pitchFamily="18" charset="0"/>
                                </a:rPr>
                                <m:t>min</m:t>
                              </m:r>
                            </m:e>
                            <m:lim>
                              <m:r>
                                <a:rPr lang="en-US" altLang="zh-TW" sz="2200" b="0" i="1" smtClean="0">
                                  <a:solidFill>
                                    <a:schemeClr val="tx1"/>
                                  </a:solidFill>
                                  <a:latin typeface="Cambria Math" panose="02040503050406030204" pitchFamily="18" charset="0"/>
                                </a:rPr>
                                <m:t>𝑝</m:t>
                              </m:r>
                            </m:lim>
                          </m:limLow>
                        </m:fName>
                        <m:e>
                          <m:nary>
                            <m:naryPr>
                              <m:chr m:val="∑"/>
                              <m:supHide m:val="on"/>
                              <m:ctrlPr>
                                <a:rPr lang="en-US" altLang="zh-TW" sz="2200" i="1">
                                  <a:solidFill>
                                    <a:schemeClr val="tx1"/>
                                  </a:solidFill>
                                  <a:latin typeface="Cambria Math" panose="02040503050406030204" pitchFamily="18" charset="0"/>
                                </a:rPr>
                              </m:ctrlPr>
                            </m:naryPr>
                            <m:sub>
                              <m:r>
                                <m:rPr>
                                  <m:brk m:alnAt="7"/>
                                </m:rPr>
                                <a:rPr lang="en-US" altLang="zh-TW" sz="2200" i="1">
                                  <a:solidFill>
                                    <a:schemeClr val="tx1"/>
                                  </a:solidFill>
                                  <a:latin typeface="Cambria Math"/>
                                </a:rPr>
                                <m:t>𝑖</m:t>
                              </m:r>
                            </m:sub>
                            <m:sup/>
                            <m:e>
                              <m:sSup>
                                <m:sSupPr>
                                  <m:ctrlPr>
                                    <a:rPr lang="en-US" altLang="zh-TW" sz="2200" i="1">
                                      <a:solidFill>
                                        <a:schemeClr val="tx1"/>
                                      </a:solidFill>
                                      <a:latin typeface="Cambria Math" panose="02040503050406030204" pitchFamily="18" charset="0"/>
                                    </a:rPr>
                                  </m:ctrlPr>
                                </m:sSupPr>
                                <m:e>
                                  <m:d>
                                    <m:dPr>
                                      <m:begChr m:val="‖"/>
                                      <m:endChr m:val="‖"/>
                                      <m:ctrlPr>
                                        <a:rPr lang="en-US" altLang="zh-TW" sz="2200" i="1">
                                          <a:solidFill>
                                            <a:schemeClr val="tx1"/>
                                          </a:solidFill>
                                          <a:latin typeface="Cambria Math" panose="02040503050406030204" pitchFamily="18" charset="0"/>
                                        </a:rPr>
                                      </m:ctrlPr>
                                    </m:dPr>
                                    <m:e>
                                      <m:r>
                                        <a:rPr lang="en-US" altLang="zh-TW" sz="2200" i="1">
                                          <a:solidFill>
                                            <a:schemeClr val="tx1"/>
                                          </a:solidFill>
                                          <a:latin typeface="Cambria Math"/>
                                        </a:rPr>
                                        <m:t>𝑓</m:t>
                                      </m:r>
                                      <m:d>
                                        <m:dPr>
                                          <m:ctrlPr>
                                            <a:rPr lang="en-US" altLang="zh-TW" sz="2200" i="1">
                                              <a:solidFill>
                                                <a:schemeClr val="tx1"/>
                                              </a:solidFill>
                                              <a:latin typeface="Cambria Math" panose="02040503050406030204" pitchFamily="18" charset="0"/>
                                            </a:rPr>
                                          </m:ctrlPr>
                                        </m:dPr>
                                        <m:e>
                                          <m:sSub>
                                            <m:sSubPr>
                                              <m:ctrlPr>
                                                <a:rPr lang="en-US" altLang="zh-TW" sz="2200" i="1">
                                                  <a:solidFill>
                                                    <a:schemeClr val="tx1"/>
                                                  </a:solidFill>
                                                  <a:latin typeface="Cambria Math" panose="02040503050406030204" pitchFamily="18" charset="0"/>
                                                </a:rPr>
                                              </m:ctrlPr>
                                            </m:sSubPr>
                                            <m:e>
                                              <m:r>
                                                <a:rPr lang="en-US" altLang="zh-TW" sz="2200" i="1">
                                                  <a:solidFill>
                                                    <a:schemeClr val="tx1"/>
                                                  </a:solidFill>
                                                  <a:latin typeface="Cambria Math"/>
                                                </a:rPr>
                                                <m:t>𝑥</m:t>
                                              </m:r>
                                            </m:e>
                                            <m:sub>
                                              <m:r>
                                                <a:rPr lang="en-US" altLang="zh-TW" sz="2200" i="1">
                                                  <a:solidFill>
                                                    <a:schemeClr val="tx1"/>
                                                  </a:solidFill>
                                                  <a:latin typeface="Cambria Math"/>
                                                </a:rPr>
                                                <m:t>𝑖</m:t>
                                              </m:r>
                                            </m:sub>
                                          </m:sSub>
                                          <m:r>
                                            <a:rPr lang="en-US" altLang="zh-TW" sz="2200" i="1">
                                              <a:solidFill>
                                                <a:schemeClr val="tx1"/>
                                              </a:solidFill>
                                              <a:latin typeface="Cambria Math"/>
                                            </a:rPr>
                                            <m:t>;</m:t>
                                          </m:r>
                                          <m:r>
                                            <a:rPr lang="en-US" altLang="zh-TW" sz="2200" i="1">
                                              <a:solidFill>
                                                <a:schemeClr val="tx1"/>
                                              </a:solidFill>
                                              <a:latin typeface="Cambria Math"/>
                                            </a:rPr>
                                            <m:t>𝑝</m:t>
                                          </m:r>
                                        </m:e>
                                      </m:d>
                                      <m:r>
                                        <a:rPr lang="en-US" altLang="zh-TW" sz="2200" i="1">
                                          <a:solidFill>
                                            <a:schemeClr val="tx1"/>
                                          </a:solidFill>
                                          <a:latin typeface="Cambria Math"/>
                                        </a:rPr>
                                        <m:t>−</m:t>
                                      </m:r>
                                      <m:sSubSup>
                                        <m:sSubSupPr>
                                          <m:ctrlPr>
                                            <a:rPr lang="en-US" altLang="zh-TW" sz="2200" i="1">
                                              <a:solidFill>
                                                <a:schemeClr val="tx1"/>
                                              </a:solidFill>
                                              <a:latin typeface="Cambria Math" panose="02040503050406030204" pitchFamily="18" charset="0"/>
                                            </a:rPr>
                                          </m:ctrlPr>
                                        </m:sSubSupPr>
                                        <m:e>
                                          <m:r>
                                            <a:rPr lang="en-US" altLang="zh-TW" sz="2200" i="1">
                                              <a:solidFill>
                                                <a:schemeClr val="tx1"/>
                                              </a:solidFill>
                                              <a:latin typeface="Cambria Math"/>
                                            </a:rPr>
                                            <m:t>𝑥</m:t>
                                          </m:r>
                                        </m:e>
                                        <m:sub>
                                          <m:r>
                                            <a:rPr lang="en-US" altLang="zh-TW" sz="2200" i="1">
                                              <a:solidFill>
                                                <a:schemeClr val="tx1"/>
                                              </a:solidFill>
                                              <a:latin typeface="Cambria Math"/>
                                            </a:rPr>
                                            <m:t>𝑖</m:t>
                                          </m:r>
                                        </m:sub>
                                        <m:sup>
                                          <m:r>
                                            <a:rPr lang="en-US" altLang="zh-TW" sz="2200" i="1">
                                              <a:solidFill>
                                                <a:schemeClr val="tx1"/>
                                              </a:solidFill>
                                              <a:latin typeface="Cambria Math"/>
                                            </a:rPr>
                                            <m:t>′</m:t>
                                          </m:r>
                                        </m:sup>
                                      </m:sSubSup>
                                    </m:e>
                                  </m:d>
                                </m:e>
                                <m:sup>
                                  <m:r>
                                    <a:rPr lang="en-US" altLang="zh-TW" sz="2200" i="1">
                                      <a:solidFill>
                                        <a:schemeClr val="tx1"/>
                                      </a:solidFill>
                                      <a:latin typeface="Cambria Math"/>
                                    </a:rPr>
                                    <m:t>2</m:t>
                                  </m:r>
                                </m:sup>
                              </m:sSup>
                            </m:e>
                          </m:nary>
                        </m:e>
                      </m:func>
                    </m:oMath>
                  </m:oMathPara>
                </a14:m>
                <a:endParaRPr kumimoji="1" lang="en-US" altLang="zh-TW" sz="2200" dirty="0" smtClean="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722706"/>
              </a:xfrm>
              <a:blipFill>
                <a:blip r:embed="rId3"/>
                <a:stretch>
                  <a:fillRect l="-1373" t="-103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8</a:t>
            </a:fld>
            <a:endParaRPr lang="uk-UA" sz="1200">
              <a:latin typeface="+mj-lt"/>
              <a:ea typeface="+mj-ea"/>
            </a:endParaRPr>
          </a:p>
        </p:txBody>
      </p:sp>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421573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noGrp="1"/>
          </p:cNvSpPr>
          <p:nvPr>
            <p:ph type="title"/>
          </p:nvPr>
        </p:nvSpPr>
        <p:spPr/>
        <p:txBody>
          <a:bodyPr>
            <a:normAutofit/>
          </a:bodyPr>
          <a:lstStyle/>
          <a:p>
            <a:pPr lvl="1" algn="ctr"/>
            <a:r>
              <a:rPr lang="en-US" altLang="zh-TW" sz="3200" b="1" dirty="0" smtClean="0">
                <a:solidFill>
                  <a:schemeClr val="tx1"/>
                </a:solidFill>
                <a:latin typeface="+mj-lt"/>
                <a:ea typeface="+mj-ea"/>
              </a:rPr>
              <a:t>6.1.1</a:t>
            </a:r>
            <a:r>
              <a:rPr lang="zh-TW" altLang="en-US" sz="3200" b="1" dirty="0" smtClean="0">
                <a:solidFill>
                  <a:schemeClr val="tx1"/>
                </a:solidFill>
                <a:latin typeface="+mj-lt"/>
                <a:ea typeface="+mj-ea"/>
              </a:rPr>
              <a:t> </a:t>
            </a:r>
            <a:r>
              <a:rPr lang="en-US" altLang="zh-TW" sz="3200" dirty="0" smtClean="0">
                <a:solidFill>
                  <a:schemeClr val="tx1"/>
                </a:solidFill>
                <a:latin typeface="+mj-lt"/>
                <a:ea typeface="+mj-ea"/>
              </a:rPr>
              <a:t>2D </a:t>
            </a:r>
            <a:r>
              <a:rPr lang="en-US" altLang="zh-TW" sz="3200" dirty="0">
                <a:solidFill>
                  <a:schemeClr val="tx1"/>
                </a:solidFill>
                <a:latin typeface="+mj-lt"/>
                <a:ea typeface="+mj-ea"/>
              </a:rPr>
              <a:t>Alignment Using Least Squares</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algn="just">
                  <a:lnSpc>
                    <a:spcPct val="120000"/>
                  </a:lnSpc>
                  <a:spcBef>
                    <a:spcPts val="0"/>
                  </a:spcBef>
                  <a:spcAft>
                    <a:spcPts val="0"/>
                  </a:spcAft>
                </a:pPr>
                <a:r>
                  <a:rPr kumimoji="1" lang="en-US" altLang="zh-TW" sz="2400" dirty="0" smtClean="0">
                    <a:solidFill>
                      <a:schemeClr val="tx1"/>
                    </a:solidFill>
                  </a:rPr>
                  <a:t>General form of linear least squares</a:t>
                </a:r>
              </a:p>
              <a:p>
                <a:pPr>
                  <a:lnSpc>
                    <a:spcPct val="120000"/>
                  </a:lnSpc>
                  <a:spcBef>
                    <a:spcPts val="0"/>
                  </a:spcBef>
                  <a:spcAft>
                    <a:spcPts val="0"/>
                  </a:spcAft>
                </a:pPr>
                <a:r>
                  <a:rPr kumimoji="1" lang="en-US" altLang="zh-TW" dirty="0">
                    <a:solidFill>
                      <a:srgbClr val="C00000"/>
                    </a:solidFill>
                  </a:rPr>
                  <a:t>(Warning: change of notation. x is a vector of parameters</a:t>
                </a:r>
                <a:r>
                  <a:rPr kumimoji="1" lang="en-US" altLang="zh-TW" dirty="0" smtClean="0">
                    <a:solidFill>
                      <a:srgbClr val="C00000"/>
                    </a:solidFill>
                  </a:rPr>
                  <a:t>!)</a:t>
                </a:r>
                <a:endParaRPr kumimoji="1" lang="en-US" altLang="zh-TW" i="1" dirty="0">
                  <a:solidFill>
                    <a:schemeClr val="tx1"/>
                  </a:solidFill>
                  <a:latin typeface="Cambria Math" panose="02040503050406030204" pitchFamily="18" charset="0"/>
                </a:endParaRPr>
              </a:p>
              <a:p>
                <a:pPr marL="0" indent="0">
                  <a:lnSpc>
                    <a:spcPct val="120000"/>
                  </a:lnSpc>
                  <a:spcBef>
                    <a:spcPts val="0"/>
                  </a:spcBef>
                  <a:spcAft>
                    <a:spcPts val="0"/>
                  </a:spcAft>
                  <a:buNone/>
                </a:pPr>
                <a14:m>
                  <m:oMathPara xmlns:m="http://schemas.openxmlformats.org/officeDocument/2006/math">
                    <m:oMathParaPr>
                      <m:jc m:val="center"/>
                    </m:oMathParaPr>
                    <m:oMath xmlns:m="http://schemas.openxmlformats.org/officeDocument/2006/math">
                      <m:sSub>
                        <m:sSubPr>
                          <m:ctrlPr>
                            <a:rPr kumimoji="1" lang="en-US" altLang="zh-TW" sz="2400" i="1" smtClean="0">
                              <a:solidFill>
                                <a:schemeClr val="tx1"/>
                              </a:solidFill>
                              <a:latin typeface="Cambria Math" panose="02040503050406030204" pitchFamily="18" charset="0"/>
                            </a:rPr>
                          </m:ctrlPr>
                        </m:sSubPr>
                        <m:e>
                          <m:r>
                            <a:rPr kumimoji="1" lang="en-US" altLang="zh-TW" sz="2400" b="0" i="1" smtClean="0">
                              <a:solidFill>
                                <a:schemeClr val="tx1"/>
                              </a:solidFill>
                              <a:latin typeface="Cambria Math" panose="02040503050406030204" pitchFamily="18" charset="0"/>
                            </a:rPr>
                            <m:t>𝐸</m:t>
                          </m:r>
                        </m:e>
                        <m:sub>
                          <m:r>
                            <a:rPr kumimoji="1" lang="en-US" altLang="zh-TW" sz="2400" b="0" i="1" smtClean="0">
                              <a:solidFill>
                                <a:schemeClr val="tx1"/>
                              </a:solidFill>
                              <a:latin typeface="Cambria Math" panose="02040503050406030204" pitchFamily="18" charset="0"/>
                            </a:rPr>
                            <m:t>𝐿𝐿𝑆</m:t>
                          </m:r>
                        </m:sub>
                      </m:sSub>
                      <m:r>
                        <a:rPr kumimoji="1" lang="en-US" altLang="zh-TW" sz="2400" b="0" i="1" smtClean="0">
                          <a:solidFill>
                            <a:schemeClr val="tx1"/>
                          </a:solidFill>
                          <a:latin typeface="Cambria Math" panose="02040503050406030204" pitchFamily="18" charset="0"/>
                        </a:rPr>
                        <m:t>= </m:t>
                      </m:r>
                      <m:nary>
                        <m:naryPr>
                          <m:chr m:val="∑"/>
                          <m:supHide m:val="on"/>
                          <m:ctrlPr>
                            <a:rPr kumimoji="1" lang="en-US" altLang="zh-TW" sz="2400" b="0" i="1" smtClean="0">
                              <a:solidFill>
                                <a:schemeClr val="tx1"/>
                              </a:solidFill>
                              <a:latin typeface="Cambria Math" panose="02040503050406030204" pitchFamily="18" charset="0"/>
                            </a:rPr>
                          </m:ctrlPr>
                        </m:naryPr>
                        <m:sub>
                          <m:r>
                            <m:rPr>
                              <m:brk m:alnAt="7"/>
                            </m:rPr>
                            <a:rPr kumimoji="1" lang="en-US" altLang="zh-TW" sz="2400" b="0" i="1" smtClean="0">
                              <a:solidFill>
                                <a:schemeClr val="tx1"/>
                              </a:solidFill>
                              <a:latin typeface="Cambria Math" panose="02040503050406030204" pitchFamily="18" charset="0"/>
                            </a:rPr>
                            <m:t>𝑖</m:t>
                          </m:r>
                        </m:sub>
                        <m:sup/>
                        <m:e>
                          <m:sSup>
                            <m:sSupPr>
                              <m:ctrlPr>
                                <a:rPr kumimoji="1" lang="en-US" altLang="zh-TW" sz="2400" b="0" i="1" smtClean="0">
                                  <a:solidFill>
                                    <a:schemeClr val="tx1"/>
                                  </a:solidFill>
                                  <a:latin typeface="Cambria Math" panose="02040503050406030204" pitchFamily="18" charset="0"/>
                                </a:rPr>
                              </m:ctrlPr>
                            </m:sSupPr>
                            <m:e>
                              <m:d>
                                <m:dPr>
                                  <m:begChr m:val="|"/>
                                  <m:endChr m:val="|"/>
                                  <m:ctrlPr>
                                    <a:rPr kumimoji="1" lang="en-US" altLang="zh-TW" sz="2400" i="1">
                                      <a:solidFill>
                                        <a:schemeClr val="tx1"/>
                                      </a:solidFill>
                                      <a:latin typeface="Cambria Math" panose="02040503050406030204" pitchFamily="18" charset="0"/>
                                    </a:rPr>
                                  </m:ctrlPr>
                                </m:dPr>
                                <m:e>
                                  <m:sSub>
                                    <m:sSubPr>
                                      <m:ctrlPr>
                                        <a:rPr kumimoji="1" lang="en-US" altLang="zh-TW" sz="2400" i="1">
                                          <a:solidFill>
                                            <a:schemeClr val="tx1"/>
                                          </a:solidFill>
                                          <a:latin typeface="Cambria Math" panose="02040503050406030204" pitchFamily="18" charset="0"/>
                                        </a:rPr>
                                      </m:ctrlPr>
                                    </m:sSubPr>
                                    <m:e>
                                      <m:r>
                                        <a:rPr kumimoji="1" lang="en-US" altLang="zh-TW" sz="2400" i="1">
                                          <a:solidFill>
                                            <a:schemeClr val="tx1"/>
                                          </a:solidFill>
                                          <a:latin typeface="Cambria Math" panose="02040503050406030204" pitchFamily="18" charset="0"/>
                                        </a:rPr>
                                        <m:t>𝑎</m:t>
                                      </m:r>
                                    </m:e>
                                    <m:sub>
                                      <m:r>
                                        <a:rPr kumimoji="1" lang="en-US" altLang="zh-TW" sz="2400" i="1">
                                          <a:solidFill>
                                            <a:schemeClr val="tx1"/>
                                          </a:solidFill>
                                          <a:latin typeface="Cambria Math" panose="02040503050406030204" pitchFamily="18" charset="0"/>
                                        </a:rPr>
                                        <m:t>𝑖</m:t>
                                      </m:r>
                                    </m:sub>
                                  </m:sSub>
                                  <m:r>
                                    <a:rPr kumimoji="1" lang="en-US" altLang="zh-TW" sz="2400" b="0" i="1" smtClean="0">
                                      <a:solidFill>
                                        <a:schemeClr val="tx1"/>
                                      </a:solidFill>
                                      <a:latin typeface="Cambria Math" panose="02040503050406030204" pitchFamily="18" charset="0"/>
                                    </a:rPr>
                                    <m:t>𝑥</m:t>
                                  </m:r>
                                  <m:r>
                                    <a:rPr kumimoji="1" lang="en-US" altLang="zh-TW" sz="2400" i="1">
                                      <a:solidFill>
                                        <a:schemeClr val="tx1"/>
                                      </a:solidFill>
                                      <a:latin typeface="Cambria Math" panose="02040503050406030204" pitchFamily="18" charset="0"/>
                                    </a:rPr>
                                    <m:t>−</m:t>
                                  </m:r>
                                  <m:sSub>
                                    <m:sSubPr>
                                      <m:ctrlPr>
                                        <a:rPr kumimoji="1" lang="en-US" altLang="zh-TW" sz="2400" i="1">
                                          <a:solidFill>
                                            <a:schemeClr val="tx1"/>
                                          </a:solidFill>
                                          <a:latin typeface="Cambria Math" panose="02040503050406030204" pitchFamily="18" charset="0"/>
                                        </a:rPr>
                                      </m:ctrlPr>
                                    </m:sSubPr>
                                    <m:e>
                                      <m:r>
                                        <a:rPr kumimoji="1" lang="en-US" altLang="zh-TW" sz="2400" i="1">
                                          <a:solidFill>
                                            <a:schemeClr val="tx1"/>
                                          </a:solidFill>
                                          <a:latin typeface="Cambria Math" panose="02040503050406030204" pitchFamily="18" charset="0"/>
                                        </a:rPr>
                                        <m:t>𝑏</m:t>
                                      </m:r>
                                    </m:e>
                                    <m:sub>
                                      <m:r>
                                        <a:rPr kumimoji="1" lang="en-US" altLang="zh-TW" sz="2400" i="1">
                                          <a:solidFill>
                                            <a:schemeClr val="tx1"/>
                                          </a:solidFill>
                                          <a:latin typeface="Cambria Math" panose="02040503050406030204" pitchFamily="18" charset="0"/>
                                        </a:rPr>
                                        <m:t>𝑖</m:t>
                                      </m:r>
                                    </m:sub>
                                  </m:sSub>
                                </m:e>
                              </m:d>
                            </m:e>
                            <m:sup>
                              <m:r>
                                <a:rPr kumimoji="1" lang="en-US" altLang="zh-TW" sz="2400" b="0" i="1" smtClean="0">
                                  <a:solidFill>
                                    <a:schemeClr val="tx1"/>
                                  </a:solidFill>
                                  <a:latin typeface="Cambria Math" panose="02040503050406030204" pitchFamily="18" charset="0"/>
                                </a:rPr>
                                <m:t>2</m:t>
                              </m:r>
                            </m:sup>
                          </m:sSup>
                        </m:e>
                      </m:nary>
                      <m:r>
                        <a:rPr kumimoji="1" lang="en-US" altLang="zh-TW" sz="2400" b="0" i="1" smtClean="0">
                          <a:solidFill>
                            <a:schemeClr val="tx1"/>
                          </a:solidFill>
                          <a:latin typeface="Cambria Math" panose="02040503050406030204" pitchFamily="18" charset="0"/>
                        </a:rPr>
                        <m:t>= </m:t>
                      </m:r>
                      <m:sSup>
                        <m:sSupPr>
                          <m:ctrlPr>
                            <a:rPr kumimoji="1" lang="en-US" altLang="zh-TW" sz="2400" i="1">
                              <a:solidFill>
                                <a:schemeClr val="tx1"/>
                              </a:solidFill>
                              <a:latin typeface="Cambria Math" panose="02040503050406030204" pitchFamily="18" charset="0"/>
                            </a:rPr>
                          </m:ctrlPr>
                        </m:sSupPr>
                        <m:e>
                          <m:d>
                            <m:dPr>
                              <m:begChr m:val="‖"/>
                              <m:endChr m:val="‖"/>
                              <m:ctrlPr>
                                <a:rPr kumimoji="1" lang="en-US" altLang="zh-TW" sz="2400" i="1">
                                  <a:solidFill>
                                    <a:schemeClr val="tx1"/>
                                  </a:solidFill>
                                  <a:latin typeface="Cambria Math" panose="02040503050406030204" pitchFamily="18" charset="0"/>
                                </a:rPr>
                              </m:ctrlPr>
                            </m:dPr>
                            <m:e>
                              <m:r>
                                <a:rPr kumimoji="1" lang="en-US" altLang="zh-TW" sz="2400" i="1">
                                  <a:solidFill>
                                    <a:schemeClr val="tx1"/>
                                  </a:solidFill>
                                  <a:latin typeface="Cambria Math" panose="02040503050406030204" pitchFamily="18" charset="0"/>
                                </a:rPr>
                                <m:t>𝐴𝑥</m:t>
                              </m:r>
                              <m:r>
                                <a:rPr kumimoji="1" lang="en-US" altLang="zh-TW" sz="2400" i="1">
                                  <a:solidFill>
                                    <a:schemeClr val="tx1"/>
                                  </a:solidFill>
                                  <a:latin typeface="Cambria Math" panose="02040503050406030204" pitchFamily="18" charset="0"/>
                                </a:rPr>
                                <m:t>−</m:t>
                              </m:r>
                              <m:r>
                                <a:rPr kumimoji="1" lang="en-US" altLang="zh-TW" sz="2400" i="1">
                                  <a:solidFill>
                                    <a:schemeClr val="tx1"/>
                                  </a:solidFill>
                                  <a:latin typeface="Cambria Math" panose="02040503050406030204" pitchFamily="18" charset="0"/>
                                </a:rPr>
                                <m:t>𝑏</m:t>
                              </m:r>
                            </m:e>
                          </m:d>
                        </m:e>
                        <m:sup>
                          <m:r>
                            <a:rPr kumimoji="1" lang="en-US" altLang="zh-TW" sz="2400" i="1">
                              <a:solidFill>
                                <a:schemeClr val="tx1"/>
                              </a:solidFill>
                              <a:latin typeface="Cambria Math" panose="02040503050406030204" pitchFamily="18" charset="0"/>
                            </a:rPr>
                            <m:t>2</m:t>
                          </m:r>
                        </m:sup>
                      </m:sSup>
                    </m:oMath>
                  </m:oMathPara>
                </a14:m>
                <a:endParaRPr kumimoji="1" lang="en-US" altLang="zh-TW" sz="2400" dirty="0" smtClean="0">
                  <a:solidFill>
                    <a:schemeClr val="tx1"/>
                  </a:solidFill>
                </a:endParaRPr>
              </a:p>
              <a:p>
                <a:pPr algn="just">
                  <a:lnSpc>
                    <a:spcPct val="120000"/>
                  </a:lnSpc>
                  <a:spcBef>
                    <a:spcPts val="0"/>
                  </a:spcBef>
                  <a:spcAft>
                    <a:spcPts val="0"/>
                  </a:spcAft>
                </a:pPr>
                <a:r>
                  <a:rPr kumimoji="1" lang="en-US" altLang="zh-TW" sz="2400" dirty="0">
                    <a:solidFill>
                      <a:schemeClr val="tx1"/>
                    </a:solidFill>
                  </a:rPr>
                  <a:t>Minimize the </a:t>
                </a:r>
                <a:r>
                  <a:rPr kumimoji="1" lang="en-US" altLang="zh-TW" sz="2400" dirty="0" smtClean="0">
                    <a:solidFill>
                      <a:schemeClr val="tx1"/>
                    </a:solidFill>
                  </a:rPr>
                  <a:t>error:</a:t>
                </a:r>
                <a:endParaRPr kumimoji="1" lang="en-US" altLang="zh-TW" sz="2400" dirty="0">
                  <a:solidFill>
                    <a:schemeClr val="tx1"/>
                  </a:solidFill>
                </a:endParaRPr>
              </a:p>
              <a:p>
                <a:pPr marL="0" indent="0" algn="just">
                  <a:lnSpc>
                    <a:spcPct val="120000"/>
                  </a:lnSpc>
                  <a:spcBef>
                    <a:spcPts val="0"/>
                  </a:spcBef>
                  <a:spcAft>
                    <a:spcPts val="0"/>
                  </a:spcAft>
                  <a:buNone/>
                </a:pPr>
                <a14:m>
                  <m:oMathPara xmlns:m="http://schemas.openxmlformats.org/officeDocument/2006/math">
                    <m:oMathParaPr>
                      <m:jc m:val="center"/>
                    </m:oMathParaPr>
                    <m:oMath xmlns:m="http://schemas.openxmlformats.org/officeDocument/2006/math">
                      <m:sSub>
                        <m:sSubPr>
                          <m:ctrlPr>
                            <a:rPr kumimoji="1" lang="en-US" altLang="zh-TW" sz="2400" i="1">
                              <a:solidFill>
                                <a:schemeClr val="tx1"/>
                              </a:solidFill>
                              <a:latin typeface="Cambria Math" panose="02040503050406030204" pitchFamily="18" charset="0"/>
                            </a:rPr>
                          </m:ctrlPr>
                        </m:sSubPr>
                        <m:e>
                          <m:r>
                            <a:rPr kumimoji="1" lang="en-US" altLang="zh-TW" sz="2400" i="1">
                              <a:solidFill>
                                <a:schemeClr val="tx1"/>
                              </a:solidFill>
                              <a:latin typeface="Cambria Math" panose="02040503050406030204" pitchFamily="18" charset="0"/>
                            </a:rPr>
                            <m:t>𝐸</m:t>
                          </m:r>
                        </m:e>
                        <m:sub>
                          <m:r>
                            <a:rPr kumimoji="1" lang="en-US" altLang="zh-TW" sz="2400" i="1">
                              <a:solidFill>
                                <a:schemeClr val="tx1"/>
                              </a:solidFill>
                              <a:latin typeface="Cambria Math" panose="02040503050406030204" pitchFamily="18" charset="0"/>
                            </a:rPr>
                            <m:t>𝐿𝐿𝑆</m:t>
                          </m:r>
                        </m:sub>
                      </m:sSub>
                      <m:r>
                        <a:rPr kumimoji="1" lang="en-US" altLang="zh-TW" sz="2400" i="1">
                          <a:solidFill>
                            <a:schemeClr val="tx1"/>
                          </a:solidFill>
                          <a:latin typeface="Cambria Math" panose="02040503050406030204" pitchFamily="18" charset="0"/>
                        </a:rPr>
                        <m:t>=</m:t>
                      </m:r>
                      <m:r>
                        <a:rPr kumimoji="1" lang="en-US" altLang="zh-TW" sz="2400" b="0" i="1" smtClean="0">
                          <a:solidFill>
                            <a:schemeClr val="tx1"/>
                          </a:solidFill>
                          <a:latin typeface="Cambria Math" panose="02040503050406030204" pitchFamily="18" charset="0"/>
                        </a:rPr>
                        <m:t> </m:t>
                      </m:r>
                      <m:sSup>
                        <m:sSupPr>
                          <m:ctrlPr>
                            <a:rPr kumimoji="1" lang="en-US" altLang="zh-TW" sz="2400" b="0" i="1" smtClean="0">
                              <a:solidFill>
                                <a:schemeClr val="tx1"/>
                              </a:solidFill>
                              <a:latin typeface="Cambria Math" panose="02040503050406030204" pitchFamily="18" charset="0"/>
                            </a:rPr>
                          </m:ctrlPr>
                        </m:sSupPr>
                        <m:e>
                          <m:r>
                            <a:rPr kumimoji="1" lang="en-US" altLang="zh-TW" sz="2400" b="0" i="1" smtClean="0">
                              <a:solidFill>
                                <a:schemeClr val="tx1"/>
                              </a:solidFill>
                              <a:latin typeface="Cambria Math" panose="02040503050406030204" pitchFamily="18" charset="0"/>
                            </a:rPr>
                            <m:t>𝑥</m:t>
                          </m:r>
                        </m:e>
                        <m:sup>
                          <m:r>
                            <a:rPr kumimoji="1" lang="en-US" altLang="zh-TW" sz="2400" b="0" i="1" smtClean="0">
                              <a:solidFill>
                                <a:schemeClr val="tx1"/>
                              </a:solidFill>
                              <a:latin typeface="Cambria Math" panose="02040503050406030204" pitchFamily="18" charset="0"/>
                            </a:rPr>
                            <m:t>𝑇</m:t>
                          </m:r>
                        </m:sup>
                      </m:sSup>
                      <m:d>
                        <m:dPr>
                          <m:ctrlPr>
                            <a:rPr kumimoji="1" lang="en-US" altLang="zh-TW" sz="2400" b="0" i="1" smtClean="0">
                              <a:solidFill>
                                <a:schemeClr val="tx1"/>
                              </a:solidFill>
                              <a:latin typeface="Cambria Math" panose="02040503050406030204" pitchFamily="18" charset="0"/>
                            </a:rPr>
                          </m:ctrlPr>
                        </m:dPr>
                        <m:e>
                          <m:sSup>
                            <m:sSupPr>
                              <m:ctrlPr>
                                <a:rPr kumimoji="1" lang="en-US" altLang="zh-TW" sz="2400" i="1">
                                  <a:solidFill>
                                    <a:schemeClr val="tx1"/>
                                  </a:solidFill>
                                  <a:latin typeface="Cambria Math" panose="02040503050406030204" pitchFamily="18" charset="0"/>
                                </a:rPr>
                              </m:ctrlPr>
                            </m:sSupPr>
                            <m:e>
                              <m:r>
                                <a:rPr kumimoji="1" lang="en-US" altLang="zh-TW" sz="2400" b="0" i="1" smtClean="0">
                                  <a:solidFill>
                                    <a:schemeClr val="tx1"/>
                                  </a:solidFill>
                                  <a:latin typeface="Cambria Math" panose="02040503050406030204" pitchFamily="18" charset="0"/>
                                </a:rPr>
                                <m:t>𝐴</m:t>
                              </m:r>
                            </m:e>
                            <m:sup>
                              <m:r>
                                <a:rPr kumimoji="1" lang="en-US" altLang="zh-TW" sz="2400" i="1">
                                  <a:solidFill>
                                    <a:schemeClr val="tx1"/>
                                  </a:solidFill>
                                  <a:latin typeface="Cambria Math" panose="02040503050406030204" pitchFamily="18" charset="0"/>
                                </a:rPr>
                                <m:t>𝑇</m:t>
                              </m:r>
                            </m:sup>
                          </m:sSup>
                          <m:r>
                            <a:rPr kumimoji="1" lang="en-US" altLang="zh-TW" sz="2400" b="0" i="1" smtClean="0">
                              <a:solidFill>
                                <a:schemeClr val="tx1"/>
                              </a:solidFill>
                              <a:latin typeface="Cambria Math" panose="02040503050406030204" pitchFamily="18" charset="0"/>
                            </a:rPr>
                            <m:t>𝐴</m:t>
                          </m:r>
                        </m:e>
                      </m:d>
                      <m:r>
                        <a:rPr kumimoji="1" lang="en-US" altLang="zh-TW" sz="2400" b="0" i="1" smtClean="0">
                          <a:solidFill>
                            <a:schemeClr val="tx1"/>
                          </a:solidFill>
                          <a:latin typeface="Cambria Math" panose="02040503050406030204" pitchFamily="18" charset="0"/>
                        </a:rPr>
                        <m:t>𝑥</m:t>
                      </m:r>
                      <m:r>
                        <a:rPr kumimoji="1" lang="en-US" altLang="zh-TW" sz="2400" b="0" i="1" smtClean="0">
                          <a:solidFill>
                            <a:schemeClr val="tx1"/>
                          </a:solidFill>
                          <a:latin typeface="Cambria Math" panose="02040503050406030204" pitchFamily="18" charset="0"/>
                        </a:rPr>
                        <m:t>−2</m:t>
                      </m:r>
                      <m:sSup>
                        <m:sSupPr>
                          <m:ctrlPr>
                            <a:rPr kumimoji="1" lang="en-US" altLang="zh-TW" sz="2400" i="1">
                              <a:solidFill>
                                <a:schemeClr val="tx1"/>
                              </a:solidFill>
                              <a:latin typeface="Cambria Math" panose="02040503050406030204" pitchFamily="18" charset="0"/>
                            </a:rPr>
                          </m:ctrlPr>
                        </m:sSupPr>
                        <m:e>
                          <m:r>
                            <a:rPr kumimoji="1" lang="en-US" altLang="zh-TW" sz="2400" i="1">
                              <a:solidFill>
                                <a:schemeClr val="tx1"/>
                              </a:solidFill>
                              <a:latin typeface="Cambria Math" panose="02040503050406030204" pitchFamily="18" charset="0"/>
                            </a:rPr>
                            <m:t>𝑥</m:t>
                          </m:r>
                        </m:e>
                        <m:sup>
                          <m:r>
                            <a:rPr kumimoji="1" lang="en-US" altLang="zh-TW" sz="2400" i="1">
                              <a:solidFill>
                                <a:schemeClr val="tx1"/>
                              </a:solidFill>
                              <a:latin typeface="Cambria Math" panose="02040503050406030204" pitchFamily="18" charset="0"/>
                            </a:rPr>
                            <m:t>𝑇</m:t>
                          </m:r>
                        </m:sup>
                      </m:sSup>
                      <m:d>
                        <m:dPr>
                          <m:ctrlPr>
                            <a:rPr kumimoji="1" lang="en-US" altLang="zh-TW" sz="2400" i="1">
                              <a:solidFill>
                                <a:schemeClr val="tx1"/>
                              </a:solidFill>
                              <a:latin typeface="Cambria Math" panose="02040503050406030204" pitchFamily="18" charset="0"/>
                            </a:rPr>
                          </m:ctrlPr>
                        </m:dPr>
                        <m:e>
                          <m:sSup>
                            <m:sSupPr>
                              <m:ctrlPr>
                                <a:rPr kumimoji="1" lang="en-US" altLang="zh-TW" sz="2400" i="1">
                                  <a:solidFill>
                                    <a:schemeClr val="tx1"/>
                                  </a:solidFill>
                                  <a:latin typeface="Cambria Math" panose="02040503050406030204" pitchFamily="18" charset="0"/>
                                </a:rPr>
                              </m:ctrlPr>
                            </m:sSupPr>
                            <m:e>
                              <m:r>
                                <a:rPr kumimoji="1" lang="en-US" altLang="zh-TW" sz="2400" i="1">
                                  <a:solidFill>
                                    <a:schemeClr val="tx1"/>
                                  </a:solidFill>
                                  <a:latin typeface="Cambria Math" panose="02040503050406030204" pitchFamily="18" charset="0"/>
                                </a:rPr>
                                <m:t>𝐴</m:t>
                              </m:r>
                            </m:e>
                            <m:sup>
                              <m:r>
                                <a:rPr kumimoji="1" lang="en-US" altLang="zh-TW" sz="2400" i="1">
                                  <a:solidFill>
                                    <a:schemeClr val="tx1"/>
                                  </a:solidFill>
                                  <a:latin typeface="Cambria Math" panose="02040503050406030204" pitchFamily="18" charset="0"/>
                                </a:rPr>
                                <m:t>𝑇</m:t>
                              </m:r>
                            </m:sup>
                          </m:sSup>
                          <m:r>
                            <a:rPr kumimoji="1" lang="en-US" altLang="zh-TW" sz="2400" b="0" i="1" smtClean="0">
                              <a:solidFill>
                                <a:schemeClr val="tx1"/>
                              </a:solidFill>
                              <a:latin typeface="Cambria Math" panose="02040503050406030204" pitchFamily="18" charset="0"/>
                            </a:rPr>
                            <m:t>𝑏</m:t>
                          </m:r>
                        </m:e>
                      </m:d>
                      <m:r>
                        <a:rPr kumimoji="1" lang="en-US" altLang="zh-TW" sz="2400" b="0" i="1" smtClean="0">
                          <a:solidFill>
                            <a:schemeClr val="tx1"/>
                          </a:solidFill>
                          <a:latin typeface="Cambria Math" panose="02040503050406030204" pitchFamily="18" charset="0"/>
                        </a:rPr>
                        <m:t>+</m:t>
                      </m:r>
                      <m:sSup>
                        <m:sSupPr>
                          <m:ctrlPr>
                            <a:rPr kumimoji="1" lang="en-US" altLang="zh-TW" sz="2400" b="0" i="1" smtClean="0">
                              <a:solidFill>
                                <a:schemeClr val="tx1"/>
                              </a:solidFill>
                              <a:latin typeface="Cambria Math" panose="02040503050406030204" pitchFamily="18" charset="0"/>
                            </a:rPr>
                          </m:ctrlPr>
                        </m:sSupPr>
                        <m:e>
                          <m:d>
                            <m:dPr>
                              <m:begChr m:val="‖"/>
                              <m:endChr m:val="‖"/>
                              <m:ctrlPr>
                                <a:rPr kumimoji="1" lang="en-US" altLang="zh-TW" sz="2400" b="0" i="1" smtClean="0">
                                  <a:solidFill>
                                    <a:schemeClr val="tx1"/>
                                  </a:solidFill>
                                  <a:latin typeface="Cambria Math" panose="02040503050406030204" pitchFamily="18" charset="0"/>
                                </a:rPr>
                              </m:ctrlPr>
                            </m:dPr>
                            <m:e>
                              <m:r>
                                <a:rPr kumimoji="1" lang="en-US" altLang="zh-TW" sz="2400" b="0" i="1" smtClean="0">
                                  <a:solidFill>
                                    <a:schemeClr val="tx1"/>
                                  </a:solidFill>
                                  <a:latin typeface="Cambria Math" panose="02040503050406030204" pitchFamily="18" charset="0"/>
                                </a:rPr>
                                <m:t>𝑏</m:t>
                              </m:r>
                            </m:e>
                          </m:d>
                        </m:e>
                        <m:sup>
                          <m:r>
                            <a:rPr kumimoji="1" lang="en-US" altLang="zh-TW" sz="2400" b="0" i="1" smtClean="0">
                              <a:solidFill>
                                <a:schemeClr val="tx1"/>
                              </a:solidFill>
                              <a:latin typeface="Cambria Math" panose="02040503050406030204" pitchFamily="18" charset="0"/>
                            </a:rPr>
                            <m:t>2</m:t>
                          </m:r>
                        </m:sup>
                      </m:sSup>
                    </m:oMath>
                  </m:oMathPara>
                </a14:m>
                <a:endParaRPr kumimoji="1" lang="en-US" altLang="zh-TW" sz="2400" dirty="0" smtClean="0">
                  <a:solidFill>
                    <a:schemeClr val="tx1"/>
                  </a:solidFill>
                </a:endParaRPr>
              </a:p>
              <a:p>
                <a:pPr marL="0" indent="0" algn="just">
                  <a:lnSpc>
                    <a:spcPct val="120000"/>
                  </a:lnSpc>
                  <a:spcBef>
                    <a:spcPts val="0"/>
                  </a:spcBef>
                  <a:spcAft>
                    <a:spcPts val="0"/>
                  </a:spcAft>
                  <a:buNone/>
                </a:pPr>
                <a14:m>
                  <m:oMathPara xmlns:m="http://schemas.openxmlformats.org/officeDocument/2006/math">
                    <m:oMathParaPr>
                      <m:jc m:val="center"/>
                    </m:oMathParaPr>
                    <m:oMath xmlns:m="http://schemas.openxmlformats.org/officeDocument/2006/math">
                      <m:d>
                        <m:dPr>
                          <m:ctrlPr>
                            <a:rPr kumimoji="1" lang="en-US" altLang="zh-TW" sz="2400" i="1">
                              <a:solidFill>
                                <a:schemeClr val="tx1"/>
                              </a:solidFill>
                              <a:latin typeface="Cambria Math" panose="02040503050406030204" pitchFamily="18" charset="0"/>
                            </a:rPr>
                          </m:ctrlPr>
                        </m:dPr>
                        <m:e>
                          <m:sSup>
                            <m:sSupPr>
                              <m:ctrlPr>
                                <a:rPr kumimoji="1" lang="en-US" altLang="zh-TW" sz="2400" i="1">
                                  <a:solidFill>
                                    <a:schemeClr val="tx1"/>
                                  </a:solidFill>
                                  <a:latin typeface="Cambria Math" panose="02040503050406030204" pitchFamily="18" charset="0"/>
                                </a:rPr>
                              </m:ctrlPr>
                            </m:sSupPr>
                            <m:e>
                              <m:r>
                                <a:rPr kumimoji="1" lang="en-US" altLang="zh-TW" sz="2400" i="1">
                                  <a:solidFill>
                                    <a:schemeClr val="tx1"/>
                                  </a:solidFill>
                                  <a:latin typeface="Cambria Math" panose="02040503050406030204" pitchFamily="18" charset="0"/>
                                </a:rPr>
                                <m:t>𝐴</m:t>
                              </m:r>
                            </m:e>
                            <m:sup>
                              <m:r>
                                <a:rPr kumimoji="1" lang="en-US" altLang="zh-TW" sz="2400" i="1">
                                  <a:solidFill>
                                    <a:schemeClr val="tx1"/>
                                  </a:solidFill>
                                  <a:latin typeface="Cambria Math" panose="02040503050406030204" pitchFamily="18" charset="0"/>
                                </a:rPr>
                                <m:t>𝑇</m:t>
                              </m:r>
                            </m:sup>
                          </m:sSup>
                          <m:r>
                            <a:rPr kumimoji="1" lang="en-US" altLang="zh-TW" sz="2400" i="1">
                              <a:solidFill>
                                <a:schemeClr val="tx1"/>
                              </a:solidFill>
                              <a:latin typeface="Cambria Math" panose="02040503050406030204" pitchFamily="18" charset="0"/>
                            </a:rPr>
                            <m:t>𝐴</m:t>
                          </m:r>
                        </m:e>
                      </m:d>
                      <m:r>
                        <a:rPr kumimoji="1" lang="en-US" altLang="zh-TW" sz="2400" i="1">
                          <a:solidFill>
                            <a:schemeClr val="tx1"/>
                          </a:solidFill>
                          <a:latin typeface="Cambria Math" panose="02040503050406030204" pitchFamily="18" charset="0"/>
                        </a:rPr>
                        <m:t>𝑥</m:t>
                      </m:r>
                      <m:r>
                        <a:rPr kumimoji="1" lang="en-US" altLang="zh-TW" sz="2400" i="1">
                          <a:solidFill>
                            <a:schemeClr val="tx1"/>
                          </a:solidFill>
                          <a:latin typeface="Cambria Math" panose="02040503050406030204" pitchFamily="18" charset="0"/>
                        </a:rPr>
                        <m:t>= </m:t>
                      </m:r>
                      <m:sSup>
                        <m:sSupPr>
                          <m:ctrlPr>
                            <a:rPr kumimoji="1" lang="en-US" altLang="zh-TW" sz="2400" b="0" i="1" smtClean="0">
                              <a:solidFill>
                                <a:schemeClr val="tx1"/>
                              </a:solidFill>
                              <a:latin typeface="Cambria Math" panose="02040503050406030204" pitchFamily="18" charset="0"/>
                            </a:rPr>
                          </m:ctrlPr>
                        </m:sSupPr>
                        <m:e>
                          <m:r>
                            <a:rPr kumimoji="1" lang="en-US" altLang="zh-TW" sz="2400" b="0" i="1" smtClean="0">
                              <a:solidFill>
                                <a:schemeClr val="tx1"/>
                              </a:solidFill>
                              <a:latin typeface="Cambria Math" panose="02040503050406030204" pitchFamily="18" charset="0"/>
                            </a:rPr>
                            <m:t>𝐴</m:t>
                          </m:r>
                        </m:e>
                        <m:sup>
                          <m:r>
                            <a:rPr kumimoji="1" lang="en-US" altLang="zh-TW" sz="2400" b="0" i="1" smtClean="0">
                              <a:solidFill>
                                <a:schemeClr val="tx1"/>
                              </a:solidFill>
                              <a:latin typeface="Cambria Math" panose="02040503050406030204" pitchFamily="18" charset="0"/>
                            </a:rPr>
                            <m:t>𝑇</m:t>
                          </m:r>
                        </m:sup>
                      </m:sSup>
                      <m:r>
                        <a:rPr kumimoji="1" lang="en-US" altLang="zh-TW" sz="2400" b="0" i="1" smtClean="0">
                          <a:solidFill>
                            <a:schemeClr val="tx1"/>
                          </a:solidFill>
                          <a:latin typeface="Cambria Math" panose="02040503050406030204" pitchFamily="18" charset="0"/>
                        </a:rPr>
                        <m:t>𝑏</m:t>
                      </m:r>
                    </m:oMath>
                  </m:oMathPara>
                </a14:m>
                <a:endParaRPr kumimoji="1" lang="en-US" altLang="zh-TW" sz="2400" b="0" dirty="0" smtClean="0">
                  <a:solidFill>
                    <a:schemeClr val="tx1"/>
                  </a:solidFill>
                </a:endParaRPr>
              </a:p>
              <a:p>
                <a:pPr marL="0" indent="0" algn="just">
                  <a:lnSpc>
                    <a:spcPct val="120000"/>
                  </a:lnSpc>
                  <a:spcBef>
                    <a:spcPts val="0"/>
                  </a:spcBef>
                  <a:spcAft>
                    <a:spcPts val="0"/>
                  </a:spcAft>
                  <a:buNone/>
                </a:pPr>
                <a14:m>
                  <m:oMathPara xmlns:m="http://schemas.openxmlformats.org/officeDocument/2006/math">
                    <m:oMathParaPr>
                      <m:jc m:val="center"/>
                    </m:oMathParaPr>
                    <m:oMath xmlns:m="http://schemas.openxmlformats.org/officeDocument/2006/math">
                      <m:r>
                        <a:rPr kumimoji="1" lang="en-US" altLang="zh-TW" sz="2400" b="0" i="1" smtClean="0">
                          <a:solidFill>
                            <a:schemeClr val="tx1"/>
                          </a:solidFill>
                          <a:latin typeface="Cambria Math" panose="02040503050406030204" pitchFamily="18" charset="0"/>
                        </a:rPr>
                        <m:t>𝑥</m:t>
                      </m:r>
                      <m:r>
                        <a:rPr kumimoji="1" lang="en-US" altLang="zh-TW" sz="2400" b="0" i="1" smtClean="0">
                          <a:solidFill>
                            <a:schemeClr val="tx1"/>
                          </a:solidFill>
                          <a:latin typeface="Cambria Math" panose="02040503050406030204" pitchFamily="18" charset="0"/>
                        </a:rPr>
                        <m:t>= </m:t>
                      </m:r>
                      <m:sSup>
                        <m:sSupPr>
                          <m:ctrlPr>
                            <a:rPr kumimoji="1" lang="en-US" altLang="zh-TW" sz="2400" b="0" i="1" smtClean="0">
                              <a:solidFill>
                                <a:schemeClr val="tx1"/>
                              </a:solidFill>
                              <a:latin typeface="Cambria Math" panose="02040503050406030204" pitchFamily="18" charset="0"/>
                            </a:rPr>
                          </m:ctrlPr>
                        </m:sSupPr>
                        <m:e>
                          <m:r>
                            <a:rPr kumimoji="1" lang="en-US" altLang="zh-TW" sz="2400" b="0" i="1" smtClean="0">
                              <a:solidFill>
                                <a:schemeClr val="tx1"/>
                              </a:solidFill>
                              <a:latin typeface="Cambria Math" panose="02040503050406030204" pitchFamily="18" charset="0"/>
                            </a:rPr>
                            <m:t>(</m:t>
                          </m:r>
                          <m:sSup>
                            <m:sSupPr>
                              <m:ctrlPr>
                                <a:rPr kumimoji="1" lang="en-US" altLang="zh-TW" sz="2400" b="0" i="1" smtClean="0">
                                  <a:solidFill>
                                    <a:schemeClr val="tx1"/>
                                  </a:solidFill>
                                  <a:latin typeface="Cambria Math" panose="02040503050406030204" pitchFamily="18" charset="0"/>
                                </a:rPr>
                              </m:ctrlPr>
                            </m:sSupPr>
                            <m:e>
                              <m:r>
                                <a:rPr kumimoji="1" lang="en-US" altLang="zh-TW" sz="2400" b="0" i="1" smtClean="0">
                                  <a:solidFill>
                                    <a:schemeClr val="tx1"/>
                                  </a:solidFill>
                                  <a:latin typeface="Cambria Math" panose="02040503050406030204" pitchFamily="18" charset="0"/>
                                </a:rPr>
                                <m:t>𝐴</m:t>
                              </m:r>
                            </m:e>
                            <m:sup>
                              <m:r>
                                <a:rPr kumimoji="1" lang="en-US" altLang="zh-TW" sz="2400" b="0" i="1" smtClean="0">
                                  <a:solidFill>
                                    <a:schemeClr val="tx1"/>
                                  </a:solidFill>
                                  <a:latin typeface="Cambria Math" panose="02040503050406030204" pitchFamily="18" charset="0"/>
                                </a:rPr>
                                <m:t>𝑇</m:t>
                              </m:r>
                            </m:sup>
                          </m:sSup>
                          <m:r>
                            <a:rPr kumimoji="1" lang="en-US" altLang="zh-TW" sz="2400" b="0" i="1" smtClean="0">
                              <a:solidFill>
                                <a:schemeClr val="tx1"/>
                              </a:solidFill>
                              <a:latin typeface="Cambria Math" panose="02040503050406030204" pitchFamily="18" charset="0"/>
                            </a:rPr>
                            <m:t>𝐴</m:t>
                          </m:r>
                          <m:r>
                            <a:rPr kumimoji="1" lang="en-US" altLang="zh-TW" sz="2400" b="0" i="1" smtClean="0">
                              <a:solidFill>
                                <a:schemeClr val="tx1"/>
                              </a:solidFill>
                              <a:latin typeface="Cambria Math" panose="02040503050406030204" pitchFamily="18" charset="0"/>
                            </a:rPr>
                            <m:t>)</m:t>
                          </m:r>
                        </m:e>
                        <m:sup>
                          <m:r>
                            <a:rPr kumimoji="1" lang="en-US" altLang="zh-TW" sz="2400" b="0" i="1" smtClean="0">
                              <a:solidFill>
                                <a:schemeClr val="tx1"/>
                              </a:solidFill>
                              <a:latin typeface="Cambria Math" panose="02040503050406030204" pitchFamily="18" charset="0"/>
                            </a:rPr>
                            <m:t>−1</m:t>
                          </m:r>
                        </m:sup>
                      </m:sSup>
                      <m:sSup>
                        <m:sSupPr>
                          <m:ctrlPr>
                            <a:rPr kumimoji="1" lang="en-US" altLang="zh-TW" sz="2400" b="0" i="1" smtClean="0">
                              <a:solidFill>
                                <a:schemeClr val="tx1"/>
                              </a:solidFill>
                              <a:latin typeface="Cambria Math" panose="02040503050406030204" pitchFamily="18" charset="0"/>
                            </a:rPr>
                          </m:ctrlPr>
                        </m:sSupPr>
                        <m:e>
                          <m:r>
                            <a:rPr kumimoji="1" lang="en-US" altLang="zh-TW" sz="2400" b="0" i="1" smtClean="0">
                              <a:solidFill>
                                <a:schemeClr val="tx1"/>
                              </a:solidFill>
                              <a:latin typeface="Cambria Math" panose="02040503050406030204" pitchFamily="18" charset="0"/>
                            </a:rPr>
                            <m:t>𝐴</m:t>
                          </m:r>
                        </m:e>
                        <m:sup>
                          <m:r>
                            <a:rPr kumimoji="1" lang="en-US" altLang="zh-TW" sz="2400" b="0" i="1" smtClean="0">
                              <a:solidFill>
                                <a:schemeClr val="tx1"/>
                              </a:solidFill>
                              <a:latin typeface="Cambria Math" panose="02040503050406030204" pitchFamily="18" charset="0"/>
                            </a:rPr>
                            <m:t>𝑇</m:t>
                          </m:r>
                        </m:sup>
                      </m:sSup>
                      <m:r>
                        <a:rPr kumimoji="1" lang="en-US" altLang="zh-TW" sz="2400" b="0" i="1" smtClean="0">
                          <a:solidFill>
                            <a:schemeClr val="tx1"/>
                          </a:solidFill>
                          <a:latin typeface="Cambria Math" panose="02040503050406030204" pitchFamily="18" charset="0"/>
                        </a:rPr>
                        <m:t>𝑏</m:t>
                      </m:r>
                    </m:oMath>
                  </m:oMathPara>
                </a14:m>
                <a:endParaRPr kumimoji="1" lang="en-US" altLang="zh-TW" sz="2400" dirty="0" smtClean="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212" t="-30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vert="horz" lIns="91440" tIns="45720" rIns="91440" bIns="45720" rtlCol="0" anchor="ctr"/>
          <a:lstStyle/>
          <a:p>
            <a:fld id="{00000000-1234-1234-1234-123412341234}" type="slidenum">
              <a:rPr lang="uk-UA" altLang="zh-TW" sz="1200">
                <a:latin typeface="+mj-lt"/>
                <a:ea typeface="+mj-ea"/>
              </a:rPr>
              <a:pPr/>
              <a:t>9</a:t>
            </a:fld>
            <a:endParaRPr lang="uk-UA" sz="1200">
              <a:latin typeface="+mj-lt"/>
              <a:ea typeface="+mj-ea"/>
            </a:endParaRPr>
          </a:p>
        </p:txBody>
      </p:sp>
      <p:sp>
        <p:nvSpPr>
          <p:cNvPr id="9" name="圓角矩形圖說文字 8"/>
          <p:cNvSpPr/>
          <p:nvPr/>
        </p:nvSpPr>
        <p:spPr>
          <a:xfrm>
            <a:off x="268540" y="4559300"/>
            <a:ext cx="1560260" cy="357550"/>
          </a:xfrm>
          <a:prstGeom prst="wedgeRoundRectCallout">
            <a:avLst>
              <a:gd name="adj1" fmla="val 154072"/>
              <a:gd name="adj2" fmla="val 41927"/>
              <a:gd name="adj3" fmla="val 166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sz="1600" dirty="0" smtClean="0">
                <a:solidFill>
                  <a:schemeClr val="tx1"/>
                </a:solidFill>
              </a:rPr>
              <a:t>Take derivative</a:t>
            </a:r>
            <a:endParaRPr lang="zh-TW" altLang="en-US" sz="1600" dirty="0">
              <a:solidFill>
                <a:schemeClr val="tx1"/>
              </a:solidFill>
            </a:endParaRPr>
          </a:p>
        </p:txBody>
      </p:sp>
      <p:sp>
        <p:nvSpPr>
          <p:cNvPr id="10" name="圓角矩形圖說文字 9"/>
          <p:cNvSpPr/>
          <p:nvPr/>
        </p:nvSpPr>
        <p:spPr>
          <a:xfrm>
            <a:off x="7425344" y="4916850"/>
            <a:ext cx="1495835" cy="403860"/>
          </a:xfrm>
          <a:prstGeom prst="wedgeRoundRectCallout">
            <a:avLst>
              <a:gd name="adj1" fmla="val -155631"/>
              <a:gd name="adj2" fmla="val 40487"/>
              <a:gd name="adj3" fmla="val 166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dirty="0" smtClean="0">
                <a:solidFill>
                  <a:schemeClr val="tx1"/>
                </a:solidFill>
              </a:rPr>
              <a:t>Solve for x</a:t>
            </a:r>
            <a:endParaRPr lang="zh-TW" altLang="en-US" dirty="0">
              <a:solidFill>
                <a:schemeClr val="tx1"/>
              </a:solidFill>
            </a:endParaRPr>
          </a:p>
        </p:txBody>
      </p:sp>
      <mc:AlternateContent xmlns:mc="http://schemas.openxmlformats.org/markup-compatibility/2006" xmlns:a14="http://schemas.microsoft.com/office/drawing/2010/main">
        <mc:Choice Requires="a14">
          <p:sp>
            <p:nvSpPr>
              <p:cNvPr id="11" name="矩形 10"/>
              <p:cNvSpPr/>
              <p:nvPr/>
            </p:nvSpPr>
            <p:spPr>
              <a:xfrm>
                <a:off x="0" y="95486"/>
                <a:ext cx="3885679"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a:rPr>
                            <m:t>𝐸</m:t>
                          </m:r>
                        </m:e>
                        <m:sub>
                          <m:r>
                            <a:rPr lang="en-US" altLang="zh-TW" sz="1800" i="1">
                              <a:solidFill>
                                <a:schemeClr val="tx1"/>
                              </a:solidFill>
                              <a:latin typeface="Cambria Math"/>
                            </a:rPr>
                            <m:t>𝐿𝑆</m:t>
                          </m:r>
                        </m:sub>
                      </m:sSub>
                      <m:r>
                        <a:rPr lang="en-US" altLang="zh-TW" sz="1800" i="1">
                          <a:solidFill>
                            <a:schemeClr val="tx1"/>
                          </a:solidFill>
                          <a:latin typeface="Cambria Math"/>
                        </a:rPr>
                        <m:t>=</m:t>
                      </m:r>
                      <m:nary>
                        <m:naryPr>
                          <m:chr m:val="∑"/>
                          <m:supHide m:val="on"/>
                          <m:ctrlPr>
                            <a:rPr lang="en-US" altLang="zh-TW" sz="1800" i="1">
                              <a:solidFill>
                                <a:schemeClr val="tx1"/>
                              </a:solidFill>
                              <a:latin typeface="Cambria Math" panose="02040503050406030204" pitchFamily="18" charset="0"/>
                            </a:rPr>
                          </m:ctrlPr>
                        </m:naryPr>
                        <m:sub>
                          <m:r>
                            <m:rPr>
                              <m:brk m:alnAt="7"/>
                            </m:rPr>
                            <a:rPr lang="en-US" altLang="zh-TW" sz="1800" i="1">
                              <a:solidFill>
                                <a:schemeClr val="tx1"/>
                              </a:solidFill>
                              <a:latin typeface="Cambria Math"/>
                            </a:rPr>
                            <m:t>𝑖</m:t>
                          </m:r>
                        </m:sub>
                        <m:sup/>
                        <m:e>
                          <m:sSup>
                            <m:sSupPr>
                              <m:ctrlPr>
                                <a:rPr lang="en-US" altLang="zh-TW" sz="1800" i="1">
                                  <a:solidFill>
                                    <a:schemeClr val="tx1"/>
                                  </a:solidFill>
                                  <a:latin typeface="Cambria Math" panose="02040503050406030204" pitchFamily="18" charset="0"/>
                                </a:rPr>
                              </m:ctrlPr>
                            </m:sSupPr>
                            <m:e>
                              <m:d>
                                <m:dPr>
                                  <m:begChr m:val="‖"/>
                                  <m:endChr m:val="‖"/>
                                  <m:ctrlPr>
                                    <a:rPr lang="en-US" altLang="zh-TW" sz="1800" i="1">
                                      <a:solidFill>
                                        <a:schemeClr val="tx1"/>
                                      </a:solidFill>
                                      <a:latin typeface="Cambria Math" panose="02040503050406030204" pitchFamily="18" charset="0"/>
                                    </a:rPr>
                                  </m:ctrlPr>
                                </m:dPr>
                                <m:e>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a:rPr>
                                        <m:t>𝑟</m:t>
                                      </m:r>
                                    </m:e>
                                    <m:sub>
                                      <m:r>
                                        <a:rPr lang="en-US" altLang="zh-TW" sz="1800" i="1">
                                          <a:solidFill>
                                            <a:schemeClr val="tx1"/>
                                          </a:solidFill>
                                          <a:latin typeface="Cambria Math"/>
                                        </a:rPr>
                                        <m:t>𝑖</m:t>
                                      </m:r>
                                    </m:sub>
                                  </m:sSub>
                                </m:e>
                              </m:d>
                            </m:e>
                            <m:sup>
                              <m:r>
                                <a:rPr lang="en-US" altLang="zh-TW" sz="1800" i="1">
                                  <a:solidFill>
                                    <a:schemeClr val="tx1"/>
                                  </a:solidFill>
                                  <a:latin typeface="Cambria Math"/>
                                </a:rPr>
                                <m:t>2</m:t>
                              </m:r>
                            </m:sup>
                          </m:sSup>
                        </m:e>
                      </m:nary>
                      <m:r>
                        <a:rPr lang="en-US" altLang="zh-TW" sz="1800" i="1">
                          <a:solidFill>
                            <a:schemeClr val="tx1"/>
                          </a:solidFill>
                          <a:latin typeface="Cambria Math"/>
                        </a:rPr>
                        <m:t>=</m:t>
                      </m:r>
                      <m:nary>
                        <m:naryPr>
                          <m:chr m:val="∑"/>
                          <m:supHide m:val="on"/>
                          <m:ctrlPr>
                            <a:rPr lang="en-US" altLang="zh-TW" sz="1800" i="1">
                              <a:solidFill>
                                <a:schemeClr val="tx1"/>
                              </a:solidFill>
                              <a:latin typeface="Cambria Math" panose="02040503050406030204" pitchFamily="18" charset="0"/>
                            </a:rPr>
                          </m:ctrlPr>
                        </m:naryPr>
                        <m:sub>
                          <m:r>
                            <m:rPr>
                              <m:brk m:alnAt="7"/>
                            </m:rPr>
                            <a:rPr lang="en-US" altLang="zh-TW" sz="1800" i="1">
                              <a:solidFill>
                                <a:schemeClr val="tx1"/>
                              </a:solidFill>
                              <a:latin typeface="Cambria Math"/>
                            </a:rPr>
                            <m:t>𝑖</m:t>
                          </m:r>
                        </m:sub>
                        <m:sup/>
                        <m:e>
                          <m:sSup>
                            <m:sSupPr>
                              <m:ctrlPr>
                                <a:rPr lang="en-US" altLang="zh-TW" sz="1800" i="1">
                                  <a:solidFill>
                                    <a:schemeClr val="tx1"/>
                                  </a:solidFill>
                                  <a:latin typeface="Cambria Math" panose="02040503050406030204" pitchFamily="18" charset="0"/>
                                </a:rPr>
                              </m:ctrlPr>
                            </m:sSupPr>
                            <m:e>
                              <m:d>
                                <m:dPr>
                                  <m:begChr m:val="‖"/>
                                  <m:endChr m:val="‖"/>
                                  <m:ctrlPr>
                                    <a:rPr lang="en-US" altLang="zh-TW" sz="1800" i="1">
                                      <a:solidFill>
                                        <a:schemeClr val="tx1"/>
                                      </a:solidFill>
                                      <a:latin typeface="Cambria Math" panose="02040503050406030204" pitchFamily="18" charset="0"/>
                                    </a:rPr>
                                  </m:ctrlPr>
                                </m:dPr>
                                <m:e>
                                  <m:r>
                                    <a:rPr lang="en-US" altLang="zh-TW" sz="1800" i="1">
                                      <a:solidFill>
                                        <a:schemeClr val="tx1"/>
                                      </a:solidFill>
                                      <a:latin typeface="Cambria Math"/>
                                    </a:rPr>
                                    <m:t>𝑓</m:t>
                                  </m:r>
                                  <m:d>
                                    <m:dPr>
                                      <m:ctrlPr>
                                        <a:rPr lang="en-US" altLang="zh-TW" sz="1800" i="1">
                                          <a:solidFill>
                                            <a:schemeClr val="tx1"/>
                                          </a:solidFill>
                                          <a:latin typeface="Cambria Math" panose="02040503050406030204" pitchFamily="18" charset="0"/>
                                        </a:rPr>
                                      </m:ctrlPr>
                                    </m:dPr>
                                    <m:e>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a:rPr>
                                            <m:t>𝑥</m:t>
                                          </m:r>
                                        </m:e>
                                        <m:sub>
                                          <m:r>
                                            <a:rPr lang="en-US" altLang="zh-TW" sz="1800" i="1">
                                              <a:solidFill>
                                                <a:schemeClr val="tx1"/>
                                              </a:solidFill>
                                              <a:latin typeface="Cambria Math"/>
                                            </a:rPr>
                                            <m:t>𝑖</m:t>
                                          </m:r>
                                        </m:sub>
                                      </m:sSub>
                                      <m:r>
                                        <a:rPr lang="en-US" altLang="zh-TW" sz="1800" i="1">
                                          <a:solidFill>
                                            <a:schemeClr val="tx1"/>
                                          </a:solidFill>
                                          <a:latin typeface="Cambria Math"/>
                                        </a:rPr>
                                        <m:t>;</m:t>
                                      </m:r>
                                      <m:r>
                                        <a:rPr lang="en-US" altLang="zh-TW" sz="1800" i="1">
                                          <a:solidFill>
                                            <a:schemeClr val="tx1"/>
                                          </a:solidFill>
                                          <a:latin typeface="Cambria Math"/>
                                        </a:rPr>
                                        <m:t>𝑝</m:t>
                                      </m:r>
                                    </m:e>
                                  </m:d>
                                  <m:r>
                                    <a:rPr lang="en-US" altLang="zh-TW" sz="1800" i="1">
                                      <a:solidFill>
                                        <a:schemeClr val="tx1"/>
                                      </a:solidFill>
                                      <a:latin typeface="Cambria Math"/>
                                    </a:rPr>
                                    <m:t>−</m:t>
                                  </m:r>
                                  <m:sSubSup>
                                    <m:sSubSupPr>
                                      <m:ctrlPr>
                                        <a:rPr lang="en-US" altLang="zh-TW" sz="1800" i="1">
                                          <a:solidFill>
                                            <a:schemeClr val="tx1"/>
                                          </a:solidFill>
                                          <a:latin typeface="Cambria Math" panose="02040503050406030204" pitchFamily="18" charset="0"/>
                                        </a:rPr>
                                      </m:ctrlPr>
                                    </m:sSubSupPr>
                                    <m:e>
                                      <m:r>
                                        <a:rPr lang="en-US" altLang="zh-TW" sz="1800" i="1">
                                          <a:solidFill>
                                            <a:schemeClr val="tx1"/>
                                          </a:solidFill>
                                          <a:latin typeface="Cambria Math"/>
                                        </a:rPr>
                                        <m:t>𝑥</m:t>
                                      </m:r>
                                    </m:e>
                                    <m:sub>
                                      <m:r>
                                        <a:rPr lang="en-US" altLang="zh-TW" sz="1800" i="1">
                                          <a:solidFill>
                                            <a:schemeClr val="tx1"/>
                                          </a:solidFill>
                                          <a:latin typeface="Cambria Math"/>
                                        </a:rPr>
                                        <m:t>𝑖</m:t>
                                      </m:r>
                                    </m:sub>
                                    <m:sup>
                                      <m:r>
                                        <a:rPr lang="en-US" altLang="zh-TW" sz="1800" i="1">
                                          <a:solidFill>
                                            <a:schemeClr val="tx1"/>
                                          </a:solidFill>
                                          <a:latin typeface="Cambria Math"/>
                                        </a:rPr>
                                        <m:t>′</m:t>
                                      </m:r>
                                    </m:sup>
                                  </m:sSubSup>
                                </m:e>
                              </m:d>
                            </m:e>
                            <m:sup>
                              <m:r>
                                <a:rPr lang="en-US" altLang="zh-TW" sz="1800" i="1">
                                  <a:solidFill>
                                    <a:schemeClr val="tx1"/>
                                  </a:solidFill>
                                  <a:latin typeface="Cambria Math"/>
                                </a:rPr>
                                <m:t>2</m:t>
                              </m:r>
                            </m:sup>
                          </m:sSup>
                        </m:e>
                      </m:nary>
                    </m:oMath>
                  </m:oMathPara>
                </a14:m>
                <a:endParaRPr lang="zh-TW" altLang="en-US" sz="1800" dirty="0"/>
              </a:p>
            </p:txBody>
          </p:sp>
        </mc:Choice>
        <mc:Fallback xmlns="">
          <p:sp>
            <p:nvSpPr>
              <p:cNvPr id="11" name="矩形 10"/>
              <p:cNvSpPr>
                <a:spLocks noRot="1" noChangeAspect="1" noMove="1" noResize="1" noEditPoints="1" noAdjustHandles="1" noChangeArrowheads="1" noChangeShapeType="1" noTextEdit="1"/>
              </p:cNvSpPr>
              <p:nvPr/>
            </p:nvSpPr>
            <p:spPr>
              <a:xfrm>
                <a:off x="0" y="95486"/>
                <a:ext cx="3885679" cy="764568"/>
              </a:xfrm>
              <a:prstGeom prst="rect">
                <a:avLst/>
              </a:prstGeom>
              <a:blipFill>
                <a:blip r:embed="rId4"/>
                <a:stretch>
                  <a:fillRect/>
                </a:stretch>
              </a:blipFill>
            </p:spPr>
            <p:txBody>
              <a:bodyPr/>
              <a:lstStyle/>
              <a:p>
                <a:r>
                  <a:rPr lang="zh-TW" altLang="en-US">
                    <a:noFill/>
                  </a:rPr>
                  <a:t> </a:t>
                </a:r>
              </a:p>
            </p:txBody>
          </p:sp>
        </mc:Fallback>
      </mc:AlternateContent>
      <p:sp>
        <p:nvSpPr>
          <p:cNvPr id="2" name="頁尾版面配置區 1"/>
          <p:cNvSpPr>
            <a:spLocks noGrp="1"/>
          </p:cNvSpPr>
          <p:nvPr>
            <p:ph type="ftr" sz="quarter" idx="11"/>
          </p:nvPr>
        </p:nvSpPr>
        <p:spPr/>
        <p:txBody>
          <a:bodyPr vert="horz" lIns="91440" tIns="45720" rIns="91440" bIns="45720" rtlCol="0" anchor="ctr"/>
          <a:lstStyle/>
          <a:p>
            <a:r>
              <a:rPr lang="pl-PL" altLang="zh-TW" sz="1200" cap="none">
                <a:latin typeface="+mj-lt"/>
                <a:ea typeface="+mj-ea"/>
              </a:rPr>
              <a:t>DC &amp; CV Lab. CSIE NTU</a:t>
            </a:r>
            <a:endParaRPr lang="zh-TW" altLang="en-US" sz="1200" cap="none">
              <a:latin typeface="+mj-lt"/>
              <a:ea typeface="+mj-ea"/>
            </a:endParaRPr>
          </a:p>
        </p:txBody>
      </p:sp>
    </p:spTree>
    <p:extLst>
      <p:ext uri="{BB962C8B-B14F-4D97-AF65-F5344CB8AC3E}">
        <p14:creationId xmlns:p14="http://schemas.microsoft.com/office/powerpoint/2010/main" val="1152603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暖調藍色">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自訂1">
      <a:majorFont>
        <a:latin typeface="Times New Roman"/>
        <a:ea typeface="標楷體"/>
        <a:cs typeface=""/>
      </a:majorFont>
      <a:minorFont>
        <a:latin typeface="Times New Roman"/>
        <a:ea typeface="標楷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10865</TotalTime>
  <Words>7697</Words>
  <Application>Microsoft Office PowerPoint</Application>
  <PresentationFormat>如螢幕大小 (4:3)</PresentationFormat>
  <Paragraphs>1270</Paragraphs>
  <Slides>72</Slides>
  <Notes>72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72</vt:i4>
      </vt:variant>
    </vt:vector>
  </HeadingPairs>
  <TitlesOfParts>
    <vt:vector size="80" baseType="lpstr">
      <vt:lpstr>新細明體</vt:lpstr>
      <vt:lpstr>標楷體</vt:lpstr>
      <vt:lpstr>Arial</vt:lpstr>
      <vt:lpstr>Calibri</vt:lpstr>
      <vt:lpstr>Cambria Math</vt:lpstr>
      <vt:lpstr>Times New Roman</vt:lpstr>
      <vt:lpstr>Wingdings</vt:lpstr>
      <vt:lpstr>回顧</vt:lpstr>
      <vt:lpstr>Chapter 6 Feature-Based Alignment Advanced Computer Vision</vt:lpstr>
      <vt:lpstr>Feature-Based Alignment</vt:lpstr>
      <vt:lpstr>Outline</vt:lpstr>
      <vt:lpstr>6.1 2D and 3D Feature-Based Alignment</vt:lpstr>
      <vt:lpstr>6.1 2D and 3D Feature-Based Alignment</vt:lpstr>
      <vt:lpstr>6.1 2D and 3D Feature-Based Alignment</vt:lpstr>
      <vt:lpstr>6.1.1 2D Alignment Using Least Squares</vt:lpstr>
      <vt:lpstr>6.1.1 2D Alignment Using Least Squares</vt:lpstr>
      <vt:lpstr>6.1.1 2D Alignment Using Least Squares</vt:lpstr>
      <vt:lpstr>6.1.3 Iterative Algorithms</vt:lpstr>
      <vt:lpstr>6.1.3 Iterative Algorithms</vt:lpstr>
      <vt:lpstr>6.1.3 Iterative Algorithms</vt:lpstr>
      <vt:lpstr>Fun Time 1</vt:lpstr>
      <vt:lpstr>Projective Transform</vt:lpstr>
      <vt:lpstr>Projective Transform</vt:lpstr>
      <vt:lpstr>Projective Transform</vt:lpstr>
      <vt:lpstr>Projective Transform</vt:lpstr>
      <vt:lpstr>Projective Transform</vt:lpstr>
      <vt:lpstr>Projective Transform</vt:lpstr>
      <vt:lpstr>Projective Transform</vt:lpstr>
      <vt:lpstr>Projective Transform</vt:lpstr>
      <vt:lpstr>6.1.4 RANSAC and Least Median of Squares</vt:lpstr>
      <vt:lpstr>6.1.4 RANSAC</vt:lpstr>
      <vt:lpstr>6.1.4 RANSAC</vt:lpstr>
      <vt:lpstr>6.1.4 RANSAC</vt:lpstr>
      <vt:lpstr>6.1.4 RANSAC</vt:lpstr>
      <vt:lpstr>6.1.4 RANSAC</vt:lpstr>
      <vt:lpstr>6.1.4 RANSAC</vt:lpstr>
      <vt:lpstr>6.1.4 RANSAC</vt:lpstr>
      <vt:lpstr>6.1.4 RANSAC</vt:lpstr>
      <vt:lpstr>6.1.4 RANSAC</vt:lpstr>
      <vt:lpstr>6.1.4 RANSAC</vt:lpstr>
      <vt:lpstr>Preemptive RANSAC and PROSAC </vt:lpstr>
      <vt:lpstr>6.1.5 3D Alignment</vt:lpstr>
      <vt:lpstr>6.1.5 3D Alignment</vt:lpstr>
      <vt:lpstr>6.1.5 3D Alignment</vt:lpstr>
      <vt:lpstr>6.1.5 3D Alignment</vt:lpstr>
      <vt:lpstr>Fun Time 2</vt:lpstr>
      <vt:lpstr>6.2 Pose Estimation</vt:lpstr>
      <vt:lpstr>6.2.1 Pose Estimation - Linear Algorithms</vt:lpstr>
      <vt:lpstr>6.2.1 Pose Estimation - Linear Algorithms</vt:lpstr>
      <vt:lpstr>6.2.1 Pose Estimation - Linear Algorithms</vt:lpstr>
      <vt:lpstr>6.2.1 Pose Estimation - Linear Algorithms</vt:lpstr>
      <vt:lpstr>6.2.1 Pose Estimation - Linear Algorithms</vt:lpstr>
      <vt:lpstr>6.2.1 Pose Estimation - Linear Algorithms</vt:lpstr>
      <vt:lpstr>6.2.1 Pose Estimation - Linear Algorithms</vt:lpstr>
      <vt:lpstr>6.2.1 Pose Estimation - Linear Algorithms</vt:lpstr>
      <vt:lpstr>6.2.1 Pose Estimation - Linear Algorithms</vt:lpstr>
      <vt:lpstr>6.2.2 Pose Estimation - Iterative Algorithms</vt:lpstr>
      <vt:lpstr>6.2.2 Pose Estimation - Iterative Algorithms</vt:lpstr>
      <vt:lpstr>6.2.2 Pose Estimation - Iterative Algorithms</vt:lpstr>
      <vt:lpstr>6.2.2 Pose Estimation - Iterative Algorithms</vt:lpstr>
      <vt:lpstr>Fun Time 3</vt:lpstr>
      <vt:lpstr>6.3 Geometric Intrinsic Calibration</vt:lpstr>
      <vt:lpstr>6.3.1 Calibration Patterns</vt:lpstr>
      <vt:lpstr>6.3.1 Calibration Patterns</vt:lpstr>
      <vt:lpstr>6.3.1 Calibration Patterns</vt:lpstr>
      <vt:lpstr>6.3.2 Vanishing Points</vt:lpstr>
      <vt:lpstr>PowerPoint 簡報</vt:lpstr>
      <vt:lpstr>6.3.2 Vanishing Points</vt:lpstr>
      <vt:lpstr>6.3.2 Vanishing Points</vt:lpstr>
      <vt:lpstr>6.3.2 Vanishing Points</vt:lpstr>
      <vt:lpstr>6.3.2 Vanishing Points</vt:lpstr>
      <vt:lpstr>6.3.4 Rotational Motion</vt:lpstr>
      <vt:lpstr>6.3.5 Radial Distortion</vt:lpstr>
      <vt:lpstr>6.3.5 Radial Distortion</vt:lpstr>
      <vt:lpstr>6.3.5 Radial Distortion</vt:lpstr>
      <vt:lpstr>6.3.5 Radial Distortion</vt:lpstr>
      <vt:lpstr>6.3.5 Radial Distortion</vt:lpstr>
      <vt:lpstr>6.3.5 Radial Distortion</vt:lpstr>
      <vt:lpstr>6.3.5 Radial Distortion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Feature-based alignment Advanced Computer Vision</dc:title>
  <dc:creator>球球</dc:creator>
  <cp:lastModifiedBy>球球</cp:lastModifiedBy>
  <cp:revision>544</cp:revision>
  <cp:lastPrinted>2020-04-20T18:38:36Z</cp:lastPrinted>
  <dcterms:modified xsi:type="dcterms:W3CDTF">2020-04-21T03:01:20Z</dcterms:modified>
</cp:coreProperties>
</file>