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0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71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272" r:id="rId37"/>
    <p:sldId id="273" r:id="rId38"/>
    <p:sldId id="274" r:id="rId39"/>
    <p:sldId id="275" r:id="rId40"/>
    <p:sldId id="308" r:id="rId41"/>
    <p:sldId id="305" r:id="rId42"/>
    <p:sldId id="306" r:id="rId43"/>
    <p:sldId id="307" r:id="rId44"/>
    <p:sldId id="301" r:id="rId45"/>
    <p:sldId id="369" r:id="rId46"/>
    <p:sldId id="370" r:id="rId47"/>
    <p:sldId id="371" r:id="rId48"/>
    <p:sldId id="302" r:id="rId49"/>
    <p:sldId id="303" r:id="rId50"/>
    <p:sldId id="304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58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9" r:id="rId98"/>
    <p:sldId id="354" r:id="rId99"/>
    <p:sldId id="355" r:id="rId100"/>
    <p:sldId id="356" r:id="rId101"/>
    <p:sldId id="357" r:id="rId10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使用者" initials="Office" lastIdx="1" clrIdx="0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4"/>
    <p:restoredTop sz="77474"/>
  </p:normalViewPr>
  <p:slideViewPr>
    <p:cSldViewPr snapToGrid="0">
      <p:cViewPr varScale="1">
        <p:scale>
          <a:sx n="89" d="100"/>
          <a:sy n="89" d="100"/>
        </p:scale>
        <p:origin x="18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commentAuthors" Target="commentAuthors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09T10:18:22.986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485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542b8dbb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g54542b8dbb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13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4542b8dbb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54542b8dbb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11" name="Google Shape;111;g54542b8dbb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2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4542b8dbb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54542b8dbb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11" name="Google Shape;111;g54542b8dbb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7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283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3893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841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1400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5584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8324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8850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439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4542b8dbb_2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g54542b8db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60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958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98341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838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27709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23719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8045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819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339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2886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17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4542b8dbb_2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54542b8dbb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334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baseline="0" dirty="0" smtClean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/>
                  <a:defRPr/>
                </a:pPr>
                <a:r>
                  <a:rPr kumimoji="1" lang="zh-TW" altLang="en-US" baseline="0" dirty="0" smtClean="0"/>
                  <a:t>有兩種解法</a:t>
                </a:r>
                <a:endParaRPr kumimoji="1" lang="en-US" altLang="zh-TW" baseline="0" dirty="0" smtClean="0"/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en-US" altLang="zh-TW" baseline="0" dirty="0" smtClean="0"/>
                  <a:t>Inhomogeneous solution =&gt;</a:t>
                </a:r>
                <a:r>
                  <a:rPr kumimoji="1" lang="zh-TW" altLang="en-US" baseline="0" dirty="0" smtClean="0"/>
                  <a:t> </a:t>
                </a:r>
                <a:r>
                  <a:rPr kumimoji="1" lang="en-US" altLang="zh-TW" baseline="0" dirty="0" smtClean="0"/>
                  <a:t>h33 = 1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en-US" altLang="zh-TW" baseline="0" dirty="0" smtClean="0"/>
                  <a:t>Homogeneous solution =&gt; constraint 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ℎ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11^2+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ℎ_1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2^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100" dirty="0" smtClean="0">
                    <a:solidFill>
                      <a:schemeClr val="tx1"/>
                    </a:solidFill>
                  </a:rPr>
                  <a:t>+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ℎ_1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3^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100" dirty="0" smtClean="0">
                    <a:solidFill>
                      <a:schemeClr val="tx1"/>
                    </a:solidFill>
                  </a:rPr>
                  <a:t>…+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ℎ_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33^</a:t>
                </a:r>
                <a:r>
                  <a:rPr lang="en-US" altLang="zh-TW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100" dirty="0" smtClean="0">
                    <a:solidFill>
                      <a:schemeClr val="tx1"/>
                    </a:solidFill>
                  </a:rPr>
                  <a:t>=1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1" lang="en-US" altLang="zh-TW" baseline="0" dirty="0" smtClean="0"/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baseline="0" dirty="0" smtClean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8307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1165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0357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576823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0369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endParaRPr kumimoji="1" lang="en-US" altLang="zh-TW" dirty="0" smtClean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1" lang="zh-TW" altLang="en-US" dirty="0" smtClean="0"/>
                  <a:t>把</a:t>
                </a:r>
                <a:r>
                  <a:rPr kumimoji="1" lang="en-US" altLang="zh-TW" dirty="0" smtClean="0"/>
                  <a:t>GT</a:t>
                </a:r>
                <a:r>
                  <a:rPr kumimoji="1" lang="en-US" altLang="zh-TW" baseline="0" dirty="0" smtClean="0"/>
                  <a:t>(</a:t>
                </a:r>
                <a:r>
                  <a:rPr lang="en-US" altLang="zh-TW" sz="1200" b="0" i="0" smtClean="0">
                    <a:latin typeface="Cambria Math" charset="0"/>
                  </a:rPr>
                  <a:t>(</a:t>
                </a:r>
                <a:r>
                  <a:rPr lang="en-US" altLang="zh-TW" sz="1200" b="0" i="0" smtClean="0">
                    <a:latin typeface="Cambria Math"/>
                  </a:rPr>
                  <a:t>𝑥</a:t>
                </a:r>
                <a:r>
                  <a:rPr lang="en-US" altLang="zh-TW" sz="1200" b="0" i="0" smtClean="0">
                    <a:latin typeface="Cambria Math" charset="0"/>
                  </a:rPr>
                  <a:t>_</a:t>
                </a:r>
                <a:r>
                  <a:rPr lang="en-US" altLang="zh-TW" sz="1200" b="0" i="0" smtClean="0">
                    <a:latin typeface="Cambria Math"/>
                  </a:rPr>
                  <a:t>𝑖</a:t>
                </a:r>
                <a:r>
                  <a:rPr lang="en-US" altLang="zh-TW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) ̂</a:t>
                </a:r>
                <a:r>
                  <a:rPr kumimoji="1" lang="en-US" altLang="zh-TW" baseline="0" dirty="0" smtClean="0"/>
                  <a:t>)</a:t>
                </a:r>
                <a:r>
                  <a:rPr kumimoji="1" lang="zh-TW" altLang="en-US" baseline="0" dirty="0" smtClean="0"/>
                  <a:t>減去算出來的</a:t>
                </a:r>
                <a:r>
                  <a:rPr lang="en-US" altLang="zh-TW" sz="1200" b="0" i="0" smtClean="0">
                    <a:latin typeface="Cambria Math" charset="0"/>
                  </a:rPr>
                  <a:t>(</a:t>
                </a:r>
                <a:r>
                  <a:rPr lang="en-US" altLang="zh-TW" sz="1200" b="0" i="0" smtClean="0">
                    <a:latin typeface="Cambria Math"/>
                  </a:rPr>
                  <a:t>𝑥</a:t>
                </a:r>
                <a:r>
                  <a:rPr lang="en-US" altLang="zh-TW" sz="1200" b="0" i="0" smtClean="0">
                    <a:latin typeface="Cambria Math" charset="0"/>
                  </a:rPr>
                  <a:t>_</a:t>
                </a:r>
                <a:r>
                  <a:rPr lang="en-US" altLang="zh-TW" sz="1200" b="0" i="0" smtClean="0">
                    <a:latin typeface="Cambria Math"/>
                  </a:rPr>
                  <a:t>𝑖</a:t>
                </a:r>
                <a:r>
                  <a:rPr lang="en-US" altLang="zh-TW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) ̃</a:t>
                </a:r>
                <a:r>
                  <a:rPr kumimoji="1" lang="zh-TW" altLang="en-US" dirty="0" smtClean="0"/>
                  <a:t>可以得到誤差</a:t>
                </a:r>
                <a:r>
                  <a:rPr kumimoji="1" lang="en-US" altLang="zh-TW" dirty="0" smtClean="0"/>
                  <a:t>residual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8221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63323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425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25286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85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4542b8dbb_2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54542b8dbb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275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9316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9066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24969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2998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9433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6888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35281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9650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6881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576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4542b8dbb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54542b8dbb_2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86" name="Google Shape;86;g54542b8dbb_2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2331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51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42131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3DE6EB8-F9A6-6A49-9C13-B547FEA9F2DB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21969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1999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81987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726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87060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90885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35291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AutoNum type="arabicPeriod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64253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63316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4542b8dbb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54542b8dbb_0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93" name="Google Shape;93;g54542b8dbb_0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236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930589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67805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619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D19EE9-717A-41AB-8784-A83B46B6415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8536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0378495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12789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D19EE9-717A-41AB-8784-A83B46B64154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2603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90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8172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936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4542b8dbb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54542b8dbb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02" name="Google Shape;102;g54542b8dbb_2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9607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72107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 typeface="+mj-lt"/>
                  <a:buAutoNum type="arabicPeriod"/>
                </a:pPr>
                <a:endParaRPr lang="zh-TW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 typeface="+mj-lt"/>
                  <a:buAutoNum type="arabicPeriod"/>
                </a:pPr>
                <a:r>
                  <a:rPr kumimoji="1" lang="zh-TW" altLang="en-US" dirty="0" smtClean="0"/>
                  <a:t>更精確或彈性的方法去評估姿勢是使用非線性最小方差</a:t>
                </a:r>
                <a:endParaRPr kumimoji="1" lang="en-US" altLang="zh-TW" dirty="0" smtClean="0"/>
              </a:p>
              <a:p>
                <a:pPr marL="457200" marR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+mj-lt"/>
                  <a:buAutoNum type="arabicPeriod"/>
                  <a:tabLst/>
                  <a:defRPr/>
                </a:pPr>
                <a:r>
                  <a:rPr kumimoji="1" lang="zh-TW" altLang="en-US" dirty="0" smtClean="0"/>
                  <a:t>投影方程：</a:t>
                </a:r>
                <a:r>
                  <a:rPr lang="en-US" altLang="zh-TW" sz="1100" b="1" i="0" smtClean="0">
                    <a:solidFill>
                      <a:schemeClr val="tx1"/>
                    </a:solidFill>
                    <a:latin typeface="Cambria Math"/>
                  </a:rPr>
                  <a:t>𝒙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charset="0"/>
                  </a:rPr>
                  <a:t>_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/>
                  </a:rPr>
                  <a:t>𝑖=𝑓(</a:t>
                </a:r>
                <a:r>
                  <a:rPr lang="en-US" altLang="zh-TW" sz="1100" b="1" i="0" smtClean="0">
                    <a:solidFill>
                      <a:schemeClr val="tx1"/>
                    </a:solidFill>
                    <a:latin typeface="Cambria Math"/>
                  </a:rPr>
                  <a:t>𝒑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 charset="0"/>
                  </a:rPr>
                  <a:t>_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/>
                  </a:rPr>
                  <a:t>𝑖;</a:t>
                </a:r>
                <a:r>
                  <a:rPr lang="en-US" altLang="zh-TW" sz="1100" b="1" i="0" smtClean="0">
                    <a:solidFill>
                      <a:schemeClr val="tx1"/>
                    </a:solidFill>
                    <a:latin typeface="Cambria Math"/>
                  </a:rPr>
                  <a:t>𝑹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/>
                  </a:rPr>
                  <a:t>,</a:t>
                </a:r>
                <a:r>
                  <a:rPr lang="en-US" altLang="zh-TW" sz="1100" b="1" i="0" smtClean="0">
                    <a:solidFill>
                      <a:schemeClr val="tx1"/>
                    </a:solidFill>
                    <a:latin typeface="Cambria Math"/>
                  </a:rPr>
                  <a:t>𝒕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/>
                  </a:rPr>
                  <a:t>,</a:t>
                </a:r>
                <a:r>
                  <a:rPr lang="en-US" altLang="zh-TW" sz="1100" b="1" i="0" smtClean="0">
                    <a:solidFill>
                      <a:schemeClr val="tx1"/>
                    </a:solidFill>
                    <a:latin typeface="Cambria Math"/>
                  </a:rPr>
                  <a:t>𝑲</a:t>
                </a:r>
                <a:r>
                  <a:rPr lang="en-US" altLang="zh-TW" sz="1100" b="0" i="0" smtClean="0">
                    <a:solidFill>
                      <a:schemeClr val="tx1"/>
                    </a:solidFill>
                    <a:latin typeface="Cambria Math"/>
                  </a:rPr>
                  <a:t>)</a:t>
                </a:r>
                <a:endParaRPr lang="zh-TW" altLang="en-US" sz="1100" dirty="0">
                  <a:solidFill>
                    <a:schemeClr val="tx1"/>
                  </a:solidFill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4226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51629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31947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371868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1395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737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3552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99302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4524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4542b8dbb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54542b8dbb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11" name="Google Shape;111;g54542b8dbb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3801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46574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D19EE9-717A-41AB-8784-A83B46B64154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9602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3590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54997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99418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27437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4893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76336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82019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804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4542b8dbb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54542b8dbb_0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11" name="Google Shape;111;g54542b8dbb_0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0950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86981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167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media.ee.ntu.edu.tw/courses/cv/18F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8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people.cs.umass.edu/~elm/Teaching/ppt/370/370_10_RANSAC.pptx.pdf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umass.edu/~elm/Teaching/ppt/370/370_10_RANSAC.pptx.pdf" TargetMode="External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0.png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143000" y="1408962"/>
            <a:ext cx="6858000" cy="24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chemeClr val="tx1"/>
                </a:solidFill>
              </a:rPr>
              <a:t>Chapter 6</a:t>
            </a:r>
            <a:endParaRPr sz="3600" b="1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chemeClr val="tx1"/>
                </a:solidFill>
              </a:rPr>
              <a:t>Feature-based alignment</a:t>
            </a:r>
            <a:br>
              <a:rPr lang="zh-TW" sz="3600" b="1" dirty="0">
                <a:solidFill>
                  <a:schemeClr val="tx1"/>
                </a:solidFill>
              </a:rPr>
            </a:br>
            <a:r>
              <a:rPr lang="zh-TW" sz="2600" dirty="0">
                <a:solidFill>
                  <a:schemeClr val="tx1"/>
                </a:solidFill>
              </a:rPr>
              <a:t>Advanced Computer Vision</a:t>
            </a: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143000" y="4298100"/>
            <a:ext cx="6858000" cy="20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1800" dirty="0">
                <a:solidFill>
                  <a:schemeClr val="tx1"/>
                </a:solidFill>
              </a:rPr>
              <a:t>Presented by </a:t>
            </a:r>
            <a:r>
              <a:rPr lang="zh-TW" sz="1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林炳彰</a:t>
            </a:r>
            <a:r>
              <a:rPr lang="zh-TW" altLang="en-US" sz="1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、</a:t>
            </a:r>
            <a:r>
              <a:rPr lang="zh-TW" sz="1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傅</a:t>
            </a:r>
            <a:r>
              <a:rPr lang="zh-TW" sz="1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楸善</a:t>
            </a:r>
            <a:endParaRPr sz="1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Kaiti TC" charset="-120"/>
            </a:endParaRPr>
          </a:p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1800" dirty="0">
                <a:solidFill>
                  <a:schemeClr val="tx1"/>
                </a:solidFill>
              </a:rPr>
              <a:t>Phone: 0979258928</a:t>
            </a:r>
            <a:endParaRPr sz="18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1800" dirty="0">
                <a:solidFill>
                  <a:schemeClr val="tx1"/>
                </a:solidFill>
              </a:rPr>
              <a:t>E-mail: r07921114@ntu.edu.tw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</a:t>
            </a:fld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479972"/>
            <a:ext cx="3555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/>
              </a:rPr>
              <a:t>http://media.ee.ntu.edu.tw/courses/cv/18F/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tx1"/>
                </a:solidFill>
              </a:rPr>
              <a:t>Homogeneous Coordinates</a:t>
            </a:r>
            <a:endParaRPr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Google Shape;114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 smtClean="0">
                    <a:solidFill>
                      <a:schemeClr val="tx1"/>
                    </a:solidFill>
                  </a:rPr>
                  <a:t>Intersections of lines</a:t>
                </a: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 smtClean="0">
                    <a:solidFill>
                      <a:schemeClr val="tx1"/>
                    </a:solidFill>
                  </a:rPr>
                  <a:t>The intersection of two lines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200" dirty="0">
                  <a:solidFill>
                    <a:schemeClr val="tx1"/>
                  </a:solidFill>
                </a:endParaRPr>
              </a:p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>
                    <a:solidFill>
                      <a:schemeClr val="tx1"/>
                    </a:solidFill>
                  </a:rPr>
                  <a:t>Line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joining </a:t>
                </a:r>
                <a:r>
                  <a:rPr lang="en-US" altLang="zh-TW" sz="2200" dirty="0">
                    <a:solidFill>
                      <a:schemeClr val="tx1"/>
                    </a:solidFill>
                  </a:rPr>
                  <a:t>two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points</a:t>
                </a: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>
                    <a:solidFill>
                      <a:schemeClr val="tx1"/>
                    </a:solidFill>
                  </a:rPr>
                  <a:t>The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line through </a:t>
                </a:r>
                <a:r>
                  <a:rPr lang="en-US" altLang="zh-TW" sz="2200" dirty="0">
                    <a:solidFill>
                      <a:schemeClr val="tx1"/>
                    </a:solidFill>
                  </a:rPr>
                  <a:t>two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points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Google Shape;114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blipFill rotWithShape="0">
                <a:blip r:embed="rId3"/>
                <a:stretch>
                  <a:fillRect l="-1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10</a:t>
            </a:fld>
            <a:endParaRPr lang="uk-UA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078940"/>
            <a:ext cx="3745428" cy="2459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806785" y="4078940"/>
                <a:ext cx="3708565" cy="165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TW" sz="22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kumimoji="1" lang="en-US" altLang="zh-TW" sz="22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−1=0→ </m:t>
                      </m:r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mr-IN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1,0,−1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TW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kumimoji="1" lang="en-US" altLang="zh-TW" sz="2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−1=0</m:t>
                      </m:r>
                      <m:r>
                        <a:rPr kumimoji="1" lang="is-IS" altLang="zh-TW" sz="2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kumimoji="1" lang="is-IS" altLang="zh-TW" sz="22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TW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TW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mr-IN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kumimoji="1" lang="en-US" altLang="zh-TW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  <m:r>
                        <a:rPr kumimoji="1" lang="en-US" altLang="zh-TW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kumimoji="1" lang="is-I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mr-IN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,1,1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1" lang="zh-TW" alt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785" y="4078940"/>
                <a:ext cx="3708565" cy="1659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3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We can add another stage to the general</a:t>
                </a:r>
                <a:br>
                  <a:rPr lang="en-US" altLang="zh-TW" sz="2400" dirty="0" smtClean="0">
                    <a:solidFill>
                      <a:schemeClr val="tx1"/>
                    </a:solidFill>
                  </a:rPr>
                </a:br>
                <a:r>
                  <a:rPr lang="en-US" altLang="zh-TW" sz="2400" dirty="0" smtClean="0">
                    <a:solidFill>
                      <a:schemeClr val="tx1"/>
                    </a:solidFill>
                  </a:rPr>
                  <a:t>non-linear minimization pipeline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when a known calibration target is used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100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6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Sometimes we need more general models of lens distortion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The general approach of either using calibration rigs with known 3D positions or self-calibration through the use of multiple overlapping images of a scene can both be used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101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9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37" y="3558989"/>
            <a:ext cx="3719913" cy="3162462"/>
          </a:xfrm>
          <a:prstGeom prst="rect">
            <a:avLst/>
          </a:prstGeom>
        </p:spPr>
      </p:pic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tx1"/>
                </a:solidFill>
              </a:rPr>
              <a:t>Homogeneous Coordinates</a:t>
            </a:r>
            <a:endParaRPr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Google Shape;114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 smtClean="0">
                    <a:solidFill>
                      <a:schemeClr val="tx1"/>
                    </a:solidFill>
                  </a:rPr>
                  <a:t>Intersections of parallel lines</a:t>
                </a: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altLang="zh-TW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TW" sz="2200" dirty="0" smtClean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:r>
                  <a:rPr lang="en-US" altLang="zh-TW" sz="2200" b="0" dirty="0" smtClean="0">
                    <a:solidFill>
                      <a:schemeClr val="tx1"/>
                    </a:solidFill>
                  </a:rPr>
                  <a:t>Ideal point: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sz="2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TW" sz="2200" dirty="0" smtClean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:r>
                  <a:rPr lang="en-US" altLang="zh-TW" sz="2200" dirty="0" smtClean="0">
                    <a:solidFill>
                      <a:schemeClr val="tx1"/>
                    </a:solidFill>
                  </a:rPr>
                  <a:t>Line at infinity: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TW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TW" sz="2200" dirty="0" smtClean="0">
                  <a:solidFill>
                    <a:schemeClr val="tx1"/>
                  </a:solidFill>
                </a:endParaRPr>
              </a:p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200" dirty="0">
                    <a:solidFill>
                      <a:schemeClr val="tx1"/>
                    </a:solidFill>
                  </a:rPr>
                  <a:t>Some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relationships</a:t>
                </a: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=0⟷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ct val="80000"/>
                </a:pP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Google Shape;114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blipFill rotWithShape="0">
                <a:blip r:embed="rId4"/>
                <a:stretch>
                  <a:fillRect l="-1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11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  <a:endParaRPr lang="zh-TW" altLang="en-US" sz="3300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12</a:t>
            </a:fld>
            <a:endParaRPr lang="uk-UA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4" y="1830387"/>
            <a:ext cx="806129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5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4336869" y="2222381"/>
            <a:ext cx="4690800" cy="1896410"/>
            <a:chOff x="3372349" y="383742"/>
            <a:chExt cx="6254977" cy="2528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349" y="383742"/>
              <a:ext cx="6254977" cy="2528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248721" y="1303492"/>
              <a:ext cx="1014761" cy="30108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  <a:endParaRPr lang="zh-TW" altLang="en-US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Translation: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mr-IN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kumimoji="1"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TW" sz="24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文字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13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26469"/>
                <a:ext cx="7886700" cy="3774281"/>
              </a:xfrm>
              <a:ln w="28575">
                <a:noFill/>
              </a:ln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TW" sz="2200" dirty="0" smtClean="0">
                    <a:solidFill>
                      <a:schemeClr val="tx1"/>
                    </a:solidFill>
                  </a:rPr>
                  <a:t>Euclidean: </a:t>
                </a: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26469"/>
                <a:ext cx="7886700" cy="3774281"/>
              </a:xfr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68" y="2125266"/>
            <a:ext cx="4691233" cy="18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778485" y="3335940"/>
            <a:ext cx="761071" cy="2258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14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2226469"/>
                <a:ext cx="8515351" cy="3774281"/>
              </a:xfrm>
              <a:ln w="28575">
                <a:noFill/>
              </a:ln>
            </p:spPr>
            <p:txBody>
              <a:bodyPr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TW" sz="2200" dirty="0" smtClean="0">
                    <a:solidFill>
                      <a:schemeClr val="tx1"/>
                    </a:solidFill>
                  </a:rPr>
                  <a:t>Similarity: </a:t>
                </a: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2226469"/>
                <a:ext cx="8515351" cy="3774281"/>
              </a:xfr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68" y="2125266"/>
            <a:ext cx="4691233" cy="18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464285" y="2586345"/>
            <a:ext cx="761071" cy="2258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15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26469"/>
                <a:ext cx="8515350" cy="3774281"/>
              </a:xfrm>
              <a:ln w="28575">
                <a:noFill/>
              </a:ln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TW" sz="2200" dirty="0" smtClean="0">
                    <a:solidFill>
                      <a:schemeClr val="tx1"/>
                    </a:solidFill>
                  </a:rPr>
                  <a:t>Affine: </a:t>
                </a: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kumimoji="1" lang="en-US" altLang="zh-TW" sz="220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a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b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𝑏𝑥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𝑠𝑦</m:t>
                              </m:r>
                              <m:func>
                                <m:funcPr>
                                  <m:ctrlP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TW" sz="2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kumimoji="1"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26469"/>
                <a:ext cx="8515350" cy="3774281"/>
              </a:xfrm>
              <a:blipFill rotWithShape="0"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68" y="2125266"/>
            <a:ext cx="4691233" cy="18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134136" y="3367838"/>
            <a:ext cx="761071" cy="2258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16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and 3D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26469"/>
                <a:ext cx="8515350" cy="3774281"/>
              </a:xfrm>
              <a:ln w="28575">
                <a:noFill/>
              </a:ln>
            </p:spPr>
            <p:txBody>
              <a:bodyPr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TW" sz="2200" dirty="0" smtClean="0">
                    <a:solidFill>
                      <a:schemeClr val="tx1"/>
                    </a:solidFill>
                  </a:rPr>
                  <a:t>Projective: </a:t>
                </a: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𝑦</m:t>
                            </m:r>
                            <m:r>
                              <a:rPr kumimoji="1"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,1</m:t>
                            </m:r>
                          </m:e>
                        </m:d>
                      </m:e>
                      <m:sup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kumimoji="1" lang="en-US" altLang="zh-TW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i="1" dirty="0" smtClean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𝐻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uk-UA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mr-IN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mr-IN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𝑏𝑦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𝑒𝑦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𝑔𝑥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h𝑦</m:t>
                              </m:r>
                              <m:r>
                                <a:rPr kumimoji="1"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26469"/>
                <a:ext cx="8515350" cy="3774281"/>
              </a:xfrm>
              <a:blipFill>
                <a:blip r:embed="rId3"/>
                <a:stretch>
                  <a:fillRect b="-710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67" y="2856786"/>
            <a:ext cx="4691233" cy="189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835884" y="3254070"/>
            <a:ext cx="761071" cy="2258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17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950574" cy="4631531"/>
          </a:xfrm>
          <a:ln w="28575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TW" sz="2400" dirty="0" smtClean="0">
                <a:solidFill>
                  <a:schemeClr val="tx1"/>
                </a:solidFill>
              </a:rPr>
              <a:t>Definition:</a:t>
            </a:r>
            <a:r>
              <a:rPr kumimoji="1" lang="zh-TW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en-US" altLang="zh-TW" sz="2400" dirty="0" smtClean="0">
                <a:solidFill>
                  <a:schemeClr val="tx1"/>
                </a:solidFill>
              </a:rPr>
              <a:t>Projective transformation</a:t>
            </a:r>
          </a:p>
          <a:p>
            <a:pPr algn="just">
              <a:lnSpc>
                <a:spcPct val="150000"/>
              </a:lnSpc>
            </a:pPr>
            <a:endParaRPr kumimoji="1" lang="en-US" altLang="zh-TW" sz="2400" dirty="0" smtClean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18</a:t>
            </a:fld>
            <a:endParaRPr lang="uk-UA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879596" y="2832743"/>
                <a:ext cx="5318379" cy="10860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40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zh-TW" sz="24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𝐻𝑥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596" y="2832743"/>
                <a:ext cx="5318379" cy="10860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8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825"/>
            <a:ext cx="6400800" cy="4000500"/>
          </a:xfrm>
          <a:ln w="28575"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19</a:t>
            </a:fld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456" y="1690825"/>
            <a:ext cx="2396544" cy="28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zh-TW" sz="3300">
                <a:solidFill>
                  <a:schemeClr val="tx1"/>
                </a:solidFill>
              </a:rPr>
              <a:t>Feature-based Alignment</a:t>
            </a:r>
            <a:endParaRPr sz="3300">
              <a:solidFill>
                <a:schemeClr val="tx1"/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7886700" cy="5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400" dirty="0">
                <a:solidFill>
                  <a:schemeClr val="tx1"/>
                </a:solidFill>
              </a:rPr>
              <a:t>Match extracted features across different images.</a:t>
            </a:r>
            <a:endParaRPr sz="1100" dirty="0">
              <a:solidFill>
                <a:schemeClr val="tx1"/>
              </a:solidFill>
            </a:endParaRPr>
          </a:p>
          <a:p>
            <a:pPr marL="177800" lvl="0" indent="-1778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400" dirty="0">
                <a:solidFill>
                  <a:schemeClr val="tx1"/>
                </a:solidFill>
              </a:rPr>
              <a:t>Verify the geometrical consistency of matching features.</a:t>
            </a:r>
            <a:endParaRPr sz="1100" dirty="0">
              <a:solidFill>
                <a:schemeClr val="tx1"/>
              </a:solidFill>
            </a:endParaRPr>
          </a:p>
          <a:p>
            <a:pPr marL="177800" lvl="0" indent="-1778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400" dirty="0">
                <a:solidFill>
                  <a:schemeClr val="tx1"/>
                </a:solidFill>
              </a:rPr>
              <a:t>Applications:</a:t>
            </a:r>
            <a:endParaRPr sz="11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200" dirty="0">
                <a:solidFill>
                  <a:schemeClr val="tx1"/>
                </a:solidFill>
              </a:rPr>
              <a:t>Image stitching</a:t>
            </a:r>
            <a:endParaRPr sz="22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200" dirty="0">
                <a:solidFill>
                  <a:schemeClr val="tx1"/>
                </a:solidFill>
              </a:rPr>
              <a:t>Augmented reality</a:t>
            </a:r>
            <a:endParaRPr sz="22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2100"/>
              <a:buChar char="○"/>
            </a:pPr>
            <a:r>
              <a:rPr lang="zh-TW" sz="2200" dirty="0">
                <a:solidFill>
                  <a:schemeClr val="tx1"/>
                </a:solidFill>
              </a:rPr>
              <a:t>……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20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0" y="1690825"/>
            <a:ext cx="7353080" cy="45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21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16" y="1417637"/>
            <a:ext cx="6889567" cy="51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22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" y="3048725"/>
            <a:ext cx="1905000" cy="1905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30" y="2332445"/>
            <a:ext cx="3055620" cy="3337560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3935507" y="3597813"/>
            <a:ext cx="1120588" cy="806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9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23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062887"/>
            <a:ext cx="69056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24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chemeClr val="tx1"/>
                </a:solidFill>
              </a:rPr>
              <a:t>Is it possible to generate the ground-truth like below?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2531110"/>
            <a:ext cx="5402580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Transformations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25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2" y="1825625"/>
            <a:ext cx="4114838" cy="4351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t="65791" r="27669"/>
          <a:stretch/>
        </p:blipFill>
        <p:spPr>
          <a:xfrm>
            <a:off x="4893424" y="1377390"/>
            <a:ext cx="3244103" cy="26798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88" y="4116536"/>
            <a:ext cx="3543973" cy="25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Alignment Using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3774281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Given a set of matched feature points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d>
                      <m:dPr>
                        <m:ctrlPr>
                          <a:rPr kumimoji="1" lang="mr-IN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kumimoji="1"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endParaRPr kumimoji="1"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>
                    <a:solidFill>
                      <a:schemeClr val="tx1"/>
                    </a:solidFill>
                  </a:rPr>
                  <a:t>A planar parametric transformation: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1" lang="en-US" altLang="zh-TW" sz="2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kumimoji="1"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kumimoji="1"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kumimoji="1" lang="en-US" altLang="zh-TW" sz="2400" dirty="0">
                    <a:solidFill>
                      <a:schemeClr val="tx1"/>
                    </a:solidFill>
                  </a:rPr>
                  <a:t> are the parameters of the function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kumimoji="1"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>
                    <a:solidFill>
                      <a:schemeClr val="tx1"/>
                    </a:solidFill>
                  </a:rPr>
                  <a:t>How to estimate the motion parameters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kumimoji="1" lang="en-US" altLang="zh-TW" sz="24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377428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26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How to solve the H</a:t>
                </a:r>
                <a:r>
                  <a:rPr lang="zh-TW" altLang="en-US" sz="2400" dirty="0" smtClean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)?</a:t>
                </a:r>
                <a:endParaRPr lang="en-US" altLang="zh-TW" sz="24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𝐻𝑝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24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TW" sz="24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zh-TW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33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sz="20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Degree of freedom: 8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Given 4 matched points or more.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27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𝐻𝑝</m:t>
                    </m:r>
                    <m:r>
                      <a:rPr lang="en-US" altLang="zh-TW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TW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28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b="0" dirty="0" smtClean="0">
                  <a:solidFill>
                    <a:schemeClr val="tx1"/>
                  </a:solidFill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altLang="zh-TW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  <a:ea typeface="Cambria Math"/>
                </a:endParaRPr>
              </a:p>
              <a:p>
                <a:pPr marL="13970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1   0   0   0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altLang="zh-TW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en-US" altLang="zh-TW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0   0   0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  </m:t>
                                </m:r>
                                <m:r>
                                  <a:rPr lang="en-US" altLang="zh-TW" sz="2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29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424518" y="5656729"/>
            <a:ext cx="14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2×9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527427" y="5656728"/>
            <a:ext cx="14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/>
              <a:t>9×1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2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8296"/>
            <a:ext cx="5373216" cy="510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3216" y="1000763"/>
            <a:ext cx="1639478" cy="245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7205" y="1561206"/>
            <a:ext cx="2046795" cy="153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2192" y="3891516"/>
            <a:ext cx="3091389" cy="222486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013855" y="246757"/>
            <a:ext cx="248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i="0" u="none" strike="noStrike" cap="none">
                <a:solidFill>
                  <a:schemeClr val="tx1"/>
                </a:solidFill>
              </a:rPr>
              <a:t>Vanishing point:</a:t>
            </a:r>
            <a:endParaRPr sz="2100" i="0" u="none" strike="noStrike" cap="none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Solving for H</a:t>
                </a:r>
              </a:p>
              <a:p>
                <a:pPr marL="13970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Find approximate solution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𝐴</m:t>
                    </m:r>
                    <m:r>
                      <a:rPr lang="en-US" altLang="zh-TW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𝐻</m:t>
                    </m:r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en-US" altLang="zh-TW" sz="2000" dirty="0" smtClean="0">
                    <a:solidFill>
                      <a:schemeClr val="tx1"/>
                    </a:solidFill>
                    <a:ea typeface="Cambria Math"/>
                  </a:rPr>
                  <a:t> not possible, so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sz="2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𝐴𝐻</m:t>
                        </m:r>
                      </m:e>
                    </m:d>
                  </m:oMath>
                </a14:m>
                <a:endParaRPr lang="en-US" altLang="zh-TW" sz="200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30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Solution 1: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4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altLang="zh-TW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Solution 2: impose unit vector constraint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33</m:t>
                            </m:r>
                          </m:sub>
                        </m:sSub>
                      </m:den>
                    </m:f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33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Subject to: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…+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=1</a:t>
                </a:r>
              </a:p>
              <a:p>
                <a:pPr marL="596900" lvl="1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lang="en-US" altLang="zh-TW" sz="2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31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Solution 1: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4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altLang="zh-TW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𝐻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1   0   0   0  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0   0   0   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1  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zh-TW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𝐴𝐻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32</a:t>
            </a:fld>
            <a:endParaRPr lang="uk-UA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93694" y="4726706"/>
                <a:ext cx="6364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694" y="4726706"/>
                <a:ext cx="636494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638748" y="5150351"/>
                <a:ext cx="6364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748" y="5150351"/>
                <a:ext cx="636494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5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Solution 1: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4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𝐴𝐻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𝐴𝐻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4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Using the Gauss-Newton approximation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TW" sz="2400" dirty="0" smtClean="0">
                    <a:solidFill>
                      <a:schemeClr val="tx1"/>
                    </a:solidFill>
                    <a:ea typeface="Cambria Math"/>
                  </a:rPr>
                  <a:t>Converge to a local minimum with proper checking for downhill steps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33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8515350" cy="5167175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fr-FR" altLang="zh-TW" sz="2600" dirty="0" smtClean="0">
                    <a:solidFill>
                      <a:schemeClr val="tx1"/>
                    </a:solidFill>
                    <a:ea typeface="Cambria Math"/>
                  </a:rPr>
                  <a:t>Solution 2: impose unit vector constraint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33</m:t>
                            </m:r>
                          </m:sub>
                        </m:sSub>
                      </m:den>
                    </m:f>
                    <m:r>
                      <a:rPr lang="en-US" altLang="zh-TW" sz="2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p>
                      <m:s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33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sz="2600" dirty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600" dirty="0">
                    <a:solidFill>
                      <a:schemeClr val="tx1"/>
                    </a:solidFill>
                  </a:rPr>
                  <a:t>Subject to: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600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600" dirty="0">
                    <a:solidFill>
                      <a:schemeClr val="tx1"/>
                    </a:solidFill>
                  </a:rPr>
                  <a:t>…+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  <m:sup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600" dirty="0">
                    <a:solidFill>
                      <a:schemeClr val="tx1"/>
                    </a:solidFill>
                  </a:rPr>
                  <a:t>=</a:t>
                </a:r>
                <a:r>
                  <a:rPr lang="en-US" altLang="zh-TW" sz="2600" dirty="0" smtClean="0">
                    <a:solidFill>
                      <a:schemeClr val="tx1"/>
                    </a:solidFill>
                  </a:rPr>
                  <a:t>1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𝐻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1   0   0   0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0   0   0   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1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  </m:t>
                              </m:r>
                              <m:r>
                                <a:rPr lang="en-US" altLang="zh-TW" sz="2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TW" sz="2600" dirty="0" smtClean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𝐴𝐻</m:t>
                    </m:r>
                    <m:r>
                      <a:rPr lang="en-US" altLang="zh-TW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endParaRPr lang="en-US" altLang="zh-TW" sz="2600" dirty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>
                  <a:solidFill>
                    <a:schemeClr val="tx1"/>
                  </a:solidFill>
                  <a:ea typeface="Cambria Math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851535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34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Projective 2D Motion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fr-FR" altLang="zh-TW" sz="2400" dirty="0" smtClean="0">
                    <a:solidFill>
                      <a:schemeClr val="tx1"/>
                    </a:solidFill>
                    <a:ea typeface="Cambria Math"/>
                  </a:rPr>
                  <a:t>Solution 2: impose unit vector constraint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For each correspondence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Assemble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2×9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 into a single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×9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 matrix A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Obtain 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S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ingular 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V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alue 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D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ecomposition of A.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Solution for h is last column of V</a:t>
                </a:r>
              </a:p>
              <a:p>
                <a:pPr marL="596900" lvl="1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>
                  <a:solidFill>
                    <a:schemeClr val="tx1"/>
                  </a:solidFill>
                  <a:ea typeface="Cambria Math"/>
                </a:endParaRP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 r="-4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35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Alignment Using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4665525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Residual: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;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d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1" lang="en-US" altLang="zh-TW" sz="2400" dirty="0" smtClean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200" dirty="0">
                    <a:solidFill>
                      <a:schemeClr val="tx1"/>
                    </a:solidFill>
                  </a:rPr>
                  <a:t>: the measured location</a:t>
                </a:r>
                <a:endParaRPr lang="en-US" altLang="zh-TW" sz="2200" i="1" dirty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200" dirty="0">
                    <a:solidFill>
                      <a:schemeClr val="tx1"/>
                    </a:solidFill>
                  </a:rPr>
                  <a:t>:</a:t>
                </a:r>
                <a:r>
                  <a:rPr lang="zh-TW" altLang="en-US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200" dirty="0">
                    <a:solidFill>
                      <a:schemeClr val="tx1"/>
                    </a:solidFill>
                  </a:rPr>
                  <a:t>the predicted </a:t>
                </a:r>
                <a:r>
                  <a:rPr lang="en-US" altLang="zh-TW" sz="2200" dirty="0" smtClean="0">
                    <a:solidFill>
                      <a:schemeClr val="tx1"/>
                    </a:solidFill>
                  </a:rPr>
                  <a:t>location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>
                    <a:solidFill>
                      <a:schemeClr val="tx1"/>
                    </a:solidFill>
                  </a:rPr>
                  <a:t>Least squares: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200" dirty="0">
                    <a:solidFill>
                      <a:schemeClr val="tx1"/>
                    </a:solidFill>
                  </a:rPr>
                  <a:t>Minimize the sum of squared residuals</a:t>
                </a: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𝐿𝑆</m:t>
                          </m:r>
                        </m:sub>
                      </m:sSub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;</m:t>
                                      </m:r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TW" sz="2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sz="2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TW" sz="2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zh-TW" sz="22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4665525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36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Alignment Using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3774281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Many of the motion models have a linear relationship: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200" smtClean="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altLang="zh-TW" sz="22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altLang="zh-TW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altLang="zh-TW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2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2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altLang="zh-TW" sz="2200" b="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𝜕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𝑓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zh-TW" alt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𝜕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The </a:t>
                </a:r>
                <a:r>
                  <a:rPr lang="en-US" altLang="zh-TW" sz="2400" i="1" dirty="0">
                    <a:solidFill>
                      <a:schemeClr val="tx1"/>
                    </a:solidFill>
                  </a:rPr>
                  <a:t>Jacobian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 of the transformation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</m:oMath>
                </a14:m>
                <a:endParaRPr kumimoji="1"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3774281"/>
              </a:xfrm>
              <a:blipFill>
                <a:blip r:embed="rId3"/>
                <a:stretch>
                  <a:fillRect r="-8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37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Alignment Using Least Squares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77428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kumimoji="1" lang="en-US" altLang="zh-TW" sz="2100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3" y="1868625"/>
            <a:ext cx="8175934" cy="43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38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>
                <a:solidFill>
                  <a:schemeClr val="tx1"/>
                </a:solidFill>
              </a:rPr>
              <a:t>2D Alignment Using Least Squares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1499" y="1707822"/>
            <a:ext cx="7886700" cy="377428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TW" sz="2400" dirty="0" smtClean="0">
                <a:solidFill>
                  <a:schemeClr val="tx1"/>
                </a:solidFill>
              </a:rPr>
              <a:t>Linear least squares:</a:t>
            </a:r>
          </a:p>
          <a:p>
            <a:pPr algn="just">
              <a:lnSpc>
                <a:spcPct val="150000"/>
              </a:lnSpc>
            </a:pPr>
            <a:endParaRPr kumimoji="1" lang="en-US" altLang="zh-TW" sz="24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kumimoji="1" lang="en-US" altLang="zh-TW" sz="24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kumimoji="1" lang="en-US" altLang="zh-TW" sz="24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TW" sz="2400" dirty="0" smtClean="0">
                <a:solidFill>
                  <a:schemeClr val="tx1"/>
                </a:solidFill>
              </a:rPr>
              <a:t>Find the minimum by solving:</a:t>
            </a:r>
            <a:endParaRPr kumimoji="1" lang="en-US" altLang="zh-TW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39</a:t>
            </a:fld>
            <a:endParaRPr lang="uk-UA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32235"/>
            <a:ext cx="8012398" cy="223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3E9BD86-A073-5944-9037-AF65F9A14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07" y="4759189"/>
            <a:ext cx="2200112" cy="19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zh-TW" sz="3300" dirty="0">
                <a:solidFill>
                  <a:schemeClr val="tx1"/>
                </a:solidFill>
              </a:rPr>
              <a:t>Feature-based Alignment</a:t>
            </a:r>
            <a:endParaRPr sz="3300" dirty="0">
              <a:solidFill>
                <a:schemeClr val="tx1"/>
              </a:solidFill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7886700" cy="5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800" dirty="0">
                <a:solidFill>
                  <a:schemeClr val="tx1"/>
                </a:solidFill>
              </a:rPr>
              <a:t>Outline</a:t>
            </a:r>
            <a:endParaRPr sz="12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400" dirty="0">
                <a:solidFill>
                  <a:schemeClr val="tx1"/>
                </a:solidFill>
              </a:rPr>
              <a:t>2D and 3D feature-based alignment</a:t>
            </a:r>
            <a:endParaRPr sz="24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400" dirty="0">
                <a:solidFill>
                  <a:schemeClr val="tx1"/>
                </a:solidFill>
              </a:rPr>
              <a:t>Pose estimation</a:t>
            </a:r>
            <a:endParaRPr sz="24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2100"/>
              <a:buChar char="○"/>
            </a:pPr>
            <a:r>
              <a:rPr lang="zh-TW" sz="2400" dirty="0">
                <a:solidFill>
                  <a:schemeClr val="tx1"/>
                </a:solidFill>
              </a:rPr>
              <a:t>Geometric intrinsic calibration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/>
              <a:t>Robust least squares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More robust versions of least squares are required when there are outliers among the correspondences.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M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−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estimator: apply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 robust penalty function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to the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residuals.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RLS: Reweighted Least Squares</a:t>
                </a:r>
              </a:p>
              <a:p>
                <a:pPr marL="139700" indent="0" algn="just">
                  <a:lnSpc>
                    <a:spcPct val="150000"/>
                  </a:lnSpc>
                  <a:buNone/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40</a:t>
            </a:fld>
            <a:endParaRPr lang="uk-UA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914366" y="5084687"/>
                <a:ext cx="3315267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𝑅𝐿𝑆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/>
                            </a:rPr>
                            <m:t>Δ</m:t>
                          </m:r>
                          <m:r>
                            <a:rPr lang="en-US" altLang="zh-TW" sz="2400" b="1" i="1">
                              <a:latin typeface="Cambria Math"/>
                            </a:rPr>
                            <m:t>𝒑</m:t>
                          </m:r>
                        </m:e>
                      </m:d>
                      <m:r>
                        <a:rPr lang="en-US" altLang="zh-TW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𝜌</m:t>
                          </m:r>
                          <m:r>
                            <a:rPr lang="en-US" altLang="zh-TW" sz="2400" i="1">
                              <a:latin typeface="Cambria Math"/>
                            </a:rPr>
                            <m:t>(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TW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4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366" y="5084687"/>
                <a:ext cx="3315267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9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Iterative algorithms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377428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kumimoji="1" lang="en-US" altLang="zh-TW" sz="2800" dirty="0" smtClean="0">
                <a:solidFill>
                  <a:schemeClr val="tx1"/>
                </a:solidFill>
              </a:rPr>
              <a:t>Most problems do not have a simple linear relationship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kumimoji="1" lang="en-US" altLang="zh-TW" sz="2400" i="1" dirty="0" smtClean="0">
                <a:solidFill>
                  <a:schemeClr val="tx1"/>
                </a:solidFill>
              </a:rPr>
              <a:t>Non-linear least squares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kumimoji="1" lang="en-US" altLang="zh-TW" sz="2400" i="1" dirty="0" smtClean="0">
                <a:solidFill>
                  <a:schemeClr val="tx1"/>
                </a:solidFill>
              </a:rPr>
              <a:t>Non-linear regression</a:t>
            </a:r>
            <a:endParaRPr kumimoji="1" lang="en-US" altLang="zh-TW" sz="2400" i="1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41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2" y="2832398"/>
            <a:ext cx="86526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Iterative algorithms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377428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kumimoji="1" lang="en-US" altLang="zh-TW" sz="2400" dirty="0">
                <a:solidFill>
                  <a:schemeClr val="tx1"/>
                </a:solidFill>
              </a:rPr>
              <a:t>Iteratively find an update Δ</a:t>
            </a:r>
            <a:r>
              <a:rPr kumimoji="1" lang="zh-TW" altLang="en-US" sz="2400" dirty="0">
                <a:solidFill>
                  <a:schemeClr val="tx1"/>
                </a:solidFill>
              </a:rPr>
              <a:t>𝑝 </a:t>
            </a:r>
            <a:r>
              <a:rPr kumimoji="1" lang="en-US" altLang="zh-TW" sz="2400" dirty="0">
                <a:solidFill>
                  <a:schemeClr val="tx1"/>
                </a:solidFill>
              </a:rPr>
              <a:t>to the current parameter estimate </a:t>
            </a:r>
            <a:r>
              <a:rPr kumimoji="1" lang="zh-TW" altLang="en-US" sz="2400" dirty="0">
                <a:solidFill>
                  <a:schemeClr val="tx1"/>
                </a:solidFill>
              </a:rPr>
              <a:t>𝑝 </a:t>
            </a:r>
            <a:r>
              <a:rPr kumimoji="1" lang="en-US" altLang="zh-TW" sz="2400" dirty="0">
                <a:solidFill>
                  <a:schemeClr val="tx1"/>
                </a:solidFill>
              </a:rPr>
              <a:t>by minimizing</a:t>
            </a:r>
            <a:r>
              <a:rPr kumimoji="1" lang="en-US" altLang="zh-TW" sz="2400" dirty="0" smtClean="0">
                <a:solidFill>
                  <a:schemeClr val="tx1"/>
                </a:solidFill>
              </a:rPr>
              <a:t>:</a:t>
            </a:r>
            <a:endParaRPr kumimoji="1" lang="en-US" altLang="zh-TW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42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300" dirty="0" smtClean="0">
                <a:solidFill>
                  <a:schemeClr val="tx1"/>
                </a:solidFill>
              </a:rPr>
              <a:t>Iterative algorithms</a:t>
            </a:r>
            <a:endParaRPr lang="en-US" altLang="zh-TW"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Solve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with: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20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𝑨</m:t>
                          </m:r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zh-TW" alt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en-US" altLang="zh-TW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diag</m:t>
                          </m:r>
                          <m:d>
                            <m:d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𝑨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altLang="zh-TW" sz="2000">
                          <a:solidFill>
                            <a:schemeClr val="tx1"/>
                          </a:solidFill>
                          <a:latin typeface="Cambria Math"/>
                        </a:rPr>
                        <m:t>Δ</m:t>
                      </m:r>
                      <m:r>
                        <a:rPr lang="en-US" altLang="zh-TW" sz="2000" i="1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altLang="zh-TW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𝒃</m:t>
                      </m:r>
                    </m:oMath>
                  </m:oMathPara>
                </a14:m>
                <a:endParaRPr lang="en-US" altLang="zh-TW" sz="2000" b="1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3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𝑨</m:t>
                      </m:r>
                      <m:r>
                        <a:rPr lang="en-US" altLang="zh-TW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sz="20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3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𝒃</m:t>
                      </m:r>
                      <m:r>
                        <a:rPr lang="en-US" altLang="zh-TW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en-US" altLang="zh-TW" sz="2400" dirty="0" smtClean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2400">
                        <a:solidFill>
                          <a:schemeClr val="tx1"/>
                        </a:solidFill>
                        <a:latin typeface="Cambria Math" charset="0"/>
                      </a:rPr>
                      <m:t>𝜆</m:t>
                    </m:r>
                  </m:oMath>
                </a14:m>
                <a:r>
                  <a:rPr kumimoji="1" lang="en-US" altLang="zh-TW" sz="2400" dirty="0">
                    <a:solidFill>
                      <a:schemeClr val="tx1"/>
                    </a:solidFill>
                  </a:rPr>
                  <a:t>:</a:t>
                </a:r>
                <a:r>
                  <a:rPr kumimoji="1"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TW" sz="2400" dirty="0">
                    <a:solidFill>
                      <a:schemeClr val="tx1"/>
                    </a:solidFill>
                  </a:rPr>
                  <a:t>an additional damping </a:t>
                </a:r>
                <a:r>
                  <a:rPr kumimoji="1" lang="en-US" altLang="zh-TW" sz="2400" dirty="0" smtClean="0">
                    <a:solidFill>
                      <a:schemeClr val="tx1"/>
                    </a:solidFill>
                  </a:rPr>
                  <a:t>parameter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000" dirty="0" smtClean="0">
                    <a:solidFill>
                      <a:schemeClr val="tx1"/>
                    </a:solidFill>
                  </a:rPr>
                  <a:t>ensure </a:t>
                </a:r>
                <a:r>
                  <a:rPr kumimoji="1" lang="en-US" altLang="zh-TW" sz="2000" dirty="0">
                    <a:solidFill>
                      <a:schemeClr val="tx1"/>
                    </a:solidFill>
                  </a:rPr>
                  <a:t>that the system takes a “downhill” step in </a:t>
                </a:r>
                <a:r>
                  <a:rPr kumimoji="1" lang="en-US" altLang="zh-TW" sz="2000" dirty="0" smtClean="0">
                    <a:solidFill>
                      <a:schemeClr val="tx1"/>
                    </a:solidFill>
                  </a:rPr>
                  <a:t>energy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kumimoji="1" lang="en-US" altLang="zh-TW" sz="2000" dirty="0" smtClean="0">
                    <a:solidFill>
                      <a:schemeClr val="tx1"/>
                    </a:solidFill>
                  </a:rPr>
                  <a:t>can </a:t>
                </a:r>
                <a:r>
                  <a:rPr kumimoji="1" lang="en-US" altLang="zh-TW" sz="2000" dirty="0">
                    <a:solidFill>
                      <a:schemeClr val="tx1"/>
                    </a:solidFill>
                  </a:rPr>
                  <a:t>be set to 0</a:t>
                </a:r>
                <a:r>
                  <a:rPr kumimoji="1" lang="zh-TW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TW" sz="2000" dirty="0">
                    <a:solidFill>
                      <a:schemeClr val="tx1"/>
                    </a:solidFill>
                  </a:rPr>
                  <a:t>in many </a:t>
                </a:r>
                <a:r>
                  <a:rPr kumimoji="1" lang="en-US" altLang="zh-TW" sz="2000" dirty="0" smtClean="0">
                    <a:solidFill>
                      <a:schemeClr val="tx1"/>
                    </a:solidFill>
                  </a:rPr>
                  <a:t>applications</a:t>
                </a:r>
                <a:endParaRPr kumimoji="1" lang="en-US" altLang="zh-TW" sz="20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Iteratively update the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parameter: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 sz="24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43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/>
              <a:t>RANSAC</a:t>
            </a:r>
            <a:r>
              <a:rPr lang="zh-TW" altLang="en-US" sz="3200" dirty="0"/>
              <a:t> </a:t>
            </a:r>
            <a:r>
              <a:rPr lang="en-US" altLang="zh-TW" sz="3200" dirty="0"/>
              <a:t>and Least Median of Squares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51671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Sometimes, too many outliers will prevent IRLS (or other gradient descent algorithms) from converging to the global optimum.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A better approach </a:t>
            </a:r>
            <a:r>
              <a:rPr lang="en-US" altLang="zh-TW" sz="2400" dirty="0" smtClean="0">
                <a:solidFill>
                  <a:schemeClr val="tx1"/>
                </a:solidFill>
              </a:rPr>
              <a:t>is</a:t>
            </a:r>
            <a:r>
              <a:rPr lang="zh-TW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</a:rPr>
              <a:t>to </a:t>
            </a:r>
            <a:r>
              <a:rPr lang="en-US" altLang="zh-TW" sz="2400" dirty="0">
                <a:solidFill>
                  <a:schemeClr val="tx1"/>
                </a:solidFill>
              </a:rPr>
              <a:t>find a starting set of </a:t>
            </a:r>
            <a:r>
              <a:rPr lang="en-US" altLang="zh-TW" sz="2400" i="1" dirty="0">
                <a:solidFill>
                  <a:schemeClr val="tx1"/>
                </a:solidFill>
              </a:rPr>
              <a:t>inlier</a:t>
            </a:r>
            <a:r>
              <a:rPr lang="en-US" altLang="zh-TW" sz="2400" dirty="0">
                <a:solidFill>
                  <a:schemeClr val="tx1"/>
                </a:solidFill>
              </a:rPr>
              <a:t> correspondences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RANSAC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en-US" altLang="zh-TW" sz="2400" dirty="0" err="1">
                <a:solidFill>
                  <a:schemeClr val="tx1"/>
                </a:solidFill>
              </a:rPr>
              <a:t>RANdom</a:t>
            </a:r>
            <a:r>
              <a:rPr lang="en-US" altLang="zh-TW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 err="1">
                <a:solidFill>
                  <a:schemeClr val="tx1"/>
                </a:solidFill>
              </a:rPr>
              <a:t>SAmple</a:t>
            </a:r>
            <a:r>
              <a:rPr lang="en-US" altLang="zh-TW" sz="2400" dirty="0">
                <a:solidFill>
                  <a:schemeClr val="tx1"/>
                </a:solidFill>
              </a:rPr>
              <a:t> Consensus)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Least Median of Squares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44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45</a:t>
            </a:fld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4" y="104503"/>
            <a:ext cx="8541212" cy="64630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567561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4"/>
              </a:rPr>
              <a:t>https://people.cs.umass.edu/~elm/Teaching/ppt/370/370_10_RANSAC.pptx.pdf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03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46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567561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https://people.cs.umass.edu/~elm/Teaching/ppt/370/370_10_RANSAC.pptx.pdf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" y="56220"/>
            <a:ext cx="8538627" cy="63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 smtClean="0">
                <a:solidFill>
                  <a:schemeClr val="tx1"/>
                </a:solidFill>
              </a:rPr>
              <a:t>Outlier rejection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Remove some outlier and preserve those “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similar enough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” matche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s. </a:t>
                </a:r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marL="596900" indent="-4572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S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um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of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Squared Differences (SSD)</a:t>
                </a:r>
              </a:p>
              <a:p>
                <a:pPr lvl="1" algn="just">
                  <a:lnSpc>
                    <a:spcPct val="150000"/>
                  </a:lnSpc>
                </a:pPr>
                <a:r>
                  <a:rPr lang="en-US" altLang="zh-TW" sz="2200" dirty="0" smtClean="0">
                    <a:solidFill>
                      <a:schemeClr val="tx1"/>
                    </a:solidFill>
                  </a:rPr>
                  <a:t>SSD(patch1, patch2) &lt; threshold</a:t>
                </a:r>
              </a:p>
              <a:p>
                <a:pPr marL="596900" indent="-4572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Compute the initial estimate of H, and count the number of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the inliers</a:t>
                </a:r>
                <a:r>
                  <a:rPr lang="en-US" altLang="zh-TW" sz="2400" i="1" dirty="0">
                    <a:solidFill>
                      <a:schemeClr val="tx1"/>
                    </a:solidFill>
                  </a:rPr>
                  <a:t>,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whose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≤</m:t>
                    </m:r>
                    <m:r>
                      <a:rPr lang="en-US" altLang="zh-TW" sz="2400" i="1" smtClean="0">
                        <a:solidFill>
                          <a:schemeClr val="tx1"/>
                        </a:solidFill>
                        <a:latin typeface="Cambria Math"/>
                      </a:rPr>
                      <m:t>𝜖</m:t>
                    </m:r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47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/>
              <a:t>RANSAC</a:t>
            </a:r>
            <a:r>
              <a:rPr lang="zh-TW" altLang="en-US" sz="3200" dirty="0"/>
              <a:t> </a:t>
            </a:r>
            <a:r>
              <a:rPr lang="en-US" altLang="zh-TW" sz="3200" dirty="0"/>
              <a:t>and Least Median of Squares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Random select 4 or more feature pairs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Compute the initial estimate of 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Compute the inlier which SSD(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𝐻𝑝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≤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𝜖</m:t>
                    </m:r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Keep largest set of inliers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Re-compute least-squares H estimate on all of the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inliers</a:t>
                </a: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48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迴轉箭號 4"/>
          <p:cNvSpPr/>
          <p:nvPr/>
        </p:nvSpPr>
        <p:spPr>
          <a:xfrm rot="16200000">
            <a:off x="-186146" y="2543991"/>
            <a:ext cx="1443446" cy="50945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/>
              <a:t>RANSAC</a:t>
            </a:r>
            <a:r>
              <a:rPr lang="zh-TW" altLang="en-US" sz="3200" dirty="0"/>
              <a:t> </a:t>
            </a:r>
            <a:r>
              <a:rPr lang="en-US" altLang="zh-TW" sz="3200" dirty="0"/>
              <a:t>and Least Median of Squares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51671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The random selection process is repeated </a:t>
            </a:r>
            <a:r>
              <a:rPr lang="zh-TW" altLang="en-US" sz="2400" dirty="0">
                <a:solidFill>
                  <a:schemeClr val="tx1"/>
                </a:solidFill>
              </a:rPr>
              <a:t>𝑆 </a:t>
            </a:r>
            <a:r>
              <a:rPr lang="en-US" altLang="zh-TW" sz="2400" dirty="0">
                <a:solidFill>
                  <a:schemeClr val="tx1"/>
                </a:solidFill>
              </a:rPr>
              <a:t>times 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The sample set with the largest number of inliers (or with the smallest median residual) is kept as the final solution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49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tx1"/>
                </a:solidFill>
              </a:rPr>
              <a:t>2D and 3D feature-based alignment</a:t>
            </a:r>
            <a:endParaRPr sz="3300" dirty="0">
              <a:solidFill>
                <a:schemeClr val="tx1"/>
              </a:solidFill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7886700" cy="5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400" dirty="0">
                <a:solidFill>
                  <a:schemeClr val="tx1"/>
                </a:solidFill>
              </a:rPr>
              <a:t>Estimate the motion between two or more sets of matched 2D or 3D points.</a:t>
            </a:r>
            <a:endParaRPr sz="2400" dirty="0">
              <a:solidFill>
                <a:schemeClr val="tx1"/>
              </a:solidFill>
            </a:endParaRPr>
          </a:p>
          <a:p>
            <a:pPr marL="177800" lvl="0" indent="-17780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zh-TW" sz="2400" dirty="0">
                <a:solidFill>
                  <a:schemeClr val="tx1"/>
                </a:solidFill>
              </a:rPr>
              <a:t>In this section:</a:t>
            </a:r>
            <a:endParaRPr sz="24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000" dirty="0">
                <a:solidFill>
                  <a:schemeClr val="tx1"/>
                </a:solidFill>
              </a:rPr>
              <a:t>Restrict to global parametric transformations</a:t>
            </a:r>
            <a:endParaRPr sz="20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zh-TW" sz="2000" dirty="0">
                <a:solidFill>
                  <a:schemeClr val="tx1"/>
                </a:solidFill>
              </a:rPr>
              <a:t>Curved surfaces with higher order transformation</a:t>
            </a:r>
            <a:endParaRPr sz="2000" dirty="0">
              <a:solidFill>
                <a:schemeClr val="tx1"/>
              </a:solidFill>
            </a:endParaRPr>
          </a:p>
          <a:p>
            <a:pPr marL="520700" lvl="1" indent="-171450" algn="just" rtl="0">
              <a:lnSpc>
                <a:spcPct val="15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2100"/>
              <a:buChar char="○"/>
            </a:pPr>
            <a:r>
              <a:rPr lang="zh-TW" sz="2000" dirty="0">
                <a:solidFill>
                  <a:schemeClr val="tx1"/>
                </a:solidFill>
              </a:rPr>
              <a:t>Non</a:t>
            </a:r>
            <a:r>
              <a:rPr lang="zh-TW" sz="2000" dirty="0" smtClean="0">
                <a:solidFill>
                  <a:schemeClr val="tx1"/>
                </a:solidFill>
              </a:rPr>
              <a:t>-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ri</a:t>
            </a:r>
            <a:r>
              <a:rPr lang="zh-TW" sz="2000" dirty="0" smtClean="0">
                <a:solidFill>
                  <a:schemeClr val="tx1"/>
                </a:solidFill>
              </a:rPr>
              <a:t>gid </a:t>
            </a:r>
            <a:r>
              <a:rPr lang="zh-TW" sz="2000" dirty="0">
                <a:solidFill>
                  <a:schemeClr val="tx1"/>
                </a:solidFill>
              </a:rPr>
              <a:t>or elastic deformations will not be discussed here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5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/>
              <a:t>Preemptive RANSAC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51671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Only score a subset of the measurements in an initial round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Select the most plausible hypotheses for additional scoring and selection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Significantly speed up its performance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50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 smtClean="0"/>
              <a:t>PROSAC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825"/>
            <a:ext cx="7886700" cy="51671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dirty="0" err="1" smtClean="0">
                <a:solidFill>
                  <a:schemeClr val="tx1"/>
                </a:solidFill>
              </a:rPr>
              <a:t>PROgressive</a:t>
            </a:r>
            <a:r>
              <a:rPr lang="en-US" altLang="zh-TW" sz="2400" dirty="0" smtClean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ample </a:t>
            </a:r>
            <a:r>
              <a:rPr lang="en-US" altLang="zh-TW" sz="2400" dirty="0" smtClean="0">
                <a:solidFill>
                  <a:schemeClr val="tx1"/>
                </a:solidFill>
              </a:rPr>
              <a:t>Consensus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 smtClean="0">
                <a:solidFill>
                  <a:schemeClr val="tx1"/>
                </a:solidFill>
              </a:rPr>
              <a:t>Random samples are initially added from the most “confident” matches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 smtClean="0">
                <a:solidFill>
                  <a:schemeClr val="tx1"/>
                </a:solidFill>
              </a:rPr>
              <a:t>Speeding up the process of finding a likely good set of inliers</a:t>
            </a:r>
            <a:endParaRPr lang="en-US" altLang="zh-TW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51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altLang="zh-TW" sz="3200" dirty="0" smtClean="0"/>
              <a:t>RANSAC</a:t>
            </a:r>
            <a:endParaRPr lang="en-US" altLang="zh-TW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</a:t>
                </a:r>
                <a:r>
                  <a:rPr lang="zh-TW" altLang="en-US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must be large enough to ensure that random sampling has a good chance of finding a true set of inliers:</a:t>
                </a:r>
              </a:p>
              <a:p>
                <a:pPr marL="13970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log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⁡(1−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log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⁡(1−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P: probability of success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: probability of inlier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: number of sample points</a:t>
                </a: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825"/>
                <a:ext cx="7886700" cy="5167175"/>
              </a:xfrm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52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/>
              <a:t>RANSAC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 smtClean="0">
                    <a:solidFill>
                      <a:schemeClr val="tx1"/>
                    </a:solidFill>
                  </a:rPr>
                  <a:t>Number of trials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to attain a 99% probability of success: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3312368" cy="340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85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/>
              <a:t>RANSAC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The number of trials</a:t>
            </a:r>
            <a:r>
              <a:rPr lang="en-US" altLang="zh-TW" sz="2400" i="1" dirty="0" smtClean="0">
                <a:solidFill>
                  <a:schemeClr val="tx1"/>
                </a:solidFill>
              </a:rPr>
              <a:t> S </a:t>
            </a:r>
            <a:r>
              <a:rPr lang="en-US" altLang="zh-TW" sz="2400" dirty="0" smtClean="0">
                <a:solidFill>
                  <a:schemeClr val="tx1"/>
                </a:solidFill>
              </a:rPr>
              <a:t>grows quickly with the number of sample points </a:t>
            </a:r>
            <a:r>
              <a:rPr lang="en-US" altLang="zh-TW" sz="2400" i="1" dirty="0" smtClean="0">
                <a:solidFill>
                  <a:schemeClr val="tx1"/>
                </a:solidFill>
              </a:rPr>
              <a:t>k</a:t>
            </a:r>
            <a:r>
              <a:rPr lang="en-US" altLang="zh-TW" sz="2400" dirty="0" smtClean="0">
                <a:solidFill>
                  <a:schemeClr val="tx1"/>
                </a:solidFill>
              </a:rPr>
              <a:t> used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Use the </a:t>
            </a:r>
            <a:r>
              <a:rPr lang="en-US" altLang="zh-TW" sz="2400" i="1" dirty="0" smtClean="0">
                <a:solidFill>
                  <a:schemeClr val="tx1"/>
                </a:solidFill>
              </a:rPr>
              <a:t>minimum</a:t>
            </a:r>
            <a:r>
              <a:rPr lang="en-US" altLang="zh-TW" sz="2400" dirty="0" smtClean="0">
                <a:solidFill>
                  <a:schemeClr val="tx1"/>
                </a:solidFill>
              </a:rPr>
              <a:t> number of sample points to reduce the number of trials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Which is also normally used in practice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1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 smtClean="0"/>
              <a:t>3D Alignment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Many computer vision applications require the alignment of 3D points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Linear 3D transformations can use regular least squares to estimate parameters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2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 smtClean="0"/>
              <a:t>3D Alignment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Rigid (Euclidean) motion: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𝑹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		</a:t>
                </a:r>
                <a:r>
                  <a:rPr lang="zh-TW" altLang="en-US" sz="240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𝑅𝑐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We can center the point clouds: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{</m:t>
                      </m:r>
                      <m:sSubSup>
                        <m:sSub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′}</m:t>
                      </m:r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Estimate the rotation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08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 smtClean="0"/>
              <a:t>3D Alignment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Orthogonal Procrustes algorithm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Computing the Singular Value Decomposition (SVD) of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3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×3</m:t>
                    </m:r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</a:rPr>
                  <a:t> correlation matrix: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nary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𝑈</m:t>
                      </m:r>
                      <m:r>
                        <m:rPr>
                          <m:sty m:val="p"/>
                        </m:rPr>
                        <a:rPr lang="en-US" altLang="zh-TW" sz="2400">
                          <a:solidFill>
                            <a:schemeClr val="tx1"/>
                          </a:solidFill>
                          <a:latin typeface="Cambria Math"/>
                        </a:rPr>
                        <m:t>Σ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1" i="1">
                          <a:solidFill>
                            <a:schemeClr val="tx1"/>
                          </a:solidFill>
                          <a:latin typeface="Cambria Math"/>
                        </a:rPr>
                        <m:t>𝑹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𝑈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8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 smtClean="0"/>
              <a:t>3D Alignment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Absolute orientation algorithm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Estimate the unit quaternion corresponding to the rotation matrix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</m:oMath>
                </a14:m>
                <a:endParaRPr lang="en-US" altLang="zh-TW" sz="2400" b="1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Form a 4×4 matrix from the entries 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rgbClr val="FF0000"/>
                    </a:solidFill>
                  </a:rPr>
                  <a:t>Find the 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eigenvector </a:t>
                </a:r>
                <a:r>
                  <a:rPr lang="en-US" altLang="zh-TW" sz="2400" dirty="0">
                    <a:solidFill>
                      <a:srgbClr val="FF0000"/>
                    </a:solidFill>
                  </a:rPr>
                  <a:t>associated with its largest positive </a:t>
                </a: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eigenvalue</a:t>
                </a:r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72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altLang="zh-TW" sz="3200" dirty="0" smtClean="0">
                <a:solidFill>
                  <a:schemeClr val="tx1"/>
                </a:solidFill>
              </a:rPr>
              <a:t>3D Alignment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The difference of these two techniques’ accuracy is negligible (below the effects of measurement noise)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Sometimes these closed-form algorithms are not applicable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45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tx1"/>
                </a:solidFill>
              </a:rPr>
              <a:t>Non</a:t>
            </a:r>
            <a:r>
              <a:rPr lang="zh-TW" sz="3300" dirty="0" smtClean="0">
                <a:solidFill>
                  <a:schemeClr val="tx1"/>
                </a:solidFill>
              </a:rPr>
              <a:t>-</a:t>
            </a:r>
            <a:r>
              <a:rPr lang="en-US" altLang="zh-TW" sz="3300" dirty="0" err="1" smtClean="0">
                <a:solidFill>
                  <a:schemeClr val="tx1"/>
                </a:solidFill>
              </a:rPr>
              <a:t>ri</a:t>
            </a:r>
            <a:r>
              <a:rPr lang="zh-TW" sz="3300" dirty="0" smtClean="0">
                <a:solidFill>
                  <a:schemeClr val="tx1"/>
                </a:solidFill>
              </a:rPr>
              <a:t>gid </a:t>
            </a:r>
            <a:r>
              <a:rPr lang="zh-TW" sz="3300" dirty="0">
                <a:solidFill>
                  <a:schemeClr val="tx1"/>
                </a:solidFill>
              </a:rPr>
              <a:t>or elastic deformations</a:t>
            </a:r>
            <a:endParaRPr sz="3300" dirty="0">
              <a:solidFill>
                <a:schemeClr val="tx1"/>
              </a:solidFill>
            </a:endParaRPr>
          </a:p>
        </p:txBody>
      </p:sp>
      <p:pic>
        <p:nvPicPr>
          <p:cNvPr id="96" name="Google Shape;96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10366" y="1690688"/>
            <a:ext cx="6323400" cy="44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2670264" y="6113163"/>
            <a:ext cx="138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Rigid-transform</a:t>
            </a:r>
            <a:endParaRPr sz="1400" b="0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5319346" y="6113163"/>
            <a:ext cx="176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Elastic deformation</a:t>
            </a:r>
            <a:endParaRPr sz="1400" b="0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6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3080A51E-EA2F-A148-AFE2-F36A8A57B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93" y="188640"/>
            <a:ext cx="8931413" cy="2952328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CB3A9C9-23BB-914D-A473-869C766F7F35}"/>
              </a:ext>
            </a:extLst>
          </p:cNvPr>
          <p:cNvSpPr txBox="1"/>
          <p:nvPr/>
        </p:nvSpPr>
        <p:spPr>
          <a:xfrm>
            <a:off x="5535320" y="6634711"/>
            <a:ext cx="3608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00" dirty="0"/>
              <a:t>http://</a:t>
            </a:r>
            <a:r>
              <a:rPr kumimoji="1" lang="en-US" altLang="zh-TW" sz="1000" dirty="0" err="1"/>
              <a:t>old.cescg.org</a:t>
            </a:r>
            <a:r>
              <a:rPr kumimoji="1" lang="en-US" altLang="zh-TW" sz="1000" dirty="0"/>
              <a:t>/CESCG-2007/papers/Bonn-</a:t>
            </a:r>
            <a:r>
              <a:rPr kumimoji="1" lang="en-US" altLang="zh-TW" sz="1000" dirty="0" err="1"/>
              <a:t>Koertgen</a:t>
            </a:r>
            <a:r>
              <a:rPr kumimoji="1" lang="en-US" altLang="zh-TW" sz="1000" dirty="0"/>
              <a:t>-Marcel/</a:t>
            </a:r>
            <a:endParaRPr kumimoji="1" lang="zh-TW" altLang="en-US" sz="1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917B743E-6794-9E49-BD43-4A14AC5F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17" y="3256889"/>
            <a:ext cx="4322018" cy="32619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853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Estimate an object’s 3D pose from a set of 2D point projections</a:t>
            </a:r>
          </a:p>
          <a:p>
            <a:pPr lvl="1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Linear algorithms</a:t>
            </a:r>
          </a:p>
          <a:p>
            <a:pPr lvl="1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Iterative algorithms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74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Simplest way to recover the pose of the camera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Form a set of linear equations analogous to those used for 2D motion estimation from the camera matrix form of perspective projection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31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𝐶</m:t>
                    </m:r>
                    <m:sSup>
                      <m:s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[</m:t>
                    </m:r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|</m:t>
                    </m:r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/>
                      </a:rPr>
                      <m:t>]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63</a:t>
            </a:fld>
            <a:endParaRPr lang="uk-UA"/>
          </a:p>
        </p:txBody>
      </p:sp>
      <p:pic>
        <p:nvPicPr>
          <p:cNvPr id="1026" name="Picture 2" descr="inhole_Camera_Matr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834037"/>
            <a:ext cx="7886700" cy="23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581128"/>
                <a:ext cx="8229600" cy="154503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measured 2D feature locations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known 3D feature locations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581128"/>
                <a:ext cx="8229600" cy="154503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6" y="1196752"/>
            <a:ext cx="8572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43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57" y="1600200"/>
            <a:ext cx="64784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Solve the camera matrix 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𝑷</m:t>
                    </m:r>
                  </m:oMath>
                </a14:m>
                <a:r>
                  <a:rPr lang="zh-TW" alt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in a linear fashion</a:t>
                </a:r>
                <a:endParaRPr lang="en-US" altLang="zh-TW" sz="24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multiply the denominator on both sides of the equation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Denominator(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):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6D50F55-9700-F247-80EF-1E2D61CD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34" y="5097643"/>
            <a:ext cx="3744416" cy="15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8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Pose Estimation - Linear Algorithms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Direct Linear Transform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(DLT)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At least six correspondences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are needed to compute the 12 (or 11) unknowns in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𝑷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More accurate estimation of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𝑷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can be obtained by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non-linear least squares with a small number of iterations.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CD7E31E-3540-D64C-8BAF-BBB0E4F9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48655"/>
            <a:ext cx="3744416" cy="15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53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Pose Estimation - Linear Algorithms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𝑷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b="1" i="1">
                          <a:solidFill>
                            <a:schemeClr val="tx1"/>
                          </a:solidFill>
                          <a:latin typeface="Cambria Math"/>
                        </a:rPr>
                        <m:t>𝑲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[</m:t>
                      </m:r>
                      <m:r>
                        <a:rPr lang="en-US" altLang="zh-TW" sz="2400" b="1" i="1">
                          <a:solidFill>
                            <a:schemeClr val="tx1"/>
                          </a:solidFill>
                          <a:latin typeface="Cambria Math"/>
                        </a:rPr>
                        <m:t>𝑹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altLang="zh-TW" sz="2400" b="1" i="1">
                          <a:solidFill>
                            <a:schemeClr val="tx1"/>
                          </a:solidFill>
                          <a:latin typeface="Cambria Math"/>
                        </a:rPr>
                        <m:t>𝒕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Recover both the intrinsic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calibration matrix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and the rigid transformation </a:t>
                </a:r>
                <a14:m>
                  <m:oMath xmlns:m="http://schemas.openxmlformats.org/officeDocument/2006/math">
                    <m:r>
                      <a:rPr lang="en-US" altLang="zh-TW" sz="2400" dirty="0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2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altLang="zh-TW" sz="2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can be obtained from the front 3 × 3 sub-matrix of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𝑷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chemeClr val="tx1"/>
                        </a:solidFill>
                        <a:latin typeface="Cambria Math"/>
                      </a:rPr>
                      <m:t>𝑹𝑸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factorization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6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Pose Estimation - Linear </a:t>
            </a:r>
            <a:r>
              <a:rPr lang="en-US" altLang="zh-TW" sz="3200" dirty="0" smtClean="0">
                <a:solidFill>
                  <a:schemeClr val="tx1"/>
                </a:solidFill>
              </a:rPr>
              <a:t>Algorithms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In most applications, we have some prior knowledge about the intrinsic calibration matrix </a:t>
                </a:r>
                <a14:m>
                  <m:oMath xmlns:m="http://schemas.openxmlformats.org/officeDocument/2006/math"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endParaRPr lang="en-US" altLang="zh-TW" sz="2400" b="1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Constraints can be incorporated into a non-linear minimization of the parameters in </a:t>
                </a:r>
                <a14:m>
                  <m:oMath xmlns:m="http://schemas.openxmlformats.org/officeDocument/2006/math"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2400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𝑹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69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4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tx1"/>
                </a:solidFill>
              </a:rPr>
              <a:t>2D and 3D feature-based alignment</a:t>
            </a:r>
            <a:endParaRPr sz="3300">
              <a:solidFill>
                <a:schemeClr val="tx1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700" y="1834762"/>
            <a:ext cx="7886699" cy="318848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2200510" y="5023246"/>
            <a:ext cx="474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i="0" u="none" strike="noStrike" cap="none">
                <a:solidFill>
                  <a:schemeClr val="tx1"/>
                </a:solidFill>
              </a:rPr>
              <a:t>Basic set of 2D planar transformations</a:t>
            </a:r>
            <a:endParaRPr sz="2100" i="0" u="none" strike="noStrike" cap="none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7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>
                <a:solidFill>
                  <a:schemeClr val="tx1"/>
                </a:solidFill>
              </a:rPr>
              <a:t>Pose Estimation - Linear Algorithms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In the case where the camera is already calibrated: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the matrix </a:t>
                </a:r>
                <a14:m>
                  <m:oMath xmlns:m="http://schemas.openxmlformats.org/officeDocument/2006/math">
                    <m:r>
                      <a:rPr lang="en-US" altLang="zh-TW" sz="2400" b="1" i="1" dirty="0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is known 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we can perform pose estimation using as few as three points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78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1600200"/>
                <a:ext cx="8229600" cy="452596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unit directions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The visual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zh-TW" alt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between any pair of 2D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must be the same as the angle between their corresponding 3D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1600200"/>
                <a:ext cx="8229600" cy="4525963"/>
              </a:xfrm>
              <a:blipFill rotWithShape="0">
                <a:blip r:embed="rId3"/>
                <a:stretch>
                  <a:fillRect r="-54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C9E6898-B506-A944-80F0-DFCC6272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66851"/>
            <a:ext cx="3239242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73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2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zh-TW" alt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𝒩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1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TW" sz="24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1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TW" sz="2400" i="1" dirty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1" i="1" dirty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TW" sz="2400" i="1" dirty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altLang="zh-TW" sz="2400" b="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2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altLang="zh-TW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2596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3D822F-92CF-C644-A26C-A23F1781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66851"/>
            <a:ext cx="3239242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3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The cosine law gives: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m:rPr>
                          <m:aln/>
                        </m:rP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−2</m:t>
                      </m:r>
                      <m:func>
                        <m:func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j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−2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j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33C071-F351-6140-9AB8-5DA0168E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66851"/>
            <a:ext cx="3239242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5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We can take any triplet of constraints and using Sylvester resultants to obtain a quartic equation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𝑖𝑗𝑘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7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Given five or more correspondences, we can obtain a linear estimate (using SVD) for the values of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Computed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+2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sSubSup>
                      <m:sSub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to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1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Pose Estimation - Linear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We can generate a 3D structure consisting of the scaled point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Use 3D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Alignment to obtain the desired pose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estimation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83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Pose Estimation - Linear Algorithms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Minimal PnP solutions can be quite noise sensitive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Also suffer from </a:t>
            </a:r>
            <a:r>
              <a:rPr lang="en-US" altLang="zh-TW" sz="2400" i="1" dirty="0">
                <a:solidFill>
                  <a:schemeClr val="tx1"/>
                </a:solidFill>
              </a:rPr>
              <a:t>bas-relief ambiguities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Use the linear algorithm to obtain an initial pose estimation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Optimize this estimation using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the iterative algorithm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77</a:t>
            </a:fld>
            <a:endParaRPr lang="uk-UA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56" y="4622869"/>
            <a:ext cx="5998301" cy="223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200" dirty="0"/>
              <a:t>Pose Estimation - Iterative Algorithms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The most accurate (and flexible) way to estimate pose is using non-linear least squares</a:t>
                </a: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Projection equations: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;</m:t>
                      </m:r>
                      <m:r>
                        <a:rPr lang="en-US" altLang="zh-TW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𝑹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zh-TW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𝒕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zh-TW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𝑲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14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200" dirty="0"/>
              <a:t>Pose Estimation - Iterative Algorithms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Iteratively minimize the </a:t>
            </a:r>
            <a:r>
              <a:rPr lang="en-US" altLang="zh-TW" sz="2400" dirty="0" err="1">
                <a:solidFill>
                  <a:schemeClr val="tx1"/>
                </a:solidFill>
              </a:rPr>
              <a:t>robustified</a:t>
            </a:r>
            <a:r>
              <a:rPr lang="en-US" altLang="zh-TW" sz="2400" dirty="0">
                <a:solidFill>
                  <a:schemeClr val="tx1"/>
                </a:solidFill>
              </a:rPr>
              <a:t> linearized </a:t>
            </a:r>
            <a:r>
              <a:rPr lang="en-US" altLang="zh-TW" sz="2400" dirty="0" err="1">
                <a:solidFill>
                  <a:schemeClr val="tx1"/>
                </a:solidFill>
              </a:rPr>
              <a:t>reprojection</a:t>
            </a:r>
            <a:r>
              <a:rPr lang="en-US" altLang="zh-TW" sz="2400" dirty="0">
                <a:solidFill>
                  <a:schemeClr val="tx1"/>
                </a:solidFill>
              </a:rPr>
              <a:t> errors: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zh-TW" sz="24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283167"/>
            <a:ext cx="7560840" cy="14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79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2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tx1"/>
                </a:solidFill>
              </a:rPr>
              <a:t>Homogeneous Coordinates</a:t>
            </a:r>
            <a:endParaRPr sz="33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Google Shape;114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177800" lvl="0" indent="-17780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Char char="●"/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Homogeneous representation of lines: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622300" lvl="1" indent="-3429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𝑎𝑥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𝑏𝑦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altLang="zh-TW" sz="2200" b="0" dirty="0" smtClean="0">
                  <a:solidFill>
                    <a:schemeClr val="tx1"/>
                  </a:solidFill>
                </a:endParaRPr>
              </a:p>
              <a:p>
                <a:pPr marL="622300" lvl="1" indent="-3429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mr-IN" altLang="zh-TW" sz="22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1</m:t>
                        </m:r>
                      </m:e>
                    </m:d>
                    <m:r>
                      <a:rPr lang="mr-IN" altLang="zh-TW" sz="22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mr-IN" altLang="zh-TW" sz="22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2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marL="177800" lvl="0" indent="-177800" algn="just" rtl="0">
                  <a:lnSpc>
                    <a:spcPct val="15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Char char="●"/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Homogeneous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representation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of points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:</a:t>
                </a:r>
                <a:endParaRPr lang="en-US" altLang="zh-TW" sz="700" dirty="0">
                  <a:solidFill>
                    <a:schemeClr val="tx1"/>
                  </a:solidFill>
                </a:endParaRPr>
              </a:p>
              <a:p>
                <a:pPr marL="622300" lvl="1" indent="-3429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14:m>
                  <m:oMath xmlns:m="http://schemas.openxmlformats.org/officeDocument/2006/math"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TW" sz="2200" i="1" dirty="0">
                    <a:solidFill>
                      <a:schemeClr val="tx1"/>
                    </a:solidFill>
                    <a:latin typeface="Cambria Math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2200" i="1" dirty="0">
                    <a:solidFill>
                      <a:schemeClr val="tx1"/>
                    </a:solidFill>
                    <a:latin typeface="Cambria Math" charset="0"/>
                  </a:rPr>
                  <a:t> </a:t>
                </a:r>
                <a:r>
                  <a:rPr lang="en-US" altLang="zh-TW" sz="2200" dirty="0">
                    <a:solidFill>
                      <a:schemeClr val="tx1"/>
                    </a:solidFill>
                    <a:latin typeface="Cambria Math" charset="0"/>
                  </a:rPr>
                  <a:t>if and only if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𝑎𝑥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𝑏𝑦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altLang="zh-TW" sz="22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622300" lvl="1" indent="-3429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1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,1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altLang="zh-TW" sz="2200" i="1" dirty="0">
                  <a:solidFill>
                    <a:schemeClr val="tx1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14" name="Google Shape;114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blipFill>
                <a:blip r:embed="rId3"/>
                <a:stretch>
                  <a:fillRect l="-1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8</a:t>
            </a:fld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200" dirty="0"/>
              <a:t>Pose Estimation - Iterative Algorithms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An easier to understand (and implement) version of the above non-linear regression problem can be constructed by re-writing the projection equations as a concatenation of simpler steps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82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200" dirty="0"/>
              <a:t>Pose Estimation - Iterative Algorithms</a:t>
            </a:r>
            <a:endParaRPr lang="zh-TW" altLang="en-US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2014"/>
            <a:ext cx="8229600" cy="36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Geometric Intrinsic Calibration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Intrinsic and extrinsic calibration can be computed at the same time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tx1"/>
                </a:solidFill>
              </a:rPr>
              <a:t>Intrinsic calibration: Internal </a:t>
            </a:r>
            <a:r>
              <a:rPr lang="en-US" altLang="zh-TW" sz="2400" dirty="0">
                <a:solidFill>
                  <a:schemeClr val="tx1"/>
                </a:solidFill>
              </a:rPr>
              <a:t>camera calibration parameters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Extrinsic </a:t>
            </a:r>
            <a:r>
              <a:rPr lang="en-US" altLang="zh-TW" sz="2400" dirty="0" smtClean="0">
                <a:solidFill>
                  <a:schemeClr val="tx1"/>
                </a:solidFill>
              </a:rPr>
              <a:t>calibration: Pose </a:t>
            </a:r>
            <a:r>
              <a:rPr lang="en-US" altLang="zh-TW" sz="2400" dirty="0">
                <a:solidFill>
                  <a:schemeClr val="tx1"/>
                </a:solidFill>
              </a:rPr>
              <a:t>of the camera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The </a:t>
            </a:r>
            <a:r>
              <a:rPr lang="en-US" altLang="zh-TW" sz="2400" i="1" dirty="0">
                <a:solidFill>
                  <a:schemeClr val="tx1"/>
                </a:solidFill>
              </a:rPr>
              <a:t>classic</a:t>
            </a:r>
            <a:r>
              <a:rPr lang="en-US" altLang="zh-TW" sz="2400" dirty="0">
                <a:solidFill>
                  <a:schemeClr val="tx1"/>
                </a:solidFill>
              </a:rPr>
              <a:t> approach to camera calibration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3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Calibration patterns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One of the more reliable ways to estimate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a camera’s intrinsic parameters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In photogrammetry, it is common to set up a camera in a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large field looking at distant calibration targets whose exact location has been pre-computed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using surveying equipment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3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Calibration patterns</a:t>
            </a:r>
            <a:endParaRPr lang="zh-TW" altLang="en-US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3438"/>
            <a:ext cx="8229600" cy="383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73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Calibration patterns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Span the calibration object as much of the workspace as possible if a smaller calibration rig needs to be used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Estimate the covariance in the parameters to determine the quality of calibration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2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Vanishing points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 man-made scene with a lot of rectangular objects such as boxes or room walls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Intersect the 2D lines corresponding to 3D parallel lines to compute their </a:t>
            </a:r>
            <a:r>
              <a:rPr lang="en-US" altLang="zh-TW" sz="2400" i="1" dirty="0">
                <a:solidFill>
                  <a:schemeClr val="tx1"/>
                </a:solidFill>
              </a:rPr>
              <a:t>vanishing points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Use these to determine the intrinsic and extrinsic calibration parameters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33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7C48A805-0A4C-5342-9D6D-E8F496D85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175637"/>
            <a:ext cx="2961655" cy="4442482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770B542-9429-F547-9D40-C76AFA60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48145"/>
            <a:ext cx="4320480" cy="32487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0D1F471-DA42-2B4D-A051-A52DC04B1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645024"/>
            <a:ext cx="4464346" cy="321297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62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Vanishing points</a:t>
            </a:r>
            <a:endParaRPr lang="zh-TW" altLang="en-US" sz="3200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3" y="1705075"/>
            <a:ext cx="8466994" cy="431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Vanishing points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Assume a simplified form for the calibration matrix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</a:rPr>
                      <m:t>𝑲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where only the focal length is unknown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∼</m:t>
                      </m:r>
                      <m:r>
                        <a:rPr lang="en-US" altLang="zh-TW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𝑹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𝒓</m:t>
                          </m:r>
                        </m:e>
                        <m: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2400" b="0" dirty="0">
                  <a:solidFill>
                    <a:schemeClr val="tx1"/>
                  </a:solidFill>
                  <a:ea typeface="Cambria Math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𝒑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1,0,0</m:t>
                        </m:r>
                      </m:e>
                    </m:d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0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,0)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</a:t>
                </a:r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or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(0,0</m:t>
                    </m:r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,1</m:t>
                    </m:r>
                    <m:r>
                      <a:rPr lang="en-US" altLang="zh-TW" sz="2400" i="1" dirty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𝒓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th column of the rotation matrix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𝑹</m:t>
                    </m:r>
                  </m:oMath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r="-3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89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22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 dirty="0">
                <a:solidFill>
                  <a:schemeClr val="tx1"/>
                </a:solidFill>
              </a:rPr>
              <a:t>Homogeneous Coordinates</a:t>
            </a:r>
            <a:endParaRPr sz="33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Google Shape;114;p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The points </a:t>
                </a:r>
                <a14:m>
                  <m:oMath xmlns:m="http://schemas.openxmlformats.org/officeDocument/2006/math"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lies on the line </a:t>
                </a:r>
                <a14:m>
                  <m:oMath xmlns:m="http://schemas.openxmlformats.org/officeDocument/2006/math"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if and only if </a:t>
                </a:r>
                <a14:m>
                  <m:oMath xmlns:m="http://schemas.openxmlformats.org/officeDocument/2006/math"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𝑙</m:t>
                    </m:r>
                    <m:r>
                      <a:rPr lang="en-US" altLang="zh-TW" sz="2400">
                        <a:solidFill>
                          <a:schemeClr val="tx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altLang="zh-TW" sz="2400" dirty="0" smtClean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kumimoji="1" lang="en-US" altLang="zh-TW" sz="2200" dirty="0">
                    <a:solidFill>
                      <a:schemeClr val="tx1"/>
                    </a:solidFill>
                  </a:rPr>
                  <a:t>Homogeneous coordinates 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𝑦</m:t>
                        </m:r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kumimoji="1" lang="en-US" altLang="zh-TW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</m:oMath>
                </a14:m>
                <a:endParaRPr kumimoji="1" lang="en-US" altLang="zh-TW" sz="2200" dirty="0" smtClean="0">
                  <a:solidFill>
                    <a:schemeClr val="tx1"/>
                  </a:solidFill>
                </a:endParaRPr>
              </a:p>
              <a:p>
                <a:pPr marL="635000" lvl="1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kumimoji="1" lang="en-US" altLang="zh-TW" sz="2200" dirty="0" smtClean="0">
                    <a:solidFill>
                      <a:schemeClr val="tx1"/>
                    </a:solidFill>
                  </a:rPr>
                  <a:t>Inhomogeneous </a:t>
                </a:r>
                <a:r>
                  <a:rPr kumimoji="1" lang="en-US" altLang="zh-TW" sz="2200" dirty="0">
                    <a:solidFill>
                      <a:schemeClr val="tx1"/>
                    </a:solidFill>
                  </a:rPr>
                  <a:t>coordinates : </a:t>
                </a:r>
                <a14:m>
                  <m:oMath xmlns:m="http://schemas.openxmlformats.org/officeDocument/2006/math"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𝑦</m:t>
                    </m:r>
                    <m:r>
                      <a:rPr kumimoji="1" lang="en-US" altLang="zh-TW" sz="2200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kumimoji="1" lang="en-US" altLang="zh-TW" sz="2200" dirty="0">
                  <a:solidFill>
                    <a:schemeClr val="tx1"/>
                  </a:solidFill>
                </a:endParaRPr>
              </a:p>
              <a:p>
                <a:pPr marL="177800" indent="-177800" algn="just">
                  <a:lnSpc>
                    <a:spcPct val="150000"/>
                  </a:lnSpc>
                  <a:spcBef>
                    <a:spcPts val="0"/>
                  </a:spcBef>
                  <a:buSzPts val="2400"/>
                </a:pPr>
                <a:r>
                  <a:rPr lang="en-US" altLang="zh-TW" sz="2400" dirty="0" smtClean="0">
                    <a:solidFill>
                      <a:srgbClr val="FF0000"/>
                    </a:solidFill>
                  </a:rPr>
                  <a:t> The point </a:t>
                </a:r>
                <a14:m>
                  <m:oMath xmlns:m="http://schemas.openxmlformats.org/officeDocument/2006/math"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𝑝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=(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,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,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𝑧</m:t>
                    </m:r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</a:rPr>
                  <a:t> represents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=(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num>
                      <m:den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𝑧</m:t>
                        </m:r>
                      </m:den>
                    </m:f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,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𝑦</m:t>
                        </m:r>
                      </m:num>
                      <m:den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𝑧</m:t>
                        </m:r>
                      </m:den>
                    </m:f>
                    <m:r>
                      <a:rPr lang="en-US" altLang="zh-TW" sz="240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altLang="zh-TW" sz="24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Google Shape;114;p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825624"/>
                <a:ext cx="7886700" cy="5032376"/>
              </a:xfrm>
              <a:prstGeom prst="rect">
                <a:avLst/>
              </a:prstGeom>
              <a:blipFill>
                <a:blip r:embed="rId3"/>
                <a:stretch>
                  <a:fillRect l="-1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>
                <a:solidFill>
                  <a:schemeClr val="tx1"/>
                </a:solidFill>
              </a:rPr>
              <a:t>9</a:t>
            </a:fld>
            <a:endParaRPr lang="uk-UA">
              <a:solidFill>
                <a:schemeClr val="tx1"/>
              </a:solidFill>
            </a:endParaRP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2514814" y="4282621"/>
            <a:ext cx="4114371" cy="2438829"/>
          </a:xfrm>
          <a:prstGeom prst="rect">
            <a:avLst/>
          </a:prstGeom>
          <a:noFill/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830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Vanishing points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 smtClean="0">
                    <a:solidFill>
                      <a:schemeClr val="tx1"/>
                    </a:solidFill>
                  </a:rPr>
                  <a:t>Columns of the rotation matrix are orthogonal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altLang="zh-TW" sz="2400" dirty="0">
                    <a:solidFill>
                      <a:schemeClr val="tx1"/>
                    </a:solidFill>
                  </a:rPr>
                  <a:t>We can obtain an estimate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22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Vanishing points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It is also possible to estimate the optical center as the orthocenter of the triangle formed by the three vanishing points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It is more accurate to re-estimate using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non-linear least squares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60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Rotational motion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When no calibration targets are available but you can rotate the camera around its front nodal point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We can calibrate the camera from a set of overlapping images by assuming that it is undergoing pure rotational motion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35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Rotational motion</a:t>
            </a:r>
            <a:endParaRPr lang="zh-TW" alt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55" y="1600200"/>
            <a:ext cx="39624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46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When images are taken with wide-angle lenses, it is often necessary to model lens distortions such as </a:t>
            </a:r>
            <a:r>
              <a:rPr lang="en-US" altLang="zh-TW" sz="2400" i="1" dirty="0">
                <a:solidFill>
                  <a:schemeClr val="tx1"/>
                </a:solidFill>
              </a:rPr>
              <a:t>radial distortion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barrel distortion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pincushion distortion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6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Radial distortion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48880"/>
            <a:ext cx="8801770" cy="3312368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0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TW" alt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TW" sz="2400" b="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zh-TW" alt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TW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(1+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n-US" altLang="zh-TW" sz="2400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2400" b="0" dirty="0">
                    <a:solidFill>
                      <a:schemeClr val="tx1"/>
                    </a:solidFill>
                  </a:rPr>
                  <a:t>:</a:t>
                </a:r>
                <a:r>
                  <a:rPr lang="zh-TW" altLang="en-US" sz="2400" b="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radial distortion </a:t>
                </a:r>
                <a:r>
                  <a:rPr lang="en-US" altLang="zh-TW" sz="2400" dirty="0" smtClean="0">
                    <a:solidFill>
                      <a:schemeClr val="tx1"/>
                    </a:solidFill>
                  </a:rPr>
                  <a:t>parameters</a:t>
                </a:r>
                <a:endParaRPr lang="en-US" altLang="zh-TW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44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4" y="224571"/>
            <a:ext cx="3826546" cy="6314329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1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 lot of different ways to estimate the radial distortion parameters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One of the simplest and most useful way: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Take an image of a scene with a lot of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straight lines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Adjust the parameters until all of the lines are straight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Plumb-line method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96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/>
              <a:t>Radial distortion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Another approach is to use several overlapping images and to combine the estimation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of the radial distortion parameters with the image alignment process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altLang="zh-TW" smtClean="0"/>
              <a:t>99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8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1956</Words>
  <Application>Microsoft Macintosh PowerPoint</Application>
  <PresentationFormat>如螢幕大小 (4:3)</PresentationFormat>
  <Paragraphs>528</Paragraphs>
  <Slides>101</Slides>
  <Notes>91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101</vt:i4>
      </vt:variant>
    </vt:vector>
  </HeadingPairs>
  <TitlesOfParts>
    <vt:vector size="109" baseType="lpstr">
      <vt:lpstr>Calibri</vt:lpstr>
      <vt:lpstr>Cambria Math</vt:lpstr>
      <vt:lpstr>Kaiti TC</vt:lpstr>
      <vt:lpstr>Wingdings</vt:lpstr>
      <vt:lpstr>新細明體</vt:lpstr>
      <vt:lpstr>標楷體</vt:lpstr>
      <vt:lpstr>Arial</vt:lpstr>
      <vt:lpstr>Simple Light</vt:lpstr>
      <vt:lpstr>Chapter 6 Feature-based alignment Advanced Computer Vision</vt:lpstr>
      <vt:lpstr>Feature-based Alignment</vt:lpstr>
      <vt:lpstr>PowerPoint 簡報</vt:lpstr>
      <vt:lpstr>Feature-based Alignment</vt:lpstr>
      <vt:lpstr>2D and 3D feature-based alignment</vt:lpstr>
      <vt:lpstr>Non-rigid or elastic deformations</vt:lpstr>
      <vt:lpstr>2D and 3D feature-based alignment</vt:lpstr>
      <vt:lpstr>Homogeneous Coordinates</vt:lpstr>
      <vt:lpstr>Homogeneous Coordinates</vt:lpstr>
      <vt:lpstr>Homogeneous Coordinates</vt:lpstr>
      <vt:lpstr>Homogeneous Coordinates</vt:lpstr>
      <vt:lpstr>2D and 3D feature-based alignment</vt:lpstr>
      <vt:lpstr>2D and 3D feature-based alignment</vt:lpstr>
      <vt:lpstr>2D and 3D feature-based alignment</vt:lpstr>
      <vt:lpstr>2D and 3D feature-based alignment</vt:lpstr>
      <vt:lpstr>2D and 3D feature-based alignment</vt:lpstr>
      <vt:lpstr>2D and 3D feature-based alignment</vt:lpstr>
      <vt:lpstr>Projective Transformations</vt:lpstr>
      <vt:lpstr>Projective Transformations</vt:lpstr>
      <vt:lpstr>Projective Transformations</vt:lpstr>
      <vt:lpstr>Projective Transformations</vt:lpstr>
      <vt:lpstr>Projective Transformations</vt:lpstr>
      <vt:lpstr>Projective Transformations</vt:lpstr>
      <vt:lpstr>Projective Transformations</vt:lpstr>
      <vt:lpstr>Projective Transformations</vt:lpstr>
      <vt:lpstr>2D Alignment Using Least Squares</vt:lpstr>
      <vt:lpstr>Projective 2D Motion</vt:lpstr>
      <vt:lpstr>Projective 2D Motion</vt:lpstr>
      <vt:lpstr>Projective 2D Motion</vt:lpstr>
      <vt:lpstr>Projective 2D Motion</vt:lpstr>
      <vt:lpstr>Projective 2D Motion</vt:lpstr>
      <vt:lpstr>Projective 2D Motion</vt:lpstr>
      <vt:lpstr>Projective 2D Motion</vt:lpstr>
      <vt:lpstr>Projective 2D Motion</vt:lpstr>
      <vt:lpstr>Projective 2D Motion</vt:lpstr>
      <vt:lpstr>2D Alignment Using Least Squares</vt:lpstr>
      <vt:lpstr>2D Alignment Using Least Squares</vt:lpstr>
      <vt:lpstr>2D Alignment Using Least Squares</vt:lpstr>
      <vt:lpstr>2D Alignment Using Least Squares</vt:lpstr>
      <vt:lpstr>Robust least squares</vt:lpstr>
      <vt:lpstr>Iterative algorithms</vt:lpstr>
      <vt:lpstr>Iterative algorithms</vt:lpstr>
      <vt:lpstr>Iterative algorithms</vt:lpstr>
      <vt:lpstr>RANSAC and Least Median of Squares</vt:lpstr>
      <vt:lpstr>PowerPoint 簡報</vt:lpstr>
      <vt:lpstr>PowerPoint 簡報</vt:lpstr>
      <vt:lpstr>Outlier rejection</vt:lpstr>
      <vt:lpstr>RANSAC and Least Median of Squares</vt:lpstr>
      <vt:lpstr>RANSAC and Least Median of Squares</vt:lpstr>
      <vt:lpstr>Preemptive RANSAC</vt:lpstr>
      <vt:lpstr>PROSAC</vt:lpstr>
      <vt:lpstr>RANSAC</vt:lpstr>
      <vt:lpstr>RANSAC</vt:lpstr>
      <vt:lpstr>RANSAC</vt:lpstr>
      <vt:lpstr>3D Alignment</vt:lpstr>
      <vt:lpstr>3D Alignment</vt:lpstr>
      <vt:lpstr>3D Alignment</vt:lpstr>
      <vt:lpstr>3D Alignment</vt:lpstr>
      <vt:lpstr>3D Alignment</vt:lpstr>
      <vt:lpstr>PowerPoint 簡報</vt:lpstr>
      <vt:lpstr>Pose Estimation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Linear Algorithms</vt:lpstr>
      <vt:lpstr>Pose Estimation - Iterative Algorithms</vt:lpstr>
      <vt:lpstr>Pose Estimation - Iterative Algorithms</vt:lpstr>
      <vt:lpstr>Pose Estimation - Iterative Algorithms</vt:lpstr>
      <vt:lpstr>Pose Estimation - Iterative Algorithms</vt:lpstr>
      <vt:lpstr>Geometric Intrinsic Calibration</vt:lpstr>
      <vt:lpstr>Calibration patterns</vt:lpstr>
      <vt:lpstr>Calibration patterns</vt:lpstr>
      <vt:lpstr>Calibration patterns</vt:lpstr>
      <vt:lpstr>Vanishing points</vt:lpstr>
      <vt:lpstr>PowerPoint 簡報</vt:lpstr>
      <vt:lpstr>Vanishing points</vt:lpstr>
      <vt:lpstr>Vanishing points</vt:lpstr>
      <vt:lpstr>Vanishing points</vt:lpstr>
      <vt:lpstr>Vanishing points</vt:lpstr>
      <vt:lpstr>Rotational motion</vt:lpstr>
      <vt:lpstr>Rotational motion</vt:lpstr>
      <vt:lpstr>Radial distortion</vt:lpstr>
      <vt:lpstr>Radial distortion</vt:lpstr>
      <vt:lpstr>Radial distortion</vt:lpstr>
      <vt:lpstr>PowerPoint 簡報</vt:lpstr>
      <vt:lpstr>Radial distortion</vt:lpstr>
      <vt:lpstr>Radial distortion</vt:lpstr>
      <vt:lpstr>Radial distortion</vt:lpstr>
      <vt:lpstr>Radial distortion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 Feature-based alignment Advanced Computer Vision</dc:title>
  <cp:lastModifiedBy>Microsoft Office 使用者</cp:lastModifiedBy>
  <cp:revision>281</cp:revision>
  <cp:lastPrinted>2019-04-08T17:25:23Z</cp:lastPrinted>
  <dcterms:modified xsi:type="dcterms:W3CDTF">2019-04-09T02:23:10Z</dcterms:modified>
</cp:coreProperties>
</file>