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3"/>
  </p:notesMasterIdLst>
  <p:sldIdLst>
    <p:sldId id="256" r:id="rId2"/>
    <p:sldId id="257" r:id="rId3"/>
    <p:sldId id="260" r:id="rId4"/>
    <p:sldId id="343" r:id="rId5"/>
    <p:sldId id="258" r:id="rId6"/>
    <p:sldId id="259" r:id="rId7"/>
    <p:sldId id="261" r:id="rId8"/>
    <p:sldId id="269" r:id="rId9"/>
    <p:sldId id="264" r:id="rId10"/>
    <p:sldId id="265" r:id="rId11"/>
    <p:sldId id="266" r:id="rId12"/>
    <p:sldId id="268" r:id="rId13"/>
    <p:sldId id="271" r:id="rId14"/>
    <p:sldId id="270" r:id="rId15"/>
    <p:sldId id="273" r:id="rId16"/>
    <p:sldId id="274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6" r:id="rId27"/>
    <p:sldId id="285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44" r:id="rId43"/>
    <p:sldId id="301" r:id="rId44"/>
    <p:sldId id="302" r:id="rId45"/>
    <p:sldId id="303" r:id="rId46"/>
    <p:sldId id="339" r:id="rId47"/>
    <p:sldId id="304" r:id="rId48"/>
    <p:sldId id="305" r:id="rId49"/>
    <p:sldId id="306" r:id="rId50"/>
    <p:sldId id="307" r:id="rId51"/>
    <p:sldId id="308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20" r:id="rId62"/>
    <p:sldId id="319" r:id="rId63"/>
    <p:sldId id="321" r:id="rId64"/>
    <p:sldId id="322" r:id="rId65"/>
    <p:sldId id="329" r:id="rId66"/>
    <p:sldId id="328" r:id="rId67"/>
    <p:sldId id="323" r:id="rId68"/>
    <p:sldId id="345" r:id="rId69"/>
    <p:sldId id="324" r:id="rId70"/>
    <p:sldId id="325" r:id="rId71"/>
    <p:sldId id="326" r:id="rId72"/>
    <p:sldId id="327" r:id="rId73"/>
    <p:sldId id="330" r:id="rId74"/>
    <p:sldId id="331" r:id="rId75"/>
    <p:sldId id="332" r:id="rId76"/>
    <p:sldId id="340" r:id="rId77"/>
    <p:sldId id="333" r:id="rId78"/>
    <p:sldId id="334" r:id="rId79"/>
    <p:sldId id="335" r:id="rId80"/>
    <p:sldId id="336" r:id="rId81"/>
    <p:sldId id="342" r:id="rId8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4599F94E-CEE6-441E-89CC-EB005ECD8F06}">
      <a14:m xmlns:a14="http://schemas.microsoft.com/office/drawing/2010/main">
        <m:mathPr xmlns:m="http://schemas.openxmlformats.org/officeDocument/2006/math"/>
      </a14:m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12"/>
    <p:restoredTop sz="88282" autoAdjust="0"/>
  </p:normalViewPr>
  <p:slideViewPr>
    <p:cSldViewPr>
      <p:cViewPr varScale="1">
        <p:scale>
          <a:sx n="99" d="100"/>
          <a:sy n="99" d="100"/>
        </p:scale>
        <p:origin x="176" y="5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3F8FA-7140-481E-B74A-A1D4607F0DB4}" type="datetimeFigureOut">
              <a:rPr lang="zh-TW" altLang="en-US" smtClean="0"/>
              <a:t>2018/4/19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D19EE9-717A-41AB-8784-A83B46B641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3279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Hant" altLang="en-US" dirty="0"/>
              <a:t>最小方差：已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19EE9-717A-41AB-8784-A83B46B64154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5638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Hant" altLang="en-US" dirty="0"/>
              <a:t>將線性關係加入最小方差中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19EE9-717A-41AB-8784-A83B46B64154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825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zh-Hant" altLang="en-US" dirty="0"/>
                  <a:t>與線性最小方差相比，加入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smtClean="0">
                        <a:latin typeface="Cambria Math"/>
                      </a:rPr>
                      <m:t>Δ</m:t>
                    </m:r>
                    <m:r>
                      <a:rPr lang="en-US" altLang="zh-TW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kumimoji="1" lang="zh-Hant" altLang="en-US" dirty="0"/>
                  <a:t> ，再遞迴找出最小值</a:t>
                </a:r>
                <a:endParaRPr kumimoji="1" lang="zh-TW" altLang="en-US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zh-Hant" altLang="en-US" dirty="0"/>
                  <a:t>與線性最小方差相比，加入</a:t>
                </a:r>
                <a:r>
                  <a:rPr lang="en-US" altLang="zh-TW" b="0" i="0">
                    <a:latin typeface="Cambria Math"/>
                  </a:rPr>
                  <a:t>Δ𝑝</a:t>
                </a:r>
                <a:r>
                  <a:rPr kumimoji="1" lang="zh-Hant" altLang="en-US" dirty="0"/>
                  <a:t> ，再遞迴找出最小值</a:t>
                </a:r>
                <a:endParaRPr kumimoji="1"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19EE9-717A-41AB-8784-A83B46B64154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5035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https://www.youtube.com/watch?v=UV9DeftTqNk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19EE9-717A-41AB-8784-A83B46B64154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9733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1−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1 −</m:t>
                              </m:r>
                              <m:sSup>
                                <m:sSup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TW" b="0" i="0" smtClean="0">
                    <a:latin typeface="Cambria Math" panose="02040503050406030204" pitchFamily="18" charset="0"/>
                  </a:rPr>
                  <a:t>𝑃</a:t>
                </a:r>
                <a:r>
                  <a:rPr lang="en-US" altLang="zh-TW" b="0" i="0" smtClean="0">
                    <a:latin typeface="Cambria Math" panose="02040503050406030204" pitchFamily="18" charset="0"/>
                  </a:rPr>
                  <a:t>=1−(1 −𝑝^𝑘 )^𝑠</a:t>
                </a:r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19EE9-717A-41AB-8784-A83B46B64154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0689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FF0000"/>
                </a:solidFill>
              </a:rPr>
              <a:t>Intrinsic</a:t>
            </a:r>
            <a:r>
              <a:rPr lang="zh-TW" altLang="en-US" dirty="0">
                <a:solidFill>
                  <a:srgbClr val="FF0000"/>
                </a:solidFill>
              </a:rPr>
              <a:t> </a:t>
            </a:r>
            <a:r>
              <a:rPr lang="en-US" altLang="zh-TW" dirty="0">
                <a:solidFill>
                  <a:srgbClr val="FF0000"/>
                </a:solidFill>
              </a:rPr>
              <a:t>calibration matrix</a:t>
            </a:r>
            <a:r>
              <a:rPr lang="zh-TW" altLang="en-US" dirty="0"/>
              <a:t> 已知的校正矩陣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19EE9-717A-41AB-8784-A83B46B64154}" type="slidenum">
              <a:rPr lang="zh-TW" altLang="en-US" smtClean="0"/>
              <a:t>49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5708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dirty="0"/>
              <a:t>2D</a:t>
            </a:r>
            <a:r>
              <a:rPr kumimoji="1" lang="zh-TW" altLang="en-US" dirty="0"/>
              <a:t>平面上的</a:t>
            </a:r>
            <a:r>
              <a:rPr kumimoji="1" lang="en-US" altLang="zh-TW" dirty="0"/>
              <a:t>xi</a:t>
            </a:r>
            <a:r>
              <a:rPr kumimoji="1" lang="zh-TW" altLang="en-US" dirty="0"/>
              <a:t>和</a:t>
            </a:r>
            <a:r>
              <a:rPr kumimoji="1" lang="en-US" altLang="zh-TW" dirty="0" err="1"/>
              <a:t>xj</a:t>
            </a:r>
            <a:r>
              <a:rPr kumimoji="1" lang="zh-TW" altLang="en-US" dirty="0"/>
              <a:t>與投影中心點的夾角，與</a:t>
            </a:r>
            <a:r>
              <a:rPr kumimoji="1" lang="en-US" altLang="zh-TW" dirty="0"/>
              <a:t>3D</a:t>
            </a:r>
            <a:r>
              <a:rPr kumimoji="1" lang="zh-TW" altLang="en-US" dirty="0"/>
              <a:t>空間上的</a:t>
            </a:r>
            <a:r>
              <a:rPr kumimoji="1" lang="en-US" altLang="zh-TW" dirty="0"/>
              <a:t>pi</a:t>
            </a:r>
            <a:r>
              <a:rPr kumimoji="1" lang="zh-TW" altLang="en-US" dirty="0"/>
              <a:t>和</a:t>
            </a:r>
            <a:r>
              <a:rPr kumimoji="1" lang="en-US" altLang="zh-TW" dirty="0" err="1"/>
              <a:t>pj</a:t>
            </a:r>
            <a:r>
              <a:rPr kumimoji="1" lang="zh-TW" altLang="en-US" dirty="0"/>
              <a:t>與投影中心點的夾角一致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19EE9-717A-41AB-8784-A83B46B64154}" type="slidenum">
              <a:rPr lang="zh-TW" altLang="en-US" smtClean="0"/>
              <a:t>52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571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Use dot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19EE9-717A-41AB-8784-A83B46B64154}" type="slidenum">
              <a:rPr lang="zh-TW" altLang="en-US" smtClean="0"/>
              <a:t>71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988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5969-D0EB-4D2A-8687-33D3ECE3EBEF}" type="datetimeFigureOut">
              <a:rPr lang="zh-TW" altLang="en-US" smtClean="0"/>
              <a:t>2018/4/19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61CAB-8EA7-4057-BFBE-85D906324A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1085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5969-D0EB-4D2A-8687-33D3ECE3EBEF}" type="datetimeFigureOut">
              <a:rPr lang="zh-TW" altLang="en-US" smtClean="0"/>
              <a:t>2018/4/19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61CAB-8EA7-4057-BFBE-85D906324A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7352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5969-D0EB-4D2A-8687-33D3ECE3EBEF}" type="datetimeFigureOut">
              <a:rPr lang="zh-TW" altLang="en-US" smtClean="0"/>
              <a:t>2018/4/19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61CAB-8EA7-4057-BFBE-85D906324A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719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5969-D0EB-4D2A-8687-33D3ECE3EBEF}" type="datetimeFigureOut">
              <a:rPr lang="zh-TW" altLang="en-US" smtClean="0"/>
              <a:t>2018/4/19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61CAB-8EA7-4057-BFBE-85D906324A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3246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5969-D0EB-4D2A-8687-33D3ECE3EBEF}" type="datetimeFigureOut">
              <a:rPr lang="zh-TW" altLang="en-US" smtClean="0"/>
              <a:t>2018/4/19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61CAB-8EA7-4057-BFBE-85D906324A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3018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5969-D0EB-4D2A-8687-33D3ECE3EBEF}" type="datetimeFigureOut">
              <a:rPr lang="zh-TW" altLang="en-US" smtClean="0"/>
              <a:t>2018/4/19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61CAB-8EA7-4057-BFBE-85D906324A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9819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5969-D0EB-4D2A-8687-33D3ECE3EBEF}" type="datetimeFigureOut">
              <a:rPr lang="zh-TW" altLang="en-US" smtClean="0"/>
              <a:t>2018/4/19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61CAB-8EA7-4057-BFBE-85D906324A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317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5969-D0EB-4D2A-8687-33D3ECE3EBEF}" type="datetimeFigureOut">
              <a:rPr lang="zh-TW" altLang="en-US" smtClean="0"/>
              <a:t>2018/4/19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61CAB-8EA7-4057-BFBE-85D906324A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1576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5969-D0EB-4D2A-8687-33D3ECE3EBEF}" type="datetimeFigureOut">
              <a:rPr lang="zh-TW" altLang="en-US" smtClean="0"/>
              <a:t>2018/4/19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61CAB-8EA7-4057-BFBE-85D906324A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6392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5969-D0EB-4D2A-8687-33D3ECE3EBEF}" type="datetimeFigureOut">
              <a:rPr lang="zh-TW" altLang="en-US" smtClean="0"/>
              <a:t>2018/4/19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61CAB-8EA7-4057-BFBE-85D906324A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3536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5969-D0EB-4D2A-8687-33D3ECE3EBEF}" type="datetimeFigureOut">
              <a:rPr lang="zh-TW" altLang="en-US" smtClean="0"/>
              <a:t>2018/4/19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61CAB-8EA7-4057-BFBE-85D906324A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0967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B5969-D0EB-4D2A-8687-33D3ECE3EBEF}" type="datetimeFigureOut">
              <a:rPr lang="zh-TW" altLang="en-US" smtClean="0"/>
              <a:t>2018/4/19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61CAB-8EA7-4057-BFBE-85D906324A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8390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d05228003@ntu.edu.tw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/>
              <a:t>Chapter 6</a:t>
            </a:r>
            <a:br>
              <a:rPr lang="en-US" altLang="zh-TW" b="1" dirty="0"/>
            </a:br>
            <a:r>
              <a:rPr lang="en-US" altLang="zh-TW" b="1" dirty="0"/>
              <a:t>Feature-based alignment</a:t>
            </a:r>
            <a:endParaRPr lang="zh-TW" altLang="en-US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51112"/>
          </a:xfrm>
        </p:spPr>
        <p:txBody>
          <a:bodyPr>
            <a:normAutofit/>
          </a:bodyPr>
          <a:lstStyle/>
          <a:p>
            <a:r>
              <a:rPr lang="en-US" altLang="zh-TW" b="1" dirty="0"/>
              <a:t>Advanced Computer Vision</a:t>
            </a:r>
          </a:p>
          <a:p>
            <a:r>
              <a:rPr lang="zh-Hant" altLang="en-US" b="1" dirty="0"/>
              <a:t>張家豪</a:t>
            </a:r>
            <a:r>
              <a:rPr lang="zh-TW" altLang="en-US" b="1" dirty="0"/>
              <a:t> </a:t>
            </a:r>
            <a:endParaRPr lang="en-US" altLang="zh-TW" b="1" dirty="0"/>
          </a:p>
          <a:p>
            <a:r>
              <a:rPr lang="zh-Hant" altLang="en-US" b="1" dirty="0"/>
              <a:t>地理所 博二</a:t>
            </a:r>
            <a:endParaRPr lang="en-US" altLang="zh-Hant" b="1" dirty="0"/>
          </a:p>
          <a:p>
            <a:r>
              <a:rPr lang="en-US" altLang="zh-TW" b="1" dirty="0">
                <a:hlinkClick r:id="rId2"/>
              </a:rPr>
              <a:t>d05228003@ntu.edu.tw</a:t>
            </a:r>
            <a:endParaRPr lang="en-US" altLang="zh-TW" b="1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06394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2D Alignment Using Least Squares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/>
                  <a:t>Residual:</a:t>
                </a:r>
                <a:endParaRPr lang="en-US" altLang="zh-TW" b="0" i="1" dirty="0">
                  <a:latin typeface="Cambria Math"/>
                </a:endParaRPr>
              </a:p>
              <a:p>
                <a:pPr marL="0" indent="0">
                  <a:lnSpc>
                    <a:spcPct val="2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/>
                        </a:rPr>
                        <m:t>−</m:t>
                      </m:r>
                      <m:r>
                        <a:rPr lang="en-US" altLang="zh-TW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</a:rPr>
                            <m:t>;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𝑝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en-US" altLang="zh-TW" b="0" i="1" smtClean="0">
                          <a:latin typeface="Cambria Math"/>
                        </a:rPr>
                        <m:t>−</m:t>
                      </m:r>
                      <m:acc>
                        <m:accPr>
                          <m:chr m:val="̃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altLang="zh-TW" dirty="0"/>
              </a:p>
              <a:p>
                <a:pPr>
                  <a:lnSpc>
                    <a:spcPct val="20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2800" dirty="0"/>
                  <a:t>: the measured location</a:t>
                </a:r>
                <a:endParaRPr lang="en-US" altLang="zh-TW" sz="2800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2800" dirty="0"/>
                  <a:t>:</a:t>
                </a:r>
                <a:r>
                  <a:rPr lang="zh-TW" altLang="en-US" sz="2800" dirty="0"/>
                  <a:t> </a:t>
                </a:r>
                <a:r>
                  <a:rPr lang="en-US" altLang="zh-TW" sz="2800" dirty="0"/>
                  <a:t>the predicted location </a:t>
                </a:r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9349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2D Alignment Using Least Squares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Least squares:</a:t>
                </a:r>
              </a:p>
              <a:p>
                <a:pPr lvl="1"/>
                <a:r>
                  <a:rPr lang="en-US" altLang="zh-TW" dirty="0"/>
                  <a:t>Minimize the sum of squared residuals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𝐿𝑆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 smtClean="0">
                                      <a:latin typeface="Cambria Math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b="0" i="1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;</m:t>
                                      </m:r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</m:d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6444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2D Alignment Using Least Squares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/>
                  <a:t>Many of the motion models have a linear relationship:</a:t>
                </a:r>
              </a:p>
              <a:p>
                <a:pPr marL="0" indent="0">
                  <a:lnSpc>
                    <a:spcPct val="2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>
                          <a:latin typeface="Cambria Math"/>
                        </a:rPr>
                        <m:t>Δ</m:t>
                      </m:r>
                      <m:r>
                        <a:rPr lang="en-US" altLang="zh-TW" i="1">
                          <a:latin typeface="Cambria Math"/>
                        </a:rPr>
                        <m:t>𝑥</m:t>
                      </m:r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zh-TW" i="1">
                          <a:latin typeface="Cambria Math"/>
                        </a:rPr>
                        <m:t>−</m:t>
                      </m:r>
                      <m:r>
                        <a:rPr lang="en-US" altLang="zh-TW" i="1">
                          <a:latin typeface="Cambria Math"/>
                        </a:rPr>
                        <m:t>𝑥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𝐽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en-US" altLang="zh-TW" b="0" dirty="0"/>
              </a:p>
              <a:p>
                <a14:m>
                  <m:oMath xmlns:m="http://schemas.openxmlformats.org/officeDocument/2006/math">
                    <m:r>
                      <a:rPr lang="en-US" altLang="zh-TW" b="0" i="1">
                        <a:latin typeface="Cambria Math"/>
                      </a:rPr>
                      <m:t>𝐽</m:t>
                    </m:r>
                    <m:r>
                      <a:rPr lang="en-US" altLang="zh-TW" b="0" i="0" smtClean="0">
                        <a:latin typeface="Cambria Math"/>
                      </a:rPr>
                      <m:t>=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𝜕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𝑓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/</m:t>
                    </m:r>
                    <m:r>
                      <a:rPr lang="zh-TW" altLang="en-US" b="0" i="1" smtClean="0">
                        <a:latin typeface="Cambria Math"/>
                        <a:ea typeface="Cambria Math"/>
                      </a:rPr>
                      <m:t>𝜕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𝑝</m:t>
                    </m:r>
                  </m:oMath>
                </a14:m>
                <a:r>
                  <a:rPr lang="en-US" altLang="zh-TW" dirty="0"/>
                  <a:t>: </a:t>
                </a:r>
                <a:r>
                  <a:rPr lang="en-US" altLang="zh-TW" sz="2800" dirty="0"/>
                  <a:t>The </a:t>
                </a:r>
                <a:r>
                  <a:rPr lang="en-US" altLang="zh-TW" sz="2800" i="1" dirty="0"/>
                  <a:t>Jacobian</a:t>
                </a:r>
                <a:r>
                  <a:rPr lang="en-US" altLang="zh-TW" sz="2800" dirty="0"/>
                  <a:t> of the transformation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/>
                      </a:rPr>
                      <m:t>𝑓</m:t>
                    </m:r>
                  </m:oMath>
                </a14:m>
                <a:br>
                  <a:rPr lang="en-US" altLang="zh-TW" dirty="0"/>
                </a:br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2043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2D Alignment Using Least Squares</a:t>
            </a:r>
            <a:endParaRPr lang="zh-TW" altLang="en-US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94074"/>
            <a:ext cx="8229600" cy="433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5082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2D Alignment Using Least Squares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2795" y="1340768"/>
            <a:ext cx="8229600" cy="4525963"/>
          </a:xfrm>
        </p:spPr>
        <p:txBody>
          <a:bodyPr/>
          <a:lstStyle/>
          <a:p>
            <a:r>
              <a:rPr lang="en-US" altLang="zh-TW" dirty="0"/>
              <a:t>Linear least squares: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Find the minimum by solving:</a:t>
            </a:r>
          </a:p>
          <a:p>
            <a:pPr marL="0" indent="0">
              <a:buNone/>
            </a:pPr>
            <a:endParaRPr lang="en-US" altLang="zh-TW" b="0" dirty="0"/>
          </a:p>
          <a:p>
            <a:pPr marL="0" indent="0">
              <a:buNone/>
            </a:pPr>
            <a:endParaRPr lang="en-US" altLang="zh-TW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4" y="1860731"/>
            <a:ext cx="8820472" cy="245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43E9BD86-A073-5944-9037-AF65F9A148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798" y="4221123"/>
            <a:ext cx="2971388" cy="265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943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Iterative algorithms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Most problems do not have a simple linear relationship</a:t>
            </a:r>
          </a:p>
          <a:p>
            <a:pPr lvl="1"/>
            <a:r>
              <a:rPr lang="en-US" altLang="zh-TW" i="1" dirty="0"/>
              <a:t>non-linear least squares</a:t>
            </a:r>
          </a:p>
          <a:p>
            <a:pPr lvl="1"/>
            <a:r>
              <a:rPr lang="en-US" altLang="zh-TW" i="1" dirty="0"/>
              <a:t>non-linear regression</a:t>
            </a:r>
          </a:p>
        </p:txBody>
      </p:sp>
    </p:spTree>
    <p:extLst>
      <p:ext uri="{BB962C8B-B14F-4D97-AF65-F5344CB8AC3E}">
        <p14:creationId xmlns:p14="http://schemas.microsoft.com/office/powerpoint/2010/main" val="1287439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Iterative algorithms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Iteratively find an update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smtClean="0">
                        <a:latin typeface="Cambria Math"/>
                      </a:rPr>
                      <m:t>Δ</m:t>
                    </m:r>
                    <m:r>
                      <a:rPr lang="en-US" altLang="zh-TW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altLang="zh-TW" dirty="0"/>
                  <a:t> to the current parameter estimate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𝑝</m:t>
                    </m:r>
                  </m:oMath>
                </a14:m>
                <a:r>
                  <a:rPr lang="en-US" altLang="zh-TW" dirty="0"/>
                  <a:t> by minimizing:</a:t>
                </a:r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80928"/>
            <a:ext cx="8652656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8269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Iterative algorithms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Solve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/>
                      </a:rPr>
                      <m:t>Δ</m:t>
                    </m:r>
                    <m:r>
                      <a:rPr lang="en-US" altLang="zh-TW" i="1">
                        <a:latin typeface="Cambria Math"/>
                      </a:rPr>
                      <m:t>𝑝</m:t>
                    </m:r>
                  </m:oMath>
                </a14:m>
                <a:r>
                  <a:rPr lang="en-US" altLang="zh-TW" dirty="0"/>
                  <a:t> with: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1" i="1" smtClean="0">
                              <a:latin typeface="Cambria Math"/>
                            </a:rPr>
                            <m:t>𝑨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+</m:t>
                          </m:r>
                          <m:r>
                            <a:rPr lang="zh-TW" altLang="en-US" b="0" i="1" smtClean="0">
                              <a:latin typeface="Cambria Math"/>
                            </a:rPr>
                            <m:t>𝜆</m:t>
                          </m:r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/>
                            </a:rPr>
                            <m:t>diag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1" i="1" smtClean="0">
                                  <a:latin typeface="Cambria Math"/>
                                </a:rPr>
                                <m:t>𝑨</m:t>
                              </m:r>
                            </m:e>
                          </m:d>
                        </m:e>
                      </m:d>
                      <m:r>
                        <m:rPr>
                          <m:sty m:val="p"/>
                        </m:rPr>
                        <a:rPr lang="en-US" altLang="zh-TW">
                          <a:latin typeface="Cambria Math"/>
                        </a:rPr>
                        <m:t>Δ</m:t>
                      </m:r>
                      <m:r>
                        <a:rPr lang="en-US" altLang="zh-TW" i="1">
                          <a:latin typeface="Cambria Math"/>
                        </a:rPr>
                        <m:t>𝑝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1" i="1" smtClean="0">
                          <a:latin typeface="Cambria Math"/>
                        </a:rPr>
                        <m:t>𝒃</m:t>
                      </m:r>
                    </m:oMath>
                  </m:oMathPara>
                </a14:m>
                <a:endParaRPr lang="en-US" altLang="zh-TW" b="1" dirty="0"/>
              </a:p>
              <a:p>
                <a:pPr marL="0" indent="0">
                  <a:lnSpc>
                    <a:spcPct val="120000"/>
                  </a:lnSpc>
                  <a:spcBef>
                    <a:spcPts val="3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1" i="1">
                          <a:latin typeface="Cambria Math"/>
                        </a:rPr>
                        <m:t>𝑨</m:t>
                      </m:r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𝐽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i="1">
                              <a:latin typeface="Cambria Math"/>
                            </a:rPr>
                            <m:t>𝐽</m:t>
                          </m:r>
                          <m:r>
                            <a:rPr lang="en-US" altLang="zh-TW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altLang="zh-TW" dirty="0"/>
              </a:p>
              <a:p>
                <a:pPr marL="0" indent="0">
                  <a:lnSpc>
                    <a:spcPct val="120000"/>
                  </a:lnSpc>
                  <a:spcBef>
                    <a:spcPts val="3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1" i="1">
                          <a:latin typeface="Cambria Math"/>
                        </a:rPr>
                        <m:t>𝒃</m:t>
                      </m:r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𝐽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TW" altLang="en-US" dirty="0"/>
              </a:p>
              <a:p>
                <a:pPr marL="0" indent="0">
                  <a:buNone/>
                </a:pPr>
                <a:endParaRPr lang="zh-TW" altLang="en-US" b="1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5730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Iterative algorithms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/>
                      </a:rPr>
                      <m:t>𝜆</m:t>
                    </m:r>
                  </m:oMath>
                </a14:m>
                <a:r>
                  <a:rPr lang="en-US" altLang="zh-TW" dirty="0"/>
                  <a:t>: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an additional damping parameter</a:t>
                </a:r>
              </a:p>
              <a:p>
                <a:pPr lvl="1"/>
                <a:r>
                  <a:rPr lang="en-US" altLang="zh-TW" dirty="0"/>
                  <a:t>ensure that the system takes a “downhill” step in energy</a:t>
                </a:r>
              </a:p>
              <a:p>
                <a:pPr lvl="1"/>
                <a:r>
                  <a:rPr lang="en-US" altLang="zh-TW" dirty="0"/>
                  <a:t>can be set to 0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in many applications</a:t>
                </a:r>
              </a:p>
              <a:p>
                <a:r>
                  <a:rPr lang="en-US" altLang="zh-TW" dirty="0"/>
                  <a:t>Iteratively update the parameter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</a:rPr>
                        <m:t>𝑝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←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𝑝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altLang="zh-TW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𝑝</m:t>
                      </m:r>
                    </m:oMath>
                  </m:oMathPara>
                </a14:m>
                <a:endParaRPr lang="en-US" altLang="zh-TW" dirty="0">
                  <a:ea typeface="Cambria Math"/>
                </a:endParaRPr>
              </a:p>
              <a:p>
                <a:endParaRPr lang="en-US" altLang="zh-TW" dirty="0"/>
              </a:p>
              <a:p>
                <a:endParaRPr lang="en-US" altLang="zh-TW" dirty="0"/>
              </a:p>
              <a:p>
                <a:endParaRPr lang="en-US" altLang="zh-TW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2995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Projective 2D Motion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00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01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20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21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altLang="zh-TW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10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12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20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21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>
            <a:extLst>
              <a:ext uri="{FF2B5EF4-FFF2-40B4-BE49-F238E27FC236}">
                <a16:creationId xmlns:a16="http://schemas.microsoft.com/office/drawing/2014/main" id="{8B97DCB1-E6C2-7440-9FC4-4909595A2468}"/>
              </a:ext>
            </a:extLst>
          </p:cNvPr>
          <p:cNvSpPr txBox="1"/>
          <p:nvPr/>
        </p:nvSpPr>
        <p:spPr>
          <a:xfrm>
            <a:off x="457200" y="5327510"/>
            <a:ext cx="1475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Rewrite form: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AA84AF8F-C8EB-724A-A511-831E3E77BC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589240"/>
            <a:ext cx="62865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450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Feature-based Alignment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Match extracted features across different images</a:t>
            </a:r>
          </a:p>
          <a:p>
            <a:r>
              <a:rPr lang="en-US" altLang="zh-TW" dirty="0"/>
              <a:t>Verify the geometrical consistency of matching features</a:t>
            </a:r>
          </a:p>
          <a:p>
            <a:r>
              <a:rPr lang="en-US" altLang="zh-TW" dirty="0"/>
              <a:t>Applications:</a:t>
            </a:r>
          </a:p>
          <a:p>
            <a:pPr lvl="1"/>
            <a:r>
              <a:rPr lang="en-US" altLang="zh-TW" sz="2400" dirty="0"/>
              <a:t>Image stitching</a:t>
            </a:r>
          </a:p>
          <a:p>
            <a:pPr lvl="1"/>
            <a:r>
              <a:rPr lang="en-US" altLang="zh-TW" sz="2400" dirty="0"/>
              <a:t>Augmented reality</a:t>
            </a:r>
          </a:p>
          <a:p>
            <a:pPr lvl="1"/>
            <a:r>
              <a:rPr lang="en-US" altLang="zh-TW" sz="24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8462128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Projective 2D Motion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Jacobian:</a:t>
                </a:r>
              </a:p>
              <a:p>
                <a:endParaRPr lang="en-US" altLang="zh-TW" dirty="0"/>
              </a:p>
              <a:p>
                <a:endParaRPr lang="en-US" altLang="zh-TW" dirty="0"/>
              </a:p>
              <a:p>
                <a:endParaRPr lang="en-US" altLang="zh-TW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</a:rPr>
                        <m:t>𝐷</m:t>
                      </m:r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20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</a:rPr>
                        <m:t>𝑥</m:t>
                      </m:r>
                      <m:r>
                        <a:rPr lang="en-US" altLang="zh-TW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21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</a:rPr>
                        <m:t>𝑦</m:t>
                      </m:r>
                      <m:r>
                        <a:rPr lang="en-US" altLang="zh-TW" i="1">
                          <a:latin typeface="Cambria Math"/>
                        </a:rPr>
                        <m:t>+1</m:t>
                      </m:r>
                    </m:oMath>
                  </m:oMathPara>
                </a14:m>
                <a:endParaRPr lang="en-US" altLang="zh-TW" dirty="0"/>
              </a:p>
              <a:p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33" y="2276872"/>
            <a:ext cx="8263135" cy="1482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32349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Projective 2D Motion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Multiply both sides by the denominator(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US" altLang="zh-TW" dirty="0"/>
                  <a:t>) to obtain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an initial guess for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00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01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21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}</m:t>
                    </m:r>
                  </m:oMath>
                </a14:m>
                <a:endParaRPr lang="en-US" altLang="zh-TW" dirty="0"/>
              </a:p>
              <a:p>
                <a:endParaRPr lang="en-US" altLang="zh-TW" dirty="0"/>
              </a:p>
              <a:p>
                <a:endParaRPr lang="en-US" altLang="zh-TW" dirty="0"/>
              </a:p>
              <a:p>
                <a:endParaRPr lang="en-US" altLang="zh-TW" dirty="0"/>
              </a:p>
              <a:p>
                <a:r>
                  <a:rPr lang="en-US" altLang="zh-TW" dirty="0"/>
                  <a:t>Not an optimal form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 r="-8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918445"/>
            <a:ext cx="734377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33042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Projective 2D Motion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One way is to </a:t>
                </a:r>
                <a:r>
                  <a:rPr lang="en-US" altLang="zh-TW" i="1" dirty="0"/>
                  <a:t>reweight </a:t>
                </a:r>
                <a:r>
                  <a:rPr lang="en-US" altLang="zh-TW" dirty="0"/>
                  <a:t>each equation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</a:rPr>
                          <m:t>𝐷</m:t>
                        </m:r>
                      </m:den>
                    </m:f>
                  </m:oMath>
                </a14:m>
                <a:r>
                  <a:rPr lang="en-US" altLang="zh-TW" b="0" dirty="0"/>
                  <a:t>:</a:t>
                </a:r>
              </a:p>
              <a:p>
                <a:endParaRPr lang="en-US" altLang="zh-TW" dirty="0"/>
              </a:p>
              <a:p>
                <a:endParaRPr lang="en-US" altLang="zh-TW" b="0" dirty="0"/>
              </a:p>
              <a:p>
                <a:endParaRPr lang="en-US" altLang="zh-TW" dirty="0"/>
              </a:p>
              <a:p>
                <a:r>
                  <a:rPr lang="en-US" altLang="zh-TW" dirty="0"/>
                  <a:t>Performs better in practice</a:t>
                </a:r>
                <a:endParaRPr lang="en-US" altLang="zh-TW" b="0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2420888"/>
            <a:ext cx="799147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12156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Projective 2D Motion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The most principled way to do the estimation is using the Gauss–Newton approximation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Converge to a local minimum with proper checking for downhill steps</a:t>
            </a: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56" y="2708920"/>
            <a:ext cx="8640888" cy="1721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56872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Projective 2D Motion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An alternative </a:t>
            </a:r>
            <a:r>
              <a:rPr lang="en-US" altLang="zh-TW" i="1" dirty="0"/>
              <a:t>compositional </a:t>
            </a:r>
            <a:r>
              <a:rPr lang="en-US" altLang="zh-TW" dirty="0"/>
              <a:t>algorithm with  simplified formula:</a:t>
            </a:r>
            <a:endParaRPr lang="zh-TW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3" y="2852936"/>
            <a:ext cx="8944115" cy="1837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73556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Robust least squares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More robust versions of least squares are required when there are outliers among the correspondences</a:t>
            </a:r>
          </a:p>
        </p:txBody>
      </p:sp>
    </p:spTree>
    <p:extLst>
      <p:ext uri="{BB962C8B-B14F-4D97-AF65-F5344CB8AC3E}">
        <p14:creationId xmlns:p14="http://schemas.microsoft.com/office/powerpoint/2010/main" val="27974151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Robust least squares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M−estimator:</a:t>
                </a:r>
                <a:br>
                  <a:rPr lang="en-US" altLang="zh-TW" dirty="0"/>
                </a:br>
                <a:r>
                  <a:rPr lang="en-US" altLang="zh-TW" dirty="0"/>
                  <a:t>apply a robust penalty function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𝜌</m:t>
                    </m:r>
                    <m:r>
                      <a:rPr lang="en-US" altLang="zh-TW" i="1" dirty="0" smtClean="0">
                        <a:latin typeface="Cambria Math"/>
                      </a:rPr>
                      <m:t>(</m:t>
                    </m:r>
                    <m:r>
                      <a:rPr lang="en-US" altLang="zh-TW" b="0" i="1" dirty="0" smtClean="0">
                        <a:latin typeface="Cambria Math"/>
                      </a:rPr>
                      <m:t>𝑟</m:t>
                    </m:r>
                    <m:r>
                      <a:rPr lang="en-US" altLang="zh-TW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dirty="0"/>
                  <a:t> to the residuals</a:t>
                </a:r>
              </a:p>
              <a:p>
                <a:r>
                  <a:rPr lang="en-US" altLang="zh-TW" dirty="0"/>
                  <a:t>RLS: </a:t>
                </a:r>
                <a:r>
                  <a:rPr lang="en-US" altLang="zh-TW" i="1" dirty="0"/>
                  <a:t>Reweighted Least Squares</a:t>
                </a:r>
                <a:endParaRPr lang="en-US" altLang="zh-TW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𝑅𝐿𝑆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Δ</m:t>
                          </m:r>
                          <m:r>
                            <a:rPr lang="en-US" altLang="zh-TW" b="1" i="1">
                              <a:latin typeface="Cambria Math"/>
                            </a:rPr>
                            <m:t>𝒑</m:t>
                          </m:r>
                        </m:e>
                      </m:d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altLang="zh-TW" i="1">
                              <a:latin typeface="Cambria Math"/>
                            </a:rPr>
                            <m:t>𝜌</m:t>
                          </m:r>
                          <m:r>
                            <a:rPr lang="en-US" altLang="zh-TW" i="1">
                              <a:latin typeface="Cambria Math"/>
                            </a:rPr>
                            <m:t>(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i="1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zh-TW" altLang="en-US" dirty="0"/>
              </a:p>
              <a:p>
                <a:endParaRPr lang="zh-TW" altLang="en-US" dirty="0"/>
              </a:p>
              <a:p>
                <a:endParaRPr lang="en-US" altLang="zh-TW" dirty="0"/>
              </a:p>
              <a:p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401" b="-266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02950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Robust least squares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Weight function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𝑤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𝑟</m:t>
                        </m:r>
                      </m:e>
                    </m:d>
                  </m:oMath>
                </a14:m>
                <a:endParaRPr lang="en-US" altLang="zh-TW" b="0" dirty="0"/>
              </a:p>
              <a:p>
                <a:r>
                  <a:rPr lang="en-US" altLang="zh-TW" dirty="0"/>
                  <a:t>Finding the stationary point is equivalent to minimizing the </a:t>
                </a:r>
                <a:r>
                  <a:rPr lang="en-US" altLang="zh-TW" b="1" i="1" dirty="0"/>
                  <a:t>iteratively reweighted least squares</a:t>
                </a:r>
                <a:r>
                  <a:rPr lang="en-US" altLang="zh-TW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𝐼𝑅𝐿𝑆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𝑤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401" b="-266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65110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RANSAC</a:t>
            </a:r>
            <a:r>
              <a:rPr lang="zh-TW" altLang="en-US" dirty="0"/>
              <a:t> </a:t>
            </a:r>
            <a:r>
              <a:rPr lang="en-US" altLang="zh-TW" dirty="0"/>
              <a:t>and Least Median of Squares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Sometimes, too many outliers will prevent IRLS (or other gradient descent algorithms) from converging to the global optimum.</a:t>
            </a:r>
          </a:p>
          <a:p>
            <a:r>
              <a:rPr lang="en-US" altLang="zh-TW" dirty="0"/>
              <a:t>A better approach is find a starting set of </a:t>
            </a:r>
            <a:r>
              <a:rPr lang="en-US" altLang="zh-TW" i="1" dirty="0"/>
              <a:t>inlier</a:t>
            </a:r>
            <a:r>
              <a:rPr lang="en-US" altLang="zh-TW" dirty="0"/>
              <a:t> correspondences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603313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RANSAC</a:t>
            </a:r>
            <a:r>
              <a:rPr lang="zh-TW" altLang="en-US" dirty="0"/>
              <a:t> </a:t>
            </a:r>
            <a:r>
              <a:rPr lang="en-US" altLang="zh-TW" dirty="0"/>
              <a:t>and Least Median of Squares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RANSAC</a:t>
            </a:r>
            <a:r>
              <a:rPr lang="zh-TW" altLang="en-US" dirty="0"/>
              <a:t> </a:t>
            </a:r>
            <a:r>
              <a:rPr lang="en-US" altLang="zh-TW" dirty="0"/>
              <a:t>(</a:t>
            </a:r>
            <a:r>
              <a:rPr lang="en-US" altLang="zh-TW" dirty="0" err="1"/>
              <a:t>RANdom</a:t>
            </a:r>
            <a:r>
              <a:rPr lang="en-US" altLang="zh-TW" dirty="0"/>
              <a:t> </a:t>
            </a:r>
            <a:r>
              <a:rPr lang="en-US" altLang="zh-TW" dirty="0" err="1"/>
              <a:t>SAmple</a:t>
            </a:r>
            <a:r>
              <a:rPr lang="en-US" altLang="zh-TW" dirty="0"/>
              <a:t> Consensus)</a:t>
            </a:r>
          </a:p>
          <a:p>
            <a:r>
              <a:rPr lang="en-US" altLang="zh-TW" dirty="0"/>
              <a:t>Least Median of Squares</a:t>
            </a:r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393207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2528"/>
            <a:ext cx="7164288" cy="6801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56046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RANSAC</a:t>
            </a:r>
            <a:r>
              <a:rPr lang="zh-TW" altLang="en-US" dirty="0"/>
              <a:t> </a:t>
            </a:r>
            <a:r>
              <a:rPr lang="en-US" altLang="zh-TW" dirty="0"/>
              <a:t>and Least Median of Squares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/>
                  <a:t>Start by selecting a random subset of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altLang="zh-TW" dirty="0"/>
                  <a:t> correspondences </a:t>
                </a:r>
              </a:p>
              <a:p>
                <a:r>
                  <a:rPr lang="en-US" altLang="zh-TW" dirty="0"/>
                  <a:t>Compute an initial estimate of </a:t>
                </a:r>
                <a14:m>
                  <m:oMath xmlns:m="http://schemas.openxmlformats.org/officeDocument/2006/math">
                    <m:r>
                      <a:rPr lang="en-US" altLang="zh-TW" b="1" i="1" smtClean="0">
                        <a:latin typeface="Cambria Math"/>
                      </a:rPr>
                      <m:t>𝒑</m:t>
                    </m:r>
                  </m:oMath>
                </a14:m>
                <a:endParaRPr lang="en-US" altLang="zh-TW" b="1" dirty="0"/>
              </a:p>
              <a:p>
                <a:r>
                  <a:rPr lang="en-US" altLang="zh-TW" dirty="0"/>
                  <a:t>RANSAC counts the number of the </a:t>
                </a:r>
                <a:r>
                  <a:rPr lang="en-US" altLang="zh-TW" i="1" dirty="0"/>
                  <a:t>inliers, </a:t>
                </a:r>
                <a:r>
                  <a:rPr lang="en-US" altLang="zh-TW" dirty="0"/>
                  <a:t>whose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≤</m:t>
                    </m:r>
                    <m:r>
                      <a:rPr lang="en-US" altLang="zh-TW" b="0" i="1" smtClean="0">
                        <a:latin typeface="Cambria Math"/>
                      </a:rPr>
                      <m:t>𝜖</m:t>
                    </m:r>
                  </m:oMath>
                </a14:m>
                <a:endParaRPr lang="en-US" altLang="zh-TW" b="0" dirty="0"/>
              </a:p>
              <a:p>
                <a:r>
                  <a:rPr lang="en-US" altLang="zh-TW" dirty="0"/>
                  <a:t>Least median of Squares finds the median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TW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05417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RANSAC</a:t>
            </a:r>
            <a:r>
              <a:rPr lang="zh-TW" altLang="en-US" dirty="0"/>
              <a:t> </a:t>
            </a:r>
            <a:r>
              <a:rPr lang="en-US" altLang="zh-TW" dirty="0"/>
              <a:t>and Least Median of Squares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The random selection process is repeated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altLang="zh-TW" dirty="0"/>
                  <a:t> times </a:t>
                </a:r>
              </a:p>
              <a:p>
                <a:r>
                  <a:rPr lang="en-US" altLang="zh-TW" dirty="0"/>
                  <a:t>The sample set with the largest number of inliers (or with the smallest median residual) is kept as the final solution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617" r="-27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37981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Preemptive RANSAC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Only score a subset of the measurements in an initial round</a:t>
            </a:r>
          </a:p>
          <a:p>
            <a:r>
              <a:rPr lang="en-US" altLang="zh-TW" dirty="0"/>
              <a:t>Select the most plausible hypotheses for additional scoring and selection</a:t>
            </a:r>
          </a:p>
          <a:p>
            <a:r>
              <a:rPr lang="en-US" altLang="zh-TW" dirty="0"/>
              <a:t>Significantly speed up its performance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65296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PROSAC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/>
              <a:t>PROgressive</a:t>
            </a:r>
            <a:r>
              <a:rPr lang="en-US" altLang="zh-TW" dirty="0"/>
              <a:t> </a:t>
            </a:r>
            <a:r>
              <a:rPr lang="en-US" altLang="zh-TW" dirty="0" err="1"/>
              <a:t>SAmple</a:t>
            </a:r>
            <a:r>
              <a:rPr lang="en-US" altLang="zh-TW" dirty="0"/>
              <a:t> Consensus</a:t>
            </a:r>
          </a:p>
          <a:p>
            <a:r>
              <a:rPr lang="en-US" altLang="zh-TW" dirty="0"/>
              <a:t>Random samples are initially added from the most “confident” matches</a:t>
            </a:r>
          </a:p>
          <a:p>
            <a:r>
              <a:rPr lang="en-US" altLang="zh-TW" dirty="0"/>
              <a:t>Speeding up the process of finding a likely good set of inliers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673565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RANSAC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6916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/>
                      </a:rPr>
                      <m:t>𝑆</m:t>
                    </m:r>
                    <m:r>
                      <a:rPr lang="en-US" altLang="zh-TW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dirty="0"/>
                  <a:t>must be large enough to ensure that the random sampling has a good chance of finding a true set of inliers: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altLang="zh-TW" b="0" dirty="0"/>
                  <a:t>			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𝑆</m:t>
                    </m:r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/>
                          </a:rPr>
                          <m:t>log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⁡(1−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𝑃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/>
                          </a:rPr>
                          <m:t>log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⁡(1−</m:t>
                        </m:r>
                        <m:sSup>
                          <m:s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  <m:r>
                          <a:rPr lang="en-US" altLang="zh-TW" b="0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TW" dirty="0"/>
                  <a:t>	</a:t>
                </a:r>
                <a:endParaRPr lang="en-US" altLang="zh-TW" b="0" dirty="0"/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𝑃</m:t>
                    </m:r>
                  </m:oMath>
                </a14:m>
                <a:r>
                  <a:rPr lang="en-US" altLang="zh-TW" b="0" dirty="0"/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dirty="0"/>
                      <m:t>probability</m:t>
                    </m:r>
                    <m:r>
                      <m:rPr>
                        <m:nor/>
                      </m:rPr>
                      <a:rPr lang="en-US" altLang="zh-TW" dirty="0"/>
                      <m:t> </m:t>
                    </m:r>
                    <m:r>
                      <m:rPr>
                        <m:nor/>
                      </m:rPr>
                      <a:rPr lang="en-US" altLang="zh-TW" dirty="0"/>
                      <m:t>of</m:t>
                    </m:r>
                    <m:r>
                      <m:rPr>
                        <m:nor/>
                      </m:rPr>
                      <a:rPr lang="en-US" altLang="zh-TW" dirty="0"/>
                      <m:t> </m:t>
                    </m:r>
                    <m:r>
                      <m:rPr>
                        <m:nor/>
                      </m:rPr>
                      <a:rPr lang="en-US" altLang="zh-TW" dirty="0"/>
                      <m:t>success</m:t>
                    </m:r>
                  </m:oMath>
                </a14:m>
                <a:endParaRPr lang="en-US" altLang="zh-TW" dirty="0"/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𝑝</m:t>
                    </m:r>
                  </m:oMath>
                </a14:m>
                <a:r>
                  <a:rPr lang="en-US" altLang="zh-TW" b="0" dirty="0"/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dirty="0"/>
                      <m:t>probability</m:t>
                    </m:r>
                    <m:r>
                      <m:rPr>
                        <m:nor/>
                      </m:rPr>
                      <a:rPr lang="en-US" altLang="zh-TW" dirty="0"/>
                      <m:t> </m:t>
                    </m:r>
                    <m:r>
                      <m:rPr>
                        <m:nor/>
                      </m:rPr>
                      <a:rPr lang="en-US" altLang="zh-TW" dirty="0"/>
                      <m:t>of</m:t>
                    </m:r>
                    <m:r>
                      <m:rPr>
                        <m:nor/>
                      </m:rPr>
                      <a:rPr lang="en-US" altLang="zh-TW" dirty="0"/>
                      <m:t> </m:t>
                    </m:r>
                    <m:r>
                      <m:rPr>
                        <m:nor/>
                      </m:rPr>
                      <a:rPr lang="en-US" altLang="zh-TW" dirty="0"/>
                      <m:t>inlier</m:t>
                    </m:r>
                    <m:r>
                      <m:rPr>
                        <m:nor/>
                      </m:rPr>
                      <a:rPr lang="en-US" altLang="zh-TW" dirty="0"/>
                      <m:t> </m:t>
                    </m:r>
                  </m:oMath>
                </a14:m>
                <a:endParaRPr lang="en-US" altLang="zh-TW" b="0" dirty="0"/>
              </a:p>
              <a:p>
                <a:pPr>
                  <a:lnSpc>
                    <a:spcPct val="110000"/>
                  </a:lnSpc>
                </a:pPr>
                <a:r>
                  <a:rPr lang="en-US" altLang="zh-TW" i="1" dirty="0"/>
                  <a:t>k</a:t>
                </a:r>
                <a:r>
                  <a:rPr lang="en-US" altLang="zh-TW" b="0" dirty="0"/>
                  <a:t>: </a:t>
                </a:r>
                <a:r>
                  <a:rPr lang="en-US" altLang="zh-TW" dirty="0"/>
                  <a:t>number of sample points</a:t>
                </a:r>
                <a:endParaRPr lang="en-US" altLang="zh-TW" b="0" dirty="0"/>
              </a:p>
              <a:p>
                <a:pPr>
                  <a:lnSpc>
                    <a:spcPct val="110000"/>
                  </a:lnSpc>
                </a:pPr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69160"/>
              </a:xfrm>
              <a:blipFill rotWithShape="0">
                <a:blip r:embed="rId3"/>
                <a:stretch>
                  <a:fillRect l="-1704" t="-1444" r="-25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69031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RANSAC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內容版面配置區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Number of trials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𝑆</m:t>
                    </m:r>
                  </m:oMath>
                </a14:m>
                <a:r>
                  <a:rPr lang="en-US" altLang="zh-TW" dirty="0"/>
                  <a:t> to attain a 99% probability of success: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4" name="內容版面配置區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 r="-7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636912"/>
            <a:ext cx="3312368" cy="3401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48338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RANSAC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 number of trials </a:t>
            </a:r>
            <a:r>
              <a:rPr lang="en-US" altLang="zh-TW" i="1" dirty="0"/>
              <a:t>S</a:t>
            </a:r>
            <a:r>
              <a:rPr lang="en-US" altLang="zh-TW" dirty="0"/>
              <a:t> grows quickly with the number of sample points </a:t>
            </a:r>
            <a:r>
              <a:rPr lang="en-US" altLang="zh-TW" i="1" dirty="0"/>
              <a:t>k </a:t>
            </a:r>
            <a:r>
              <a:rPr lang="en-US" altLang="zh-TW" dirty="0"/>
              <a:t>used</a:t>
            </a:r>
          </a:p>
          <a:p>
            <a:r>
              <a:rPr lang="en-US" altLang="zh-TW" dirty="0"/>
              <a:t>Use the </a:t>
            </a:r>
            <a:r>
              <a:rPr lang="en-US" altLang="zh-TW" i="1" dirty="0"/>
              <a:t>minimum</a:t>
            </a:r>
            <a:r>
              <a:rPr lang="en-US" altLang="zh-TW" dirty="0"/>
              <a:t> number of sample points to reduce the number of trials </a:t>
            </a:r>
          </a:p>
          <a:p>
            <a:r>
              <a:rPr lang="en-US" altLang="zh-TW" dirty="0"/>
              <a:t>Which is also normally used in practice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483964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3D</a:t>
            </a:r>
            <a:r>
              <a:rPr lang="zh-TW" altLang="en-US" dirty="0"/>
              <a:t> </a:t>
            </a:r>
            <a:r>
              <a:rPr lang="en-US" altLang="zh-TW" dirty="0"/>
              <a:t>Alignment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Many computer vision applications require the alignment of 3D points</a:t>
            </a:r>
          </a:p>
          <a:p>
            <a:r>
              <a:rPr lang="en-US" altLang="zh-TW" dirty="0"/>
              <a:t>Linear 3D transformations can use regular least squares to estimate parameters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534009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3D</a:t>
            </a:r>
            <a:r>
              <a:rPr lang="zh-TW" altLang="en-US" dirty="0"/>
              <a:t> </a:t>
            </a:r>
            <a:r>
              <a:rPr lang="en-US" altLang="zh-TW" dirty="0"/>
              <a:t>Alignment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Rigid (Euclidean) motion: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𝑅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𝐷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altLang="zh-TW" b="1" i="1" smtClean="0">
                                      <a:latin typeface="Cambria Math"/>
                                    </a:rPr>
                                    <m:t>𝑹</m:t>
                                  </m:r>
                                  <m:sSub>
                                    <m:sSub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altLang="zh-TW" b="1" i="1" smtClean="0">
                                      <a:latin typeface="Cambria Math"/>
                                    </a:rPr>
                                    <m:t>𝒕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zh-TW" dirty="0"/>
              </a:p>
              <a:p>
                <a:pPr marL="0" indent="0">
                  <a:buNone/>
                </a:pPr>
                <a:r>
                  <a:rPr lang="en-US" altLang="zh-TW" dirty="0"/>
                  <a:t>		</a:t>
                </a:r>
                <a14:m>
                  <m:oMath xmlns:m="http://schemas.openxmlformats.org/officeDocument/2006/math"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𝑅𝑐</m:t>
                    </m:r>
                  </m:oMath>
                </a14:m>
                <a:endParaRPr lang="en-US" altLang="zh-TW" dirty="0"/>
              </a:p>
              <a:p>
                <a:r>
                  <a:rPr lang="en-US" altLang="zh-TW" dirty="0"/>
                  <a:t>We can center the point clouds: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US" altLang="zh-TW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</a:rPr>
                        <m:t>{</m:t>
                      </m:r>
                      <m:sSubSup>
                        <m:sSub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n-US" altLang="zh-TW" i="1">
                          <a:latin typeface="Cambria Math"/>
                        </a:rPr>
                        <m:t>−</m:t>
                      </m:r>
                      <m:r>
                        <a:rPr lang="en-US" altLang="zh-TW" i="1">
                          <a:latin typeface="Cambria Math"/>
                        </a:rPr>
                        <m:t>𝑐</m:t>
                      </m:r>
                      <m:r>
                        <a:rPr lang="en-US" altLang="zh-TW" b="0" i="1" smtClean="0">
                          <a:latin typeface="Cambria Math"/>
                        </a:rPr>
                        <m:t>′</m:t>
                      </m:r>
                      <m:r>
                        <a:rPr lang="en-US" altLang="zh-TW" i="1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zh-TW" altLang="en-US" dirty="0"/>
              </a:p>
              <a:p>
                <a:r>
                  <a:rPr lang="en-US" altLang="zh-TW" dirty="0"/>
                  <a:t>Estimate the rotation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altLang="zh-TW" i="1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 b="-377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74955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3D</a:t>
            </a:r>
            <a:r>
              <a:rPr lang="zh-TW" altLang="en-US" dirty="0"/>
              <a:t> </a:t>
            </a:r>
            <a:r>
              <a:rPr lang="en-US" altLang="zh-TW" dirty="0"/>
              <a:t>Alignment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/>
                  <a:t>Orthogonal </a:t>
                </a:r>
                <a:r>
                  <a:rPr lang="en-US" altLang="zh-TW" dirty="0" err="1"/>
                  <a:t>Procrustes</a:t>
                </a:r>
                <a:r>
                  <a:rPr lang="en-US" altLang="zh-TW" dirty="0"/>
                  <a:t> algorithm</a:t>
                </a:r>
              </a:p>
              <a:p>
                <a:r>
                  <a:rPr lang="en-US" altLang="zh-TW" dirty="0"/>
                  <a:t>computing the 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singular value decomposition (SVD)</a:t>
                </a:r>
                <a:r>
                  <a:rPr lang="en-US" altLang="zh-TW" dirty="0"/>
                  <a:t> of the 3 × 3 correlation matrix: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𝐶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TW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</m:e>
                      </m:nary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𝑈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/>
                        </a:rPr>
                        <m:t>Σ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𝑉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altLang="zh-TW" dirty="0"/>
              </a:p>
              <a:p>
                <a:pPr marL="0" indent="0">
                  <a:lnSpc>
                    <a:spcPct val="2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1" i="1" smtClean="0">
                          <a:latin typeface="Cambria Math"/>
                        </a:rPr>
                        <m:t>𝑹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𝑈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𝑉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altLang="zh-TW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0243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7C48A805-0A4C-5342-9D6D-E8F496D850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175637"/>
            <a:ext cx="2961655" cy="4442482"/>
          </a:xfr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B770B542-9429-F547-9D40-C76AFA60D2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148145"/>
            <a:ext cx="4320480" cy="3248733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E0D1F471-DA42-2B4D-A051-A52DC04B19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904" y="3645024"/>
            <a:ext cx="4464346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8798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3D</a:t>
            </a:r>
            <a:r>
              <a:rPr lang="zh-TW" altLang="en-US" dirty="0"/>
              <a:t> </a:t>
            </a:r>
            <a:r>
              <a:rPr lang="en-US" altLang="zh-TW" dirty="0"/>
              <a:t>Alignment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Absolute orientation algorithm</a:t>
                </a:r>
              </a:p>
              <a:p>
                <a:r>
                  <a:rPr lang="en-US" altLang="zh-TW" dirty="0"/>
                  <a:t>Estimate the unit quaternion corresponding to the rotation matrix </a:t>
                </a:r>
                <a14:m>
                  <m:oMath xmlns:m="http://schemas.openxmlformats.org/officeDocument/2006/math">
                    <m:r>
                      <a:rPr lang="en-US" altLang="zh-TW" b="1" i="1">
                        <a:latin typeface="Cambria Math"/>
                      </a:rPr>
                      <m:t>𝑹</m:t>
                    </m:r>
                  </m:oMath>
                </a14:m>
                <a:endParaRPr lang="en-US" altLang="zh-TW" b="1" dirty="0"/>
              </a:p>
              <a:p>
                <a:r>
                  <a:rPr lang="en-US" altLang="zh-TW" dirty="0"/>
                  <a:t>Form a 4×4 matrix from the entries in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𝐶</m:t>
                    </m:r>
                  </m:oMath>
                </a14:m>
                <a:endParaRPr lang="en-US" altLang="zh-TW" dirty="0"/>
              </a:p>
              <a:p>
                <a:r>
                  <a:rPr lang="en-US" altLang="zh-TW" dirty="0">
                    <a:solidFill>
                      <a:srgbClr val="FF0000"/>
                    </a:solidFill>
                  </a:rPr>
                  <a:t>Find the eigenvector associated with its largest positive eigenvalue</a:t>
                </a:r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401" r="-23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28347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3D</a:t>
            </a:r>
            <a:r>
              <a:rPr lang="zh-TW" altLang="en-US" dirty="0"/>
              <a:t> </a:t>
            </a:r>
            <a:r>
              <a:rPr lang="en-US" altLang="zh-TW" dirty="0"/>
              <a:t>Alignment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 difference of these two techniques’ accuracy is negligible (below the effects of measurement noise)</a:t>
            </a:r>
          </a:p>
          <a:p>
            <a:r>
              <a:rPr lang="en-US" altLang="zh-TW" dirty="0"/>
              <a:t>Sometimes these closed-form algorithms are not applicable</a:t>
            </a:r>
          </a:p>
        </p:txBody>
      </p:sp>
    </p:spTree>
    <p:extLst>
      <p:ext uri="{BB962C8B-B14F-4D97-AF65-F5344CB8AC3E}">
        <p14:creationId xmlns:p14="http://schemas.microsoft.com/office/powerpoint/2010/main" val="7728120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3080A51E-EA2F-A148-AFE2-F36A8A57BB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293" y="188640"/>
            <a:ext cx="8931413" cy="2952328"/>
          </a:xfr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ACB3A9C9-23BB-914D-A473-869C766F7F35}"/>
              </a:ext>
            </a:extLst>
          </p:cNvPr>
          <p:cNvSpPr txBox="1"/>
          <p:nvPr/>
        </p:nvSpPr>
        <p:spPr>
          <a:xfrm>
            <a:off x="5535320" y="6634711"/>
            <a:ext cx="36086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000" dirty="0"/>
              <a:t>http://</a:t>
            </a:r>
            <a:r>
              <a:rPr kumimoji="1" lang="en-US" altLang="zh-TW" sz="1000" dirty="0" err="1"/>
              <a:t>old.cescg.org</a:t>
            </a:r>
            <a:r>
              <a:rPr kumimoji="1" lang="en-US" altLang="zh-TW" sz="1000" dirty="0"/>
              <a:t>/CESCG-2007/papers/Bonn-</a:t>
            </a:r>
            <a:r>
              <a:rPr kumimoji="1" lang="en-US" altLang="zh-TW" sz="1000" dirty="0" err="1"/>
              <a:t>Koertgen</a:t>
            </a:r>
            <a:r>
              <a:rPr kumimoji="1" lang="en-US" altLang="zh-TW" sz="1000" dirty="0"/>
              <a:t>-Marcel/</a:t>
            </a:r>
            <a:endParaRPr kumimoji="1" lang="zh-TW" altLang="en-US" sz="1000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917B743E-6794-9E49-BD43-4A14AC5FB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417" y="3256889"/>
            <a:ext cx="4322018" cy="326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9807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Pose Estimation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Estimate an object’s 3D pose from a set of 2D point projections</a:t>
            </a:r>
          </a:p>
          <a:p>
            <a:pPr lvl="1"/>
            <a:r>
              <a:rPr lang="en-US" altLang="zh-TW" dirty="0"/>
              <a:t>Linear algorithms</a:t>
            </a:r>
          </a:p>
          <a:p>
            <a:pPr lvl="1"/>
            <a:r>
              <a:rPr lang="en-US" altLang="zh-TW" dirty="0"/>
              <a:t>Iterative algorithms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516296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Pose Estimation - Linear Algorithms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Simplest way to recover the pose of the camera</a:t>
            </a:r>
          </a:p>
          <a:p>
            <a:r>
              <a:rPr lang="en-US" altLang="zh-TW" dirty="0"/>
              <a:t>Form a set of linear equations analogous to those used for 2D motion estimation from the camera matrix form of perspective projection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155159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Pose Estimation - Linear Algorithms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581128"/>
                <a:ext cx="8229600" cy="1545035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dirty="0"/>
                  <a:t>: measured 2D feature locations</a:t>
                </a:r>
              </a:p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dirty="0"/>
                  <a:t>: known 3D feature locations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581128"/>
                <a:ext cx="8229600" cy="1545035"/>
              </a:xfrm>
              <a:blipFill rotWithShape="1">
                <a:blip r:embed="rId2"/>
                <a:stretch>
                  <a:fillRect t="-472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86" y="1196752"/>
            <a:ext cx="85725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87108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Pose Estimation - Linear Algorithms</a:t>
            </a:r>
            <a:endParaRPr lang="zh-TW" alt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757" y="1600200"/>
            <a:ext cx="647848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4765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Pose Estimation - Linear Algorithms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Solve the camera matrix </a:t>
                </a:r>
                <a14:m>
                  <m:oMath xmlns:m="http://schemas.openxmlformats.org/officeDocument/2006/math">
                    <m:r>
                      <a:rPr lang="en-US" altLang="zh-TW" b="1" i="1" smtClean="0">
                        <a:latin typeface="Cambria Math"/>
                      </a:rPr>
                      <m:t>𝑷</m:t>
                    </m:r>
                  </m:oMath>
                </a14:m>
                <a:r>
                  <a:rPr lang="zh-TW" altLang="en-US" b="1" dirty="0"/>
                  <a:t> </a:t>
                </a:r>
                <a:r>
                  <a:rPr lang="en-US" altLang="zh-TW" dirty="0"/>
                  <a:t>in a linear fashion</a:t>
                </a:r>
                <a:endParaRPr lang="en-US" altLang="zh-TW" b="1" dirty="0"/>
              </a:p>
              <a:p>
                <a:r>
                  <a:rPr lang="en-US" altLang="zh-TW" dirty="0"/>
                  <a:t>multiply the denominator on both sides of the equation</a:t>
                </a:r>
              </a:p>
              <a:p>
                <a:r>
                  <a:rPr lang="en-US" altLang="zh-TW" dirty="0"/>
                  <a:t>Denominator(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US" altLang="zh-TW" dirty="0"/>
                  <a:t>):</a:t>
                </a:r>
              </a:p>
              <a:p>
                <a:pPr marL="457200" lvl="1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2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3200" i="1">
                              <a:latin typeface="Cambria Math"/>
                            </a:rPr>
                            <m:t>20</m:t>
                          </m:r>
                        </m:sub>
                      </m:sSub>
                      <m:sSub>
                        <m:sSubPr>
                          <m:ctrlPr>
                            <a:rPr lang="en-US" altLang="zh-TW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200" i="1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altLang="zh-TW" sz="32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altLang="zh-TW" sz="32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2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3200" i="1">
                              <a:latin typeface="Cambria Math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en-US" altLang="zh-TW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200" i="1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en-US" altLang="zh-TW" sz="32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altLang="zh-TW" sz="32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2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3200" i="1">
                              <a:latin typeface="Cambria Math"/>
                            </a:rPr>
                            <m:t>22</m:t>
                          </m:r>
                        </m:sub>
                      </m:sSub>
                      <m:sSub>
                        <m:sSubPr>
                          <m:ctrlPr>
                            <a:rPr lang="en-US" altLang="zh-TW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200" i="1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altLang="zh-TW" sz="32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altLang="zh-TW" sz="32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2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3200" i="1">
                              <a:latin typeface="Cambria Math"/>
                            </a:rPr>
                            <m:t>23</m:t>
                          </m:r>
                        </m:sub>
                      </m:sSub>
                    </m:oMath>
                  </m:oMathPara>
                </a14:m>
                <a:endParaRPr lang="zh-TW" altLang="en-US" sz="3600" dirty="0"/>
              </a:p>
              <a:p>
                <a:endParaRPr lang="en-US" altLang="zh-TW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 r="-21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>
            <a:extLst>
              <a:ext uri="{FF2B5EF4-FFF2-40B4-BE49-F238E27FC236}">
                <a16:creationId xmlns:a16="http://schemas.microsoft.com/office/drawing/2014/main" id="{46D50F55-9700-F247-80EF-1E2D61CDD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348655"/>
            <a:ext cx="3744416" cy="153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78121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Pose Estimation - Linear Algorithms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Direct Linear Transform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(DLT)</a:t>
                </a:r>
              </a:p>
              <a:p>
                <a:r>
                  <a:rPr lang="en-US" altLang="zh-TW" dirty="0"/>
                  <a:t>At least six correspondences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are needed to compute the 12 (or 11) unknowns in </a:t>
                </a:r>
                <a14:m>
                  <m:oMath xmlns:m="http://schemas.openxmlformats.org/officeDocument/2006/math">
                    <m:r>
                      <a:rPr lang="en-US" altLang="zh-TW" b="1" i="1">
                        <a:latin typeface="Cambria Math"/>
                      </a:rPr>
                      <m:t>𝑷</m:t>
                    </m:r>
                  </m:oMath>
                </a14:m>
                <a:endParaRPr lang="en-US" altLang="zh-TW" dirty="0"/>
              </a:p>
              <a:p>
                <a:r>
                  <a:rPr lang="en-US" altLang="zh-TW" dirty="0"/>
                  <a:t>More accurate estimation of </a:t>
                </a:r>
                <a14:m>
                  <m:oMath xmlns:m="http://schemas.openxmlformats.org/officeDocument/2006/math">
                    <m:r>
                      <a:rPr lang="en-US" altLang="zh-TW" b="1" i="1">
                        <a:latin typeface="Cambria Math"/>
                      </a:rPr>
                      <m:t>𝑷</m:t>
                    </m:r>
                  </m:oMath>
                </a14:m>
                <a:r>
                  <a:rPr lang="en-US" altLang="zh-TW" dirty="0"/>
                  <a:t> can be obtained by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non-linear least squares with a small number of iterations.</a:t>
                </a:r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40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>
            <a:extLst>
              <a:ext uri="{FF2B5EF4-FFF2-40B4-BE49-F238E27FC236}">
                <a16:creationId xmlns:a16="http://schemas.microsoft.com/office/drawing/2014/main" id="{CCD7E31E-3540-D64C-8BAF-BBB0E4F9F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348655"/>
            <a:ext cx="3744416" cy="153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00409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Pose Estimation - Linear Algorithms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1" i="1" smtClean="0">
                          <a:latin typeface="Cambria Math"/>
                        </a:rPr>
                        <m:t>𝑷</m:t>
                      </m:r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r>
                        <a:rPr lang="en-US" altLang="zh-TW" b="1" i="1">
                          <a:latin typeface="Cambria Math"/>
                        </a:rPr>
                        <m:t>𝑲</m:t>
                      </m:r>
                      <m:r>
                        <a:rPr lang="en-US" altLang="zh-TW" i="1">
                          <a:latin typeface="Cambria Math"/>
                        </a:rPr>
                        <m:t>[</m:t>
                      </m:r>
                      <m:r>
                        <a:rPr lang="en-US" altLang="zh-TW" b="1" i="1">
                          <a:latin typeface="Cambria Math"/>
                        </a:rPr>
                        <m:t>𝑹</m:t>
                      </m:r>
                      <m:r>
                        <a:rPr lang="en-US" altLang="zh-TW" i="1">
                          <a:latin typeface="Cambria Math"/>
                        </a:rPr>
                        <m:t>|</m:t>
                      </m:r>
                      <m:r>
                        <a:rPr lang="en-US" altLang="zh-TW" b="1" i="1">
                          <a:latin typeface="Cambria Math"/>
                        </a:rPr>
                        <m:t>𝒕</m:t>
                      </m:r>
                      <m:r>
                        <a:rPr lang="en-US" altLang="zh-TW" i="1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altLang="zh-TW" dirty="0"/>
              </a:p>
              <a:p>
                <a:pPr>
                  <a:spcBef>
                    <a:spcPts val="2400"/>
                  </a:spcBef>
                </a:pPr>
                <a:r>
                  <a:rPr lang="en-US" altLang="zh-TW" dirty="0"/>
                  <a:t>Recover both </a:t>
                </a:r>
                <a:r>
                  <a:rPr lang="en-US" altLang="zh-TW" dirty="0">
                    <a:solidFill>
                      <a:schemeClr val="tx1"/>
                    </a:solidFill>
                  </a:rPr>
                  <a:t>the intrinsic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TW" dirty="0">
                    <a:solidFill>
                      <a:schemeClr val="tx1"/>
                    </a:solidFill>
                  </a:rPr>
                  <a:t>calibration matrix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𝑲</m:t>
                    </m:r>
                  </m:oMath>
                </a14:m>
                <a:r>
                  <a:rPr lang="zh-TW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TW" dirty="0">
                    <a:solidFill>
                      <a:schemeClr val="tx1"/>
                    </a:solidFill>
                  </a:rPr>
                  <a:t>and the rigid transformation </a:t>
                </a:r>
                <a14:m>
                  <m:oMath xmlns:m="http://schemas.openxmlformats.org/officeDocument/2006/math">
                    <m:r>
                      <a:rPr lang="en-US" altLang="zh-TW" dirty="0" smtClean="0">
                        <a:latin typeface="Cambria Math"/>
                      </a:rPr>
                      <m:t>(</m:t>
                    </m:r>
                    <m:r>
                      <a:rPr lang="en-US" altLang="zh-TW" b="1" i="1" dirty="0" smtClean="0">
                        <a:latin typeface="Cambria Math"/>
                      </a:rPr>
                      <m:t>𝑹</m:t>
                    </m:r>
                    <m:r>
                      <a:rPr lang="en-US" altLang="zh-TW" b="0" i="1" dirty="0" smtClean="0">
                        <a:latin typeface="Cambria Math"/>
                      </a:rPr>
                      <m:t>,</m:t>
                    </m:r>
                    <m:r>
                      <a:rPr lang="en-US" altLang="zh-TW" b="1" i="1" dirty="0" smtClean="0">
                        <a:latin typeface="Cambria Math"/>
                      </a:rPr>
                      <m:t>𝒕</m:t>
                    </m:r>
                    <m:r>
                      <a:rPr lang="en-US" altLang="zh-TW" b="0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altLang="zh-TW" dirty="0"/>
              </a:p>
              <a:p>
                <a14:m>
                  <m:oMath xmlns:m="http://schemas.openxmlformats.org/officeDocument/2006/math">
                    <m:r>
                      <a:rPr lang="en-US" altLang="zh-TW" b="1" i="1" dirty="0">
                        <a:latin typeface="Cambria Math"/>
                      </a:rPr>
                      <m:t>𝑲</m:t>
                    </m:r>
                  </m:oMath>
                </a14:m>
                <a:r>
                  <a:rPr lang="en-US" altLang="zh-TW" dirty="0"/>
                  <a:t> and </a:t>
                </a:r>
                <a14:m>
                  <m:oMath xmlns:m="http://schemas.openxmlformats.org/officeDocument/2006/math">
                    <m:r>
                      <a:rPr lang="en-US" altLang="zh-TW" b="1" i="1" dirty="0">
                        <a:latin typeface="Cambria Math"/>
                      </a:rPr>
                      <m:t>𝑹</m:t>
                    </m:r>
                  </m:oMath>
                </a14:m>
                <a:r>
                  <a:rPr lang="en-US" altLang="zh-TW" dirty="0"/>
                  <a:t> can be obtained from the front 3 × 3 sub-matrix of </a:t>
                </a:r>
                <a14:m>
                  <m:oMath xmlns:m="http://schemas.openxmlformats.org/officeDocument/2006/math">
                    <m:r>
                      <a:rPr lang="en-US" altLang="zh-TW" b="1" i="1">
                        <a:latin typeface="Cambria Math"/>
                      </a:rPr>
                      <m:t>𝑷</m:t>
                    </m:r>
                  </m:oMath>
                </a14:m>
                <a:r>
                  <a:rPr lang="en-US" altLang="zh-TW" dirty="0"/>
                  <a:t> using </a:t>
                </a:r>
                <a14:m>
                  <m:oMath xmlns:m="http://schemas.openxmlformats.org/officeDocument/2006/math">
                    <m:r>
                      <a:rPr lang="en-US" altLang="zh-TW" b="1" i="1" smtClean="0">
                        <a:latin typeface="Cambria Math"/>
                      </a:rPr>
                      <m:t>𝑹𝑸</m:t>
                    </m:r>
                  </m:oMath>
                </a14:m>
                <a:r>
                  <a:rPr lang="en-US" altLang="zh-TW" dirty="0"/>
                  <a:t> factorization </a:t>
                </a:r>
                <a:endParaRPr lang="zh-TW" alt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852" r="-30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1084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 Feature-based Alignment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Outline:</a:t>
            </a:r>
          </a:p>
          <a:p>
            <a:pPr lvl="1"/>
            <a:r>
              <a:rPr lang="en-US" altLang="zh-TW" dirty="0"/>
              <a:t>2D and 3D feature-based alignment</a:t>
            </a:r>
          </a:p>
          <a:p>
            <a:pPr lvl="1"/>
            <a:r>
              <a:rPr lang="en-US" altLang="zh-TW" dirty="0"/>
              <a:t>Pose estimation</a:t>
            </a:r>
          </a:p>
          <a:p>
            <a:pPr lvl="1"/>
            <a:r>
              <a:rPr lang="en-US" altLang="zh-TW" dirty="0"/>
              <a:t>Geometric intrinsic calibration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5037893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Pose Estimation - Linear Algorithms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In most applications, we have some prior knowledge about the intrinsic calibration matrix </a:t>
                </a:r>
                <a14:m>
                  <m:oMath xmlns:m="http://schemas.openxmlformats.org/officeDocument/2006/math">
                    <m:r>
                      <a:rPr lang="en-US" altLang="zh-TW" b="1" i="1" dirty="0">
                        <a:latin typeface="Cambria Math"/>
                      </a:rPr>
                      <m:t>𝑲</m:t>
                    </m:r>
                  </m:oMath>
                </a14:m>
                <a:endParaRPr lang="en-US" altLang="zh-TW" b="1" dirty="0"/>
              </a:p>
              <a:p>
                <a:r>
                  <a:rPr lang="en-US" altLang="zh-TW" dirty="0"/>
                  <a:t>Constraints can be incorporated into a non-linear minimization of the parameters in </a:t>
                </a:r>
                <a14:m>
                  <m:oMath xmlns:m="http://schemas.openxmlformats.org/officeDocument/2006/math">
                    <m:r>
                      <a:rPr lang="en-US" altLang="zh-TW" b="1" i="1" dirty="0">
                        <a:latin typeface="Cambria Math"/>
                      </a:rPr>
                      <m:t>𝑲</m:t>
                    </m:r>
                  </m:oMath>
                </a14:m>
                <a:r>
                  <a:rPr lang="en-US" altLang="zh-TW" dirty="0"/>
                  <a:t> and </a:t>
                </a:r>
                <a14:m>
                  <m:oMath xmlns:m="http://schemas.openxmlformats.org/officeDocument/2006/math">
                    <m:r>
                      <a:rPr lang="en-US" altLang="zh-TW" dirty="0">
                        <a:latin typeface="Cambria Math"/>
                      </a:rPr>
                      <m:t>(</m:t>
                    </m:r>
                    <m:r>
                      <a:rPr lang="en-US" altLang="zh-TW" b="1" i="1" dirty="0">
                        <a:latin typeface="Cambria Math"/>
                      </a:rPr>
                      <m:t>𝑹</m:t>
                    </m:r>
                    <m:r>
                      <a:rPr lang="en-US" altLang="zh-TW" i="1" dirty="0">
                        <a:latin typeface="Cambria Math"/>
                      </a:rPr>
                      <m:t>,</m:t>
                    </m:r>
                    <m:r>
                      <a:rPr lang="en-US" altLang="zh-TW" b="1" i="1" dirty="0">
                        <a:latin typeface="Cambria Math"/>
                      </a:rPr>
                      <m:t>𝒕</m:t>
                    </m:r>
                    <m:r>
                      <a:rPr lang="en-US" altLang="zh-TW" i="1" dirty="0">
                        <a:latin typeface="Cambria Math"/>
                      </a:rPr>
                      <m:t>)</m:t>
                    </m:r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70208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Pose Estimation - Linear Algorithms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In the case where the camera is already calibrated: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the matrix </a:t>
                </a:r>
                <a14:m>
                  <m:oMath xmlns:m="http://schemas.openxmlformats.org/officeDocument/2006/math">
                    <m:r>
                      <a:rPr lang="en-US" altLang="zh-TW" b="1" i="1" dirty="0">
                        <a:latin typeface="Cambria Math"/>
                      </a:rPr>
                      <m:t>𝑲</m:t>
                    </m:r>
                  </m:oMath>
                </a14:m>
                <a:r>
                  <a:rPr lang="en-US" altLang="zh-TW" dirty="0"/>
                  <a:t> is known </a:t>
                </a:r>
              </a:p>
              <a:p>
                <a:r>
                  <a:rPr lang="en-US" altLang="zh-TW" dirty="0"/>
                  <a:t>we can perform pose estimation using as few as three points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861432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Pose Estimation - Linear Algorithms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600200"/>
                <a:ext cx="8229600" cy="452596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TW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b="1" i="1">
                                <a:latin typeface="Cambria Math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dirty="0"/>
                  <a:t>: unit directions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TW" dirty="0"/>
              </a:p>
              <a:p>
                <a:r>
                  <a:rPr lang="en-US" altLang="zh-TW" dirty="0"/>
                  <a:t>The visual angle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 smtClean="0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altLang="zh-TW" dirty="0"/>
                  <a:t> between any pair of 2D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b="1" i="1" smtClean="0">
                                <a:latin typeface="Cambria Math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b="1" i="1">
                                <a:latin typeface="Cambria Math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TW" dirty="0"/>
                  <a:t> must be the same as the angle between their corresponding 3D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 smtClean="0"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600200"/>
                <a:ext cx="8229600" cy="4525963"/>
              </a:xfrm>
              <a:blipFill rotWithShape="1">
                <a:blip r:embed="rId3"/>
                <a:stretch>
                  <a:fillRect l="-1704" t="-16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>
            <a:extLst>
              <a:ext uri="{FF2B5EF4-FFF2-40B4-BE49-F238E27FC236}">
                <a16:creationId xmlns:a16="http://schemas.microsoft.com/office/drawing/2014/main" id="{BC9E6898-B506-A944-80F0-DFCC62724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466851"/>
            <a:ext cx="3239242" cy="2262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602440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Pose Estimation - Linear Algorithms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200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1" i="1">
                                  <a:latin typeface="Cambria Math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zh-TW" altLang="en-US" b="0" i="1" smtClean="0">
                          <a:latin typeface="Cambria Math"/>
                        </a:rPr>
                        <m:t>𝒩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1" i="1" dirty="0">
                                  <a:latin typeface="Cambria Math"/>
                                </a:rPr>
                                <m:t>𝑲</m:t>
                              </m:r>
                            </m:e>
                            <m:sup>
                              <m:r>
                                <a:rPr lang="en-US" altLang="zh-TW" b="0" i="1" dirty="0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1" i="1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1" i="1" dirty="0">
                                  <a:latin typeface="Cambria Math"/>
                                </a:rPr>
                                <m:t>𝑲</m:t>
                              </m:r>
                            </m:e>
                            <m:sup>
                              <m:r>
                                <a:rPr lang="en-US" altLang="zh-TW" i="1" dirty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1" i="1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1" i="1" dirty="0">
                                      <a:latin typeface="Cambria Math"/>
                                    </a:rPr>
                                    <m:t>𝑲</m:t>
                                  </m:r>
                                </m:e>
                                <m:sup>
                                  <m:r>
                                    <a:rPr lang="en-US" altLang="zh-TW" i="1" dirty="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altLang="zh-TW" b="0" dirty="0"/>
              </a:p>
              <a:p>
                <a:pPr marL="0" indent="0">
                  <a:lnSpc>
                    <a:spcPct val="200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1" i="1" smtClean="0">
                              <a:latin typeface="Cambria Math"/>
                            </a:rPr>
                            <m:t>𝒑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1" i="1">
                                  <a:latin typeface="Cambria Math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+</m:t>
                      </m:r>
                      <m:r>
                        <a:rPr lang="en-US" altLang="zh-TW" b="0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altLang="zh-TW" b="1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>
            <a:extLst>
              <a:ext uri="{FF2B5EF4-FFF2-40B4-BE49-F238E27FC236}">
                <a16:creationId xmlns:a16="http://schemas.microsoft.com/office/drawing/2014/main" id="{BE3D822F-92CF-C644-A26C-A23F1781D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466851"/>
            <a:ext cx="3239242" cy="2262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47025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Pose Estimation - Linear Algorithms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The cosine law gives: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𝑖𝑗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m:rPr>
                          <m:aln/>
                        </m:rPr>
                        <a:rPr lang="en-US" altLang="zh-TW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𝑗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/>
                        </a:rPr>
                        <m:t>−2</m:t>
                      </m:r>
                      <m:func>
                        <m:func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TW" b="0" i="0" smtClean="0">
                                  <a:latin typeface="Cambria Math"/>
                                </a:rPr>
                                <m:t>j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</m:e>
                      </m:func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zh-TW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altLang="zh-TW" i="1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𝑗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altLang="zh-TW" b="0" i="0" smtClean="0">
                          <a:latin typeface="Cambria Math"/>
                        </a:rPr>
                        <m:t>−2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j</m:t>
                          </m:r>
                        </m:sub>
                      </m:sSub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1" i="1">
                                  <a:latin typeface="Cambria Math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1" i="1">
                                  <a:latin typeface="Cambria Math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zh-TW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1" i="1" smtClean="0">
                                      <a:latin typeface="Cambria Math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1" i="1" smtClean="0">
                                      <a:latin typeface="Cambria Math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TW" b="0" i="0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>
            <a:extLst>
              <a:ext uri="{FF2B5EF4-FFF2-40B4-BE49-F238E27FC236}">
                <a16:creationId xmlns:a16="http://schemas.microsoft.com/office/drawing/2014/main" id="{EF33C071-F351-6140-9AB8-5DA0168EE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466851"/>
            <a:ext cx="3239242" cy="2262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014791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Pose Estimation - Linear Algorithms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/>
                  <a:t>We can take any triplet of constraints and using Sylvester resultants to obtain a quartic equation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TW" dirty="0"/>
                  <a:t>:</a:t>
                </a:r>
              </a:p>
              <a:p>
                <a:pPr marL="0" indent="0">
                  <a:lnSpc>
                    <a:spcPct val="2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/>
                            </a:rPr>
                            <m:t>𝑖𝑗𝑘</m:t>
                          </m:r>
                        </m:sub>
                      </m:sSub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altLang="zh-TW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sSubSup>
                        <m:sSub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800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800" b="0" i="1" smtClean="0">
                              <a:latin typeface="Cambria Math"/>
                            </a:rPr>
                            <m:t>8</m:t>
                          </m:r>
                        </m:sup>
                      </m:sSubSup>
                      <m:r>
                        <a:rPr lang="en-US" altLang="zh-TW" sz="28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sSubSup>
                        <m:sSub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800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800" b="0" i="1" smtClean="0">
                              <a:latin typeface="Cambria Math"/>
                            </a:rPr>
                            <m:t>6</m:t>
                          </m:r>
                        </m:sup>
                      </m:sSubSup>
                      <m:r>
                        <a:rPr lang="en-US" altLang="zh-TW" sz="28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800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800" b="0" i="1" smtClean="0">
                              <a:latin typeface="Cambria Math"/>
                            </a:rPr>
                            <m:t>4</m:t>
                          </m:r>
                        </m:sup>
                      </m:sSubSup>
                      <m:r>
                        <a:rPr lang="en-US" altLang="zh-TW" sz="28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800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8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altLang="zh-TW" sz="28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altLang="zh-TW" sz="2800" dirty="0"/>
              </a:p>
              <a:p>
                <a:endParaRPr lang="zh-TW" altLang="en-US" dirty="0"/>
              </a:p>
              <a:p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771455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Pose Estimation - Linear Algorithms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/>
                  <a:t>Given five or more correspondences, we can obtain a linear estimate (using SVD) for the values of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(</m:t>
                    </m:r>
                    <m:sSubSup>
                      <m:sSub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altLang="zh-TW" b="0" i="1" smtClean="0">
                            <a:latin typeface="Cambria Math"/>
                          </a:rPr>
                          <m:t>8</m:t>
                        </m:r>
                      </m:sup>
                    </m:sSubSup>
                    <m:r>
                      <a:rPr lang="en-US" altLang="zh-TW" b="0" i="1" smtClean="0">
                        <a:latin typeface="Cambria Math"/>
                      </a:rPr>
                      <m:t>,</m:t>
                    </m:r>
                    <m:sSubSup>
                      <m:sSub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altLang="zh-TW" b="0" i="1" smtClean="0">
                            <a:latin typeface="Cambria Math"/>
                          </a:rPr>
                          <m:t>6</m:t>
                        </m:r>
                      </m:sup>
                    </m:sSubSup>
                    <m:r>
                      <a:rPr lang="en-US" altLang="zh-TW" b="0" i="1" smtClean="0">
                        <a:latin typeface="Cambria Math"/>
                      </a:rPr>
                      <m:t>,</m:t>
                    </m:r>
                    <m:sSubSup>
                      <m:sSub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altLang="zh-TW" b="0" i="1" smtClean="0">
                            <a:latin typeface="Cambria Math"/>
                          </a:rPr>
                          <m:t>4</m:t>
                        </m:r>
                      </m:sup>
                    </m:sSubSup>
                    <m:r>
                      <a:rPr lang="en-US" altLang="zh-TW" b="0" i="1" smtClean="0">
                        <a:latin typeface="Cambria Math"/>
                      </a:rPr>
                      <m:t>,</m:t>
                    </m:r>
                    <m:sSubSup>
                      <m:sSub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altLang="zh-TW" b="0" i="1" smtClean="0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altLang="zh-TW" b="0" i="1" smtClean="0">
                        <a:latin typeface="Cambria Math"/>
                      </a:rPr>
                      <m:t>)</m:t>
                    </m:r>
                  </m:oMath>
                </a14:m>
                <a:endParaRPr lang="en-US" altLang="zh-TW" dirty="0"/>
              </a:p>
              <a:p>
                <a:r>
                  <a:rPr lang="en-US" altLang="zh-TW" dirty="0"/>
                  <a:t>Computed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altLang="zh-TW" b="0" i="1" smtClean="0">
                            <a:latin typeface="Cambria Math"/>
                          </a:rPr>
                          <m:t>2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𝑛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+2</m:t>
                        </m:r>
                      </m:sup>
                    </m:sSubSup>
                    <m:r>
                      <a:rPr lang="en-US" altLang="zh-TW" b="0" i="1" smtClean="0">
                        <a:latin typeface="Cambria Math"/>
                      </a:rPr>
                      <m:t>/</m:t>
                    </m:r>
                    <m:sSubSup>
                      <m:sSub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altLang="zh-TW" b="0" i="1" smtClean="0">
                            <a:latin typeface="Cambria Math"/>
                          </a:rPr>
                          <m:t>2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to estimate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40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494574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Pose Estimation - Linear Algorithms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We can generate a 3D structure consisting of the scaled point directions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TW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b="1" i="1">
                                <a:latin typeface="Cambria Math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TW" dirty="0"/>
              </a:p>
              <a:p>
                <a:r>
                  <a:rPr lang="en-US" altLang="zh-TW" dirty="0"/>
                  <a:t>Use 3D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Alignment to obtain the desired pose estimation</a:t>
                </a:r>
                <a:endParaRPr lang="zh-TW" altLang="en-US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623595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Pose Estimation - Linear Algorithms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Minimal PnP solutions can be quite noise sensitive</a:t>
            </a:r>
          </a:p>
          <a:p>
            <a:r>
              <a:rPr lang="en-US" altLang="zh-TW" dirty="0"/>
              <a:t>Also suffer from </a:t>
            </a:r>
            <a:r>
              <a:rPr lang="en-US" altLang="zh-TW" i="1" dirty="0"/>
              <a:t>bas-relief ambiguities </a:t>
            </a:r>
          </a:p>
          <a:p>
            <a:r>
              <a:rPr lang="en-US" altLang="zh-TW" dirty="0"/>
              <a:t>Use the linear algorithm to obtain an initial pose estimation</a:t>
            </a:r>
          </a:p>
          <a:p>
            <a:r>
              <a:rPr lang="en-US" altLang="zh-TW" dirty="0"/>
              <a:t>Optimize this estimation using</a:t>
            </a:r>
            <a:r>
              <a:rPr lang="zh-TW" altLang="en-US" dirty="0"/>
              <a:t> </a:t>
            </a:r>
            <a:r>
              <a:rPr lang="en-US" altLang="zh-TW" dirty="0"/>
              <a:t>the iterative algorithm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7875890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Pose Estimation - Iterative Algorithms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The most accurate (and flexible) way to estimate pose is using non-linear least squares</a:t>
                </a:r>
              </a:p>
              <a:p>
                <a:r>
                  <a:rPr lang="en-US" altLang="zh-TW" dirty="0"/>
                  <a:t>Projection equations:</a:t>
                </a:r>
              </a:p>
              <a:p>
                <a:pPr marL="0" indent="0">
                  <a:lnSpc>
                    <a:spcPct val="2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600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36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altLang="zh-TW" sz="36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3600" b="0" i="1" smtClean="0">
                          <a:latin typeface="Cambria Math"/>
                        </a:rPr>
                        <m:t>𝑓</m:t>
                      </m:r>
                      <m:r>
                        <a:rPr lang="en-US" altLang="zh-TW" sz="36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altLang="zh-TW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600" b="1" i="1" smtClean="0">
                              <a:latin typeface="Cambria Math"/>
                            </a:rPr>
                            <m:t>𝒑</m:t>
                          </m:r>
                        </m:e>
                        <m:sub>
                          <m:r>
                            <a:rPr lang="en-US" altLang="zh-TW" sz="36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altLang="zh-TW" sz="3600" b="0" i="1" smtClean="0">
                          <a:latin typeface="Cambria Math"/>
                        </a:rPr>
                        <m:t>;</m:t>
                      </m:r>
                      <m:r>
                        <a:rPr lang="en-US" altLang="zh-TW" sz="3600" b="1" i="1" smtClean="0">
                          <a:latin typeface="Cambria Math"/>
                        </a:rPr>
                        <m:t>𝑹</m:t>
                      </m:r>
                      <m:r>
                        <a:rPr lang="en-US" altLang="zh-TW" sz="3600" b="0" i="1" smtClean="0">
                          <a:latin typeface="Cambria Math"/>
                        </a:rPr>
                        <m:t>,</m:t>
                      </m:r>
                      <m:r>
                        <a:rPr lang="en-US" altLang="zh-TW" sz="3600" b="1" i="1" smtClean="0">
                          <a:latin typeface="Cambria Math"/>
                        </a:rPr>
                        <m:t>𝒕</m:t>
                      </m:r>
                      <m:r>
                        <a:rPr lang="en-US" altLang="zh-TW" sz="3600" b="0" i="1" smtClean="0">
                          <a:latin typeface="Cambria Math"/>
                        </a:rPr>
                        <m:t>,</m:t>
                      </m:r>
                      <m:r>
                        <a:rPr lang="en-US" altLang="zh-TW" sz="3600" b="1" i="1" smtClean="0">
                          <a:latin typeface="Cambria Math"/>
                        </a:rPr>
                        <m:t>𝑲</m:t>
                      </m:r>
                      <m:r>
                        <a:rPr lang="en-US" altLang="zh-TW" sz="3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36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2071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2D and 3D Feature-based Alignment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Estimate the motion between two or more sets of matched 2D or 3D points</a:t>
            </a:r>
          </a:p>
          <a:p>
            <a:r>
              <a:rPr lang="en-US" altLang="zh-TW" dirty="0"/>
              <a:t>In this section:</a:t>
            </a:r>
          </a:p>
          <a:p>
            <a:pPr lvl="1"/>
            <a:r>
              <a:rPr lang="en-US" altLang="zh-TW" dirty="0"/>
              <a:t>Restrict to global parametric transformations</a:t>
            </a:r>
          </a:p>
          <a:p>
            <a:pPr lvl="1"/>
            <a:r>
              <a:rPr lang="en-US" altLang="zh-TW" dirty="0"/>
              <a:t>Curved surfaces with higher order transformation</a:t>
            </a:r>
          </a:p>
          <a:p>
            <a:pPr lvl="1"/>
            <a:r>
              <a:rPr lang="en-US" altLang="zh-TW" dirty="0"/>
              <a:t>Non-rigid or elastic deformations will not be discussed here.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2758485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Pose Estimation - Iterative Algorithms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Iteratively minimize the </a:t>
            </a:r>
            <a:r>
              <a:rPr lang="en-US" altLang="zh-TW" dirty="0" err="1"/>
              <a:t>robustified</a:t>
            </a:r>
            <a:r>
              <a:rPr lang="en-US" altLang="zh-TW" dirty="0"/>
              <a:t> linearized </a:t>
            </a:r>
            <a:r>
              <a:rPr lang="en-US" altLang="zh-TW" dirty="0" err="1"/>
              <a:t>reprojection</a:t>
            </a:r>
            <a:r>
              <a:rPr lang="en-US" altLang="zh-TW" dirty="0"/>
              <a:t> errors: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71" y="2852936"/>
            <a:ext cx="7560840" cy="1436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837286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Pose Estimation - Iterative Algorithms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An easier to understand (and implement) version of the above non-linear regression problem can be constructed by re-writing the projection equations as a concatenation of simpler steps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7856833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Pose Estimation - Iterative Algorithms</a:t>
            </a:r>
            <a:endParaRPr lang="zh-TW" alt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62014"/>
            <a:ext cx="8229600" cy="3602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514317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Geometric Intrinsic Calibration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Intrinsic and extrinsic calibration can be computed at the same time</a:t>
            </a:r>
          </a:p>
          <a:p>
            <a:pPr lvl="1"/>
            <a:r>
              <a:rPr lang="en-US" altLang="zh-TW" dirty="0"/>
              <a:t>Intrinsic calibration:</a:t>
            </a:r>
            <a:br>
              <a:rPr lang="en-US" altLang="zh-TW" dirty="0"/>
            </a:br>
            <a:r>
              <a:rPr lang="en-US" altLang="zh-TW" dirty="0"/>
              <a:t>Internal camera calibration parameters</a:t>
            </a:r>
          </a:p>
          <a:p>
            <a:pPr lvl="1"/>
            <a:r>
              <a:rPr lang="en-US" altLang="zh-TW" dirty="0"/>
              <a:t>Extrinsic calibration:</a:t>
            </a:r>
            <a:br>
              <a:rPr lang="en-US" altLang="zh-TW" dirty="0"/>
            </a:br>
            <a:r>
              <a:rPr lang="en-US" altLang="zh-TW" dirty="0"/>
              <a:t>Pose of the camera</a:t>
            </a:r>
          </a:p>
          <a:p>
            <a:r>
              <a:rPr lang="en-US" altLang="zh-TW" dirty="0"/>
              <a:t>The </a:t>
            </a:r>
            <a:r>
              <a:rPr lang="en-US" altLang="zh-TW" i="1" dirty="0"/>
              <a:t>classic</a:t>
            </a:r>
            <a:r>
              <a:rPr lang="en-US" altLang="zh-TW" dirty="0"/>
              <a:t> approach to camera calibration</a:t>
            </a:r>
          </a:p>
        </p:txBody>
      </p:sp>
    </p:spTree>
    <p:extLst>
      <p:ext uri="{BB962C8B-B14F-4D97-AF65-F5344CB8AC3E}">
        <p14:creationId xmlns:p14="http://schemas.microsoft.com/office/powerpoint/2010/main" val="352919062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Calibration patterns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One of the more reliable ways to estimate</a:t>
            </a:r>
            <a:r>
              <a:rPr lang="zh-TW" altLang="en-US" dirty="0"/>
              <a:t> </a:t>
            </a:r>
            <a:r>
              <a:rPr lang="en-US" altLang="zh-TW" dirty="0"/>
              <a:t>a camera’s intrinsic parameters</a:t>
            </a:r>
          </a:p>
          <a:p>
            <a:r>
              <a:rPr lang="en-US" altLang="zh-TW" dirty="0"/>
              <a:t>In photogrammetry, it is common to set up a camera in a</a:t>
            </a:r>
            <a:r>
              <a:rPr lang="zh-TW" altLang="en-US" dirty="0"/>
              <a:t> </a:t>
            </a:r>
            <a:r>
              <a:rPr lang="en-US" altLang="zh-TW" dirty="0"/>
              <a:t>large field looking at distant calibration targets whose exact location has been pre-computed</a:t>
            </a:r>
            <a:r>
              <a:rPr lang="zh-TW" altLang="en-US" dirty="0"/>
              <a:t> </a:t>
            </a:r>
            <a:r>
              <a:rPr lang="en-US" altLang="zh-TW" dirty="0"/>
              <a:t>using surveying equipment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989727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Calibration patterns</a:t>
            </a:r>
            <a:endParaRPr lang="zh-TW" alt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43438"/>
            <a:ext cx="8229600" cy="383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768064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Calibration patterns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Span the calibration object as much of the workspace as possible if a smaller calibration rig needs to be used</a:t>
            </a:r>
          </a:p>
          <a:p>
            <a:r>
              <a:rPr lang="en-US" altLang="zh-TW" dirty="0"/>
              <a:t>Estimate the covariance in the parameters to determine the quality of calibration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2834619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Vanishing points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 man-made scene with a lot of rectangular objects such as boxes or room walls</a:t>
            </a:r>
          </a:p>
          <a:p>
            <a:r>
              <a:rPr lang="en-US" altLang="zh-TW" dirty="0"/>
              <a:t>Intersect the 2D lines corresponding to 3D parallel lines to compute their </a:t>
            </a:r>
            <a:r>
              <a:rPr lang="en-US" altLang="zh-TW" i="1" dirty="0"/>
              <a:t>vanishing points</a:t>
            </a:r>
          </a:p>
          <a:p>
            <a:r>
              <a:rPr lang="en-US" altLang="zh-TW" dirty="0"/>
              <a:t>Use these to determine the intrinsic and extrinsic calibration parameters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9007438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7C48A805-0A4C-5342-9D6D-E8F496D850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175637"/>
            <a:ext cx="2961655" cy="4442482"/>
          </a:xfr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B770B542-9429-F547-9D40-C76AFA60D2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148145"/>
            <a:ext cx="4320480" cy="3248733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E0D1F471-DA42-2B4D-A051-A52DC04B19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904" y="3645024"/>
            <a:ext cx="4464346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07002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Vanishing points</a:t>
            </a:r>
            <a:endParaRPr lang="zh-TW" altLang="en-US" dirty="0"/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03" y="1705075"/>
            <a:ext cx="8466994" cy="4316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4166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2D and 3D Feature-based Alignment</a:t>
            </a:r>
            <a:endParaRPr lang="zh-TW" altLang="en-US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14082"/>
            <a:ext cx="8229600" cy="3327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187624" y="4869160"/>
            <a:ext cx="676875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Basic set of 2D planar transformations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9296000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Vanishing points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/>
                  <a:t>Assume a simplified form for the calibration matrix </a:t>
                </a:r>
                <a14:m>
                  <m:oMath xmlns:m="http://schemas.openxmlformats.org/officeDocument/2006/math">
                    <m:r>
                      <a:rPr lang="en-US" altLang="zh-TW" b="1" i="1">
                        <a:latin typeface="Cambria Math"/>
                      </a:rPr>
                      <m:t>𝑲</m:t>
                    </m:r>
                  </m:oMath>
                </a14:m>
                <a:r>
                  <a:rPr lang="en-US" altLang="zh-TW" dirty="0"/>
                  <a:t> where only the focal length is unknown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TW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TW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𝑓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∼</m:t>
                      </m:r>
                      <m:r>
                        <a:rPr lang="en-US" altLang="zh-TW" b="1" i="1" smtClean="0">
                          <a:latin typeface="Cambria Math"/>
                          <a:ea typeface="Cambria Math"/>
                        </a:rPr>
                        <m:t>𝑹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b="1" i="1" smtClean="0">
                              <a:latin typeface="Cambria Math"/>
                              <a:ea typeface="Cambria Math"/>
                            </a:rPr>
                            <m:t>𝒑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b="1" i="1" smtClean="0">
                              <a:latin typeface="Cambria Math"/>
                              <a:ea typeface="Cambria Math"/>
                            </a:rPr>
                            <m:t>𝒓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altLang="zh-TW" b="0" dirty="0">
                  <a:ea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b="1" i="1">
                            <a:latin typeface="Cambria Math"/>
                            <a:ea typeface="Cambria Math"/>
                          </a:rPr>
                          <m:t>𝒑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dirty="0"/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dirty="0" smtClean="0">
                            <a:latin typeface="Cambria Math"/>
                          </a:rPr>
                          <m:t>1,0,0</m:t>
                        </m:r>
                      </m:e>
                    </m:d>
                  </m:oMath>
                </a14:m>
                <a:r>
                  <a:rPr lang="en-US" altLang="zh-TW" dirty="0"/>
                  <a:t>, 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/>
                      </a:rPr>
                      <m:t>(</m:t>
                    </m:r>
                    <m:r>
                      <a:rPr lang="en-US" altLang="zh-TW" b="0" i="1" dirty="0" smtClean="0">
                        <a:latin typeface="Cambria Math"/>
                      </a:rPr>
                      <m:t>0</m:t>
                    </m:r>
                    <m:r>
                      <a:rPr lang="en-US" altLang="zh-TW" i="1" dirty="0">
                        <a:latin typeface="Cambria Math"/>
                      </a:rPr>
                      <m:t>,</m:t>
                    </m:r>
                    <m:r>
                      <a:rPr lang="en-US" altLang="zh-TW" b="0" i="1" dirty="0" smtClean="0">
                        <a:latin typeface="Cambria Math"/>
                      </a:rPr>
                      <m:t>1</m:t>
                    </m:r>
                    <m:r>
                      <a:rPr lang="en-US" altLang="zh-TW" i="1" dirty="0">
                        <a:latin typeface="Cambria Math"/>
                      </a:rPr>
                      <m:t>,0)</m:t>
                    </m:r>
                  </m:oMath>
                </a14:m>
                <a:r>
                  <a:rPr lang="en-US" altLang="zh-TW" dirty="0"/>
                  <a:t>,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or 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/>
                      </a:rPr>
                      <m:t>(0,0</m:t>
                    </m:r>
                    <m:r>
                      <a:rPr lang="en-US" altLang="zh-TW" b="0" i="1" dirty="0" smtClean="0">
                        <a:latin typeface="Cambria Math"/>
                      </a:rPr>
                      <m:t>,1</m:t>
                    </m:r>
                    <m:r>
                      <a:rPr lang="en-US" altLang="zh-TW" i="1" dirty="0">
                        <a:latin typeface="Cambria Math"/>
                      </a:rPr>
                      <m:t>)</m:t>
                    </m:r>
                  </m:oMath>
                </a14:m>
                <a:endParaRPr lang="en-US" altLang="zh-TW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b="1" i="1">
                            <a:latin typeface="Cambria Math"/>
                            <a:ea typeface="Cambria Math"/>
                          </a:rPr>
                          <m:t>𝒓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dirty="0"/>
                  <a:t>:  </a:t>
                </a:r>
                <a14:m>
                  <m:oMath xmlns:m="http://schemas.openxmlformats.org/officeDocument/2006/math">
                    <m:r>
                      <a:rPr lang="en-US" altLang="zh-TW" b="0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altLang="zh-TW" dirty="0"/>
                  <a:t>th column of the rotation matrix </a:t>
                </a:r>
                <a14:m>
                  <m:oMath xmlns:m="http://schemas.openxmlformats.org/officeDocument/2006/math">
                    <m:r>
                      <a:rPr lang="en-US" altLang="zh-TW" b="1" i="1">
                        <a:latin typeface="Cambria Math"/>
                        <a:ea typeface="Cambria Math"/>
                      </a:rPr>
                      <m:t>𝑹</m:t>
                    </m:r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229174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Vanishing points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Columns of the rotation matrix are orthogonal</a:t>
                </a:r>
              </a:p>
              <a:p>
                <a:pPr marL="0" indent="0">
                  <a:lnSpc>
                    <a:spcPct val="2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TW" sz="28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+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US" altLang="zh-TW" sz="2800" dirty="0"/>
              </a:p>
              <a:p>
                <a:r>
                  <a:rPr lang="en-US" altLang="zh-TW" dirty="0"/>
                  <a:t>We can obtain an estimate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altLang="zh-TW" dirty="0"/>
              </a:p>
              <a:p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752" r="-9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848338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Vanishing points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It is also possible to estimate the optical center as the orthocenter of the triangle formed by the three vanishing points</a:t>
            </a:r>
          </a:p>
          <a:p>
            <a:r>
              <a:rPr lang="en-US" altLang="zh-TW" dirty="0"/>
              <a:t>It is more accurate to re-estimate using</a:t>
            </a:r>
            <a:br>
              <a:rPr lang="en-US" altLang="zh-TW" dirty="0"/>
            </a:br>
            <a:r>
              <a:rPr lang="en-US" altLang="zh-TW" dirty="0"/>
              <a:t>non-linear least squares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4241786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Rotational motion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When no calibration targets are available but you can rotate the camera around its front nodal point </a:t>
            </a:r>
          </a:p>
          <a:p>
            <a:r>
              <a:rPr lang="en-US" altLang="zh-TW" dirty="0"/>
              <a:t>We can calibrate the camera from a set of overlapping images by assuming that it is undergoing pure rotational motion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1498492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Rotational motion</a:t>
            </a:r>
            <a:endParaRPr lang="zh-TW" altLang="en-US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755" y="1600200"/>
            <a:ext cx="396248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745642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Radial distortion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When images are taken with wide-angle lenses, it is often necessary to model lens distortions such as </a:t>
            </a:r>
            <a:r>
              <a:rPr lang="en-US" altLang="zh-TW" i="1" dirty="0"/>
              <a:t>radial distortion</a:t>
            </a:r>
          </a:p>
          <a:p>
            <a:pPr lvl="1"/>
            <a:r>
              <a:rPr lang="en-US" altLang="zh-TW" dirty="0"/>
              <a:t>barrel distortion</a:t>
            </a:r>
          </a:p>
          <a:p>
            <a:pPr lvl="1"/>
            <a:r>
              <a:rPr lang="en-US" altLang="zh-TW" dirty="0"/>
              <a:t>pincushion distortion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1045571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Radial distortion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348880"/>
            <a:ext cx="8801770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4010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Radial distortion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lnSpc>
                    <a:spcPct val="2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zh-TW" alt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zh-TW" b="0" dirty="0"/>
              </a:p>
              <a:p>
                <a:pPr marL="0" indent="0">
                  <a:lnSpc>
                    <a:spcPct val="2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𝑦</m:t>
                          </m:r>
                        </m:e>
                      </m:acc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𝑦</m:t>
                      </m:r>
                      <m:r>
                        <a:rPr lang="en-US" altLang="zh-TW" i="1">
                          <a:latin typeface="Cambria Math"/>
                        </a:rPr>
                        <m:t>(1+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altLang="zh-TW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zh-TW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zh-TW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altLang="zh-TW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altLang="zh-TW" b="0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 b="0" i="0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b="0" dirty="0"/>
                  <a:t>:</a:t>
                </a:r>
                <a:r>
                  <a:rPr lang="zh-TW" altLang="en-US" b="0" dirty="0"/>
                  <a:t> </a:t>
                </a:r>
                <a:r>
                  <a:rPr lang="en-US" altLang="zh-TW" dirty="0"/>
                  <a:t>radial distortion parameters</a:t>
                </a:r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315252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Radial distortion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 lot of different ways to estimate the radial distortion parameters</a:t>
            </a:r>
          </a:p>
          <a:p>
            <a:r>
              <a:rPr lang="en-US" altLang="zh-TW" dirty="0"/>
              <a:t>One of the simplest and most useful way:</a:t>
            </a:r>
          </a:p>
          <a:p>
            <a:pPr lvl="1"/>
            <a:r>
              <a:rPr lang="en-US" altLang="zh-TW" dirty="0"/>
              <a:t>Take an image of a scene with a lot of</a:t>
            </a:r>
            <a:br>
              <a:rPr lang="en-US" altLang="zh-TW" dirty="0"/>
            </a:br>
            <a:r>
              <a:rPr lang="en-US" altLang="zh-TW" dirty="0"/>
              <a:t>straight lines</a:t>
            </a:r>
          </a:p>
          <a:p>
            <a:pPr lvl="1"/>
            <a:r>
              <a:rPr lang="en-US" altLang="zh-TW" dirty="0"/>
              <a:t>Adjust the parameters until all of the lines are straight</a:t>
            </a:r>
          </a:p>
          <a:p>
            <a:pPr lvl="1"/>
            <a:r>
              <a:rPr lang="en-US" altLang="zh-TW" dirty="0"/>
              <a:t>Plumb-line method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3012447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Radial distortion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Another approach is to use several overlapping images and to combine the estimation</a:t>
            </a:r>
            <a:r>
              <a:rPr lang="zh-TW" altLang="en-US" dirty="0"/>
              <a:t> </a:t>
            </a:r>
            <a:r>
              <a:rPr lang="en-US" altLang="zh-TW" dirty="0"/>
              <a:t>of the radial distortion parameters with the image alignment process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9708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2D and 3D Feature-based Alignment</a:t>
            </a:r>
            <a:endParaRPr lang="zh-TW" alt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54" y="1600200"/>
            <a:ext cx="806129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3019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Radial distortion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/>
                  <a:t>We can add another stage to the general</a:t>
                </a:r>
                <a:br>
                  <a:rPr lang="en-US" altLang="zh-TW" dirty="0"/>
                </a:br>
                <a:r>
                  <a:rPr lang="en-US" altLang="zh-TW" dirty="0"/>
                  <a:t>non-linear minimization pipeline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altLang="zh-TW" dirty="0"/>
                  <a:t>when a known calibration target is used</a:t>
                </a:r>
              </a:p>
              <a:p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7566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Radial distortion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Sometimes we need more general models of lens distortion</a:t>
            </a:r>
          </a:p>
          <a:p>
            <a:r>
              <a:rPr lang="en-US" altLang="zh-TW" dirty="0"/>
              <a:t>The general approach of either using calibration rigs with known 3D positions or self-calibration through the use of multiple overlapping images of a scene can both be used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14686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2D Alignment Using Least Squares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Given a set of matched feature points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sz="28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TW" sz="2800" b="0" i="1" smtClean="0">
                                <a:latin typeface="Cambria Math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sz="28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sz="28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altLang="zh-TW" sz="2800" b="0" i="1" smtClean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</m:e>
                    </m:d>
                  </m:oMath>
                </a14:m>
                <a:r>
                  <a:rPr lang="en-US" altLang="zh-TW" dirty="0"/>
                  <a:t> </a:t>
                </a:r>
              </a:p>
              <a:p>
                <a:r>
                  <a:rPr lang="en-US" altLang="zh-TW" dirty="0"/>
                  <a:t>A planar parametric transformation:</a:t>
                </a:r>
              </a:p>
              <a:p>
                <a:pPr marL="0" indent="0">
                  <a:lnSpc>
                    <a:spcPct val="2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  <m:r>
                            <a:rPr lang="en-US" altLang="zh-TW" i="1">
                              <a:latin typeface="Cambria Math"/>
                            </a:rPr>
                            <m:t>;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are the parameters of the function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𝑓</m:t>
                    </m:r>
                  </m:oMath>
                </a14:m>
                <a:endParaRPr lang="en-US" altLang="zh-TW" dirty="0"/>
              </a:p>
              <a:p>
                <a:r>
                  <a:rPr lang="en-US" altLang="zh-TW" dirty="0"/>
                  <a:t>How to estimate the motion parameters 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altLang="zh-TW" dirty="0"/>
                  <a:t>?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7578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12317</TotalTime>
  <Words>2045</Words>
  <Application>Microsoft Macintosh PowerPoint</Application>
  <PresentationFormat>如螢幕大小 (4:3)</PresentationFormat>
  <Paragraphs>306</Paragraphs>
  <Slides>81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81</vt:i4>
      </vt:variant>
    </vt:vector>
  </HeadingPairs>
  <TitlesOfParts>
    <vt:vector size="86" baseType="lpstr">
      <vt:lpstr>新細明體</vt:lpstr>
      <vt:lpstr>Arial</vt:lpstr>
      <vt:lpstr>Calibri</vt:lpstr>
      <vt:lpstr>Cambria Math</vt:lpstr>
      <vt:lpstr>Office 佈景主題</vt:lpstr>
      <vt:lpstr>Chapter 6 Feature-based alignment</vt:lpstr>
      <vt:lpstr>Feature-based Alignment</vt:lpstr>
      <vt:lpstr>PowerPoint 簡報</vt:lpstr>
      <vt:lpstr>PowerPoint 簡報</vt:lpstr>
      <vt:lpstr> Feature-based Alignment</vt:lpstr>
      <vt:lpstr>2D and 3D Feature-based Alignment</vt:lpstr>
      <vt:lpstr>2D and 3D Feature-based Alignment</vt:lpstr>
      <vt:lpstr>2D and 3D Feature-based Alignment</vt:lpstr>
      <vt:lpstr>2D Alignment Using Least Squares</vt:lpstr>
      <vt:lpstr>2D Alignment Using Least Squares</vt:lpstr>
      <vt:lpstr>2D Alignment Using Least Squares</vt:lpstr>
      <vt:lpstr>2D Alignment Using Least Squares</vt:lpstr>
      <vt:lpstr>2D Alignment Using Least Squares</vt:lpstr>
      <vt:lpstr>2D Alignment Using Least Squares</vt:lpstr>
      <vt:lpstr>Iterative algorithms</vt:lpstr>
      <vt:lpstr>Iterative algorithms</vt:lpstr>
      <vt:lpstr>Iterative algorithms</vt:lpstr>
      <vt:lpstr>Iterative algorithms</vt:lpstr>
      <vt:lpstr>Projective 2D Motion</vt:lpstr>
      <vt:lpstr>Projective 2D Motion</vt:lpstr>
      <vt:lpstr>Projective 2D Motion</vt:lpstr>
      <vt:lpstr>Projective 2D Motion</vt:lpstr>
      <vt:lpstr>Projective 2D Motion</vt:lpstr>
      <vt:lpstr>Projective 2D Motion</vt:lpstr>
      <vt:lpstr>Robust least squares</vt:lpstr>
      <vt:lpstr>Robust least squares</vt:lpstr>
      <vt:lpstr>Robust least squares</vt:lpstr>
      <vt:lpstr>RANSAC and Least Median of Squares</vt:lpstr>
      <vt:lpstr>RANSAC and Least Median of Squares</vt:lpstr>
      <vt:lpstr>RANSAC and Least Median of Squares</vt:lpstr>
      <vt:lpstr>RANSAC and Least Median of Squares</vt:lpstr>
      <vt:lpstr>Preemptive RANSAC</vt:lpstr>
      <vt:lpstr>PROSAC</vt:lpstr>
      <vt:lpstr>RANSAC</vt:lpstr>
      <vt:lpstr>RANSAC</vt:lpstr>
      <vt:lpstr>RANSAC</vt:lpstr>
      <vt:lpstr>3D Alignment</vt:lpstr>
      <vt:lpstr>3D Alignment</vt:lpstr>
      <vt:lpstr>3D Alignment</vt:lpstr>
      <vt:lpstr>3D Alignment</vt:lpstr>
      <vt:lpstr>3D Alignment</vt:lpstr>
      <vt:lpstr>PowerPoint 簡報</vt:lpstr>
      <vt:lpstr>Pose Estimation</vt:lpstr>
      <vt:lpstr>Pose Estimation - Linear Algorithms</vt:lpstr>
      <vt:lpstr>Pose Estimation - Linear Algorithms</vt:lpstr>
      <vt:lpstr>Pose Estimation - Linear Algorithms</vt:lpstr>
      <vt:lpstr>Pose Estimation - Linear Algorithms</vt:lpstr>
      <vt:lpstr>Pose Estimation - Linear Algorithms</vt:lpstr>
      <vt:lpstr>Pose Estimation - Linear Algorithms</vt:lpstr>
      <vt:lpstr>Pose Estimation - Linear Algorithms</vt:lpstr>
      <vt:lpstr>Pose Estimation - Linear Algorithms</vt:lpstr>
      <vt:lpstr>Pose Estimation - Linear Algorithms</vt:lpstr>
      <vt:lpstr>Pose Estimation - Linear Algorithms</vt:lpstr>
      <vt:lpstr>Pose Estimation - Linear Algorithms</vt:lpstr>
      <vt:lpstr>Pose Estimation - Linear Algorithms</vt:lpstr>
      <vt:lpstr>Pose Estimation - Linear Algorithms</vt:lpstr>
      <vt:lpstr>Pose Estimation - Linear Algorithms</vt:lpstr>
      <vt:lpstr>Pose Estimation - Linear Algorithms</vt:lpstr>
      <vt:lpstr>Pose Estimation - Iterative Algorithms</vt:lpstr>
      <vt:lpstr>Pose Estimation - Iterative Algorithms</vt:lpstr>
      <vt:lpstr>Pose Estimation - Iterative Algorithms</vt:lpstr>
      <vt:lpstr>Pose Estimation - Iterative Algorithms</vt:lpstr>
      <vt:lpstr>Geometric Intrinsic Calibration</vt:lpstr>
      <vt:lpstr>Calibration patterns</vt:lpstr>
      <vt:lpstr>Calibration patterns</vt:lpstr>
      <vt:lpstr>Calibration patterns</vt:lpstr>
      <vt:lpstr>Vanishing points</vt:lpstr>
      <vt:lpstr>PowerPoint 簡報</vt:lpstr>
      <vt:lpstr>Vanishing points</vt:lpstr>
      <vt:lpstr>Vanishing points</vt:lpstr>
      <vt:lpstr>Vanishing points</vt:lpstr>
      <vt:lpstr>Vanishing points</vt:lpstr>
      <vt:lpstr>Rotational motion</vt:lpstr>
      <vt:lpstr>Rotational motion</vt:lpstr>
      <vt:lpstr>Radial distortion</vt:lpstr>
      <vt:lpstr>Radial distortion</vt:lpstr>
      <vt:lpstr>Radial distortion</vt:lpstr>
      <vt:lpstr>Radial distortion</vt:lpstr>
      <vt:lpstr>Radial distortion</vt:lpstr>
      <vt:lpstr>Radial distortion</vt:lpstr>
      <vt:lpstr>Radial distortion</vt:lpstr>
    </vt:vector>
  </TitlesOfParts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 Feature-based alignment</dc:title>
  <dc:creator>Lex</dc:creator>
  <cp:lastModifiedBy>Microsoft Office 使用者</cp:lastModifiedBy>
  <cp:revision>298</cp:revision>
  <dcterms:created xsi:type="dcterms:W3CDTF">2011-03-19T13:24:56Z</dcterms:created>
  <dcterms:modified xsi:type="dcterms:W3CDTF">2018-04-19T14:59:49Z</dcterms:modified>
</cp:coreProperties>
</file>