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60" r:id="rId4"/>
    <p:sldId id="258" r:id="rId5"/>
    <p:sldId id="259" r:id="rId6"/>
    <p:sldId id="261" r:id="rId7"/>
    <p:sldId id="269" r:id="rId8"/>
    <p:sldId id="264" r:id="rId9"/>
    <p:sldId id="265" r:id="rId10"/>
    <p:sldId id="266" r:id="rId11"/>
    <p:sldId id="268" r:id="rId12"/>
    <p:sldId id="271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39" r:id="rId46"/>
    <p:sldId id="304" r:id="rId47"/>
    <p:sldId id="305" r:id="rId48"/>
    <p:sldId id="306" r:id="rId49"/>
    <p:sldId id="307" r:id="rId50"/>
    <p:sldId id="308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0" r:id="rId61"/>
    <p:sldId id="319" r:id="rId62"/>
    <p:sldId id="321" r:id="rId63"/>
    <p:sldId id="322" r:id="rId64"/>
    <p:sldId id="329" r:id="rId65"/>
    <p:sldId id="328" r:id="rId66"/>
    <p:sldId id="323" r:id="rId67"/>
    <p:sldId id="324" r:id="rId68"/>
    <p:sldId id="325" r:id="rId69"/>
    <p:sldId id="326" r:id="rId70"/>
    <p:sldId id="327" r:id="rId71"/>
    <p:sldId id="330" r:id="rId72"/>
    <p:sldId id="331" r:id="rId73"/>
    <p:sldId id="332" r:id="rId74"/>
    <p:sldId id="340" r:id="rId75"/>
    <p:sldId id="333" r:id="rId76"/>
    <p:sldId id="334" r:id="rId77"/>
    <p:sldId id="335" r:id="rId78"/>
    <p:sldId id="336" r:id="rId79"/>
    <p:sldId id="342" r:id="rId8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9" autoAdjust="0"/>
  </p:normalViewPr>
  <p:slideViewPr>
    <p:cSldViewPr>
      <p:cViewPr varScale="1">
        <p:scale>
          <a:sx n="40" d="100"/>
          <a:sy n="40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F8FA-7140-481E-B74A-A1D4607F0DB4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9EE9-717A-41AB-8784-A83B46B641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27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https://www.youtube.com/watch?v=UV9DeftTqNk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73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b="0" i="0" smtClean="0">
                    <a:latin typeface="Cambria Math" panose="02040503050406030204" pitchFamily="18" charset="0"/>
                  </a:rPr>
                  <a:t>𝑃</a:t>
                </a:r>
                <a:r>
                  <a:rPr lang="en-US" altLang="zh-TW" b="0" i="0" smtClean="0">
                    <a:latin typeface="Cambria Math" panose="02040503050406030204" pitchFamily="18" charset="0"/>
                  </a:rPr>
                  <a:t>=1−(1 −𝑝^𝑘 )^𝑠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68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dot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9EE9-717A-41AB-8784-A83B46B64154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8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8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35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24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01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7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39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53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96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5969-D0EB-4D2A-8687-33D3ECE3EBEF}" type="datetimeFigureOut">
              <a:rPr lang="zh-TW" altLang="en-US" smtClean="0"/>
              <a:t>2017/4/25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61CAB-8EA7-4057-BFBE-85D906324A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39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ck805201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Chapter 6</a:t>
            </a:r>
            <a:br>
              <a:rPr lang="en-US" altLang="zh-TW" b="1" dirty="0" smtClean="0"/>
            </a:br>
            <a:r>
              <a:rPr lang="en-US" altLang="zh-TW" b="1" dirty="0" smtClean="0"/>
              <a:t>Feature-based alignment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 smtClean="0"/>
              <a:t>Advanced Computer Vision</a:t>
            </a:r>
          </a:p>
          <a:p>
            <a:r>
              <a:rPr lang="zh-TW" altLang="en-US" b="1" dirty="0" smtClean="0"/>
              <a:t>高咸培 </a:t>
            </a:r>
            <a:endParaRPr lang="en-US" altLang="zh-TW" b="1" dirty="0" smtClean="0"/>
          </a:p>
          <a:p>
            <a:r>
              <a:rPr lang="en-US" altLang="zh-TW" b="1" dirty="0" smtClean="0"/>
              <a:t>Hsien-Pei Kao</a:t>
            </a:r>
          </a:p>
          <a:p>
            <a:r>
              <a:rPr lang="en-US" altLang="zh-TW" b="1" dirty="0" smtClean="0">
                <a:hlinkClick r:id="rId2"/>
              </a:rPr>
              <a:t>jack805201@hotmail.com</a:t>
            </a:r>
            <a:endParaRPr lang="en-US" altLang="zh-TW" b="1" dirty="0" smtClean="0"/>
          </a:p>
          <a:p>
            <a:r>
              <a:rPr lang="en-US" altLang="zh-TW" b="1" dirty="0" smtClean="0"/>
              <a:t>0928082150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3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Least squares:</a:t>
                </a:r>
              </a:p>
              <a:p>
                <a:pPr lvl="1"/>
                <a:r>
                  <a:rPr lang="en-US" altLang="zh-TW" dirty="0" smtClean="0"/>
                  <a:t>Minimize the sum of squared residuals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Many of the motion models have </a:t>
                </a:r>
                <a:r>
                  <a:rPr lang="en-US" altLang="zh-TW" dirty="0"/>
                  <a:t>a linear </a:t>
                </a:r>
                <a:r>
                  <a:rPr lang="en-US" altLang="zh-TW" dirty="0" smtClean="0"/>
                  <a:t>relationship: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zh-TW" b="0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>
                        <a:latin typeface="Cambria Math"/>
                      </a:rPr>
                      <m:t>𝐽</m:t>
                    </m:r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𝜕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sz="2800" dirty="0"/>
                  <a:t>The </a:t>
                </a:r>
                <a:r>
                  <a:rPr lang="en-US" altLang="zh-TW" sz="2800" i="1" dirty="0"/>
                  <a:t>Jacobian</a:t>
                </a:r>
                <a:r>
                  <a:rPr lang="en-US" altLang="zh-TW" sz="2800" dirty="0"/>
                  <a:t> of the transformation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0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4074"/>
            <a:ext cx="8229600" cy="433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/>
              <a:t>least </a:t>
            </a:r>
            <a:r>
              <a:rPr lang="en-US" altLang="zh-TW" dirty="0" smtClean="0"/>
              <a:t>squares: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b="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" y="2276872"/>
            <a:ext cx="904474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Find the minimum </a:t>
                </a:r>
                <a:r>
                  <a:rPr lang="en-US" altLang="zh-TW" dirty="0"/>
                  <a:t>by </a:t>
                </a:r>
                <a:r>
                  <a:rPr lang="en-US" altLang="zh-TW" dirty="0" smtClean="0"/>
                  <a:t>solving: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𝑨</m:t>
                      </m:r>
                      <m:r>
                        <a:rPr lang="en-US" altLang="zh-TW" b="0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altLang="zh-TW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𝑨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altLang="zh-TW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  <m:r>
                        <a:rPr lang="en-US" altLang="zh-TW" b="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b="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50000"/>
                  </a:lnSpc>
                  <a:spcBef>
                    <a:spcPts val="3600"/>
                  </a:spcBef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9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Most </a:t>
            </a:r>
            <a:r>
              <a:rPr lang="en-US" altLang="zh-TW" dirty="0"/>
              <a:t>problems </a:t>
            </a:r>
            <a:r>
              <a:rPr lang="en-US" altLang="zh-TW" dirty="0" smtClean="0"/>
              <a:t>do </a:t>
            </a:r>
            <a:r>
              <a:rPr lang="en-US" altLang="zh-TW" dirty="0"/>
              <a:t>not have a simple linear </a:t>
            </a:r>
            <a:r>
              <a:rPr lang="en-US" altLang="zh-TW" dirty="0" smtClean="0"/>
              <a:t>relationship</a:t>
            </a:r>
          </a:p>
          <a:p>
            <a:pPr lvl="1"/>
            <a:r>
              <a:rPr lang="en-US" altLang="zh-TW" i="1" dirty="0"/>
              <a:t>non-linear least </a:t>
            </a:r>
            <a:r>
              <a:rPr lang="en-US" altLang="zh-TW" i="1" dirty="0" smtClean="0"/>
              <a:t>squares</a:t>
            </a:r>
          </a:p>
          <a:p>
            <a:pPr lvl="1"/>
            <a:r>
              <a:rPr lang="en-US" altLang="zh-TW" i="1" dirty="0" smtClean="0"/>
              <a:t>non-linear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2874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Iteratively </a:t>
                </a:r>
                <a:r>
                  <a:rPr lang="en-US" altLang="zh-TW" dirty="0"/>
                  <a:t>find an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to the current </a:t>
                </a:r>
                <a:r>
                  <a:rPr lang="en-US" altLang="zh-TW" dirty="0"/>
                  <a:t>parameter estimate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by minimizing: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526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Solve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Δ</m:t>
                    </m:r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with: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diag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altLang="zh-TW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𝑨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𝐽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lnSpc>
                    <a:spcPct val="120000"/>
                  </a:lnSpc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𝒃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Iterative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 additional </a:t>
                </a:r>
                <a:r>
                  <a:rPr lang="en-US" altLang="zh-TW" dirty="0"/>
                  <a:t>damping </a:t>
                </a:r>
                <a:r>
                  <a:rPr lang="en-US" altLang="zh-TW" dirty="0" smtClean="0"/>
                  <a:t>parameter</a:t>
                </a:r>
              </a:p>
              <a:p>
                <a:pPr lvl="1"/>
                <a:r>
                  <a:rPr lang="en-US" altLang="zh-TW" dirty="0" smtClean="0"/>
                  <a:t>ensure </a:t>
                </a:r>
                <a:r>
                  <a:rPr lang="en-US" altLang="zh-TW" dirty="0"/>
                  <a:t>that the system takes a </a:t>
                </a:r>
                <a:r>
                  <a:rPr lang="en-US" altLang="zh-TW" dirty="0" smtClean="0"/>
                  <a:t>“downhill” </a:t>
                </a:r>
                <a:r>
                  <a:rPr lang="en-US" altLang="zh-TW" dirty="0"/>
                  <a:t>step in </a:t>
                </a:r>
                <a:r>
                  <a:rPr lang="en-US" altLang="zh-TW" dirty="0" smtClean="0"/>
                  <a:t>energy</a:t>
                </a:r>
              </a:p>
              <a:p>
                <a:pPr lvl="1"/>
                <a:r>
                  <a:rPr lang="en-US" altLang="zh-TW" dirty="0" smtClean="0"/>
                  <a:t>can </a:t>
                </a:r>
                <a:r>
                  <a:rPr lang="en-US" altLang="zh-TW" dirty="0"/>
                  <a:t>be set to </a:t>
                </a:r>
                <a:r>
                  <a:rPr lang="en-US" altLang="zh-TW" dirty="0" smtClean="0"/>
                  <a:t>0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</a:t>
                </a:r>
                <a:r>
                  <a:rPr lang="en-US" altLang="zh-TW" dirty="0"/>
                  <a:t>many </a:t>
                </a:r>
                <a:r>
                  <a:rPr lang="en-US" altLang="zh-TW" dirty="0" smtClean="0"/>
                  <a:t>applications</a:t>
                </a:r>
              </a:p>
              <a:p>
                <a:r>
                  <a:rPr lang="en-US" altLang="zh-TW" dirty="0" smtClean="0"/>
                  <a:t>Iteratively update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parameter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altLang="zh-TW" dirty="0">
                  <a:ea typeface="Cambria Math"/>
                </a:endParaRP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Projective </a:t>
            </a:r>
            <a:r>
              <a:rPr lang="en-US" altLang="zh-TW" dirty="0"/>
              <a:t>2D </a:t>
            </a:r>
            <a:r>
              <a:rPr lang="en-US" altLang="zh-TW" dirty="0" smtClean="0"/>
              <a:t>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4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Match extracted features across different images</a:t>
            </a:r>
          </a:p>
          <a:p>
            <a:r>
              <a:rPr lang="en-US" altLang="zh-TW" dirty="0" smtClean="0"/>
              <a:t>Verify the geometrical consistency of matching features</a:t>
            </a:r>
          </a:p>
          <a:p>
            <a:r>
              <a:rPr lang="en-US" altLang="zh-TW" dirty="0" smtClean="0"/>
              <a:t>Applications:</a:t>
            </a:r>
          </a:p>
          <a:p>
            <a:pPr lvl="1"/>
            <a:r>
              <a:rPr lang="en-US" altLang="zh-TW" sz="2400" dirty="0" smtClean="0"/>
              <a:t>Image stitching</a:t>
            </a:r>
          </a:p>
          <a:p>
            <a:pPr lvl="1"/>
            <a:r>
              <a:rPr lang="en-US" altLang="zh-TW" sz="2400" dirty="0" smtClean="0"/>
              <a:t>Augmented reality</a:t>
            </a:r>
          </a:p>
          <a:p>
            <a:pPr lvl="1"/>
            <a:r>
              <a:rPr lang="en-US" altLang="zh-TW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62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Jacobian: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𝑥</m:t>
                      </m:r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3" y="2276872"/>
            <a:ext cx="8263135" cy="14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Multiply </a:t>
                </a:r>
                <a:r>
                  <a:rPr lang="en-US" altLang="zh-TW" dirty="0"/>
                  <a:t>both sides </a:t>
                </a:r>
                <a:r>
                  <a:rPr lang="en-US" altLang="zh-TW" dirty="0" smtClean="0"/>
                  <a:t>by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 smtClean="0"/>
                  <a:t>) </a:t>
                </a:r>
                <a:r>
                  <a:rPr lang="en-US" altLang="zh-TW" dirty="0"/>
                  <a:t>to </a:t>
                </a:r>
                <a:r>
                  <a:rPr lang="en-US" altLang="zh-TW" dirty="0" smtClean="0"/>
                  <a:t>obtain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 </a:t>
                </a:r>
                <a:r>
                  <a:rPr lang="en-US" altLang="zh-TW" dirty="0"/>
                  <a:t>initial guess </a:t>
                </a: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Not an </a:t>
                </a:r>
                <a:r>
                  <a:rPr lang="en-US" altLang="zh-TW" dirty="0" smtClean="0"/>
                  <a:t>optimal form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18445"/>
            <a:ext cx="73437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One way is </a:t>
                </a:r>
                <a:r>
                  <a:rPr lang="en-US" altLang="zh-TW" dirty="0"/>
                  <a:t>to </a:t>
                </a:r>
                <a:r>
                  <a:rPr lang="en-US" altLang="zh-TW" i="1" dirty="0"/>
                  <a:t>reweight </a:t>
                </a:r>
                <a:r>
                  <a:rPr lang="en-US" altLang="zh-TW" dirty="0"/>
                  <a:t>each equation </a:t>
                </a:r>
                <a:r>
                  <a:rPr lang="en-US" altLang="zh-TW" dirty="0" smtClean="0"/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altLang="zh-TW" b="0" dirty="0" smtClean="0"/>
                  <a:t>:</a:t>
                </a:r>
              </a:p>
              <a:p>
                <a:endParaRPr lang="en-US" altLang="zh-TW" dirty="0"/>
              </a:p>
              <a:p>
                <a:endParaRPr lang="en-US" altLang="zh-TW" b="0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Performs </a:t>
                </a:r>
                <a:r>
                  <a:rPr lang="en-US" altLang="zh-TW" dirty="0"/>
                  <a:t>better in </a:t>
                </a:r>
                <a:r>
                  <a:rPr lang="en-US" altLang="zh-TW" dirty="0" smtClean="0"/>
                  <a:t>practice</a:t>
                </a:r>
                <a:endParaRPr lang="en-US" altLang="zh-TW" b="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20888"/>
            <a:ext cx="7991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most principled way to do the estimation is using </a:t>
            </a:r>
            <a:r>
              <a:rPr lang="en-US" altLang="zh-TW" dirty="0"/>
              <a:t>the Gauss–Newton </a:t>
            </a:r>
            <a:r>
              <a:rPr lang="en-US" altLang="zh-TW" dirty="0" smtClean="0"/>
              <a:t>approximation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Converge </a:t>
            </a:r>
            <a:r>
              <a:rPr lang="en-US" altLang="zh-TW" dirty="0"/>
              <a:t>to </a:t>
            </a:r>
            <a:r>
              <a:rPr lang="en-US" altLang="zh-TW" dirty="0" smtClean="0"/>
              <a:t>a local minimum with proper checking </a:t>
            </a:r>
            <a:r>
              <a:rPr lang="en-US" altLang="zh-TW" dirty="0"/>
              <a:t>for downhill </a:t>
            </a:r>
            <a:r>
              <a:rPr lang="en-US" altLang="zh-TW" dirty="0" smtClean="0"/>
              <a:t>steps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6" y="2708920"/>
            <a:ext cx="8640888" cy="17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Projective 2D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alternative </a:t>
            </a:r>
            <a:r>
              <a:rPr lang="en-US" altLang="zh-TW" i="1" dirty="0" smtClean="0"/>
              <a:t>compositional </a:t>
            </a:r>
            <a:r>
              <a:rPr lang="en-US" altLang="zh-TW" dirty="0"/>
              <a:t>algorithm with  </a:t>
            </a:r>
            <a:r>
              <a:rPr lang="en-US" altLang="zh-TW" dirty="0" smtClean="0"/>
              <a:t>simplified formula: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" y="2852936"/>
            <a:ext cx="8944115" cy="18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</a:t>
            </a:r>
            <a:r>
              <a:rPr lang="en-US" altLang="zh-TW" dirty="0" smtClean="0"/>
              <a:t>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More </a:t>
            </a:r>
            <a:r>
              <a:rPr lang="en-US" altLang="zh-TW" dirty="0"/>
              <a:t>robust versions of least squares are required </a:t>
            </a:r>
            <a:r>
              <a:rPr lang="en-US" altLang="zh-TW" dirty="0" smtClean="0"/>
              <a:t>when there </a:t>
            </a:r>
            <a:r>
              <a:rPr lang="en-US" altLang="zh-TW" dirty="0"/>
              <a:t>are outliers among the </a:t>
            </a:r>
            <a:r>
              <a:rPr lang="en-US" altLang="zh-TW" dirty="0" smtClean="0"/>
              <a:t>correspondences</a:t>
            </a:r>
          </a:p>
        </p:txBody>
      </p:sp>
    </p:spTree>
    <p:extLst>
      <p:ext uri="{BB962C8B-B14F-4D97-AF65-F5344CB8AC3E}">
        <p14:creationId xmlns:p14="http://schemas.microsoft.com/office/powerpoint/2010/main" val="27974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</a:t>
            </a:r>
            <a:r>
              <a:rPr lang="en-US" altLang="zh-TW" dirty="0" smtClean="0"/>
              <a:t>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</a:t>
                </a:r>
                <a:r>
                  <a:rPr lang="en-US" altLang="zh-TW" dirty="0"/>
                  <a:t>−</a:t>
                </a:r>
                <a:r>
                  <a:rPr lang="en-US" altLang="zh-TW" dirty="0" smtClean="0"/>
                  <a:t>estimator: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apply </a:t>
                </a:r>
                <a:r>
                  <a:rPr lang="en-US" altLang="zh-TW" dirty="0"/>
                  <a:t>a robust penalty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𝜌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𝑟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to the </a:t>
                </a:r>
                <a:r>
                  <a:rPr lang="en-US" altLang="zh-TW" dirty="0" smtClean="0"/>
                  <a:t>residuals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𝑅𝐿𝑆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Δ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/>
                            </a:rPr>
                            <m:t>𝜌</m:t>
                          </m:r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Weight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r>
                  <a:rPr lang="en-US" altLang="zh-TW" dirty="0"/>
                  <a:t>Finding the stationary point is </a:t>
                </a:r>
                <a:r>
                  <a:rPr lang="en-US" altLang="zh-TW" dirty="0" smtClean="0"/>
                  <a:t>equivalent </a:t>
                </a:r>
                <a:r>
                  <a:rPr lang="en-US" altLang="zh-TW" dirty="0"/>
                  <a:t>to minimizing the </a:t>
                </a:r>
                <a:r>
                  <a:rPr lang="en-US" altLang="zh-TW" i="1" dirty="0"/>
                  <a:t>iteratively reweighted least </a:t>
                </a:r>
                <a:r>
                  <a:rPr lang="en-US" altLang="zh-TW" i="1" dirty="0" smtClean="0"/>
                  <a:t>squares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𝐼𝑅𝐿𝑆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RANSAC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Sometimes, </a:t>
            </a:r>
            <a:r>
              <a:rPr lang="en-US" altLang="zh-TW" dirty="0"/>
              <a:t>too many outliers will prevent IRLS (or other gradient descent algorithms) </a:t>
            </a:r>
            <a:r>
              <a:rPr lang="en-US" altLang="zh-TW" dirty="0" smtClean="0"/>
              <a:t>from converging </a:t>
            </a:r>
            <a:r>
              <a:rPr lang="en-US" altLang="zh-TW" dirty="0"/>
              <a:t>to the global </a:t>
            </a:r>
            <a:r>
              <a:rPr lang="en-US" altLang="zh-TW" dirty="0" smtClean="0"/>
              <a:t>optimum.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better approach is </a:t>
            </a:r>
            <a:r>
              <a:rPr lang="en-US" altLang="zh-TW" dirty="0" smtClean="0"/>
              <a:t>find </a:t>
            </a:r>
            <a:r>
              <a:rPr lang="en-US" altLang="zh-TW" dirty="0"/>
              <a:t>a starting set of </a:t>
            </a:r>
            <a:r>
              <a:rPr lang="en-US" altLang="zh-TW" i="1" dirty="0" smtClean="0"/>
              <a:t>inlier</a:t>
            </a:r>
            <a:r>
              <a:rPr lang="en-US" altLang="zh-TW" dirty="0" smtClean="0"/>
              <a:t> correspondences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0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RANdom</a:t>
            </a:r>
            <a:r>
              <a:rPr lang="en-US" altLang="zh-TW" dirty="0" smtClean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</a:t>
            </a:r>
            <a:r>
              <a:rPr lang="en-US" altLang="zh-TW" dirty="0" smtClean="0"/>
              <a:t>Consensus)</a:t>
            </a:r>
          </a:p>
          <a:p>
            <a:r>
              <a:rPr lang="en-US" altLang="zh-TW" dirty="0"/>
              <a:t>Least Median of Squares</a:t>
            </a:r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3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528"/>
            <a:ext cx="7164288" cy="68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Start </a:t>
                </a:r>
                <a:r>
                  <a:rPr lang="en-US" altLang="zh-TW" dirty="0"/>
                  <a:t>by selecting </a:t>
                </a:r>
                <a:r>
                  <a:rPr lang="en-US" altLang="zh-TW" dirty="0" smtClean="0"/>
                  <a:t>a random subset </a:t>
                </a:r>
                <a:r>
                  <a:rPr lang="en-US" altLang="zh-TW" dirty="0"/>
                  <a:t>of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 correspondences </a:t>
                </a:r>
              </a:p>
              <a:p>
                <a:r>
                  <a:rPr lang="en-US" altLang="zh-TW" dirty="0" smtClean="0"/>
                  <a:t>Compute </a:t>
                </a:r>
                <a:r>
                  <a:rPr lang="en-US" altLang="zh-TW" dirty="0"/>
                  <a:t>an initial estimate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𝒑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RANSAC counts the number of the </a:t>
                </a:r>
                <a:r>
                  <a:rPr lang="en-US" altLang="zh-TW" i="1" dirty="0" smtClean="0"/>
                  <a:t>inliers, </a:t>
                </a:r>
                <a:r>
                  <a:rPr lang="en-US" altLang="zh-TW" dirty="0" smtClean="0"/>
                  <a:t>whose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Least median of Squares finds the median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RANSAC</a:t>
            </a:r>
            <a:r>
              <a:rPr lang="zh-TW" altLang="en-US" dirty="0"/>
              <a:t> </a:t>
            </a:r>
            <a:r>
              <a:rPr lang="en-US" altLang="zh-TW" dirty="0"/>
              <a:t>and Least Median of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random </a:t>
                </a:r>
                <a:r>
                  <a:rPr lang="en-US" altLang="zh-TW" dirty="0"/>
                  <a:t>selection process is </a:t>
                </a:r>
                <a:r>
                  <a:rPr lang="en-US" altLang="zh-TW" dirty="0" smtClean="0"/>
                  <a:t>repeated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times </a:t>
                </a:r>
              </a:p>
              <a:p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sample set with the largest number </a:t>
                </a:r>
                <a:r>
                  <a:rPr lang="en-US" altLang="zh-TW" dirty="0" smtClean="0"/>
                  <a:t>of inliers </a:t>
                </a:r>
                <a:r>
                  <a:rPr lang="en-US" altLang="zh-TW" dirty="0"/>
                  <a:t>(or with the smallest median residual) is kept as the final </a:t>
                </a:r>
                <a:r>
                  <a:rPr lang="en-US" altLang="zh-TW" dirty="0" smtClean="0"/>
                  <a:t>solution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27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7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Preemptive RANSAC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</a:t>
            </a:r>
            <a:r>
              <a:rPr lang="en-US" altLang="zh-TW" dirty="0" smtClean="0"/>
              <a:t>nly </a:t>
            </a:r>
            <a:r>
              <a:rPr lang="en-US" altLang="zh-TW" dirty="0"/>
              <a:t>score </a:t>
            </a:r>
            <a:r>
              <a:rPr lang="en-US" altLang="zh-TW" dirty="0" smtClean="0"/>
              <a:t>a subset </a:t>
            </a:r>
            <a:r>
              <a:rPr lang="en-US" altLang="zh-TW" dirty="0"/>
              <a:t>of the measurements in an initial </a:t>
            </a:r>
            <a:r>
              <a:rPr lang="en-US" altLang="zh-TW" dirty="0" smtClean="0"/>
              <a:t>round</a:t>
            </a:r>
          </a:p>
          <a:p>
            <a:r>
              <a:rPr lang="en-US" altLang="zh-TW" dirty="0" smtClean="0"/>
              <a:t>Select </a:t>
            </a:r>
            <a:r>
              <a:rPr lang="en-US" altLang="zh-TW" dirty="0"/>
              <a:t>the most plausible hypotheses </a:t>
            </a:r>
            <a:r>
              <a:rPr lang="en-US" altLang="zh-TW" dirty="0" smtClean="0"/>
              <a:t>for additional </a:t>
            </a:r>
            <a:r>
              <a:rPr lang="en-US" altLang="zh-TW" dirty="0"/>
              <a:t>scoring and </a:t>
            </a:r>
            <a:r>
              <a:rPr lang="en-US" altLang="zh-TW" dirty="0" smtClean="0"/>
              <a:t>selection</a:t>
            </a:r>
          </a:p>
          <a:p>
            <a:r>
              <a:rPr lang="en-US" altLang="zh-TW" dirty="0" smtClean="0"/>
              <a:t>Significantly speed </a:t>
            </a:r>
            <a:r>
              <a:rPr lang="en-US" altLang="zh-TW" dirty="0"/>
              <a:t>up its </a:t>
            </a:r>
            <a:r>
              <a:rPr lang="en-US" altLang="zh-TW" dirty="0" smtClean="0"/>
              <a:t>performance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PROgressive</a:t>
            </a:r>
            <a:r>
              <a:rPr lang="en-US" altLang="zh-TW" dirty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</a:t>
            </a:r>
            <a:r>
              <a:rPr lang="en-US" altLang="zh-TW" dirty="0" smtClean="0"/>
              <a:t>Consensus</a:t>
            </a:r>
          </a:p>
          <a:p>
            <a:r>
              <a:rPr lang="en-US" altLang="zh-TW" dirty="0" smtClean="0"/>
              <a:t>Random </a:t>
            </a:r>
            <a:r>
              <a:rPr lang="en-US" altLang="zh-TW" dirty="0"/>
              <a:t>samples are </a:t>
            </a:r>
            <a:r>
              <a:rPr lang="en-US" altLang="zh-TW" dirty="0" smtClean="0"/>
              <a:t>initially </a:t>
            </a:r>
            <a:r>
              <a:rPr lang="en-US" altLang="zh-TW" dirty="0"/>
              <a:t>added from the most </a:t>
            </a:r>
            <a:r>
              <a:rPr lang="en-US" altLang="zh-TW" dirty="0" smtClean="0"/>
              <a:t>“confident” matches</a:t>
            </a:r>
          </a:p>
          <a:p>
            <a:r>
              <a:rPr lang="en-US" altLang="zh-TW" dirty="0" smtClean="0"/>
              <a:t>Speeding </a:t>
            </a:r>
            <a:r>
              <a:rPr lang="en-US" altLang="zh-TW" dirty="0"/>
              <a:t>up the process of finding </a:t>
            </a:r>
            <a:r>
              <a:rPr lang="en-US" altLang="zh-TW" dirty="0" smtClean="0"/>
              <a:t>a likely </a:t>
            </a:r>
            <a:r>
              <a:rPr lang="en-US" altLang="zh-TW" dirty="0"/>
              <a:t>good set of inliers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𝑆</m:t>
                    </m:r>
                    <m:r>
                      <a:rPr lang="en-US" altLang="zh-TW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must be </a:t>
                </a:r>
                <a:r>
                  <a:rPr lang="en-US" altLang="zh-TW" dirty="0" smtClean="0"/>
                  <a:t>large enough to </a:t>
                </a:r>
                <a:r>
                  <a:rPr lang="en-US" altLang="zh-TW" dirty="0"/>
                  <a:t>ensure that the random sampling has a good chance of finding a true set of </a:t>
                </a:r>
                <a:r>
                  <a:rPr lang="en-US" altLang="zh-TW" dirty="0" smtClean="0"/>
                  <a:t>inliers: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b="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⁡(1−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⁡(1−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 smtClean="0"/>
                  <a:t>	</a:t>
                </a:r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success</m:t>
                    </m:r>
                  </m:oMath>
                </a14:m>
                <a:endParaRPr lang="en-US" altLang="zh-TW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probability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of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inlier</m:t>
                    </m:r>
                    <m:r>
                      <m:rPr>
                        <m:nor/>
                      </m:rPr>
                      <a:rPr lang="en-US" altLang="zh-TW" dirty="0"/>
                      <m:t> </m:t>
                    </m:r>
                  </m:oMath>
                </a14:m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altLang="zh-TW" i="1" dirty="0"/>
                  <a:t>k</a:t>
                </a:r>
                <a:r>
                  <a:rPr lang="en-US" altLang="zh-TW" b="0" dirty="0" smtClean="0"/>
                  <a:t>: </a:t>
                </a:r>
                <a:r>
                  <a:rPr lang="en-US" altLang="zh-TW" dirty="0"/>
                  <a:t>number of sample </a:t>
                </a:r>
                <a:r>
                  <a:rPr lang="en-US" altLang="zh-TW" dirty="0" smtClean="0"/>
                  <a:t>points</a:t>
                </a:r>
                <a:endParaRPr lang="en-US" altLang="zh-TW" b="0" dirty="0" smtClean="0"/>
              </a:p>
              <a:p>
                <a:pPr>
                  <a:lnSpc>
                    <a:spcPct val="110000"/>
                  </a:lnSpc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3"/>
                <a:stretch>
                  <a:fillRect l="-1704" t="-1444" r="-2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Number of trials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TW" dirty="0"/>
                  <a:t> to attain a 99% probability of </a:t>
                </a:r>
                <a:r>
                  <a:rPr lang="en-US" altLang="zh-TW" dirty="0" smtClean="0"/>
                  <a:t>success: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312368" cy="340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8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RANSAC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number of trials 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 grows </a:t>
            </a:r>
            <a:r>
              <a:rPr lang="en-US" altLang="zh-TW" dirty="0"/>
              <a:t>quickly with </a:t>
            </a:r>
            <a:r>
              <a:rPr lang="en-US" altLang="zh-TW" dirty="0" smtClean="0"/>
              <a:t>the number </a:t>
            </a:r>
            <a:r>
              <a:rPr lang="en-US" altLang="zh-TW" dirty="0"/>
              <a:t>of sample points </a:t>
            </a:r>
            <a:r>
              <a:rPr lang="en-US" altLang="zh-TW" i="1" dirty="0"/>
              <a:t>k </a:t>
            </a:r>
            <a:r>
              <a:rPr lang="en-US" altLang="zh-TW" dirty="0" smtClean="0"/>
              <a:t>used</a:t>
            </a:r>
          </a:p>
          <a:p>
            <a:r>
              <a:rPr lang="en-US" altLang="zh-TW" dirty="0" smtClean="0"/>
              <a:t>Use </a:t>
            </a:r>
            <a:r>
              <a:rPr lang="en-US" altLang="zh-TW" dirty="0"/>
              <a:t>the </a:t>
            </a:r>
            <a:r>
              <a:rPr lang="en-US" altLang="zh-TW" i="1" dirty="0"/>
              <a:t>minimum</a:t>
            </a:r>
            <a:r>
              <a:rPr lang="en-US" altLang="zh-TW" dirty="0"/>
              <a:t> </a:t>
            </a:r>
            <a:r>
              <a:rPr lang="en-US" altLang="zh-TW" dirty="0" smtClean="0"/>
              <a:t>number of </a:t>
            </a:r>
            <a:r>
              <a:rPr lang="en-US" altLang="zh-TW" dirty="0"/>
              <a:t>sample </a:t>
            </a:r>
            <a:r>
              <a:rPr lang="en-US" altLang="zh-TW" dirty="0" smtClean="0"/>
              <a:t>points to reduce the </a:t>
            </a:r>
            <a:r>
              <a:rPr lang="en-US" altLang="zh-TW" dirty="0"/>
              <a:t>number of trials </a:t>
            </a:r>
            <a:endParaRPr lang="en-US" altLang="zh-TW" dirty="0" smtClean="0"/>
          </a:p>
          <a:p>
            <a:r>
              <a:rPr lang="en-US" altLang="zh-TW" dirty="0" smtClean="0"/>
              <a:t>Which is also normally </a:t>
            </a:r>
            <a:r>
              <a:rPr lang="en-US" altLang="zh-TW" dirty="0"/>
              <a:t>used </a:t>
            </a:r>
            <a:r>
              <a:rPr lang="en-US" altLang="zh-TW" dirty="0" smtClean="0"/>
              <a:t>in practice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3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 </a:t>
            </a:r>
            <a:r>
              <a:rPr lang="en-US" altLang="zh-TW" dirty="0" smtClean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Many </a:t>
            </a:r>
            <a:r>
              <a:rPr lang="en-US" altLang="zh-TW" dirty="0"/>
              <a:t>computer vision applications require </a:t>
            </a:r>
            <a:r>
              <a:rPr lang="en-US" altLang="zh-TW" dirty="0" smtClean="0"/>
              <a:t>the alignment </a:t>
            </a:r>
            <a:r>
              <a:rPr lang="en-US" altLang="zh-TW" dirty="0"/>
              <a:t>of 3D </a:t>
            </a:r>
            <a:r>
              <a:rPr lang="en-US" altLang="zh-TW" dirty="0" smtClean="0"/>
              <a:t>points</a:t>
            </a:r>
          </a:p>
          <a:p>
            <a:r>
              <a:rPr lang="en-US" altLang="zh-TW" dirty="0"/>
              <a:t>Linear </a:t>
            </a:r>
            <a:r>
              <a:rPr lang="en-US" altLang="zh-TW" dirty="0" smtClean="0"/>
              <a:t>3D transformations can use regular </a:t>
            </a:r>
            <a:r>
              <a:rPr lang="en-US" altLang="zh-TW" dirty="0"/>
              <a:t>least </a:t>
            </a:r>
            <a:r>
              <a:rPr lang="en-US" altLang="zh-TW" dirty="0" smtClean="0"/>
              <a:t>squares to estimate 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34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Rigid (Euclidean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motion: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𝑹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𝑅𝑐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can center the point clouds: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{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</a:rPr>
                        <m:t>′</m:t>
                      </m:r>
                      <m:r>
                        <a:rPr lang="en-US" altLang="zh-TW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  <a:p>
                <a:r>
                  <a:rPr lang="en-US" altLang="zh-TW" dirty="0" smtClean="0"/>
                  <a:t>Estimate the rotation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b="-3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Orthogonal </a:t>
                </a:r>
                <a:r>
                  <a:rPr lang="en-US" altLang="zh-TW" dirty="0" err="1"/>
                  <a:t>Procrustes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algorithm</a:t>
                </a:r>
              </a:p>
              <a:p>
                <a:r>
                  <a:rPr lang="en-US" altLang="zh-TW" dirty="0"/>
                  <a:t>computing the singular value decomposition (SVD)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3 × 3 correlation </a:t>
                </a:r>
                <a:r>
                  <a:rPr lang="en-US" altLang="zh-TW" dirty="0" smtClean="0"/>
                  <a:t>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𝑹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2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Outline:</a:t>
            </a:r>
          </a:p>
          <a:p>
            <a:pPr lvl="1"/>
            <a:r>
              <a:rPr lang="en-US" altLang="zh-TW" dirty="0" smtClean="0"/>
              <a:t>2D and 3D feature-based alignment</a:t>
            </a:r>
          </a:p>
          <a:p>
            <a:pPr lvl="1"/>
            <a:r>
              <a:rPr lang="en-US" altLang="zh-TW" dirty="0" smtClean="0"/>
              <a:t>Pose estimation</a:t>
            </a:r>
          </a:p>
          <a:p>
            <a:pPr lvl="1"/>
            <a:r>
              <a:rPr lang="en-US" altLang="zh-TW" dirty="0" smtClean="0"/>
              <a:t>Geometric intrinsic calibration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03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Absolute </a:t>
                </a:r>
                <a:r>
                  <a:rPr lang="en-US" altLang="zh-TW" dirty="0"/>
                  <a:t>orientation </a:t>
                </a:r>
                <a:r>
                  <a:rPr lang="en-US" altLang="zh-TW" dirty="0" smtClean="0"/>
                  <a:t>algorithm</a:t>
                </a:r>
              </a:p>
              <a:p>
                <a:r>
                  <a:rPr lang="en-US" altLang="zh-TW" dirty="0" smtClean="0"/>
                  <a:t>Estimate the unit </a:t>
                </a:r>
                <a:r>
                  <a:rPr lang="en-US" altLang="zh-TW" dirty="0"/>
                  <a:t>quaternion corresponding to the rotation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𝑹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Form </a:t>
                </a:r>
                <a:r>
                  <a:rPr lang="en-US" altLang="zh-TW" dirty="0"/>
                  <a:t>a 4×4 </a:t>
                </a:r>
                <a:r>
                  <a:rPr lang="en-US" altLang="zh-TW" dirty="0" smtClean="0"/>
                  <a:t>matrix from </a:t>
                </a:r>
                <a:r>
                  <a:rPr lang="en-US" altLang="zh-TW" dirty="0"/>
                  <a:t>the entries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Find </a:t>
                </a:r>
                <a:r>
                  <a:rPr lang="en-US" altLang="zh-TW" dirty="0"/>
                  <a:t>the eigenvector associated with </a:t>
                </a:r>
                <a:r>
                  <a:rPr lang="en-US" altLang="zh-TW" dirty="0" smtClean="0"/>
                  <a:t>its largest positive eigenvalue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3D</a:t>
            </a:r>
            <a:r>
              <a:rPr lang="zh-TW" altLang="en-US" dirty="0"/>
              <a:t> </a:t>
            </a:r>
            <a:r>
              <a:rPr lang="en-US" altLang="zh-TW" dirty="0"/>
              <a:t>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difference </a:t>
            </a:r>
            <a:r>
              <a:rPr lang="en-US" altLang="zh-TW" dirty="0" smtClean="0"/>
              <a:t>of these two techniques’ accuracy is negligible (below </a:t>
            </a:r>
            <a:r>
              <a:rPr lang="en-US" altLang="zh-TW" dirty="0"/>
              <a:t>the effects of measurement </a:t>
            </a:r>
            <a:r>
              <a:rPr lang="en-US" altLang="zh-TW" dirty="0" smtClean="0"/>
              <a:t>noise)</a:t>
            </a:r>
          </a:p>
          <a:p>
            <a:r>
              <a:rPr lang="en-US" altLang="zh-TW" dirty="0" smtClean="0"/>
              <a:t>Sometimes these </a:t>
            </a:r>
            <a:r>
              <a:rPr lang="en-US" altLang="zh-TW" dirty="0"/>
              <a:t>closed-form algorithms are not </a:t>
            </a:r>
            <a:r>
              <a:rPr lang="en-US" altLang="zh-TW" dirty="0" smtClean="0"/>
              <a:t>applicable</a:t>
            </a:r>
          </a:p>
        </p:txBody>
      </p:sp>
    </p:spTree>
    <p:extLst>
      <p:ext uri="{BB962C8B-B14F-4D97-AF65-F5344CB8AC3E}">
        <p14:creationId xmlns:p14="http://schemas.microsoft.com/office/powerpoint/2010/main" val="7728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</a:t>
            </a:r>
            <a:r>
              <a:rPr lang="en-US" altLang="zh-TW" dirty="0" smtClean="0"/>
              <a:t>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stimate an object’s </a:t>
            </a:r>
            <a:r>
              <a:rPr lang="en-US" altLang="zh-TW" dirty="0"/>
              <a:t>3D pose from a set of 2D point </a:t>
            </a:r>
            <a:r>
              <a:rPr lang="en-US" altLang="zh-TW" dirty="0" smtClean="0"/>
              <a:t>projections</a:t>
            </a:r>
          </a:p>
          <a:p>
            <a:pPr lvl="1"/>
            <a:r>
              <a:rPr lang="en-US" altLang="zh-TW" dirty="0"/>
              <a:t>Linear </a:t>
            </a:r>
            <a:r>
              <a:rPr lang="en-US" altLang="zh-TW" dirty="0" smtClean="0"/>
              <a:t>algorithms</a:t>
            </a:r>
          </a:p>
          <a:p>
            <a:pPr lvl="1"/>
            <a:r>
              <a:rPr lang="en-US" altLang="zh-TW" dirty="0"/>
              <a:t>Iterative algorithms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</a:t>
            </a:r>
            <a:r>
              <a:rPr lang="en-US" altLang="zh-TW" dirty="0" smtClean="0"/>
              <a:t>Estimation - Linear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implest </a:t>
            </a:r>
            <a:r>
              <a:rPr lang="en-US" altLang="zh-TW" dirty="0"/>
              <a:t>way to recover the pose of the </a:t>
            </a:r>
            <a:r>
              <a:rPr lang="en-US" altLang="zh-TW" dirty="0" smtClean="0"/>
              <a:t>camera</a:t>
            </a:r>
          </a:p>
          <a:p>
            <a:r>
              <a:rPr lang="en-US" altLang="zh-TW" dirty="0" smtClean="0"/>
              <a:t>Form </a:t>
            </a:r>
            <a:r>
              <a:rPr lang="en-US" altLang="zh-TW" dirty="0"/>
              <a:t>a set of linear equations </a:t>
            </a:r>
            <a:r>
              <a:rPr lang="en-US" altLang="zh-TW" dirty="0" smtClean="0"/>
              <a:t>analogous </a:t>
            </a:r>
            <a:r>
              <a:rPr lang="en-US" altLang="zh-TW" dirty="0"/>
              <a:t>to those used for 2D motion estimation </a:t>
            </a:r>
            <a:r>
              <a:rPr lang="en-US" altLang="zh-TW" dirty="0" smtClean="0"/>
              <a:t>from </a:t>
            </a:r>
            <a:r>
              <a:rPr lang="en-US" altLang="zh-TW" dirty="0"/>
              <a:t>the camera matrix form of </a:t>
            </a:r>
            <a:r>
              <a:rPr lang="en-US" altLang="zh-TW" dirty="0" smtClean="0"/>
              <a:t>perspective </a:t>
            </a:r>
            <a:r>
              <a:rPr lang="en-US" altLang="zh-TW" dirty="0"/>
              <a:t>projection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55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: </a:t>
                </a:r>
                <a:r>
                  <a:rPr lang="en-US" altLang="zh-TW" dirty="0" smtClean="0"/>
                  <a:t>measured 2D </a:t>
                </a:r>
                <a:r>
                  <a:rPr lang="en-US" altLang="zh-TW" dirty="0"/>
                  <a:t>feature </a:t>
                </a:r>
                <a:r>
                  <a:rPr lang="en-US" altLang="zh-TW" dirty="0" smtClean="0"/>
                  <a:t>locations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: </a:t>
                </a:r>
                <a:r>
                  <a:rPr lang="en-US" altLang="zh-TW" dirty="0" smtClean="0"/>
                  <a:t>known 3D feature </a:t>
                </a:r>
                <a:r>
                  <a:rPr lang="en-US" altLang="zh-TW" dirty="0"/>
                  <a:t>locations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81128"/>
                <a:ext cx="8229600" cy="1545035"/>
              </a:xfrm>
              <a:blipFill rotWithShape="1">
                <a:blip r:embed="rId2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6" y="1196752"/>
            <a:ext cx="8572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57" y="1600200"/>
            <a:ext cx="64784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Solve the </a:t>
                </a:r>
                <a:r>
                  <a:rPr lang="en-US" altLang="zh-TW" dirty="0"/>
                  <a:t>camera matrix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𝑷</m:t>
                    </m:r>
                  </m:oMath>
                </a14:m>
                <a:r>
                  <a:rPr lang="zh-TW" altLang="en-US" b="1" dirty="0" smtClean="0"/>
                  <a:t> </a:t>
                </a:r>
                <a:r>
                  <a:rPr lang="en-US" altLang="zh-TW" dirty="0"/>
                  <a:t>in a linear fashion</a:t>
                </a:r>
                <a:endParaRPr lang="en-US" altLang="zh-TW" b="1" dirty="0"/>
              </a:p>
              <a:p>
                <a:r>
                  <a:rPr lang="en-US" altLang="zh-TW" dirty="0" smtClean="0"/>
                  <a:t>multiply the denominator on both sides of the equation</a:t>
                </a:r>
              </a:p>
              <a:p>
                <a:r>
                  <a:rPr lang="en-US" altLang="zh-TW" dirty="0" smtClean="0"/>
                  <a:t>Denominator(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TW" dirty="0" smtClean="0"/>
                  <a:t>):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3200" i="1">
                              <a:latin typeface="Cambria Math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3600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8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Direct Linear Transform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(DLT)</a:t>
                </a:r>
              </a:p>
              <a:p>
                <a:r>
                  <a:rPr lang="en-US" altLang="zh-TW" dirty="0" smtClean="0"/>
                  <a:t>At </a:t>
                </a:r>
                <a:r>
                  <a:rPr lang="en-US" altLang="zh-TW" dirty="0"/>
                  <a:t>least six </a:t>
                </a:r>
                <a:r>
                  <a:rPr lang="en-US" altLang="zh-TW" dirty="0" smtClean="0"/>
                  <a:t>correspondences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needed to compute </a:t>
                </a:r>
                <a:r>
                  <a:rPr lang="en-US" altLang="zh-TW" dirty="0"/>
                  <a:t>the 12 (or 11</a:t>
                </a:r>
                <a:r>
                  <a:rPr lang="en-US" altLang="zh-TW" dirty="0" smtClean="0"/>
                  <a:t>) </a:t>
                </a:r>
                <a:r>
                  <a:rPr lang="en-US" altLang="zh-TW" dirty="0"/>
                  <a:t>unknowns in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More accurate estimation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can </a:t>
                </a:r>
                <a:r>
                  <a:rPr lang="en-US" altLang="zh-TW" dirty="0" smtClean="0"/>
                  <a:t>be </a:t>
                </a:r>
                <a:r>
                  <a:rPr lang="en-US" altLang="zh-TW" dirty="0"/>
                  <a:t>obtained </a:t>
                </a:r>
                <a:r>
                  <a:rPr lang="en-US" altLang="zh-TW" dirty="0" smtClean="0"/>
                  <a:t>by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non-linear </a:t>
                </a:r>
                <a:r>
                  <a:rPr lang="en-US" altLang="zh-TW" dirty="0"/>
                  <a:t>least squares with a small number of iterations.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0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𝑷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1" i="1">
                          <a:latin typeface="Cambria Math"/>
                        </a:rPr>
                        <m:t>𝑲</m:t>
                      </m:r>
                      <m:r>
                        <a:rPr lang="en-US" altLang="zh-TW" i="1">
                          <a:latin typeface="Cambria Math"/>
                        </a:rPr>
                        <m:t>[</m:t>
                      </m:r>
                      <m:r>
                        <a:rPr lang="en-US" altLang="zh-TW" b="1" i="1">
                          <a:latin typeface="Cambria Math"/>
                        </a:rPr>
                        <m:t>𝑹</m:t>
                      </m:r>
                      <m:r>
                        <a:rPr lang="en-US" altLang="zh-TW" i="1">
                          <a:latin typeface="Cambria Math"/>
                        </a:rPr>
                        <m:t>|</m:t>
                      </m:r>
                      <m:r>
                        <a:rPr lang="en-US" altLang="zh-TW" b="1" i="1">
                          <a:latin typeface="Cambria Math"/>
                        </a:rPr>
                        <m:t>𝒕</m:t>
                      </m:r>
                      <m:r>
                        <a:rPr lang="en-US" altLang="zh-TW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zh-TW" dirty="0" smtClean="0"/>
                  <a:t>Recover </a:t>
                </a:r>
                <a:r>
                  <a:rPr lang="en-US" altLang="zh-TW" dirty="0"/>
                  <a:t>both the </a:t>
                </a:r>
                <a:r>
                  <a:rPr lang="en-US" altLang="zh-TW" dirty="0" smtClean="0"/>
                  <a:t>intrinsic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calibration </a:t>
                </a:r>
                <a:r>
                  <a:rPr lang="en-US" altLang="zh-TW" dirty="0"/>
                  <a:t>matrix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atin typeface="Cambria Math"/>
                      </a:rPr>
                      <m:t>𝑲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the rigid transformation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/>
                      </a:rPr>
                      <m:t>(</m:t>
                    </m:r>
                    <m:r>
                      <a:rPr lang="en-US" altLang="zh-TW" b="1" i="1" dirty="0" smtClean="0">
                        <a:latin typeface="Cambria Math"/>
                      </a:rPr>
                      <m:t>𝑹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  <m:r>
                      <a:rPr lang="en-US" altLang="zh-TW" b="1" i="1" dirty="0" smtClean="0">
                        <a:latin typeface="Cambria Math"/>
                      </a:rPr>
                      <m:t>𝒕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can be obtained from the front 3 × 3 sub-matrix of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zh-TW" dirty="0"/>
                  <a:t> using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𝑹𝑸</m:t>
                    </m:r>
                  </m:oMath>
                </a14:m>
                <a:r>
                  <a:rPr lang="en-US" altLang="zh-TW" dirty="0" smtClean="0"/>
                  <a:t> factorization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 most applications, we </a:t>
                </a:r>
                <a:r>
                  <a:rPr lang="en-US" altLang="zh-TW" dirty="0"/>
                  <a:t>have some prior knowledge about the intrinsic </a:t>
                </a:r>
                <a:r>
                  <a:rPr lang="en-US" altLang="zh-TW" dirty="0" smtClean="0"/>
                  <a:t>calibration </a:t>
                </a:r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endParaRPr lang="en-US" altLang="zh-TW" b="1" dirty="0" smtClean="0"/>
              </a:p>
              <a:p>
                <a:r>
                  <a:rPr lang="en-US" altLang="zh-TW" dirty="0" smtClean="0"/>
                  <a:t>Constraints </a:t>
                </a:r>
                <a:r>
                  <a:rPr lang="en-US" altLang="zh-TW" dirty="0"/>
                  <a:t>can be incorporated </a:t>
                </a:r>
                <a:r>
                  <a:rPr lang="en-US" altLang="zh-TW" dirty="0" smtClean="0"/>
                  <a:t>into a </a:t>
                </a:r>
                <a:r>
                  <a:rPr lang="en-US" altLang="zh-TW" dirty="0"/>
                  <a:t>non-linear minimization of the parameters in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b="1" i="1" dirty="0">
                        <a:latin typeface="Cambria Math"/>
                      </a:rPr>
                      <m:t>𝑹</m:t>
                    </m:r>
                    <m:r>
                      <a:rPr lang="en-US" altLang="zh-TW" i="1" dirty="0">
                        <a:latin typeface="Cambria Math"/>
                      </a:rPr>
                      <m:t>,</m:t>
                    </m:r>
                    <m:r>
                      <a:rPr lang="en-US" altLang="zh-TW" b="1" i="1" dirty="0">
                        <a:latin typeface="Cambria Math"/>
                      </a:rPr>
                      <m:t>𝒕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0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2D and 3D Feature-based Alignment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Estimate the motion between two or more sets of matched 2D or 3D points</a:t>
            </a:r>
          </a:p>
          <a:p>
            <a:r>
              <a:rPr lang="en-US" altLang="zh-TW" dirty="0" smtClean="0"/>
              <a:t>In this section:</a:t>
            </a:r>
          </a:p>
          <a:p>
            <a:pPr lvl="1"/>
            <a:r>
              <a:rPr lang="en-US" altLang="zh-TW" dirty="0" smtClean="0"/>
              <a:t>Restrict to global parametric transformations</a:t>
            </a:r>
          </a:p>
          <a:p>
            <a:pPr lvl="1"/>
            <a:r>
              <a:rPr lang="en-US" altLang="zh-TW" dirty="0" smtClean="0"/>
              <a:t>Curved surfaces with </a:t>
            </a:r>
            <a:r>
              <a:rPr lang="en-US" altLang="zh-TW" dirty="0"/>
              <a:t>h</a:t>
            </a:r>
            <a:r>
              <a:rPr lang="en-US" altLang="zh-TW" dirty="0" smtClean="0"/>
              <a:t>igher order transformation</a:t>
            </a:r>
          </a:p>
          <a:p>
            <a:pPr lvl="1"/>
            <a:r>
              <a:rPr lang="en-US" altLang="zh-TW" dirty="0" smtClean="0"/>
              <a:t>Non-rigid or elastic deformations will not be discussed here.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the case where the camera is already </a:t>
                </a:r>
                <a:r>
                  <a:rPr lang="en-US" altLang="zh-TW" dirty="0" smtClean="0"/>
                  <a:t>calibrated: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known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/>
                  <a:t>can perform pose estimation using as few as three points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: unit directions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visual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between </a:t>
                </a:r>
                <a:r>
                  <a:rPr lang="en-US" altLang="zh-TW" dirty="0" smtClean="0"/>
                  <a:t>any pair </a:t>
                </a:r>
                <a:r>
                  <a:rPr lang="en-US" altLang="zh-TW" dirty="0"/>
                  <a:t>of 2D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must </a:t>
                </a:r>
                <a:r>
                  <a:rPr lang="en-US" altLang="zh-TW" dirty="0"/>
                  <a:t>be the same as the angle between their corresponding </a:t>
                </a:r>
                <a:r>
                  <a:rPr lang="en-US" altLang="zh-TW" dirty="0" smtClean="0"/>
                  <a:t>3D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229600" cy="4525963"/>
              </a:xfrm>
              <a:blipFill rotWithShape="1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dirty="0"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dirty="0"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i="1" dirty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dirty="0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lnSpc>
                    <a:spcPct val="2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zh-TW" b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7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cosine law gives: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0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j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1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We can take any triplet of constraints and using </a:t>
                </a:r>
                <a:r>
                  <a:rPr lang="en-US" altLang="zh-TW" dirty="0"/>
                  <a:t>Sylvester resultants to obtain a quartic equation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: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8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6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800" dirty="0" smtClean="0"/>
              </a:p>
              <a:p>
                <a:endParaRPr lang="zh-TW" altLang="en-US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7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Given five or more correspondences, we can obtain </a:t>
                </a:r>
                <a:r>
                  <a:rPr lang="en-US" altLang="zh-TW" dirty="0"/>
                  <a:t>a </a:t>
                </a:r>
                <a:r>
                  <a:rPr lang="en-US" altLang="zh-TW" dirty="0" smtClean="0"/>
                  <a:t>linear estimate </a:t>
                </a:r>
                <a:r>
                  <a:rPr lang="en-US" altLang="zh-TW" dirty="0"/>
                  <a:t>(using SVD) for the values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Computed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+2</m:t>
                        </m:r>
                      </m:sup>
                    </m:sSubSup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9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Linear 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 can generate a 3D structure consisting of the scaled point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Use 3D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Alignment to </a:t>
                </a:r>
                <a:r>
                  <a:rPr lang="en-US" altLang="zh-TW" dirty="0" smtClean="0"/>
                  <a:t>obtain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desired pose estimation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Pose Estimation - </a:t>
            </a:r>
            <a:r>
              <a:rPr lang="en-US" altLang="zh-TW" dirty="0" smtClean="0"/>
              <a:t>Linear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Minimal </a:t>
            </a:r>
            <a:r>
              <a:rPr lang="en-US" altLang="zh-TW" dirty="0"/>
              <a:t>PnP solutions can be quite noise </a:t>
            </a:r>
            <a:r>
              <a:rPr lang="en-US" altLang="zh-TW" dirty="0" smtClean="0"/>
              <a:t>sensitive</a:t>
            </a:r>
          </a:p>
          <a:p>
            <a:r>
              <a:rPr lang="en-US" altLang="zh-TW" dirty="0" smtClean="0"/>
              <a:t>Also suffer from </a:t>
            </a:r>
            <a:r>
              <a:rPr lang="en-US" altLang="zh-TW" i="1" dirty="0"/>
              <a:t>bas-relief ambiguities </a:t>
            </a:r>
            <a:endParaRPr lang="en-US" altLang="zh-TW" i="1" dirty="0" smtClean="0"/>
          </a:p>
          <a:p>
            <a:r>
              <a:rPr lang="en-US" altLang="zh-TW" dirty="0" smtClean="0"/>
              <a:t>Use </a:t>
            </a:r>
            <a:r>
              <a:rPr lang="en-US" altLang="zh-TW" dirty="0"/>
              <a:t>the linear </a:t>
            </a:r>
            <a:r>
              <a:rPr lang="en-US" altLang="zh-TW" dirty="0" smtClean="0"/>
              <a:t>algorithm to obtain </a:t>
            </a:r>
            <a:r>
              <a:rPr lang="en-US" altLang="zh-TW" dirty="0"/>
              <a:t>an initial </a:t>
            </a:r>
            <a:r>
              <a:rPr lang="en-US" altLang="zh-TW" dirty="0" smtClean="0"/>
              <a:t>pose estimation</a:t>
            </a:r>
          </a:p>
          <a:p>
            <a:r>
              <a:rPr lang="en-US" altLang="zh-TW" dirty="0" smtClean="0"/>
              <a:t>Optimize </a:t>
            </a:r>
            <a:r>
              <a:rPr lang="en-US" altLang="zh-TW" dirty="0"/>
              <a:t>this </a:t>
            </a:r>
            <a:r>
              <a:rPr lang="en-US" altLang="zh-TW" dirty="0" smtClean="0"/>
              <a:t>estimation using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iterative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</a:t>
            </a:r>
            <a:r>
              <a:rPr lang="en-US" altLang="zh-TW" dirty="0" smtClean="0"/>
              <a:t>Algorithms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most accurate (and flexible) way to estimate pose is using </a:t>
                </a:r>
                <a:r>
                  <a:rPr lang="en-US" altLang="zh-TW" dirty="0"/>
                  <a:t>non-linear least </a:t>
                </a:r>
                <a:r>
                  <a:rPr lang="en-US" altLang="zh-TW" dirty="0" smtClean="0"/>
                  <a:t>squares</a:t>
                </a:r>
              </a:p>
              <a:p>
                <a:r>
                  <a:rPr lang="en-US" altLang="zh-TW" dirty="0" smtClean="0"/>
                  <a:t>Projection equations: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𝑓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latin typeface="Cambria Math"/>
                        </a:rPr>
                        <m:t>;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𝑹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𝒕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600" b="1" i="1" smtClean="0">
                          <a:latin typeface="Cambria Math"/>
                        </a:rPr>
                        <m:t>𝑲</m:t>
                      </m:r>
                      <m:r>
                        <a:rPr lang="en-US" altLang="zh-TW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Iteratively </a:t>
            </a:r>
            <a:r>
              <a:rPr lang="en-US" altLang="zh-TW" dirty="0"/>
              <a:t>minimize the </a:t>
            </a:r>
            <a:r>
              <a:rPr lang="en-US" altLang="zh-TW" dirty="0" err="1"/>
              <a:t>robustified</a:t>
            </a:r>
            <a:r>
              <a:rPr lang="en-US" altLang="zh-TW" dirty="0"/>
              <a:t> linearized </a:t>
            </a:r>
            <a:r>
              <a:rPr lang="en-US" altLang="zh-TW" dirty="0" err="1"/>
              <a:t>reprojection</a:t>
            </a:r>
            <a:r>
              <a:rPr lang="en-US" altLang="zh-TW" dirty="0"/>
              <a:t> </a:t>
            </a:r>
            <a:r>
              <a:rPr lang="en-US" altLang="zh-TW" dirty="0" smtClean="0"/>
              <a:t>errors: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1" y="2852936"/>
            <a:ext cx="7560840" cy="14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082"/>
            <a:ext cx="8229600" cy="332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4" y="4869160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Basic set of 2D planar transformations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easier to understand (and implement) version of the above non-linear regression </a:t>
            </a:r>
            <a:r>
              <a:rPr lang="en-US" altLang="zh-TW" dirty="0" smtClean="0"/>
              <a:t>problem </a:t>
            </a:r>
            <a:r>
              <a:rPr lang="en-US" altLang="zh-TW" dirty="0"/>
              <a:t>can be constructed by re-writing the projection equations as a concatenation of </a:t>
            </a:r>
            <a:r>
              <a:rPr lang="en-US" altLang="zh-TW" dirty="0" smtClean="0"/>
              <a:t>simpler steps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5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Pose Estimation - Iterative Algorithms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2014"/>
            <a:ext cx="8229600" cy="36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Geometric </a:t>
            </a:r>
            <a:r>
              <a:rPr lang="en-US" altLang="zh-TW" dirty="0" smtClean="0"/>
              <a:t>Intrinsic Calibration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Intrinsic and extrinsic calibration can be computed at the same time</a:t>
            </a:r>
          </a:p>
          <a:p>
            <a:pPr lvl="1"/>
            <a:r>
              <a:rPr lang="en-US" altLang="zh-TW" dirty="0" smtClean="0"/>
              <a:t>Intrinsic calibration:</a:t>
            </a:r>
            <a:br>
              <a:rPr lang="en-US" altLang="zh-TW" dirty="0" smtClean="0"/>
            </a:br>
            <a:r>
              <a:rPr lang="en-US" altLang="zh-TW" dirty="0" smtClean="0"/>
              <a:t>Internal camera </a:t>
            </a:r>
            <a:r>
              <a:rPr lang="en-US" altLang="zh-TW" dirty="0"/>
              <a:t>calibration </a:t>
            </a:r>
            <a:r>
              <a:rPr lang="en-US" altLang="zh-TW" dirty="0" smtClean="0"/>
              <a:t>parameters</a:t>
            </a:r>
          </a:p>
          <a:p>
            <a:pPr lvl="1"/>
            <a:r>
              <a:rPr lang="en-US" altLang="zh-TW" dirty="0" smtClean="0"/>
              <a:t>Extrinsic calibration:</a:t>
            </a:r>
            <a:br>
              <a:rPr lang="en-US" altLang="zh-TW" dirty="0" smtClean="0"/>
            </a:br>
            <a:r>
              <a:rPr lang="en-US" altLang="zh-TW" dirty="0" smtClean="0"/>
              <a:t>Pose of the camera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i="1" dirty="0" smtClean="0"/>
              <a:t>classic</a:t>
            </a:r>
            <a:r>
              <a:rPr lang="en-US" altLang="zh-TW" dirty="0" smtClean="0"/>
              <a:t> approach </a:t>
            </a:r>
            <a:r>
              <a:rPr lang="en-US" altLang="zh-TW" dirty="0"/>
              <a:t>to camera calibration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291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 </a:t>
            </a:r>
            <a:r>
              <a:rPr lang="en-US" altLang="zh-TW" dirty="0"/>
              <a:t>of the more reliable ways to </a:t>
            </a:r>
            <a:r>
              <a:rPr lang="en-US" altLang="zh-TW" dirty="0" smtClean="0"/>
              <a:t>estimate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a </a:t>
            </a:r>
            <a:r>
              <a:rPr lang="en-US" altLang="zh-TW" dirty="0"/>
              <a:t>camera’s intrinsic </a:t>
            </a:r>
            <a:r>
              <a:rPr lang="en-US" altLang="zh-TW" dirty="0" smtClean="0"/>
              <a:t>parameters</a:t>
            </a:r>
          </a:p>
          <a:p>
            <a:r>
              <a:rPr lang="en-US" altLang="zh-TW" dirty="0"/>
              <a:t>In photogrammetry, it is common to set up a camera in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large </a:t>
            </a:r>
            <a:r>
              <a:rPr lang="en-US" altLang="zh-TW" dirty="0"/>
              <a:t>field looking at distant calibration targets whose exact location has been </a:t>
            </a:r>
            <a:r>
              <a:rPr lang="en-US" altLang="zh-TW" dirty="0" smtClean="0"/>
              <a:t>pre-computed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using </a:t>
            </a:r>
            <a:r>
              <a:rPr lang="en-US" altLang="zh-TW" dirty="0"/>
              <a:t>surveying equipment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8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438"/>
            <a:ext cx="8229600" cy="38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Calibration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Span the </a:t>
            </a:r>
            <a:r>
              <a:rPr lang="en-US" altLang="zh-TW" dirty="0"/>
              <a:t>calibration object </a:t>
            </a:r>
            <a:r>
              <a:rPr lang="en-US" altLang="zh-TW" dirty="0" smtClean="0"/>
              <a:t>as </a:t>
            </a:r>
            <a:r>
              <a:rPr lang="en-US" altLang="zh-TW" dirty="0"/>
              <a:t>much of the workspace as </a:t>
            </a:r>
            <a:r>
              <a:rPr lang="en-US" altLang="zh-TW" dirty="0" smtClean="0"/>
              <a:t>possible if </a:t>
            </a:r>
            <a:r>
              <a:rPr lang="en-US" altLang="zh-TW" dirty="0"/>
              <a:t>a smaller calibration rig needs to be </a:t>
            </a:r>
            <a:r>
              <a:rPr lang="en-US" altLang="zh-TW" dirty="0" smtClean="0"/>
              <a:t>used</a:t>
            </a:r>
          </a:p>
          <a:p>
            <a:r>
              <a:rPr lang="en-US" altLang="zh-TW" dirty="0" smtClean="0"/>
              <a:t>Estimate </a:t>
            </a:r>
            <a:r>
              <a:rPr lang="en-US" altLang="zh-TW" dirty="0"/>
              <a:t>the covariance in the </a:t>
            </a:r>
            <a:r>
              <a:rPr lang="en-US" altLang="zh-TW" dirty="0" smtClean="0"/>
              <a:t>parameters </a:t>
            </a:r>
            <a:r>
              <a:rPr lang="en-US" altLang="zh-TW" dirty="0"/>
              <a:t>to </a:t>
            </a:r>
            <a:r>
              <a:rPr lang="en-US" altLang="zh-TW" dirty="0" smtClean="0"/>
              <a:t>determine the quality of calibration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8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man-made scene </a:t>
            </a:r>
            <a:r>
              <a:rPr lang="en-US" altLang="zh-TW" dirty="0" smtClean="0"/>
              <a:t>with a lot of rectangular objects such as boxes or room walls</a:t>
            </a:r>
          </a:p>
          <a:p>
            <a:r>
              <a:rPr lang="en-US" altLang="zh-TW" dirty="0" smtClean="0"/>
              <a:t>Intersect </a:t>
            </a:r>
            <a:r>
              <a:rPr lang="en-US" altLang="zh-TW" dirty="0"/>
              <a:t>the 2D lines corresponding to 3D parallel lines to compute </a:t>
            </a:r>
            <a:r>
              <a:rPr lang="en-US" altLang="zh-TW" dirty="0" smtClean="0"/>
              <a:t>their </a:t>
            </a:r>
            <a:r>
              <a:rPr lang="en-US" altLang="zh-TW" i="1" dirty="0" smtClean="0"/>
              <a:t>vanishing points</a:t>
            </a:r>
          </a:p>
          <a:p>
            <a:r>
              <a:rPr lang="en-US" altLang="zh-TW" dirty="0" smtClean="0"/>
              <a:t>Use these to determine </a:t>
            </a:r>
            <a:r>
              <a:rPr lang="en-US" altLang="zh-TW" dirty="0"/>
              <a:t>the intrinsic </a:t>
            </a:r>
            <a:r>
              <a:rPr lang="en-US" altLang="zh-TW" dirty="0" smtClean="0"/>
              <a:t>and extrinsic </a:t>
            </a:r>
            <a:r>
              <a:rPr lang="en-US" altLang="zh-TW" dirty="0"/>
              <a:t>calibration </a:t>
            </a:r>
            <a:r>
              <a:rPr lang="en-US" altLang="zh-TW" dirty="0" smtClean="0"/>
              <a:t>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00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3" y="1705075"/>
            <a:ext cx="8466994" cy="431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Assume </a:t>
                </a:r>
                <a:r>
                  <a:rPr lang="en-US" altLang="zh-TW" dirty="0"/>
                  <a:t>a simplified form for the calibration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where </a:t>
                </a:r>
                <a:r>
                  <a:rPr lang="en-US" altLang="zh-TW" dirty="0" smtClean="0"/>
                  <a:t>only the </a:t>
                </a:r>
                <a:r>
                  <a:rPr lang="en-US" altLang="zh-TW" dirty="0"/>
                  <a:t>focal length is </a:t>
                </a:r>
                <a:r>
                  <a:rPr lang="en-US" altLang="zh-TW" dirty="0" smtClean="0"/>
                  <a:t>unknown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𝑹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1,0,0</m:t>
                        </m:r>
                      </m:e>
                    </m:d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0</m:t>
                    </m:r>
                    <m:r>
                      <a:rPr lang="en-US" altLang="zh-TW" i="1" dirty="0">
                        <a:latin typeface="Cambria Math"/>
                      </a:rPr>
                      <m:t>,</m:t>
                    </m:r>
                    <m:r>
                      <a:rPr lang="en-US" altLang="zh-TW" b="0" i="1" dirty="0" smtClean="0">
                        <a:latin typeface="Cambria Math"/>
                      </a:rPr>
                      <m:t>1</m:t>
                    </m:r>
                    <m:r>
                      <a:rPr lang="en-US" altLang="zh-TW" i="1" dirty="0">
                        <a:latin typeface="Cambria Math"/>
                      </a:rPr>
                      <m:t>,0)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or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(0,0</m:t>
                    </m:r>
                    <m:r>
                      <a:rPr lang="en-US" altLang="zh-TW" b="0" i="1" dirty="0" smtClean="0">
                        <a:latin typeface="Cambria Math"/>
                      </a:rPr>
                      <m:t>,1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: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 smtClean="0"/>
                  <a:t>th </a:t>
                </a:r>
                <a:r>
                  <a:rPr lang="en-US" altLang="zh-TW" dirty="0"/>
                  <a:t>column of the rotation </a:t>
                </a:r>
                <a:r>
                  <a:rPr lang="en-US" altLang="zh-TW" dirty="0" smtClean="0"/>
                  <a:t>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2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Columns </a:t>
                </a:r>
                <a:r>
                  <a:rPr lang="en-US" altLang="zh-TW" dirty="0"/>
                  <a:t>of the rotation matrix are </a:t>
                </a:r>
                <a:r>
                  <a:rPr lang="en-US" altLang="zh-TW" dirty="0" smtClean="0"/>
                  <a:t>orthogonal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/>
                  <a:t>can obtain an estimate </a:t>
                </a: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4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2D and 3D Feature-based Alignment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4" y="1600200"/>
            <a:ext cx="80612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is also possible </a:t>
            </a:r>
            <a:r>
              <a:rPr lang="en-US" altLang="zh-TW" dirty="0" smtClean="0"/>
              <a:t>to estimate </a:t>
            </a:r>
            <a:r>
              <a:rPr lang="en-US" altLang="zh-TW" dirty="0"/>
              <a:t>the optical center as the orthocenter of the triangle formed by the three </a:t>
            </a:r>
            <a:r>
              <a:rPr lang="en-US" altLang="zh-TW" dirty="0" smtClean="0"/>
              <a:t>vanishing points</a:t>
            </a:r>
          </a:p>
          <a:p>
            <a:r>
              <a:rPr lang="en-US" altLang="zh-TW" dirty="0" smtClean="0"/>
              <a:t>It </a:t>
            </a:r>
            <a:r>
              <a:rPr lang="en-US" altLang="zh-TW" dirty="0"/>
              <a:t>is more accurate to re-estimate </a:t>
            </a:r>
            <a:r>
              <a:rPr lang="en-US" altLang="zh-TW" dirty="0" smtClean="0"/>
              <a:t>using</a:t>
            </a:r>
            <a:br>
              <a:rPr lang="en-US" altLang="zh-TW" dirty="0" smtClean="0"/>
            </a:br>
            <a:r>
              <a:rPr lang="en-US" altLang="zh-TW" dirty="0" smtClean="0"/>
              <a:t>non-linear </a:t>
            </a:r>
            <a:r>
              <a:rPr lang="en-US" altLang="zh-TW" dirty="0"/>
              <a:t>least </a:t>
            </a:r>
            <a:r>
              <a:rPr lang="en-US" altLang="zh-TW" dirty="0" smtClean="0"/>
              <a:t>squares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4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Rotational motion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no calibration targets </a:t>
            </a:r>
            <a:r>
              <a:rPr lang="en-US" altLang="zh-TW" dirty="0" smtClean="0"/>
              <a:t>are </a:t>
            </a:r>
            <a:r>
              <a:rPr lang="en-US" altLang="zh-TW" dirty="0"/>
              <a:t>available but you can rotate the </a:t>
            </a:r>
            <a:r>
              <a:rPr lang="en-US" altLang="zh-TW" dirty="0" smtClean="0"/>
              <a:t>camera around </a:t>
            </a:r>
            <a:r>
              <a:rPr lang="en-US" altLang="zh-TW" dirty="0"/>
              <a:t>its front nodal point </a:t>
            </a:r>
            <a:endParaRPr lang="en-US" altLang="zh-TW" dirty="0" smtClean="0"/>
          </a:p>
          <a:p>
            <a:r>
              <a:rPr lang="en-US" altLang="zh-TW" dirty="0" smtClean="0"/>
              <a:t>We can calibrate the </a:t>
            </a:r>
            <a:r>
              <a:rPr lang="en-US" altLang="zh-TW" dirty="0"/>
              <a:t>camera </a:t>
            </a:r>
            <a:r>
              <a:rPr lang="en-US" altLang="zh-TW" dirty="0" smtClean="0"/>
              <a:t>from </a:t>
            </a:r>
            <a:r>
              <a:rPr lang="en-US" altLang="zh-TW" dirty="0"/>
              <a:t>a set of overlapping images by </a:t>
            </a:r>
            <a:r>
              <a:rPr lang="en-US" altLang="zh-TW" dirty="0" smtClean="0"/>
              <a:t>assuming that </a:t>
            </a:r>
            <a:r>
              <a:rPr lang="en-US" altLang="zh-TW" dirty="0"/>
              <a:t>it is undergoing pure rotational </a:t>
            </a:r>
            <a:r>
              <a:rPr lang="en-US" altLang="zh-TW" dirty="0" smtClean="0"/>
              <a:t>motion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49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Rotational motion</a:t>
            </a:r>
            <a:endParaRPr lang="zh-TW" alt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55" y="1600200"/>
            <a:ext cx="39624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images are taken with wide-angle lenses, it is often necessary to model lens </a:t>
            </a:r>
            <a:r>
              <a:rPr lang="en-US" altLang="zh-TW" dirty="0" smtClean="0"/>
              <a:t>distortions </a:t>
            </a:r>
            <a:r>
              <a:rPr lang="en-US" altLang="zh-TW" dirty="0"/>
              <a:t>such as </a:t>
            </a:r>
            <a:r>
              <a:rPr lang="en-US" altLang="zh-TW" i="1" dirty="0"/>
              <a:t>radial </a:t>
            </a:r>
            <a:r>
              <a:rPr lang="en-US" altLang="zh-TW" i="1" dirty="0" smtClean="0"/>
              <a:t>distortion</a:t>
            </a:r>
          </a:p>
          <a:p>
            <a:pPr lvl="1"/>
            <a:r>
              <a:rPr lang="en-US" altLang="zh-TW" dirty="0"/>
              <a:t>barrel </a:t>
            </a:r>
            <a:r>
              <a:rPr lang="en-US" altLang="zh-TW" dirty="0" smtClean="0"/>
              <a:t>distortion</a:t>
            </a:r>
            <a:endParaRPr lang="en-US" altLang="zh-TW" dirty="0"/>
          </a:p>
          <a:p>
            <a:pPr lvl="1"/>
            <a:r>
              <a:rPr lang="en-US" altLang="zh-TW" dirty="0" smtClean="0"/>
              <a:t>pincushion distortion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0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8017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1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i="1">
                          <a:latin typeface="Cambria Math"/>
                        </a:rPr>
                        <m:t>(1+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b="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b="0" dirty="0" smtClean="0"/>
                  <a:t>:</a:t>
                </a:r>
                <a:r>
                  <a:rPr lang="zh-TW" altLang="en-US" b="0" dirty="0" smtClean="0"/>
                  <a:t> </a:t>
                </a:r>
                <a:r>
                  <a:rPr lang="en-US" altLang="zh-TW" dirty="0"/>
                  <a:t>radial distortion </a:t>
                </a:r>
                <a:r>
                  <a:rPr lang="en-US" altLang="zh-TW" dirty="0" smtClean="0"/>
                  <a:t>parameters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1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</a:t>
            </a:r>
            <a:r>
              <a:rPr lang="en-US" altLang="zh-TW" dirty="0" smtClean="0"/>
              <a:t>lot of different ways to estimate </a:t>
            </a:r>
            <a:r>
              <a:rPr lang="en-US" altLang="zh-TW" dirty="0"/>
              <a:t>the radial distortion </a:t>
            </a:r>
            <a:r>
              <a:rPr lang="en-US" altLang="zh-TW" dirty="0" smtClean="0"/>
              <a:t>parameters</a:t>
            </a:r>
          </a:p>
          <a:p>
            <a:r>
              <a:rPr lang="en-US" altLang="zh-TW" dirty="0"/>
              <a:t>One of the simplest and most useful </a:t>
            </a:r>
            <a:r>
              <a:rPr lang="en-US" altLang="zh-TW" dirty="0" smtClean="0"/>
              <a:t>way:</a:t>
            </a:r>
          </a:p>
          <a:p>
            <a:pPr lvl="1"/>
            <a:r>
              <a:rPr lang="en-US" altLang="zh-TW" dirty="0" smtClean="0"/>
              <a:t>Take </a:t>
            </a:r>
            <a:r>
              <a:rPr lang="en-US" altLang="zh-TW" dirty="0"/>
              <a:t>an image of a scene with a lot </a:t>
            </a:r>
            <a:r>
              <a:rPr lang="en-US" altLang="zh-TW" dirty="0" smtClean="0"/>
              <a:t>of</a:t>
            </a:r>
            <a:br>
              <a:rPr lang="en-US" altLang="zh-TW" dirty="0" smtClean="0"/>
            </a:br>
            <a:r>
              <a:rPr lang="en-US" altLang="zh-TW" dirty="0" smtClean="0"/>
              <a:t>straight lines</a:t>
            </a:r>
          </a:p>
          <a:p>
            <a:pPr lvl="1"/>
            <a:r>
              <a:rPr lang="en-US" altLang="zh-TW" dirty="0" smtClean="0"/>
              <a:t>Adjust the parameters until all </a:t>
            </a:r>
            <a:r>
              <a:rPr lang="en-US" altLang="zh-TW" dirty="0"/>
              <a:t>of the lines </a:t>
            </a:r>
            <a:r>
              <a:rPr lang="en-US" altLang="zh-TW" dirty="0" smtClean="0"/>
              <a:t>are straight</a:t>
            </a:r>
          </a:p>
          <a:p>
            <a:pPr lvl="1"/>
            <a:r>
              <a:rPr lang="en-US" altLang="zh-TW" dirty="0" smtClean="0"/>
              <a:t>Plumb-line </a:t>
            </a:r>
            <a:r>
              <a:rPr lang="en-US" altLang="zh-TW" dirty="0"/>
              <a:t>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01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Another approach is to use several overlapping images and to combine the </a:t>
            </a:r>
            <a:r>
              <a:rPr lang="en-US" altLang="zh-TW" dirty="0" smtClean="0"/>
              <a:t>estimation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the radial distortion parameters with the image alignment </a:t>
            </a:r>
            <a:r>
              <a:rPr lang="en-US" altLang="zh-TW" dirty="0" smtClean="0"/>
              <a:t>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We can add </a:t>
                </a:r>
                <a:r>
                  <a:rPr lang="en-US" altLang="zh-TW" dirty="0"/>
                  <a:t>another stage to the </a:t>
                </a:r>
                <a:r>
                  <a:rPr lang="en-US" altLang="zh-TW" dirty="0" smtClean="0"/>
                  <a:t>general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non-linear </a:t>
                </a:r>
                <a:r>
                  <a:rPr lang="en-US" altLang="zh-TW" dirty="0"/>
                  <a:t>minimization </a:t>
                </a:r>
                <a:r>
                  <a:rPr lang="en-US" altLang="zh-TW" dirty="0" smtClean="0"/>
                  <a:t>pipeline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TW" dirty="0" smtClean="0"/>
                  <a:t>when a </a:t>
                </a:r>
                <a:r>
                  <a:rPr lang="en-US" altLang="zh-TW" dirty="0"/>
                  <a:t>known calibration </a:t>
                </a:r>
                <a:r>
                  <a:rPr lang="en-US" altLang="zh-TW" dirty="0" smtClean="0"/>
                  <a:t>target is used</a:t>
                </a:r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Radial distortion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Sometimes we need more general models of lens </a:t>
            </a:r>
            <a:r>
              <a:rPr lang="en-US" altLang="zh-TW" dirty="0" smtClean="0"/>
              <a:t>distortion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general approach of either </a:t>
            </a:r>
            <a:r>
              <a:rPr lang="en-US" altLang="zh-TW" dirty="0" smtClean="0"/>
              <a:t>using </a:t>
            </a:r>
            <a:r>
              <a:rPr lang="en-US" altLang="zh-TW" dirty="0"/>
              <a:t>calibration rigs with known 3D positions or self-calibration through the use of </a:t>
            </a:r>
            <a:r>
              <a:rPr lang="en-US" altLang="zh-TW" dirty="0" smtClean="0"/>
              <a:t>multiple overlapping </a:t>
            </a:r>
            <a:r>
              <a:rPr lang="en-US" altLang="zh-TW" dirty="0"/>
              <a:t>images of a scene can both be used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46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a set of matched feature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A planar parametric transformation: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the parameters of the function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How to estimate the motion parameters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2D Alignment Using Least Squares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Residual:</a:t>
                </a:r>
                <a:endParaRPr lang="en-US" altLang="zh-TW" b="0" i="1" dirty="0" smtClean="0">
                  <a:latin typeface="Cambria Math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;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 smtClean="0"/>
                  <a:t>: the measured location</a:t>
                </a:r>
                <a:endParaRPr lang="en-US" altLang="zh-TW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800" dirty="0"/>
                  <a:t>: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the predicted location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1594</Words>
  <Application>Microsoft Office PowerPoint</Application>
  <PresentationFormat>如螢幕大小 (4:3)</PresentationFormat>
  <Paragraphs>295</Paragraphs>
  <Slides>79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4" baseType="lpstr">
      <vt:lpstr>新細明體</vt:lpstr>
      <vt:lpstr>Arial</vt:lpstr>
      <vt:lpstr>Calibri</vt:lpstr>
      <vt:lpstr>Cambria Math</vt:lpstr>
      <vt:lpstr>Office 佈景主題</vt:lpstr>
      <vt:lpstr>Chapter 6 Feature-based alignment</vt:lpstr>
      <vt:lpstr>Feature-based Alignment</vt:lpstr>
      <vt:lpstr>PowerPoint 簡報</vt:lpstr>
      <vt:lpstr> Feature-based Alignment</vt:lpstr>
      <vt:lpstr>2D and 3D Feature-based Alignment</vt:lpstr>
      <vt:lpstr>2D and 3D Feature-based Alignment</vt:lpstr>
      <vt:lpstr>2D and 3D Feature-based Alignment</vt:lpstr>
      <vt:lpstr>2D Alignment Using Least Squares</vt:lpstr>
      <vt:lpstr>2D Alignment Using Least Squares</vt:lpstr>
      <vt:lpstr>2D Alignment Using Least Squares</vt:lpstr>
      <vt:lpstr>2D Alignment Using Least Squares</vt:lpstr>
      <vt:lpstr>2D Alignment Using Least Squares</vt:lpstr>
      <vt:lpstr>2D Alignment Using Least Squares</vt:lpstr>
      <vt:lpstr>2D Alignment Using Least Squares</vt:lpstr>
      <vt:lpstr>Iterative algorithms</vt:lpstr>
      <vt:lpstr>Iterative algorithms</vt:lpstr>
      <vt:lpstr>Iterative algorithms</vt:lpstr>
      <vt:lpstr>Iterative algorithms</vt:lpstr>
      <vt:lpstr>Projective 2D Motion</vt:lpstr>
      <vt:lpstr>Projective 2D Motion</vt:lpstr>
      <vt:lpstr>Projective 2D Motion</vt:lpstr>
      <vt:lpstr>Projective 2D Motion</vt:lpstr>
      <vt:lpstr>Projective 2D Motion</vt:lpstr>
      <vt:lpstr>Projective 2D Motion</vt:lpstr>
      <vt:lpstr>Robust least squares</vt:lpstr>
      <vt:lpstr>Robust least squares</vt:lpstr>
      <vt:lpstr>Robust least squares</vt:lpstr>
      <vt:lpstr>RANSAC and Least Median of Squares</vt:lpstr>
      <vt:lpstr>RANSAC and Least Median of Squares</vt:lpstr>
      <vt:lpstr>RANSAC and Least Median of Squares</vt:lpstr>
      <vt:lpstr>RANSAC and Least Median of Squares</vt:lpstr>
      <vt:lpstr>Preemptive RANSAC</vt:lpstr>
      <vt:lpstr>PROSAC</vt:lpstr>
      <vt:lpstr>RANSAC</vt:lpstr>
      <vt:lpstr>RANSAC</vt:lpstr>
      <vt:lpstr>RANSAC</vt:lpstr>
      <vt:lpstr>3D Alignment</vt:lpstr>
      <vt:lpstr>3D Alignment</vt:lpstr>
      <vt:lpstr>3D Alignment</vt:lpstr>
      <vt:lpstr>3D Alignment</vt:lpstr>
      <vt:lpstr>3D Alignment</vt:lpstr>
      <vt:lpstr>Pose Estimation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Linear Algorithms</vt:lpstr>
      <vt:lpstr>Pose Estimation - Iterative Algorithms</vt:lpstr>
      <vt:lpstr>Pose Estimation - Iterative Algorithms</vt:lpstr>
      <vt:lpstr>Pose Estimation - Iterative Algorithms</vt:lpstr>
      <vt:lpstr>Pose Estimation - Iterative Algorithms</vt:lpstr>
      <vt:lpstr>Geometric Intrinsic Calibration</vt:lpstr>
      <vt:lpstr>Calibration patterns</vt:lpstr>
      <vt:lpstr>Calibration patterns</vt:lpstr>
      <vt:lpstr>Calibration patterns</vt:lpstr>
      <vt:lpstr>Vanishing points</vt:lpstr>
      <vt:lpstr>Vanishing points</vt:lpstr>
      <vt:lpstr>Vanishing points</vt:lpstr>
      <vt:lpstr>Vanishing points</vt:lpstr>
      <vt:lpstr>Vanishing points</vt:lpstr>
      <vt:lpstr>Rotational motion</vt:lpstr>
      <vt:lpstr>Rotational motion</vt:lpstr>
      <vt:lpstr>Radial distortion</vt:lpstr>
      <vt:lpstr>Radial distortion</vt:lpstr>
      <vt:lpstr>Radial distortion</vt:lpstr>
      <vt:lpstr>Radial distortion</vt:lpstr>
      <vt:lpstr>Radial distortion</vt:lpstr>
      <vt:lpstr>Radial distortion</vt:lpstr>
      <vt:lpstr>Radial distortion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</dc:title>
  <dc:creator>Lex</dc:creator>
  <cp:lastModifiedBy>user</cp:lastModifiedBy>
  <cp:revision>275</cp:revision>
  <dcterms:created xsi:type="dcterms:W3CDTF">2011-03-19T13:24:56Z</dcterms:created>
  <dcterms:modified xsi:type="dcterms:W3CDTF">2017-04-25T06:32:57Z</dcterms:modified>
</cp:coreProperties>
</file>