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256" r:id="rId2"/>
    <p:sldId id="257" r:id="rId3"/>
    <p:sldId id="260" r:id="rId4"/>
    <p:sldId id="258" r:id="rId5"/>
    <p:sldId id="259" r:id="rId6"/>
    <p:sldId id="261" r:id="rId7"/>
    <p:sldId id="269" r:id="rId8"/>
    <p:sldId id="264" r:id="rId9"/>
    <p:sldId id="265" r:id="rId10"/>
    <p:sldId id="266" r:id="rId11"/>
    <p:sldId id="268" r:id="rId12"/>
    <p:sldId id="310" r:id="rId13"/>
    <p:sldId id="313" r:id="rId14"/>
    <p:sldId id="311" r:id="rId15"/>
    <p:sldId id="312" r:id="rId16"/>
    <p:sldId id="271" r:id="rId17"/>
    <p:sldId id="270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14" r:id="rId31"/>
    <p:sldId id="286" r:id="rId32"/>
    <p:sldId id="285" r:id="rId33"/>
    <p:sldId id="287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660"/>
  </p:normalViewPr>
  <p:slideViewPr>
    <p:cSldViewPr>
      <p:cViewPr varScale="1">
        <p:scale>
          <a:sx n="70" d="100"/>
          <a:sy n="70" d="100"/>
        </p:scale>
        <p:origin x="4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F00F3-E2B2-4BAF-9085-B4AF518AB054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4803-F720-4B8B-ACF0-7AF252B52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97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xima_and_minima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Gradient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4803-F720-4B8B-ACF0-7AF252B523D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07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3D pose estimation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problem of determining the transformation of an object in a 2D image which gives the 3D object.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4803-F720-4B8B-ACF0-7AF252B523D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06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axima and minima"/>
              </a:rPr>
              <a:t>minimum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sum of squares is found by setting the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radient"/>
              </a:rPr>
              <a:t>gradient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zero. Since the model contains </a:t>
            </a:r>
            <a:r>
              <a:rPr lang="en-US" altLang="zh-TW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parameters, there are </a:t>
            </a:r>
            <a:r>
              <a:rPr lang="en-US" altLang="zh-TW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gradient equations: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4803-F720-4B8B-ACF0-7AF252B523D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771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SAmple Consensus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4803-F720-4B8B-ACF0-7AF252B523D8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511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最小化誤差平方的中位數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84803-F720-4B8B-ACF0-7AF252B523D8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08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TW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B8B-DCE4-424F-BB2B-B0E44BBB2E7F}" type="datetime1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6077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B8B-DCE4-424F-BB2B-B0E44BBB2E7F}" type="datetime1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510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B8B-DCE4-424F-BB2B-B0E44BBB2E7F}" type="datetime1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24716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B8B-DCE4-424F-BB2B-B0E44BBB2E7F}" type="datetime1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24445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B8B-DCE4-424F-BB2B-B0E44BBB2E7F}" type="datetime1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2477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B8B-DCE4-424F-BB2B-B0E44BBB2E7F}" type="datetime1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6094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B8B-DCE4-424F-BB2B-B0E44BBB2E7F}" type="datetime1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37845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B8B-DCE4-424F-BB2B-B0E44BBB2E7F}" type="datetime1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8199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B8B-DCE4-424F-BB2B-B0E44BBB2E7F}" type="datetime1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13254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94FCB8B-DCE4-424F-BB2B-B0E44BBB2E7F}" type="datetime1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24739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CB8B-DCE4-424F-BB2B-B0E44BBB2E7F}" type="datetime1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748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4FCB8B-DCE4-424F-BB2B-B0E44BBB2E7F}" type="datetime1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46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Chapter 6</a:t>
            </a:r>
            <a:br>
              <a:rPr lang="en-US" altLang="zh-TW" b="1" dirty="0" smtClean="0"/>
            </a:br>
            <a:r>
              <a:rPr lang="en-US" altLang="zh-TW" b="1" dirty="0" smtClean="0"/>
              <a:t>Feature-based alignment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 smtClean="0"/>
              <a:t>Advanced Computer Vision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3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Least squares:</a:t>
                </a:r>
              </a:p>
              <a:p>
                <a:pPr lvl="1"/>
                <a:r>
                  <a:rPr lang="en-US" altLang="zh-TW" dirty="0" smtClean="0"/>
                  <a:t>Minimize the sum of squared residuals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𝐿𝑆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;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4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Many of the motion models have </a:t>
                </a:r>
                <a:r>
                  <a:rPr lang="en-US" altLang="zh-TW" dirty="0"/>
                  <a:t>a linear </a:t>
                </a:r>
                <a:r>
                  <a:rPr lang="en-US" altLang="zh-TW" dirty="0" smtClean="0"/>
                  <a:t>relationship: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altLang="zh-TW" b="0" dirty="0" smtClean="0"/>
              </a:p>
              <a:p>
                <a14:m>
                  <m:oMath xmlns:m="http://schemas.openxmlformats.org/officeDocument/2006/math">
                    <m:r>
                      <a:rPr lang="en-US" altLang="zh-TW" b="0" i="1">
                        <a:latin typeface="Cambria Math"/>
                      </a:rPr>
                      <m:t>𝐽</m:t>
                    </m:r>
                    <m:r>
                      <a:rPr lang="en-US" altLang="zh-TW" b="0" i="0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𝜕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zh-TW" altLang="en-US" b="0" i="1" smtClean="0">
                        <a:latin typeface="Cambria Math"/>
                        <a:ea typeface="Cambria Math"/>
                      </a:rPr>
                      <m:t>𝜕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altLang="zh-TW" dirty="0" smtClean="0"/>
                  <a:t>: </a:t>
                </a:r>
                <a:r>
                  <a:rPr lang="en-US" altLang="zh-TW" sz="2800" dirty="0"/>
                  <a:t>The </a:t>
                </a:r>
                <a:r>
                  <a:rPr lang="en-US" altLang="zh-TW" sz="2800" i="1" dirty="0"/>
                  <a:t>Jacobian</a:t>
                </a:r>
                <a:r>
                  <a:rPr lang="en-US" altLang="zh-TW" sz="2800" dirty="0"/>
                  <a:t> of the transformation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0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Three Brothers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gradient f</a:t>
            </a:r>
            <a:r>
              <a:rPr lang="zh-TW" altLang="en-US" dirty="0" smtClean="0">
                <a:solidFill>
                  <a:srgbClr val="FF0000"/>
                </a:solidFill>
              </a:rPr>
              <a:t>的 </a:t>
            </a:r>
            <a:r>
              <a:rPr lang="en-US" altLang="zh-TW" dirty="0">
                <a:solidFill>
                  <a:srgbClr val="FF0000"/>
                </a:solidFill>
              </a:rPr>
              <a:t>Jacobian </a:t>
            </a:r>
            <a:r>
              <a:rPr lang="zh-TW" altLang="en-US" dirty="0">
                <a:solidFill>
                  <a:srgbClr val="FF0000"/>
                </a:solidFill>
              </a:rPr>
              <a:t>即為 </a:t>
            </a:r>
            <a:r>
              <a:rPr lang="en-US" altLang="zh-TW" dirty="0">
                <a:solidFill>
                  <a:srgbClr val="FF0000"/>
                </a:solidFill>
              </a:rPr>
              <a:t>f </a:t>
            </a:r>
            <a:r>
              <a:rPr lang="zh-TW" altLang="en-US" dirty="0">
                <a:solidFill>
                  <a:srgbClr val="FF0000"/>
                </a:solidFill>
              </a:rPr>
              <a:t>的 </a:t>
            </a:r>
            <a:r>
              <a:rPr lang="en-US" altLang="zh-TW" dirty="0">
                <a:solidFill>
                  <a:srgbClr val="FF0000"/>
                </a:solidFill>
              </a:rPr>
              <a:t>Hessian </a:t>
            </a:r>
            <a:r>
              <a:rPr lang="zh-TW" altLang="en-US" dirty="0">
                <a:solidFill>
                  <a:srgbClr val="FF0000"/>
                </a:solidFill>
              </a:rPr>
              <a:t>矩陣。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4" y="3005811"/>
            <a:ext cx="3400900" cy="1714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36" y="3034017"/>
            <a:ext cx="3067478" cy="1705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07" y="3100701"/>
            <a:ext cx="1705213" cy="1571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72907"/>
            <a:ext cx="2929528" cy="12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8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39" y="260648"/>
            <a:ext cx="8229600" cy="1143000"/>
          </a:xfrm>
        </p:spPr>
        <p:txBody>
          <a:bodyPr/>
          <a:lstStyle/>
          <a:p>
            <a:r>
              <a:rPr lang="en-US" altLang="zh-TW" dirty="0"/>
              <a:t>Least squares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某次實驗得到了四個數據點 </a:t>
            </a:r>
            <a:r>
              <a:rPr lang="en-US" altLang="zh-TW" dirty="0"/>
              <a:t>(x, y)</a:t>
            </a:r>
            <a:r>
              <a:rPr lang="zh-TW" altLang="en-US" dirty="0"/>
              <a:t>：</a:t>
            </a:r>
            <a:r>
              <a:rPr lang="en-US" altLang="zh-TW" dirty="0"/>
              <a:t>(1, 6)</a:t>
            </a:r>
            <a:r>
              <a:rPr lang="zh-TW" altLang="en-US" dirty="0"/>
              <a:t>、</a:t>
            </a:r>
            <a:r>
              <a:rPr lang="en-US" altLang="zh-TW" dirty="0"/>
              <a:t>(2, 5)</a:t>
            </a:r>
            <a:r>
              <a:rPr lang="zh-TW" altLang="en-US" dirty="0"/>
              <a:t>、</a:t>
            </a:r>
            <a:r>
              <a:rPr lang="en-US" altLang="zh-TW" dirty="0"/>
              <a:t>(3, 7)</a:t>
            </a:r>
            <a:r>
              <a:rPr lang="zh-TW" altLang="en-US" dirty="0"/>
              <a:t>、</a:t>
            </a:r>
            <a:r>
              <a:rPr lang="en-US" altLang="zh-TW" dirty="0"/>
              <a:t>(4, 10)</a:t>
            </a:r>
            <a:r>
              <a:rPr lang="zh-TW" altLang="en-US" dirty="0"/>
              <a:t>（右圖中紅色的點）。我們希望找出一條和這四個點最匹配的直線 </a:t>
            </a:r>
            <a:r>
              <a:rPr lang="en-US" altLang="zh-TW" dirty="0" smtClean="0"/>
              <a:t>y=</a:t>
            </a:r>
            <a:r>
              <a:rPr lang="en-US" altLang="zh-TW" dirty="0" err="1" smtClean="0"/>
              <a:t>b+ax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03101"/>
            <a:ext cx="2648320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general problem</a:t>
            </a:r>
            <a:endParaRPr lang="zh-TW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3" y="1844824"/>
            <a:ext cx="7235674" cy="36229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1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general </a:t>
            </a:r>
            <a:r>
              <a:rPr lang="en-US" altLang="zh-TW" dirty="0" smtClean="0"/>
              <a:t>problem</a:t>
            </a:r>
            <a:endParaRPr lang="zh-TW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2088232" cy="7319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68960"/>
            <a:ext cx="5832228" cy="1335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6069" y="478357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Beta ?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869277"/>
            <a:ext cx="7543800" cy="39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640"/>
            <a:ext cx="3067478" cy="17052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50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Linear </a:t>
            </a:r>
            <a:r>
              <a:rPr lang="en-US" altLang="zh-TW" dirty="0"/>
              <a:t>least </a:t>
            </a:r>
            <a:r>
              <a:rPr lang="en-US" altLang="zh-TW" dirty="0" smtClean="0"/>
              <a:t>squares: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b="0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" y="2276872"/>
            <a:ext cx="9044740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9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Find the minimum </a:t>
                </a:r>
                <a:r>
                  <a:rPr lang="en-US" altLang="zh-TW" dirty="0"/>
                  <a:t>by </a:t>
                </a:r>
                <a:r>
                  <a:rPr lang="en-US" altLang="zh-TW" dirty="0" smtClean="0"/>
                  <a:t>solving: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/>
                        </a:rPr>
                        <m:t>𝑨</m:t>
                      </m:r>
                      <m:r>
                        <a:rPr lang="en-US" altLang="zh-TW" b="0" i="1" smtClean="0">
                          <a:latin typeface="Cambria Math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altLang="zh-TW" b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/>
                        </a:rPr>
                        <m:t>𝑨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en-US" altLang="zh-TW" b="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lnSpc>
                    <a:spcPct val="120000"/>
                  </a:lnSpc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/>
                        </a:rPr>
                        <m:t>𝒃</m:t>
                      </m:r>
                      <m:r>
                        <a:rPr lang="en-US" altLang="zh-TW" b="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TW" b="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lnSpc>
                    <a:spcPct val="150000"/>
                  </a:lnSpc>
                  <a:spcBef>
                    <a:spcPts val="3600"/>
                  </a:spcBef>
                  <a:buNone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29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Most </a:t>
            </a:r>
            <a:r>
              <a:rPr lang="en-US" altLang="zh-TW" dirty="0"/>
              <a:t>problems </a:t>
            </a:r>
            <a:r>
              <a:rPr lang="en-US" altLang="zh-TW" dirty="0" smtClean="0"/>
              <a:t>do </a:t>
            </a:r>
            <a:r>
              <a:rPr lang="en-US" altLang="zh-TW" dirty="0"/>
              <a:t>not have a simple linear </a:t>
            </a:r>
            <a:r>
              <a:rPr lang="en-US" altLang="zh-TW" dirty="0" smtClean="0"/>
              <a:t>relationship</a:t>
            </a:r>
          </a:p>
          <a:p>
            <a:pPr lvl="1"/>
            <a:r>
              <a:rPr lang="en-US" altLang="zh-TW" i="1" dirty="0"/>
              <a:t>non-linear least </a:t>
            </a:r>
            <a:r>
              <a:rPr lang="en-US" altLang="zh-TW" i="1" dirty="0" smtClean="0"/>
              <a:t>squares</a:t>
            </a:r>
          </a:p>
          <a:p>
            <a:pPr lvl="1"/>
            <a:r>
              <a:rPr lang="en-US" altLang="zh-TW" i="1" dirty="0" smtClean="0"/>
              <a:t>non-linear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4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Feature-based Alignment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Match extracted features across different images</a:t>
            </a:r>
          </a:p>
          <a:p>
            <a:r>
              <a:rPr lang="en-US" altLang="zh-TW" dirty="0" smtClean="0"/>
              <a:t>Verify the geometrically consistent of matching features</a:t>
            </a:r>
          </a:p>
          <a:p>
            <a:r>
              <a:rPr lang="en-US" altLang="zh-TW" dirty="0" smtClean="0"/>
              <a:t>Applications:</a:t>
            </a:r>
          </a:p>
          <a:p>
            <a:pPr lvl="1"/>
            <a:r>
              <a:rPr lang="en-US" altLang="zh-TW" sz="2400" dirty="0" smtClean="0"/>
              <a:t>Image stitching</a:t>
            </a:r>
          </a:p>
          <a:p>
            <a:pPr lvl="1"/>
            <a:r>
              <a:rPr lang="en-US" altLang="zh-TW" sz="2400" dirty="0" smtClean="0"/>
              <a:t>Augmented reality</a:t>
            </a:r>
          </a:p>
          <a:p>
            <a:pPr lvl="1"/>
            <a:r>
              <a:rPr lang="en-US" altLang="zh-TW" sz="2400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2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Iteratively </a:t>
                </a:r>
                <a:r>
                  <a:rPr lang="en-US" altLang="zh-TW" dirty="0"/>
                  <a:t>find an update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Δ</m:t>
                    </m:r>
                    <m:r>
                      <a:rPr lang="en-US" altLang="zh-TW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dirty="0" smtClean="0"/>
                  <a:t> to the current </a:t>
                </a:r>
                <a:r>
                  <a:rPr lang="en-US" altLang="zh-TW" dirty="0"/>
                  <a:t>parameter estimate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by minimizing:</a:t>
                </a:r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65265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2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Solve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Δ</m:t>
                    </m:r>
                    <m:r>
                      <a:rPr lang="en-US" altLang="zh-TW" i="1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dirty="0" smtClean="0"/>
                  <a:t> with: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𝜆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diag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altLang="zh-TW" b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>
                          <a:latin typeface="Cambria Math"/>
                        </a:rPr>
                        <m:t>𝑨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𝐽</m:t>
                          </m:r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lnSpc>
                    <a:spcPct val="120000"/>
                  </a:lnSpc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>
                          <a:latin typeface="Cambria Math"/>
                        </a:rPr>
                        <m:t>𝒃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dirty="0"/>
              </a:p>
              <a:p>
                <a:pPr marL="0" indent="0">
                  <a:buNone/>
                </a:pPr>
                <a:endParaRPr lang="zh-TW" altLang="en-US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7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 additional </a:t>
                </a:r>
                <a:r>
                  <a:rPr lang="en-US" altLang="zh-TW" dirty="0"/>
                  <a:t>damping </a:t>
                </a:r>
                <a:r>
                  <a:rPr lang="en-US" altLang="zh-TW" dirty="0" smtClean="0"/>
                  <a:t>parameter</a:t>
                </a:r>
              </a:p>
              <a:p>
                <a:pPr lvl="1"/>
                <a:r>
                  <a:rPr lang="en-US" altLang="zh-TW" dirty="0" smtClean="0"/>
                  <a:t>ensure </a:t>
                </a:r>
                <a:r>
                  <a:rPr lang="en-US" altLang="zh-TW" dirty="0"/>
                  <a:t>that the system takes a </a:t>
                </a:r>
                <a:r>
                  <a:rPr lang="en-US" altLang="zh-TW" dirty="0" smtClean="0"/>
                  <a:t>“downhill” </a:t>
                </a:r>
                <a:r>
                  <a:rPr lang="en-US" altLang="zh-TW" dirty="0"/>
                  <a:t>step in </a:t>
                </a:r>
                <a:r>
                  <a:rPr lang="en-US" altLang="zh-TW" dirty="0" smtClean="0"/>
                  <a:t>energy</a:t>
                </a:r>
              </a:p>
              <a:p>
                <a:pPr lvl="1"/>
                <a:r>
                  <a:rPr lang="en-US" altLang="zh-TW" dirty="0" smtClean="0"/>
                  <a:t>can </a:t>
                </a:r>
                <a:r>
                  <a:rPr lang="en-US" altLang="zh-TW" dirty="0"/>
                  <a:t>be set to </a:t>
                </a:r>
                <a:r>
                  <a:rPr lang="en-US" altLang="zh-TW" dirty="0" smtClean="0"/>
                  <a:t>0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in </a:t>
                </a:r>
                <a:r>
                  <a:rPr lang="en-US" altLang="zh-TW" dirty="0"/>
                  <a:t>many </a:t>
                </a:r>
                <a:r>
                  <a:rPr lang="en-US" altLang="zh-TW" dirty="0" smtClean="0"/>
                  <a:t>applications</a:t>
                </a:r>
              </a:p>
              <a:p>
                <a:r>
                  <a:rPr lang="en-US" altLang="zh-TW" dirty="0"/>
                  <a:t>Iterative </a:t>
                </a:r>
                <a:r>
                  <a:rPr lang="en-US" altLang="zh-TW" dirty="0" smtClean="0"/>
                  <a:t>update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parameter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𝑝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en-US" altLang="zh-TW" dirty="0">
                  <a:ea typeface="Cambria Math"/>
                </a:endParaRPr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9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Projective </a:t>
            </a:r>
            <a:r>
              <a:rPr lang="en-US" altLang="zh-TW" dirty="0"/>
              <a:t>2D </a:t>
            </a:r>
            <a:r>
              <a:rPr lang="en-US" altLang="zh-TW" dirty="0" smtClean="0"/>
              <a:t>Motion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4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Projective 2D Motion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Jacobian: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𝐷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𝑦</m:t>
                      </m:r>
                      <m:r>
                        <a:rPr lang="en-US" altLang="zh-TW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altLang="zh-TW" dirty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3" y="2276872"/>
            <a:ext cx="8263135" cy="148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2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Projective 2D Motion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Multiply </a:t>
                </a:r>
                <a:r>
                  <a:rPr lang="en-US" altLang="zh-TW" dirty="0"/>
                  <a:t>both sides </a:t>
                </a:r>
                <a:r>
                  <a:rPr lang="en-US" altLang="zh-TW" dirty="0" smtClean="0"/>
                  <a:t>by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denominator(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altLang="zh-TW" dirty="0" smtClean="0"/>
                  <a:t>) </a:t>
                </a:r>
                <a:r>
                  <a:rPr lang="en-US" altLang="zh-TW" dirty="0"/>
                  <a:t>to </a:t>
                </a:r>
                <a:r>
                  <a:rPr lang="en-US" altLang="zh-TW" dirty="0" smtClean="0"/>
                  <a:t>obtain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 </a:t>
                </a:r>
                <a:r>
                  <a:rPr lang="en-US" altLang="zh-TW" dirty="0"/>
                  <a:t>initial guess </a:t>
                </a:r>
                <a:r>
                  <a:rPr lang="en-US" altLang="zh-TW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/>
                  <a:t>Not an </a:t>
                </a:r>
                <a:r>
                  <a:rPr lang="en-US" altLang="zh-TW" dirty="0" smtClean="0"/>
                  <a:t>optimal form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8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18445"/>
            <a:ext cx="73437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3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Projective 2D Motion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One way is </a:t>
                </a:r>
                <a:r>
                  <a:rPr lang="en-US" altLang="zh-TW" dirty="0"/>
                  <a:t>to </a:t>
                </a:r>
                <a:r>
                  <a:rPr lang="en-US" altLang="zh-TW" i="1" dirty="0"/>
                  <a:t>reweight </a:t>
                </a:r>
                <a:r>
                  <a:rPr lang="en-US" altLang="zh-TW" dirty="0"/>
                  <a:t>each equation </a:t>
                </a:r>
                <a:r>
                  <a:rPr lang="en-US" altLang="zh-TW" dirty="0" smtClean="0"/>
                  <a:t>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altLang="zh-TW" b="0" dirty="0" smtClean="0"/>
                  <a:t>:</a:t>
                </a:r>
              </a:p>
              <a:p>
                <a:endParaRPr lang="en-US" altLang="zh-TW" dirty="0"/>
              </a:p>
              <a:p>
                <a:endParaRPr lang="en-US" altLang="zh-TW" b="0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Performs </a:t>
                </a:r>
                <a:r>
                  <a:rPr lang="en-US" altLang="zh-TW" dirty="0"/>
                  <a:t>better in </a:t>
                </a:r>
                <a:r>
                  <a:rPr lang="en-US" altLang="zh-TW" dirty="0" smtClean="0"/>
                  <a:t>practice</a:t>
                </a:r>
                <a:endParaRPr lang="en-US" altLang="zh-TW" b="0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420888"/>
            <a:ext cx="79914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2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Projective 2D Motion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most principled way to do the estimation is using </a:t>
            </a:r>
            <a:r>
              <a:rPr lang="en-US" altLang="zh-TW" dirty="0"/>
              <a:t>the Gauss–Newton </a:t>
            </a:r>
            <a:r>
              <a:rPr lang="en-US" altLang="zh-TW" dirty="0" smtClean="0"/>
              <a:t>approximation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Converge </a:t>
            </a:r>
            <a:r>
              <a:rPr lang="en-US" altLang="zh-TW" dirty="0"/>
              <a:t>to </a:t>
            </a:r>
            <a:r>
              <a:rPr lang="en-US" altLang="zh-TW" dirty="0" smtClean="0"/>
              <a:t>a local minimum with proper checking </a:t>
            </a:r>
            <a:r>
              <a:rPr lang="en-US" altLang="zh-TW" dirty="0"/>
              <a:t>for downhill </a:t>
            </a:r>
            <a:r>
              <a:rPr lang="en-US" altLang="zh-TW" dirty="0" smtClean="0"/>
              <a:t>steps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6" y="2708920"/>
            <a:ext cx="8640888" cy="172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6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Projective 2D Motion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alternative </a:t>
            </a:r>
            <a:r>
              <a:rPr lang="en-US" altLang="zh-TW" i="1" dirty="0" smtClean="0"/>
              <a:t>compositional </a:t>
            </a:r>
            <a:r>
              <a:rPr lang="en-US" altLang="zh-TW" dirty="0"/>
              <a:t>algorithm with  </a:t>
            </a:r>
            <a:r>
              <a:rPr lang="en-US" altLang="zh-TW" dirty="0" smtClean="0"/>
              <a:t>simplified formula: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3" y="2852936"/>
            <a:ext cx="8944115" cy="183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3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Robust least </a:t>
            </a:r>
            <a:r>
              <a:rPr lang="en-US" altLang="zh-TW" dirty="0" smtClean="0"/>
              <a:t>squares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More </a:t>
            </a:r>
            <a:r>
              <a:rPr lang="en-US" altLang="zh-TW" dirty="0"/>
              <a:t>robust versions of least squares are required </a:t>
            </a:r>
            <a:r>
              <a:rPr lang="en-US" altLang="zh-TW" dirty="0" smtClean="0"/>
              <a:t>when there </a:t>
            </a:r>
            <a:r>
              <a:rPr lang="en-US" altLang="zh-TW" dirty="0"/>
              <a:t>are outliers among the </a:t>
            </a:r>
            <a:r>
              <a:rPr lang="en-US" altLang="zh-TW" dirty="0" smtClean="0"/>
              <a:t>correspondences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4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Feature-based Alignment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35" y="1110092"/>
            <a:ext cx="6617931" cy="550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6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39" y="260648"/>
            <a:ext cx="8229600" cy="1143000"/>
          </a:xfrm>
        </p:spPr>
        <p:txBody>
          <a:bodyPr/>
          <a:lstStyle/>
          <a:p>
            <a:r>
              <a:rPr lang="en-US" altLang="zh-TW" dirty="0"/>
              <a:t>Least squares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某次實驗得到了四個數據點 </a:t>
            </a:r>
            <a:r>
              <a:rPr lang="en-US" altLang="zh-TW" dirty="0"/>
              <a:t>(x, y)</a:t>
            </a:r>
            <a:r>
              <a:rPr lang="zh-TW" altLang="en-US" dirty="0"/>
              <a:t>：</a:t>
            </a:r>
            <a:r>
              <a:rPr lang="en-US" altLang="zh-TW" dirty="0"/>
              <a:t>(1, 6)</a:t>
            </a:r>
            <a:r>
              <a:rPr lang="zh-TW" altLang="en-US" dirty="0"/>
              <a:t>、</a:t>
            </a:r>
            <a:r>
              <a:rPr lang="en-US" altLang="zh-TW" dirty="0"/>
              <a:t>(2, 5)</a:t>
            </a:r>
            <a:r>
              <a:rPr lang="zh-TW" altLang="en-US" dirty="0"/>
              <a:t>、</a:t>
            </a:r>
            <a:r>
              <a:rPr lang="en-US" altLang="zh-TW" dirty="0"/>
              <a:t>(3, 7)</a:t>
            </a:r>
            <a:r>
              <a:rPr lang="zh-TW" altLang="en-US" dirty="0"/>
              <a:t>、</a:t>
            </a:r>
            <a:r>
              <a:rPr lang="en-US" altLang="zh-TW" dirty="0"/>
              <a:t>(4, 10)</a:t>
            </a:r>
            <a:r>
              <a:rPr lang="zh-TW" altLang="en-US" dirty="0"/>
              <a:t>（右圖中紅色的點）。我們希望找出一條和這四個點最匹配的直線 </a:t>
            </a:r>
            <a:r>
              <a:rPr lang="en-US" altLang="zh-TW" dirty="0" smtClean="0"/>
              <a:t>y=</a:t>
            </a:r>
            <a:r>
              <a:rPr lang="en-US" altLang="zh-TW" dirty="0" err="1" smtClean="0"/>
              <a:t>b+ax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03101"/>
            <a:ext cx="2648320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Robust least </a:t>
            </a:r>
            <a:r>
              <a:rPr lang="en-US" altLang="zh-TW" dirty="0" smtClean="0"/>
              <a:t>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M</a:t>
                </a:r>
                <a:r>
                  <a:rPr lang="en-US" altLang="zh-TW" dirty="0"/>
                  <a:t>−</a:t>
                </a:r>
                <a:r>
                  <a:rPr lang="en-US" altLang="zh-TW" dirty="0" smtClean="0"/>
                  <a:t>estimator: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apply </a:t>
                </a:r>
                <a:r>
                  <a:rPr lang="en-US" altLang="zh-TW" dirty="0"/>
                  <a:t>a robust penalty function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𝜌</m:t>
                    </m:r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b="0" i="1" dirty="0" smtClean="0">
                        <a:latin typeface="Cambria Math"/>
                      </a:rPr>
                      <m:t>𝑟</m:t>
                    </m:r>
                    <m:r>
                      <a:rPr lang="en-US" altLang="zh-TW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to the </a:t>
                </a:r>
                <a:r>
                  <a:rPr lang="en-US" altLang="zh-TW" dirty="0" smtClean="0"/>
                  <a:t>residuals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𝑅𝐿𝑆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Δ</m:t>
                          </m:r>
                          <m:r>
                            <a:rPr lang="en-US" altLang="zh-TW" b="1" i="1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i="1">
                              <a:latin typeface="Cambria Math"/>
                            </a:rPr>
                            <m:t>𝜌</m:t>
                          </m:r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  <a:p>
                <a:endParaRPr lang="zh-TW" altLang="en-US" dirty="0"/>
              </a:p>
              <a:p>
                <a:endParaRPr lang="en-US" altLang="zh-TW" dirty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31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2959" y="4005064"/>
                <a:ext cx="6125305" cy="1654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Least squares:</a:t>
                </a:r>
              </a:p>
              <a:p>
                <a:pPr lvl="1"/>
                <a:r>
                  <a:rPr lang="en-US" altLang="zh-TW" dirty="0"/>
                  <a:t>Minimize the sum of squared residuals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𝐿𝑆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;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4005064"/>
                <a:ext cx="6125305" cy="1654684"/>
              </a:xfrm>
              <a:prstGeom prst="rect">
                <a:avLst/>
              </a:prstGeom>
              <a:blipFill rotWithShape="0">
                <a:blip r:embed="rId3"/>
                <a:stretch>
                  <a:fillRect l="-796" t="-22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29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Robust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Weight function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endParaRPr lang="en-US" altLang="zh-TW" b="0" dirty="0" smtClean="0"/>
              </a:p>
              <a:p>
                <a:r>
                  <a:rPr lang="en-US" altLang="zh-TW" dirty="0"/>
                  <a:t>Finding the stationary point is </a:t>
                </a:r>
                <a:r>
                  <a:rPr lang="en-US" altLang="zh-TW" dirty="0" smtClean="0"/>
                  <a:t>equivalent </a:t>
                </a:r>
                <a:r>
                  <a:rPr lang="en-US" altLang="zh-TW" dirty="0"/>
                  <a:t>to minimizing the </a:t>
                </a:r>
                <a:r>
                  <a:rPr lang="en-US" altLang="zh-TW" i="1" dirty="0"/>
                  <a:t>iteratively reweighted least </a:t>
                </a:r>
                <a:r>
                  <a:rPr lang="en-US" altLang="zh-TW" i="1" dirty="0" smtClean="0"/>
                  <a:t>squares</a:t>
                </a:r>
                <a:r>
                  <a:rPr lang="en-US" altLang="zh-TW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𝐼𝑅𝐿𝑆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62948"/>
            <a:ext cx="3428921" cy="2022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62948"/>
            <a:ext cx="33337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1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RANSAC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Least Median of Squares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Sometimes, </a:t>
            </a:r>
            <a:r>
              <a:rPr lang="en-US" altLang="zh-TW" dirty="0"/>
              <a:t>too many outliers will prevent IRLS (or other gradient descent algorithms) </a:t>
            </a:r>
            <a:r>
              <a:rPr lang="en-US" altLang="zh-TW" dirty="0" smtClean="0"/>
              <a:t>from converging </a:t>
            </a:r>
            <a:r>
              <a:rPr lang="en-US" altLang="zh-TW" dirty="0"/>
              <a:t>to the global </a:t>
            </a:r>
            <a:r>
              <a:rPr lang="en-US" altLang="zh-TW" dirty="0" smtClean="0"/>
              <a:t>optimum.</a:t>
            </a:r>
          </a:p>
          <a:p>
            <a:r>
              <a:rPr lang="en-US" altLang="zh-TW" dirty="0" smtClean="0"/>
              <a:t>A </a:t>
            </a:r>
            <a:r>
              <a:rPr lang="en-US" altLang="zh-TW" dirty="0"/>
              <a:t>better approach is </a:t>
            </a:r>
            <a:r>
              <a:rPr lang="en-US" altLang="zh-TW" dirty="0" smtClean="0"/>
              <a:t>to find </a:t>
            </a:r>
            <a:r>
              <a:rPr lang="en-US" altLang="zh-TW" dirty="0"/>
              <a:t>a starting set of </a:t>
            </a:r>
            <a:r>
              <a:rPr lang="en-US" altLang="zh-TW" i="1" dirty="0" smtClean="0"/>
              <a:t>inlier</a:t>
            </a:r>
            <a:r>
              <a:rPr lang="en-US" altLang="zh-TW" dirty="0" smtClean="0"/>
              <a:t> correspondences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21088"/>
            <a:ext cx="2160240" cy="1305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10" y="3594917"/>
            <a:ext cx="1835681" cy="1545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93" y="3912603"/>
            <a:ext cx="743609" cy="616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71" y="2869575"/>
            <a:ext cx="743609" cy="616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83" y="3295634"/>
            <a:ext cx="743609" cy="616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98" y="4370900"/>
            <a:ext cx="2181529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RANSAC</a:t>
            </a:r>
            <a:r>
              <a:rPr lang="zh-TW" altLang="en-US" dirty="0"/>
              <a:t> </a:t>
            </a:r>
            <a:r>
              <a:rPr lang="en-US" altLang="zh-TW" dirty="0"/>
              <a:t>and Least Median of Squares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RANSAC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RANdom</a:t>
            </a:r>
            <a:r>
              <a:rPr lang="en-US" altLang="zh-TW" dirty="0" smtClean="0"/>
              <a:t> </a:t>
            </a:r>
            <a:r>
              <a:rPr lang="en-US" altLang="zh-TW" dirty="0" err="1"/>
              <a:t>SAmple</a:t>
            </a:r>
            <a:r>
              <a:rPr lang="en-US" altLang="zh-TW" dirty="0"/>
              <a:t> </a:t>
            </a:r>
            <a:r>
              <a:rPr lang="en-US" altLang="zh-TW" dirty="0" smtClean="0"/>
              <a:t>Consensus)</a:t>
            </a:r>
          </a:p>
          <a:p>
            <a:r>
              <a:rPr lang="en-US" altLang="zh-TW" dirty="0"/>
              <a:t>Least Median of Squares</a:t>
            </a:r>
            <a:endParaRPr lang="en-US" altLang="zh-TW" dirty="0" smtClean="0"/>
          </a:p>
          <a:p>
            <a:pPr lvl="8"/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34</a:t>
            </a:fld>
            <a:endParaRPr lang="zh-TW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12976"/>
            <a:ext cx="4944165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RANSAC</a:t>
            </a:r>
            <a:r>
              <a:rPr lang="zh-TW" altLang="en-US" dirty="0"/>
              <a:t> </a:t>
            </a:r>
            <a:r>
              <a:rPr lang="en-US" altLang="zh-TW" dirty="0"/>
              <a:t>and Least Median of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Start </a:t>
                </a:r>
                <a:r>
                  <a:rPr lang="en-US" altLang="zh-TW" dirty="0"/>
                  <a:t>by selecting </a:t>
                </a:r>
                <a:r>
                  <a:rPr lang="en-US" altLang="zh-TW" dirty="0" smtClean="0"/>
                  <a:t>a random subset </a:t>
                </a:r>
                <a:r>
                  <a:rPr lang="en-US" altLang="zh-TW" dirty="0"/>
                  <a:t>of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 smtClean="0"/>
                  <a:t> correspondences </a:t>
                </a:r>
              </a:p>
              <a:p>
                <a:r>
                  <a:rPr lang="en-US" altLang="zh-TW" dirty="0" smtClean="0"/>
                  <a:t>Compute </a:t>
                </a:r>
                <a:r>
                  <a:rPr lang="en-US" altLang="zh-TW" dirty="0"/>
                  <a:t>an initial estimate </a:t>
                </a:r>
                <a:r>
                  <a:rPr lang="en-US" altLang="zh-TW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</a:rPr>
                      <m:t>𝒑</m:t>
                    </m:r>
                  </m:oMath>
                </a14:m>
                <a:endParaRPr lang="en-US" altLang="zh-TW" b="1" dirty="0" smtClean="0"/>
              </a:p>
              <a:p>
                <a:r>
                  <a:rPr lang="en-US" altLang="zh-TW" dirty="0" smtClean="0"/>
                  <a:t>RANSAC counts the number of the </a:t>
                </a:r>
                <a:r>
                  <a:rPr lang="en-US" altLang="zh-TW" i="1" dirty="0" smtClean="0"/>
                  <a:t>inliers, </a:t>
                </a:r>
                <a:r>
                  <a:rPr lang="en-US" altLang="zh-TW" dirty="0" smtClean="0"/>
                  <a:t>whose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altLang="zh-TW" b="0" dirty="0" smtClean="0"/>
              </a:p>
              <a:p>
                <a:r>
                  <a:rPr lang="en-US" altLang="zh-TW" dirty="0" smtClean="0"/>
                  <a:t>Least median of Squares finds the median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5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RANSAC</a:t>
            </a:r>
            <a:r>
              <a:rPr lang="zh-TW" altLang="en-US" dirty="0"/>
              <a:t> </a:t>
            </a:r>
            <a:r>
              <a:rPr lang="en-US" altLang="zh-TW" dirty="0"/>
              <a:t>and Least Median of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random </a:t>
                </a:r>
                <a:r>
                  <a:rPr lang="en-US" altLang="zh-TW" dirty="0"/>
                  <a:t>selection process is </a:t>
                </a:r>
                <a:r>
                  <a:rPr lang="en-US" altLang="zh-TW" dirty="0" smtClean="0"/>
                  <a:t>repeated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TW" dirty="0" smtClean="0"/>
                  <a:t> times </a:t>
                </a:r>
              </a:p>
              <a:p>
                <a:r>
                  <a:rPr lang="en-US" altLang="zh-TW" dirty="0"/>
                  <a:t>T</a:t>
                </a:r>
                <a:r>
                  <a:rPr lang="en-US" altLang="zh-TW" dirty="0" smtClean="0"/>
                  <a:t>he </a:t>
                </a:r>
                <a:r>
                  <a:rPr lang="en-US" altLang="zh-TW" dirty="0"/>
                  <a:t>sample set with the largest number </a:t>
                </a:r>
                <a:r>
                  <a:rPr lang="en-US" altLang="zh-TW" dirty="0" smtClean="0"/>
                  <a:t>of inliers </a:t>
                </a:r>
                <a:r>
                  <a:rPr lang="en-US" altLang="zh-TW" dirty="0"/>
                  <a:t>(or with the smallest median residual) is kept as the final </a:t>
                </a:r>
                <a:r>
                  <a:rPr lang="en-US" altLang="zh-TW" dirty="0" smtClean="0"/>
                  <a:t>solution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7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7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PROSAC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PROgressive</a:t>
            </a:r>
            <a:r>
              <a:rPr lang="en-US" altLang="zh-TW" dirty="0"/>
              <a:t> </a:t>
            </a:r>
            <a:r>
              <a:rPr lang="en-US" altLang="zh-TW" dirty="0" err="1"/>
              <a:t>SAmple</a:t>
            </a:r>
            <a:r>
              <a:rPr lang="en-US" altLang="zh-TW" dirty="0"/>
              <a:t> </a:t>
            </a:r>
            <a:r>
              <a:rPr lang="en-US" altLang="zh-TW" dirty="0" smtClean="0"/>
              <a:t>Consensus</a:t>
            </a:r>
          </a:p>
          <a:p>
            <a:r>
              <a:rPr lang="en-US" altLang="zh-TW" dirty="0" smtClean="0"/>
              <a:t>Random </a:t>
            </a:r>
            <a:r>
              <a:rPr lang="en-US" altLang="zh-TW" dirty="0"/>
              <a:t>samples are </a:t>
            </a:r>
            <a:r>
              <a:rPr lang="en-US" altLang="zh-TW" dirty="0" smtClean="0"/>
              <a:t>initially </a:t>
            </a:r>
            <a:r>
              <a:rPr lang="en-US" altLang="zh-TW" dirty="0"/>
              <a:t>added from the most </a:t>
            </a:r>
            <a:r>
              <a:rPr lang="en-US" altLang="zh-TW" dirty="0" smtClean="0"/>
              <a:t>“confident” matches</a:t>
            </a:r>
          </a:p>
          <a:p>
            <a:r>
              <a:rPr lang="en-US" altLang="zh-TW" dirty="0" smtClean="0"/>
              <a:t>Speeding </a:t>
            </a:r>
            <a:r>
              <a:rPr lang="en-US" altLang="zh-TW" dirty="0"/>
              <a:t>up the process of finding </a:t>
            </a:r>
            <a:r>
              <a:rPr lang="en-US" altLang="zh-TW" dirty="0" smtClean="0"/>
              <a:t>a likely </a:t>
            </a:r>
            <a:r>
              <a:rPr lang="en-US" altLang="zh-TW" dirty="0"/>
              <a:t>good set of inliers 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3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RANSAC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𝑆</m:t>
                    </m:r>
                    <m:r>
                      <a:rPr lang="en-US" altLang="zh-TW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must be </a:t>
                </a:r>
                <a:r>
                  <a:rPr lang="en-US" altLang="zh-TW" dirty="0" smtClean="0"/>
                  <a:t>large enough to </a:t>
                </a:r>
                <a:r>
                  <a:rPr lang="en-US" altLang="zh-TW" dirty="0"/>
                  <a:t>ensure that the random sampling has a good chance of finding a true set of </a:t>
                </a:r>
                <a:r>
                  <a:rPr lang="en-US" altLang="zh-TW" dirty="0" smtClean="0"/>
                  <a:t>inliers: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𝑆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log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⁡(1−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log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⁡(1−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TW" b="0" dirty="0" smtClean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TW" b="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/>
                      <m:t>probability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of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success</m:t>
                    </m:r>
                  </m:oMath>
                </a14:m>
                <a:endParaRPr lang="en-US" altLang="zh-TW" dirty="0" smtClean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b="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/>
                      <m:t>probability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of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inlier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</m:oMath>
                </a14:m>
                <a:endParaRPr lang="en-US" altLang="zh-TW" b="0" dirty="0" smtClean="0"/>
              </a:p>
              <a:p>
                <a:pPr>
                  <a:lnSpc>
                    <a:spcPct val="110000"/>
                  </a:lnSpc>
                </a:pPr>
                <a:r>
                  <a:rPr lang="en-US" altLang="zh-TW" smtClean="0"/>
                  <a:t>k: </a:t>
                </a:r>
                <a:r>
                  <a:rPr lang="en-US" altLang="zh-TW" dirty="0" smtClean="0"/>
                  <a:t>the points we select in one trail</a:t>
                </a:r>
              </a:p>
              <a:p>
                <a:pPr>
                  <a:lnSpc>
                    <a:spcPct val="110000"/>
                  </a:lnSpc>
                </a:pPr>
                <a:endParaRPr lang="en-US" altLang="zh-TW" b="0" dirty="0" smtClean="0"/>
              </a:p>
              <a:p>
                <a:pPr>
                  <a:lnSpc>
                    <a:spcPct val="110000"/>
                  </a:lnSpc>
                </a:pP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19" t="-1970" r="-17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9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RANSAC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Number of trials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TW" dirty="0"/>
                  <a:t> to attain a 99% probability of </a:t>
                </a:r>
                <a:r>
                  <a:rPr lang="en-US" altLang="zh-TW" dirty="0" smtClean="0"/>
                  <a:t>success: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39</a:t>
            </a:fld>
            <a:endParaRPr lang="zh-TW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3312368" cy="340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8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 Feature-based Alignment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Outline:</a:t>
            </a:r>
          </a:p>
          <a:p>
            <a:pPr lvl="1"/>
            <a:r>
              <a:rPr lang="en-US" altLang="zh-TW" dirty="0" smtClean="0"/>
              <a:t>2D and 3D feature-based alignment</a:t>
            </a:r>
          </a:p>
          <a:p>
            <a:pPr lvl="1"/>
            <a:r>
              <a:rPr lang="en-US" altLang="zh-TW" dirty="0" smtClean="0"/>
              <a:t>Pose estimation</a:t>
            </a:r>
          </a:p>
          <a:p>
            <a:pPr lvl="1"/>
            <a:r>
              <a:rPr lang="en-US" altLang="zh-TW" dirty="0" smtClean="0"/>
              <a:t>Geometric intrinsic calibration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3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RANSAC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number of trials grows quickly with </a:t>
            </a:r>
            <a:r>
              <a:rPr lang="en-US" altLang="zh-TW" dirty="0" smtClean="0"/>
              <a:t>the number </a:t>
            </a:r>
            <a:r>
              <a:rPr lang="en-US" altLang="zh-TW" dirty="0"/>
              <a:t>of sample points </a:t>
            </a:r>
            <a:r>
              <a:rPr lang="en-US" altLang="zh-TW" dirty="0" smtClean="0"/>
              <a:t>used</a:t>
            </a:r>
          </a:p>
          <a:p>
            <a:r>
              <a:rPr lang="en-US" altLang="zh-TW" dirty="0" smtClean="0"/>
              <a:t>Use </a:t>
            </a:r>
            <a:r>
              <a:rPr lang="en-US" altLang="zh-TW" dirty="0"/>
              <a:t>the </a:t>
            </a:r>
            <a:r>
              <a:rPr lang="en-US" altLang="zh-TW" i="1" dirty="0"/>
              <a:t>minimum</a:t>
            </a:r>
            <a:r>
              <a:rPr lang="en-US" altLang="zh-TW" dirty="0"/>
              <a:t> </a:t>
            </a:r>
            <a:r>
              <a:rPr lang="en-US" altLang="zh-TW" dirty="0" smtClean="0"/>
              <a:t>number of </a:t>
            </a:r>
            <a:r>
              <a:rPr lang="en-US" altLang="zh-TW" dirty="0"/>
              <a:t>sample </a:t>
            </a:r>
            <a:r>
              <a:rPr lang="en-US" altLang="zh-TW" dirty="0" smtClean="0"/>
              <a:t>points to reduce the </a:t>
            </a:r>
            <a:r>
              <a:rPr lang="en-US" altLang="zh-TW" dirty="0"/>
              <a:t>number of trials </a:t>
            </a:r>
            <a:endParaRPr lang="en-US" altLang="zh-TW" dirty="0" smtClean="0"/>
          </a:p>
          <a:p>
            <a:r>
              <a:rPr lang="en-US" altLang="zh-TW" dirty="0" smtClean="0"/>
              <a:t>Which is also normally </a:t>
            </a:r>
            <a:r>
              <a:rPr lang="en-US" altLang="zh-TW" dirty="0"/>
              <a:t>used </a:t>
            </a:r>
            <a:r>
              <a:rPr lang="en-US" altLang="zh-TW" dirty="0" smtClean="0"/>
              <a:t>in practice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3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3D</a:t>
            </a:r>
            <a:r>
              <a:rPr lang="zh-TW" altLang="en-US" dirty="0" smtClean="0"/>
              <a:t> </a:t>
            </a:r>
            <a:r>
              <a:rPr lang="en-US" altLang="zh-TW" dirty="0" smtClean="0"/>
              <a:t>Alignment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Many </a:t>
            </a:r>
            <a:r>
              <a:rPr lang="en-US" altLang="zh-TW" dirty="0"/>
              <a:t>computer vision applications require </a:t>
            </a:r>
            <a:r>
              <a:rPr lang="en-US" altLang="zh-TW" dirty="0" smtClean="0"/>
              <a:t>the alignment </a:t>
            </a:r>
            <a:r>
              <a:rPr lang="en-US" altLang="zh-TW" dirty="0"/>
              <a:t>of 3D </a:t>
            </a:r>
            <a:r>
              <a:rPr lang="en-US" altLang="zh-TW" dirty="0" smtClean="0"/>
              <a:t>points</a:t>
            </a:r>
          </a:p>
          <a:p>
            <a:r>
              <a:rPr lang="en-US" altLang="zh-TW" dirty="0"/>
              <a:t>Linear </a:t>
            </a:r>
            <a:r>
              <a:rPr lang="en-US" altLang="zh-TW" dirty="0" smtClean="0"/>
              <a:t>3D transformations can use regular </a:t>
            </a:r>
            <a:r>
              <a:rPr lang="en-US" altLang="zh-TW" dirty="0"/>
              <a:t>least </a:t>
            </a:r>
            <a:r>
              <a:rPr lang="en-US" altLang="zh-TW" dirty="0" smtClean="0"/>
              <a:t>squares to estimate parameters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4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3D</a:t>
            </a:r>
            <a:r>
              <a:rPr lang="zh-TW" altLang="en-US" dirty="0"/>
              <a:t> </a:t>
            </a:r>
            <a:r>
              <a:rPr lang="en-US" altLang="zh-TW" dirty="0"/>
              <a:t>Alignment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Rigid (Euclidean</a:t>
                </a:r>
                <a:r>
                  <a:rPr lang="en-US" altLang="zh-TW" dirty="0"/>
                  <a:t>) </a:t>
                </a:r>
                <a:r>
                  <a:rPr lang="en-US" altLang="zh-TW" dirty="0" smtClean="0"/>
                  <a:t>motion: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𝑹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We can center the point clouds: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altLang="zh-TW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{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</a:rPr>
                        <m:t>𝑐</m:t>
                      </m:r>
                      <m:r>
                        <a:rPr lang="en-US" altLang="zh-TW" b="0" i="1" smtClean="0">
                          <a:latin typeface="Cambria Math"/>
                        </a:rPr>
                        <m:t>′</m:t>
                      </m:r>
                      <m:r>
                        <a:rPr lang="en-US" altLang="zh-TW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  <a:p>
                <a:r>
                  <a:rPr lang="en-US" altLang="zh-TW" dirty="0" smtClean="0"/>
                  <a:t>Estimate the rotation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4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3D</a:t>
            </a:r>
            <a:r>
              <a:rPr lang="zh-TW" altLang="en-US" dirty="0"/>
              <a:t> </a:t>
            </a:r>
            <a:r>
              <a:rPr lang="en-US" altLang="zh-TW" dirty="0"/>
              <a:t>Alignment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Orthogonal </a:t>
                </a:r>
                <a:r>
                  <a:rPr lang="en-US" altLang="zh-TW" dirty="0" err="1"/>
                  <a:t>Procrustes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algorithm</a:t>
                </a:r>
              </a:p>
              <a:p>
                <a:r>
                  <a:rPr lang="en-US" altLang="zh-TW" dirty="0"/>
                  <a:t>computing the singular value decomposition (SVD) </a:t>
                </a:r>
                <a:r>
                  <a:rPr lang="en-US" altLang="zh-TW" dirty="0" smtClean="0"/>
                  <a:t>of the </a:t>
                </a:r>
                <a:r>
                  <a:rPr lang="en-US" altLang="zh-TW" dirty="0"/>
                  <a:t>3 × 3 correlation </a:t>
                </a:r>
                <a:r>
                  <a:rPr lang="en-US" altLang="zh-TW" dirty="0" smtClean="0"/>
                  <a:t>matrix: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/>
                        </a:rPr>
                        <m:t>𝑹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𝑈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2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3D</a:t>
            </a:r>
            <a:r>
              <a:rPr lang="zh-TW" altLang="en-US" dirty="0"/>
              <a:t> </a:t>
            </a:r>
            <a:r>
              <a:rPr lang="en-US" altLang="zh-TW" dirty="0"/>
              <a:t>Alignment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Absolute </a:t>
                </a:r>
                <a:r>
                  <a:rPr lang="en-US" altLang="zh-TW" dirty="0"/>
                  <a:t>orientation </a:t>
                </a:r>
                <a:r>
                  <a:rPr lang="en-US" altLang="zh-TW" dirty="0" smtClean="0"/>
                  <a:t>algorithm</a:t>
                </a:r>
              </a:p>
              <a:p>
                <a:r>
                  <a:rPr lang="en-US" altLang="zh-TW" dirty="0" smtClean="0"/>
                  <a:t>Estimate the unit </a:t>
                </a:r>
                <a:r>
                  <a:rPr lang="en-US" altLang="zh-TW" dirty="0"/>
                  <a:t>quaternion corresponding to the rotation matrix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𝑹</m:t>
                    </m:r>
                  </m:oMath>
                </a14:m>
                <a:endParaRPr lang="en-US" altLang="zh-TW" b="1" dirty="0" smtClean="0"/>
              </a:p>
              <a:p>
                <a:r>
                  <a:rPr lang="en-US" altLang="zh-TW" dirty="0" smtClean="0"/>
                  <a:t>Form </a:t>
                </a:r>
                <a:r>
                  <a:rPr lang="en-US" altLang="zh-TW" dirty="0"/>
                  <a:t>a 4×4 </a:t>
                </a:r>
                <a:r>
                  <a:rPr lang="en-US" altLang="zh-TW" dirty="0" smtClean="0"/>
                  <a:t>matrix from </a:t>
                </a:r>
                <a:r>
                  <a:rPr lang="en-US" altLang="zh-TW" dirty="0"/>
                  <a:t>the entries in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Find </a:t>
                </a:r>
                <a:r>
                  <a:rPr lang="en-US" altLang="zh-TW" dirty="0"/>
                  <a:t>the eigenvector associated with </a:t>
                </a:r>
                <a:r>
                  <a:rPr lang="en-US" altLang="zh-TW" dirty="0" smtClean="0"/>
                  <a:t>its largest positive eigenvalue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8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3D</a:t>
            </a:r>
            <a:r>
              <a:rPr lang="zh-TW" altLang="en-US" dirty="0"/>
              <a:t> </a:t>
            </a:r>
            <a:r>
              <a:rPr lang="en-US" altLang="zh-TW" dirty="0"/>
              <a:t>Alignment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difference </a:t>
            </a:r>
            <a:r>
              <a:rPr lang="en-US" altLang="zh-TW" dirty="0" smtClean="0"/>
              <a:t>of these two </a:t>
            </a:r>
            <a:r>
              <a:rPr lang="en-US" altLang="zh-TW" dirty="0"/>
              <a:t>techniques </a:t>
            </a:r>
            <a:r>
              <a:rPr lang="en-US" altLang="zh-TW" dirty="0" smtClean="0"/>
              <a:t>is negligible</a:t>
            </a:r>
          </a:p>
          <a:p>
            <a:r>
              <a:rPr lang="en-US" altLang="zh-TW" dirty="0" smtClean="0"/>
              <a:t>Below </a:t>
            </a:r>
            <a:r>
              <a:rPr lang="en-US" altLang="zh-TW" dirty="0"/>
              <a:t>the effects of measurement </a:t>
            </a:r>
            <a:r>
              <a:rPr lang="en-US" altLang="zh-TW" dirty="0" smtClean="0"/>
              <a:t>noise</a:t>
            </a:r>
          </a:p>
          <a:p>
            <a:r>
              <a:rPr lang="en-US" altLang="zh-TW" dirty="0" smtClean="0"/>
              <a:t>Sometimes these </a:t>
            </a:r>
            <a:r>
              <a:rPr lang="en-US" altLang="zh-TW" dirty="0"/>
              <a:t>closed-form algorithms are not </a:t>
            </a:r>
            <a:r>
              <a:rPr lang="en-US" altLang="zh-TW" dirty="0" smtClean="0"/>
              <a:t>applicable</a:t>
            </a:r>
          </a:p>
          <a:p>
            <a:r>
              <a:rPr lang="en-US" altLang="zh-TW" dirty="0" smtClean="0"/>
              <a:t>Use incremental </a:t>
            </a:r>
            <a:r>
              <a:rPr lang="en-US" altLang="zh-TW" dirty="0"/>
              <a:t>rotation update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8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</a:t>
            </a:r>
            <a:r>
              <a:rPr lang="en-US" altLang="zh-TW" dirty="0" smtClean="0"/>
              <a:t>Estimation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</a:t>
            </a:r>
            <a:r>
              <a:rPr lang="en-US" altLang="zh-TW" dirty="0" smtClean="0"/>
              <a:t>stimate an object’s </a:t>
            </a:r>
            <a:r>
              <a:rPr lang="en-US" altLang="zh-TW" dirty="0"/>
              <a:t>3D pose from a set of 2D point </a:t>
            </a:r>
            <a:r>
              <a:rPr lang="en-US" altLang="zh-TW" dirty="0" smtClean="0"/>
              <a:t>projections</a:t>
            </a:r>
          </a:p>
          <a:p>
            <a:pPr lvl="1"/>
            <a:r>
              <a:rPr lang="en-US" altLang="zh-TW" dirty="0"/>
              <a:t>Linear </a:t>
            </a:r>
            <a:r>
              <a:rPr lang="en-US" altLang="zh-TW" dirty="0" smtClean="0"/>
              <a:t>algorithms</a:t>
            </a:r>
          </a:p>
          <a:p>
            <a:pPr lvl="1"/>
            <a:r>
              <a:rPr lang="en-US" altLang="zh-TW" dirty="0"/>
              <a:t>Iterative algorithms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6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</a:t>
            </a:r>
            <a:r>
              <a:rPr lang="en-US" altLang="zh-TW" dirty="0" smtClean="0"/>
              <a:t>Estimation - Linear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implest </a:t>
            </a:r>
            <a:r>
              <a:rPr lang="en-US" altLang="zh-TW" dirty="0"/>
              <a:t>way to recover the pose of the </a:t>
            </a:r>
            <a:r>
              <a:rPr lang="en-US" altLang="zh-TW" dirty="0" smtClean="0"/>
              <a:t>camera</a:t>
            </a:r>
          </a:p>
          <a:p>
            <a:r>
              <a:rPr lang="en-US" altLang="zh-TW" dirty="0" smtClean="0"/>
              <a:t>Form </a:t>
            </a:r>
            <a:r>
              <a:rPr lang="en-US" altLang="zh-TW" dirty="0"/>
              <a:t>a set of linear equations </a:t>
            </a:r>
            <a:r>
              <a:rPr lang="en-US" altLang="zh-TW" dirty="0" smtClean="0"/>
              <a:t>analogous </a:t>
            </a:r>
            <a:r>
              <a:rPr lang="en-US" altLang="zh-TW" dirty="0"/>
              <a:t>to those used for 2D motion estimation </a:t>
            </a:r>
            <a:r>
              <a:rPr lang="en-US" altLang="zh-TW" dirty="0" smtClean="0"/>
              <a:t>from </a:t>
            </a:r>
            <a:r>
              <a:rPr lang="en-US" altLang="zh-TW" dirty="0"/>
              <a:t>the camera matrix form of </a:t>
            </a:r>
            <a:r>
              <a:rPr lang="en-US" altLang="zh-TW" dirty="0" smtClean="0"/>
              <a:t>perspective </a:t>
            </a:r>
            <a:r>
              <a:rPr lang="en-US" altLang="zh-TW" dirty="0"/>
              <a:t>projection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5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81128"/>
                <a:ext cx="8229600" cy="15450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: </a:t>
                </a:r>
                <a:r>
                  <a:rPr lang="en-US" altLang="zh-TW" dirty="0" smtClean="0"/>
                  <a:t>measured 2D </a:t>
                </a:r>
                <a:r>
                  <a:rPr lang="en-US" altLang="zh-TW" dirty="0"/>
                  <a:t>feature </a:t>
                </a:r>
                <a:r>
                  <a:rPr lang="en-US" altLang="zh-TW" dirty="0" smtClean="0"/>
                  <a:t>locations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: </a:t>
                </a:r>
                <a:r>
                  <a:rPr lang="en-US" altLang="zh-TW" dirty="0" smtClean="0"/>
                  <a:t>known 3D feature </a:t>
                </a:r>
                <a:r>
                  <a:rPr lang="en-US" altLang="zh-TW" dirty="0"/>
                  <a:t>locations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81128"/>
                <a:ext cx="8229600" cy="1545035"/>
              </a:xfrm>
              <a:blipFill rotWithShape="1">
                <a:blip r:embed="rId2"/>
                <a:stretch>
                  <a:fillRect t="-47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48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" y="1011982"/>
            <a:ext cx="85725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7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Solve the </a:t>
                </a:r>
                <a:r>
                  <a:rPr lang="en-US" altLang="zh-TW" dirty="0"/>
                  <a:t>camera matrix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</a:rPr>
                      <m:t>𝑷</m:t>
                    </m:r>
                  </m:oMath>
                </a14:m>
                <a:r>
                  <a:rPr lang="zh-TW" altLang="en-US" b="1" dirty="0" smtClean="0"/>
                  <a:t> </a:t>
                </a:r>
                <a:r>
                  <a:rPr lang="en-US" altLang="zh-TW" dirty="0"/>
                  <a:t>in a linear fashion</a:t>
                </a:r>
                <a:endParaRPr lang="en-US" altLang="zh-TW" b="1" dirty="0"/>
              </a:p>
              <a:p>
                <a:r>
                  <a:rPr lang="en-US" altLang="zh-TW" dirty="0" smtClean="0"/>
                  <a:t>multiply the denominator on both sides of the equation</a:t>
                </a:r>
              </a:p>
              <a:p>
                <a:r>
                  <a:rPr lang="en-US" altLang="zh-TW" dirty="0" smtClean="0"/>
                  <a:t>Denominator(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altLang="zh-TW" dirty="0" smtClean="0"/>
                  <a:t>):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20</m:t>
                          </m:r>
                        </m:sub>
                      </m:sSub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3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3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3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zh-TW" altLang="en-US" sz="3600" dirty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8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2D and 3D Feature-based Alignment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Estimate the motion between two or more sets of matched 2D or 3D points</a:t>
            </a:r>
          </a:p>
          <a:p>
            <a:r>
              <a:rPr lang="en-US" altLang="zh-TW" dirty="0" smtClean="0"/>
              <a:t>In this section:</a:t>
            </a:r>
          </a:p>
          <a:p>
            <a:pPr lvl="1"/>
            <a:r>
              <a:rPr lang="en-US" altLang="zh-TW" dirty="0" smtClean="0"/>
              <a:t>Restrict to global parametric transformations</a:t>
            </a:r>
          </a:p>
          <a:p>
            <a:pPr lvl="1"/>
            <a:r>
              <a:rPr lang="en-US" altLang="zh-TW" dirty="0" smtClean="0"/>
              <a:t>Curved surfaces with </a:t>
            </a:r>
            <a:r>
              <a:rPr lang="en-US" altLang="zh-TW" dirty="0"/>
              <a:t>h</a:t>
            </a:r>
            <a:r>
              <a:rPr lang="en-US" altLang="zh-TW" dirty="0" smtClean="0"/>
              <a:t>igher order transformation</a:t>
            </a:r>
          </a:p>
          <a:p>
            <a:pPr lvl="1"/>
            <a:r>
              <a:rPr lang="en-US" altLang="zh-TW" dirty="0" smtClean="0"/>
              <a:t>Non-rigid or elastic deformations will not be discussed here.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5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Direct Linear Transform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(DLT)</a:t>
                </a:r>
              </a:p>
              <a:p>
                <a:r>
                  <a:rPr lang="en-US" altLang="zh-TW" dirty="0" smtClean="0"/>
                  <a:t>At </a:t>
                </a:r>
                <a:r>
                  <a:rPr lang="en-US" altLang="zh-TW" dirty="0"/>
                  <a:t>least six </a:t>
                </a:r>
                <a:r>
                  <a:rPr lang="en-US" altLang="zh-TW" dirty="0" smtClean="0"/>
                  <a:t>correspondences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are needed to compute </a:t>
                </a:r>
                <a:r>
                  <a:rPr lang="en-US" altLang="zh-TW" dirty="0"/>
                  <a:t>the 12 (or 11</a:t>
                </a:r>
                <a:r>
                  <a:rPr lang="en-US" altLang="zh-TW" dirty="0" smtClean="0"/>
                  <a:t>) </a:t>
                </a:r>
                <a:r>
                  <a:rPr lang="en-US" altLang="zh-TW" dirty="0"/>
                  <a:t>unknowns in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𝑷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More accurate estimation of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can </a:t>
                </a:r>
                <a:r>
                  <a:rPr lang="en-US" altLang="zh-TW" dirty="0" smtClean="0"/>
                  <a:t>be </a:t>
                </a:r>
                <a:r>
                  <a:rPr lang="en-US" altLang="zh-TW" dirty="0"/>
                  <a:t>obtained </a:t>
                </a:r>
                <a:r>
                  <a:rPr lang="en-US" altLang="zh-TW" dirty="0" smtClean="0"/>
                  <a:t>by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non-linear </a:t>
                </a:r>
                <a:r>
                  <a:rPr lang="en-US" altLang="zh-TW" dirty="0"/>
                  <a:t>least squares with a small number of iterations.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0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/>
                        </a:rPr>
                        <m:t>𝑷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b="1" i="1">
                          <a:latin typeface="Cambria Math"/>
                        </a:rPr>
                        <m:t>𝑲</m:t>
                      </m:r>
                      <m:r>
                        <a:rPr lang="en-US" altLang="zh-TW" i="1">
                          <a:latin typeface="Cambria Math"/>
                        </a:rPr>
                        <m:t>[</m:t>
                      </m:r>
                      <m:r>
                        <a:rPr lang="en-US" altLang="zh-TW" b="1" i="1">
                          <a:latin typeface="Cambria Math"/>
                        </a:rPr>
                        <m:t>𝑹</m:t>
                      </m:r>
                      <m:r>
                        <a:rPr lang="en-US" altLang="zh-TW" i="1">
                          <a:latin typeface="Cambria Math"/>
                        </a:rPr>
                        <m:t>|</m:t>
                      </m:r>
                      <m:r>
                        <a:rPr lang="en-US" altLang="zh-TW" b="1" i="1">
                          <a:latin typeface="Cambria Math"/>
                        </a:rPr>
                        <m:t>𝒕</m:t>
                      </m:r>
                      <m:r>
                        <a:rPr lang="en-US" altLang="zh-TW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zh-TW" dirty="0" smtClean="0"/>
              </a:p>
              <a:p>
                <a:pPr>
                  <a:spcBef>
                    <a:spcPts val="2400"/>
                  </a:spcBef>
                </a:pPr>
                <a:r>
                  <a:rPr lang="en-US" altLang="zh-TW" dirty="0" smtClean="0"/>
                  <a:t>Recover </a:t>
                </a:r>
                <a:r>
                  <a:rPr lang="en-US" altLang="zh-TW" dirty="0"/>
                  <a:t>both the </a:t>
                </a:r>
                <a:r>
                  <a:rPr lang="en-US" altLang="zh-TW" dirty="0" smtClean="0"/>
                  <a:t>intrinsic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calibration </a:t>
                </a:r>
                <a:r>
                  <a:rPr lang="en-US" altLang="zh-TW" dirty="0"/>
                  <a:t>matrix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latin typeface="Cambria Math"/>
                      </a:rPr>
                      <m:t>𝑲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:r>
                  <a:rPr lang="en-US" altLang="zh-TW" dirty="0"/>
                  <a:t>the rigid transformation </a:t>
                </a:r>
                <a14:m>
                  <m:oMath xmlns:m="http://schemas.openxmlformats.org/officeDocument/2006/math">
                    <m:r>
                      <a:rPr lang="en-US" altLang="zh-TW" dirty="0" smtClean="0">
                        <a:latin typeface="Cambria Math"/>
                      </a:rPr>
                      <m:t>(</m:t>
                    </m:r>
                    <m:r>
                      <a:rPr lang="en-US" altLang="zh-TW" b="1" i="1" dirty="0" smtClean="0">
                        <a:latin typeface="Cambria Math"/>
                      </a:rPr>
                      <m:t>𝑹</m:t>
                    </m:r>
                    <m:r>
                      <a:rPr lang="en-US" altLang="zh-TW" b="0" i="1" dirty="0" smtClean="0">
                        <a:latin typeface="Cambria Math"/>
                      </a:rPr>
                      <m:t>,</m:t>
                    </m:r>
                    <m:r>
                      <a:rPr lang="en-US" altLang="zh-TW" b="1" i="1" dirty="0" smtClean="0">
                        <a:latin typeface="Cambria Math"/>
                      </a:rPr>
                      <m:t>𝒕</m:t>
                    </m:r>
                    <m:r>
                      <a:rPr lang="en-US" altLang="zh-TW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b="1" i="1" dirty="0">
                        <a:latin typeface="Cambria Math"/>
                      </a:rPr>
                      <m:t>𝑲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latin typeface="Cambria Math"/>
                      </a:rPr>
                      <m:t>𝑹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can be obtained from the front 3 × 3 sub-matrix of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altLang="zh-TW" dirty="0"/>
                  <a:t> using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</a:rPr>
                      <m:t>𝑹𝑸</m:t>
                    </m:r>
                  </m:oMath>
                </a14:m>
                <a:r>
                  <a:rPr lang="en-US" altLang="zh-TW" dirty="0" smtClean="0"/>
                  <a:t> factorization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In most applications, we </a:t>
                </a:r>
                <a:r>
                  <a:rPr lang="en-US" altLang="zh-TW" dirty="0"/>
                  <a:t>have some prior knowledge about the intrinsic </a:t>
                </a:r>
                <a:r>
                  <a:rPr lang="en-US" altLang="zh-TW" dirty="0" smtClean="0"/>
                  <a:t>calibration </a:t>
                </a:r>
                <a:r>
                  <a:rPr lang="en-US" altLang="zh-TW" dirty="0"/>
                  <a:t>matrix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latin typeface="Cambria Math"/>
                      </a:rPr>
                      <m:t>𝑲</m:t>
                    </m:r>
                  </m:oMath>
                </a14:m>
                <a:endParaRPr lang="en-US" altLang="zh-TW" b="1" dirty="0" smtClean="0"/>
              </a:p>
              <a:p>
                <a:r>
                  <a:rPr lang="en-US" altLang="zh-TW" dirty="0" smtClean="0"/>
                  <a:t>Constraints </a:t>
                </a:r>
                <a:r>
                  <a:rPr lang="en-US" altLang="zh-TW" dirty="0"/>
                  <a:t>can be incorporated </a:t>
                </a:r>
                <a:r>
                  <a:rPr lang="en-US" altLang="zh-TW" dirty="0" smtClean="0"/>
                  <a:t>into a </a:t>
                </a:r>
                <a:r>
                  <a:rPr lang="en-US" altLang="zh-TW" dirty="0"/>
                  <a:t>non-linear minimization of the parameters in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latin typeface="Cambria Math"/>
                      </a:rPr>
                      <m:t>𝑲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(</m:t>
                    </m:r>
                    <m:r>
                      <a:rPr lang="en-US" altLang="zh-TW" b="1" i="1" dirty="0">
                        <a:latin typeface="Cambria Math"/>
                      </a:rPr>
                      <m:t>𝑹</m:t>
                    </m:r>
                    <m:r>
                      <a:rPr lang="en-US" altLang="zh-TW" i="1" dirty="0">
                        <a:latin typeface="Cambria Math"/>
                      </a:rPr>
                      <m:t>,</m:t>
                    </m:r>
                    <m:r>
                      <a:rPr lang="en-US" altLang="zh-TW" b="1" i="1" dirty="0">
                        <a:latin typeface="Cambria Math"/>
                      </a:rPr>
                      <m:t>𝒕</m:t>
                    </m:r>
                    <m:r>
                      <a:rPr lang="en-US" altLang="zh-TW" i="1" dirty="0">
                        <a:latin typeface="Cambria Math"/>
                      </a:rPr>
                      <m:t>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0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In the case where the camera is already </a:t>
                </a:r>
                <a:r>
                  <a:rPr lang="en-US" altLang="zh-TW" dirty="0" smtClean="0"/>
                  <a:t>calibrated: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the </a:t>
                </a:r>
                <a:r>
                  <a:rPr lang="en-US" altLang="zh-TW" dirty="0"/>
                  <a:t>matrix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latin typeface="Cambria Math"/>
                      </a:rPr>
                      <m:t>𝑲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is </a:t>
                </a:r>
                <a:r>
                  <a:rPr lang="en-US" altLang="zh-TW" dirty="0"/>
                  <a:t>known </a:t>
                </a:r>
                <a:endParaRPr lang="en-US" altLang="zh-TW" dirty="0" smtClean="0"/>
              </a:p>
              <a:p>
                <a:r>
                  <a:rPr lang="en-US" altLang="zh-TW" dirty="0" smtClean="0"/>
                  <a:t>we </a:t>
                </a:r>
                <a:r>
                  <a:rPr lang="en-US" altLang="zh-TW" dirty="0"/>
                  <a:t>can perform pose estimation using as few as three points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6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2D and 3D Feature-based Alignment</a:t>
            </a:r>
            <a:endParaRPr lang="zh-TW" alt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4082"/>
            <a:ext cx="8229600" cy="332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187624" y="4869160"/>
            <a:ext cx="67687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Basic set of 2D planar transformations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29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2D and 3D Feature-based Alignment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744" y="1846263"/>
            <a:ext cx="7164962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2D Alignment Using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Given a set of matched feature points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sz="2800" b="0" i="1" smtClean="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</a:p>
              <a:p>
                <a:r>
                  <a:rPr lang="en-US" altLang="zh-TW" dirty="0" smtClean="0"/>
                  <a:t>A planar parametric transformation: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;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are the parameters of the function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𝑓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How to estimate the motion parameters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dirty="0" smtClean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75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Residual:</a:t>
                </a:r>
                <a:endParaRPr lang="en-US" altLang="zh-TW" b="0" i="1" dirty="0" smtClean="0">
                  <a:latin typeface="Cambria Math"/>
                </a:endParaRP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;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zh-TW" dirty="0" smtClean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800" dirty="0" smtClean="0"/>
                  <a:t>: the measured location</a:t>
                </a:r>
                <a:endParaRPr lang="en-US" altLang="zh-TW" sz="28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800" dirty="0"/>
                  <a:t>:</a:t>
                </a:r>
                <a:r>
                  <a:rPr lang="zh-TW" altLang="en-US" sz="2800" dirty="0"/>
                  <a:t> </a:t>
                </a:r>
                <a:r>
                  <a:rPr lang="en-US" altLang="zh-TW" sz="2800" dirty="0"/>
                  <a:t>the predicted location 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3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2684</TotalTime>
  <Words>1203</Words>
  <Application>Microsoft Office PowerPoint</Application>
  <PresentationFormat>如螢幕大小 (4:3)</PresentationFormat>
  <Paragraphs>274</Paragraphs>
  <Slides>53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8" baseType="lpstr">
      <vt:lpstr>新細明體</vt:lpstr>
      <vt:lpstr>Calibri</vt:lpstr>
      <vt:lpstr>Calibri Light</vt:lpstr>
      <vt:lpstr>Cambria Math</vt:lpstr>
      <vt:lpstr>Retrospect</vt:lpstr>
      <vt:lpstr>Chapter 6 Feature-based alignment</vt:lpstr>
      <vt:lpstr>Feature-based Alignment</vt:lpstr>
      <vt:lpstr>Feature-based Alignment</vt:lpstr>
      <vt:lpstr> Feature-based Alignment</vt:lpstr>
      <vt:lpstr>2D and 3D Feature-based Alignment</vt:lpstr>
      <vt:lpstr>2D and 3D Feature-based Alignment</vt:lpstr>
      <vt:lpstr>2D and 3D Feature-based Alignment</vt:lpstr>
      <vt:lpstr>2D Alignment Using Least Squares</vt:lpstr>
      <vt:lpstr>2D Alignment Using Least Squares</vt:lpstr>
      <vt:lpstr>2D Alignment Using Least Squares</vt:lpstr>
      <vt:lpstr>2D Alignment Using Least Squares</vt:lpstr>
      <vt:lpstr>Three Brothers</vt:lpstr>
      <vt:lpstr>Least squares</vt:lpstr>
      <vt:lpstr>The general problem</vt:lpstr>
      <vt:lpstr>The general problem</vt:lpstr>
      <vt:lpstr>2D Alignment Using Least Squares</vt:lpstr>
      <vt:lpstr>2D Alignment Using Least Squares</vt:lpstr>
      <vt:lpstr>2D Alignment Using Least Squares</vt:lpstr>
      <vt:lpstr>Iterative algorithms</vt:lpstr>
      <vt:lpstr>Iterative algorithms</vt:lpstr>
      <vt:lpstr>Iterative algorithms</vt:lpstr>
      <vt:lpstr>Iterative algorithms</vt:lpstr>
      <vt:lpstr>Projective 2D Motion</vt:lpstr>
      <vt:lpstr>Projective 2D Motion</vt:lpstr>
      <vt:lpstr>Projective 2D Motion</vt:lpstr>
      <vt:lpstr>Projective 2D Motion</vt:lpstr>
      <vt:lpstr>Projective 2D Motion</vt:lpstr>
      <vt:lpstr>Projective 2D Motion</vt:lpstr>
      <vt:lpstr>Robust least squares</vt:lpstr>
      <vt:lpstr>Least squares</vt:lpstr>
      <vt:lpstr>Robust least squares</vt:lpstr>
      <vt:lpstr>Robust least squares</vt:lpstr>
      <vt:lpstr>RANSAC and Least Median of Squares</vt:lpstr>
      <vt:lpstr>RANSAC and Least Median of Squares</vt:lpstr>
      <vt:lpstr>RANSAC and Least Median of Squares</vt:lpstr>
      <vt:lpstr>RANSAC and Least Median of Squares</vt:lpstr>
      <vt:lpstr>PROSAC</vt:lpstr>
      <vt:lpstr>RANSAC</vt:lpstr>
      <vt:lpstr>RANSAC</vt:lpstr>
      <vt:lpstr>RANSAC</vt:lpstr>
      <vt:lpstr>3D Alignment</vt:lpstr>
      <vt:lpstr>3D Alignment</vt:lpstr>
      <vt:lpstr>3D Alignment</vt:lpstr>
      <vt:lpstr>3D Alignment</vt:lpstr>
      <vt:lpstr>3D Alignment</vt:lpstr>
      <vt:lpstr>Pose Estimation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Feature-based alignment</dc:title>
  <dc:creator>Lex</dc:creator>
  <cp:lastModifiedBy>User</cp:lastModifiedBy>
  <cp:revision>193</cp:revision>
  <cp:lastPrinted>2016-03-29T06:08:51Z</cp:lastPrinted>
  <dcterms:created xsi:type="dcterms:W3CDTF">2011-03-19T13:24:56Z</dcterms:created>
  <dcterms:modified xsi:type="dcterms:W3CDTF">2016-04-12T06:46:54Z</dcterms:modified>
</cp:coreProperties>
</file>