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4"/>
  </p:notesMasterIdLst>
  <p:sldIdLst>
    <p:sldId id="256" r:id="rId2"/>
    <p:sldId id="257" r:id="rId3"/>
    <p:sldId id="259" r:id="rId4"/>
    <p:sldId id="459" r:id="rId5"/>
    <p:sldId id="460" r:id="rId6"/>
    <p:sldId id="461" r:id="rId7"/>
    <p:sldId id="265" r:id="rId8"/>
    <p:sldId id="462" r:id="rId9"/>
    <p:sldId id="464" r:id="rId10"/>
    <p:sldId id="465" r:id="rId11"/>
    <p:sldId id="466" r:id="rId12"/>
    <p:sldId id="467" r:id="rId13"/>
    <p:sldId id="468" r:id="rId14"/>
    <p:sldId id="469" r:id="rId15"/>
    <p:sldId id="274" r:id="rId16"/>
    <p:sldId id="470" r:id="rId17"/>
    <p:sldId id="471" r:id="rId18"/>
    <p:sldId id="472" r:id="rId19"/>
    <p:sldId id="473" r:id="rId20"/>
    <p:sldId id="474" r:id="rId21"/>
    <p:sldId id="475" r:id="rId22"/>
    <p:sldId id="528" r:id="rId23"/>
    <p:sldId id="476" r:id="rId24"/>
    <p:sldId id="477" r:id="rId25"/>
    <p:sldId id="478" r:id="rId26"/>
    <p:sldId id="479" r:id="rId27"/>
    <p:sldId id="480" r:id="rId28"/>
    <p:sldId id="481" r:id="rId29"/>
    <p:sldId id="482" r:id="rId30"/>
    <p:sldId id="486" r:id="rId31"/>
    <p:sldId id="483" r:id="rId32"/>
    <p:sldId id="484" r:id="rId33"/>
    <p:sldId id="485" r:id="rId34"/>
    <p:sldId id="320" r:id="rId35"/>
    <p:sldId id="487" r:id="rId36"/>
    <p:sldId id="492" r:id="rId37"/>
    <p:sldId id="488" r:id="rId38"/>
    <p:sldId id="489" r:id="rId39"/>
    <p:sldId id="493" r:id="rId40"/>
    <p:sldId id="494" r:id="rId41"/>
    <p:sldId id="490" r:id="rId42"/>
    <p:sldId id="495" r:id="rId43"/>
    <p:sldId id="496" r:id="rId44"/>
    <p:sldId id="497" r:id="rId45"/>
    <p:sldId id="498" r:id="rId46"/>
    <p:sldId id="499" r:id="rId47"/>
    <p:sldId id="500" r:id="rId48"/>
    <p:sldId id="532" r:id="rId49"/>
    <p:sldId id="530" r:id="rId50"/>
    <p:sldId id="531" r:id="rId51"/>
    <p:sldId id="533" r:id="rId52"/>
    <p:sldId id="501" r:id="rId53"/>
    <p:sldId id="502" r:id="rId54"/>
    <p:sldId id="503" r:id="rId55"/>
    <p:sldId id="504" r:id="rId56"/>
    <p:sldId id="335" r:id="rId57"/>
    <p:sldId id="505" r:id="rId58"/>
    <p:sldId id="506" r:id="rId59"/>
    <p:sldId id="507" r:id="rId60"/>
    <p:sldId id="508" r:id="rId61"/>
    <p:sldId id="509" r:id="rId62"/>
    <p:sldId id="511" r:id="rId63"/>
    <p:sldId id="512" r:id="rId64"/>
    <p:sldId id="513" r:id="rId65"/>
    <p:sldId id="514" r:id="rId66"/>
    <p:sldId id="515" r:id="rId67"/>
    <p:sldId id="516" r:id="rId68"/>
    <p:sldId id="517" r:id="rId69"/>
    <p:sldId id="518" r:id="rId70"/>
    <p:sldId id="519" r:id="rId71"/>
    <p:sldId id="527" r:id="rId72"/>
    <p:sldId id="358" r:id="rId73"/>
    <p:sldId id="359" r:id="rId74"/>
    <p:sldId id="346" r:id="rId75"/>
    <p:sldId id="520" r:id="rId76"/>
    <p:sldId id="521" r:id="rId77"/>
    <p:sldId id="522" r:id="rId78"/>
    <p:sldId id="523" r:id="rId79"/>
    <p:sldId id="524" r:id="rId80"/>
    <p:sldId id="525" r:id="rId81"/>
    <p:sldId id="526" r:id="rId82"/>
    <p:sldId id="456" r:id="rId83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41" autoAdjust="0"/>
    <p:restoredTop sz="82577" autoAdjust="0"/>
  </p:normalViewPr>
  <p:slideViewPr>
    <p:cSldViewPr snapToGrid="0">
      <p:cViewPr varScale="1">
        <p:scale>
          <a:sx n="61" d="100"/>
          <a:sy n="61" d="100"/>
        </p:scale>
        <p:origin x="160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88514E-401E-4666-8722-20344D37BD08}" type="datetimeFigureOut">
              <a:rPr lang="zh-TW" altLang="en-US" smtClean="0"/>
              <a:t>2018/5/15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6A4C18-E548-4D75-95C5-EAC6A41037F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66177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第</a:t>
            </a:r>
            <a:r>
              <a:rPr lang="en-US" altLang="zh-TW" dirty="0" smtClean="0"/>
              <a:t>9</a:t>
            </a:r>
            <a:r>
              <a:rPr lang="zh-TW" altLang="en-US" dirty="0" smtClean="0"/>
              <a:t>章　影像縫合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A4C18-E548-4D75-95C5-EAC6A41037F8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003756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200" dirty="0" smtClean="0"/>
              <a:t>RANSAC: </a:t>
            </a:r>
            <a:r>
              <a:rPr lang="en-US" altLang="zh-TW" sz="1200" dirty="0" err="1" smtClean="0"/>
              <a:t>RANdom</a:t>
            </a:r>
            <a:r>
              <a:rPr lang="en-US" altLang="zh-TW" sz="1200" dirty="0" smtClean="0"/>
              <a:t> </a:t>
            </a:r>
            <a:r>
              <a:rPr lang="en-US" altLang="zh-TW" sz="1200" dirty="0" err="1" smtClean="0"/>
              <a:t>SAmple</a:t>
            </a:r>
            <a:r>
              <a:rPr lang="en-US" altLang="zh-TW" sz="1200" dirty="0" smtClean="0"/>
              <a:t> Consensus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A4C18-E548-4D75-95C5-EAC6A41037F8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63279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在攝影機只進行旋轉的情況下，我們能夠將影像投影到圓柱上，從直角坐標轉換成圓柱座標。</a:t>
            </a:r>
            <a:endParaRPr lang="en-US" altLang="zh-TW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由於二維影像沒有影像深度的資訊，只有角度以及高度的資訊。因此我們可以很輕鬆的將角度及高度相同的</a:t>
            </a:r>
            <a:r>
              <a:rPr lang="en-US" altLang="zh-TW" dirty="0" smtClean="0"/>
              <a:t>pixels</a:t>
            </a:r>
            <a:r>
              <a:rPr lang="zh-TW" altLang="en-US" dirty="0" smtClean="0"/>
              <a:t>對應在一起。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這樣的話，能夠很單純轉動角度來對齊影像。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A4C18-E548-4D75-95C5-EAC6A41037F8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949347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請注意，課本所附的這張圖有畫錯。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A4C18-E548-4D75-95C5-EAC6A41037F8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74491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 smtClean="0"/>
              <a:t>Bundle adjustment(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束调整</a:t>
            </a:r>
            <a:r>
              <a:rPr lang="en-US" altLang="zh-TW" dirty="0" smtClean="0"/>
              <a:t>)</a:t>
            </a:r>
          </a:p>
          <a:p>
            <a:r>
              <a:rPr lang="en-US" altLang="zh-TW" dirty="0" smtClean="0"/>
              <a:t>Parallax removal(</a:t>
            </a:r>
            <a:r>
              <a:rPr lang="zh-TW" altLang="en-US" dirty="0" smtClean="0"/>
              <a:t>視差消除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A4C18-E548-4D75-95C5-EAC6A41037F8}" type="slidenum">
              <a:rPr lang="zh-TW" altLang="en-US" smtClean="0"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11457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A4C18-E548-4D75-95C5-EAC6A41037F8}" type="slidenum">
              <a:rPr lang="zh-TW" altLang="en-US" smtClean="0"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64764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 err="1" smtClean="0"/>
              <a:t>Unmodeled</a:t>
            </a:r>
            <a:r>
              <a:rPr lang="en-US" altLang="zh-TW" dirty="0" smtClean="0"/>
              <a:t> radial distortion</a:t>
            </a:r>
            <a:r>
              <a:rPr lang="en-US" altLang="zh-TW" baseline="0" dirty="0" smtClean="0"/>
              <a:t>(</a:t>
            </a:r>
            <a:r>
              <a:rPr lang="zh-TW" altLang="en-US" dirty="0" smtClean="0"/>
              <a:t>沒有建模的徑向形變</a:t>
            </a:r>
            <a:r>
              <a:rPr lang="en-US" altLang="zh-TW" dirty="0" smtClean="0"/>
              <a:t>)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A4C18-E548-4D75-95C5-EAC6A41037F8}" type="slidenum">
              <a:rPr lang="zh-TW" altLang="en-US" smtClean="0"/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13656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Barrel distortion</a:t>
            </a:r>
            <a:r>
              <a:rPr lang="zh-TW" altLang="en-US" dirty="0" smtClean="0"/>
              <a:t>：酒桶形失真</a:t>
            </a:r>
            <a:endParaRPr lang="en-US" altLang="zh-TW" dirty="0" smtClean="0"/>
          </a:p>
          <a:p>
            <a:r>
              <a:rPr lang="en-US" altLang="zh-TW" dirty="0" smtClean="0"/>
              <a:t>Pincushion distortion</a:t>
            </a:r>
            <a:r>
              <a:rPr lang="zh-TW" altLang="en-US" dirty="0" smtClean="0"/>
              <a:t>：針墊形失真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A4C18-E548-4D75-95C5-EAC6A41037F8}" type="slidenum">
              <a:rPr lang="zh-TW" altLang="en-US" smtClean="0"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71425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000" dirty="0" smtClean="0"/>
              <a:t>Plumb-line method</a:t>
            </a:r>
            <a:r>
              <a:rPr lang="en-US" altLang="zh-TW" sz="1200" dirty="0" smtClean="0"/>
              <a:t>:</a:t>
            </a:r>
            <a:r>
              <a:rPr lang="zh-TW" altLang="en-US" sz="1200" dirty="0" smtClean="0"/>
              <a:t> 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Duane, C. B. (1971). Close-range camera </a:t>
            </a:r>
            <a:r>
              <a:rPr lang="en-US" altLang="zh-TW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calibration.</a:t>
            </a:r>
            <a:r>
              <a:rPr lang="en-US" altLang="zh-TW" sz="1200" b="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Photogrammetric</a:t>
            </a:r>
            <a:r>
              <a:rPr lang="en-US" altLang="zh-TW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engineering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altLang="zh-TW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37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(8), 855-866.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000" dirty="0" smtClean="0"/>
              <a:t>http://www.rose-hulman.edu/Users/faculty/young/CS-Classes/csse461/handouts/Day21/Brown71.pdf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A4C18-E548-4D75-95C5-EAC6A41037F8}" type="slidenum">
              <a:rPr lang="zh-TW" altLang="en-US" smtClean="0"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20582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全景圖辨識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目標</a:t>
            </a:r>
            <a:r>
              <a:rPr lang="en-US" altLang="zh-TW" dirty="0" smtClean="0"/>
              <a:t>:</a:t>
            </a:r>
            <a:r>
              <a:rPr lang="zh-TW" altLang="en-US" dirty="0" smtClean="0"/>
              <a:t> 從散亂影像中取出可以做為全景圖的部分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A4C18-E548-4D75-95C5-EAC6A41037F8}" type="slidenum">
              <a:rPr lang="zh-TW" altLang="en-US" smtClean="0"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312625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1. </a:t>
            </a:r>
            <a:r>
              <a:rPr lang="zh-TW" altLang="en-US" dirty="0" smtClean="0"/>
              <a:t>先用</a:t>
            </a:r>
            <a:r>
              <a:rPr lang="en-US" altLang="zh-TW" dirty="0" smtClean="0"/>
              <a:t>SIFT</a:t>
            </a:r>
            <a:r>
              <a:rPr lang="zh-TW" altLang="en-US" dirty="0" smtClean="0"/>
              <a:t>挑點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>2. Match</a:t>
            </a:r>
            <a:r>
              <a:rPr lang="zh-TW" altLang="en-US" dirty="0" smtClean="0"/>
              <a:t>這些點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>3. RANSAC</a:t>
            </a:r>
            <a:r>
              <a:rPr lang="zh-TW" altLang="en-US" dirty="0" smtClean="0"/>
              <a:t>去掉</a:t>
            </a:r>
            <a:r>
              <a:rPr lang="en-US" altLang="zh-TW" dirty="0" smtClean="0"/>
              <a:t>outlier</a:t>
            </a:r>
            <a:br>
              <a:rPr lang="en-US" altLang="zh-TW" dirty="0" smtClean="0"/>
            </a:br>
            <a:r>
              <a:rPr lang="en-US" altLang="zh-TW" dirty="0" smtClean="0"/>
              <a:t>4. </a:t>
            </a:r>
            <a:r>
              <a:rPr lang="zh-TW" altLang="en-US" dirty="0" smtClean="0"/>
              <a:t>說明一下，</a:t>
            </a:r>
            <a:r>
              <a:rPr lang="en-US" altLang="zh-TW" dirty="0" smtClean="0">
                <a:ea typeface="新細明體" charset="-120"/>
              </a:rPr>
              <a:t>Intensity-based</a:t>
            </a:r>
            <a:r>
              <a:rPr lang="zh-TW" altLang="en-US" dirty="0" smtClean="0">
                <a:ea typeface="新細明體" charset="-120"/>
              </a:rPr>
              <a:t>，指的就是不是依靠</a:t>
            </a:r>
            <a:r>
              <a:rPr lang="en-US" altLang="zh-TW" dirty="0" smtClean="0">
                <a:ea typeface="新細明體" charset="-120"/>
              </a:rPr>
              <a:t>SIFT</a:t>
            </a:r>
            <a:r>
              <a:rPr lang="zh-TW" altLang="en-US" dirty="0" smtClean="0">
                <a:ea typeface="新細明體" charset="-120"/>
              </a:rPr>
              <a:t>，而是用影像強度</a:t>
            </a:r>
            <a:r>
              <a:rPr lang="en-US" altLang="zh-TW" dirty="0" smtClean="0">
                <a:ea typeface="新細明體" charset="-120"/>
              </a:rPr>
              <a:t>/</a:t>
            </a:r>
            <a:r>
              <a:rPr lang="zh-TW" altLang="en-US" dirty="0" smtClean="0">
                <a:ea typeface="新細明體" charset="-120"/>
              </a:rPr>
              <a:t>顏色</a:t>
            </a:r>
            <a:r>
              <a:rPr lang="en-US" altLang="zh-TW" dirty="0" smtClean="0">
                <a:ea typeface="新細明體" charset="-120"/>
              </a:rPr>
              <a:t>/</a:t>
            </a:r>
            <a:r>
              <a:rPr lang="zh-TW" altLang="en-US" dirty="0" smtClean="0">
                <a:ea typeface="新細明體" charset="-120"/>
              </a:rPr>
              <a:t>亮度</a:t>
            </a:r>
            <a:r>
              <a:rPr lang="en-US" altLang="zh-TW" dirty="0" smtClean="0">
                <a:ea typeface="新細明體" charset="-120"/>
              </a:rPr>
              <a:t>…</a:t>
            </a:r>
            <a:r>
              <a:rPr lang="zh-TW" altLang="en-US" dirty="0" smtClean="0">
                <a:ea typeface="新細明體" charset="-120"/>
              </a:rPr>
              <a:t>這些最基本的東西，去驗證重疊部分的相似度</a:t>
            </a:r>
            <a:endParaRPr lang="en-US" altLang="zh-TW" dirty="0" smtClean="0">
              <a:ea typeface="新細明體" charset="-120"/>
            </a:endParaRPr>
          </a:p>
          <a:p>
            <a:r>
              <a:rPr lang="zh-TW" altLang="en-US" dirty="0" smtClean="0">
                <a:ea typeface="新細明體" charset="-120"/>
              </a:rPr>
              <a:t>    </a:t>
            </a:r>
            <a:r>
              <a:rPr lang="en-US" altLang="zh-TW" dirty="0" smtClean="0">
                <a:ea typeface="新細明體" charset="-120"/>
              </a:rPr>
              <a:t>SIFT</a:t>
            </a:r>
            <a:r>
              <a:rPr lang="zh-TW" altLang="en-US" dirty="0" smtClean="0">
                <a:ea typeface="新細明體" charset="-120"/>
              </a:rPr>
              <a:t>雖然穩定，但可能有出錯的時候，如果</a:t>
            </a:r>
            <a:r>
              <a:rPr lang="en-US" altLang="zh-TW" dirty="0" smtClean="0">
                <a:ea typeface="新細明體" charset="-120"/>
              </a:rPr>
              <a:t>SIFT</a:t>
            </a:r>
            <a:r>
              <a:rPr lang="zh-TW" altLang="en-US" dirty="0" smtClean="0">
                <a:ea typeface="新細明體" charset="-120"/>
              </a:rPr>
              <a:t>把影像對齊正確，重疊部分的強度也應該要相近</a:t>
            </a:r>
            <a:endParaRPr lang="zh-TW" altLang="en-US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A4C18-E548-4D75-95C5-EAC6A41037F8}" type="slidenum">
              <a:rPr lang="zh-TW" altLang="en-US" smtClean="0"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2826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A4C18-E548-4D75-95C5-EAC6A41037F8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36918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從一堆影像去偵測特徵點、去</a:t>
            </a:r>
            <a:r>
              <a:rPr lang="en-US" altLang="zh-TW" dirty="0" smtClean="0"/>
              <a:t>matching</a:t>
            </a:r>
            <a:r>
              <a:rPr lang="zh-TW" altLang="en-US" dirty="0" smtClean="0"/>
              <a:t>、判斷哪些影像是有對應部分的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A4C18-E548-4D75-95C5-EAC6A41037F8}" type="slidenum">
              <a:rPr lang="zh-TW" altLang="en-US" smtClean="0"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357393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把有對應的影像拼接起來，做一些</a:t>
            </a:r>
            <a:r>
              <a:rPr lang="en-US" altLang="zh-TW" dirty="0" smtClean="0"/>
              <a:t>RANSAC</a:t>
            </a:r>
            <a:r>
              <a:rPr lang="zh-TW" altLang="en-US" dirty="0" smtClean="0"/>
              <a:t>、</a:t>
            </a:r>
            <a:r>
              <a:rPr lang="en-US" altLang="zh-TW" dirty="0" smtClean="0">
                <a:ea typeface="新細明體" charset="-120"/>
              </a:rPr>
              <a:t>bundle adjustment</a:t>
            </a:r>
            <a:endParaRPr lang="zh-TW" altLang="en-US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A4C18-E548-4D75-95C5-EAC6A41037F8}" type="slidenum">
              <a:rPr lang="zh-TW" altLang="en-US" smtClean="0"/>
              <a:t>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1434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拼接完之後，確定是怎麼擺的了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A4C18-E548-4D75-95C5-EAC6A41037F8}" type="slidenum">
              <a:rPr lang="zh-TW" altLang="en-US" smtClean="0"/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9267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合成出最終結果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A4C18-E548-4D75-95C5-EAC6A41037F8}" type="slidenum">
              <a:rPr lang="zh-TW" altLang="en-US" smtClean="0"/>
              <a:t>47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26968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舊的特徵點有時不太可靠</a:t>
            </a:r>
            <a:r>
              <a:rPr lang="en-US" altLang="zh-TW" dirty="0" smtClean="0"/>
              <a:t>(</a:t>
            </a:r>
            <a:r>
              <a:rPr lang="zh-TW" altLang="en-US" dirty="0" smtClean="0"/>
              <a:t>像是</a:t>
            </a:r>
            <a:r>
              <a:rPr lang="en-US" altLang="zh-TW" sz="1200" dirty="0" smtClean="0"/>
              <a:t>Harris corner detector</a:t>
            </a:r>
            <a:r>
              <a:rPr lang="en-US" altLang="zh-TW" dirty="0" smtClean="0"/>
              <a:t>)</a:t>
            </a:r>
            <a:endParaRPr lang="zh-TW" altLang="en-US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A4C18-E548-4D75-95C5-EAC6A41037F8}" type="slidenum">
              <a:rPr lang="zh-TW" altLang="en-US" smtClean="0"/>
              <a:t>52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435305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features get confused…</a:t>
            </a:r>
            <a:r>
              <a:rPr lang="en-US" altLang="zh-TW" baseline="0" dirty="0" smtClean="0"/>
              <a:t> </a:t>
            </a:r>
            <a:r>
              <a:rPr lang="zh-TW" altLang="en-US" baseline="0" dirty="0" smtClean="0"/>
              <a:t>脖子和腳那邊，取出來的</a:t>
            </a:r>
            <a:r>
              <a:rPr lang="en-US" altLang="zh-TW" baseline="0" dirty="0" smtClean="0"/>
              <a:t>feature</a:t>
            </a:r>
            <a:r>
              <a:rPr lang="zh-TW" altLang="en-US" baseline="0" dirty="0" smtClean="0"/>
              <a:t>都差不多</a:t>
            </a:r>
            <a:endParaRPr lang="en-US" altLang="zh-TW" baseline="0" dirty="0" smtClean="0"/>
          </a:p>
          <a:p>
            <a:r>
              <a:rPr lang="en-US" altLang="zh-TW" dirty="0" smtClean="0"/>
              <a:t>features be distributed unevenly….</a:t>
            </a:r>
            <a:r>
              <a:rPr lang="zh-TW" altLang="en-US" dirty="0" smtClean="0"/>
              <a:t> </a:t>
            </a:r>
            <a:r>
              <a:rPr lang="en-US" altLang="zh-TW" dirty="0" smtClean="0"/>
              <a:t>feature</a:t>
            </a:r>
            <a:r>
              <a:rPr lang="zh-TW" altLang="en-US" dirty="0" smtClean="0"/>
              <a:t>有一堆集中在脖子跟腳的位置，很容易有配對錯誤的情況</a:t>
            </a:r>
            <a:endParaRPr lang="en-US" altLang="zh-TW" dirty="0" smtClean="0"/>
          </a:p>
          <a:p>
            <a:r>
              <a:rPr lang="en-US" altLang="zh-TW" dirty="0" smtClean="0"/>
              <a:t>features did not work ….</a:t>
            </a:r>
            <a:r>
              <a:rPr lang="zh-TW" altLang="en-US" dirty="0" smtClean="0"/>
              <a:t> 影像縮小跟旋轉後，有些</a:t>
            </a:r>
            <a:r>
              <a:rPr lang="en-US" altLang="zh-TW" dirty="0" smtClean="0"/>
              <a:t>feature</a:t>
            </a:r>
            <a:r>
              <a:rPr lang="zh-TW" altLang="en-US" dirty="0" smtClean="0"/>
              <a:t>就不可靠了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A4C18-E548-4D75-95C5-EAC6A41037F8}" type="slidenum">
              <a:rPr lang="zh-TW" altLang="en-US" smtClean="0"/>
              <a:t>53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913666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SIFT(</a:t>
            </a:r>
            <a:r>
              <a:rPr lang="zh-TW" altLang="en-US" dirty="0" smtClean="0"/>
              <a:t>尺度不便特徵變化</a:t>
            </a:r>
            <a:r>
              <a:rPr lang="en-US" altLang="zh-TW" dirty="0" smtClean="0"/>
              <a:t>)</a:t>
            </a:r>
            <a:br>
              <a:rPr lang="en-US" altLang="zh-TW" dirty="0" smtClean="0"/>
            </a:br>
            <a:r>
              <a:rPr lang="zh-TW" altLang="en-US" dirty="0" smtClean="0"/>
              <a:t>重點在於他能取出在平移、旋轉、跟縮放三種情況下都不變的</a:t>
            </a:r>
            <a:r>
              <a:rPr lang="en-US" altLang="zh-TW" dirty="0" smtClean="0"/>
              <a:t>feature</a:t>
            </a:r>
          </a:p>
          <a:p>
            <a:r>
              <a:rPr lang="zh-TW" altLang="en-US" dirty="0" smtClean="0"/>
              <a:t>平移</a:t>
            </a:r>
            <a:r>
              <a:rPr lang="en-US" altLang="zh-TW" dirty="0" smtClean="0"/>
              <a:t>:</a:t>
            </a:r>
            <a:r>
              <a:rPr lang="zh-TW" altLang="en-US" dirty="0" smtClean="0"/>
              <a:t> 取局部，所以平移不變</a:t>
            </a:r>
            <a:endParaRPr lang="en-US" altLang="zh-TW" dirty="0" smtClean="0"/>
          </a:p>
          <a:p>
            <a:r>
              <a:rPr lang="zh-TW" altLang="en-US" dirty="0" smtClean="0"/>
              <a:t>旋轉</a:t>
            </a:r>
            <a:r>
              <a:rPr lang="en-US" altLang="zh-TW" dirty="0" smtClean="0"/>
              <a:t>:</a:t>
            </a:r>
            <a:r>
              <a:rPr lang="zh-TW" altLang="en-US" dirty="0" smtClean="0"/>
              <a:t> 取了角度的</a:t>
            </a:r>
            <a:r>
              <a:rPr lang="en-US" altLang="zh-TW" dirty="0" smtClean="0"/>
              <a:t>histogram</a:t>
            </a:r>
            <a:r>
              <a:rPr lang="zh-TW" altLang="en-US" dirty="0" smtClean="0"/>
              <a:t>後找出最主要的方向</a:t>
            </a:r>
            <a:r>
              <a:rPr lang="en-US" altLang="zh-TW" dirty="0" smtClean="0"/>
              <a:t>()</a:t>
            </a:r>
            <a:r>
              <a:rPr lang="zh-TW" altLang="en-US" dirty="0" smtClean="0"/>
              <a:t>，以該方向為基準，所以旋轉不變</a:t>
            </a:r>
            <a:endParaRPr lang="en-US" altLang="zh-TW" dirty="0" smtClean="0"/>
          </a:p>
          <a:p>
            <a:r>
              <a:rPr lang="zh-TW" altLang="en-US" dirty="0" smtClean="0"/>
              <a:t>縮放</a:t>
            </a:r>
            <a:r>
              <a:rPr lang="en-US" altLang="zh-TW" dirty="0" smtClean="0"/>
              <a:t>:</a:t>
            </a:r>
            <a:r>
              <a:rPr lang="zh-TW" altLang="en-US" dirty="0" smtClean="0"/>
              <a:t> 因為在不同解析度取共同的</a:t>
            </a:r>
            <a:r>
              <a:rPr lang="en-US" altLang="zh-TW" dirty="0" smtClean="0"/>
              <a:t>feature</a:t>
            </a:r>
            <a:r>
              <a:rPr lang="zh-TW" altLang="en-US" dirty="0" smtClean="0"/>
              <a:t>，所以縮放不變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A4C18-E548-4D75-95C5-EAC6A41037F8}" type="slidenum">
              <a:rPr lang="zh-TW" altLang="en-US" smtClean="0"/>
              <a:t>55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00702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超解析</a:t>
            </a:r>
            <a:r>
              <a:rPr lang="en-US" altLang="zh-TW" dirty="0" smtClean="0"/>
              <a:t>:</a:t>
            </a:r>
            <a:r>
              <a:rPr lang="zh-TW" altLang="en-US" dirty="0" smtClean="0"/>
              <a:t> 用許多低解析度影像生成高解析度影像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A4C18-E548-4D75-95C5-EAC6A41037F8}" type="slidenum">
              <a:rPr lang="zh-TW" altLang="en-US" smtClean="0"/>
              <a:t>64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56032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 smtClean="0"/>
              <a:t>Median</a:t>
            </a:r>
            <a:r>
              <a:rPr lang="zh-TW" altLang="en-US" dirty="0" smtClean="0"/>
              <a:t> </a:t>
            </a:r>
            <a:r>
              <a:rPr lang="en-US" altLang="zh-TW" dirty="0" smtClean="0"/>
              <a:t>filter: </a:t>
            </a:r>
            <a:r>
              <a:rPr lang="zh-TW" altLang="en-US" dirty="0" smtClean="0"/>
              <a:t>快速移動用，</a:t>
            </a:r>
            <a:r>
              <a:rPr lang="en-US" altLang="zh-TW" dirty="0" smtClean="0"/>
              <a:t>pixel</a:t>
            </a:r>
            <a:r>
              <a:rPr lang="en-US" altLang="zh-TW" baseline="0" dirty="0" smtClean="0"/>
              <a:t> selection</a:t>
            </a:r>
            <a:br>
              <a:rPr lang="en-US" altLang="zh-TW" baseline="0" dirty="0" smtClean="0"/>
            </a:br>
            <a:r>
              <a:rPr lang="en-US" altLang="zh-TW" baseline="0" dirty="0" smtClean="0"/>
              <a:t>P-norm: feather improving</a:t>
            </a:r>
            <a:r>
              <a:rPr lang="zh-TW" altLang="en-US" baseline="0" dirty="0" smtClean="0"/>
              <a:t>，挑距離時增加距離近者的權重</a:t>
            </a:r>
            <a:endParaRPr lang="zh-TW" altLang="en-US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A4C18-E548-4D75-95C5-EAC6A41037F8}" type="slidenum">
              <a:rPr lang="zh-TW" altLang="en-US" smtClean="0"/>
              <a:t>67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46267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 err="1" smtClean="0"/>
              <a:t>Voroni</a:t>
            </a:r>
            <a:r>
              <a:rPr lang="en-US" altLang="zh-TW" dirty="0" smtClean="0"/>
              <a:t>: p-norm</a:t>
            </a:r>
            <a:r>
              <a:rPr lang="en-US" altLang="zh-TW" baseline="0" dirty="0" smtClean="0"/>
              <a:t> p-&gt;infinite</a:t>
            </a:r>
            <a:br>
              <a:rPr lang="en-US" altLang="zh-TW" baseline="0" dirty="0" smtClean="0"/>
            </a:br>
            <a:r>
              <a:rPr lang="en-US" altLang="zh-TW" dirty="0" smtClean="0"/>
              <a:t>weighted ROD:</a:t>
            </a:r>
            <a:r>
              <a:rPr lang="zh-TW" altLang="en-US" dirty="0" smtClean="0"/>
              <a:t> 多圖疊合，建</a:t>
            </a:r>
            <a:r>
              <a:rPr lang="en-US" altLang="zh-TW" dirty="0" smtClean="0"/>
              <a:t>graph</a:t>
            </a:r>
            <a:r>
              <a:rPr lang="zh-TW" altLang="en-US" dirty="0" smtClean="0"/>
              <a:t>，重疊不一樣的部分有</a:t>
            </a:r>
            <a:r>
              <a:rPr lang="en-US" altLang="zh-TW" dirty="0" smtClean="0"/>
              <a:t>weight</a:t>
            </a:r>
            <a:r>
              <a:rPr lang="zh-TW" altLang="en-US" dirty="0" smtClean="0"/>
              <a:t>，然後避免走到這些</a:t>
            </a:r>
            <a:r>
              <a:rPr lang="en-US" altLang="zh-TW" dirty="0" smtClean="0"/>
              <a:t>weight</a:t>
            </a:r>
            <a:br>
              <a:rPr lang="en-US" altLang="zh-TW" dirty="0" smtClean="0"/>
            </a:br>
            <a:r>
              <a:rPr lang="en-US" altLang="zh-TW" dirty="0" err="1" smtClean="0"/>
              <a:t>poisson</a:t>
            </a:r>
            <a:r>
              <a:rPr lang="en-US" altLang="zh-TW" baseline="0" dirty="0" smtClean="0"/>
              <a:t> blending: gradient domain smoothing</a:t>
            </a:r>
            <a:endParaRPr lang="zh-TW" altLang="en-US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A4C18-E548-4D75-95C5-EAC6A41037F8}" type="slidenum">
              <a:rPr lang="zh-TW" altLang="en-US" smtClean="0"/>
              <a:t>68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546163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A4C18-E548-4D75-95C5-EAC6A41037F8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320349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b="0" dirty="0" smtClean="0"/>
              <a:t>Photomontage(</a:t>
            </a:r>
            <a:r>
              <a:rPr lang="zh-TW" altLang="en-US" sz="1200" b="0" dirty="0" smtClean="0"/>
              <a:t>照片集錦</a:t>
            </a:r>
            <a:r>
              <a:rPr lang="en-US" altLang="zh-TW" sz="1200" b="0" dirty="0" smtClean="0"/>
              <a:t>)</a:t>
            </a:r>
            <a:endParaRPr lang="zh-TW" altLang="en-US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A4C18-E548-4D75-95C5-EAC6A41037F8}" type="slidenum">
              <a:rPr lang="zh-TW" altLang="en-US" smtClean="0"/>
              <a:t>69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29964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A4C18-E548-4D75-95C5-EAC6A41037F8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9984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A4C18-E548-4D75-95C5-EAC6A41037F8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94994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 smtClean="0"/>
              <a:t>實際執行處理觀察的數位影像</a:t>
            </a:r>
            <a:endParaRPr kumimoji="1" lang="en-US" altLang="zh-TW" dirty="0" smtClean="0"/>
          </a:p>
          <a:p>
            <a:endParaRPr kumimoji="1" lang="en-US" altLang="zh-TW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dirty="0" smtClean="0"/>
              <a:t>需要相鄰的像素點來描述一個模型表面的一般式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A4C18-E548-4D75-95C5-EAC6A41037F8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61976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dirty="0" smtClean="0"/>
              <a:t>Translation(</a:t>
            </a:r>
            <a:r>
              <a:rPr lang="zh-TW" altLang="en-US" dirty="0" smtClean="0"/>
              <a:t>平移</a:t>
            </a:r>
            <a:r>
              <a:rPr lang="en-US" altLang="zh-TW" dirty="0" smtClean="0"/>
              <a:t>)</a:t>
            </a:r>
          </a:p>
          <a:p>
            <a:pPr eaLnBrk="1" hangingPunct="1"/>
            <a:r>
              <a:rPr lang="en-US" altLang="zh-TW" dirty="0" smtClean="0"/>
              <a:t>Affine(</a:t>
            </a:r>
            <a:r>
              <a:rPr lang="zh-TW" altLang="en-US" dirty="0" smtClean="0"/>
              <a:t>仿射</a:t>
            </a:r>
            <a:r>
              <a:rPr lang="en-US" altLang="zh-TW" dirty="0" smtClean="0"/>
              <a:t>)</a:t>
            </a:r>
          </a:p>
          <a:p>
            <a:pPr eaLnBrk="1" hangingPunct="1"/>
            <a:r>
              <a:rPr lang="en-US" altLang="zh-TW" dirty="0" smtClean="0"/>
              <a:t>Perspective(</a:t>
            </a:r>
            <a:r>
              <a:rPr lang="zh-TW" altLang="en-US" dirty="0" smtClean="0"/>
              <a:t>透視</a:t>
            </a:r>
            <a:r>
              <a:rPr lang="en-US" altLang="zh-TW" dirty="0" smtClean="0"/>
              <a:t>)</a:t>
            </a:r>
          </a:p>
          <a:p>
            <a:pPr eaLnBrk="1" hangingPunct="1"/>
            <a:r>
              <a:rPr lang="en-US" altLang="zh-TW" dirty="0" smtClean="0"/>
              <a:t>3D rotation(3D</a:t>
            </a:r>
            <a:r>
              <a:rPr lang="zh-TW" altLang="en-US" dirty="0" smtClean="0"/>
              <a:t>旋轉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A4C18-E548-4D75-95C5-EAC6A41037F8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372883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dirty="0" smtClean="0"/>
              <a:t>warp(</a:t>
            </a:r>
            <a:r>
              <a:rPr lang="zh-TW" altLang="en-US" dirty="0" smtClean="0"/>
              <a:t>變形</a:t>
            </a:r>
            <a:r>
              <a:rPr lang="en-US" altLang="zh-TW" dirty="0" smtClean="0"/>
              <a:t>)</a:t>
            </a:r>
          </a:p>
          <a:p>
            <a:pPr eaLnBrk="1" hangingPunct="1"/>
            <a:r>
              <a:rPr lang="zh-TW" altLang="en-US" dirty="0" smtClean="0"/>
              <a:t>線性投影：</a:t>
            </a:r>
            <a:r>
              <a:rPr lang="en-US" altLang="zh-TW" dirty="0" smtClean="0"/>
              <a:t>translation,</a:t>
            </a:r>
            <a:r>
              <a:rPr lang="en-US" altLang="zh-TW" baseline="0" dirty="0" smtClean="0"/>
              <a:t> rotation, aspect(x</a:t>
            </a:r>
            <a:r>
              <a:rPr lang="zh-TW" altLang="en-US" baseline="0" dirty="0" smtClean="0"/>
              <a:t>與</a:t>
            </a:r>
            <a:r>
              <a:rPr lang="en-US" altLang="zh-TW" baseline="0" dirty="0" smtClean="0"/>
              <a:t>y</a:t>
            </a:r>
            <a:r>
              <a:rPr lang="zh-TW" altLang="en-US" baseline="0" dirty="0" smtClean="0"/>
              <a:t>的伸縮比例可以不一樣</a:t>
            </a:r>
            <a:r>
              <a:rPr lang="en-US" altLang="zh-TW" baseline="0" dirty="0" smtClean="0"/>
              <a:t>), affine, perspective</a:t>
            </a:r>
            <a:endParaRPr lang="en-US" altLang="zh-TW" dirty="0" smtClean="0"/>
          </a:p>
          <a:p>
            <a:pPr eaLnBrk="1" hangingPunct="1"/>
            <a:r>
              <a:rPr lang="zh-TW" altLang="en-US" dirty="0" smtClean="0"/>
              <a:t>非線性投影：</a:t>
            </a:r>
            <a:r>
              <a:rPr lang="en-US" altLang="zh-TW" baseline="0" dirty="0" smtClean="0"/>
              <a:t>cylindrical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A4C18-E548-4D75-95C5-EAC6A41037F8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991653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A4C18-E548-4D75-95C5-EAC6A41037F8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4447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5C1A7-BDC3-4BD8-A041-E139724A2774}" type="datetimeFigureOut">
              <a:rPr lang="zh-TW" altLang="en-US" smtClean="0"/>
              <a:t>2018/5/15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63135-A87B-4503-BC68-0AD75D0A83D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2444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5C1A7-BDC3-4BD8-A041-E139724A2774}" type="datetimeFigureOut">
              <a:rPr lang="zh-TW" altLang="en-US" smtClean="0"/>
              <a:t>2018/5/15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63135-A87B-4503-BC68-0AD75D0A83D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8453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5C1A7-BDC3-4BD8-A041-E139724A2774}" type="datetimeFigureOut">
              <a:rPr lang="zh-TW" altLang="en-US" smtClean="0"/>
              <a:t>2018/5/15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63135-A87B-4503-BC68-0AD75D0A83D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0953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5C1A7-BDC3-4BD8-A041-E139724A2774}" type="datetimeFigureOut">
              <a:rPr lang="zh-TW" altLang="en-US" smtClean="0"/>
              <a:t>2018/5/15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63135-A87B-4503-BC68-0AD75D0A83D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70953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5C1A7-BDC3-4BD8-A041-E139724A2774}" type="datetimeFigureOut">
              <a:rPr lang="zh-TW" altLang="en-US" smtClean="0"/>
              <a:t>2018/5/15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63135-A87B-4503-BC68-0AD75D0A83D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54632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5C1A7-BDC3-4BD8-A041-E139724A2774}" type="datetimeFigureOut">
              <a:rPr lang="zh-TW" altLang="en-US" smtClean="0"/>
              <a:t>2018/5/15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63135-A87B-4503-BC68-0AD75D0A83D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9309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5C1A7-BDC3-4BD8-A041-E139724A2774}" type="datetimeFigureOut">
              <a:rPr lang="zh-TW" altLang="en-US" smtClean="0"/>
              <a:t>2018/5/15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63135-A87B-4503-BC68-0AD75D0A83D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53284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5C1A7-BDC3-4BD8-A041-E139724A2774}" type="datetimeFigureOut">
              <a:rPr lang="zh-TW" altLang="en-US" smtClean="0"/>
              <a:t>2018/5/15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63135-A87B-4503-BC68-0AD75D0A83D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33901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5C1A7-BDC3-4BD8-A041-E139724A2774}" type="datetimeFigureOut">
              <a:rPr lang="zh-TW" altLang="en-US" smtClean="0"/>
              <a:t>2018/5/15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63135-A87B-4503-BC68-0AD75D0A83D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4219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5C1A7-BDC3-4BD8-A041-E139724A2774}" type="datetimeFigureOut">
              <a:rPr lang="zh-TW" altLang="en-US" smtClean="0"/>
              <a:t>2018/5/15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63135-A87B-4503-BC68-0AD75D0A83D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4559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5C1A7-BDC3-4BD8-A041-E139724A2774}" type="datetimeFigureOut">
              <a:rPr lang="zh-TW" altLang="en-US" smtClean="0"/>
              <a:t>2018/5/15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63135-A87B-4503-BC68-0AD75D0A83D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9470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45C1A7-BDC3-4BD8-A041-E139724A2774}" type="datetimeFigureOut">
              <a:rPr lang="zh-TW" altLang="en-US" smtClean="0"/>
              <a:t>2018/5/15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963135-A87B-4503-BC68-0AD75D0A83D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5537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mareenfischinger.com/places/panography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mcmillan.mpeg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video" Target="http://webee.technion.ac.il/~lihi/Teaching/046746/09Flow/TennisBg.mpg" TargetMode="External"/><Relationship Id="rId7" Type="http://schemas.openxmlformats.org/officeDocument/2006/relationships/image" Target="../media/image35.png"/><Relationship Id="rId2" Type="http://schemas.openxmlformats.org/officeDocument/2006/relationships/video" Target="http://webee.technion.ac.il/~lihi/Teaching/046746/09Flow/TennisSeg.mpg" TargetMode="External"/><Relationship Id="rId1" Type="http://schemas.openxmlformats.org/officeDocument/2006/relationships/video" Target="http://webee.technion.ac.il/~lihi/Teaching/046746/09Flow/TennisSegInput.mpg" TargetMode="Externa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s://www.ptgui.com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62.jpeg"/><Relationship Id="rId18" Type="http://schemas.openxmlformats.org/officeDocument/2006/relationships/image" Target="../media/image67.jpeg"/><Relationship Id="rId26" Type="http://schemas.openxmlformats.org/officeDocument/2006/relationships/image" Target="../media/image75.jpeg"/><Relationship Id="rId3" Type="http://schemas.openxmlformats.org/officeDocument/2006/relationships/image" Target="../media/image52.jpeg"/><Relationship Id="rId21" Type="http://schemas.openxmlformats.org/officeDocument/2006/relationships/image" Target="../media/image70.jpeg"/><Relationship Id="rId7" Type="http://schemas.openxmlformats.org/officeDocument/2006/relationships/image" Target="../media/image56.jpeg"/><Relationship Id="rId12" Type="http://schemas.openxmlformats.org/officeDocument/2006/relationships/image" Target="../media/image61.jpeg"/><Relationship Id="rId17" Type="http://schemas.openxmlformats.org/officeDocument/2006/relationships/image" Target="../media/image66.jpeg"/><Relationship Id="rId25" Type="http://schemas.openxmlformats.org/officeDocument/2006/relationships/image" Target="../media/image74.jpe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65.jpeg"/><Relationship Id="rId20" Type="http://schemas.openxmlformats.org/officeDocument/2006/relationships/image" Target="../media/image69.jpeg"/><Relationship Id="rId29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11" Type="http://schemas.openxmlformats.org/officeDocument/2006/relationships/image" Target="../media/image60.jpeg"/><Relationship Id="rId24" Type="http://schemas.openxmlformats.org/officeDocument/2006/relationships/image" Target="../media/image73.jpeg"/><Relationship Id="rId5" Type="http://schemas.openxmlformats.org/officeDocument/2006/relationships/image" Target="../media/image54.jpeg"/><Relationship Id="rId15" Type="http://schemas.openxmlformats.org/officeDocument/2006/relationships/image" Target="../media/image64.jpeg"/><Relationship Id="rId23" Type="http://schemas.openxmlformats.org/officeDocument/2006/relationships/image" Target="../media/image72.jpeg"/><Relationship Id="rId28" Type="http://schemas.openxmlformats.org/officeDocument/2006/relationships/image" Target="../media/image77.jpeg"/><Relationship Id="rId10" Type="http://schemas.openxmlformats.org/officeDocument/2006/relationships/image" Target="../media/image59.jpeg"/><Relationship Id="rId19" Type="http://schemas.openxmlformats.org/officeDocument/2006/relationships/image" Target="../media/image68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Relationship Id="rId14" Type="http://schemas.openxmlformats.org/officeDocument/2006/relationships/image" Target="../media/image63.jpeg"/><Relationship Id="rId22" Type="http://schemas.openxmlformats.org/officeDocument/2006/relationships/image" Target="../media/image71.jpeg"/><Relationship Id="rId27" Type="http://schemas.openxmlformats.org/officeDocument/2006/relationships/image" Target="../media/image76.jpeg"/><Relationship Id="rId30" Type="http://schemas.openxmlformats.org/officeDocument/2006/relationships/image" Target="../media/image79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62.jpeg"/><Relationship Id="rId18" Type="http://schemas.openxmlformats.org/officeDocument/2006/relationships/image" Target="../media/image67.jpeg"/><Relationship Id="rId26" Type="http://schemas.openxmlformats.org/officeDocument/2006/relationships/image" Target="../media/image75.jpeg"/><Relationship Id="rId3" Type="http://schemas.openxmlformats.org/officeDocument/2006/relationships/image" Target="../media/image52.jpeg"/><Relationship Id="rId21" Type="http://schemas.openxmlformats.org/officeDocument/2006/relationships/image" Target="../media/image70.jpeg"/><Relationship Id="rId7" Type="http://schemas.openxmlformats.org/officeDocument/2006/relationships/image" Target="../media/image56.jpeg"/><Relationship Id="rId12" Type="http://schemas.openxmlformats.org/officeDocument/2006/relationships/image" Target="../media/image61.jpeg"/><Relationship Id="rId17" Type="http://schemas.openxmlformats.org/officeDocument/2006/relationships/image" Target="../media/image66.jpeg"/><Relationship Id="rId25" Type="http://schemas.openxmlformats.org/officeDocument/2006/relationships/image" Target="../media/image74.jpe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65.jpeg"/><Relationship Id="rId20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11" Type="http://schemas.openxmlformats.org/officeDocument/2006/relationships/image" Target="../media/image60.jpeg"/><Relationship Id="rId24" Type="http://schemas.openxmlformats.org/officeDocument/2006/relationships/image" Target="../media/image73.jpeg"/><Relationship Id="rId5" Type="http://schemas.openxmlformats.org/officeDocument/2006/relationships/image" Target="../media/image54.jpeg"/><Relationship Id="rId15" Type="http://schemas.openxmlformats.org/officeDocument/2006/relationships/image" Target="../media/image64.jpeg"/><Relationship Id="rId23" Type="http://schemas.openxmlformats.org/officeDocument/2006/relationships/image" Target="../media/image72.jpeg"/><Relationship Id="rId10" Type="http://schemas.openxmlformats.org/officeDocument/2006/relationships/image" Target="../media/image59.jpeg"/><Relationship Id="rId19" Type="http://schemas.openxmlformats.org/officeDocument/2006/relationships/image" Target="../media/image68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Relationship Id="rId14" Type="http://schemas.openxmlformats.org/officeDocument/2006/relationships/image" Target="../media/image63.jpeg"/><Relationship Id="rId22" Type="http://schemas.openxmlformats.org/officeDocument/2006/relationships/image" Target="../media/image71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62.jpeg"/><Relationship Id="rId18" Type="http://schemas.openxmlformats.org/officeDocument/2006/relationships/image" Target="../media/image67.jpeg"/><Relationship Id="rId26" Type="http://schemas.openxmlformats.org/officeDocument/2006/relationships/image" Target="../media/image75.jpeg"/><Relationship Id="rId3" Type="http://schemas.openxmlformats.org/officeDocument/2006/relationships/image" Target="../media/image52.jpeg"/><Relationship Id="rId21" Type="http://schemas.openxmlformats.org/officeDocument/2006/relationships/image" Target="../media/image70.jpeg"/><Relationship Id="rId7" Type="http://schemas.openxmlformats.org/officeDocument/2006/relationships/image" Target="../media/image56.jpeg"/><Relationship Id="rId12" Type="http://schemas.openxmlformats.org/officeDocument/2006/relationships/image" Target="../media/image61.jpeg"/><Relationship Id="rId17" Type="http://schemas.openxmlformats.org/officeDocument/2006/relationships/image" Target="../media/image66.jpeg"/><Relationship Id="rId25" Type="http://schemas.openxmlformats.org/officeDocument/2006/relationships/image" Target="../media/image74.jpe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65.jpeg"/><Relationship Id="rId20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11" Type="http://schemas.openxmlformats.org/officeDocument/2006/relationships/image" Target="../media/image60.jpeg"/><Relationship Id="rId24" Type="http://schemas.openxmlformats.org/officeDocument/2006/relationships/image" Target="../media/image73.jpeg"/><Relationship Id="rId5" Type="http://schemas.openxmlformats.org/officeDocument/2006/relationships/image" Target="../media/image54.jpeg"/><Relationship Id="rId15" Type="http://schemas.openxmlformats.org/officeDocument/2006/relationships/image" Target="../media/image64.jpeg"/><Relationship Id="rId23" Type="http://schemas.openxmlformats.org/officeDocument/2006/relationships/image" Target="../media/image72.jpeg"/><Relationship Id="rId10" Type="http://schemas.openxmlformats.org/officeDocument/2006/relationships/image" Target="../media/image59.jpeg"/><Relationship Id="rId19" Type="http://schemas.openxmlformats.org/officeDocument/2006/relationships/image" Target="../media/image68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Relationship Id="rId14" Type="http://schemas.openxmlformats.org/officeDocument/2006/relationships/image" Target="../media/image63.jpeg"/><Relationship Id="rId22" Type="http://schemas.openxmlformats.org/officeDocument/2006/relationships/image" Target="../media/image71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67.jpeg"/><Relationship Id="rId18" Type="http://schemas.openxmlformats.org/officeDocument/2006/relationships/image" Target="../media/image74.jpeg"/><Relationship Id="rId26" Type="http://schemas.openxmlformats.org/officeDocument/2006/relationships/image" Target="../media/image72.jpeg"/><Relationship Id="rId3" Type="http://schemas.openxmlformats.org/officeDocument/2006/relationships/image" Target="../media/image52.jpeg"/><Relationship Id="rId21" Type="http://schemas.openxmlformats.org/officeDocument/2006/relationships/image" Target="../media/image56.jpeg"/><Relationship Id="rId7" Type="http://schemas.openxmlformats.org/officeDocument/2006/relationships/image" Target="../media/image59.jpeg"/><Relationship Id="rId12" Type="http://schemas.openxmlformats.org/officeDocument/2006/relationships/image" Target="../media/image64.jpeg"/><Relationship Id="rId17" Type="http://schemas.openxmlformats.org/officeDocument/2006/relationships/image" Target="../media/image73.jpeg"/><Relationship Id="rId25" Type="http://schemas.openxmlformats.org/officeDocument/2006/relationships/image" Target="../media/image71.jpe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70.jpeg"/><Relationship Id="rId20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11" Type="http://schemas.openxmlformats.org/officeDocument/2006/relationships/image" Target="../media/image63.jpeg"/><Relationship Id="rId24" Type="http://schemas.openxmlformats.org/officeDocument/2006/relationships/image" Target="../media/image66.jpeg"/><Relationship Id="rId5" Type="http://schemas.openxmlformats.org/officeDocument/2006/relationships/image" Target="../media/image54.jpeg"/><Relationship Id="rId15" Type="http://schemas.openxmlformats.org/officeDocument/2006/relationships/image" Target="../media/image69.jpeg"/><Relationship Id="rId23" Type="http://schemas.openxmlformats.org/officeDocument/2006/relationships/image" Target="../media/image65.jpeg"/><Relationship Id="rId10" Type="http://schemas.openxmlformats.org/officeDocument/2006/relationships/image" Target="../media/image62.jpeg"/><Relationship Id="rId19" Type="http://schemas.openxmlformats.org/officeDocument/2006/relationships/image" Target="../media/image75.jpeg"/><Relationship Id="rId4" Type="http://schemas.openxmlformats.org/officeDocument/2006/relationships/image" Target="../media/image53.jpeg"/><Relationship Id="rId9" Type="http://schemas.openxmlformats.org/officeDocument/2006/relationships/image" Target="../media/image61.jpeg"/><Relationship Id="rId14" Type="http://schemas.openxmlformats.org/officeDocument/2006/relationships/image" Target="../media/image68.jpeg"/><Relationship Id="rId22" Type="http://schemas.openxmlformats.org/officeDocument/2006/relationships/image" Target="../media/image55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62.jpeg"/><Relationship Id="rId18" Type="http://schemas.openxmlformats.org/officeDocument/2006/relationships/image" Target="../media/image67.jpeg"/><Relationship Id="rId26" Type="http://schemas.openxmlformats.org/officeDocument/2006/relationships/image" Target="../media/image75.jpeg"/><Relationship Id="rId3" Type="http://schemas.openxmlformats.org/officeDocument/2006/relationships/image" Target="../media/image52.jpeg"/><Relationship Id="rId21" Type="http://schemas.openxmlformats.org/officeDocument/2006/relationships/image" Target="../media/image70.jpeg"/><Relationship Id="rId7" Type="http://schemas.openxmlformats.org/officeDocument/2006/relationships/image" Target="../media/image56.jpeg"/><Relationship Id="rId12" Type="http://schemas.openxmlformats.org/officeDocument/2006/relationships/image" Target="../media/image61.jpeg"/><Relationship Id="rId17" Type="http://schemas.openxmlformats.org/officeDocument/2006/relationships/image" Target="../media/image66.jpeg"/><Relationship Id="rId25" Type="http://schemas.openxmlformats.org/officeDocument/2006/relationships/image" Target="../media/image74.jpe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65.jpeg"/><Relationship Id="rId20" Type="http://schemas.openxmlformats.org/officeDocument/2006/relationships/image" Target="../media/image69.jpeg"/><Relationship Id="rId29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11" Type="http://schemas.openxmlformats.org/officeDocument/2006/relationships/image" Target="../media/image60.jpeg"/><Relationship Id="rId24" Type="http://schemas.openxmlformats.org/officeDocument/2006/relationships/image" Target="../media/image73.jpeg"/><Relationship Id="rId5" Type="http://schemas.openxmlformats.org/officeDocument/2006/relationships/image" Target="../media/image54.jpeg"/><Relationship Id="rId15" Type="http://schemas.openxmlformats.org/officeDocument/2006/relationships/image" Target="../media/image64.jpeg"/><Relationship Id="rId23" Type="http://schemas.openxmlformats.org/officeDocument/2006/relationships/image" Target="../media/image72.jpeg"/><Relationship Id="rId28" Type="http://schemas.openxmlformats.org/officeDocument/2006/relationships/image" Target="../media/image77.jpeg"/><Relationship Id="rId10" Type="http://schemas.openxmlformats.org/officeDocument/2006/relationships/image" Target="../media/image59.jpeg"/><Relationship Id="rId19" Type="http://schemas.openxmlformats.org/officeDocument/2006/relationships/image" Target="../media/image68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Relationship Id="rId14" Type="http://schemas.openxmlformats.org/officeDocument/2006/relationships/image" Target="../media/image63.jpeg"/><Relationship Id="rId22" Type="http://schemas.openxmlformats.org/officeDocument/2006/relationships/image" Target="../media/image71.jpeg"/><Relationship Id="rId27" Type="http://schemas.openxmlformats.org/officeDocument/2006/relationships/image" Target="../media/image76.jpeg"/><Relationship Id="rId30" Type="http://schemas.openxmlformats.org/officeDocument/2006/relationships/image" Target="../media/image79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-bcs.mit.edu/people/adelson/publications/abstracts/spline83.html" TargetMode="External"/><Relationship Id="rId4" Type="http://schemas.openxmlformats.org/officeDocument/2006/relationships/image" Target="../media/image114.jpe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97892" y="1078172"/>
            <a:ext cx="8748215" cy="1708459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>
                <a:latin typeface="Comic Sans MS" panose="030F0702030302020204" pitchFamily="66" charset="0"/>
              </a:rPr>
              <a:t>Advanced Computer Vision</a:t>
            </a:r>
            <a:endParaRPr lang="zh-TW" altLang="en-US" dirty="0">
              <a:latin typeface="Comic Sans MS" panose="030F0702030302020204" pitchFamily="66" charset="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zh-TW" sz="4000" dirty="0" smtClean="0">
                <a:latin typeface="Comic Sans MS" panose="030F0702030302020204" pitchFamily="66" charset="0"/>
              </a:rPr>
              <a:t>Chapter 9 Image Stitching</a:t>
            </a:r>
          </a:p>
          <a:p>
            <a:r>
              <a:rPr lang="en-US" altLang="zh-TW" dirty="0">
                <a:latin typeface="Comic Sans MS" panose="030F0702030302020204" pitchFamily="66" charset="0"/>
              </a:rPr>
              <a:t>https://goo.gl/dFnLEH</a:t>
            </a:r>
            <a:endParaRPr lang="zh-TW" altLang="en-US" sz="2000" dirty="0">
              <a:latin typeface="Comic Sans MS" panose="030F0702030302020204" pitchFamily="66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336275" y="4913195"/>
            <a:ext cx="380772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Presented by: </a:t>
            </a:r>
            <a:r>
              <a:rPr kumimoji="0"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陳毅</a:t>
            </a:r>
            <a:endParaRPr kumimoji="0"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b03202042@ntu.edu.tw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kumimoji="0"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指導</a:t>
            </a:r>
            <a:r>
              <a:rPr kumimoji="0"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教授</a:t>
            </a:r>
            <a:r>
              <a:rPr kumimoji="0"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kumimoji="0"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傅楸善 博士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294967295"/>
          </p:nvPr>
        </p:nvSpPr>
        <p:spPr>
          <a:xfrm>
            <a:off x="2232024" y="6165850"/>
            <a:ext cx="4679950" cy="69215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zh-TW" sz="1200" b="1" i="0" dirty="0">
                <a:latin typeface="Comic Sans MS" panose="030F0702030302020204" pitchFamily="66" charset="0"/>
              </a:rPr>
              <a:t>Digital Camera and Computer Vision Laboratory</a:t>
            </a:r>
          </a:p>
          <a:p>
            <a:pPr algn="ctr"/>
            <a:r>
              <a:rPr lang="en-US" altLang="zh-TW" sz="1200" dirty="0"/>
              <a:t>Department of Computer Science and Information Engineering</a:t>
            </a:r>
          </a:p>
          <a:p>
            <a:pPr algn="ctr"/>
            <a:r>
              <a:rPr lang="en-US" altLang="zh-TW" sz="1200" dirty="0"/>
              <a:t>National Taiwan University, Taipei, Taiwan, R.O.C.</a:t>
            </a:r>
          </a:p>
        </p:txBody>
      </p:sp>
    </p:spTree>
    <p:extLst>
      <p:ext uri="{BB962C8B-B14F-4D97-AF65-F5344CB8AC3E}">
        <p14:creationId xmlns:p14="http://schemas.microsoft.com/office/powerpoint/2010/main" val="342732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9.1.1</a:t>
            </a:r>
            <a:r>
              <a:rPr lang="zh-TW" altLang="en-US" dirty="0" smtClean="0"/>
              <a:t> </a:t>
            </a:r>
            <a:r>
              <a:rPr lang="en-US" altLang="zh-TW" dirty="0" smtClean="0"/>
              <a:t>Planar Perspective </a:t>
            </a:r>
            <a:r>
              <a:rPr lang="en-US" altLang="zh-TW" dirty="0"/>
              <a:t>M</a:t>
            </a:r>
            <a:r>
              <a:rPr lang="en-US" altLang="zh-TW" dirty="0" smtClean="0"/>
              <a:t>otion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3200" dirty="0" smtClean="0"/>
              <a:t>Examples of parametric warps</a:t>
            </a:r>
          </a:p>
        </p:txBody>
      </p:sp>
      <p:grpSp>
        <p:nvGrpSpPr>
          <p:cNvPr id="16" name="群組 15"/>
          <p:cNvGrpSpPr/>
          <p:nvPr/>
        </p:nvGrpSpPr>
        <p:grpSpPr>
          <a:xfrm>
            <a:off x="900183" y="2427515"/>
            <a:ext cx="7343633" cy="4116987"/>
            <a:chOff x="1371600" y="2590800"/>
            <a:chExt cx="6629400" cy="3716574"/>
          </a:xfrm>
        </p:grpSpPr>
        <p:pic>
          <p:nvPicPr>
            <p:cNvPr id="4" name="Picture 4" descr="HHHIMG_116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0713" y="2805113"/>
              <a:ext cx="1462087" cy="1095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 Box 5"/>
            <p:cNvSpPr txBox="1">
              <a:spLocks noChangeArrowheads="1"/>
            </p:cNvSpPr>
            <p:nvPr/>
          </p:nvSpPr>
          <p:spPr bwMode="auto">
            <a:xfrm>
              <a:off x="1527176" y="3957223"/>
              <a:ext cx="1374775" cy="4167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zh-TW" dirty="0">
                  <a:latin typeface="+mn-lt"/>
                  <a:ea typeface="新細明體" charset="-120"/>
                </a:rPr>
                <a:t>translation</a:t>
              </a:r>
            </a:p>
          </p:txBody>
        </p:sp>
        <p:pic>
          <p:nvPicPr>
            <p:cNvPr id="6" name="Picture 6" descr="HHHIMG_116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000" y="2819400"/>
              <a:ext cx="1462088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7" descr="rotated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6200" y="2590800"/>
              <a:ext cx="1755775" cy="141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4117975" y="3957939"/>
              <a:ext cx="1219200" cy="4167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zh-TW" dirty="0">
                  <a:latin typeface="+mn-lt"/>
                  <a:ea typeface="新細明體" charset="-120"/>
                </a:rPr>
                <a:t>rotation</a:t>
              </a:r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6553200" y="3957223"/>
              <a:ext cx="1219200" cy="4167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zh-TW" dirty="0">
                  <a:latin typeface="+mn-lt"/>
                  <a:ea typeface="新細明體" charset="-120"/>
                </a:rPr>
                <a:t>aspect</a:t>
              </a:r>
            </a:p>
          </p:txBody>
        </p:sp>
        <p:pic>
          <p:nvPicPr>
            <p:cNvPr id="10" name="Picture 10" descr="affin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600" y="4495800"/>
              <a:ext cx="1746250" cy="1306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1635125" y="5889011"/>
              <a:ext cx="1219200" cy="4167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zh-TW" dirty="0">
                  <a:latin typeface="+mn-lt"/>
                  <a:ea typeface="新細明體" charset="-120"/>
                </a:rPr>
                <a:t>affine</a:t>
              </a:r>
            </a:p>
          </p:txBody>
        </p:sp>
        <p:pic>
          <p:nvPicPr>
            <p:cNvPr id="12" name="Picture 12" descr="perspectiv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6200" y="4648200"/>
              <a:ext cx="1563688" cy="1001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 Box 13"/>
            <p:cNvSpPr txBox="1">
              <a:spLocks noChangeArrowheads="1"/>
            </p:cNvSpPr>
            <p:nvPr/>
          </p:nvSpPr>
          <p:spPr bwMode="auto">
            <a:xfrm>
              <a:off x="3926926" y="5889011"/>
              <a:ext cx="1601296" cy="4167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zh-TW" dirty="0">
                  <a:latin typeface="+mn-lt"/>
                  <a:ea typeface="新細明體" charset="-120"/>
                </a:rPr>
                <a:t>perspective</a:t>
              </a:r>
            </a:p>
          </p:txBody>
        </p:sp>
        <p:pic>
          <p:nvPicPr>
            <p:cNvPr id="14" name="Picture 14" descr="cylindrical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7313" y="4543425"/>
              <a:ext cx="1563687" cy="1171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 Box 15"/>
            <p:cNvSpPr txBox="1">
              <a:spLocks noChangeArrowheads="1"/>
            </p:cNvSpPr>
            <p:nvPr/>
          </p:nvSpPr>
          <p:spPr bwMode="auto">
            <a:xfrm>
              <a:off x="6522244" y="5890610"/>
              <a:ext cx="1371600" cy="4167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zh-TW" dirty="0" smtClean="0">
                  <a:latin typeface="+mn-lt"/>
                  <a:ea typeface="新細明體" charset="-120"/>
                </a:rPr>
                <a:t>cylindrical</a:t>
              </a:r>
              <a:endParaRPr lang="en-US" altLang="zh-TW" dirty="0">
                <a:latin typeface="+mn-lt"/>
                <a:ea typeface="新細明體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8587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9.1.1</a:t>
            </a:r>
            <a:r>
              <a:rPr lang="zh-TW" altLang="en-US" dirty="0" smtClean="0"/>
              <a:t> </a:t>
            </a:r>
            <a:r>
              <a:rPr lang="en-US" altLang="zh-TW" dirty="0" smtClean="0"/>
              <a:t>Planar </a:t>
            </a:r>
            <a:r>
              <a:rPr lang="en-US" altLang="zh-TW" dirty="0"/>
              <a:t>P</a:t>
            </a:r>
            <a:r>
              <a:rPr lang="en-US" altLang="zh-TW" dirty="0" smtClean="0"/>
              <a:t>erspective </a:t>
            </a:r>
            <a:r>
              <a:rPr lang="en-US" altLang="zh-TW" dirty="0"/>
              <a:t>M</a:t>
            </a:r>
            <a:r>
              <a:rPr lang="en-US" altLang="zh-TW" dirty="0" smtClean="0"/>
              <a:t>otion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3200" dirty="0" err="1" smtClean="0"/>
              <a:t>Panography</a:t>
            </a:r>
            <a:endParaRPr lang="en-US" altLang="zh-TW" sz="3200" dirty="0" smtClean="0"/>
          </a:p>
          <a:p>
            <a:pPr marL="457200" lvl="1" indent="0">
              <a:buNone/>
            </a:pPr>
            <a:r>
              <a:rPr lang="en-US" altLang="zh-TW" dirty="0" smtClean="0"/>
              <a:t>MAREENFISCHINGER</a:t>
            </a:r>
          </a:p>
          <a:p>
            <a:pPr lvl="1"/>
            <a:r>
              <a:rPr lang="en-US" altLang="zh-TW" dirty="0">
                <a:hlinkClick r:id="rId3"/>
              </a:rPr>
              <a:t>http://mareenfischinger.com/places/panography</a:t>
            </a:r>
            <a:r>
              <a:rPr lang="en-US" altLang="zh-TW" dirty="0" smtClean="0">
                <a:hlinkClick r:id="rId3"/>
              </a:rPr>
              <a:t>/</a:t>
            </a:r>
            <a:endParaRPr lang="en-US" altLang="zh-TW" dirty="0" smtClean="0"/>
          </a:p>
          <a:p>
            <a:endParaRPr lang="en-US" altLang="zh-TW" sz="3200" dirty="0"/>
          </a:p>
          <a:p>
            <a:endParaRPr lang="en-US" altLang="zh-TW" sz="3200" dirty="0" smtClean="0"/>
          </a:p>
          <a:p>
            <a:endParaRPr lang="en-US" altLang="zh-TW" sz="3200" dirty="0"/>
          </a:p>
          <a:p>
            <a:endParaRPr lang="en-US" altLang="zh-TW" sz="3200" dirty="0" smtClean="0"/>
          </a:p>
          <a:p>
            <a:endParaRPr lang="en-US" altLang="zh-TW" sz="3200" dirty="0"/>
          </a:p>
          <a:p>
            <a:endParaRPr lang="en-US" altLang="zh-TW" sz="3200" dirty="0" smtClean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408" y="3428999"/>
            <a:ext cx="4639102" cy="310243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01" y="3206967"/>
            <a:ext cx="4158739" cy="345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30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9.1.1 Planar Perspective </a:t>
            </a:r>
            <a:r>
              <a:rPr lang="en-US" altLang="zh-TW" dirty="0"/>
              <a:t>M</a:t>
            </a:r>
            <a:r>
              <a:rPr lang="en-US" altLang="zh-TW" dirty="0" smtClean="0"/>
              <a:t>otion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12931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dirty="0" smtClean="0"/>
              <a:t>In Section 6.1.3, we saw how the mapping between two cameras viewing a common plane can be described using a </a:t>
            </a:r>
            <a:r>
              <a:rPr lang="en-US" altLang="zh-TW" dirty="0" err="1"/>
              <a:t>homography</a:t>
            </a:r>
            <a:r>
              <a:rPr lang="en-US" altLang="zh-TW" dirty="0" smtClean="0"/>
              <a:t>.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628649" y="3253693"/>
                <a:ext cx="7886701" cy="238360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altLang="zh-TW" sz="5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~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Sup>
                        <m:sSubSup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̃"/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10</m:t>
                          </m:r>
                        </m:sub>
                      </m:sSub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altLang="zh-TW" sz="2400" dirty="0"/>
              </a:p>
              <a:p>
                <a:endParaRPr lang="en-US" altLang="zh-TW" sz="500" dirty="0"/>
              </a:p>
              <a:p>
                <a:r>
                  <a:rPr lang="en-US" altLang="zh-TW" sz="2400" dirty="0"/>
                  <a:t>The resulting </a:t>
                </a:r>
                <a:r>
                  <a:rPr lang="en-US" altLang="zh-TW" sz="2400" dirty="0" err="1"/>
                  <a:t>homography</a:t>
                </a:r>
                <a:r>
                  <a:rPr lang="en-US" altLang="zh-TW" sz="2400" dirty="0"/>
                  <a:t> matrix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  <m:r>
                      <a:rPr lang="en-US" altLang="zh-TW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TW" sz="2400" dirty="0"/>
                  <a:t>(the upper left 3*3 sub-matrix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</m:oMath>
                </a14:m>
                <a:r>
                  <a:rPr lang="en-US" altLang="zh-TW" sz="2400" dirty="0"/>
                  <a:t>) describes the mapping between pixels in the two images,</a:t>
                </a:r>
              </a:p>
              <a:p>
                <a:endParaRPr lang="en-US" altLang="zh-TW" sz="8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~=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10</m:t>
                          </m:r>
                        </m:sub>
                      </m:sSub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altLang="zh-TW" sz="2400" dirty="0" smtClean="0"/>
              </a:p>
              <a:p>
                <a:endParaRPr lang="en-US" altLang="zh-TW" sz="500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49" y="3253693"/>
                <a:ext cx="7886701" cy="2383601"/>
              </a:xfrm>
              <a:prstGeom prst="rect">
                <a:avLst/>
              </a:prstGeom>
              <a:blipFill rotWithShape="0">
                <a:blip r:embed="rId2"/>
                <a:stretch>
                  <a:fillRect l="-1080" r="-30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14652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9.1.1 Planar </a:t>
            </a:r>
            <a:r>
              <a:rPr lang="en-US" altLang="zh-TW" dirty="0" smtClean="0"/>
              <a:t>Perspective Motion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TW" dirty="0"/>
              <a:t>More recent stitching algorithms first extract features and then match them up, often using robust techniques such as RANSAC (Section 6.1.4) to compute a good set of inliers</a:t>
            </a:r>
            <a:r>
              <a:rPr lang="en-US" altLang="zh-TW" dirty="0" smtClean="0"/>
              <a:t>.</a:t>
            </a:r>
          </a:p>
          <a:p>
            <a:pPr lvl="1"/>
            <a:r>
              <a:rPr lang="en-US" altLang="zh-TW" dirty="0"/>
              <a:t>RANSAC: </a:t>
            </a:r>
            <a:r>
              <a:rPr lang="en-US" altLang="zh-TW" dirty="0" err="1"/>
              <a:t>RANdom</a:t>
            </a:r>
            <a:r>
              <a:rPr lang="en-US" altLang="zh-TW" dirty="0"/>
              <a:t> </a:t>
            </a:r>
            <a:r>
              <a:rPr lang="en-US" altLang="zh-TW" dirty="0" err="1"/>
              <a:t>SAmple</a:t>
            </a:r>
            <a:r>
              <a:rPr lang="en-US" altLang="zh-TW" dirty="0"/>
              <a:t> </a:t>
            </a:r>
            <a:r>
              <a:rPr lang="en-US" altLang="zh-TW" dirty="0" smtClean="0"/>
              <a:t>Consensus</a:t>
            </a: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The final computation of the </a:t>
            </a:r>
            <a:r>
              <a:rPr lang="en-US" altLang="zh-TW" dirty="0" err="1" smtClean="0"/>
              <a:t>homography</a:t>
            </a:r>
            <a:r>
              <a:rPr lang="en-US" altLang="zh-TW" dirty="0" smtClean="0"/>
              <a:t>, </a:t>
            </a:r>
            <a:r>
              <a:rPr lang="en-US" altLang="zh-TW" dirty="0"/>
              <a:t>i.e., the solution of the least squares fitting problem given pairs of corresponding features (see Section 2),</a:t>
            </a:r>
            <a:endParaRPr lang="zh-TW" altLang="en-US" dirty="0"/>
          </a:p>
          <a:p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212922" y="5323787"/>
                <a:ext cx="8718156" cy="8722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sSub>
                                <m:sSubPr>
                                  <m:ctrlP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00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01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02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20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21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den>
                      </m:f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sSub>
                                <m:sSub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11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20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21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+1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922" y="5323787"/>
                <a:ext cx="8718156" cy="87222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30069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9.1.1 Planar </a:t>
            </a:r>
            <a:r>
              <a:rPr lang="en-US" altLang="zh-TW" dirty="0" smtClean="0"/>
              <a:t>Perspective Motion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Example: RANSAC</a:t>
            </a:r>
            <a:endParaRPr lang="zh-TW" altLang="en-US" dirty="0"/>
          </a:p>
        </p:txBody>
      </p:sp>
      <p:grpSp>
        <p:nvGrpSpPr>
          <p:cNvPr id="10" name="群組 9"/>
          <p:cNvGrpSpPr/>
          <p:nvPr/>
        </p:nvGrpSpPr>
        <p:grpSpPr>
          <a:xfrm>
            <a:off x="80882" y="2544504"/>
            <a:ext cx="8982236" cy="4122574"/>
            <a:chOff x="161764" y="2258754"/>
            <a:chExt cx="8982236" cy="4122574"/>
          </a:xfrm>
        </p:grpSpPr>
        <p:pic>
          <p:nvPicPr>
            <p:cNvPr id="11" name="圖片 10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475656" y="2348880"/>
              <a:ext cx="6192688" cy="4032448"/>
            </a:xfrm>
            <a:prstGeom prst="rect">
              <a:avLst/>
            </a:prstGeom>
          </p:spPr>
        </p:pic>
        <p:cxnSp>
          <p:nvCxnSpPr>
            <p:cNvPr id="12" name="直線單箭頭接點 11"/>
            <p:cNvCxnSpPr/>
            <p:nvPr/>
          </p:nvCxnSpPr>
          <p:spPr>
            <a:xfrm flipV="1">
              <a:off x="5292080" y="2924944"/>
              <a:ext cx="2880320" cy="57606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文字方塊 12"/>
            <p:cNvSpPr txBox="1"/>
            <p:nvPr/>
          </p:nvSpPr>
          <p:spPr>
            <a:xfrm>
              <a:off x="7812360" y="2258754"/>
              <a:ext cx="13316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 smtClean="0">
                  <a:solidFill>
                    <a:srgbClr val="FF0000"/>
                  </a:solidFill>
                </a:rPr>
                <a:t>outlier</a:t>
              </a:r>
              <a:endParaRPr lang="zh-TW" altLang="en-US" sz="2400" dirty="0">
                <a:solidFill>
                  <a:srgbClr val="FF0000"/>
                </a:solidFill>
              </a:endParaRPr>
            </a:p>
          </p:txBody>
        </p:sp>
        <p:cxnSp>
          <p:nvCxnSpPr>
            <p:cNvPr id="14" name="直線單箭頭接點 13"/>
            <p:cNvCxnSpPr/>
            <p:nvPr/>
          </p:nvCxnSpPr>
          <p:spPr>
            <a:xfrm flipH="1">
              <a:off x="827584" y="4077072"/>
              <a:ext cx="3024336" cy="14401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文字方塊 14"/>
            <p:cNvSpPr txBox="1"/>
            <p:nvPr/>
          </p:nvSpPr>
          <p:spPr>
            <a:xfrm>
              <a:off x="161764" y="4355432"/>
              <a:ext cx="11698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 smtClean="0">
                  <a:solidFill>
                    <a:srgbClr val="FF0000"/>
                  </a:solidFill>
                </a:rPr>
                <a:t>inlier</a:t>
              </a:r>
              <a:endParaRPr lang="zh-TW" altLang="en-US" sz="24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7690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9.1.2 Application:</a:t>
            </a:r>
            <a:br>
              <a:rPr lang="en-US" altLang="zh-TW" dirty="0" smtClean="0"/>
            </a:br>
            <a:r>
              <a:rPr lang="en-US" altLang="zh-TW" dirty="0" smtClean="0"/>
              <a:t>Whiteboard and Document Scanning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825624"/>
                <a:ext cx="8191500" cy="484187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altLang="zh-TW" sz="3200" dirty="0" smtClean="0"/>
                  <a:t>The simplest image-stitching application is to stitch together a number of image scans taken on a flatbed scanner.</a:t>
                </a:r>
              </a:p>
              <a:p>
                <a:pPr lvl="1"/>
                <a:r>
                  <a:rPr lang="en-US" altLang="zh-TW" sz="2800" dirty="0" smtClean="0"/>
                  <a:t>Example </a:t>
                </a:r>
                <a:r>
                  <a:rPr lang="en-US" altLang="zh-TW" dirty="0" smtClean="0"/>
                  <a:t>(the size is too large to fit on your scanner)</a:t>
                </a:r>
                <a:endParaRPr lang="en-US" altLang="zh-TW" sz="2800" dirty="0" smtClean="0"/>
              </a:p>
              <a:p>
                <a:pPr marL="1371600" lvl="2" indent="-457200">
                  <a:buFont typeface="+mj-lt"/>
                  <a:buAutoNum type="arabicPeriod"/>
                </a:pPr>
                <a:r>
                  <a:rPr lang="en-US" altLang="zh-TW" sz="2800" dirty="0" smtClean="0"/>
                  <a:t>A</a:t>
                </a:r>
                <a:r>
                  <a:rPr lang="zh-TW" altLang="en-US" sz="2800" dirty="0" smtClean="0"/>
                  <a:t> </a:t>
                </a:r>
                <a:r>
                  <a:rPr lang="en-US" altLang="zh-TW" sz="2800" dirty="0" smtClean="0"/>
                  <a:t>large map</a:t>
                </a:r>
              </a:p>
              <a:p>
                <a:pPr marL="1371600" lvl="2" indent="-457200">
                  <a:buFont typeface="+mj-lt"/>
                  <a:buAutoNum type="arabicPeriod"/>
                </a:pPr>
                <a:r>
                  <a:rPr lang="en-US" altLang="zh-TW" sz="2800" dirty="0" smtClean="0"/>
                  <a:t>A piece of child’s artwork</a:t>
                </a:r>
              </a:p>
              <a:p>
                <a:pPr lvl="1"/>
                <a:r>
                  <a:rPr lang="en-US" altLang="zh-TW" sz="2800" dirty="0" smtClean="0"/>
                  <a:t>Method</a:t>
                </a:r>
              </a:p>
              <a:p>
                <a:pPr marL="914400" lvl="2" indent="0">
                  <a:buNone/>
                </a:pPr>
                <a:r>
                  <a:rPr lang="en-US" altLang="zh-TW" sz="2800" dirty="0" smtClean="0"/>
                  <a:t>2D rigid transform: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sSub>
                      <m:sSubPr>
                        <m:ctrlP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en-US" altLang="zh-TW" sz="2800" dirty="0" smtClean="0"/>
              </a:p>
              <a:p>
                <a:pPr marL="914400" lvl="2" indent="0">
                  <a:buNone/>
                </a:pPr>
                <a:endParaRPr lang="en-US" altLang="zh-TW" sz="2800" dirty="0" smtClean="0"/>
              </a:p>
              <a:p>
                <a:pPr marL="0" indent="0">
                  <a:buNone/>
                </a:pPr>
                <a:r>
                  <a:rPr lang="en-US" altLang="zh-TW" sz="3200" dirty="0" smtClean="0"/>
                  <a:t>Sound good! But is there any potential problem?</a:t>
                </a:r>
                <a:endParaRPr lang="zh-TW" altLang="en-US" sz="3200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825624"/>
                <a:ext cx="8191500" cy="4841875"/>
              </a:xfrm>
              <a:blipFill rotWithShape="0">
                <a:blip r:embed="rId2"/>
                <a:stretch>
                  <a:fillRect l="-1860" t="-2642" r="-2232" b="-37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0334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9.1.2 Application:</a:t>
            </a:r>
            <a:br>
              <a:rPr lang="en-US" altLang="zh-TW" dirty="0"/>
            </a:br>
            <a:r>
              <a:rPr lang="en-US" altLang="zh-TW" dirty="0"/>
              <a:t>Whiteboard and Document Scanning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71437" y="1825625"/>
                <a:ext cx="9001125" cy="43513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altLang="zh-TW" sz="3200" b="1" u="sng" dirty="0" smtClean="0"/>
                  <a:t>Problem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altLang="zh-TW" dirty="0" smtClean="0"/>
                  <a:t>2D rigid transformation is non-linear in the rotation angle.</a:t>
                </a:r>
                <a:br>
                  <a:rPr lang="en-US" altLang="zh-TW" dirty="0" smtClean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+2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endParaRPr lang="en-US" altLang="zh-TW" dirty="0" smtClean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altLang="zh-TW" dirty="0" smtClean="0"/>
                  <a:t>A bigger problem lies in the pairwise alignment process. As you align more and more pairs, the solution may </a:t>
                </a:r>
                <a:r>
                  <a:rPr lang="en-US" altLang="zh-TW" dirty="0" smtClean="0">
                    <a:solidFill>
                      <a:srgbClr val="FF0000"/>
                    </a:solidFill>
                  </a:rPr>
                  <a:t>drift</a:t>
                </a:r>
                <a:r>
                  <a:rPr lang="en-US" altLang="zh-TW" dirty="0" smtClean="0"/>
                  <a:t> so that it is no longer globally consistent.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1437" y="1825625"/>
                <a:ext cx="9001125" cy="4351338"/>
              </a:xfrm>
              <a:blipFill rotWithShape="0">
                <a:blip r:embed="rId2"/>
                <a:stretch>
                  <a:fillRect l="-1762" t="-2941" r="-189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6" y="4618038"/>
            <a:ext cx="9115425" cy="190817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8798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9.1.2 Application:</a:t>
            </a:r>
            <a:br>
              <a:rPr lang="en-US" altLang="zh-TW" dirty="0"/>
            </a:br>
            <a:r>
              <a:rPr lang="en-US" altLang="zh-TW" dirty="0"/>
              <a:t>Whiteboard and Document Scanning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514350" y="1825625"/>
                <a:ext cx="8115300" cy="43513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altLang="zh-TW" sz="3200" b="1" u="sng" dirty="0" smtClean="0"/>
                  <a:t>Solution to Drift Problem</a:t>
                </a:r>
              </a:p>
              <a:p>
                <a:r>
                  <a:rPr lang="en-US" altLang="zh-TW" sz="3200" dirty="0" smtClean="0"/>
                  <a:t>Add another of the first image at the end</a:t>
                </a:r>
              </a:p>
              <a:p>
                <a:pPr lvl="1"/>
                <a:r>
                  <a:rPr lang="en-US" altLang="zh-TW" sz="2800" dirty="0" smtClean="0"/>
                  <a:t>Give a constraint: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altLang="zh-TW" sz="2800" dirty="0" smtClean="0"/>
              </a:p>
              <a:p>
                <a:r>
                  <a:rPr lang="en-US" altLang="zh-TW" sz="3200" dirty="0" smtClean="0"/>
                  <a:t>Add displacement of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num>
                      <m:den>
                        <m:d>
                          <m:d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den>
                    </m:f>
                  </m:oMath>
                </a14:m>
                <a:r>
                  <a:rPr lang="en-US" altLang="zh-TW" sz="3200" dirty="0" smtClean="0"/>
                  <a:t> to each image after the first</a:t>
                </a:r>
              </a:p>
              <a:p>
                <a:r>
                  <a:rPr lang="en-US" altLang="zh-TW" sz="3200" dirty="0" smtClean="0"/>
                  <a:t>Compute a global warp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𝑎𝑥</m:t>
                    </m:r>
                  </m:oMath>
                </a14:m>
                <a:endParaRPr lang="en-US" altLang="zh-TW" sz="3200" dirty="0" smtClean="0"/>
              </a:p>
              <a:p>
                <a:r>
                  <a:rPr lang="en-US" altLang="zh-TW" sz="3200" dirty="0" smtClean="0"/>
                  <a:t>Run a big optimization problem, incorporating this constraint</a:t>
                </a: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14350" y="1825625"/>
                <a:ext cx="8115300" cy="4351338"/>
              </a:xfrm>
              <a:blipFill rotWithShape="0">
                <a:blip r:embed="rId2"/>
                <a:stretch>
                  <a:fillRect l="-1877" t="-2941" r="-187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群組 3"/>
          <p:cNvGrpSpPr/>
          <p:nvPr/>
        </p:nvGrpSpPr>
        <p:grpSpPr>
          <a:xfrm>
            <a:off x="4648200" y="5524500"/>
            <a:ext cx="4335338" cy="1295400"/>
            <a:chOff x="914400" y="1524000"/>
            <a:chExt cx="7086600" cy="2209800"/>
          </a:xfrm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914400" y="1524000"/>
              <a:ext cx="1219200" cy="9906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>
                <a:ea typeface="新細明體" charset="-120"/>
              </a:endParaRPr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1676400" y="1752600"/>
              <a:ext cx="1219200" cy="990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>
                <a:ea typeface="新細明體" charset="-120"/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2362200" y="1600200"/>
              <a:ext cx="1219200" cy="990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>
                <a:ea typeface="新細明體" charset="-120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3352800" y="1828800"/>
              <a:ext cx="1219200" cy="990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>
                <a:ea typeface="新細明體" charset="-120"/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4038600" y="2057400"/>
              <a:ext cx="1219200" cy="990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>
                <a:ea typeface="新細明體" charset="-120"/>
              </a:endParaRPr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4953000" y="1981200"/>
              <a:ext cx="1219200" cy="990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>
                <a:ea typeface="新細明體" charset="-120"/>
              </a:endParaRPr>
            </a:p>
          </p:txBody>
        </p:sp>
        <p:sp>
          <p:nvSpPr>
            <p:cNvPr id="11" name="AutoShape 10"/>
            <p:cNvSpPr>
              <a:spLocks noChangeArrowheads="1"/>
            </p:cNvSpPr>
            <p:nvPr/>
          </p:nvSpPr>
          <p:spPr bwMode="auto">
            <a:xfrm>
              <a:off x="990600" y="1981200"/>
              <a:ext cx="228600" cy="304800"/>
            </a:xfrm>
            <a:prstGeom prst="smileyFace">
              <a:avLst>
                <a:gd name="adj" fmla="val 465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>
                <a:ea typeface="新細明體" charset="-120"/>
              </a:endParaRPr>
            </a:p>
          </p:txBody>
        </p:sp>
        <p:grpSp>
          <p:nvGrpSpPr>
            <p:cNvPr id="12" name="Group 11"/>
            <p:cNvGrpSpPr>
              <a:grpSpLocks/>
            </p:cNvGrpSpPr>
            <p:nvPr/>
          </p:nvGrpSpPr>
          <p:grpSpPr bwMode="auto">
            <a:xfrm>
              <a:off x="5562600" y="2286000"/>
              <a:ext cx="1219200" cy="990600"/>
              <a:chOff x="3504" y="1440"/>
              <a:chExt cx="768" cy="624"/>
            </a:xfrm>
          </p:grpSpPr>
          <p:sp>
            <p:nvSpPr>
              <p:cNvPr id="17" name="Rectangle 12"/>
              <p:cNvSpPr>
                <a:spLocks noChangeArrowheads="1"/>
              </p:cNvSpPr>
              <p:nvPr/>
            </p:nvSpPr>
            <p:spPr bwMode="auto">
              <a:xfrm>
                <a:off x="3504" y="1440"/>
                <a:ext cx="768" cy="62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18" name="AutoShape 13"/>
              <p:cNvSpPr>
                <a:spLocks noChangeArrowheads="1"/>
              </p:cNvSpPr>
              <p:nvPr/>
            </p:nvSpPr>
            <p:spPr bwMode="auto">
              <a:xfrm>
                <a:off x="4080" y="1776"/>
                <a:ext cx="144" cy="192"/>
              </a:xfrm>
              <a:prstGeom prst="smileyFace">
                <a:avLst>
                  <a:gd name="adj" fmla="val 4653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>
                  <a:ea typeface="新細明體" charset="-120"/>
                </a:endParaRPr>
              </a:p>
            </p:txBody>
          </p:sp>
        </p:grpSp>
        <p:sp>
          <p:nvSpPr>
            <p:cNvPr id="13" name="Line 14"/>
            <p:cNvSpPr>
              <a:spLocks noChangeShapeType="1"/>
            </p:cNvSpPr>
            <p:nvPr/>
          </p:nvSpPr>
          <p:spPr bwMode="auto">
            <a:xfrm flipV="1">
              <a:off x="7010400" y="1524000"/>
              <a:ext cx="0" cy="76200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grpSp>
          <p:nvGrpSpPr>
            <p:cNvPr id="14" name="Group 17"/>
            <p:cNvGrpSpPr>
              <a:grpSpLocks/>
            </p:cNvGrpSpPr>
            <p:nvPr/>
          </p:nvGrpSpPr>
          <p:grpSpPr bwMode="auto">
            <a:xfrm>
              <a:off x="4749800" y="2362199"/>
              <a:ext cx="3251200" cy="1371601"/>
              <a:chOff x="2992" y="1488"/>
              <a:chExt cx="2048" cy="864"/>
            </a:xfrm>
          </p:grpSpPr>
          <p:sp>
            <p:nvSpPr>
              <p:cNvPr id="15" name="Rectangle 18"/>
              <p:cNvSpPr>
                <a:spLocks noChangeArrowheads="1"/>
              </p:cNvSpPr>
              <p:nvPr/>
            </p:nvSpPr>
            <p:spPr bwMode="auto">
              <a:xfrm>
                <a:off x="4032" y="1488"/>
                <a:ext cx="768" cy="624"/>
              </a:xfrm>
              <a:prstGeom prst="rect">
                <a:avLst/>
              </a:prstGeom>
              <a:noFill/>
              <a:ln w="28575">
                <a:solidFill>
                  <a:schemeClr val="fol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16" name="Rectangle 19"/>
              <p:cNvSpPr>
                <a:spLocks noChangeArrowheads="1"/>
              </p:cNvSpPr>
              <p:nvPr/>
            </p:nvSpPr>
            <p:spPr bwMode="auto">
              <a:xfrm>
                <a:off x="2992" y="2112"/>
                <a:ext cx="2048" cy="2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342900" indent="-342900">
                  <a:spcBef>
                    <a:spcPct val="20000"/>
                  </a:spcBef>
                </a:pPr>
                <a:r>
                  <a:rPr lang="en-US" altLang="zh-TW" sz="1600" dirty="0">
                    <a:latin typeface="Arial" charset="0"/>
                    <a:ea typeface="新細明體" charset="-120"/>
                  </a:rPr>
                  <a:t>copy of first image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718337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9.1.2 Application:</a:t>
            </a:r>
            <a:br>
              <a:rPr lang="en-US" altLang="zh-TW" dirty="0"/>
            </a:br>
            <a:r>
              <a:rPr lang="en-US" altLang="zh-TW" dirty="0"/>
              <a:t>Whiteboard and Document Scanning</a:t>
            </a:r>
            <a:endParaRPr lang="zh-TW" altLang="en-US" dirty="0"/>
          </a:p>
        </p:txBody>
      </p:sp>
      <p:pic>
        <p:nvPicPr>
          <p:cNvPr id="4" name="Picture 4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6" y="2046288"/>
            <a:ext cx="9115425" cy="190817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5" y="4450514"/>
            <a:ext cx="9115425" cy="180022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8557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9.1.3 Rotational Panoramas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08547" y="1825625"/>
            <a:ext cx="8726906" cy="4351338"/>
          </a:xfrm>
        </p:spPr>
        <p:txBody>
          <a:bodyPr/>
          <a:lstStyle/>
          <a:p>
            <a:pPr marL="0" indent="0">
              <a:buNone/>
            </a:pPr>
            <a:r>
              <a:rPr lang="en-US" altLang="zh-TW" sz="3200" dirty="0" smtClean="0"/>
              <a:t>The most typical case for panoramic image stitching is when the camera undergoes a pure rotation.</a:t>
            </a:r>
            <a:endParaRPr lang="en-US" altLang="zh-TW" dirty="0"/>
          </a:p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4" name="Picture 4" descr="sigmov1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9643" y="2914193"/>
            <a:ext cx="4836695" cy="3736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71699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Outline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3200" dirty="0" smtClean="0"/>
              <a:t>9.0 Introduction</a:t>
            </a:r>
          </a:p>
          <a:p>
            <a:r>
              <a:rPr lang="en-US" altLang="zh-TW" sz="3200" dirty="0" smtClean="0"/>
              <a:t>9.1 Motion Models</a:t>
            </a:r>
          </a:p>
          <a:p>
            <a:r>
              <a:rPr lang="en-US" altLang="zh-TW" sz="3200" dirty="0" smtClean="0"/>
              <a:t>9.2 Global Alignment</a:t>
            </a:r>
          </a:p>
          <a:p>
            <a:r>
              <a:rPr lang="en-US" altLang="zh-TW" sz="3200" dirty="0" smtClean="0"/>
              <a:t>9.3 Compositing</a:t>
            </a:r>
          </a:p>
          <a:p>
            <a:r>
              <a:rPr lang="en-US" altLang="zh-TW" sz="3200" dirty="0" smtClean="0"/>
              <a:t>9.4 Additional Reading</a:t>
            </a:r>
          </a:p>
          <a:p>
            <a:r>
              <a:rPr lang="en-US" altLang="zh-TW" sz="3200" dirty="0" smtClean="0"/>
              <a:t>9.5 Exercises</a:t>
            </a:r>
          </a:p>
        </p:txBody>
      </p:sp>
    </p:spTree>
    <p:extLst>
      <p:ext uri="{BB962C8B-B14F-4D97-AF65-F5344CB8AC3E}">
        <p14:creationId xmlns:p14="http://schemas.microsoft.com/office/powerpoint/2010/main" val="366189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9.1.4 Gap Closing</a:t>
            </a:r>
            <a:endParaRPr lang="zh-TW" alt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525" y="1690689"/>
            <a:ext cx="8760950" cy="4726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730559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9.1.4 Gap Closing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3200" b="1" u="sng" dirty="0" smtClean="0"/>
              <a:t>Focal length</a:t>
            </a:r>
          </a:p>
          <a:p>
            <a:pPr marL="0" indent="0">
              <a:buNone/>
            </a:pPr>
            <a:r>
              <a:rPr lang="en-US" altLang="zh-TW" sz="3200" dirty="0" smtClean="0"/>
              <a:t>The focal length of a lens is the distance from the image plane to the lens.</a:t>
            </a:r>
            <a:endParaRPr lang="zh-TW" altLang="en-US" sz="32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3301750"/>
            <a:ext cx="4603126" cy="3427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439" y="3801978"/>
            <a:ext cx="3903509" cy="2927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985258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Break time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29" y="1993760"/>
            <a:ext cx="7126941" cy="4008905"/>
          </a:xfrm>
        </p:spPr>
      </p:pic>
    </p:spTree>
    <p:extLst>
      <p:ext uri="{BB962C8B-B14F-4D97-AF65-F5344CB8AC3E}">
        <p14:creationId xmlns:p14="http://schemas.microsoft.com/office/powerpoint/2010/main" val="390463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6619" y="365126"/>
            <a:ext cx="8290761" cy="1325563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/>
              <a:t>9.1.5 Application:</a:t>
            </a:r>
            <a:br>
              <a:rPr lang="en-US" altLang="zh-TW" dirty="0" smtClean="0"/>
            </a:br>
            <a:r>
              <a:rPr lang="en-US" altLang="zh-TW" dirty="0" smtClean="0"/>
              <a:t>Video Summarization and Compression</a:t>
            </a:r>
            <a:endParaRPr lang="zh-TW" altLang="en-US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9051" y="1978897"/>
            <a:ext cx="8185895" cy="4566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924166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群組 10"/>
          <p:cNvGrpSpPr/>
          <p:nvPr/>
        </p:nvGrpSpPr>
        <p:grpSpPr>
          <a:xfrm>
            <a:off x="228600" y="2341984"/>
            <a:ext cx="8774113" cy="2743200"/>
            <a:chOff x="228600" y="2341984"/>
            <a:chExt cx="8774113" cy="2743200"/>
          </a:xfrm>
        </p:grpSpPr>
        <p:sp>
          <p:nvSpPr>
            <p:cNvPr id="4" name="Text Box 13"/>
            <p:cNvSpPr txBox="1">
              <a:spLocks noChangeArrowheads="1"/>
            </p:cNvSpPr>
            <p:nvPr/>
          </p:nvSpPr>
          <p:spPr bwMode="auto">
            <a:xfrm>
              <a:off x="2971800" y="3256384"/>
              <a:ext cx="314325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2000">
                  <a:latin typeface="Comic Sans MS" pitchFamily="66" charset="0"/>
                </a:rPr>
                <a:t>=</a:t>
              </a:r>
            </a:p>
          </p:txBody>
        </p:sp>
        <p:sp>
          <p:nvSpPr>
            <p:cNvPr id="5" name="Text Box 14"/>
            <p:cNvSpPr txBox="1">
              <a:spLocks noChangeArrowheads="1"/>
            </p:cNvSpPr>
            <p:nvPr/>
          </p:nvSpPr>
          <p:spPr bwMode="auto">
            <a:xfrm>
              <a:off x="6019800" y="3256384"/>
              <a:ext cx="3063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2000">
                  <a:latin typeface="Comic Sans MS" pitchFamily="66" charset="0"/>
                </a:rPr>
                <a:t>+</a:t>
              </a:r>
            </a:p>
          </p:txBody>
        </p:sp>
        <p:sp>
          <p:nvSpPr>
            <p:cNvPr id="6" name="Text Box 16"/>
            <p:cNvSpPr txBox="1">
              <a:spLocks noChangeArrowheads="1"/>
            </p:cNvSpPr>
            <p:nvPr/>
          </p:nvSpPr>
          <p:spPr bwMode="auto">
            <a:xfrm>
              <a:off x="1066800" y="4627984"/>
              <a:ext cx="827088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dirty="0"/>
                <a:t>Input</a:t>
              </a:r>
            </a:p>
          </p:txBody>
        </p:sp>
        <p:sp>
          <p:nvSpPr>
            <p:cNvPr id="7" name="Text Box 17"/>
            <p:cNvSpPr txBox="1">
              <a:spLocks noChangeArrowheads="1"/>
            </p:cNvSpPr>
            <p:nvPr/>
          </p:nvSpPr>
          <p:spPr bwMode="auto">
            <a:xfrm>
              <a:off x="4691063" y="4627984"/>
              <a:ext cx="26098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/>
                <a:t>Segmentation result</a:t>
              </a:r>
            </a:p>
          </p:txBody>
        </p:sp>
        <p:pic>
          <p:nvPicPr>
            <p:cNvPr id="8" name="TennisSegInput.mpg">
              <a:hlinkClick r:id="" action="ppaction://media"/>
            </p:cNvPr>
            <p:cNvPicPr>
              <a:picLocks noRot="1" noChangeAspect="1" noChangeArrowheads="1"/>
            </p:cNvPicPr>
            <p:nvPr>
              <a:videoFile r:link="rId1"/>
            </p:nvPr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2361034"/>
              <a:ext cx="2678113" cy="2190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TennisSeg.mpg">
              <a:hlinkClick r:id="" action="ppaction://media"/>
            </p:cNvPr>
            <p:cNvPicPr>
              <a:picLocks noRot="1" noChangeAspect="1" noChangeArrowheads="1"/>
            </p:cNvPicPr>
            <p:nvPr>
              <a:videoFile r:link="rId2"/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4600" y="2361034"/>
              <a:ext cx="2678113" cy="2190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TennisBg.mpg">
              <a:hlinkClick r:id="" action="ppaction://media"/>
            </p:cNvPr>
            <p:cNvPicPr>
              <a:picLocks noRot="1" noChangeAspect="1" noChangeArrowheads="1"/>
            </p:cNvPicPr>
            <p:nvPr>
              <a:videoFile r:link="rId3"/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1688" y="2341984"/>
              <a:ext cx="2678112" cy="2190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標題 1"/>
          <p:cNvSpPr>
            <a:spLocks noGrp="1"/>
          </p:cNvSpPr>
          <p:nvPr>
            <p:ph type="title"/>
          </p:nvPr>
        </p:nvSpPr>
        <p:spPr>
          <a:xfrm>
            <a:off x="426619" y="365126"/>
            <a:ext cx="8290761" cy="1325563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/>
              <a:t>9.1.5 Application:</a:t>
            </a:r>
            <a:br>
              <a:rPr lang="en-US" altLang="zh-TW" dirty="0" smtClean="0"/>
            </a:br>
            <a:r>
              <a:rPr lang="en-US" altLang="zh-TW" dirty="0" smtClean="0"/>
              <a:t>Video Summarization and Compression</a:t>
            </a:r>
            <a:endParaRPr lang="zh-TW" altLang="en-US" dirty="0"/>
          </a:p>
        </p:txBody>
      </p:sp>
      <p:sp>
        <p:nvSpPr>
          <p:cNvPr id="13" name="Text Box 18"/>
          <p:cNvSpPr txBox="1">
            <a:spLocks noChangeArrowheads="1"/>
          </p:cNvSpPr>
          <p:nvPr/>
        </p:nvSpPr>
        <p:spPr bwMode="auto">
          <a:xfrm>
            <a:off x="1854200" y="6016625"/>
            <a:ext cx="53530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dirty="0"/>
              <a:t>Result by: </a:t>
            </a:r>
            <a:r>
              <a:rPr lang="en-US" sz="1800" dirty="0" err="1"/>
              <a:t>L.Zelnik</a:t>
            </a:r>
            <a:r>
              <a:rPr lang="en-US" sz="1800" dirty="0"/>
              <a:t>-Manor, </a:t>
            </a:r>
            <a:r>
              <a:rPr lang="en-US" sz="1800" dirty="0" err="1"/>
              <a:t>M.Irani</a:t>
            </a:r>
            <a:endParaRPr lang="en-US" sz="1800" dirty="0"/>
          </a:p>
          <a:p>
            <a:pPr eaLnBrk="1" hangingPunct="1"/>
            <a:r>
              <a:rPr lang="en-US" sz="1800" dirty="0"/>
              <a:t>“Multi-frame estimation of planar motion”, PAMI 2000 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3581984" y="5289294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 smtClean="0"/>
              <a:t>前後景分離</a:t>
            </a:r>
            <a:endParaRPr lang="zh-TW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197045823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video>
              <p:cMediaNode>
                <p:cTn id="3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video>
              <p:cMediaNode>
                <p:cTn id="4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426619" y="365126"/>
            <a:ext cx="8290761" cy="1325563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/>
              <a:t>9.1.5 Application:</a:t>
            </a:r>
            <a:br>
              <a:rPr lang="en-US" altLang="zh-TW" dirty="0" smtClean="0"/>
            </a:br>
            <a:r>
              <a:rPr lang="en-US" altLang="zh-TW" dirty="0" smtClean="0"/>
              <a:t>Video Summarization and Compression</a:t>
            </a:r>
            <a:endParaRPr lang="zh-TW" alt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7564" y="3507166"/>
            <a:ext cx="5966917" cy="3322849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  <p:grpSp>
        <p:nvGrpSpPr>
          <p:cNvPr id="9" name="群組 8"/>
          <p:cNvGrpSpPr/>
          <p:nvPr/>
        </p:nvGrpSpPr>
        <p:grpSpPr>
          <a:xfrm>
            <a:off x="479709" y="1671758"/>
            <a:ext cx="8182629" cy="1804910"/>
            <a:chOff x="515007" y="1572955"/>
            <a:chExt cx="8182629" cy="1804910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61775" y="1575986"/>
              <a:ext cx="2689093" cy="1801879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34553" y="1572955"/>
              <a:ext cx="2663083" cy="1803324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</p:spPr>
        </p:pic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15007" y="1575844"/>
              <a:ext cx="2663083" cy="1800435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101699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841" y="365126"/>
            <a:ext cx="8884318" cy="1325563"/>
          </a:xfrm>
        </p:spPr>
        <p:txBody>
          <a:bodyPr>
            <a:normAutofit/>
          </a:bodyPr>
          <a:lstStyle/>
          <a:p>
            <a:r>
              <a:rPr lang="en-US" altLang="zh-TW" sz="4000" dirty="0" smtClean="0"/>
              <a:t>9.1.6 Cylindrical and Spherical Coordinates</a:t>
            </a:r>
            <a:endParaRPr lang="zh-TW" altLang="en-US" sz="4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97305" y="1825625"/>
            <a:ext cx="8088480" cy="4351338"/>
          </a:xfrm>
        </p:spPr>
        <p:txBody>
          <a:bodyPr/>
          <a:lstStyle/>
          <a:p>
            <a:pPr marL="0" indent="0">
              <a:buNone/>
            </a:pPr>
            <a:r>
              <a:rPr lang="en-US" altLang="zh-TW" sz="3200" dirty="0"/>
              <a:t>An alternative to using </a:t>
            </a:r>
            <a:r>
              <a:rPr lang="en-US" altLang="zh-TW" sz="3200" dirty="0" err="1"/>
              <a:t>homographies</a:t>
            </a:r>
            <a:r>
              <a:rPr lang="en-US" altLang="zh-TW" sz="3200" dirty="0"/>
              <a:t> or 3D motions to align images is to first </a:t>
            </a:r>
            <a:r>
              <a:rPr lang="en-US" altLang="zh-TW" sz="3200" dirty="0">
                <a:solidFill>
                  <a:srgbClr val="FF0000"/>
                </a:solidFill>
              </a:rPr>
              <a:t>warp the images into cylindrical coordinates</a:t>
            </a:r>
            <a:r>
              <a:rPr lang="en-US" altLang="zh-TW" sz="3200" dirty="0"/>
              <a:t> and </a:t>
            </a:r>
            <a:r>
              <a:rPr lang="en-US" altLang="zh-TW" sz="3200" dirty="0">
                <a:solidFill>
                  <a:srgbClr val="FF0000"/>
                </a:solidFill>
              </a:rPr>
              <a:t>then use a pure translational model to align </a:t>
            </a:r>
            <a:r>
              <a:rPr lang="en-US" altLang="zh-TW" sz="3200" dirty="0" smtClean="0">
                <a:solidFill>
                  <a:srgbClr val="FF0000"/>
                </a:solidFill>
              </a:rPr>
              <a:t>them</a:t>
            </a:r>
            <a:r>
              <a:rPr lang="en-US" altLang="zh-TW" sz="3200" dirty="0" smtClean="0"/>
              <a:t>.</a:t>
            </a:r>
          </a:p>
          <a:p>
            <a:pPr marL="0" indent="0">
              <a:buNone/>
            </a:pPr>
            <a:r>
              <a:rPr lang="en-US" altLang="zh-TW" b="1" dirty="0" smtClean="0"/>
              <a:t>Main Advantage: </a:t>
            </a:r>
            <a:r>
              <a:rPr lang="en-US" altLang="zh-TW" dirty="0" smtClean="0"/>
              <a:t>Reduce distortion</a:t>
            </a:r>
            <a:r>
              <a:rPr lang="zh-TW" altLang="en-US" dirty="0" smtClean="0"/>
              <a:t> </a:t>
            </a:r>
            <a:r>
              <a:rPr lang="en-US" altLang="zh-TW" dirty="0" smtClean="0"/>
              <a:t>due to stitching.</a:t>
            </a:r>
          </a:p>
          <a:p>
            <a:pPr lvl="1"/>
            <a:endParaRPr lang="en-US" altLang="zh-TW" sz="2800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4538" b="4694"/>
          <a:stretch/>
        </p:blipFill>
        <p:spPr bwMode="auto">
          <a:xfrm>
            <a:off x="2365580" y="4145673"/>
            <a:ext cx="4412840" cy="2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647744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841" y="365126"/>
            <a:ext cx="8884318" cy="1325563"/>
          </a:xfrm>
        </p:spPr>
        <p:txBody>
          <a:bodyPr>
            <a:normAutofit/>
          </a:bodyPr>
          <a:lstStyle/>
          <a:p>
            <a:r>
              <a:rPr lang="en-US" altLang="zh-TW" sz="4000" dirty="0" smtClean="0"/>
              <a:t>9.1.6 Cylindrical and Spherical Coordinates</a:t>
            </a:r>
            <a:endParaRPr lang="zh-TW" altLang="en-US" sz="4000" dirty="0"/>
          </a:p>
        </p:txBody>
      </p:sp>
      <p:grpSp>
        <p:nvGrpSpPr>
          <p:cNvPr id="9" name="群組 8"/>
          <p:cNvGrpSpPr/>
          <p:nvPr/>
        </p:nvGrpSpPr>
        <p:grpSpPr>
          <a:xfrm>
            <a:off x="639166" y="1427747"/>
            <a:ext cx="7865668" cy="5317958"/>
            <a:chOff x="539750" y="1052513"/>
            <a:chExt cx="8135938" cy="5500687"/>
          </a:xfrm>
        </p:grpSpPr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39750" y="1052513"/>
              <a:ext cx="8135938" cy="2244725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</p:spPr>
        </p:pic>
        <p:pic>
          <p:nvPicPr>
            <p:cNvPr id="11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9750" y="3284538"/>
              <a:ext cx="8135938" cy="3268662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2550377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841" y="365126"/>
            <a:ext cx="8884318" cy="1325563"/>
          </a:xfrm>
        </p:spPr>
        <p:txBody>
          <a:bodyPr>
            <a:normAutofit/>
          </a:bodyPr>
          <a:lstStyle/>
          <a:p>
            <a:r>
              <a:rPr lang="en-US" altLang="zh-TW" sz="4000" dirty="0" smtClean="0"/>
              <a:t>9.1.6 Cylindrical and Spherical Coordinates</a:t>
            </a:r>
            <a:endParaRPr lang="zh-TW" altLang="en-US" sz="4000" dirty="0"/>
          </a:p>
        </p:txBody>
      </p:sp>
      <p:grpSp>
        <p:nvGrpSpPr>
          <p:cNvPr id="4" name="群組 3"/>
          <p:cNvGrpSpPr>
            <a:grpSpLocks noChangeAspect="1"/>
          </p:cNvGrpSpPr>
          <p:nvPr/>
        </p:nvGrpSpPr>
        <p:grpSpPr>
          <a:xfrm>
            <a:off x="639000" y="1421481"/>
            <a:ext cx="7866000" cy="5361158"/>
            <a:chOff x="539750" y="1052513"/>
            <a:chExt cx="8135938" cy="5545137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39750" y="1052513"/>
              <a:ext cx="8135938" cy="2244725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</p:spPr>
        </p:pic>
        <p:pic>
          <p:nvPicPr>
            <p:cNvPr id="6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9750" y="3284538"/>
              <a:ext cx="8135938" cy="3313112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7816651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841" y="365126"/>
            <a:ext cx="8884318" cy="1325563"/>
          </a:xfrm>
        </p:spPr>
        <p:txBody>
          <a:bodyPr>
            <a:normAutofit/>
          </a:bodyPr>
          <a:lstStyle/>
          <a:p>
            <a:r>
              <a:rPr lang="en-US" altLang="zh-TW" sz="4000" dirty="0" smtClean="0"/>
              <a:t>9.1.6 Cylindrical and Spherical Coordinates</a:t>
            </a:r>
            <a:endParaRPr lang="zh-TW" altLang="en-US" sz="4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3200" b="1" u="sng" dirty="0" smtClean="0"/>
              <a:t>Purpose</a:t>
            </a:r>
          </a:p>
          <a:p>
            <a:pPr marL="0" indent="0">
              <a:buNone/>
            </a:pPr>
            <a:r>
              <a:rPr lang="en-US" altLang="zh-TW" sz="3200" dirty="0" smtClean="0"/>
              <a:t>We wish to project the image onto </a:t>
            </a:r>
            <a:r>
              <a:rPr lang="en-US" altLang="zh-TW" sz="3200" i="1" dirty="0" smtClean="0">
                <a:solidFill>
                  <a:schemeClr val="accent5"/>
                </a:solidFill>
              </a:rPr>
              <a:t>cylindrical surface</a:t>
            </a:r>
            <a:r>
              <a:rPr lang="en-US" altLang="zh-TW" sz="3200" dirty="0" smtClean="0"/>
              <a:t> of unit radius</a:t>
            </a:r>
          </a:p>
          <a:p>
            <a:pPr marL="0" indent="0">
              <a:buNone/>
            </a:pP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4220081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9.0</a:t>
            </a:r>
            <a:r>
              <a:rPr lang="zh-TW" altLang="en-US" dirty="0" smtClean="0"/>
              <a:t> </a:t>
            </a:r>
            <a:r>
              <a:rPr lang="en-US" altLang="zh-TW" dirty="0" smtClean="0"/>
              <a:t>Introduction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3200" dirty="0" smtClean="0"/>
              <a:t>What is image stitching?</a:t>
            </a:r>
            <a:endParaRPr lang="en-US" altLang="zh-TW" sz="3200" dirty="0"/>
          </a:p>
          <a:p>
            <a:endParaRPr lang="en-US" altLang="zh-TW" sz="3200" dirty="0" smtClean="0"/>
          </a:p>
          <a:p>
            <a:r>
              <a:rPr lang="en-US" altLang="zh-TW" sz="3200" dirty="0" smtClean="0"/>
              <a:t>Goal</a:t>
            </a:r>
          </a:p>
          <a:p>
            <a:pPr marL="457200" lvl="1" indent="0">
              <a:buNone/>
            </a:pPr>
            <a:r>
              <a:rPr lang="en-US" altLang="zh-TW" sz="2800" dirty="0" smtClean="0"/>
              <a:t>Stitch together several images into a seamless composite.</a:t>
            </a:r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605394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841" y="365126"/>
            <a:ext cx="8884318" cy="1325563"/>
          </a:xfrm>
        </p:spPr>
        <p:txBody>
          <a:bodyPr>
            <a:normAutofit/>
          </a:bodyPr>
          <a:lstStyle/>
          <a:p>
            <a:r>
              <a:rPr lang="en-US" altLang="zh-TW" sz="4000" dirty="0" smtClean="0"/>
              <a:t>9.1.6 Cylindrical and Spherical Coordinates</a:t>
            </a:r>
            <a:endParaRPr lang="zh-TW" alt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zh-TW" dirty="0" smtClean="0"/>
                  <a:t>Points on this surface are parameterized by an angle and a height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altLang="zh-TW" dirty="0" smtClean="0"/>
                  <a:t>, with the 3D cylindrical coordinates corresponding to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d>
                  </m:oMath>
                </a14:m>
                <a:r>
                  <a:rPr lang="zh-TW" altLang="en-US" dirty="0" smtClean="0"/>
                  <a:t> </a:t>
                </a:r>
                <a:r>
                  <a:rPr lang="en-US" altLang="zh-TW" dirty="0" smtClean="0"/>
                  <a:t>given by:</a:t>
                </a:r>
              </a:p>
              <a:p>
                <a:pPr marL="0" indent="0">
                  <a:buNone/>
                </a:pPr>
                <a:endParaRPr lang="en-US" altLang="zh-TW" sz="500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func>
                            <m:func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</m:oMath>
                  </m:oMathPara>
                </a14:m>
                <a:endParaRPr lang="en-US" altLang="zh-TW" dirty="0" smtClean="0"/>
              </a:p>
              <a:p>
                <a:pPr marL="0" indent="0">
                  <a:buNone/>
                </a:pPr>
                <a:endParaRPr lang="en-US" altLang="zh-TW" sz="500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𝑠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 panose="02040503050406030204" pitchFamily="18" charset="0"/>
                                </a:rPr>
                                <m:t>tan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fName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den>
                          </m:f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         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𝑠h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𝑠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</m:oMath>
                  </m:oMathPara>
                </a14:m>
                <a:endParaRPr lang="en-US" altLang="zh-TW" dirty="0" smtClean="0"/>
              </a:p>
              <a:p>
                <a:endParaRPr lang="en-US" altLang="zh-TW" dirty="0" smtClean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546" t="-2241" r="-38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7835" y="4812632"/>
            <a:ext cx="3856165" cy="1949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98509" y="4679708"/>
                <a:ext cx="553302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altLang="zh-TW" sz="2400" dirty="0" smtClean="0"/>
                  <a:t> is an arbitrary scaling factor (sometimes called the radius of the cylinder) 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en-US" altLang="zh-TW" sz="2400" dirty="0" smtClean="0"/>
                  <a:t> We can set </a:t>
                </a:r>
                <a14:m>
                  <m:oMath xmlns:m="http://schemas.openxmlformats.org/officeDocument/2006/math"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altLang="zh-TW" sz="2400" dirty="0" smtClean="0"/>
                  <a:t> to minimize the distortion (scaling) near the center of the image.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09" y="4679708"/>
                <a:ext cx="5533021" cy="1938992"/>
              </a:xfrm>
              <a:prstGeom prst="rect">
                <a:avLst/>
              </a:prstGeom>
              <a:blipFill rotWithShape="0">
                <a:blip r:embed="rId5"/>
                <a:stretch>
                  <a:fillRect l="-1652" t="-2516" r="-991" b="-628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60060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841" y="365126"/>
            <a:ext cx="8884318" cy="1325563"/>
          </a:xfrm>
        </p:spPr>
        <p:txBody>
          <a:bodyPr>
            <a:normAutofit/>
          </a:bodyPr>
          <a:lstStyle/>
          <a:p>
            <a:r>
              <a:rPr lang="en-US" altLang="zh-TW" sz="4000" dirty="0" smtClean="0"/>
              <a:t>9.1.6 Cylindrical and Spherical Coordinates</a:t>
            </a:r>
            <a:endParaRPr lang="zh-TW" altLang="en-US" sz="4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3200" dirty="0"/>
              <a:t>Images can also be projected onto a </a:t>
            </a:r>
            <a:r>
              <a:rPr lang="en-US" altLang="zh-TW" sz="3200" i="1" dirty="0">
                <a:solidFill>
                  <a:schemeClr val="accent5"/>
                </a:solidFill>
              </a:rPr>
              <a:t>spherical surface</a:t>
            </a:r>
            <a:r>
              <a:rPr lang="en-US" altLang="zh-TW" sz="3200" dirty="0"/>
              <a:t>, which is useful if the final panorama includes a full sphere or hemisphere of views, instead of just a cylindrical strip.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648875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841" y="365126"/>
            <a:ext cx="8884318" cy="1325563"/>
          </a:xfrm>
        </p:spPr>
        <p:txBody>
          <a:bodyPr>
            <a:normAutofit/>
          </a:bodyPr>
          <a:lstStyle/>
          <a:p>
            <a:r>
              <a:rPr lang="en-US" altLang="zh-TW" sz="4000" dirty="0" smtClean="0"/>
              <a:t>9.1.6 Cylindrical and Spherical Coordinates</a:t>
            </a:r>
            <a:endParaRPr lang="zh-TW" alt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zh-TW" dirty="0" smtClean="0"/>
                  <a:t>In </a:t>
                </a:r>
                <a:r>
                  <a:rPr lang="en-US" altLang="zh-TW" dirty="0"/>
                  <a:t>this case, the sphere is parameterized by two </a:t>
                </a:r>
                <a:r>
                  <a:rPr lang="en-US" altLang="zh-TW" dirty="0" smtClean="0"/>
                  <a:t>angles</a:t>
                </a:r>
                <a:r>
                  <a:rPr lang="zh-TW" altLang="en-US" dirty="0" smtClean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 dirty="0" smtClean="0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altLang="zh-TW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b="0" i="1" dirty="0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d>
                  </m:oMath>
                </a14:m>
                <a:r>
                  <a:rPr lang="en-US" altLang="zh-TW" dirty="0" smtClean="0"/>
                  <a:t>, </a:t>
                </a:r>
                <a:r>
                  <a:rPr lang="en-US" altLang="zh-TW" dirty="0"/>
                  <a:t>with 3D spherical coordinates given by</a:t>
                </a:r>
                <a:r>
                  <a:rPr lang="en-US" altLang="zh-TW" dirty="0" smtClean="0"/>
                  <a:t>:</a:t>
                </a:r>
              </a:p>
              <a:p>
                <a:pPr marL="0" indent="0">
                  <a:buNone/>
                </a:pPr>
                <a:endParaRPr lang="en-US" altLang="zh-TW" sz="5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  <m:func>
                            <m:func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func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func>
                            <m:func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func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  <m:func>
                            <m:func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func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</m:oMath>
                  </m:oMathPara>
                </a14:m>
                <a:endParaRPr lang="en-US" altLang="zh-TW" dirty="0"/>
              </a:p>
              <a:p>
                <a:pPr marL="0" indent="0">
                  <a:buNone/>
                </a:pPr>
                <a:endParaRPr lang="en-US" altLang="zh-TW" sz="500" dirty="0" smtClean="0"/>
              </a:p>
              <a:p>
                <a:pPr marL="0" indent="0">
                  <a:buNone/>
                </a:pPr>
                <a:r>
                  <a:rPr lang="en-US" altLang="zh-TW" dirty="0"/>
                  <a:t>The correspondence between coordinates is now given by:</a:t>
                </a:r>
                <a:endParaRPr lang="en-US" altLang="zh-TW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𝑠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</a:rPr>
                                <m:t>tan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altLang="zh-TW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𝑠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</a:rPr>
                                <m:t>tan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fName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p>
                                    <m:sSupPr>
                                      <m:ctrlP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p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rad>
                            </m:den>
                          </m:f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546" t="-2241" r="-285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3" cstate="print"/>
          <a:srcRect l="3205"/>
          <a:stretch/>
        </p:blipFill>
        <p:spPr bwMode="auto">
          <a:xfrm>
            <a:off x="5101388" y="4303601"/>
            <a:ext cx="4042611" cy="223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092988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841" y="365126"/>
            <a:ext cx="8884318" cy="1325563"/>
          </a:xfrm>
        </p:spPr>
        <p:txBody>
          <a:bodyPr>
            <a:normAutofit/>
          </a:bodyPr>
          <a:lstStyle/>
          <a:p>
            <a:r>
              <a:rPr lang="en-US" altLang="zh-TW" sz="4000" dirty="0" smtClean="0"/>
              <a:t>9.1.6 Cylindrical and Spherical Coordinates</a:t>
            </a:r>
            <a:endParaRPr lang="zh-TW" altLang="en-US" sz="40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45" y="1770899"/>
            <a:ext cx="9040309" cy="4421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845285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Break time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862" y="1485737"/>
            <a:ext cx="5092275" cy="5092275"/>
          </a:xfrm>
        </p:spPr>
      </p:pic>
    </p:spTree>
    <p:extLst>
      <p:ext uri="{BB962C8B-B14F-4D97-AF65-F5344CB8AC3E}">
        <p14:creationId xmlns:p14="http://schemas.microsoft.com/office/powerpoint/2010/main" val="337527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9.2 Global Alignment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9.2.1 Bundle adjustment</a:t>
            </a:r>
          </a:p>
          <a:p>
            <a:r>
              <a:rPr lang="en-US" altLang="zh-TW" dirty="0" smtClean="0"/>
              <a:t>9.2.2 Parallax removal</a:t>
            </a:r>
          </a:p>
          <a:p>
            <a:r>
              <a:rPr lang="en-US" altLang="zh-TW" dirty="0" smtClean="0"/>
              <a:t>9.2.3 Recognizing panoramas</a:t>
            </a:r>
          </a:p>
          <a:p>
            <a:r>
              <a:rPr lang="en-US" altLang="zh-TW" dirty="0" smtClean="0"/>
              <a:t>9.2.4 Direct vs. feature-based alignment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682302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9.2 Global Alignment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14325" y="1841667"/>
            <a:ext cx="8515350" cy="44628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sz="3200" dirty="0"/>
              <a:t>In this section, we extend the </a:t>
            </a:r>
            <a:r>
              <a:rPr lang="en-US" altLang="zh-TW" sz="3200" dirty="0" smtClean="0"/>
              <a:t>pair-wise </a:t>
            </a:r>
            <a:r>
              <a:rPr lang="en-US" altLang="zh-TW" sz="3200" dirty="0"/>
              <a:t>matching criteria to a global energy function that involves all of the per-image pose parameters.</a:t>
            </a:r>
          </a:p>
          <a:p>
            <a:pPr marL="0" indent="0">
              <a:buNone/>
            </a:pPr>
            <a:endParaRPr lang="en-US" altLang="zh-TW" sz="1200" dirty="0" smtClean="0"/>
          </a:p>
          <a:p>
            <a:pPr marL="0" indent="0">
              <a:buNone/>
            </a:pPr>
            <a:r>
              <a:rPr lang="en-US" altLang="zh-TW" sz="3200" dirty="0" smtClean="0"/>
              <a:t>Once </a:t>
            </a:r>
            <a:r>
              <a:rPr lang="en-US" altLang="zh-TW" sz="3200" dirty="0"/>
              <a:t>we have computed the global alignment, we often need to perform local adjustments, such as parallax removal, to reduce double images and blurring due to local </a:t>
            </a:r>
            <a:r>
              <a:rPr lang="en-US" altLang="zh-TW" sz="3200" dirty="0" err="1"/>
              <a:t>mis</a:t>
            </a:r>
            <a:r>
              <a:rPr lang="en-US" altLang="zh-TW" sz="3200" dirty="0"/>
              <a:t>-registrations</a:t>
            </a:r>
            <a:r>
              <a:rPr lang="en-US" altLang="zh-TW" sz="3200" dirty="0" smtClean="0"/>
              <a:t>.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8771745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9.2.1 Bundle Adjustment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54956" y="1825625"/>
            <a:ext cx="803408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3200" dirty="0"/>
              <a:t>The process of simultaneously adjusting pose parameters for a large collection of overlapping images is called </a:t>
            </a:r>
            <a:r>
              <a:rPr lang="en-US" altLang="zh-TW" sz="3200" dirty="0">
                <a:solidFill>
                  <a:srgbClr val="FF0000"/>
                </a:solidFill>
              </a:rPr>
              <a:t>bundle adjustment</a:t>
            </a:r>
            <a:r>
              <a:rPr lang="en-US" altLang="zh-TW" sz="3200" dirty="0"/>
              <a:t> in the photogrammetry community.</a:t>
            </a:r>
          </a:p>
          <a:p>
            <a:pPr marL="0" indent="0">
              <a:buNone/>
            </a:pPr>
            <a:endParaRPr lang="en-US" altLang="zh-TW" sz="1200" dirty="0" smtClean="0"/>
          </a:p>
          <a:p>
            <a:pPr marL="0" indent="0">
              <a:buNone/>
            </a:pPr>
            <a:r>
              <a:rPr lang="en-US" altLang="zh-TW" sz="3200" dirty="0" smtClean="0"/>
              <a:t>In </a:t>
            </a:r>
            <a:r>
              <a:rPr lang="en-US" altLang="zh-TW" sz="3200" dirty="0"/>
              <a:t>this section, we formulate the problem of global alignment using a </a:t>
            </a:r>
            <a:r>
              <a:rPr lang="en-US" altLang="zh-TW" sz="3200" dirty="0">
                <a:solidFill>
                  <a:srgbClr val="FF0000"/>
                </a:solidFill>
              </a:rPr>
              <a:t>feature-based approach</a:t>
            </a:r>
            <a:r>
              <a:rPr lang="en-US" altLang="zh-TW" sz="3200" dirty="0"/>
              <a:t>, since this results in a simpler system.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7911754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9.2.2 Parallax Removal</a:t>
            </a:r>
            <a:endParaRPr lang="zh-TW" alt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96" y="2117557"/>
            <a:ext cx="9116808" cy="3517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732663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9.2.2 Parallax Removal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42662" y="1825625"/>
            <a:ext cx="8364454" cy="47035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sz="3200" dirty="0"/>
              <a:t>The resulting stitched image sometimes looks blurry or ghosted in some places. </a:t>
            </a:r>
          </a:p>
          <a:p>
            <a:r>
              <a:rPr lang="en-US" altLang="zh-TW" sz="3200" dirty="0"/>
              <a:t>This can be caused by: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altLang="zh-TW" sz="2800" dirty="0"/>
              <a:t>A </a:t>
            </a:r>
            <a:r>
              <a:rPr lang="en-US" altLang="zh-TW" sz="2800" dirty="0" err="1"/>
              <a:t>unmodeled</a:t>
            </a:r>
            <a:r>
              <a:rPr lang="en-US" altLang="zh-TW" sz="2800" dirty="0"/>
              <a:t> radial distortion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altLang="zh-TW" sz="2800" dirty="0"/>
              <a:t>3D parallax (failure to rotate the camera around its optical center)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altLang="zh-TW" sz="2800" dirty="0"/>
              <a:t>Small scene motions such as waving tree branches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altLang="zh-TW" sz="2800" dirty="0"/>
              <a:t>Large-scale scene motions such as people moving in and out of </a:t>
            </a:r>
            <a:r>
              <a:rPr lang="en-US" altLang="zh-TW" sz="2800" dirty="0" smtClean="0"/>
              <a:t>pictures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8179701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022" y="4411579"/>
            <a:ext cx="4208896" cy="244642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9.0</a:t>
            </a:r>
            <a:r>
              <a:rPr lang="zh-TW" altLang="en-US" dirty="0" smtClean="0"/>
              <a:t> </a:t>
            </a:r>
            <a:r>
              <a:rPr lang="en-US" altLang="zh-TW" dirty="0" smtClean="0"/>
              <a:t>Introduction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3200" dirty="0" smtClean="0"/>
              <a:t>Example: Panorama</a:t>
            </a:r>
          </a:p>
          <a:p>
            <a:pPr lvl="1"/>
            <a:r>
              <a:rPr lang="en-US" altLang="zh-TW" sz="2800" dirty="0" smtClean="0"/>
              <a:t>Cylindrical panorama</a:t>
            </a:r>
          </a:p>
          <a:p>
            <a:pPr lvl="1"/>
            <a:endParaRPr lang="en-US" altLang="zh-TW" sz="2800" dirty="0"/>
          </a:p>
          <a:p>
            <a:pPr lvl="1"/>
            <a:endParaRPr lang="en-US" altLang="zh-TW" sz="2800" dirty="0" smtClean="0"/>
          </a:p>
          <a:p>
            <a:pPr lvl="1"/>
            <a:r>
              <a:rPr lang="en-US" altLang="zh-TW" sz="2800" dirty="0" smtClean="0"/>
              <a:t>Spherical </a:t>
            </a:r>
            <a:r>
              <a:rPr lang="en-US" altLang="zh-TW" sz="2800" dirty="0" smtClean="0"/>
              <a:t>panorama</a:t>
            </a:r>
          </a:p>
          <a:p>
            <a:pPr marL="914400" lvl="2" indent="0">
              <a:buNone/>
            </a:pPr>
            <a:r>
              <a:rPr lang="en-US" altLang="zh-TW" sz="2400" dirty="0" smtClean="0">
                <a:hlinkClick r:id="rId4"/>
              </a:rPr>
              <a:t>https://www.ptgui.com/</a:t>
            </a:r>
            <a:endParaRPr lang="en-US" altLang="zh-TW" sz="2400" dirty="0" smtClean="0"/>
          </a:p>
          <a:p>
            <a:pPr lvl="1"/>
            <a:endParaRPr lang="en-US" altLang="zh-TW" sz="2800" dirty="0"/>
          </a:p>
          <a:p>
            <a:pPr lvl="1"/>
            <a:r>
              <a:rPr lang="en-US" altLang="zh-TW" sz="2800" dirty="0" smtClean="0"/>
              <a:t>Multi-image panorama</a:t>
            </a:r>
            <a:endParaRPr lang="zh-TW" altLang="en-US" sz="28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441" y="365126"/>
            <a:ext cx="4064209" cy="195590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717" y="2439013"/>
            <a:ext cx="3391074" cy="190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556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9.2.2 Parallax Removal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3200" dirty="0" smtClean="0"/>
              <a:t>Radial distortion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37" y="2494911"/>
            <a:ext cx="8887326" cy="3537674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1198180" y="6032585"/>
            <a:ext cx="22179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Barrel distortion</a:t>
            </a:r>
            <a:endParaRPr lang="zh-TW" altLang="en-US" sz="2400" dirty="0"/>
          </a:p>
        </p:txBody>
      </p:sp>
      <p:sp>
        <p:nvSpPr>
          <p:cNvPr id="6" name="文字方塊 5"/>
          <p:cNvSpPr txBox="1"/>
          <p:nvPr/>
        </p:nvSpPr>
        <p:spPr>
          <a:xfrm>
            <a:off x="5481147" y="6032585"/>
            <a:ext cx="28279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Pincushion distortion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9488545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9.2.2 Parallax Removal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14325" y="1825625"/>
            <a:ext cx="8515350" cy="47837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3200" b="1" u="sng" dirty="0" smtClean="0"/>
              <a:t>Solution</a:t>
            </a:r>
          </a:p>
          <a:p>
            <a:r>
              <a:rPr lang="en-US" altLang="zh-TW" dirty="0"/>
              <a:t>Radial distortion</a:t>
            </a:r>
          </a:p>
          <a:p>
            <a:pPr lvl="1"/>
            <a:r>
              <a:rPr lang="en-US" altLang="zh-TW" dirty="0"/>
              <a:t>Plumb-line method</a:t>
            </a:r>
          </a:p>
          <a:p>
            <a:r>
              <a:rPr lang="en-US" altLang="zh-TW" dirty="0"/>
              <a:t>3D parallax</a:t>
            </a:r>
          </a:p>
          <a:p>
            <a:pPr lvl="1"/>
            <a:r>
              <a:rPr lang="en-US" altLang="zh-TW" dirty="0"/>
              <a:t>A full 3D bundle adjustment</a:t>
            </a:r>
          </a:p>
          <a:p>
            <a:r>
              <a:rPr lang="en-US" altLang="zh-TW" dirty="0"/>
              <a:t>Small scene motions</a:t>
            </a:r>
          </a:p>
          <a:p>
            <a:pPr lvl="1"/>
            <a:r>
              <a:rPr lang="en-US" altLang="zh-TW" dirty="0"/>
              <a:t>optical flow can be used to perform an appropriate correction before blending using a process called local alignment</a:t>
            </a:r>
          </a:p>
          <a:p>
            <a:r>
              <a:rPr lang="en-US" altLang="zh-TW" dirty="0"/>
              <a:t>Large-scale scene motions</a:t>
            </a:r>
          </a:p>
          <a:p>
            <a:pPr lvl="1"/>
            <a:r>
              <a:rPr lang="en-US" altLang="zh-TW" dirty="0"/>
              <a:t>simply select pixels from only one image at a time</a:t>
            </a:r>
            <a:endParaRPr lang="zh-TW" altLang="en-US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091606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9.2.3 Recognizing panoramas</a:t>
            </a:r>
            <a:endParaRPr lang="zh-TW" altLang="en-US" dirty="0"/>
          </a:p>
        </p:txBody>
      </p:sp>
      <p:grpSp>
        <p:nvGrpSpPr>
          <p:cNvPr id="4" name="Group 8"/>
          <p:cNvGrpSpPr>
            <a:grpSpLocks noChangeAspect="1"/>
          </p:cNvGrpSpPr>
          <p:nvPr/>
        </p:nvGrpSpPr>
        <p:grpSpPr bwMode="auto">
          <a:xfrm>
            <a:off x="1077633" y="1690689"/>
            <a:ext cx="7010400" cy="1971675"/>
            <a:chOff x="9216" y="4176"/>
            <a:chExt cx="9216" cy="2592"/>
          </a:xfrm>
        </p:grpSpPr>
        <p:pic>
          <p:nvPicPr>
            <p:cNvPr id="5" name="Picture 9" descr="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368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10" descr="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216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1" descr="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520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2" descr="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3824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13" descr="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4976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14" descr="6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6128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15" descr="7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7280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16" descr="8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9216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17" descr="9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0368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18" descr="10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1520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19" descr="11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2672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20" descr="12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3824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21" descr="13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4976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22" descr="14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6128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23" descr="15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7280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24" descr="19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12672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25" descr="20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13824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26" descr="21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4976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27" descr="22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6128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28" descr="23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17280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29" descr="3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12672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30" descr="16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9216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31" descr="17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10368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32" descr="18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11520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9" name="Group 3"/>
          <p:cNvGrpSpPr>
            <a:grpSpLocks noChangeAspect="1"/>
          </p:cNvGrpSpPr>
          <p:nvPr/>
        </p:nvGrpSpPr>
        <p:grpSpPr bwMode="auto">
          <a:xfrm>
            <a:off x="1592262" y="3835400"/>
            <a:ext cx="5959475" cy="3022600"/>
            <a:chOff x="9504" y="5904"/>
            <a:chExt cx="8160" cy="4137"/>
          </a:xfrm>
        </p:grpSpPr>
        <p:pic>
          <p:nvPicPr>
            <p:cNvPr id="30" name="Picture 4" descr="rohr2Large"/>
            <p:cNvPicPr preferRelativeResize="0">
              <a:picLocks noChangeAspect="1" noChangeArrowheads="1"/>
            </p:cNvPicPr>
            <p:nvPr/>
          </p:nvPicPr>
          <p:blipFill>
            <a:blip r:embed="rId27" cstate="print"/>
            <a:srcRect/>
            <a:stretch>
              <a:fillRect/>
            </a:stretch>
          </p:blipFill>
          <p:spPr bwMode="auto">
            <a:xfrm>
              <a:off x="12816" y="5904"/>
              <a:ext cx="3840" cy="22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" name="Picture 5" descr="rohr1Large"/>
            <p:cNvPicPr preferRelativeResize="0">
              <a:picLocks noChangeAspect="1" noChangeArrowheads="1"/>
            </p:cNvPicPr>
            <p:nvPr/>
          </p:nvPicPr>
          <p:blipFill>
            <a:blip r:embed="rId28" cstate="print"/>
            <a:srcRect/>
            <a:stretch>
              <a:fillRect/>
            </a:stretch>
          </p:blipFill>
          <p:spPr bwMode="auto">
            <a:xfrm>
              <a:off x="9504" y="5904"/>
              <a:ext cx="3241" cy="4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" name="Picture 6" descr="rohr3Large"/>
            <p:cNvPicPr preferRelativeResize="0">
              <a:picLocks noChangeAspect="1" noChangeArrowheads="1"/>
            </p:cNvPicPr>
            <p:nvPr/>
          </p:nvPicPr>
          <p:blipFill>
            <a:blip r:embed="rId29" cstate="print"/>
            <a:srcRect/>
            <a:stretch>
              <a:fillRect/>
            </a:stretch>
          </p:blipFill>
          <p:spPr bwMode="auto">
            <a:xfrm>
              <a:off x="12816" y="8256"/>
              <a:ext cx="2496" cy="1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" name="Picture 7" descr="rohr4Large"/>
            <p:cNvPicPr preferRelativeResize="0">
              <a:picLocks noChangeAspect="1" noChangeArrowheads="1"/>
            </p:cNvPicPr>
            <p:nvPr/>
          </p:nvPicPr>
          <p:blipFill>
            <a:blip r:embed="rId30" cstate="print"/>
            <a:srcRect/>
            <a:stretch>
              <a:fillRect/>
            </a:stretch>
          </p:blipFill>
          <p:spPr bwMode="auto">
            <a:xfrm>
              <a:off x="15408" y="8256"/>
              <a:ext cx="2256" cy="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4" name="AutoShape 33"/>
          <p:cNvSpPr>
            <a:spLocks noChangeArrowheads="1"/>
          </p:cNvSpPr>
          <p:nvPr/>
        </p:nvSpPr>
        <p:spPr bwMode="auto">
          <a:xfrm>
            <a:off x="4202112" y="3295810"/>
            <a:ext cx="739775" cy="1090612"/>
          </a:xfrm>
          <a:prstGeom prst="downArrow">
            <a:avLst>
              <a:gd name="adj1" fmla="val 50000"/>
              <a:gd name="adj2" fmla="val 36856"/>
            </a:avLst>
          </a:prstGeom>
          <a:solidFill>
            <a:srgbClr val="0070C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zh-TW" altLang="en-US"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34470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9.2.3 Recognizing panoramas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33400" indent="-533400">
              <a:buFontTx/>
              <a:buAutoNum type="arabicPeriod"/>
            </a:pPr>
            <a:r>
              <a:rPr lang="en-US" altLang="zh-TW" sz="3200" dirty="0">
                <a:ea typeface="新細明體" charset="-120"/>
              </a:rPr>
              <a:t>Feature detection and description (SIFT)</a:t>
            </a:r>
          </a:p>
          <a:p>
            <a:pPr marL="533400" indent="-533400">
              <a:buFontTx/>
              <a:buAutoNum type="arabicPeriod"/>
            </a:pPr>
            <a:r>
              <a:rPr lang="en-US" altLang="zh-TW" sz="3200" dirty="0">
                <a:ea typeface="新細明體" charset="-120"/>
              </a:rPr>
              <a:t>Fast matching (hash table)</a:t>
            </a:r>
          </a:p>
          <a:p>
            <a:pPr marL="533400" indent="-533400">
              <a:buFontTx/>
              <a:buAutoNum type="arabicPeriod"/>
            </a:pPr>
            <a:r>
              <a:rPr lang="en-US" altLang="zh-TW" sz="3200" dirty="0">
                <a:ea typeface="新細明體" charset="-120"/>
              </a:rPr>
              <a:t>RANSAC filtering of matches</a:t>
            </a:r>
          </a:p>
          <a:p>
            <a:pPr marL="533400" indent="-533400">
              <a:buFontTx/>
              <a:buAutoNum type="arabicPeriod"/>
            </a:pPr>
            <a:r>
              <a:rPr lang="en-US" altLang="zh-TW" sz="3200" dirty="0">
                <a:ea typeface="新細明體" charset="-120"/>
              </a:rPr>
              <a:t>Intensity-based verification</a:t>
            </a:r>
          </a:p>
          <a:p>
            <a:pPr marL="533400" indent="-533400">
              <a:buFontTx/>
              <a:buAutoNum type="arabicPeriod"/>
            </a:pPr>
            <a:r>
              <a:rPr lang="en-US" altLang="zh-TW" sz="3200" dirty="0">
                <a:ea typeface="新細明體" charset="-120"/>
              </a:rPr>
              <a:t>Incremental bundle adjustment</a:t>
            </a:r>
            <a:br>
              <a:rPr lang="en-US" altLang="zh-TW" sz="3200" dirty="0">
                <a:ea typeface="新細明體" charset="-120"/>
              </a:rPr>
            </a:br>
            <a:endParaRPr lang="en-US" altLang="zh-TW" sz="3200" dirty="0">
              <a:ea typeface="新細明體" charset="-120"/>
            </a:endParaRPr>
          </a:p>
          <a:p>
            <a:pPr marL="533400" indent="-533400">
              <a:lnSpc>
                <a:spcPct val="80000"/>
              </a:lnSpc>
              <a:buNone/>
            </a:pPr>
            <a:r>
              <a:rPr lang="en-US" altLang="zh-TW" sz="2000" dirty="0">
                <a:ea typeface="新細明體" charset="-120"/>
              </a:rPr>
              <a:t>	[M. Brown, R. </a:t>
            </a:r>
            <a:r>
              <a:rPr lang="en-US" altLang="zh-TW" sz="2000" dirty="0" err="1">
                <a:ea typeface="新細明體" charset="-120"/>
              </a:rPr>
              <a:t>Szeliski</a:t>
            </a:r>
            <a:r>
              <a:rPr lang="en-US" altLang="zh-TW" sz="2000" dirty="0">
                <a:ea typeface="新細明體" charset="-120"/>
              </a:rPr>
              <a:t>, and S. Winder. Multi-image matching using multi-scale oriented patches, CVPR'2005]</a:t>
            </a:r>
          </a:p>
          <a:p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2589571" y="6176963"/>
            <a:ext cx="5925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/>
              <a:t>[Note</a:t>
            </a:r>
            <a:r>
              <a:rPr lang="en-US" altLang="zh-TW" sz="2400" dirty="0"/>
              <a:t>]</a:t>
            </a:r>
            <a:r>
              <a:rPr lang="en-US" altLang="zh-TW" sz="2400" dirty="0" smtClean="0"/>
              <a:t> SIFT: scale invariant feature transform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6790668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9.2.3 Recognizing panoramas</a:t>
            </a:r>
            <a:endParaRPr lang="zh-TW" altLang="en-US" dirty="0"/>
          </a:p>
        </p:txBody>
      </p:sp>
      <p:grpSp>
        <p:nvGrpSpPr>
          <p:cNvPr id="4" name="群組 3"/>
          <p:cNvGrpSpPr/>
          <p:nvPr/>
        </p:nvGrpSpPr>
        <p:grpSpPr>
          <a:xfrm>
            <a:off x="229061" y="2053389"/>
            <a:ext cx="8685877" cy="2442903"/>
            <a:chOff x="990600" y="1371600"/>
            <a:chExt cx="7010400" cy="1971675"/>
          </a:xfrm>
        </p:grpSpPr>
        <p:grpSp>
          <p:nvGrpSpPr>
            <p:cNvPr id="5" name="Group 3"/>
            <p:cNvGrpSpPr>
              <a:grpSpLocks noChangeAspect="1"/>
            </p:cNvGrpSpPr>
            <p:nvPr/>
          </p:nvGrpSpPr>
          <p:grpSpPr bwMode="auto">
            <a:xfrm>
              <a:off x="990600" y="1371600"/>
              <a:ext cx="7010400" cy="1971675"/>
              <a:chOff x="9216" y="4176"/>
              <a:chExt cx="9216" cy="2592"/>
            </a:xfrm>
          </p:grpSpPr>
          <p:pic>
            <p:nvPicPr>
              <p:cNvPr id="29" name="Picture 4" descr="0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0368" y="4176"/>
                <a:ext cx="1152" cy="8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0" name="Picture 5" descr="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9216" y="4176"/>
                <a:ext cx="1152" cy="8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1" name="Picture 6" descr="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1520" y="4176"/>
                <a:ext cx="1152" cy="8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2" name="Picture 7" descr="4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3824" y="4176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3" name="Picture 8" descr="5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4976" y="4176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4" name="Picture 9" descr="6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6128" y="4176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5" name="Picture 10" descr="7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7280" y="4176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6" name="Picture 11" descr="8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9216" y="5040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7" name="Picture 12" descr="9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10368" y="5040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8" name="Picture 13" descr="10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11520" y="5040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9" name="Picture 14" descr="11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12672" y="5040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0" name="Picture 15" descr="12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13824" y="5040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1" name="Picture 16" descr="13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14976" y="5040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2" name="Picture 17" descr="14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16128" y="5040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3" name="Picture 18" descr="15"/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/>
              <a:stretch>
                <a:fillRect/>
              </a:stretch>
            </p:blipFill>
            <p:spPr bwMode="auto">
              <a:xfrm>
                <a:off x="17280" y="5040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4" name="Picture 19" descr="19"/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>
                <a:off x="12672" y="5904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5" name="Picture 20" descr="20"/>
              <p:cNvPicPr>
                <a:picLocks noChangeAspect="1" noChangeArrowheads="1"/>
              </p:cNvPicPr>
              <p:nvPr/>
            </p:nvPicPr>
            <p:blipFill>
              <a:blip r:embed="rId19" cstate="print"/>
              <a:srcRect/>
              <a:stretch>
                <a:fillRect/>
              </a:stretch>
            </p:blipFill>
            <p:spPr bwMode="auto">
              <a:xfrm>
                <a:off x="13824" y="5904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6" name="Picture 21" descr="21"/>
              <p:cNvPicPr>
                <a:picLocks noChangeAspect="1" noChangeArrowheads="1"/>
              </p:cNvPicPr>
              <p:nvPr/>
            </p:nvPicPr>
            <p:blipFill>
              <a:blip r:embed="rId20" cstate="print"/>
              <a:srcRect/>
              <a:stretch>
                <a:fillRect/>
              </a:stretch>
            </p:blipFill>
            <p:spPr bwMode="auto">
              <a:xfrm>
                <a:off x="14976" y="5904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7" name="Picture 22" descr="22"/>
              <p:cNvPicPr>
                <a:picLocks noChangeAspect="1" noChangeArrowheads="1"/>
              </p:cNvPicPr>
              <p:nvPr/>
            </p:nvPicPr>
            <p:blipFill>
              <a:blip r:embed="rId21" cstate="print"/>
              <a:srcRect/>
              <a:stretch>
                <a:fillRect/>
              </a:stretch>
            </p:blipFill>
            <p:spPr bwMode="auto">
              <a:xfrm>
                <a:off x="16128" y="5904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8" name="Picture 23" descr="23"/>
              <p:cNvPicPr>
                <a:picLocks noChangeAspect="1" noChangeArrowheads="1"/>
              </p:cNvPicPr>
              <p:nvPr/>
            </p:nvPicPr>
            <p:blipFill>
              <a:blip r:embed="rId22" cstate="print"/>
              <a:srcRect/>
              <a:stretch>
                <a:fillRect/>
              </a:stretch>
            </p:blipFill>
            <p:spPr bwMode="auto">
              <a:xfrm>
                <a:off x="17280" y="5904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9" name="Picture 24" descr="3"/>
              <p:cNvPicPr>
                <a:picLocks noChangeAspect="1" noChangeArrowheads="1"/>
              </p:cNvPicPr>
              <p:nvPr/>
            </p:nvPicPr>
            <p:blipFill>
              <a:blip r:embed="rId23" cstate="print"/>
              <a:srcRect/>
              <a:stretch>
                <a:fillRect/>
              </a:stretch>
            </p:blipFill>
            <p:spPr bwMode="auto">
              <a:xfrm>
                <a:off x="12672" y="4176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0" name="Picture 25" descr="16"/>
              <p:cNvPicPr>
                <a:picLocks noChangeAspect="1" noChangeArrowheads="1"/>
              </p:cNvPicPr>
              <p:nvPr/>
            </p:nvPicPr>
            <p:blipFill>
              <a:blip r:embed="rId24" cstate="print"/>
              <a:srcRect/>
              <a:stretch>
                <a:fillRect/>
              </a:stretch>
            </p:blipFill>
            <p:spPr bwMode="auto">
              <a:xfrm>
                <a:off x="9216" y="5904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" name="Picture 26" descr="17"/>
              <p:cNvPicPr>
                <a:picLocks noChangeAspect="1" noChangeArrowheads="1"/>
              </p:cNvPicPr>
              <p:nvPr/>
            </p:nvPicPr>
            <p:blipFill>
              <a:blip r:embed="rId25" cstate="print"/>
              <a:srcRect/>
              <a:stretch>
                <a:fillRect/>
              </a:stretch>
            </p:blipFill>
            <p:spPr bwMode="auto">
              <a:xfrm>
                <a:off x="10368" y="5904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2" name="Picture 27" descr="18"/>
              <p:cNvPicPr>
                <a:picLocks noChangeAspect="1" noChangeArrowheads="1"/>
              </p:cNvPicPr>
              <p:nvPr/>
            </p:nvPicPr>
            <p:blipFill>
              <a:blip r:embed="rId26" cstate="print"/>
              <a:srcRect/>
              <a:stretch>
                <a:fillRect/>
              </a:stretch>
            </p:blipFill>
            <p:spPr bwMode="auto">
              <a:xfrm>
                <a:off x="11520" y="5904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6" name="Line 28"/>
            <p:cNvSpPr>
              <a:spLocks noChangeShapeType="1"/>
            </p:cNvSpPr>
            <p:nvPr/>
          </p:nvSpPr>
          <p:spPr bwMode="auto">
            <a:xfrm>
              <a:off x="1524000" y="1524000"/>
              <a:ext cx="758825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 type="triangle" w="lg" len="med"/>
              <a:tailEnd type="triangle" w="lg" len="med"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" name="Line 29"/>
            <p:cNvSpPr>
              <a:spLocks noChangeShapeType="1"/>
            </p:cNvSpPr>
            <p:nvPr/>
          </p:nvSpPr>
          <p:spPr bwMode="auto">
            <a:xfrm flipV="1">
              <a:off x="5943600" y="1676400"/>
              <a:ext cx="758825" cy="7620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 type="triangle" w="lg" len="med"/>
              <a:tailEnd type="triangle" w="lg" len="med"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" name="Line 30"/>
            <p:cNvSpPr>
              <a:spLocks noChangeShapeType="1"/>
            </p:cNvSpPr>
            <p:nvPr/>
          </p:nvSpPr>
          <p:spPr bwMode="auto">
            <a:xfrm>
              <a:off x="6934200" y="1676400"/>
              <a:ext cx="758825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 type="triangle" w="lg" len="med"/>
              <a:tailEnd type="triangle" w="lg" len="med"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" name="Line 31"/>
            <p:cNvSpPr>
              <a:spLocks noChangeShapeType="1"/>
            </p:cNvSpPr>
            <p:nvPr/>
          </p:nvSpPr>
          <p:spPr bwMode="auto">
            <a:xfrm>
              <a:off x="2514600" y="1524000"/>
              <a:ext cx="758825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 type="triangle" w="lg" len="med"/>
              <a:tailEnd type="triangle" w="lg" len="med"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" name="Line 32"/>
            <p:cNvSpPr>
              <a:spLocks noChangeShapeType="1"/>
            </p:cNvSpPr>
            <p:nvPr/>
          </p:nvSpPr>
          <p:spPr bwMode="auto">
            <a:xfrm>
              <a:off x="1447800" y="2362200"/>
              <a:ext cx="758825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 type="triangle" w="lg" len="med"/>
              <a:tailEnd type="triangle" w="lg" len="med"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" name="Line 33"/>
            <p:cNvSpPr>
              <a:spLocks noChangeShapeType="1"/>
            </p:cNvSpPr>
            <p:nvPr/>
          </p:nvSpPr>
          <p:spPr bwMode="auto">
            <a:xfrm>
              <a:off x="2514600" y="2362200"/>
              <a:ext cx="758825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 type="triangle" w="lg" len="med"/>
              <a:tailEnd type="triangle" w="lg" len="med"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2" name="Line 34"/>
            <p:cNvSpPr>
              <a:spLocks noChangeShapeType="1"/>
            </p:cNvSpPr>
            <p:nvPr/>
          </p:nvSpPr>
          <p:spPr bwMode="auto">
            <a:xfrm>
              <a:off x="3429000" y="2362200"/>
              <a:ext cx="758825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 type="triangle" w="lg" len="med"/>
              <a:tailEnd type="triangle" w="lg" len="med"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" name="Line 35"/>
            <p:cNvSpPr>
              <a:spLocks noChangeShapeType="1"/>
            </p:cNvSpPr>
            <p:nvPr/>
          </p:nvSpPr>
          <p:spPr bwMode="auto">
            <a:xfrm>
              <a:off x="4343400" y="2362200"/>
              <a:ext cx="758825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 type="triangle" w="lg" len="med"/>
              <a:tailEnd type="triangle" w="lg" len="med"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4" name="Line 36"/>
            <p:cNvSpPr>
              <a:spLocks noChangeShapeType="1"/>
            </p:cNvSpPr>
            <p:nvPr/>
          </p:nvSpPr>
          <p:spPr bwMode="auto">
            <a:xfrm>
              <a:off x="5257800" y="2362200"/>
              <a:ext cx="758825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 type="triangle" w="lg" len="med"/>
              <a:tailEnd type="triangle" w="lg" len="med"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" name="Line 37"/>
            <p:cNvSpPr>
              <a:spLocks noChangeShapeType="1"/>
            </p:cNvSpPr>
            <p:nvPr/>
          </p:nvSpPr>
          <p:spPr bwMode="auto">
            <a:xfrm>
              <a:off x="5638800" y="1600200"/>
              <a:ext cx="152400" cy="60960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 type="triangle" w="lg" len="med"/>
              <a:tailEnd type="triangle" w="lg" len="med"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" name="Line 38"/>
            <p:cNvSpPr>
              <a:spLocks noChangeShapeType="1"/>
            </p:cNvSpPr>
            <p:nvPr/>
          </p:nvSpPr>
          <p:spPr bwMode="auto">
            <a:xfrm flipH="1">
              <a:off x="6096000" y="1905000"/>
              <a:ext cx="304800" cy="45720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 type="triangle" w="lg" len="med"/>
              <a:tailEnd type="triangle" w="lg" len="med"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" name="Line 39"/>
            <p:cNvSpPr>
              <a:spLocks noChangeShapeType="1"/>
            </p:cNvSpPr>
            <p:nvPr/>
          </p:nvSpPr>
          <p:spPr bwMode="auto">
            <a:xfrm flipH="1">
              <a:off x="1676400" y="1752600"/>
              <a:ext cx="1295400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 type="triangle" w="lg" len="med"/>
              <a:tailEnd type="triangle" w="lg" len="med"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8" name="Line 40"/>
            <p:cNvSpPr>
              <a:spLocks noChangeShapeType="1"/>
            </p:cNvSpPr>
            <p:nvPr/>
          </p:nvSpPr>
          <p:spPr bwMode="auto">
            <a:xfrm flipH="1">
              <a:off x="5715000" y="1447800"/>
              <a:ext cx="1828800" cy="7620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 type="triangle" w="lg" len="med"/>
              <a:tailEnd type="triangle" w="lg" len="med"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9" name="Line 41"/>
            <p:cNvSpPr>
              <a:spLocks noChangeShapeType="1"/>
            </p:cNvSpPr>
            <p:nvPr/>
          </p:nvSpPr>
          <p:spPr bwMode="auto">
            <a:xfrm flipV="1">
              <a:off x="1600200" y="2590800"/>
              <a:ext cx="1295400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 type="triangle" w="lg" len="med"/>
              <a:tailEnd type="triangle" w="lg" len="med"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0" name="Line 42"/>
            <p:cNvSpPr>
              <a:spLocks noChangeShapeType="1"/>
            </p:cNvSpPr>
            <p:nvPr/>
          </p:nvSpPr>
          <p:spPr bwMode="auto">
            <a:xfrm flipV="1">
              <a:off x="3048000" y="2590800"/>
              <a:ext cx="1295400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 type="triangle" w="lg" len="med"/>
              <a:tailEnd type="triangle" w="lg" len="med"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" name="Line 43"/>
            <p:cNvSpPr>
              <a:spLocks noChangeShapeType="1"/>
            </p:cNvSpPr>
            <p:nvPr/>
          </p:nvSpPr>
          <p:spPr bwMode="auto">
            <a:xfrm flipV="1">
              <a:off x="4724400" y="2590800"/>
              <a:ext cx="1295400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 type="triangle" w="lg" len="med"/>
              <a:tailEnd type="triangle" w="lg" len="med"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2" name="Line 44"/>
            <p:cNvSpPr>
              <a:spLocks noChangeShapeType="1"/>
            </p:cNvSpPr>
            <p:nvPr/>
          </p:nvSpPr>
          <p:spPr bwMode="auto">
            <a:xfrm flipV="1">
              <a:off x="4038600" y="1905000"/>
              <a:ext cx="2667000" cy="30480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 type="triangle" w="lg" len="med"/>
              <a:tailEnd type="triangle" w="lg" len="med"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3" name="Line 45"/>
            <p:cNvSpPr>
              <a:spLocks noChangeShapeType="1"/>
            </p:cNvSpPr>
            <p:nvPr/>
          </p:nvSpPr>
          <p:spPr bwMode="auto">
            <a:xfrm flipV="1">
              <a:off x="5257800" y="1828800"/>
              <a:ext cx="609600" cy="60960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 type="triangle" w="lg" len="med"/>
              <a:tailEnd type="triangle" w="lg" len="med"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4" name="Line 46"/>
            <p:cNvSpPr>
              <a:spLocks noChangeShapeType="1"/>
            </p:cNvSpPr>
            <p:nvPr/>
          </p:nvSpPr>
          <p:spPr bwMode="auto">
            <a:xfrm>
              <a:off x="1371600" y="2971800"/>
              <a:ext cx="914400" cy="30480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 type="triangle" w="lg" len="med"/>
              <a:tailEnd type="triangle" w="lg" len="med"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" name="Line 47"/>
            <p:cNvSpPr>
              <a:spLocks noChangeShapeType="1"/>
            </p:cNvSpPr>
            <p:nvPr/>
          </p:nvSpPr>
          <p:spPr bwMode="auto">
            <a:xfrm flipV="1">
              <a:off x="2286000" y="2895600"/>
              <a:ext cx="685800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 type="triangle" w="lg" len="med"/>
              <a:tailEnd type="triangle" w="lg" len="med"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" name="Line 48"/>
            <p:cNvSpPr>
              <a:spLocks noChangeShapeType="1"/>
            </p:cNvSpPr>
            <p:nvPr/>
          </p:nvSpPr>
          <p:spPr bwMode="auto">
            <a:xfrm>
              <a:off x="4038600" y="3048000"/>
              <a:ext cx="1143000" cy="7620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 type="triangle" w="lg" len="med"/>
              <a:tailEnd type="triangle" w="lg" len="med"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7" name="Line 49"/>
            <p:cNvSpPr>
              <a:spLocks noChangeShapeType="1"/>
            </p:cNvSpPr>
            <p:nvPr/>
          </p:nvSpPr>
          <p:spPr bwMode="auto">
            <a:xfrm>
              <a:off x="4724400" y="2895600"/>
              <a:ext cx="1143000" cy="7620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 type="triangle" w="lg" len="med"/>
              <a:tailEnd type="triangle" w="lg" len="med"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8" name="Line 50"/>
            <p:cNvSpPr>
              <a:spLocks noChangeShapeType="1"/>
            </p:cNvSpPr>
            <p:nvPr/>
          </p:nvSpPr>
          <p:spPr bwMode="auto">
            <a:xfrm flipV="1">
              <a:off x="5638800" y="3124200"/>
              <a:ext cx="914400" cy="7620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 type="triangle" w="lg" len="med"/>
              <a:tailEnd type="triangle" w="lg" len="med"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7958711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9.2.3 Recognizing panoramas</a:t>
            </a:r>
            <a:endParaRPr lang="zh-TW" altLang="en-US" dirty="0"/>
          </a:p>
        </p:txBody>
      </p:sp>
      <p:grpSp>
        <p:nvGrpSpPr>
          <p:cNvPr id="4" name="Group 8"/>
          <p:cNvGrpSpPr>
            <a:grpSpLocks noChangeAspect="1"/>
          </p:cNvGrpSpPr>
          <p:nvPr/>
        </p:nvGrpSpPr>
        <p:grpSpPr bwMode="auto">
          <a:xfrm>
            <a:off x="1077633" y="1690689"/>
            <a:ext cx="7010400" cy="1971675"/>
            <a:chOff x="9216" y="4176"/>
            <a:chExt cx="9216" cy="2592"/>
          </a:xfrm>
        </p:grpSpPr>
        <p:pic>
          <p:nvPicPr>
            <p:cNvPr id="5" name="Picture 9" descr="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368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10" descr="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216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1" descr="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520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2" descr="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3824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13" descr="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4976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14" descr="6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6128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15" descr="7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7280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16" descr="8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9216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17" descr="9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0368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18" descr="10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1520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19" descr="11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2672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20" descr="12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3824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21" descr="13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4976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22" descr="14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6128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23" descr="15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7280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24" descr="19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12672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25" descr="20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13824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26" descr="21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4976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27" descr="22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6128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28" descr="23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17280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29" descr="3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12672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30" descr="16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9216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31" descr="17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10368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32" descr="18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11520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9" name="AutoShape 33"/>
          <p:cNvSpPr>
            <a:spLocks noChangeArrowheads="1"/>
          </p:cNvSpPr>
          <p:nvPr/>
        </p:nvSpPr>
        <p:spPr bwMode="auto">
          <a:xfrm>
            <a:off x="4202112" y="3295810"/>
            <a:ext cx="739775" cy="1090612"/>
          </a:xfrm>
          <a:prstGeom prst="downArrow">
            <a:avLst>
              <a:gd name="adj1" fmla="val 50000"/>
              <a:gd name="adj2" fmla="val 36856"/>
            </a:avLst>
          </a:prstGeom>
          <a:solidFill>
            <a:srgbClr val="0070C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zh-TW" altLang="en-US">
              <a:ea typeface="新細明體" charset="-120"/>
            </a:endParaRPr>
          </a:p>
        </p:txBody>
      </p:sp>
      <p:grpSp>
        <p:nvGrpSpPr>
          <p:cNvPr id="30" name="群組 29"/>
          <p:cNvGrpSpPr/>
          <p:nvPr/>
        </p:nvGrpSpPr>
        <p:grpSpPr>
          <a:xfrm>
            <a:off x="1352549" y="3953035"/>
            <a:ext cx="6438900" cy="2867025"/>
            <a:chOff x="1524000" y="3810000"/>
            <a:chExt cx="6438900" cy="2867025"/>
          </a:xfrm>
        </p:grpSpPr>
        <p:pic>
          <p:nvPicPr>
            <p:cNvPr id="31" name="Picture 29" descr="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76800" y="6019800"/>
              <a:ext cx="876300" cy="657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" name="Picture 30" descr="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14800" y="5943600"/>
              <a:ext cx="876300" cy="657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" name="Picture 31" descr="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72000" y="5486400"/>
              <a:ext cx="876300" cy="657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" name="Picture 32" descr="7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590800" y="5715000"/>
              <a:ext cx="876300" cy="657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" name="Picture 33" descr="8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524000" y="3810000"/>
              <a:ext cx="876300" cy="657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34" descr="9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133600" y="4038600"/>
              <a:ext cx="876300" cy="657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" name="Picture 35" descr="10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905000" y="4648200"/>
              <a:ext cx="876300" cy="657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" name="Picture 36" descr="11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971800" y="3810000"/>
              <a:ext cx="876300" cy="657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" name="Picture 37" descr="12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971800" y="4572000"/>
              <a:ext cx="876300" cy="657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" name="Picture 38" descr="13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828800" y="5562600"/>
              <a:ext cx="876300" cy="657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" name="Picture 39" descr="19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6324600" y="6019800"/>
              <a:ext cx="876300" cy="657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" name="Picture 40" descr="20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6858000" y="5562600"/>
              <a:ext cx="876300" cy="657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" name="Picture 41" descr="21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6096000" y="5562600"/>
              <a:ext cx="876300" cy="657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" name="Picture 42" descr="22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7086600" y="6019800"/>
              <a:ext cx="876300" cy="657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" name="Picture 43" descr="16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5486400" y="4495800"/>
              <a:ext cx="876300" cy="657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" name="Picture 44" descr="17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5257800" y="3810000"/>
              <a:ext cx="876300" cy="657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" name="Picture 45" descr="18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4724400" y="4267200"/>
              <a:ext cx="876300" cy="657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" name="Picture 46" descr="6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524000" y="5029200"/>
              <a:ext cx="876300" cy="657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" name="Picture 47" descr="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667000" y="4953000"/>
              <a:ext cx="876300" cy="657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0" name="Line 48"/>
            <p:cNvSpPr>
              <a:spLocks noChangeShapeType="1"/>
            </p:cNvSpPr>
            <p:nvPr/>
          </p:nvSpPr>
          <p:spPr bwMode="auto">
            <a:xfrm flipH="1" flipV="1">
              <a:off x="2895600" y="5334000"/>
              <a:ext cx="152400" cy="612775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 type="triangle" w="lg" len="med"/>
              <a:tailEnd type="triangle" w="lg" len="med"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" name="Line 49"/>
            <p:cNvSpPr>
              <a:spLocks noChangeShapeType="1"/>
            </p:cNvSpPr>
            <p:nvPr/>
          </p:nvSpPr>
          <p:spPr bwMode="auto">
            <a:xfrm flipH="1" flipV="1">
              <a:off x="3429000" y="4114800"/>
              <a:ext cx="0" cy="765175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 type="triangle" w="lg" len="med"/>
              <a:tailEnd type="triangle" w="lg" len="med"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2" name="Line 50"/>
            <p:cNvSpPr>
              <a:spLocks noChangeShapeType="1"/>
            </p:cNvSpPr>
            <p:nvPr/>
          </p:nvSpPr>
          <p:spPr bwMode="auto">
            <a:xfrm flipH="1" flipV="1">
              <a:off x="1981200" y="4038600"/>
              <a:ext cx="609600" cy="45720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 type="triangle" w="lg" len="med"/>
              <a:tailEnd type="triangle" w="lg" len="med"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3" name="Line 51"/>
            <p:cNvSpPr>
              <a:spLocks noChangeShapeType="1"/>
            </p:cNvSpPr>
            <p:nvPr/>
          </p:nvSpPr>
          <p:spPr bwMode="auto">
            <a:xfrm flipH="1" flipV="1">
              <a:off x="1828800" y="5486400"/>
              <a:ext cx="381000" cy="30480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 type="triangle" w="lg" len="med"/>
              <a:tailEnd type="triangle" w="lg" len="med"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4" name="Line 52"/>
            <p:cNvSpPr>
              <a:spLocks noChangeShapeType="1"/>
            </p:cNvSpPr>
            <p:nvPr/>
          </p:nvSpPr>
          <p:spPr bwMode="auto">
            <a:xfrm flipH="1" flipV="1">
              <a:off x="4724400" y="5867400"/>
              <a:ext cx="0" cy="45720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 type="triangle" w="lg" len="med"/>
              <a:tailEnd type="triangle" w="lg" len="med"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5" name="Line 53"/>
            <p:cNvSpPr>
              <a:spLocks noChangeShapeType="1"/>
            </p:cNvSpPr>
            <p:nvPr/>
          </p:nvSpPr>
          <p:spPr bwMode="auto">
            <a:xfrm flipH="1" flipV="1">
              <a:off x="2514600" y="4800600"/>
              <a:ext cx="381000" cy="30480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 type="triangle" w="lg" len="med"/>
              <a:tailEnd type="triangle" w="lg" len="med"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6" name="Line 54"/>
            <p:cNvSpPr>
              <a:spLocks noChangeShapeType="1"/>
            </p:cNvSpPr>
            <p:nvPr/>
          </p:nvSpPr>
          <p:spPr bwMode="auto">
            <a:xfrm flipH="1" flipV="1">
              <a:off x="2057400" y="4800600"/>
              <a:ext cx="0" cy="45720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 type="triangle" w="lg" len="med"/>
              <a:tailEnd type="triangle" w="lg" len="med"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7" name="Line 55"/>
            <p:cNvSpPr>
              <a:spLocks noChangeShapeType="1"/>
            </p:cNvSpPr>
            <p:nvPr/>
          </p:nvSpPr>
          <p:spPr bwMode="auto">
            <a:xfrm flipH="1">
              <a:off x="2743200" y="4191000"/>
              <a:ext cx="457200" cy="7620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 type="triangle" w="lg" len="med"/>
              <a:tailEnd type="triangle" w="lg" len="med"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8" name="Line 56"/>
            <p:cNvSpPr>
              <a:spLocks noChangeShapeType="1"/>
            </p:cNvSpPr>
            <p:nvPr/>
          </p:nvSpPr>
          <p:spPr bwMode="auto">
            <a:xfrm flipH="1" flipV="1">
              <a:off x="2514600" y="4953000"/>
              <a:ext cx="0" cy="91440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 type="triangle" w="lg" len="med"/>
              <a:tailEnd type="triangle" w="lg" len="med"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9" name="Line 57"/>
            <p:cNvSpPr>
              <a:spLocks noChangeShapeType="1"/>
            </p:cNvSpPr>
            <p:nvPr/>
          </p:nvSpPr>
          <p:spPr bwMode="auto">
            <a:xfrm flipH="1" flipV="1">
              <a:off x="7391400" y="5791200"/>
              <a:ext cx="0" cy="45720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 type="triangle" w="lg" len="med"/>
              <a:tailEnd type="triangle" w="lg" len="med"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0" name="Line 58"/>
            <p:cNvSpPr>
              <a:spLocks noChangeShapeType="1"/>
            </p:cNvSpPr>
            <p:nvPr/>
          </p:nvSpPr>
          <p:spPr bwMode="auto">
            <a:xfrm flipH="1" flipV="1">
              <a:off x="5105400" y="4800600"/>
              <a:ext cx="838200" cy="30480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 type="triangle" w="lg" len="med"/>
              <a:tailEnd type="triangle" w="lg" len="med"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1" name="Line 59"/>
            <p:cNvSpPr>
              <a:spLocks noChangeShapeType="1"/>
            </p:cNvSpPr>
            <p:nvPr/>
          </p:nvSpPr>
          <p:spPr bwMode="auto">
            <a:xfrm flipV="1">
              <a:off x="5257800" y="4038600"/>
              <a:ext cx="381000" cy="45720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 type="triangle" w="lg" len="med"/>
              <a:tailEnd type="triangle" w="lg" len="med"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2" name="Line 60"/>
            <p:cNvSpPr>
              <a:spLocks noChangeShapeType="1"/>
            </p:cNvSpPr>
            <p:nvPr/>
          </p:nvSpPr>
          <p:spPr bwMode="auto">
            <a:xfrm flipH="1" flipV="1">
              <a:off x="5943600" y="4191000"/>
              <a:ext cx="0" cy="45720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 type="triangle" w="lg" len="med"/>
              <a:tailEnd type="triangle" w="lg" len="med"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3" name="Line 61"/>
            <p:cNvSpPr>
              <a:spLocks noChangeShapeType="1"/>
            </p:cNvSpPr>
            <p:nvPr/>
          </p:nvSpPr>
          <p:spPr bwMode="auto">
            <a:xfrm flipH="1" flipV="1">
              <a:off x="4800600" y="6477000"/>
              <a:ext cx="457200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 type="triangle" w="lg" len="med"/>
              <a:tailEnd type="triangle" w="lg" len="med"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4" name="Line 62"/>
            <p:cNvSpPr>
              <a:spLocks noChangeShapeType="1"/>
            </p:cNvSpPr>
            <p:nvPr/>
          </p:nvSpPr>
          <p:spPr bwMode="auto">
            <a:xfrm flipH="1" flipV="1">
              <a:off x="5257800" y="5867400"/>
              <a:ext cx="76200" cy="45720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 type="triangle" w="lg" len="med"/>
              <a:tailEnd type="triangle" w="lg" len="med"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5" name="Line 63"/>
            <p:cNvSpPr>
              <a:spLocks noChangeShapeType="1"/>
            </p:cNvSpPr>
            <p:nvPr/>
          </p:nvSpPr>
          <p:spPr bwMode="auto">
            <a:xfrm flipV="1">
              <a:off x="6629400" y="5791200"/>
              <a:ext cx="533400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 type="triangle" w="lg" len="med"/>
              <a:tailEnd type="triangle" w="lg" len="med"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6" name="Line 64"/>
            <p:cNvSpPr>
              <a:spLocks noChangeShapeType="1"/>
            </p:cNvSpPr>
            <p:nvPr/>
          </p:nvSpPr>
          <p:spPr bwMode="auto">
            <a:xfrm flipV="1">
              <a:off x="6858000" y="6477000"/>
              <a:ext cx="533400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 type="triangle" w="lg" len="med"/>
              <a:tailEnd type="triangle" w="lg" len="med"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7" name="Line 65"/>
            <p:cNvSpPr>
              <a:spLocks noChangeShapeType="1"/>
            </p:cNvSpPr>
            <p:nvPr/>
          </p:nvSpPr>
          <p:spPr bwMode="auto">
            <a:xfrm flipH="1" flipV="1">
              <a:off x="6629400" y="5943600"/>
              <a:ext cx="0" cy="45720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 type="triangle" w="lg" len="med"/>
              <a:tailEnd type="triangle" w="lg" len="med"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476641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9.2.3 Recognizing panoramas</a:t>
            </a:r>
            <a:endParaRPr lang="zh-TW" altLang="en-US" dirty="0"/>
          </a:p>
        </p:txBody>
      </p:sp>
      <p:grpSp>
        <p:nvGrpSpPr>
          <p:cNvPr id="4" name="群組 3"/>
          <p:cNvGrpSpPr/>
          <p:nvPr/>
        </p:nvGrpSpPr>
        <p:grpSpPr>
          <a:xfrm>
            <a:off x="1589047" y="4161583"/>
            <a:ext cx="5965903" cy="2543175"/>
            <a:chOff x="2066109" y="3705226"/>
            <a:chExt cx="5965903" cy="2543175"/>
          </a:xfrm>
        </p:grpSpPr>
        <p:pic>
          <p:nvPicPr>
            <p:cNvPr id="5" name="Picture 29" descr="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5400000">
              <a:off x="4087207" y="5169695"/>
              <a:ext cx="876300" cy="657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30" descr="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5400000">
              <a:off x="4400177" y="5197475"/>
              <a:ext cx="876300" cy="657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31" descr="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5400000">
              <a:off x="4854203" y="5273675"/>
              <a:ext cx="876300" cy="657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32" descr="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5400000">
              <a:off x="2532099" y="4536282"/>
              <a:ext cx="876300" cy="657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33" descr="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5400000">
              <a:off x="2455825" y="4288631"/>
              <a:ext cx="876300" cy="657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34" descr="9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rot="5400000">
              <a:off x="2220913" y="4293395"/>
              <a:ext cx="876300" cy="657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35" descr="10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rot="5400000">
              <a:off x="1976437" y="4293395"/>
              <a:ext cx="876300" cy="657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36" descr="11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 rot="5400000">
              <a:off x="2253882" y="4881564"/>
              <a:ext cx="876300" cy="657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37" descr="12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 rot="5400000">
              <a:off x="2418445" y="4844724"/>
              <a:ext cx="876300" cy="657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38" descr="13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 rot="5400000">
              <a:off x="2108523" y="4863145"/>
              <a:ext cx="876300" cy="657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39" descr="19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7155712" y="5391056"/>
              <a:ext cx="876300" cy="657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40" descr="20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6970243" y="5402103"/>
              <a:ext cx="876300" cy="657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41" descr="21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6784774" y="5381578"/>
              <a:ext cx="876300" cy="657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42" descr="22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 rot="5400000">
              <a:off x="6894311" y="5481638"/>
              <a:ext cx="876300" cy="657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43" descr="16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 rot="5400000">
              <a:off x="5411787" y="3817863"/>
              <a:ext cx="876300" cy="657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44" descr="17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 rot="5400000">
              <a:off x="5700712" y="3814763"/>
              <a:ext cx="876300" cy="657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45" descr="18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 rot="5400000">
              <a:off x="5962649" y="3818363"/>
              <a:ext cx="876300" cy="657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46" descr="6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 rot="5400000">
              <a:off x="2297187" y="4638677"/>
              <a:ext cx="876300" cy="657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47" descr="5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 rot="5400000">
              <a:off x="1956572" y="4643687"/>
              <a:ext cx="876300" cy="657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4" name="Group 8"/>
          <p:cNvGrpSpPr>
            <a:grpSpLocks noChangeAspect="1"/>
          </p:cNvGrpSpPr>
          <p:nvPr/>
        </p:nvGrpSpPr>
        <p:grpSpPr bwMode="auto">
          <a:xfrm>
            <a:off x="1077633" y="1690689"/>
            <a:ext cx="7010400" cy="1971675"/>
            <a:chOff x="9216" y="4176"/>
            <a:chExt cx="9216" cy="2592"/>
          </a:xfrm>
        </p:grpSpPr>
        <p:pic>
          <p:nvPicPr>
            <p:cNvPr id="25" name="Picture 9" descr="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368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10" descr="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216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11" descr="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520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12" descr="4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13824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13" descr="5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4976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" name="Picture 14" descr="6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6128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" name="Picture 15" descr="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7280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" name="Picture 16" descr="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9216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" name="Picture 17" descr="9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0368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" name="Picture 18" descr="10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1520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" name="Picture 19" descr="11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2672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20" descr="12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3824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" name="Picture 21" descr="13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4976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" name="Picture 22" descr="14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16128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" name="Picture 23" descr="15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17280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" name="Picture 24" descr="19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2672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" name="Picture 25" descr="20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3824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" name="Picture 26" descr="21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4976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" name="Picture 27" descr="22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6128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" name="Picture 28" descr="23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17280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" name="Picture 29" descr="3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12672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" name="Picture 30" descr="16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9216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" name="Picture 31" descr="17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10368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" name="Picture 32" descr="18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11520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9" name="AutoShape 33"/>
          <p:cNvSpPr>
            <a:spLocks noChangeArrowheads="1"/>
          </p:cNvSpPr>
          <p:nvPr/>
        </p:nvSpPr>
        <p:spPr bwMode="auto">
          <a:xfrm>
            <a:off x="4202112" y="3295810"/>
            <a:ext cx="739775" cy="1090612"/>
          </a:xfrm>
          <a:prstGeom prst="downArrow">
            <a:avLst>
              <a:gd name="adj1" fmla="val 50000"/>
              <a:gd name="adj2" fmla="val 36856"/>
            </a:avLst>
          </a:prstGeom>
          <a:solidFill>
            <a:srgbClr val="0070C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zh-TW" altLang="en-US"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180708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9.2.3 Recognizing panoramas</a:t>
            </a:r>
            <a:endParaRPr lang="zh-TW" altLang="en-US" dirty="0"/>
          </a:p>
        </p:txBody>
      </p:sp>
      <p:grpSp>
        <p:nvGrpSpPr>
          <p:cNvPr id="4" name="Group 8"/>
          <p:cNvGrpSpPr>
            <a:grpSpLocks noChangeAspect="1"/>
          </p:cNvGrpSpPr>
          <p:nvPr/>
        </p:nvGrpSpPr>
        <p:grpSpPr bwMode="auto">
          <a:xfrm>
            <a:off x="1077633" y="1690689"/>
            <a:ext cx="7010400" cy="1971675"/>
            <a:chOff x="9216" y="4176"/>
            <a:chExt cx="9216" cy="2592"/>
          </a:xfrm>
        </p:grpSpPr>
        <p:pic>
          <p:nvPicPr>
            <p:cNvPr id="5" name="Picture 9" descr="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368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10" descr="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216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1" descr="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520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2" descr="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3824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13" descr="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4976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14" descr="6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6128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15" descr="7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7280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16" descr="8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9216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17" descr="9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0368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18" descr="10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1520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19" descr="11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2672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20" descr="12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3824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21" descr="13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4976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22" descr="14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6128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23" descr="15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7280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24" descr="19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12672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25" descr="20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13824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26" descr="21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4976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27" descr="22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6128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28" descr="23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17280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29" descr="3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12672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30" descr="16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9216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31" descr="17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10368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32" descr="18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11520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9" name="Group 3"/>
          <p:cNvGrpSpPr>
            <a:grpSpLocks noChangeAspect="1"/>
          </p:cNvGrpSpPr>
          <p:nvPr/>
        </p:nvGrpSpPr>
        <p:grpSpPr bwMode="auto">
          <a:xfrm>
            <a:off x="1592262" y="3835400"/>
            <a:ext cx="5959475" cy="3022600"/>
            <a:chOff x="9504" y="5904"/>
            <a:chExt cx="8160" cy="4137"/>
          </a:xfrm>
        </p:grpSpPr>
        <p:pic>
          <p:nvPicPr>
            <p:cNvPr id="30" name="Picture 4" descr="rohr2Large"/>
            <p:cNvPicPr preferRelativeResize="0">
              <a:picLocks noChangeAspect="1" noChangeArrowheads="1"/>
            </p:cNvPicPr>
            <p:nvPr/>
          </p:nvPicPr>
          <p:blipFill>
            <a:blip r:embed="rId27" cstate="print"/>
            <a:srcRect/>
            <a:stretch>
              <a:fillRect/>
            </a:stretch>
          </p:blipFill>
          <p:spPr bwMode="auto">
            <a:xfrm>
              <a:off x="12816" y="5904"/>
              <a:ext cx="3840" cy="22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" name="Picture 5" descr="rohr1Large"/>
            <p:cNvPicPr preferRelativeResize="0">
              <a:picLocks noChangeAspect="1" noChangeArrowheads="1"/>
            </p:cNvPicPr>
            <p:nvPr/>
          </p:nvPicPr>
          <p:blipFill>
            <a:blip r:embed="rId28" cstate="print"/>
            <a:srcRect/>
            <a:stretch>
              <a:fillRect/>
            </a:stretch>
          </p:blipFill>
          <p:spPr bwMode="auto">
            <a:xfrm>
              <a:off x="9504" y="5904"/>
              <a:ext cx="3241" cy="4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" name="Picture 6" descr="rohr3Large"/>
            <p:cNvPicPr preferRelativeResize="0">
              <a:picLocks noChangeAspect="1" noChangeArrowheads="1"/>
            </p:cNvPicPr>
            <p:nvPr/>
          </p:nvPicPr>
          <p:blipFill>
            <a:blip r:embed="rId29" cstate="print"/>
            <a:srcRect/>
            <a:stretch>
              <a:fillRect/>
            </a:stretch>
          </p:blipFill>
          <p:spPr bwMode="auto">
            <a:xfrm>
              <a:off x="12816" y="8256"/>
              <a:ext cx="2496" cy="1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" name="Picture 7" descr="rohr4Large"/>
            <p:cNvPicPr preferRelativeResize="0">
              <a:picLocks noChangeAspect="1" noChangeArrowheads="1"/>
            </p:cNvPicPr>
            <p:nvPr/>
          </p:nvPicPr>
          <p:blipFill>
            <a:blip r:embed="rId30" cstate="print"/>
            <a:srcRect/>
            <a:stretch>
              <a:fillRect/>
            </a:stretch>
          </p:blipFill>
          <p:spPr bwMode="auto">
            <a:xfrm>
              <a:off x="15408" y="8256"/>
              <a:ext cx="2256" cy="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4" name="AutoShape 33"/>
          <p:cNvSpPr>
            <a:spLocks noChangeArrowheads="1"/>
          </p:cNvSpPr>
          <p:nvPr/>
        </p:nvSpPr>
        <p:spPr bwMode="auto">
          <a:xfrm>
            <a:off x="4202112" y="3295810"/>
            <a:ext cx="739775" cy="1090612"/>
          </a:xfrm>
          <a:prstGeom prst="downArrow">
            <a:avLst>
              <a:gd name="adj1" fmla="val 50000"/>
              <a:gd name="adj2" fmla="val 36856"/>
            </a:avLst>
          </a:prstGeom>
          <a:solidFill>
            <a:srgbClr val="0070C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zh-TW" altLang="en-US"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932982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Interesting panorama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400" dirty="0"/>
              <a:t>近日，</a:t>
            </a:r>
            <a:r>
              <a:rPr lang="en-US" altLang="zh-TW" sz="2400" dirty="0"/>
              <a:t>Reddit</a:t>
            </a:r>
            <a:r>
              <a:rPr lang="zh-TW" altLang="en-US" sz="2400" dirty="0"/>
              <a:t>用戶</a:t>
            </a:r>
            <a:r>
              <a:rPr lang="en-US" altLang="zh-TW" sz="2400" dirty="0" err="1"/>
              <a:t>MalletsDark</a:t>
            </a:r>
            <a:r>
              <a:rPr lang="zh-TW" altLang="en-US" sz="2400" dirty="0"/>
              <a:t>上傳了一張由該技術處理過的照片，但沒走尋常路，從全景圖中看，他的一個朋友居然被疊加在了一叢樹林和雪山的中間，看上去就像一個躲在峽谷中的「潛伏者」。</a:t>
            </a:r>
          </a:p>
          <a:p>
            <a:endParaRPr lang="zh-TW" altLang="en-US" dirty="0"/>
          </a:p>
          <a:p>
            <a:pPr marL="0" indent="0">
              <a:buNone/>
            </a:pPr>
            <a:r>
              <a:rPr lang="zh-TW" altLang="en-US" sz="2000" dirty="0"/>
              <a:t>原文網址：</a:t>
            </a:r>
            <a:r>
              <a:rPr lang="en-US" altLang="zh-TW" sz="2000" dirty="0"/>
              <a:t>https://</a:t>
            </a:r>
            <a:r>
              <a:rPr lang="en-US" altLang="zh-TW" sz="2000" dirty="0" smtClean="0"/>
              <a:t>read01.com/5Me80QB.html</a:t>
            </a:r>
          </a:p>
        </p:txBody>
      </p:sp>
    </p:spTree>
    <p:extLst>
      <p:ext uri="{BB962C8B-B14F-4D97-AF65-F5344CB8AC3E}">
        <p14:creationId xmlns:p14="http://schemas.microsoft.com/office/powerpoint/2010/main" val="30174638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Interesting panorama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822" y="1825625"/>
            <a:ext cx="5898355" cy="4870356"/>
          </a:xfrm>
        </p:spPr>
      </p:pic>
    </p:spTree>
    <p:extLst>
      <p:ext uri="{BB962C8B-B14F-4D97-AF65-F5344CB8AC3E}">
        <p14:creationId xmlns:p14="http://schemas.microsoft.com/office/powerpoint/2010/main" val="2999864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9.0</a:t>
            </a:r>
            <a:r>
              <a:rPr lang="zh-TW" altLang="en-US" dirty="0" smtClean="0"/>
              <a:t> </a:t>
            </a:r>
            <a:r>
              <a:rPr lang="en-US" altLang="zh-TW" dirty="0" smtClean="0"/>
              <a:t>Introduction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3200" dirty="0" smtClean="0"/>
              <a:t>Example: Multi-image</a:t>
            </a:r>
          </a:p>
          <a:p>
            <a:pPr lvl="1"/>
            <a:r>
              <a:rPr lang="en-US" altLang="zh-TW" sz="2800" dirty="0" smtClean="0"/>
              <a:t>Without moving object removal</a:t>
            </a:r>
          </a:p>
          <a:p>
            <a:pPr lvl="1"/>
            <a:r>
              <a:rPr lang="en-US" altLang="zh-TW" sz="2800" dirty="0" smtClean="0"/>
              <a:t>With moving object removal</a:t>
            </a:r>
          </a:p>
        </p:txBody>
      </p:sp>
      <p:grpSp>
        <p:nvGrpSpPr>
          <p:cNvPr id="6" name="群組 5"/>
          <p:cNvGrpSpPr/>
          <p:nvPr/>
        </p:nvGrpSpPr>
        <p:grpSpPr>
          <a:xfrm>
            <a:off x="93020" y="3272588"/>
            <a:ext cx="8957959" cy="2070183"/>
            <a:chOff x="0" y="3721767"/>
            <a:chExt cx="8957959" cy="2070183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721767"/>
              <a:ext cx="4643998" cy="2069431"/>
            </a:xfrm>
            <a:prstGeom prst="rect">
              <a:avLst/>
            </a:prstGeom>
          </p:spPr>
        </p:pic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3722519"/>
              <a:ext cx="4385959" cy="20694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9087216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Interesting </a:t>
            </a:r>
            <a:r>
              <a:rPr lang="en-US" altLang="zh-TW" dirty="0" smtClean="0"/>
              <a:t>panorama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21" y="1690688"/>
            <a:ext cx="6807963" cy="5115699"/>
          </a:xfrm>
        </p:spPr>
      </p:pic>
    </p:spTree>
    <p:extLst>
      <p:ext uri="{BB962C8B-B14F-4D97-AF65-F5344CB8AC3E}">
        <p14:creationId xmlns:p14="http://schemas.microsoft.com/office/powerpoint/2010/main" val="37573168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4" t="668" r="11990"/>
          <a:stretch/>
        </p:blipFill>
        <p:spPr>
          <a:xfrm>
            <a:off x="-189186" y="-63061"/>
            <a:ext cx="9522372" cy="6952593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solidFill>
                  <a:schemeClr val="bg1"/>
                </a:solidFill>
              </a:rPr>
              <a:t>Break time</a:t>
            </a:r>
            <a:endParaRPr lang="zh-TW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57961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9.2.4</a:t>
            </a:r>
            <a:br>
              <a:rPr lang="en-US" altLang="zh-TW" dirty="0" smtClean="0"/>
            </a:br>
            <a:r>
              <a:rPr lang="en-US" altLang="zh-TW" dirty="0" smtClean="0"/>
              <a:t>Direct </a:t>
            </a:r>
            <a:r>
              <a:rPr lang="en-US" altLang="zh-TW" dirty="0"/>
              <a:t>vs. feature-based </a:t>
            </a:r>
            <a:r>
              <a:rPr lang="en-US" altLang="zh-TW" dirty="0" smtClean="0"/>
              <a:t>alignment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82767" y="1825625"/>
            <a:ext cx="817846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3200" dirty="0"/>
              <a:t>Early feature-based methods</a:t>
            </a:r>
          </a:p>
          <a:p>
            <a:r>
              <a:rPr lang="en-US" altLang="zh-TW" dirty="0"/>
              <a:t>The features get confused in regions that were either too textured or not textured enough</a:t>
            </a:r>
          </a:p>
          <a:p>
            <a:r>
              <a:rPr lang="en-US" altLang="zh-TW" dirty="0"/>
              <a:t>The features be distributed unevenly over the images, thereby failing to match image pairs that should have been aligned.</a:t>
            </a:r>
          </a:p>
          <a:p>
            <a:r>
              <a:rPr lang="en-US" altLang="zh-TW" dirty="0"/>
              <a:t>The features did not work well when the images were rotated or had foreshortening due to </a:t>
            </a:r>
            <a:r>
              <a:rPr lang="en-US" altLang="zh-TW" dirty="0" err="1"/>
              <a:t>homographies</a:t>
            </a:r>
            <a:r>
              <a:rPr lang="en-US" altLang="zh-TW" sz="3200" dirty="0"/>
              <a:t>.</a:t>
            </a:r>
            <a:endParaRPr lang="zh-TW" altLang="en-US" sz="3200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754416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9.2.4</a:t>
            </a:r>
            <a:br>
              <a:rPr lang="en-US" altLang="zh-TW" dirty="0"/>
            </a:br>
            <a:r>
              <a:rPr lang="en-US" altLang="zh-TW" dirty="0"/>
              <a:t>Direct vs. feature-based alignment</a:t>
            </a:r>
            <a:endParaRPr lang="zh-TW" alt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9538" y="1690689"/>
            <a:ext cx="7704924" cy="4992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893338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9.2.4</a:t>
            </a:r>
            <a:br>
              <a:rPr lang="en-US" altLang="zh-TW" dirty="0"/>
            </a:br>
            <a:r>
              <a:rPr lang="en-US" altLang="zh-TW" dirty="0"/>
              <a:t>Direct vs. feature-based alignment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21331" y="1825625"/>
            <a:ext cx="870133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3200" dirty="0"/>
              <a:t>Today, feature detection and matching schemes are remarkably robust and can even be used for known object recognition from widely separated views</a:t>
            </a:r>
            <a:r>
              <a:rPr lang="en-US" altLang="zh-TW" sz="3200" dirty="0" smtClean="0"/>
              <a:t>.</a:t>
            </a:r>
          </a:p>
          <a:p>
            <a:pPr marL="0" indent="0">
              <a:buNone/>
            </a:pPr>
            <a:endParaRPr lang="en-US" altLang="zh-TW" sz="1200" dirty="0"/>
          </a:p>
          <a:p>
            <a:pPr marL="0" indent="0">
              <a:buNone/>
            </a:pPr>
            <a:r>
              <a:rPr lang="en-US" altLang="zh-TW" sz="3200" dirty="0"/>
              <a:t>Furthermore, because they operate in scale-space and use a dominant orientation (or orientation invariant descriptors), they can match images that differ in scale, orientation, and even foreshortening</a:t>
            </a:r>
            <a:r>
              <a:rPr lang="en-US" altLang="zh-TW" sz="3200" dirty="0" smtClean="0"/>
              <a:t>.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26112321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9.2.4</a:t>
            </a:r>
            <a:br>
              <a:rPr lang="en-US" altLang="zh-TW" dirty="0"/>
            </a:br>
            <a:r>
              <a:rPr lang="en-US" altLang="zh-TW" dirty="0"/>
              <a:t>Direct vs. feature-based alignment</a:t>
            </a:r>
            <a:endParaRPr lang="zh-TW" altLang="en-US" dirty="0"/>
          </a:p>
        </p:txBody>
      </p:sp>
      <p:grpSp>
        <p:nvGrpSpPr>
          <p:cNvPr id="4" name="群組 3"/>
          <p:cNvGrpSpPr/>
          <p:nvPr/>
        </p:nvGrpSpPr>
        <p:grpSpPr>
          <a:xfrm>
            <a:off x="543093" y="1690689"/>
            <a:ext cx="8057813" cy="5167311"/>
            <a:chOff x="539552" y="1268760"/>
            <a:chExt cx="8424695" cy="5402585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9552" y="1268760"/>
              <a:ext cx="3672408" cy="27000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15616" y="4221088"/>
              <a:ext cx="2723871" cy="24502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3" descr="descrip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01753" y="1268760"/>
              <a:ext cx="4318719" cy="2055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" descr="C:\Users\bear\Desktop\NTU\碩一下\Image Mosaicing\Corner_det\sift\girl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355976" y="3599999"/>
              <a:ext cx="2160000" cy="2880000"/>
            </a:xfrm>
            <a:prstGeom prst="rect">
              <a:avLst/>
            </a:prstGeom>
            <a:noFill/>
          </p:spPr>
        </p:pic>
        <p:pic>
          <p:nvPicPr>
            <p:cNvPr id="9" name="Picture 3" descr="C:\Users\bear\Desktop\NTU\碩一下\Image Mosaicing\Corner_det\sift\girl_sift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804247" y="3600000"/>
              <a:ext cx="2160000" cy="2880000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2482782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Break time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299959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9.3 Compositing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9.3.1 Choosing a compositing surface</a:t>
            </a:r>
          </a:p>
          <a:p>
            <a:r>
              <a:rPr lang="en-US" altLang="zh-TW" dirty="0" smtClean="0"/>
              <a:t>9.3.2 Pixel selection and weighting (de-ghosting)</a:t>
            </a:r>
          </a:p>
          <a:p>
            <a:r>
              <a:rPr lang="en-US" altLang="zh-TW" dirty="0" smtClean="0"/>
              <a:t>9.3.3 Application: Photomontage</a:t>
            </a:r>
          </a:p>
          <a:p>
            <a:r>
              <a:rPr lang="en-US" altLang="zh-TW" dirty="0" smtClean="0"/>
              <a:t>9.3.4 Blending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5484375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9.3 Compositing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22872" y="1825625"/>
            <a:ext cx="809825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3200" b="1" u="sng" dirty="0" smtClean="0"/>
              <a:t>Goal</a:t>
            </a:r>
          </a:p>
          <a:p>
            <a:r>
              <a:rPr lang="en-US" altLang="zh-TW" sz="3200" dirty="0" smtClean="0"/>
              <a:t>Compositing </a:t>
            </a:r>
            <a:r>
              <a:rPr lang="en-US" altLang="zh-TW" sz="3200" dirty="0"/>
              <a:t>surface parameterization</a:t>
            </a:r>
          </a:p>
          <a:p>
            <a:r>
              <a:rPr lang="en-US" altLang="zh-TW" sz="3200" dirty="0" smtClean="0"/>
              <a:t>Pixel </a:t>
            </a:r>
            <a:r>
              <a:rPr lang="en-US" altLang="zh-TW" sz="3200" dirty="0"/>
              <a:t>and seam selection</a:t>
            </a:r>
          </a:p>
          <a:p>
            <a:r>
              <a:rPr lang="en-US" altLang="zh-TW" sz="3200" dirty="0"/>
              <a:t>Blending</a:t>
            </a:r>
          </a:p>
          <a:p>
            <a:r>
              <a:rPr lang="en-US" altLang="zh-TW" sz="3200" dirty="0" smtClean="0"/>
              <a:t>Exposure </a:t>
            </a:r>
            <a:r>
              <a:rPr lang="en-US" altLang="zh-TW" sz="3200" dirty="0"/>
              <a:t>compensation</a:t>
            </a:r>
            <a:endParaRPr lang="zh-TW" altLang="en-US" sz="3200" dirty="0"/>
          </a:p>
          <a:p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59559920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0156" y="365126"/>
            <a:ext cx="8643687" cy="1325563"/>
          </a:xfrm>
        </p:spPr>
        <p:txBody>
          <a:bodyPr>
            <a:normAutofit/>
          </a:bodyPr>
          <a:lstStyle/>
          <a:p>
            <a:r>
              <a:rPr lang="en-US" altLang="zh-TW" dirty="0"/>
              <a:t>9.3.1 Choosing a compositing </a:t>
            </a:r>
            <a:r>
              <a:rPr lang="en-US" altLang="zh-TW" dirty="0" smtClean="0"/>
              <a:t>surface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3200" dirty="0"/>
              <a:t>Flat panorama</a:t>
            </a:r>
          </a:p>
          <a:p>
            <a:r>
              <a:rPr lang="en-US" altLang="zh-TW" sz="3200" dirty="0"/>
              <a:t>If only </a:t>
            </a:r>
            <a:r>
              <a:rPr lang="en-US" altLang="zh-TW" sz="3200" b="1" dirty="0"/>
              <a:t>a few images </a:t>
            </a:r>
            <a:r>
              <a:rPr lang="en-US" altLang="zh-TW" sz="3200" dirty="0"/>
              <a:t>are stitched together, a natural approach is to </a:t>
            </a:r>
            <a:r>
              <a:rPr lang="en-US" altLang="zh-TW" sz="3200" dirty="0">
                <a:solidFill>
                  <a:srgbClr val="FF0000"/>
                </a:solidFill>
              </a:rPr>
              <a:t>select one of the images as the reference</a:t>
            </a:r>
            <a:r>
              <a:rPr lang="en-US" altLang="zh-TW" sz="3200" dirty="0"/>
              <a:t> and to then </a:t>
            </a:r>
            <a:r>
              <a:rPr lang="en-US" altLang="zh-TW" sz="3200" dirty="0">
                <a:solidFill>
                  <a:srgbClr val="FF0000"/>
                </a:solidFill>
              </a:rPr>
              <a:t>warp all of the other images into its reference coordinate system</a:t>
            </a:r>
            <a:r>
              <a:rPr lang="en-US" altLang="zh-TW" sz="3200" dirty="0" smtClean="0"/>
              <a:t>.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6615486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9.0</a:t>
            </a:r>
            <a:r>
              <a:rPr lang="zh-TW" altLang="en-US" dirty="0" smtClean="0"/>
              <a:t> </a:t>
            </a:r>
            <a:r>
              <a:rPr lang="en-US" altLang="zh-TW" dirty="0" smtClean="0"/>
              <a:t>Introduction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3200" dirty="0" smtClean="0"/>
              <a:t>9.1 Motion Models</a:t>
            </a:r>
          </a:p>
          <a:p>
            <a:pPr lvl="1"/>
            <a:r>
              <a:rPr lang="en-US" altLang="zh-TW" sz="2800" dirty="0" smtClean="0"/>
              <a:t>Review the basic models</a:t>
            </a:r>
          </a:p>
          <a:p>
            <a:pPr lvl="1"/>
            <a:r>
              <a:rPr lang="en-US" altLang="zh-TW" sz="2800" dirty="0" smtClean="0"/>
              <a:t>Some new motion models related to panoramic image stitching</a:t>
            </a:r>
          </a:p>
          <a:p>
            <a:pPr lvl="1"/>
            <a:r>
              <a:rPr lang="en-US" altLang="zh-TW" sz="2800" dirty="0" smtClean="0"/>
              <a:t>How to correctly align two images</a:t>
            </a:r>
          </a:p>
          <a:p>
            <a:r>
              <a:rPr lang="en-US" altLang="zh-TW" sz="3200" dirty="0" smtClean="0"/>
              <a:t>9.2 Global Alignment</a:t>
            </a:r>
          </a:p>
          <a:p>
            <a:pPr lvl="1"/>
            <a:r>
              <a:rPr lang="en-US" altLang="zh-TW" sz="2800" dirty="0" smtClean="0"/>
              <a:t>How to correctly align all images</a:t>
            </a:r>
          </a:p>
          <a:p>
            <a:r>
              <a:rPr lang="en-US" altLang="zh-TW" sz="3200" dirty="0" smtClean="0"/>
              <a:t>9.3 Compositing</a:t>
            </a:r>
          </a:p>
          <a:p>
            <a:pPr lvl="1"/>
            <a:r>
              <a:rPr lang="en-US" altLang="zh-TW" sz="2800" dirty="0" smtClean="0"/>
              <a:t>How to blend images</a:t>
            </a:r>
          </a:p>
        </p:txBody>
      </p:sp>
    </p:spTree>
    <p:extLst>
      <p:ext uri="{BB962C8B-B14F-4D97-AF65-F5344CB8AC3E}">
        <p14:creationId xmlns:p14="http://schemas.microsoft.com/office/powerpoint/2010/main" val="48593158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0156" y="365126"/>
            <a:ext cx="8643687" cy="1325563"/>
          </a:xfrm>
        </p:spPr>
        <p:txBody>
          <a:bodyPr>
            <a:normAutofit/>
          </a:bodyPr>
          <a:lstStyle/>
          <a:p>
            <a:r>
              <a:rPr lang="en-US" altLang="zh-TW" dirty="0"/>
              <a:t>9.3.1 Choosing a compositing </a:t>
            </a:r>
            <a:r>
              <a:rPr lang="en-US" altLang="zh-TW" dirty="0" smtClean="0"/>
              <a:t>surface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14324" y="1825625"/>
            <a:ext cx="8515350" cy="4351338"/>
          </a:xfrm>
        </p:spPr>
        <p:txBody>
          <a:bodyPr/>
          <a:lstStyle/>
          <a:p>
            <a:pPr marL="0" indent="0">
              <a:buNone/>
            </a:pPr>
            <a:r>
              <a:rPr lang="en-US" altLang="zh-TW" sz="3200" dirty="0"/>
              <a:t>For </a:t>
            </a:r>
            <a:r>
              <a:rPr lang="en-US" altLang="zh-TW" sz="3200" b="1" dirty="0"/>
              <a:t>larger fields of view</a:t>
            </a:r>
            <a:r>
              <a:rPr lang="en-US" altLang="zh-TW" sz="3200" dirty="0"/>
              <a:t>, however, we cannot maintain a flat representation without excessively stretching pixels near the border of the image.</a:t>
            </a:r>
          </a:p>
          <a:p>
            <a:r>
              <a:rPr lang="en-US" altLang="zh-TW" sz="3200" dirty="0"/>
              <a:t>The usual choice for compositing larger panoramas is to </a:t>
            </a:r>
            <a:r>
              <a:rPr lang="en-US" altLang="zh-TW" sz="3200" dirty="0">
                <a:solidFill>
                  <a:srgbClr val="FF0000"/>
                </a:solidFill>
              </a:rPr>
              <a:t>use a cylindrical or spherical projection</a:t>
            </a:r>
            <a:endParaRPr lang="zh-TW" altLang="en-US" dirty="0">
              <a:solidFill>
                <a:srgbClr val="FF0000"/>
              </a:solidFill>
            </a:endParaRPr>
          </a:p>
          <a:p>
            <a:endParaRPr lang="zh-TW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147" y="4548537"/>
            <a:ext cx="6801853" cy="2196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643250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0156" y="365126"/>
            <a:ext cx="8643687" cy="1325563"/>
          </a:xfrm>
        </p:spPr>
        <p:txBody>
          <a:bodyPr>
            <a:normAutofit/>
          </a:bodyPr>
          <a:lstStyle/>
          <a:p>
            <a:r>
              <a:rPr lang="en-US" altLang="zh-TW" dirty="0"/>
              <a:t>9.3.1 Choosing a compositing </a:t>
            </a:r>
            <a:r>
              <a:rPr lang="en-US" altLang="zh-TW" dirty="0" smtClean="0"/>
              <a:t>surface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25076" y="1825625"/>
            <a:ext cx="889384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3200" dirty="0"/>
              <a:t>View selection</a:t>
            </a:r>
          </a:p>
          <a:p>
            <a:r>
              <a:rPr lang="en-US" altLang="zh-TW" sz="3200" dirty="0"/>
              <a:t>As mentioned above, for a flat composite, we can choose one of the images as a reference.</a:t>
            </a:r>
          </a:p>
          <a:p>
            <a:r>
              <a:rPr lang="en-US" altLang="zh-TW" sz="3200" dirty="0"/>
              <a:t>A reasonable choice is the one that is geometrically most central.</a:t>
            </a:r>
          </a:p>
          <a:p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63555654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0157" y="1825625"/>
            <a:ext cx="864368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3200" dirty="0"/>
              <a:t>Coordinate transformations</a:t>
            </a:r>
          </a:p>
          <a:p>
            <a:pPr>
              <a:buClr>
                <a:srgbClr val="0070C0"/>
              </a:buClr>
            </a:pPr>
            <a:r>
              <a:rPr lang="en-US" altLang="zh-TW" sz="3200" dirty="0"/>
              <a:t>The final compositing surface is flat.</a:t>
            </a:r>
          </a:p>
          <a:p>
            <a:pPr>
              <a:buClr>
                <a:srgbClr val="0070C0"/>
              </a:buClr>
            </a:pPr>
            <a:r>
              <a:rPr lang="en-US" altLang="zh-TW" sz="3200" dirty="0"/>
              <a:t>The final composite surface has some other analytic form (e.g., cylindrical or spherical).</a:t>
            </a:r>
          </a:p>
          <a:p>
            <a:pPr lvl="1">
              <a:buClr>
                <a:srgbClr val="00CCFF"/>
              </a:buClr>
            </a:pPr>
            <a:r>
              <a:rPr lang="en-US" altLang="zh-TW" sz="2800" dirty="0"/>
              <a:t>lookup tables by the partial trigonometric functions</a:t>
            </a:r>
          </a:p>
          <a:p>
            <a:pPr lvl="1">
              <a:buClr>
                <a:srgbClr val="00CCFF"/>
              </a:buClr>
            </a:pPr>
            <a:r>
              <a:rPr lang="en-US" altLang="zh-TW" sz="2800" dirty="0"/>
              <a:t>computing exact pixel mappings on a coarser grid and then interpolating these values</a:t>
            </a:r>
          </a:p>
          <a:p>
            <a:endParaRPr lang="zh-TW" altLang="en-US" dirty="0"/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50156" y="365126"/>
            <a:ext cx="8643687" cy="1325563"/>
          </a:xfrm>
        </p:spPr>
        <p:txBody>
          <a:bodyPr>
            <a:normAutofit/>
          </a:bodyPr>
          <a:lstStyle/>
          <a:p>
            <a:r>
              <a:rPr lang="en-US" altLang="zh-TW" dirty="0"/>
              <a:t>9.3.1 Choosing a compositing </a:t>
            </a:r>
            <a:r>
              <a:rPr lang="en-US" altLang="zh-TW" dirty="0" smtClean="0"/>
              <a:t>surface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6183613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0155" y="1825625"/>
            <a:ext cx="864368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3200" dirty="0"/>
              <a:t>Sampling issues</a:t>
            </a:r>
          </a:p>
          <a:p>
            <a:r>
              <a:rPr lang="en-US" altLang="zh-TW" sz="3200" dirty="0"/>
              <a:t>If </a:t>
            </a:r>
            <a:r>
              <a:rPr lang="en-US" altLang="zh-TW" sz="3200" b="1" dirty="0"/>
              <a:t>the final panorama has a lower resolution than the input images</a:t>
            </a:r>
            <a:r>
              <a:rPr lang="en-US" altLang="zh-TW" sz="3200" dirty="0"/>
              <a:t>, </a:t>
            </a:r>
            <a:r>
              <a:rPr lang="en-US" altLang="zh-TW" sz="3200" dirty="0">
                <a:solidFill>
                  <a:srgbClr val="FF0000"/>
                </a:solidFill>
              </a:rPr>
              <a:t>pre-filtering the input images </a:t>
            </a:r>
            <a:r>
              <a:rPr lang="en-US" altLang="zh-TW" sz="3200" dirty="0"/>
              <a:t>is necessary to avoid aliasing.</a:t>
            </a:r>
          </a:p>
          <a:p>
            <a:r>
              <a:rPr lang="en-US" altLang="zh-TW" sz="3200" dirty="0"/>
              <a:t>Under certain conditions, it may also be possible to produce images with a higher resolution than the input images using the process of super-resolution.</a:t>
            </a:r>
            <a:endParaRPr lang="zh-TW" altLang="en-US" sz="3200" dirty="0"/>
          </a:p>
          <a:p>
            <a:endParaRPr lang="zh-TW" altLang="en-US" dirty="0"/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50156" y="365126"/>
            <a:ext cx="8643687" cy="1325563"/>
          </a:xfrm>
        </p:spPr>
        <p:txBody>
          <a:bodyPr>
            <a:normAutofit/>
          </a:bodyPr>
          <a:lstStyle/>
          <a:p>
            <a:r>
              <a:rPr lang="en-US" altLang="zh-TW" dirty="0"/>
              <a:t>9.3.1 Choosing a compositing </a:t>
            </a:r>
            <a:r>
              <a:rPr lang="en-US" altLang="zh-TW" dirty="0" smtClean="0"/>
              <a:t>surface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3468170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3200" dirty="0" smtClean="0"/>
              <a:t>Super resolution</a:t>
            </a:r>
            <a:endParaRPr lang="zh-TW" altLang="en-US" sz="3200" dirty="0"/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50156" y="365126"/>
            <a:ext cx="8643687" cy="1325563"/>
          </a:xfrm>
        </p:spPr>
        <p:txBody>
          <a:bodyPr>
            <a:normAutofit/>
          </a:bodyPr>
          <a:lstStyle/>
          <a:p>
            <a:r>
              <a:rPr lang="en-US" altLang="zh-TW" dirty="0"/>
              <a:t>9.3.1 Choosing a compositing </a:t>
            </a:r>
            <a:r>
              <a:rPr lang="en-US" altLang="zh-TW" dirty="0" smtClean="0"/>
              <a:t>surface</a:t>
            </a:r>
            <a:endParaRPr lang="zh-TW" altLang="en-US" dirty="0"/>
          </a:p>
        </p:txBody>
      </p:sp>
      <p:pic>
        <p:nvPicPr>
          <p:cNvPr id="6" name="Picture 2" descr="http://journal.frontiersin.org/image/researchtopic/30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411" y="2539020"/>
            <a:ext cx="6554853" cy="363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925693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74746" y="365126"/>
            <a:ext cx="8194508" cy="1325563"/>
          </a:xfrm>
        </p:spPr>
        <p:txBody>
          <a:bodyPr/>
          <a:lstStyle/>
          <a:p>
            <a:r>
              <a:rPr lang="en-US" altLang="zh-TW" dirty="0" smtClean="0"/>
              <a:t>9.3.2 Pixel selection and weighting (de-ghosting)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6725" y="1825625"/>
            <a:ext cx="8210549" cy="4351338"/>
          </a:xfrm>
        </p:spPr>
        <p:txBody>
          <a:bodyPr/>
          <a:lstStyle/>
          <a:p>
            <a:pPr marL="0" indent="0">
              <a:buNone/>
            </a:pPr>
            <a:r>
              <a:rPr lang="en-US" altLang="zh-TW" sz="3200" dirty="0"/>
              <a:t>Once the source pixels have been mapped onto the final composite surface, we must still decide how to blend them in order to create an attractive-looking panorama.</a:t>
            </a:r>
          </a:p>
          <a:p>
            <a:r>
              <a:rPr lang="en-US" altLang="zh-TW" sz="3200" dirty="0"/>
              <a:t>visible seams (due to exposure differences)</a:t>
            </a:r>
          </a:p>
          <a:p>
            <a:r>
              <a:rPr lang="en-US" altLang="zh-TW" sz="3200" dirty="0"/>
              <a:t>blurring (due to </a:t>
            </a:r>
            <a:r>
              <a:rPr lang="en-US" altLang="zh-TW" sz="3200" dirty="0" err="1"/>
              <a:t>mis</a:t>
            </a:r>
            <a:r>
              <a:rPr lang="en-US" altLang="zh-TW" sz="3200" dirty="0"/>
              <a:t>-registration)</a:t>
            </a:r>
          </a:p>
          <a:p>
            <a:r>
              <a:rPr lang="en-US" altLang="zh-TW" sz="3200" dirty="0"/>
              <a:t>ghosting (due to moving objects</a:t>
            </a:r>
            <a:r>
              <a:rPr lang="en-US" altLang="zh-TW" sz="3200" dirty="0" smtClean="0"/>
              <a:t>)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1060695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74746" y="365126"/>
            <a:ext cx="8194508" cy="1325563"/>
          </a:xfrm>
        </p:spPr>
        <p:txBody>
          <a:bodyPr/>
          <a:lstStyle/>
          <a:p>
            <a:r>
              <a:rPr lang="en-US" altLang="zh-TW" dirty="0" smtClean="0"/>
              <a:t>9.3.2 Pixel selection and weighting (de-ghosting)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TW" sz="3200" dirty="0"/>
              <a:t>The simplest way to create a final composite is to simply </a:t>
            </a:r>
            <a:r>
              <a:rPr lang="en-US" altLang="zh-TW" sz="3200" dirty="0">
                <a:solidFill>
                  <a:srgbClr val="FF0000"/>
                </a:solidFill>
              </a:rPr>
              <a:t>take an average value at each </a:t>
            </a:r>
            <a:r>
              <a:rPr lang="en-US" altLang="zh-TW" sz="3200" dirty="0" smtClean="0">
                <a:solidFill>
                  <a:srgbClr val="FF0000"/>
                </a:solidFill>
              </a:rPr>
              <a:t>pixel</a:t>
            </a:r>
            <a:r>
              <a:rPr lang="en-US" altLang="zh-TW" sz="3200" dirty="0" smtClean="0"/>
              <a:t>.</a:t>
            </a:r>
            <a:endParaRPr lang="en-US" altLang="zh-TW" dirty="0"/>
          </a:p>
          <a:p>
            <a:r>
              <a:rPr lang="en-US" altLang="zh-TW" sz="3200" dirty="0"/>
              <a:t>Visible drawback by:</a:t>
            </a:r>
          </a:p>
          <a:p>
            <a:pPr lvl="1"/>
            <a:r>
              <a:rPr lang="en-US" altLang="zh-TW" sz="2800" dirty="0"/>
              <a:t>exposure differences</a:t>
            </a:r>
          </a:p>
          <a:p>
            <a:pPr lvl="1"/>
            <a:r>
              <a:rPr lang="en-US" altLang="zh-TW" sz="2800" dirty="0" err="1"/>
              <a:t>misregistrations</a:t>
            </a:r>
            <a:endParaRPr lang="en-US" altLang="zh-TW" sz="2800" dirty="0"/>
          </a:p>
          <a:p>
            <a:pPr lvl="1"/>
            <a:r>
              <a:rPr lang="en-US" altLang="zh-TW" sz="2800" dirty="0"/>
              <a:t>scene movement</a:t>
            </a:r>
            <a:endParaRPr lang="zh-TW" altLang="en-US" sz="2800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209906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74746" y="365126"/>
            <a:ext cx="8194508" cy="1325563"/>
          </a:xfrm>
        </p:spPr>
        <p:txBody>
          <a:bodyPr/>
          <a:lstStyle/>
          <a:p>
            <a:r>
              <a:rPr lang="en-US" altLang="zh-TW" dirty="0" smtClean="0"/>
              <a:t>9.3.2 Pixel selection and weighting (de-ghosting)</a:t>
            </a:r>
            <a:endParaRPr lang="zh-TW" alt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97" y="1931322"/>
            <a:ext cx="8063606" cy="424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540196" y="6177986"/>
            <a:ext cx="80636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/>
              <a:t>Final composites computed by a variety of algorithms (</a:t>
            </a:r>
            <a:r>
              <a:rPr lang="en-US" altLang="zh-TW" dirty="0" err="1"/>
              <a:t>Szeliski</a:t>
            </a:r>
            <a:r>
              <a:rPr lang="en-US" altLang="zh-TW" dirty="0"/>
              <a:t> 2006a): </a:t>
            </a:r>
          </a:p>
          <a:p>
            <a:r>
              <a:rPr lang="en-US" altLang="zh-TW" dirty="0"/>
              <a:t>(</a:t>
            </a:r>
            <a:r>
              <a:rPr lang="en-US" altLang="zh-TW" dirty="0" smtClean="0"/>
              <a:t>a)average</a:t>
            </a:r>
            <a:r>
              <a:rPr lang="en-US" altLang="zh-TW" dirty="0"/>
              <a:t>, (</a:t>
            </a:r>
            <a:r>
              <a:rPr lang="en-US" altLang="zh-TW" dirty="0" smtClean="0"/>
              <a:t>b)median</a:t>
            </a:r>
            <a:r>
              <a:rPr lang="en-US" altLang="zh-TW" dirty="0"/>
              <a:t>, (</a:t>
            </a:r>
            <a:r>
              <a:rPr lang="en-US" altLang="zh-TW" dirty="0" smtClean="0"/>
              <a:t>c)feathered </a:t>
            </a:r>
            <a:r>
              <a:rPr lang="en-US" altLang="zh-TW" dirty="0"/>
              <a:t>average, (</a:t>
            </a:r>
            <a:r>
              <a:rPr lang="en-US" altLang="zh-TW" dirty="0" smtClean="0"/>
              <a:t>d)p-norm </a:t>
            </a:r>
            <a:r>
              <a:rPr lang="en-US" altLang="zh-TW" dirty="0"/>
              <a:t>p = </a:t>
            </a:r>
            <a:r>
              <a:rPr lang="en-US" altLang="zh-TW" dirty="0" smtClean="0"/>
              <a:t>10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873967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74746" y="365126"/>
            <a:ext cx="8194508" cy="1325563"/>
          </a:xfrm>
        </p:spPr>
        <p:txBody>
          <a:bodyPr/>
          <a:lstStyle/>
          <a:p>
            <a:r>
              <a:rPr lang="en-US" altLang="zh-TW" dirty="0" smtClean="0"/>
              <a:t>9.3.2 Pixel selection and weighting (de-ghosting)</a:t>
            </a:r>
            <a:endParaRPr lang="zh-TW" alt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1894573"/>
            <a:ext cx="8064000" cy="4308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540000" y="6202737"/>
            <a:ext cx="806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(</a:t>
            </a:r>
            <a:r>
              <a:rPr lang="en-US" altLang="zh-TW" dirty="0" smtClean="0"/>
              <a:t>e)</a:t>
            </a:r>
            <a:r>
              <a:rPr lang="en-US" altLang="zh-TW" dirty="0" err="1" smtClean="0"/>
              <a:t>Voronoi</a:t>
            </a:r>
            <a:r>
              <a:rPr lang="en-US" altLang="zh-TW" dirty="0"/>
              <a:t>, (</a:t>
            </a:r>
            <a:r>
              <a:rPr lang="en-US" altLang="zh-TW" dirty="0" smtClean="0"/>
              <a:t>f)weighted ROD </a:t>
            </a:r>
            <a:r>
              <a:rPr lang="en-US" altLang="zh-TW" dirty="0"/>
              <a:t>vertex cover with </a:t>
            </a:r>
            <a:r>
              <a:rPr lang="en-US" altLang="zh-TW" dirty="0" smtClean="0"/>
              <a:t>feathering</a:t>
            </a:r>
            <a:endParaRPr lang="en-US" altLang="zh-TW" dirty="0"/>
          </a:p>
          <a:p>
            <a:r>
              <a:rPr lang="en-US" altLang="zh-TW" dirty="0" smtClean="0"/>
              <a:t>(g)graph </a:t>
            </a:r>
            <a:r>
              <a:rPr lang="en-US" altLang="zh-TW" dirty="0"/>
              <a:t>cut seams with Poisson </a:t>
            </a:r>
            <a:r>
              <a:rPr lang="en-US" altLang="zh-TW" dirty="0" smtClean="0"/>
              <a:t>blending, (h)with pyramid blending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9647960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9.3.3 Application: Photomontage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61925" y="1825625"/>
            <a:ext cx="882015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3200" dirty="0"/>
              <a:t>While image stitching is normally used to composite partially overlapping photographs, it can also be used to </a:t>
            </a:r>
            <a:r>
              <a:rPr lang="en-US" altLang="zh-TW" sz="3200" dirty="0">
                <a:solidFill>
                  <a:srgbClr val="FF0000"/>
                </a:solidFill>
              </a:rPr>
              <a:t>composite repeated shots of a scene</a:t>
            </a:r>
            <a:r>
              <a:rPr lang="en-US" altLang="zh-TW" sz="3200" dirty="0"/>
              <a:t> taken with the aim of obtaining the best possible composition and appearance of each element.</a:t>
            </a:r>
            <a:endParaRPr lang="zh-TW" altLang="en-US" sz="3200" dirty="0"/>
          </a:p>
          <a:p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0942748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Break time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90" y="1825625"/>
            <a:ext cx="695622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9193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9.3.3 Application: Photomontage</a:t>
            </a:r>
            <a:endParaRPr lang="zh-TW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66789"/>
            <a:ext cx="9144000" cy="235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853" y="3887097"/>
            <a:ext cx="4020294" cy="2874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339895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9.3.3 Application: Photomontage</a:t>
            </a:r>
            <a:endParaRPr lang="zh-TW" altLang="en-US" dirty="0"/>
          </a:p>
        </p:txBody>
      </p:sp>
      <p:pic>
        <p:nvPicPr>
          <p:cNvPr id="4" name="Picture 2" descr="從白天到晚上，攝影師用一張照片帶你看盡城市日與夜精彩景致！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61" y="1690689"/>
            <a:ext cx="7647478" cy="487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859657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122" name="Picture 2" descr="「你的名字」的圖片搜尋結果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38" y="2366532"/>
            <a:ext cx="7950724" cy="33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280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146" name="Picture 2" descr="「你的名字」的圖片搜尋結果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96"/>
          <a:stretch/>
        </p:blipFill>
        <p:spPr bwMode="auto">
          <a:xfrm>
            <a:off x="672363" y="2369712"/>
            <a:ext cx="7784793" cy="33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316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Break time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775" y="2374129"/>
            <a:ext cx="3600450" cy="3486150"/>
          </a:xfrm>
        </p:spPr>
      </p:pic>
    </p:spTree>
    <p:extLst>
      <p:ext uri="{BB962C8B-B14F-4D97-AF65-F5344CB8AC3E}">
        <p14:creationId xmlns:p14="http://schemas.microsoft.com/office/powerpoint/2010/main" val="76107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9.3.4 Blending</a:t>
            </a:r>
            <a:endParaRPr lang="zh-TW" alt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36" y="1690689"/>
            <a:ext cx="8343128" cy="4579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704078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9.3.4 Blending</a:t>
            </a:r>
            <a:endParaRPr lang="zh-TW" altLang="en-US" dirty="0"/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1489910" y="1690689"/>
            <a:ext cx="6164179" cy="2783124"/>
            <a:chOff x="388" y="624"/>
            <a:chExt cx="4700" cy="2137"/>
          </a:xfrm>
        </p:grpSpPr>
        <p:pic>
          <p:nvPicPr>
            <p:cNvPr id="5" name="Picture 4" descr="lfade3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624"/>
              <a:ext cx="1810" cy="1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 descr="rfade3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1" y="624"/>
              <a:ext cx="1817" cy="1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oup 6"/>
            <p:cNvGrpSpPr>
              <a:grpSpLocks/>
            </p:cNvGrpSpPr>
            <p:nvPr/>
          </p:nvGrpSpPr>
          <p:grpSpPr bwMode="auto">
            <a:xfrm>
              <a:off x="388" y="2361"/>
              <a:ext cx="2108" cy="400"/>
              <a:chOff x="388" y="2361"/>
              <a:chExt cx="2108" cy="400"/>
            </a:xfrm>
          </p:grpSpPr>
          <p:grpSp>
            <p:nvGrpSpPr>
              <p:cNvPr id="19" name="Group 7"/>
              <p:cNvGrpSpPr>
                <a:grpSpLocks/>
              </p:cNvGrpSpPr>
              <p:nvPr/>
            </p:nvGrpSpPr>
            <p:grpSpPr bwMode="auto">
              <a:xfrm>
                <a:off x="388" y="2505"/>
                <a:ext cx="236" cy="256"/>
                <a:chOff x="484" y="3273"/>
                <a:chExt cx="236" cy="256"/>
              </a:xfrm>
            </p:grpSpPr>
            <p:sp>
              <p:nvSpPr>
                <p:cNvPr id="26" name="Line 8"/>
                <p:cNvSpPr>
                  <a:spLocks noChangeShapeType="1"/>
                </p:cNvSpPr>
                <p:nvPr/>
              </p:nvSpPr>
              <p:spPr bwMode="auto">
                <a:xfrm>
                  <a:off x="624" y="3408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7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484" y="3273"/>
                  <a:ext cx="207" cy="25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r>
                    <a:rPr lang="en-US" altLang="zh-TW" sz="1800">
                      <a:ea typeface="新細明體" charset="-120"/>
                    </a:rPr>
                    <a:t>0</a:t>
                  </a:r>
                </a:p>
              </p:txBody>
            </p:sp>
          </p:grpSp>
          <p:sp>
            <p:nvSpPr>
              <p:cNvPr id="20" name="Line 10"/>
              <p:cNvSpPr>
                <a:spLocks noChangeShapeType="1"/>
              </p:cNvSpPr>
              <p:nvPr/>
            </p:nvSpPr>
            <p:spPr bwMode="auto">
              <a:xfrm>
                <a:off x="672" y="2496"/>
                <a:ext cx="81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" name="Line 11"/>
              <p:cNvSpPr>
                <a:spLocks noChangeShapeType="1"/>
              </p:cNvSpPr>
              <p:nvPr/>
            </p:nvSpPr>
            <p:spPr bwMode="auto">
              <a:xfrm>
                <a:off x="1680" y="2640"/>
                <a:ext cx="81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2" name="Line 12"/>
              <p:cNvSpPr>
                <a:spLocks noChangeShapeType="1"/>
              </p:cNvSpPr>
              <p:nvPr/>
            </p:nvSpPr>
            <p:spPr bwMode="auto">
              <a:xfrm>
                <a:off x="1488" y="2496"/>
                <a:ext cx="192" cy="14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grpSp>
            <p:nvGrpSpPr>
              <p:cNvPr id="23" name="Group 13"/>
              <p:cNvGrpSpPr>
                <a:grpSpLocks/>
              </p:cNvGrpSpPr>
              <p:nvPr/>
            </p:nvGrpSpPr>
            <p:grpSpPr bwMode="auto">
              <a:xfrm>
                <a:off x="388" y="2361"/>
                <a:ext cx="236" cy="256"/>
                <a:chOff x="484" y="3273"/>
                <a:chExt cx="236" cy="256"/>
              </a:xfrm>
            </p:grpSpPr>
            <p:sp>
              <p:nvSpPr>
                <p:cNvPr id="24" name="Line 14"/>
                <p:cNvSpPr>
                  <a:spLocks noChangeShapeType="1"/>
                </p:cNvSpPr>
                <p:nvPr/>
              </p:nvSpPr>
              <p:spPr bwMode="auto">
                <a:xfrm>
                  <a:off x="624" y="3408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5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484" y="3273"/>
                  <a:ext cx="207" cy="25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r>
                    <a:rPr lang="en-US" altLang="zh-TW" sz="1800">
                      <a:ea typeface="新細明體" charset="-120"/>
                    </a:rPr>
                    <a:t>1</a:t>
                  </a:r>
                </a:p>
              </p:txBody>
            </p:sp>
          </p:grpSp>
        </p:grpSp>
        <p:grpSp>
          <p:nvGrpSpPr>
            <p:cNvPr id="8" name="Group 16"/>
            <p:cNvGrpSpPr>
              <a:grpSpLocks/>
            </p:cNvGrpSpPr>
            <p:nvPr/>
          </p:nvGrpSpPr>
          <p:grpSpPr bwMode="auto">
            <a:xfrm>
              <a:off x="2980" y="2505"/>
              <a:ext cx="236" cy="256"/>
              <a:chOff x="484" y="3273"/>
              <a:chExt cx="236" cy="256"/>
            </a:xfrm>
          </p:grpSpPr>
          <p:sp>
            <p:nvSpPr>
              <p:cNvPr id="17" name="Line 17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8" name="Text Box 18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207" cy="2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 altLang="zh-TW" sz="1800">
                    <a:ea typeface="新細明體" charset="-120"/>
                  </a:rPr>
                  <a:t>0</a:t>
                </a:r>
              </a:p>
            </p:txBody>
          </p:sp>
        </p:grpSp>
        <p:grpSp>
          <p:nvGrpSpPr>
            <p:cNvPr id="9" name="Group 19"/>
            <p:cNvGrpSpPr>
              <a:grpSpLocks/>
            </p:cNvGrpSpPr>
            <p:nvPr/>
          </p:nvGrpSpPr>
          <p:grpSpPr bwMode="auto">
            <a:xfrm flipH="1">
              <a:off x="3264" y="2496"/>
              <a:ext cx="1824" cy="144"/>
              <a:chOff x="3264" y="2496"/>
              <a:chExt cx="1824" cy="144"/>
            </a:xfrm>
          </p:grpSpPr>
          <p:sp>
            <p:nvSpPr>
              <p:cNvPr id="14" name="Line 20"/>
              <p:cNvSpPr>
                <a:spLocks noChangeShapeType="1"/>
              </p:cNvSpPr>
              <p:nvPr/>
            </p:nvSpPr>
            <p:spPr bwMode="auto">
              <a:xfrm>
                <a:off x="3264" y="2496"/>
                <a:ext cx="81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5" name="Line 21"/>
              <p:cNvSpPr>
                <a:spLocks noChangeShapeType="1"/>
              </p:cNvSpPr>
              <p:nvPr/>
            </p:nvSpPr>
            <p:spPr bwMode="auto">
              <a:xfrm>
                <a:off x="4272" y="2640"/>
                <a:ext cx="81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6" name="Line 22"/>
              <p:cNvSpPr>
                <a:spLocks noChangeShapeType="1"/>
              </p:cNvSpPr>
              <p:nvPr/>
            </p:nvSpPr>
            <p:spPr bwMode="auto">
              <a:xfrm>
                <a:off x="4080" y="2496"/>
                <a:ext cx="192" cy="14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10" name="Group 23"/>
            <p:cNvGrpSpPr>
              <a:grpSpLocks/>
            </p:cNvGrpSpPr>
            <p:nvPr/>
          </p:nvGrpSpPr>
          <p:grpSpPr bwMode="auto">
            <a:xfrm>
              <a:off x="2980" y="2360"/>
              <a:ext cx="236" cy="257"/>
              <a:chOff x="484" y="3272"/>
              <a:chExt cx="236" cy="257"/>
            </a:xfrm>
          </p:grpSpPr>
          <p:sp>
            <p:nvSpPr>
              <p:cNvPr id="12" name="Line 24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3" name="Text Box 25"/>
              <p:cNvSpPr txBox="1">
                <a:spLocks noChangeArrowheads="1"/>
              </p:cNvSpPr>
              <p:nvPr/>
            </p:nvSpPr>
            <p:spPr bwMode="auto">
              <a:xfrm>
                <a:off x="484" y="3272"/>
                <a:ext cx="207" cy="2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 altLang="zh-TW" sz="1800">
                    <a:ea typeface="新細明體" charset="-120"/>
                  </a:rPr>
                  <a:t>1</a:t>
                </a:r>
              </a:p>
            </p:txBody>
          </p:sp>
        </p:grpSp>
        <p:sp>
          <p:nvSpPr>
            <p:cNvPr id="11" name="Text Box 26"/>
            <p:cNvSpPr txBox="1">
              <a:spLocks noChangeArrowheads="1"/>
            </p:cNvSpPr>
            <p:nvPr/>
          </p:nvSpPr>
          <p:spPr bwMode="auto">
            <a:xfrm>
              <a:off x="2688" y="1142"/>
              <a:ext cx="430" cy="7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zh-TW" sz="6000" b="1">
                  <a:solidFill>
                    <a:srgbClr val="FF0000"/>
                  </a:solidFill>
                  <a:ea typeface="新細明體" charset="-120"/>
                </a:rPr>
                <a:t>+</a:t>
              </a:r>
            </a:p>
          </p:txBody>
        </p:sp>
      </p:grpSp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2850750" y="4511822"/>
            <a:ext cx="3247178" cy="2286013"/>
            <a:chOff x="720" y="2592"/>
            <a:chExt cx="2250" cy="1584"/>
          </a:xfrm>
        </p:grpSpPr>
        <p:pic>
          <p:nvPicPr>
            <p:cNvPr id="29" name="Picture 28" descr="win3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8" y="2592"/>
              <a:ext cx="1572" cy="1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Text Box 29"/>
            <p:cNvSpPr txBox="1">
              <a:spLocks noChangeArrowheads="1"/>
            </p:cNvSpPr>
            <p:nvPr/>
          </p:nvSpPr>
          <p:spPr bwMode="auto">
            <a:xfrm>
              <a:off x="720" y="3024"/>
              <a:ext cx="390" cy="6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zh-TW" sz="6000" b="1">
                  <a:solidFill>
                    <a:srgbClr val="FF0000"/>
                  </a:solidFill>
                  <a:ea typeface="新細明體" charset="-120"/>
                </a:rPr>
                <a:t>=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7031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9.3.4 Blending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426619" y="1825625"/>
                <a:ext cx="8290761" cy="435133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altLang="zh-TW" sz="3200" dirty="0" smtClean="0">
                    <a:ea typeface="新細明體" charset="-120"/>
                  </a:rPr>
                  <a:t>Weight each image proportional to its distance from the edge</a:t>
                </a:r>
                <a:r>
                  <a:rPr lang="zh-TW" altLang="en-US" sz="3200" dirty="0">
                    <a:ea typeface="新細明體" charset="-120"/>
                  </a:rPr>
                  <a:t> </a:t>
                </a:r>
                <a:r>
                  <a:rPr lang="en-US" altLang="zh-TW" sz="3200" dirty="0">
                    <a:ea typeface="新細明體" charset="-120"/>
                  </a:rPr>
                  <a:t>(distance map [</a:t>
                </a:r>
                <a:r>
                  <a:rPr lang="en-US" altLang="zh-TW" sz="3200" dirty="0" err="1">
                    <a:ea typeface="新細明體" charset="-120"/>
                  </a:rPr>
                  <a:t>Danielsson</a:t>
                </a:r>
                <a:r>
                  <a:rPr lang="en-US" altLang="zh-TW" sz="3200" dirty="0">
                    <a:ea typeface="新細明體" charset="-120"/>
                  </a:rPr>
                  <a:t>, CVGIP 1980]</a:t>
                </a:r>
              </a:p>
              <a:p>
                <a:pPr marL="0" indent="0">
                  <a:buNone/>
                </a:pPr>
                <a:endParaRPr lang="en-US" altLang="zh-TW" dirty="0" smtClean="0"/>
              </a:p>
              <a:p>
                <a:pPr marL="0" indent="0">
                  <a:buNone/>
                </a:pPr>
                <a:endParaRPr lang="en-US" altLang="zh-TW" dirty="0"/>
              </a:p>
              <a:p>
                <a:r>
                  <a:rPr lang="en-US" altLang="zh-TW" dirty="0">
                    <a:ea typeface="新細明體" charset="-120"/>
                  </a:rPr>
                  <a:t>Generate </a:t>
                </a:r>
                <a:r>
                  <a:rPr lang="en-US" altLang="zh-TW" i="1" dirty="0">
                    <a:solidFill>
                      <a:schemeClr val="accent5"/>
                    </a:solidFill>
                    <a:ea typeface="新細明體" charset="-120"/>
                  </a:rPr>
                  <a:t>weight map </a:t>
                </a:r>
                <a:r>
                  <a:rPr lang="en-US" altLang="zh-TW" dirty="0">
                    <a:ea typeface="新細明體" charset="-120"/>
                  </a:rPr>
                  <a:t>for each image</a:t>
                </a:r>
              </a:p>
              <a:p>
                <a:r>
                  <a:rPr lang="en-US" altLang="zh-TW" dirty="0">
                    <a:ea typeface="新細明體" charset="-120"/>
                  </a:rPr>
                  <a:t>Sum up all of the weights and divide by sum:</a:t>
                </a:r>
                <a:r>
                  <a:rPr lang="zh-TW" altLang="en-US" dirty="0">
                    <a:ea typeface="新細明體" charset="-120"/>
                  </a:rPr>
                  <a:t> </a:t>
                </a:r>
                <a:r>
                  <a:rPr lang="en-US" altLang="zh-TW" dirty="0">
                    <a:ea typeface="新細明體" charset="-120"/>
                  </a:rPr>
                  <a:t>weights sum up to 1: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b="0" i="1" smtClean="0">
                            <a:latin typeface="Cambria Math" panose="02040503050406030204" pitchFamily="18" charset="0"/>
                            <a:ea typeface="新細明體" charset="-120"/>
                          </a:rPr>
                        </m:ctrlPr>
                      </m:sSub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新細明體" charset="-120"/>
                          </a:rPr>
                          <m:t>𝑤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新細明體" charset="-120"/>
                          </a:rPr>
                          <m:t>𝑖</m:t>
                        </m:r>
                      </m:sub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新細明體" charset="-120"/>
                          </a:rPr>
                          <m:t>′</m:t>
                        </m:r>
                      </m:sup>
                    </m:sSubSup>
                    <m:r>
                      <a:rPr lang="en-US" altLang="zh-TW" b="0" i="1" smtClean="0">
                        <a:latin typeface="Cambria Math" panose="02040503050406030204" pitchFamily="18" charset="0"/>
                        <a:ea typeface="新細明體" charset="-120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altLang="zh-TW" b="0" i="1" smtClean="0">
                            <a:latin typeface="Cambria Math" panose="02040503050406030204" pitchFamily="18" charset="0"/>
                            <a:ea typeface="新細明體" charset="-12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  <a:ea typeface="新細明體" charset="-120"/>
                              </a:rPr>
                            </m:ctrlPr>
                          </m:sSub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  <a:ea typeface="新細明體" charset="-120"/>
                              </a:rPr>
                              <m:t>𝑤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  <a:ea typeface="新細明體" charset="-120"/>
                              </a:rPr>
                              <m:t>𝑖</m:t>
                            </m:r>
                          </m:sub>
                        </m:sSub>
                      </m:num>
                      <m:den>
                        <m:nary>
                          <m:naryPr>
                            <m:chr m:val="∑"/>
                            <m:limLoc m:val="subSup"/>
                            <m:supHide m:val="on"/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  <a:ea typeface="新細明體" charset="-120"/>
                              </a:rPr>
                            </m:ctrlPr>
                          </m:naryPr>
                          <m:sub>
                            <m:r>
                              <m:rPr>
                                <m:brk m:alnAt="9"/>
                              </m:rPr>
                              <a:rPr lang="en-US" altLang="zh-TW" b="0" i="1" smtClean="0">
                                <a:latin typeface="Cambria Math" panose="02040503050406030204" pitchFamily="18" charset="0"/>
                                <a:ea typeface="新細明體" charset="-120"/>
                              </a:rPr>
                              <m:t>𝑖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新細明體" charset="-120"/>
                                  </a:rPr>
                                </m:ctrlPr>
                              </m:sSubP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新細明體" charset="-12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新細明體" charset="-12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den>
                    </m:f>
                  </m:oMath>
                </a14:m>
                <a:endParaRPr lang="en-US" altLang="zh-TW" dirty="0">
                  <a:ea typeface="新細明體" charset="-120"/>
                </a:endParaRPr>
              </a:p>
              <a:p>
                <a:endParaRPr lang="zh-TW" altLang="en-US" dirty="0"/>
              </a:p>
              <a:p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6619" y="1825625"/>
                <a:ext cx="8290761" cy="4351338"/>
              </a:xfrm>
              <a:blipFill rotWithShape="0">
                <a:blip r:embed="rId2"/>
                <a:stretch>
                  <a:fillRect l="-1912" t="-2941" r="-139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群組 3"/>
          <p:cNvGrpSpPr/>
          <p:nvPr/>
        </p:nvGrpSpPr>
        <p:grpSpPr>
          <a:xfrm>
            <a:off x="1484589" y="3304676"/>
            <a:ext cx="6174820" cy="584104"/>
            <a:chOff x="990600" y="3200400"/>
            <a:chExt cx="5638800" cy="533400"/>
          </a:xfrm>
        </p:grpSpPr>
        <p:sp>
          <p:nvSpPr>
            <p:cNvPr id="5" name="AutoShape 5"/>
            <p:cNvSpPr>
              <a:spLocks noChangeArrowheads="1"/>
            </p:cNvSpPr>
            <p:nvPr/>
          </p:nvSpPr>
          <p:spPr bwMode="auto">
            <a:xfrm>
              <a:off x="990600" y="3200400"/>
              <a:ext cx="2667000" cy="53340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10196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>
                <a:ea typeface="新細明體" charset="-120"/>
              </a:endParaRPr>
            </a:p>
          </p:txBody>
        </p:sp>
        <p:sp>
          <p:nvSpPr>
            <p:cNvPr id="6" name="AutoShape 6"/>
            <p:cNvSpPr>
              <a:spLocks noChangeArrowheads="1"/>
            </p:cNvSpPr>
            <p:nvPr/>
          </p:nvSpPr>
          <p:spPr bwMode="auto">
            <a:xfrm>
              <a:off x="2514600" y="3200400"/>
              <a:ext cx="2667000" cy="533400"/>
            </a:xfrm>
            <a:prstGeom prst="triangle">
              <a:avLst>
                <a:gd name="adj" fmla="val 50000"/>
              </a:avLst>
            </a:prstGeom>
            <a:solidFill>
              <a:srgbClr val="CC0000">
                <a:alpha val="10196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>
                <a:ea typeface="新細明體" charset="-120"/>
              </a:endParaRPr>
            </a:p>
          </p:txBody>
        </p:sp>
        <p:sp>
          <p:nvSpPr>
            <p:cNvPr id="7" name="AutoShape 7"/>
            <p:cNvSpPr>
              <a:spLocks noChangeArrowheads="1"/>
            </p:cNvSpPr>
            <p:nvPr/>
          </p:nvSpPr>
          <p:spPr bwMode="auto">
            <a:xfrm>
              <a:off x="3962400" y="3200400"/>
              <a:ext cx="2667000" cy="533400"/>
            </a:xfrm>
            <a:prstGeom prst="triangle">
              <a:avLst>
                <a:gd name="adj" fmla="val 50000"/>
              </a:avLst>
            </a:prstGeom>
            <a:solidFill>
              <a:schemeClr val="accent2">
                <a:alpha val="10196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>
                <a:ea typeface="新細明體" charset="-120"/>
              </a:endParaRPr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>
              <a:off x="2590800" y="3276600"/>
              <a:ext cx="1066800" cy="0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>
              <a:off x="4038600" y="3276600"/>
              <a:ext cx="1066800" cy="0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0" name="群組 9"/>
          <p:cNvGrpSpPr>
            <a:grpSpLocks noChangeAspect="1"/>
          </p:cNvGrpSpPr>
          <p:nvPr/>
        </p:nvGrpSpPr>
        <p:grpSpPr>
          <a:xfrm>
            <a:off x="1526720" y="5967657"/>
            <a:ext cx="6174000" cy="448030"/>
            <a:chOff x="990600" y="5257800"/>
            <a:chExt cx="5715000" cy="533402"/>
          </a:xfrm>
        </p:grpSpPr>
        <p:sp>
          <p:nvSpPr>
            <p:cNvPr id="11" name="AutoShape 2"/>
            <p:cNvSpPr>
              <a:spLocks noChangeArrowheads="1"/>
            </p:cNvSpPr>
            <p:nvPr/>
          </p:nvSpPr>
          <p:spPr bwMode="auto">
            <a:xfrm flipV="1">
              <a:off x="2514600" y="5257800"/>
              <a:ext cx="2667000" cy="533400"/>
            </a:xfrm>
            <a:custGeom>
              <a:avLst/>
              <a:gdLst>
                <a:gd name="T0" fmla="*/ 2368568 w 21600"/>
                <a:gd name="T1" fmla="*/ 266700 h 21600"/>
                <a:gd name="T2" fmla="*/ 1333500 w 21600"/>
                <a:gd name="T3" fmla="*/ 533400 h 21600"/>
                <a:gd name="T4" fmla="*/ 298432 w 21600"/>
                <a:gd name="T5" fmla="*/ 266700 h 21600"/>
                <a:gd name="T6" fmla="*/ 133350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217 w 21600"/>
                <a:gd name="T13" fmla="*/ 4217 h 21600"/>
                <a:gd name="T14" fmla="*/ 17383 w 21600"/>
                <a:gd name="T15" fmla="*/ 1738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4834" y="21600"/>
                  </a:lnTo>
                  <a:lnTo>
                    <a:pt x="16766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0000">
                <a:alpha val="10196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2" name="AutoShape 10"/>
            <p:cNvSpPr>
              <a:spLocks noChangeArrowheads="1"/>
            </p:cNvSpPr>
            <p:nvPr/>
          </p:nvSpPr>
          <p:spPr bwMode="auto">
            <a:xfrm flipV="1">
              <a:off x="990600" y="5257800"/>
              <a:ext cx="2667000" cy="533400"/>
            </a:xfrm>
            <a:custGeom>
              <a:avLst/>
              <a:gdLst>
                <a:gd name="T0" fmla="*/ 2368568 w 21600"/>
                <a:gd name="T1" fmla="*/ 266700 h 21600"/>
                <a:gd name="T2" fmla="*/ 1333500 w 21600"/>
                <a:gd name="T3" fmla="*/ 533400 h 21600"/>
                <a:gd name="T4" fmla="*/ 298432 w 21600"/>
                <a:gd name="T5" fmla="*/ 266700 h 21600"/>
                <a:gd name="T6" fmla="*/ 133350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217 w 21600"/>
                <a:gd name="T13" fmla="*/ 4217 h 21600"/>
                <a:gd name="T14" fmla="*/ 17383 w 21600"/>
                <a:gd name="T15" fmla="*/ 1738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4834" y="21600"/>
                  </a:lnTo>
                  <a:lnTo>
                    <a:pt x="16766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10196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3" name="AutoShape 11"/>
            <p:cNvSpPr>
              <a:spLocks noChangeArrowheads="1"/>
            </p:cNvSpPr>
            <p:nvPr/>
          </p:nvSpPr>
          <p:spPr bwMode="auto">
            <a:xfrm flipV="1">
              <a:off x="4038600" y="5257802"/>
              <a:ext cx="2667000" cy="533400"/>
            </a:xfrm>
            <a:custGeom>
              <a:avLst/>
              <a:gdLst>
                <a:gd name="T0" fmla="*/ 2368568 w 21600"/>
                <a:gd name="T1" fmla="*/ 266700 h 21600"/>
                <a:gd name="T2" fmla="*/ 1333500 w 21600"/>
                <a:gd name="T3" fmla="*/ 533400 h 21600"/>
                <a:gd name="T4" fmla="*/ 298432 w 21600"/>
                <a:gd name="T5" fmla="*/ 266700 h 21600"/>
                <a:gd name="T6" fmla="*/ 133350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217 w 21600"/>
                <a:gd name="T13" fmla="*/ 4217 h 21600"/>
                <a:gd name="T14" fmla="*/ 17383 w 21600"/>
                <a:gd name="T15" fmla="*/ 1738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4834" y="21600"/>
                  </a:lnTo>
                  <a:lnTo>
                    <a:pt x="16766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10196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63292201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9.3.4 Blending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3200" dirty="0" smtClean="0"/>
              <a:t>Image Feathering</a:t>
            </a:r>
            <a:endParaRPr lang="zh-TW" altLang="en-US" sz="3200" dirty="0"/>
          </a:p>
        </p:txBody>
      </p:sp>
      <p:grpSp>
        <p:nvGrpSpPr>
          <p:cNvPr id="7" name="群組 6"/>
          <p:cNvGrpSpPr/>
          <p:nvPr/>
        </p:nvGrpSpPr>
        <p:grpSpPr>
          <a:xfrm>
            <a:off x="1143000" y="2417511"/>
            <a:ext cx="6964363" cy="4327525"/>
            <a:chOff x="1143000" y="1722438"/>
            <a:chExt cx="6964363" cy="4327525"/>
          </a:xfrm>
        </p:grpSpPr>
        <p:pic>
          <p:nvPicPr>
            <p:cNvPr id="4" name="Picture 3" descr="lef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1722438"/>
              <a:ext cx="2925763" cy="2925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 descr="righ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1600" y="1722438"/>
              <a:ext cx="2925763" cy="2925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 descr="til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4200" y="3124200"/>
              <a:ext cx="2925763" cy="2925763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0154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9.3.4 Blending</a:t>
            </a:r>
            <a:endParaRPr lang="zh-TW" altLang="en-US" dirty="0"/>
          </a:p>
        </p:txBody>
      </p:sp>
      <p:grpSp>
        <p:nvGrpSpPr>
          <p:cNvPr id="29" name="群組 28"/>
          <p:cNvGrpSpPr/>
          <p:nvPr/>
        </p:nvGrpSpPr>
        <p:grpSpPr>
          <a:xfrm>
            <a:off x="628650" y="1945106"/>
            <a:ext cx="7467600" cy="4419600"/>
            <a:chOff x="609600" y="1752600"/>
            <a:chExt cx="7467600" cy="4419600"/>
          </a:xfrm>
        </p:grpSpPr>
        <p:pic>
          <p:nvPicPr>
            <p:cNvPr id="4" name="Picture 3" descr="win25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1752600"/>
              <a:ext cx="3225800" cy="325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 descr="win12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1400" y="1752600"/>
              <a:ext cx="3225800" cy="325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Line 5"/>
            <p:cNvSpPr>
              <a:spLocks noChangeShapeType="1"/>
            </p:cNvSpPr>
            <p:nvPr/>
          </p:nvSpPr>
          <p:spPr bwMode="auto">
            <a:xfrm flipV="1">
              <a:off x="1066800" y="5257800"/>
              <a:ext cx="3200400" cy="7620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" name="Line 6"/>
            <p:cNvSpPr>
              <a:spLocks noChangeShapeType="1"/>
            </p:cNvSpPr>
            <p:nvPr/>
          </p:nvSpPr>
          <p:spPr bwMode="auto">
            <a:xfrm flipH="1" flipV="1">
              <a:off x="1066800" y="5257800"/>
              <a:ext cx="3200400" cy="7620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" name="Line 7"/>
            <p:cNvSpPr>
              <a:spLocks noChangeShapeType="1"/>
            </p:cNvSpPr>
            <p:nvPr/>
          </p:nvSpPr>
          <p:spPr bwMode="auto">
            <a:xfrm flipV="1">
              <a:off x="914400" y="5105400"/>
              <a:ext cx="0" cy="990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" name="Line 8"/>
            <p:cNvSpPr>
              <a:spLocks noChangeShapeType="1"/>
            </p:cNvSpPr>
            <p:nvPr/>
          </p:nvSpPr>
          <p:spPr bwMode="auto">
            <a:xfrm>
              <a:off x="1066800" y="6096000"/>
              <a:ext cx="3200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grpSp>
          <p:nvGrpSpPr>
            <p:cNvPr id="10" name="Group 9"/>
            <p:cNvGrpSpPr>
              <a:grpSpLocks/>
            </p:cNvGrpSpPr>
            <p:nvPr/>
          </p:nvGrpSpPr>
          <p:grpSpPr bwMode="auto">
            <a:xfrm>
              <a:off x="615950" y="5805488"/>
              <a:ext cx="374650" cy="366712"/>
              <a:chOff x="484" y="3273"/>
              <a:chExt cx="236" cy="231"/>
            </a:xfrm>
          </p:grpSpPr>
          <p:sp>
            <p:nvSpPr>
              <p:cNvPr id="11" name="Line 10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" name="Text Box 11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8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 altLang="zh-TW" sz="1800">
                    <a:ea typeface="新細明體" charset="-120"/>
                  </a:rPr>
                  <a:t>0</a:t>
                </a:r>
              </a:p>
            </p:txBody>
          </p:sp>
        </p:grpSp>
        <p:grpSp>
          <p:nvGrpSpPr>
            <p:cNvPr id="13" name="Group 12"/>
            <p:cNvGrpSpPr>
              <a:grpSpLocks/>
            </p:cNvGrpSpPr>
            <p:nvPr/>
          </p:nvGrpSpPr>
          <p:grpSpPr bwMode="auto">
            <a:xfrm>
              <a:off x="609600" y="5043488"/>
              <a:ext cx="374650" cy="366712"/>
              <a:chOff x="484" y="3273"/>
              <a:chExt cx="236" cy="231"/>
            </a:xfrm>
          </p:grpSpPr>
          <p:sp>
            <p:nvSpPr>
              <p:cNvPr id="14" name="Line 13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5" name="Text Box 14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8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 altLang="zh-TW" sz="1800">
                    <a:ea typeface="新細明體" charset="-120"/>
                  </a:rPr>
                  <a:t>1</a:t>
                </a:r>
              </a:p>
            </p:txBody>
          </p:sp>
        </p:grpSp>
        <p:sp>
          <p:nvSpPr>
            <p:cNvPr id="16" name="Text Box 15"/>
            <p:cNvSpPr txBox="1">
              <a:spLocks noChangeArrowheads="1"/>
            </p:cNvSpPr>
            <p:nvPr/>
          </p:nvSpPr>
          <p:spPr bwMode="auto">
            <a:xfrm>
              <a:off x="1371600" y="5073650"/>
              <a:ext cx="457200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zh-TW" sz="1600">
                  <a:ea typeface="新細明體" charset="-120"/>
                </a:rPr>
                <a:t>left</a:t>
              </a:r>
            </a:p>
          </p:txBody>
        </p:sp>
        <p:sp>
          <p:nvSpPr>
            <p:cNvPr id="17" name="Text Box 16"/>
            <p:cNvSpPr txBox="1">
              <a:spLocks noChangeArrowheads="1"/>
            </p:cNvSpPr>
            <p:nvPr/>
          </p:nvSpPr>
          <p:spPr bwMode="auto">
            <a:xfrm>
              <a:off x="1335088" y="5562600"/>
              <a:ext cx="569912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zh-TW" sz="1600">
                  <a:ea typeface="新細明體" charset="-120"/>
                </a:rPr>
                <a:t>right</a:t>
              </a:r>
            </a:p>
          </p:txBody>
        </p:sp>
        <p:sp>
          <p:nvSpPr>
            <p:cNvPr id="18" name="Line 17"/>
            <p:cNvSpPr>
              <a:spLocks noChangeShapeType="1"/>
            </p:cNvSpPr>
            <p:nvPr/>
          </p:nvSpPr>
          <p:spPr bwMode="auto">
            <a:xfrm flipV="1">
              <a:off x="5632450" y="5105400"/>
              <a:ext cx="0" cy="990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grpSp>
          <p:nvGrpSpPr>
            <p:cNvPr id="19" name="Group 18"/>
            <p:cNvGrpSpPr>
              <a:grpSpLocks/>
            </p:cNvGrpSpPr>
            <p:nvPr/>
          </p:nvGrpSpPr>
          <p:grpSpPr bwMode="auto">
            <a:xfrm>
              <a:off x="5784850" y="5257800"/>
              <a:ext cx="1600200" cy="838200"/>
              <a:chOff x="3168" y="2928"/>
              <a:chExt cx="2016" cy="528"/>
            </a:xfrm>
          </p:grpSpPr>
          <p:sp>
            <p:nvSpPr>
              <p:cNvPr id="20" name="Line 19"/>
              <p:cNvSpPr>
                <a:spLocks noChangeShapeType="1"/>
              </p:cNvSpPr>
              <p:nvPr/>
            </p:nvSpPr>
            <p:spPr bwMode="auto">
              <a:xfrm flipV="1">
                <a:off x="3168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" name="Line 20"/>
              <p:cNvSpPr>
                <a:spLocks noChangeShapeType="1"/>
              </p:cNvSpPr>
              <p:nvPr/>
            </p:nvSpPr>
            <p:spPr bwMode="auto">
              <a:xfrm flipH="1" flipV="1">
                <a:off x="3168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2" name="Line 21"/>
              <p:cNvSpPr>
                <a:spLocks noChangeShapeType="1"/>
              </p:cNvSpPr>
              <p:nvPr/>
            </p:nvSpPr>
            <p:spPr bwMode="auto">
              <a:xfrm>
                <a:off x="3168" y="3456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23" name="Group 22"/>
            <p:cNvGrpSpPr>
              <a:grpSpLocks/>
            </p:cNvGrpSpPr>
            <p:nvPr/>
          </p:nvGrpSpPr>
          <p:grpSpPr bwMode="auto">
            <a:xfrm>
              <a:off x="5334000" y="5805488"/>
              <a:ext cx="374650" cy="366712"/>
              <a:chOff x="484" y="3273"/>
              <a:chExt cx="236" cy="231"/>
            </a:xfrm>
          </p:grpSpPr>
          <p:sp>
            <p:nvSpPr>
              <p:cNvPr id="24" name="Line 23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5" name="Text Box 24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8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 altLang="zh-TW" sz="1800">
                    <a:ea typeface="新細明體" charset="-120"/>
                  </a:rPr>
                  <a:t>0</a:t>
                </a:r>
              </a:p>
            </p:txBody>
          </p:sp>
        </p:grpSp>
        <p:grpSp>
          <p:nvGrpSpPr>
            <p:cNvPr id="26" name="Group 25"/>
            <p:cNvGrpSpPr>
              <a:grpSpLocks/>
            </p:cNvGrpSpPr>
            <p:nvPr/>
          </p:nvGrpSpPr>
          <p:grpSpPr bwMode="auto">
            <a:xfrm>
              <a:off x="5334000" y="5043488"/>
              <a:ext cx="374650" cy="366712"/>
              <a:chOff x="484" y="3273"/>
              <a:chExt cx="236" cy="231"/>
            </a:xfrm>
          </p:grpSpPr>
          <p:sp>
            <p:nvSpPr>
              <p:cNvPr id="27" name="Line 26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8" name="Text Box 27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8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 altLang="zh-TW" sz="1800">
                    <a:ea typeface="新細明體" charset="-120"/>
                  </a:rPr>
                  <a:t>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968008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9.1 Motion Models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0274" y="1825625"/>
            <a:ext cx="8736066" cy="4351338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9.1.1 Planar Perspective </a:t>
            </a:r>
            <a:r>
              <a:rPr lang="en-US" altLang="zh-TW" dirty="0"/>
              <a:t>M</a:t>
            </a:r>
            <a:r>
              <a:rPr lang="en-US" altLang="zh-TW" dirty="0" smtClean="0"/>
              <a:t>otion</a:t>
            </a:r>
          </a:p>
          <a:p>
            <a:r>
              <a:rPr lang="en-US" altLang="zh-TW" dirty="0" smtClean="0"/>
              <a:t>9.1.2 Application: Whiteboard and Document Scanning </a:t>
            </a:r>
          </a:p>
          <a:p>
            <a:r>
              <a:rPr lang="en-US" altLang="zh-TW" dirty="0" smtClean="0"/>
              <a:t>9.1.3 Rotational Panoramas</a:t>
            </a:r>
          </a:p>
          <a:p>
            <a:r>
              <a:rPr lang="en-US" altLang="zh-TW" dirty="0" smtClean="0"/>
              <a:t>9.1.4 Gap Closing</a:t>
            </a:r>
          </a:p>
          <a:p>
            <a:r>
              <a:rPr lang="en-US" altLang="zh-TW" dirty="0" smtClean="0"/>
              <a:t>9.1.5 Application: Video Summarization and Compression</a:t>
            </a:r>
          </a:p>
          <a:p>
            <a:r>
              <a:rPr lang="en-US" altLang="zh-TW" dirty="0" smtClean="0"/>
              <a:t>9.1.6 Cylindrical and </a:t>
            </a:r>
            <a:r>
              <a:rPr lang="en-US" altLang="zh-TW" dirty="0"/>
              <a:t>S</a:t>
            </a:r>
            <a:r>
              <a:rPr lang="en-US" altLang="zh-TW" dirty="0" smtClean="0"/>
              <a:t>pherical Coordinates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70427854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9.3.4 Blending</a:t>
            </a:r>
            <a:endParaRPr lang="zh-TW" altLang="en-US" dirty="0"/>
          </a:p>
        </p:txBody>
      </p:sp>
      <p:grpSp>
        <p:nvGrpSpPr>
          <p:cNvPr id="29" name="群組 28"/>
          <p:cNvGrpSpPr/>
          <p:nvPr/>
        </p:nvGrpSpPr>
        <p:grpSpPr>
          <a:xfrm>
            <a:off x="1070142" y="1945106"/>
            <a:ext cx="7035800" cy="4419600"/>
            <a:chOff x="1066800" y="1752600"/>
            <a:chExt cx="7035800" cy="4419600"/>
          </a:xfrm>
        </p:grpSpPr>
        <p:grpSp>
          <p:nvGrpSpPr>
            <p:cNvPr id="4" name="Group 3"/>
            <p:cNvGrpSpPr>
              <a:grpSpLocks/>
            </p:cNvGrpSpPr>
            <p:nvPr/>
          </p:nvGrpSpPr>
          <p:grpSpPr bwMode="auto">
            <a:xfrm>
              <a:off x="2185988" y="5043488"/>
              <a:ext cx="557212" cy="1128712"/>
              <a:chOff x="384" y="2793"/>
              <a:chExt cx="351" cy="711"/>
            </a:xfrm>
          </p:grpSpPr>
          <p:sp>
            <p:nvSpPr>
              <p:cNvPr id="5" name="Line 4"/>
              <p:cNvSpPr>
                <a:spLocks noChangeShapeType="1"/>
              </p:cNvSpPr>
              <p:nvPr/>
            </p:nvSpPr>
            <p:spPr bwMode="auto">
              <a:xfrm flipV="1">
                <a:off x="576" y="2832"/>
                <a:ext cx="0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grpSp>
            <p:nvGrpSpPr>
              <p:cNvPr id="6" name="Group 5"/>
              <p:cNvGrpSpPr>
                <a:grpSpLocks/>
              </p:cNvGrpSpPr>
              <p:nvPr/>
            </p:nvGrpSpPr>
            <p:grpSpPr bwMode="auto">
              <a:xfrm>
                <a:off x="672" y="2928"/>
                <a:ext cx="63" cy="528"/>
                <a:chOff x="672" y="2928"/>
                <a:chExt cx="2016" cy="528"/>
              </a:xfrm>
            </p:grpSpPr>
            <p:sp>
              <p:nvSpPr>
                <p:cNvPr id="13" name="Line 6"/>
                <p:cNvSpPr>
                  <a:spLocks noChangeShapeType="1"/>
                </p:cNvSpPr>
                <p:nvPr/>
              </p:nvSpPr>
              <p:spPr bwMode="auto">
                <a:xfrm flipV="1">
                  <a:off x="672" y="2928"/>
                  <a:ext cx="2016" cy="48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4" name="Line 7"/>
                <p:cNvSpPr>
                  <a:spLocks noChangeShapeType="1"/>
                </p:cNvSpPr>
                <p:nvPr/>
              </p:nvSpPr>
              <p:spPr bwMode="auto">
                <a:xfrm flipH="1" flipV="1">
                  <a:off x="672" y="2928"/>
                  <a:ext cx="2016" cy="48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5" name="Line 8"/>
                <p:cNvSpPr>
                  <a:spLocks noChangeShapeType="1"/>
                </p:cNvSpPr>
                <p:nvPr/>
              </p:nvSpPr>
              <p:spPr bwMode="auto">
                <a:xfrm>
                  <a:off x="672" y="3456"/>
                  <a:ext cx="201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7" name="Group 9"/>
              <p:cNvGrpSpPr>
                <a:grpSpLocks/>
              </p:cNvGrpSpPr>
              <p:nvPr/>
            </p:nvGrpSpPr>
            <p:grpSpPr bwMode="auto">
              <a:xfrm>
                <a:off x="388" y="3273"/>
                <a:ext cx="236" cy="231"/>
                <a:chOff x="484" y="3273"/>
                <a:chExt cx="236" cy="231"/>
              </a:xfrm>
            </p:grpSpPr>
            <p:sp>
              <p:nvSpPr>
                <p:cNvPr id="11" name="Line 10"/>
                <p:cNvSpPr>
                  <a:spLocks noChangeShapeType="1"/>
                </p:cNvSpPr>
                <p:nvPr/>
              </p:nvSpPr>
              <p:spPr bwMode="auto">
                <a:xfrm>
                  <a:off x="624" y="3408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484" y="3273"/>
                  <a:ext cx="188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r>
                    <a:rPr lang="en-US" altLang="zh-TW" sz="1800">
                      <a:ea typeface="新細明體" charset="-120"/>
                    </a:rPr>
                    <a:t>0</a:t>
                  </a:r>
                </a:p>
              </p:txBody>
            </p:sp>
          </p:grpSp>
          <p:grpSp>
            <p:nvGrpSpPr>
              <p:cNvPr id="8" name="Group 12"/>
              <p:cNvGrpSpPr>
                <a:grpSpLocks/>
              </p:cNvGrpSpPr>
              <p:nvPr/>
            </p:nvGrpSpPr>
            <p:grpSpPr bwMode="auto">
              <a:xfrm>
                <a:off x="384" y="2793"/>
                <a:ext cx="236" cy="231"/>
                <a:chOff x="484" y="3273"/>
                <a:chExt cx="236" cy="231"/>
              </a:xfrm>
            </p:grpSpPr>
            <p:sp>
              <p:nvSpPr>
                <p:cNvPr id="9" name="Line 13"/>
                <p:cNvSpPr>
                  <a:spLocks noChangeShapeType="1"/>
                </p:cNvSpPr>
                <p:nvPr/>
              </p:nvSpPr>
              <p:spPr bwMode="auto">
                <a:xfrm>
                  <a:off x="624" y="3408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0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484" y="3273"/>
                  <a:ext cx="188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r>
                    <a:rPr lang="en-US" altLang="zh-TW" sz="1800">
                      <a:ea typeface="新細明體" charset="-120"/>
                    </a:rPr>
                    <a:t>1</a:t>
                  </a:r>
                </a:p>
              </p:txBody>
            </p:sp>
          </p:grpSp>
        </p:grpSp>
        <p:sp>
          <p:nvSpPr>
            <p:cNvPr id="16" name="Line 15"/>
            <p:cNvSpPr>
              <a:spLocks noChangeShapeType="1"/>
            </p:cNvSpPr>
            <p:nvPr/>
          </p:nvSpPr>
          <p:spPr bwMode="auto">
            <a:xfrm flipV="1">
              <a:off x="6318250" y="5105400"/>
              <a:ext cx="0" cy="990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grpSp>
          <p:nvGrpSpPr>
            <p:cNvPr id="17" name="Group 16"/>
            <p:cNvGrpSpPr>
              <a:grpSpLocks/>
            </p:cNvGrpSpPr>
            <p:nvPr/>
          </p:nvGrpSpPr>
          <p:grpSpPr bwMode="auto">
            <a:xfrm>
              <a:off x="6470650" y="5257800"/>
              <a:ext cx="19050" cy="838200"/>
              <a:chOff x="3168" y="2928"/>
              <a:chExt cx="2016" cy="528"/>
            </a:xfrm>
          </p:grpSpPr>
          <p:sp>
            <p:nvSpPr>
              <p:cNvPr id="18" name="Line 17"/>
              <p:cNvSpPr>
                <a:spLocks noChangeShapeType="1"/>
              </p:cNvSpPr>
              <p:nvPr/>
            </p:nvSpPr>
            <p:spPr bwMode="auto">
              <a:xfrm flipV="1">
                <a:off x="3168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9" name="Line 18"/>
              <p:cNvSpPr>
                <a:spLocks noChangeShapeType="1"/>
              </p:cNvSpPr>
              <p:nvPr/>
            </p:nvSpPr>
            <p:spPr bwMode="auto">
              <a:xfrm flipH="1" flipV="1">
                <a:off x="3168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0" name="Line 19"/>
              <p:cNvSpPr>
                <a:spLocks noChangeShapeType="1"/>
              </p:cNvSpPr>
              <p:nvPr/>
            </p:nvSpPr>
            <p:spPr bwMode="auto">
              <a:xfrm>
                <a:off x="3168" y="3456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21" name="Group 20"/>
            <p:cNvGrpSpPr>
              <a:grpSpLocks/>
            </p:cNvGrpSpPr>
            <p:nvPr/>
          </p:nvGrpSpPr>
          <p:grpSpPr bwMode="auto">
            <a:xfrm>
              <a:off x="6019800" y="5805488"/>
              <a:ext cx="374650" cy="366712"/>
              <a:chOff x="484" y="3273"/>
              <a:chExt cx="236" cy="231"/>
            </a:xfrm>
          </p:grpSpPr>
          <p:sp>
            <p:nvSpPr>
              <p:cNvPr id="22" name="Line 21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3" name="Text Box 22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8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 altLang="zh-TW" sz="1800">
                    <a:ea typeface="新細明體" charset="-120"/>
                  </a:rPr>
                  <a:t>0</a:t>
                </a:r>
              </a:p>
            </p:txBody>
          </p:sp>
        </p:grpSp>
        <p:grpSp>
          <p:nvGrpSpPr>
            <p:cNvPr id="24" name="Group 23"/>
            <p:cNvGrpSpPr>
              <a:grpSpLocks/>
            </p:cNvGrpSpPr>
            <p:nvPr/>
          </p:nvGrpSpPr>
          <p:grpSpPr bwMode="auto">
            <a:xfrm>
              <a:off x="6019800" y="5043488"/>
              <a:ext cx="374650" cy="366712"/>
              <a:chOff x="484" y="3273"/>
              <a:chExt cx="236" cy="231"/>
            </a:xfrm>
          </p:grpSpPr>
          <p:sp>
            <p:nvSpPr>
              <p:cNvPr id="25" name="Line 24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" name="Text Box 25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8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 altLang="zh-TW" sz="1800">
                    <a:ea typeface="新細明體" charset="-120"/>
                  </a:rPr>
                  <a:t>1</a:t>
                </a:r>
              </a:p>
            </p:txBody>
          </p:sp>
        </p:grpSp>
        <p:pic>
          <p:nvPicPr>
            <p:cNvPr id="27" name="Picture 26" descr="win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1752600"/>
              <a:ext cx="3225800" cy="325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7" descr="wi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800" y="1752600"/>
              <a:ext cx="3225800" cy="325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7725756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9.3.4 Blending</a:t>
            </a:r>
            <a:endParaRPr lang="zh-TW" altLang="en-US" dirty="0"/>
          </a:p>
        </p:txBody>
      </p:sp>
      <p:grpSp>
        <p:nvGrpSpPr>
          <p:cNvPr id="7" name="群組 6"/>
          <p:cNvGrpSpPr/>
          <p:nvPr/>
        </p:nvGrpSpPr>
        <p:grpSpPr>
          <a:xfrm>
            <a:off x="190500" y="1676400"/>
            <a:ext cx="8763000" cy="4483100"/>
            <a:chOff x="228600" y="1676400"/>
            <a:chExt cx="8763000" cy="4483100"/>
          </a:xfrm>
        </p:grpSpPr>
        <p:pic>
          <p:nvPicPr>
            <p:cNvPr id="4" name="Picture 3" descr="appl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400" y="1676400"/>
              <a:ext cx="2824163" cy="2041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 descr="orang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0126" y="1740568"/>
              <a:ext cx="2724150" cy="1976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 descr="contrib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3733800"/>
              <a:ext cx="8763000" cy="2425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571500" y="6159500"/>
            <a:ext cx="80010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zh-TW" sz="1600" dirty="0">
                <a:latin typeface="Arial" charset="0"/>
                <a:ea typeface="新細明體" charset="-120"/>
              </a:rPr>
              <a:t>Burt, P. J. and </a:t>
            </a:r>
            <a:r>
              <a:rPr lang="en-US" altLang="zh-TW" sz="1600" dirty="0" err="1">
                <a:latin typeface="Arial" charset="0"/>
                <a:ea typeface="新細明體" charset="-120"/>
              </a:rPr>
              <a:t>Adelson</a:t>
            </a:r>
            <a:r>
              <a:rPr lang="en-US" altLang="zh-TW" sz="1600" dirty="0">
                <a:latin typeface="Arial" charset="0"/>
                <a:ea typeface="新細明體" charset="-120"/>
              </a:rPr>
              <a:t>, E. H., </a:t>
            </a:r>
            <a:r>
              <a:rPr lang="en-US" altLang="zh-TW" sz="1600" dirty="0">
                <a:latin typeface="Arial" charset="0"/>
                <a:ea typeface="新細明體" charset="-120"/>
                <a:hlinkClick r:id="rId5"/>
              </a:rPr>
              <a:t>A </a:t>
            </a:r>
            <a:r>
              <a:rPr lang="en-US" altLang="zh-TW" sz="1600" dirty="0" err="1">
                <a:latin typeface="Arial" charset="0"/>
                <a:ea typeface="新細明體" charset="-120"/>
                <a:hlinkClick r:id="rId5"/>
              </a:rPr>
              <a:t>multiresolution</a:t>
            </a:r>
            <a:r>
              <a:rPr lang="en-US" altLang="zh-TW" sz="1600" dirty="0">
                <a:latin typeface="Arial" charset="0"/>
                <a:ea typeface="新細明體" charset="-120"/>
                <a:hlinkClick r:id="rId5"/>
              </a:rPr>
              <a:t> spline with applications to image mosaics</a:t>
            </a:r>
            <a:r>
              <a:rPr lang="en-US" altLang="zh-TW" sz="1600" dirty="0">
                <a:latin typeface="Arial" charset="0"/>
                <a:ea typeface="新細明體" charset="-120"/>
              </a:rPr>
              <a:t>, ACM Transactions on Graphics, 42(4), October 1983, 217-236. </a:t>
            </a:r>
          </a:p>
        </p:txBody>
      </p:sp>
    </p:spTree>
    <p:extLst>
      <p:ext uri="{BB962C8B-B14F-4D97-AF65-F5344CB8AC3E}">
        <p14:creationId xmlns:p14="http://schemas.microsoft.com/office/powerpoint/2010/main" val="8713488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End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8" r="10535"/>
          <a:stretch/>
        </p:blipFill>
        <p:spPr>
          <a:xfrm>
            <a:off x="143923" y="1690689"/>
            <a:ext cx="8856154" cy="4481511"/>
          </a:xfrm>
        </p:spPr>
      </p:pic>
    </p:spTree>
    <p:extLst>
      <p:ext uri="{BB962C8B-B14F-4D97-AF65-F5344CB8AC3E}">
        <p14:creationId xmlns:p14="http://schemas.microsoft.com/office/powerpoint/2010/main" val="16476194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9.1.1</a:t>
            </a:r>
            <a:r>
              <a:rPr lang="zh-TW" altLang="en-US" dirty="0" smtClean="0"/>
              <a:t> </a:t>
            </a:r>
            <a:r>
              <a:rPr lang="en-US" altLang="zh-TW" dirty="0" smtClean="0"/>
              <a:t>Planar Perspective </a:t>
            </a:r>
            <a:r>
              <a:rPr lang="en-US" altLang="zh-TW" dirty="0"/>
              <a:t>M</a:t>
            </a:r>
            <a:r>
              <a:rPr lang="en-US" altLang="zh-TW" dirty="0" smtClean="0"/>
              <a:t>otion</a:t>
            </a:r>
            <a:endParaRPr lang="zh-TW" altLang="en-US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309" y="1690689"/>
            <a:ext cx="6529382" cy="2231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805850" y="3990063"/>
            <a:ext cx="1483773" cy="2492375"/>
            <a:chOff x="672" y="1847"/>
            <a:chExt cx="1051" cy="1570"/>
          </a:xfrm>
        </p:grpSpPr>
        <p:grpSp>
          <p:nvGrpSpPr>
            <p:cNvPr id="8" name="Group 5"/>
            <p:cNvGrpSpPr>
              <a:grpSpLocks/>
            </p:cNvGrpSpPr>
            <p:nvPr/>
          </p:nvGrpSpPr>
          <p:grpSpPr bwMode="auto">
            <a:xfrm>
              <a:off x="672" y="2361"/>
              <a:ext cx="960" cy="1056"/>
              <a:chOff x="2160" y="2880"/>
              <a:chExt cx="960" cy="1056"/>
            </a:xfrm>
          </p:grpSpPr>
          <p:pic>
            <p:nvPicPr>
              <p:cNvPr id="10" name="Picture 6" descr="TRANSLATION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0" y="2880"/>
                <a:ext cx="960" cy="10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Rectangle 7"/>
              <p:cNvSpPr>
                <a:spLocks noChangeArrowheads="1"/>
              </p:cNvSpPr>
              <p:nvPr/>
            </p:nvSpPr>
            <p:spPr bwMode="auto">
              <a:xfrm>
                <a:off x="2160" y="2880"/>
                <a:ext cx="672" cy="880"/>
              </a:xfrm>
              <a:prstGeom prst="rect">
                <a:avLst/>
              </a:prstGeom>
              <a:noFill/>
              <a:ln w="28575">
                <a:solidFill>
                  <a:srgbClr val="D3030D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12" name="Rectangle 8"/>
              <p:cNvSpPr>
                <a:spLocks noChangeArrowheads="1"/>
              </p:cNvSpPr>
              <p:nvPr/>
            </p:nvSpPr>
            <p:spPr bwMode="auto">
              <a:xfrm>
                <a:off x="2413" y="3056"/>
                <a:ext cx="707" cy="880"/>
              </a:xfrm>
              <a:prstGeom prst="rect">
                <a:avLst/>
              </a:prstGeom>
              <a:noFill/>
              <a:ln w="28575">
                <a:solidFill>
                  <a:srgbClr val="60C9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>
                  <a:ea typeface="新細明體" charset="-120"/>
                </a:endParaRPr>
              </a:p>
            </p:txBody>
          </p:sp>
        </p:grp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720" y="1847"/>
              <a:ext cx="100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zh-TW" sz="1800" b="1" dirty="0">
                  <a:solidFill>
                    <a:srgbClr val="339933"/>
                  </a:solidFill>
                  <a:latin typeface="Arial" charset="0"/>
                  <a:ea typeface="新細明體" charset="-120"/>
                </a:rPr>
                <a:t>Translation</a:t>
              </a:r>
            </a:p>
          </p:txBody>
        </p:sp>
      </p:grpSp>
      <p:grpSp>
        <p:nvGrpSpPr>
          <p:cNvPr id="13" name="Group 11"/>
          <p:cNvGrpSpPr>
            <a:grpSpLocks/>
          </p:cNvGrpSpPr>
          <p:nvPr/>
        </p:nvGrpSpPr>
        <p:grpSpPr bwMode="auto">
          <a:xfrm>
            <a:off x="2771176" y="3953550"/>
            <a:ext cx="1422235" cy="2528888"/>
            <a:chOff x="2064" y="1824"/>
            <a:chExt cx="1008" cy="1593"/>
          </a:xfrm>
        </p:grpSpPr>
        <p:grpSp>
          <p:nvGrpSpPr>
            <p:cNvPr id="14" name="Group 12"/>
            <p:cNvGrpSpPr>
              <a:grpSpLocks/>
            </p:cNvGrpSpPr>
            <p:nvPr/>
          </p:nvGrpSpPr>
          <p:grpSpPr bwMode="auto">
            <a:xfrm>
              <a:off x="2064" y="2361"/>
              <a:ext cx="1008" cy="1056"/>
              <a:chOff x="816" y="2928"/>
              <a:chExt cx="864" cy="912"/>
            </a:xfrm>
          </p:grpSpPr>
          <p:pic>
            <p:nvPicPr>
              <p:cNvPr id="16" name="Picture 13" descr="AFFINE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6" y="2928"/>
                <a:ext cx="864" cy="9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Rectangle 14"/>
              <p:cNvSpPr>
                <a:spLocks noChangeArrowheads="1"/>
              </p:cNvSpPr>
              <p:nvPr/>
            </p:nvSpPr>
            <p:spPr bwMode="auto">
              <a:xfrm>
                <a:off x="816" y="2928"/>
                <a:ext cx="576" cy="720"/>
              </a:xfrm>
              <a:prstGeom prst="rect">
                <a:avLst/>
              </a:prstGeom>
              <a:noFill/>
              <a:ln w="28575">
                <a:solidFill>
                  <a:srgbClr val="D3030D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18" name="Line 15"/>
              <p:cNvSpPr>
                <a:spLocks noChangeShapeType="1"/>
              </p:cNvSpPr>
              <p:nvPr/>
            </p:nvSpPr>
            <p:spPr bwMode="auto">
              <a:xfrm>
                <a:off x="1056" y="2928"/>
                <a:ext cx="0" cy="816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9" name="Line 16"/>
              <p:cNvSpPr>
                <a:spLocks noChangeShapeType="1"/>
              </p:cNvSpPr>
              <p:nvPr/>
            </p:nvSpPr>
            <p:spPr bwMode="auto">
              <a:xfrm>
                <a:off x="1632" y="3024"/>
                <a:ext cx="0" cy="816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0" name="Line 17"/>
              <p:cNvSpPr>
                <a:spLocks noChangeShapeType="1"/>
              </p:cNvSpPr>
              <p:nvPr/>
            </p:nvSpPr>
            <p:spPr bwMode="auto">
              <a:xfrm>
                <a:off x="1056" y="2928"/>
                <a:ext cx="576" cy="96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1" name="Line 18"/>
              <p:cNvSpPr>
                <a:spLocks noChangeShapeType="1"/>
              </p:cNvSpPr>
              <p:nvPr/>
            </p:nvSpPr>
            <p:spPr bwMode="auto">
              <a:xfrm>
                <a:off x="1056" y="3744"/>
                <a:ext cx="576" cy="96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2308" y="1824"/>
              <a:ext cx="59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zh-TW" sz="1800" b="1" dirty="0">
                  <a:solidFill>
                    <a:srgbClr val="339933"/>
                  </a:solidFill>
                  <a:latin typeface="Arial" charset="0"/>
                  <a:ea typeface="新細明體" charset="-120"/>
                </a:rPr>
                <a:t>Affine</a:t>
              </a:r>
            </a:p>
          </p:txBody>
        </p:sp>
      </p:grp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4803175" y="3953551"/>
            <a:ext cx="1467385" cy="2528888"/>
            <a:chOff x="3504" y="1824"/>
            <a:chExt cx="1040" cy="1593"/>
          </a:xfrm>
        </p:grpSpPr>
        <p:grpSp>
          <p:nvGrpSpPr>
            <p:cNvPr id="23" name="Group 22"/>
            <p:cNvGrpSpPr>
              <a:grpSpLocks/>
            </p:cNvGrpSpPr>
            <p:nvPr/>
          </p:nvGrpSpPr>
          <p:grpSpPr bwMode="auto">
            <a:xfrm>
              <a:off x="3504" y="2361"/>
              <a:ext cx="960" cy="1056"/>
              <a:chOff x="3696" y="2976"/>
              <a:chExt cx="864" cy="912"/>
            </a:xfrm>
          </p:grpSpPr>
          <p:pic>
            <p:nvPicPr>
              <p:cNvPr id="25" name="Picture 23" descr="PERSPECTIVE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96" y="2976"/>
                <a:ext cx="864" cy="9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" name="Rectangle 24"/>
              <p:cNvSpPr>
                <a:spLocks noChangeArrowheads="1"/>
              </p:cNvSpPr>
              <p:nvPr/>
            </p:nvSpPr>
            <p:spPr bwMode="auto">
              <a:xfrm>
                <a:off x="3696" y="3072"/>
                <a:ext cx="576" cy="720"/>
              </a:xfrm>
              <a:prstGeom prst="rect">
                <a:avLst/>
              </a:prstGeom>
              <a:noFill/>
              <a:ln w="28575">
                <a:solidFill>
                  <a:srgbClr val="D3030D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27" name="Line 25"/>
              <p:cNvSpPr>
                <a:spLocks noChangeShapeType="1"/>
              </p:cNvSpPr>
              <p:nvPr/>
            </p:nvSpPr>
            <p:spPr bwMode="auto">
              <a:xfrm>
                <a:off x="3888" y="2976"/>
                <a:ext cx="624" cy="96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8" name="Line 26"/>
              <p:cNvSpPr>
                <a:spLocks noChangeShapeType="1"/>
              </p:cNvSpPr>
              <p:nvPr/>
            </p:nvSpPr>
            <p:spPr bwMode="auto">
              <a:xfrm flipV="1">
                <a:off x="3984" y="3840"/>
                <a:ext cx="576" cy="48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9" name="Line 27"/>
              <p:cNvSpPr>
                <a:spLocks noChangeShapeType="1"/>
              </p:cNvSpPr>
              <p:nvPr/>
            </p:nvSpPr>
            <p:spPr bwMode="auto">
              <a:xfrm>
                <a:off x="3888" y="2976"/>
                <a:ext cx="96" cy="912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0" name="Line 28"/>
              <p:cNvSpPr>
                <a:spLocks noChangeShapeType="1"/>
              </p:cNvSpPr>
              <p:nvPr/>
            </p:nvSpPr>
            <p:spPr bwMode="auto">
              <a:xfrm>
                <a:off x="4512" y="3072"/>
                <a:ext cx="48" cy="768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24" name="Text Box 29"/>
            <p:cNvSpPr txBox="1">
              <a:spLocks noChangeArrowheads="1"/>
            </p:cNvSpPr>
            <p:nvPr/>
          </p:nvSpPr>
          <p:spPr bwMode="auto">
            <a:xfrm>
              <a:off x="3504" y="1824"/>
              <a:ext cx="10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zh-TW" sz="1800" b="1" dirty="0">
                  <a:solidFill>
                    <a:srgbClr val="339933"/>
                  </a:solidFill>
                  <a:latin typeface="Arial" charset="0"/>
                  <a:ea typeface="新細明體" charset="-120"/>
                </a:rPr>
                <a:t>Perspective</a:t>
              </a:r>
            </a:p>
          </p:txBody>
        </p:sp>
      </p:grpSp>
      <p:grpSp>
        <p:nvGrpSpPr>
          <p:cNvPr id="31" name="Group 31"/>
          <p:cNvGrpSpPr>
            <a:grpSpLocks/>
          </p:cNvGrpSpPr>
          <p:nvPr/>
        </p:nvGrpSpPr>
        <p:grpSpPr bwMode="auto">
          <a:xfrm>
            <a:off x="6835173" y="3953551"/>
            <a:ext cx="1458919" cy="2528888"/>
            <a:chOff x="4944" y="1824"/>
            <a:chExt cx="1034" cy="1593"/>
          </a:xfrm>
        </p:grpSpPr>
        <p:grpSp>
          <p:nvGrpSpPr>
            <p:cNvPr id="32" name="Group 32"/>
            <p:cNvGrpSpPr>
              <a:grpSpLocks/>
            </p:cNvGrpSpPr>
            <p:nvPr/>
          </p:nvGrpSpPr>
          <p:grpSpPr bwMode="auto">
            <a:xfrm>
              <a:off x="4944" y="2361"/>
              <a:ext cx="960" cy="1056"/>
              <a:chOff x="4944" y="2976"/>
              <a:chExt cx="912" cy="816"/>
            </a:xfrm>
          </p:grpSpPr>
          <p:pic>
            <p:nvPicPr>
              <p:cNvPr id="34" name="Picture 33" descr="rot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4" y="2976"/>
                <a:ext cx="912" cy="8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5" name="Rectangle 34"/>
              <p:cNvSpPr>
                <a:spLocks noChangeArrowheads="1"/>
              </p:cNvSpPr>
              <p:nvPr/>
            </p:nvSpPr>
            <p:spPr bwMode="auto">
              <a:xfrm>
                <a:off x="4944" y="3024"/>
                <a:ext cx="576" cy="720"/>
              </a:xfrm>
              <a:prstGeom prst="rect">
                <a:avLst/>
              </a:prstGeom>
              <a:noFill/>
              <a:ln w="28575">
                <a:solidFill>
                  <a:srgbClr val="D3030D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36" name="Line 35"/>
              <p:cNvSpPr>
                <a:spLocks noChangeShapeType="1"/>
              </p:cNvSpPr>
              <p:nvPr/>
            </p:nvSpPr>
            <p:spPr bwMode="auto">
              <a:xfrm>
                <a:off x="5184" y="3072"/>
                <a:ext cx="48" cy="672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7" name="Line 36"/>
              <p:cNvSpPr>
                <a:spLocks noChangeShapeType="1"/>
              </p:cNvSpPr>
              <p:nvPr/>
            </p:nvSpPr>
            <p:spPr bwMode="auto">
              <a:xfrm>
                <a:off x="5808" y="2976"/>
                <a:ext cx="48" cy="816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8" name="Line 37"/>
              <p:cNvSpPr>
                <a:spLocks noChangeShapeType="1"/>
              </p:cNvSpPr>
              <p:nvPr/>
            </p:nvSpPr>
            <p:spPr bwMode="auto">
              <a:xfrm flipV="1">
                <a:off x="5184" y="2976"/>
                <a:ext cx="624" cy="96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9" name="Line 38"/>
              <p:cNvSpPr>
                <a:spLocks noChangeShapeType="1"/>
              </p:cNvSpPr>
              <p:nvPr/>
            </p:nvSpPr>
            <p:spPr bwMode="auto">
              <a:xfrm>
                <a:off x="5232" y="3744"/>
                <a:ext cx="624" cy="48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33" name="Text Box 39"/>
            <p:cNvSpPr txBox="1">
              <a:spLocks noChangeArrowheads="1"/>
            </p:cNvSpPr>
            <p:nvPr/>
          </p:nvSpPr>
          <p:spPr bwMode="auto">
            <a:xfrm>
              <a:off x="4992" y="1824"/>
              <a:ext cx="98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zh-TW" sz="1800" b="1" dirty="0">
                  <a:solidFill>
                    <a:srgbClr val="339933"/>
                  </a:solidFill>
                  <a:latin typeface="Arial" charset="0"/>
                  <a:ea typeface="新細明體" charset="-120"/>
                </a:rPr>
                <a:t>3D rotation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81489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5347</TotalTime>
  <Words>2165</Words>
  <Application>Microsoft Office PowerPoint</Application>
  <PresentationFormat>如螢幕大小 (4:3)</PresentationFormat>
  <Paragraphs>380</Paragraphs>
  <Slides>82</Slides>
  <Notes>30</Notes>
  <HiddenSlides>0</HiddenSlides>
  <MMClips>3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82</vt:i4>
      </vt:variant>
    </vt:vector>
  </HeadingPairs>
  <TitlesOfParts>
    <vt:vector size="91" baseType="lpstr">
      <vt:lpstr>微軟正黑體</vt:lpstr>
      <vt:lpstr>新細明體</vt:lpstr>
      <vt:lpstr>Arial</vt:lpstr>
      <vt:lpstr>Calibri</vt:lpstr>
      <vt:lpstr>Calibri Light</vt:lpstr>
      <vt:lpstr>Cambria Math</vt:lpstr>
      <vt:lpstr>Comic Sans MS</vt:lpstr>
      <vt:lpstr>Times New Roman</vt:lpstr>
      <vt:lpstr>Office 佈景主題</vt:lpstr>
      <vt:lpstr>Advanced Computer Vision</vt:lpstr>
      <vt:lpstr>Outline</vt:lpstr>
      <vt:lpstr>9.0 Introduction</vt:lpstr>
      <vt:lpstr>9.0 Introduction</vt:lpstr>
      <vt:lpstr>9.0 Introduction</vt:lpstr>
      <vt:lpstr>9.0 Introduction</vt:lpstr>
      <vt:lpstr>Break time</vt:lpstr>
      <vt:lpstr>9.1 Motion Models</vt:lpstr>
      <vt:lpstr>9.1.1 Planar Perspective Motion</vt:lpstr>
      <vt:lpstr>9.1.1 Planar Perspective Motion</vt:lpstr>
      <vt:lpstr>9.1.1 Planar Perspective Motion</vt:lpstr>
      <vt:lpstr>9.1.1 Planar Perspective Motion</vt:lpstr>
      <vt:lpstr>9.1.1 Planar Perspective Motion</vt:lpstr>
      <vt:lpstr>9.1.1 Planar Perspective Motion</vt:lpstr>
      <vt:lpstr>9.1.2 Application: Whiteboard and Document Scanning</vt:lpstr>
      <vt:lpstr>9.1.2 Application: Whiteboard and Document Scanning</vt:lpstr>
      <vt:lpstr>9.1.2 Application: Whiteboard and Document Scanning</vt:lpstr>
      <vt:lpstr>9.1.2 Application: Whiteboard and Document Scanning</vt:lpstr>
      <vt:lpstr>9.1.3 Rotational Panoramas</vt:lpstr>
      <vt:lpstr>9.1.4 Gap Closing</vt:lpstr>
      <vt:lpstr>9.1.4 Gap Closing</vt:lpstr>
      <vt:lpstr>Break time</vt:lpstr>
      <vt:lpstr>9.1.5 Application: Video Summarization and Compression</vt:lpstr>
      <vt:lpstr>9.1.5 Application: Video Summarization and Compression</vt:lpstr>
      <vt:lpstr>9.1.5 Application: Video Summarization and Compression</vt:lpstr>
      <vt:lpstr>9.1.6 Cylindrical and Spherical Coordinates</vt:lpstr>
      <vt:lpstr>9.1.6 Cylindrical and Spherical Coordinates</vt:lpstr>
      <vt:lpstr>9.1.6 Cylindrical and Spherical Coordinates</vt:lpstr>
      <vt:lpstr>9.1.6 Cylindrical and Spherical Coordinates</vt:lpstr>
      <vt:lpstr>9.1.6 Cylindrical and Spherical Coordinates</vt:lpstr>
      <vt:lpstr>9.1.6 Cylindrical and Spherical Coordinates</vt:lpstr>
      <vt:lpstr>9.1.6 Cylindrical and Spherical Coordinates</vt:lpstr>
      <vt:lpstr>9.1.6 Cylindrical and Spherical Coordinates</vt:lpstr>
      <vt:lpstr>Break time</vt:lpstr>
      <vt:lpstr>9.2 Global Alignment</vt:lpstr>
      <vt:lpstr>9.2 Global Alignment</vt:lpstr>
      <vt:lpstr>9.2.1 Bundle Adjustment</vt:lpstr>
      <vt:lpstr>9.2.2 Parallax Removal</vt:lpstr>
      <vt:lpstr>9.2.2 Parallax Removal</vt:lpstr>
      <vt:lpstr>9.2.2 Parallax Removal</vt:lpstr>
      <vt:lpstr>9.2.2 Parallax Removal</vt:lpstr>
      <vt:lpstr>9.2.3 Recognizing panoramas</vt:lpstr>
      <vt:lpstr>9.2.3 Recognizing panoramas</vt:lpstr>
      <vt:lpstr>9.2.3 Recognizing panoramas</vt:lpstr>
      <vt:lpstr>9.2.3 Recognizing panoramas</vt:lpstr>
      <vt:lpstr>9.2.3 Recognizing panoramas</vt:lpstr>
      <vt:lpstr>9.2.3 Recognizing panoramas</vt:lpstr>
      <vt:lpstr>Interesting panorama</vt:lpstr>
      <vt:lpstr>Interesting panorama</vt:lpstr>
      <vt:lpstr>Interesting panorama</vt:lpstr>
      <vt:lpstr>Break time</vt:lpstr>
      <vt:lpstr>9.2.4 Direct vs. feature-based alignment</vt:lpstr>
      <vt:lpstr>9.2.4 Direct vs. feature-based alignment</vt:lpstr>
      <vt:lpstr>9.2.4 Direct vs. feature-based alignment</vt:lpstr>
      <vt:lpstr>9.2.4 Direct vs. feature-based alignment</vt:lpstr>
      <vt:lpstr>Break time</vt:lpstr>
      <vt:lpstr>9.3 Compositing</vt:lpstr>
      <vt:lpstr>9.3 Compositing</vt:lpstr>
      <vt:lpstr>9.3.1 Choosing a compositing surface</vt:lpstr>
      <vt:lpstr>9.3.1 Choosing a compositing surface</vt:lpstr>
      <vt:lpstr>9.3.1 Choosing a compositing surface</vt:lpstr>
      <vt:lpstr>9.3.1 Choosing a compositing surface</vt:lpstr>
      <vt:lpstr>9.3.1 Choosing a compositing surface</vt:lpstr>
      <vt:lpstr>9.3.1 Choosing a compositing surface</vt:lpstr>
      <vt:lpstr>9.3.2 Pixel selection and weighting (de-ghosting)</vt:lpstr>
      <vt:lpstr>9.3.2 Pixel selection and weighting (de-ghosting)</vt:lpstr>
      <vt:lpstr>9.3.2 Pixel selection and weighting (de-ghosting)</vt:lpstr>
      <vt:lpstr>9.3.2 Pixel selection and weighting (de-ghosting)</vt:lpstr>
      <vt:lpstr>9.3.3 Application: Photomontage</vt:lpstr>
      <vt:lpstr>9.3.3 Application: Photomontage</vt:lpstr>
      <vt:lpstr>9.3.3 Application: Photomontage</vt:lpstr>
      <vt:lpstr>PowerPoint 簡報</vt:lpstr>
      <vt:lpstr>PowerPoint 簡報</vt:lpstr>
      <vt:lpstr>Break time</vt:lpstr>
      <vt:lpstr>9.3.4 Blending</vt:lpstr>
      <vt:lpstr>9.3.4 Blending</vt:lpstr>
      <vt:lpstr>9.3.4 Blending</vt:lpstr>
      <vt:lpstr>9.3.4 Blending</vt:lpstr>
      <vt:lpstr>9.3.4 Blending</vt:lpstr>
      <vt:lpstr>9.3.4 Blending</vt:lpstr>
      <vt:lpstr>9.3.4 Blending</vt:lpstr>
      <vt:lpstr>End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 and Robot Vision I</dc:title>
  <dc:creator>陳毅</dc:creator>
  <cp:lastModifiedBy>毅 陳</cp:lastModifiedBy>
  <cp:revision>202</cp:revision>
  <dcterms:created xsi:type="dcterms:W3CDTF">2016-11-15T07:15:11Z</dcterms:created>
  <dcterms:modified xsi:type="dcterms:W3CDTF">2018-05-14T17:10:07Z</dcterms:modified>
</cp:coreProperties>
</file>