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90"/>
  </p:notesMasterIdLst>
  <p:sldIdLst>
    <p:sldId id="256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257" r:id="rId17"/>
    <p:sldId id="278" r:id="rId18"/>
    <p:sldId id="276" r:id="rId19"/>
    <p:sldId id="391" r:id="rId20"/>
    <p:sldId id="374" r:id="rId21"/>
    <p:sldId id="375" r:id="rId22"/>
    <p:sldId id="376" r:id="rId23"/>
    <p:sldId id="392" r:id="rId24"/>
    <p:sldId id="389" r:id="rId25"/>
    <p:sldId id="377" r:id="rId26"/>
    <p:sldId id="378" r:id="rId27"/>
    <p:sldId id="379" r:id="rId28"/>
    <p:sldId id="393" r:id="rId29"/>
    <p:sldId id="380" r:id="rId30"/>
    <p:sldId id="390" r:id="rId31"/>
    <p:sldId id="279" r:id="rId32"/>
    <p:sldId id="297" r:id="rId33"/>
    <p:sldId id="259" r:id="rId34"/>
    <p:sldId id="260" r:id="rId35"/>
    <p:sldId id="387" r:id="rId36"/>
    <p:sldId id="383" r:id="rId37"/>
    <p:sldId id="284" r:id="rId38"/>
    <p:sldId id="312" r:id="rId39"/>
    <p:sldId id="285" r:id="rId40"/>
    <p:sldId id="286" r:id="rId41"/>
    <p:sldId id="322" r:id="rId42"/>
    <p:sldId id="301" r:id="rId43"/>
    <p:sldId id="314" r:id="rId44"/>
    <p:sldId id="323" r:id="rId45"/>
    <p:sldId id="388" r:id="rId46"/>
    <p:sldId id="315" r:id="rId47"/>
    <p:sldId id="324" r:id="rId48"/>
    <p:sldId id="371" r:id="rId49"/>
    <p:sldId id="372" r:id="rId50"/>
    <p:sldId id="373" r:id="rId51"/>
    <p:sldId id="381" r:id="rId52"/>
    <p:sldId id="384" r:id="rId53"/>
    <p:sldId id="325" r:id="rId54"/>
    <p:sldId id="326" r:id="rId55"/>
    <p:sldId id="370" r:id="rId56"/>
    <p:sldId id="327" r:id="rId57"/>
    <p:sldId id="329" r:id="rId58"/>
    <p:sldId id="336" r:id="rId59"/>
    <p:sldId id="335" r:id="rId60"/>
    <p:sldId id="332" r:id="rId61"/>
    <p:sldId id="333" r:id="rId62"/>
    <p:sldId id="334" r:id="rId63"/>
    <p:sldId id="341" r:id="rId64"/>
    <p:sldId id="345" r:id="rId65"/>
    <p:sldId id="346" r:id="rId66"/>
    <p:sldId id="347" r:id="rId67"/>
    <p:sldId id="354" r:id="rId68"/>
    <p:sldId id="355" r:id="rId69"/>
    <p:sldId id="394" r:id="rId70"/>
    <p:sldId id="395" r:id="rId71"/>
    <p:sldId id="348" r:id="rId72"/>
    <p:sldId id="349" r:id="rId73"/>
    <p:sldId id="350" r:id="rId74"/>
    <p:sldId id="351" r:id="rId75"/>
    <p:sldId id="359" r:id="rId76"/>
    <p:sldId id="360" r:id="rId77"/>
    <p:sldId id="396" r:id="rId78"/>
    <p:sldId id="357" r:id="rId79"/>
    <p:sldId id="361" r:id="rId80"/>
    <p:sldId id="369" r:id="rId81"/>
    <p:sldId id="368" r:id="rId82"/>
    <p:sldId id="364" r:id="rId83"/>
    <p:sldId id="365" r:id="rId84"/>
    <p:sldId id="366" r:id="rId85"/>
    <p:sldId id="367" r:id="rId86"/>
    <p:sldId id="362" r:id="rId87"/>
    <p:sldId id="397" r:id="rId88"/>
    <p:sldId id="358" r:id="rId8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CC31C4F-ADD0-48DE-BBE1-8FE9EA227868}">
          <p14:sldIdLst>
            <p14:sldId id="256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257"/>
            <p14:sldId id="278"/>
            <p14:sldId id="276"/>
            <p14:sldId id="391"/>
            <p14:sldId id="374"/>
            <p14:sldId id="375"/>
            <p14:sldId id="376"/>
            <p14:sldId id="392"/>
            <p14:sldId id="389"/>
            <p14:sldId id="377"/>
            <p14:sldId id="378"/>
            <p14:sldId id="379"/>
            <p14:sldId id="393"/>
            <p14:sldId id="380"/>
            <p14:sldId id="390"/>
            <p14:sldId id="279"/>
            <p14:sldId id="297"/>
            <p14:sldId id="259"/>
            <p14:sldId id="260"/>
            <p14:sldId id="387"/>
            <p14:sldId id="383"/>
            <p14:sldId id="284"/>
            <p14:sldId id="312"/>
            <p14:sldId id="285"/>
            <p14:sldId id="286"/>
            <p14:sldId id="322"/>
            <p14:sldId id="301"/>
            <p14:sldId id="314"/>
            <p14:sldId id="323"/>
            <p14:sldId id="388"/>
            <p14:sldId id="315"/>
            <p14:sldId id="324"/>
            <p14:sldId id="371"/>
            <p14:sldId id="372"/>
            <p14:sldId id="373"/>
            <p14:sldId id="381"/>
            <p14:sldId id="384"/>
            <p14:sldId id="325"/>
            <p14:sldId id="326"/>
            <p14:sldId id="370"/>
          </p14:sldIdLst>
        </p14:section>
        <p14:section name="未命名的章節" id="{61BCDDEC-7281-481F-A4EB-B14A9F703D23}">
          <p14:sldIdLst>
            <p14:sldId id="327"/>
            <p14:sldId id="329"/>
            <p14:sldId id="336"/>
            <p14:sldId id="335"/>
            <p14:sldId id="332"/>
            <p14:sldId id="333"/>
            <p14:sldId id="334"/>
            <p14:sldId id="341"/>
            <p14:sldId id="345"/>
            <p14:sldId id="346"/>
            <p14:sldId id="347"/>
            <p14:sldId id="354"/>
            <p14:sldId id="355"/>
            <p14:sldId id="394"/>
            <p14:sldId id="395"/>
            <p14:sldId id="348"/>
            <p14:sldId id="349"/>
            <p14:sldId id="350"/>
            <p14:sldId id="351"/>
            <p14:sldId id="359"/>
            <p14:sldId id="360"/>
            <p14:sldId id="396"/>
            <p14:sldId id="357"/>
            <p14:sldId id="361"/>
            <p14:sldId id="369"/>
            <p14:sldId id="368"/>
            <p14:sldId id="364"/>
            <p14:sldId id="365"/>
            <p14:sldId id="366"/>
            <p14:sldId id="367"/>
            <p14:sldId id="362"/>
            <p14:sldId id="397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87824" autoAdjust="0"/>
  </p:normalViewPr>
  <p:slideViewPr>
    <p:cSldViewPr>
      <p:cViewPr varScale="1">
        <p:scale>
          <a:sx n="59" d="100"/>
          <a:sy n="59" d="100"/>
        </p:scale>
        <p:origin x="78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76E23-0C72-432D-87BD-95E224933886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54C8-A712-4DF8-8915-57897E8C8E1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58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4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影像拼接</a:t>
            </a:r>
            <a:r>
              <a:rPr lang="en-US" altLang="zh-TW" dirty="0" smtClean="0"/>
              <a:t>:</a:t>
            </a:r>
            <a:r>
              <a:rPr lang="zh-TW" altLang="en-US" dirty="0" smtClean="0"/>
              <a:t> 將同一個場景內部分的影像拼接成一張完整的大影像，像是用</a:t>
            </a:r>
            <a:r>
              <a:rPr lang="en-US" altLang="zh-TW" dirty="0" err="1" smtClean="0"/>
              <a:t>iphone</a:t>
            </a:r>
            <a:r>
              <a:rPr lang="zh-TW" altLang="en-US" dirty="0" smtClean="0"/>
              <a:t>可以拍的全景圖</a:t>
            </a:r>
            <a:r>
              <a:rPr lang="en-US" altLang="zh-TW" dirty="0" smtClean="0"/>
              <a:t>(panorama)</a:t>
            </a:r>
            <a:r>
              <a:rPr lang="zh-TW" altLang="en-US" dirty="0" smtClean="0"/>
              <a:t>那種感覺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035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影像拼接的幾個變化</a:t>
            </a:r>
            <a:endParaRPr lang="en-US" altLang="zh-TW" dirty="0" smtClean="0"/>
          </a:p>
          <a:p>
            <a:r>
              <a:rPr lang="en-US" altLang="zh-TW" dirty="0" smtClean="0"/>
              <a:t>(a)(b)</a:t>
            </a:r>
            <a:r>
              <a:rPr lang="zh-TW" altLang="en-US" dirty="0" smtClean="0"/>
              <a:t>是兩種影像拼接出來的全景圖</a:t>
            </a:r>
            <a:r>
              <a:rPr lang="en-US" altLang="zh-TW" dirty="0" smtClean="0"/>
              <a:t>(panorama)</a:t>
            </a:r>
            <a:r>
              <a:rPr lang="zh-TW" altLang="en-US" dirty="0" smtClean="0"/>
              <a:t>，</a:t>
            </a:r>
            <a:r>
              <a:rPr lang="en-US" altLang="zh-TW" dirty="0" smtClean="0"/>
              <a:t>(a)</a:t>
            </a:r>
            <a:r>
              <a:rPr lang="zh-TW" altLang="en-US" dirty="0" smtClean="0"/>
              <a:t>目標拼出一個圓柱，</a:t>
            </a:r>
            <a:r>
              <a:rPr lang="en-US" altLang="zh-TW" dirty="0" smtClean="0"/>
              <a:t>(b)</a:t>
            </a:r>
            <a:r>
              <a:rPr lang="zh-TW" altLang="en-US" dirty="0" smtClean="0"/>
              <a:t>目標拼出一個球面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(c)</a:t>
            </a:r>
            <a:r>
              <a:rPr lang="zh-TW" altLang="en-US" dirty="0" smtClean="0"/>
              <a:t> 有時候拿來拼全景圖那些影像不會照順序，會叫你從一堆影像中挑出可以拼在一起的部分</a:t>
            </a:r>
            <a:r>
              <a:rPr lang="en-US" altLang="zh-TW" dirty="0" smtClean="0"/>
              <a:t>(</a:t>
            </a:r>
            <a:r>
              <a:rPr lang="zh-TW" altLang="en-US" dirty="0" smtClean="0"/>
              <a:t>見後面</a:t>
            </a:r>
            <a:r>
              <a:rPr lang="en-US" altLang="zh-TW" dirty="0" smtClean="0"/>
              <a:t>Recognizing panoramas)</a:t>
            </a:r>
            <a:br>
              <a:rPr lang="en-US" altLang="zh-TW" dirty="0" smtClean="0"/>
            </a:br>
            <a:r>
              <a:rPr lang="en-US" altLang="zh-TW" dirty="0" smtClean="0"/>
              <a:t>(d)(e)</a:t>
            </a:r>
            <a:r>
              <a:rPr lang="zh-TW" altLang="en-US" dirty="0" smtClean="0"/>
              <a:t>是鬼影問題，有時候拍的時候有人在動，所以</a:t>
            </a:r>
            <a:r>
              <a:rPr lang="en-US" altLang="zh-TW" dirty="0" smtClean="0"/>
              <a:t>(d)</a:t>
            </a:r>
            <a:r>
              <a:rPr lang="zh-TW" altLang="en-US" dirty="0" smtClean="0"/>
              <a:t>拼起來有殘像，</a:t>
            </a:r>
            <a:r>
              <a:rPr lang="en-US" altLang="zh-TW" dirty="0" smtClean="0"/>
              <a:t>(e)</a:t>
            </a:r>
            <a:r>
              <a:rPr lang="zh-TW" altLang="en-US" dirty="0" smtClean="0"/>
              <a:t>把它拿掉了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975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96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一個比較有趣的應用，如果你的影片在拍攝時，是把攝影機繞一圈去拍攝整個場景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那其實這段影片，就可以用全景圖來表示</a:t>
            </a:r>
            <a:endParaRPr lang="en-US" altLang="zh-TW" dirty="0" smtClean="0"/>
          </a:p>
          <a:p>
            <a:r>
              <a:rPr lang="zh-TW" altLang="en-US" dirty="0" smtClean="0"/>
              <a:t>可以先把影片的前後景分離後，把背景拼出一張完整的影像，這樣就可以用一張影像去取代整個影片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451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總之要做到這件事，要先能分離前後景</a:t>
            </a:r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3700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algn="ctr" defTabSz="93700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7BDF19-2C19-493C-AF21-E54483D3ADFA}" type="slidenum">
              <a:rPr lang="he-IL" sz="1200"/>
              <a:pPr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355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88E3-2FD0-40F0-A2D7-6EACAC3FF4E0}" type="slidenum">
              <a:rPr lang="en-US" altLang="zh-TW" smtClean="0">
                <a:ea typeface="新細明體" charset="-120"/>
              </a:rPr>
              <a:pPr/>
              <a:t>19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TW" altLang="en-US" dirty="0" smtClean="0">
                <a:ea typeface="新細明體" charset="-120"/>
              </a:rPr>
              <a:t>拼的好，就可以弄出這種動感的圖片</a:t>
            </a:r>
            <a:endParaRPr lang="zh-TW" altLang="zh-TW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035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舊的特徵點有時不太可靠</a:t>
            </a:r>
            <a:r>
              <a:rPr lang="en-US" altLang="zh-TW" dirty="0" smtClean="0"/>
              <a:t>(</a:t>
            </a:r>
            <a:r>
              <a:rPr lang="zh-TW" altLang="en-US" dirty="0" smtClean="0"/>
              <a:t>像是</a:t>
            </a:r>
            <a:r>
              <a:rPr lang="en-US" altLang="zh-TW" sz="1200" dirty="0" smtClean="0"/>
              <a:t>Harris corner detector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4812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features get confused…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脖子和腳那邊，取出來的</a:t>
            </a:r>
            <a:r>
              <a:rPr lang="en-US" altLang="zh-TW" baseline="0" dirty="0" smtClean="0"/>
              <a:t>feature</a:t>
            </a:r>
            <a:r>
              <a:rPr lang="zh-TW" altLang="en-US" baseline="0" dirty="0" smtClean="0"/>
              <a:t>都差不多</a:t>
            </a:r>
            <a:endParaRPr lang="en-US" altLang="zh-TW" baseline="0" dirty="0" smtClean="0"/>
          </a:p>
          <a:p>
            <a:r>
              <a:rPr lang="en-US" altLang="zh-TW" dirty="0" smtClean="0"/>
              <a:t>features be distributed unevenly….</a:t>
            </a:r>
            <a:r>
              <a:rPr lang="zh-TW" altLang="en-US" dirty="0" smtClean="0"/>
              <a:t> 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有一堆集中在脖子跟腳的位置，很容易有配對錯誤的情況</a:t>
            </a:r>
            <a:endParaRPr lang="en-US" altLang="zh-TW" dirty="0" smtClean="0"/>
          </a:p>
          <a:p>
            <a:r>
              <a:rPr lang="en-US" altLang="zh-TW" dirty="0" smtClean="0"/>
              <a:t>features did not work ….</a:t>
            </a:r>
            <a:r>
              <a:rPr lang="zh-TW" altLang="en-US" dirty="0" smtClean="0"/>
              <a:t> 影像縮小跟旋轉後，有些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就不可靠了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610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只是告訴大家，因為</a:t>
            </a:r>
            <a:r>
              <a:rPr lang="en-US" altLang="zh-TW" dirty="0" smtClean="0"/>
              <a:t>SIFT</a:t>
            </a:r>
            <a:r>
              <a:rPr lang="zh-TW" altLang="en-US" dirty="0" smtClean="0"/>
              <a:t>特徵點的出現，所以效果變好了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42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SIFT(</a:t>
            </a:r>
            <a:r>
              <a:rPr lang="zh-TW" altLang="en-US" dirty="0" smtClean="0"/>
              <a:t>尺度不便特徵變化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zh-TW" altLang="en-US" dirty="0" smtClean="0"/>
              <a:t>重點在於他能取出在平移、旋轉、跟縮放三種情況下都不變的</a:t>
            </a:r>
            <a:r>
              <a:rPr lang="en-US" altLang="zh-TW" dirty="0" smtClean="0"/>
              <a:t>feature</a:t>
            </a:r>
          </a:p>
          <a:p>
            <a:r>
              <a:rPr lang="zh-TW" altLang="en-US" dirty="0" smtClean="0"/>
              <a:t>平移</a:t>
            </a:r>
            <a:r>
              <a:rPr lang="en-US" altLang="zh-TW" dirty="0" smtClean="0"/>
              <a:t>:</a:t>
            </a:r>
            <a:r>
              <a:rPr lang="zh-TW" altLang="en-US" dirty="0" smtClean="0"/>
              <a:t> 取局部，所以平移不變</a:t>
            </a:r>
            <a:endParaRPr lang="en-US" altLang="zh-TW" dirty="0" smtClean="0"/>
          </a:p>
          <a:p>
            <a:r>
              <a:rPr lang="zh-TW" altLang="en-US" dirty="0" smtClean="0"/>
              <a:t>旋轉</a:t>
            </a:r>
            <a:r>
              <a:rPr lang="en-US" altLang="zh-TW" dirty="0" smtClean="0"/>
              <a:t>:</a:t>
            </a:r>
            <a:r>
              <a:rPr lang="zh-TW" altLang="en-US" dirty="0" smtClean="0"/>
              <a:t> 取了角度的</a:t>
            </a:r>
            <a:r>
              <a:rPr lang="en-US" altLang="zh-TW" dirty="0" smtClean="0"/>
              <a:t>histogram</a:t>
            </a:r>
            <a:r>
              <a:rPr lang="zh-TW" altLang="en-US" dirty="0" smtClean="0"/>
              <a:t>後找出最主要的</a:t>
            </a:r>
            <a:r>
              <a:rPr lang="zh-TW" altLang="en-US" smtClean="0"/>
              <a:t>方向</a:t>
            </a:r>
            <a:r>
              <a:rPr lang="en-US" altLang="zh-TW" smtClean="0"/>
              <a:t>()</a:t>
            </a:r>
            <a:r>
              <a:rPr lang="zh-TW" altLang="en-US" dirty="0" smtClean="0"/>
              <a:t>，以該方向為基準，所以旋轉不變</a:t>
            </a:r>
            <a:endParaRPr lang="en-US" altLang="zh-TW" dirty="0" smtClean="0"/>
          </a:p>
          <a:p>
            <a:r>
              <a:rPr lang="zh-TW" altLang="en-US" dirty="0" smtClean="0"/>
              <a:t>縮放</a:t>
            </a:r>
            <a:r>
              <a:rPr lang="en-US" altLang="zh-TW" dirty="0" smtClean="0"/>
              <a:t>:</a:t>
            </a:r>
            <a:r>
              <a:rPr lang="zh-TW" altLang="en-US" dirty="0" smtClean="0"/>
              <a:t> 因為在不同解析度取共同的</a:t>
            </a:r>
            <a:r>
              <a:rPr lang="en-US" altLang="zh-TW" dirty="0" smtClean="0"/>
              <a:t>feature</a:t>
            </a:r>
            <a:r>
              <a:rPr lang="zh-TW" altLang="en-US" dirty="0" smtClean="0"/>
              <a:t>，所以縮放不變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46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甚麼是影像拼接呢</a:t>
            </a:r>
            <a:r>
              <a:rPr lang="en-US" altLang="zh-TW" dirty="0" smtClean="0"/>
              <a:t>? </a:t>
            </a:r>
            <a:r>
              <a:rPr lang="zh-TW" altLang="en-US" dirty="0" smtClean="0"/>
              <a:t>把分開的影像拼接在一起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799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就算把相同的部分對齊了，可能實際上的情況並不是那樣的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要正確的對齊兩張影像，就必須去計算，他們實際上是怎麼從環境投影到相機平面上的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402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首先，先來複習，相機移動、旋轉等等之後，會讓影像產生甚麼樣的變換</a:t>
            </a:r>
            <a:endParaRPr lang="en-US" altLang="zh-TW" dirty="0" smtClean="0"/>
          </a:p>
          <a:p>
            <a:r>
              <a:rPr lang="zh-TW" altLang="en-US" dirty="0" smtClean="0"/>
              <a:t>也許是</a:t>
            </a:r>
            <a:r>
              <a:rPr lang="en-US" altLang="zh-TW" dirty="0" smtClean="0"/>
              <a:t>Translation(</a:t>
            </a:r>
            <a:r>
              <a:rPr lang="zh-TW" altLang="en-US" dirty="0" smtClean="0"/>
              <a:t>平移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Affine(</a:t>
            </a:r>
            <a:r>
              <a:rPr lang="zh-TW" altLang="en-US" dirty="0" smtClean="0"/>
              <a:t>仿射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Perspective(</a:t>
            </a:r>
            <a:r>
              <a:rPr lang="zh-TW" altLang="en-US" dirty="0" smtClean="0"/>
              <a:t>透視</a:t>
            </a:r>
            <a:r>
              <a:rPr lang="en-US" altLang="zh-TW" dirty="0" smtClean="0"/>
              <a:t>)</a:t>
            </a:r>
            <a:r>
              <a:rPr lang="zh-TW" altLang="en-US" dirty="0" smtClean="0"/>
              <a:t>或</a:t>
            </a:r>
            <a:r>
              <a:rPr lang="en-US" altLang="zh-TW" dirty="0" smtClean="0"/>
              <a:t>3D</a:t>
            </a:r>
            <a:r>
              <a:rPr lang="zh-TW" altLang="en-US" dirty="0" smtClean="0"/>
              <a:t>旋轉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743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要將兩張影像對齊在一起，就要將其中一張影像做變形</a:t>
            </a:r>
            <a:r>
              <a:rPr lang="en-US" altLang="zh-TW" dirty="0" smtClean="0"/>
              <a:t>(warp)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en-US" dirty="0" smtClean="0"/>
              <a:t>大部分跟上頁相同，但是要注意</a:t>
            </a:r>
            <a:r>
              <a:rPr lang="en-US" altLang="zh-TW" sz="1200" dirty="0" smtClean="0">
                <a:ea typeface="新細明體" charset="-120"/>
              </a:rPr>
              <a:t>cylindrical</a:t>
            </a:r>
            <a:r>
              <a:rPr lang="en-US" altLang="zh-TW" sz="1200" dirty="0" smtClean="0">
                <a:ea typeface="+mn-ea"/>
              </a:rPr>
              <a:t>(</a:t>
            </a:r>
            <a:r>
              <a:rPr lang="zh-TW" altLang="en-US" sz="1200" dirty="0" smtClean="0">
                <a:ea typeface="+mn-ea"/>
              </a:rPr>
              <a:t>圓柱投影</a:t>
            </a:r>
            <a:r>
              <a:rPr lang="en-US" altLang="zh-TW" sz="1200" dirty="0" smtClean="0">
                <a:ea typeface="+mn-ea"/>
              </a:rPr>
              <a:t>)</a:t>
            </a:r>
            <a:r>
              <a:rPr lang="zh-TW" altLang="en-US" sz="1200" dirty="0" smtClean="0">
                <a:ea typeface="+mn-ea"/>
              </a:rPr>
              <a:t>，這是第一次出現非線性變換，後面會提</a:t>
            </a:r>
            <a:endParaRPr lang="en-US" altLang="zh-TW" sz="1200" dirty="0" smtClean="0">
              <a:ea typeface="新細明體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951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前面提過，兩個相機看同一個地點拍出的兩張照片，他們之間的關係可以用一個單應性矩陣來表示</a:t>
            </a:r>
            <a:endParaRPr lang="en-US" altLang="zh-TW" dirty="0" smtClean="0"/>
          </a:p>
          <a:p>
            <a:r>
              <a:rPr lang="zh-TW" altLang="en-US" dirty="0" smtClean="0"/>
              <a:t>要解這個單應性矩陣，可以兩張影像間配對好的特稱點的位置來求得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014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868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複習</a:t>
            </a:r>
            <a:r>
              <a:rPr lang="en-US" altLang="zh-TW" dirty="0" smtClean="0"/>
              <a:t>:</a:t>
            </a:r>
            <a:br>
              <a:rPr lang="en-US" altLang="zh-TW" dirty="0" smtClean="0"/>
            </a:br>
            <a:r>
              <a:rPr lang="en-US" altLang="zh-TW" dirty="0" smtClean="0"/>
              <a:t>RANSAC</a:t>
            </a:r>
            <a:r>
              <a:rPr lang="zh-TW" altLang="en-US" dirty="0" smtClean="0"/>
              <a:t>的目標，在於從一堆配對點中，挑出哪些是正確的配對，哪些是錯誤的配對</a:t>
            </a:r>
            <a:endParaRPr lang="en-US" altLang="zh-TW" dirty="0" smtClean="0"/>
          </a:p>
          <a:p>
            <a:r>
              <a:rPr lang="zh-TW" altLang="en-US" dirty="0" smtClean="0"/>
              <a:t>理論上，所有配對點，他的位移關係都應該是一樣的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隨機挑一堆當正確，如果沒挑</a:t>
            </a:r>
            <a:r>
              <a:rPr lang="en-US" altLang="zh-TW" dirty="0" smtClean="0"/>
              <a:t>outlier</a:t>
            </a:r>
            <a:r>
              <a:rPr lang="zh-TW" altLang="en-US" dirty="0" smtClean="0"/>
              <a:t>，就會發現</a:t>
            </a:r>
            <a:r>
              <a:rPr lang="en-US" altLang="zh-TW" dirty="0" smtClean="0"/>
              <a:t>outlier</a:t>
            </a:r>
            <a:r>
              <a:rPr lang="zh-TW" altLang="en-US" dirty="0" smtClean="0"/>
              <a:t>跟其他人都不一樣</a:t>
            </a:r>
            <a:endParaRPr lang="en-US" altLang="zh-TW" dirty="0" smtClean="0"/>
          </a:p>
          <a:p>
            <a:r>
              <a:rPr lang="zh-TW" altLang="en-US" dirty="0" smtClean="0"/>
              <a:t>如果挑到</a:t>
            </a:r>
            <a:r>
              <a:rPr lang="en-US" altLang="zh-TW" dirty="0" smtClean="0"/>
              <a:t>outlier</a:t>
            </a:r>
            <a:r>
              <a:rPr lang="zh-TW" altLang="en-US" dirty="0" smtClean="0"/>
              <a:t>，就會發現位移好像往右下偏，結果會不太對，就重挑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977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相機的移動越複雜，全景圖效果就越差</a:t>
            </a:r>
            <a:endParaRPr lang="en-US" altLang="zh-TW" dirty="0" smtClean="0"/>
          </a:p>
          <a:p>
            <a:r>
              <a:rPr lang="zh-TW" altLang="en-US" dirty="0" smtClean="0"/>
              <a:t>拍全景圖一個常見的情況，一個相機在原地轉</a:t>
            </a:r>
            <a:r>
              <a:rPr lang="en-US" altLang="zh-TW" dirty="0" smtClean="0"/>
              <a:t>360</a:t>
            </a:r>
            <a:r>
              <a:rPr lang="zh-TW" altLang="en-US" dirty="0" smtClean="0"/>
              <a:t>度拍出一個全景圖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947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在純粹只是旋轉的情況下，我們能夠先將影像投影到一個圓柱上，座標變成角度跟高度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這樣的話，就能夠很單純的只是用角度的平移來對齊影像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73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4AE65-AC2D-426A-BAF1-DC485E005895}" type="slidenum">
              <a:rPr lang="en-US" altLang="zh-TW" smtClean="0">
                <a:ea typeface="新細明體" charset="-120"/>
              </a:rPr>
              <a:pPr/>
              <a:t>35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r>
              <a:rPr lang="zh-TW" altLang="en-US" dirty="0" smtClean="0">
                <a:ea typeface="新細明體" charset="-120"/>
              </a:rPr>
              <a:t>為什麼要這樣做呢</a:t>
            </a:r>
            <a:r>
              <a:rPr lang="en-US" altLang="zh-TW" dirty="0" smtClean="0">
                <a:ea typeface="新細明體" charset="-120"/>
              </a:rPr>
              <a:t>?</a:t>
            </a:r>
            <a:r>
              <a:rPr lang="zh-TW" altLang="en-US" dirty="0" smtClean="0">
                <a:ea typeface="新細明體" charset="-120"/>
              </a:rPr>
              <a:t>大家可以看到，因為各張照片視角不同，如果沒有做這種圓柱投影的話，有時候為了讓連接正確，會反而扭曲掉外圍的部分</a:t>
            </a:r>
            <a:endParaRPr lang="en-US" altLang="zh-TW" dirty="0" smtClean="0">
              <a:ea typeface="新細明體" charset="-120"/>
            </a:endParaRPr>
          </a:p>
          <a:p>
            <a:pPr eaLnBrk="1" hangingPunct="1"/>
            <a:r>
              <a:rPr lang="zh-TW" altLang="en-US" dirty="0" smtClean="0">
                <a:ea typeface="新細明體" charset="-120"/>
              </a:rPr>
              <a:t>可以看到，圖上角度變的一點都不線性了</a:t>
            </a:r>
            <a:endParaRPr lang="en-US" altLang="zh-TW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2928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所以，我們改將影像投影到一個圓柱上</a:t>
            </a:r>
            <a:endParaRPr lang="en-US" altLang="zh-TW" dirty="0" smtClean="0"/>
          </a:p>
          <a:p>
            <a:r>
              <a:rPr lang="zh-TW" altLang="en-US" dirty="0" smtClean="0"/>
              <a:t>投影的方法相當的單純，把</a:t>
            </a:r>
            <a:r>
              <a:rPr lang="en-US" altLang="zh-TW" dirty="0" err="1" smtClean="0"/>
              <a:t>x,y</a:t>
            </a:r>
            <a:r>
              <a:rPr lang="zh-TW" altLang="en-US" dirty="0" smtClean="0"/>
              <a:t>投到</a:t>
            </a:r>
            <a:r>
              <a:rPr lang="en-US" altLang="zh-TW" dirty="0" err="1" smtClean="0"/>
              <a:t>h,theta</a:t>
            </a:r>
            <a:r>
              <a:rPr lang="zh-TW" altLang="en-US" dirty="0" smtClean="0"/>
              <a:t>平面上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39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第一步</a:t>
            </a:r>
            <a:r>
              <a:rPr lang="en-US" altLang="zh-TW" dirty="0" smtClean="0"/>
              <a:t>:</a:t>
            </a:r>
            <a:r>
              <a:rPr lang="zh-TW" altLang="en-US" dirty="0" smtClean="0"/>
              <a:t> 你要先找出 這兩張影像，有哪些是相同的部分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8941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54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A4F6C-F11F-465B-BC51-E4AE1EE7984C}" type="slidenum">
              <a:rPr lang="en-US" altLang="zh-TW" smtClean="0">
                <a:ea typeface="新細明體" charset="-120"/>
              </a:rPr>
              <a:pPr/>
              <a:t>38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endParaRPr lang="en-US" altLang="zh-TW" dirty="0" smtClean="0">
              <a:ea typeface="新細明體" charset="-120"/>
            </a:endParaRPr>
          </a:p>
          <a:p>
            <a:pPr eaLnBrk="1" hangingPunct="1"/>
            <a:r>
              <a:rPr lang="zh-TW" altLang="en-US" dirty="0" smtClean="0">
                <a:ea typeface="新細明體" charset="-120"/>
              </a:rPr>
              <a:t>可以看到，改成圓柱投影後，現在角度變的線性多了</a:t>
            </a:r>
            <a:endParaRPr lang="en-US" altLang="zh-TW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0280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同樣的 ，也能夠投到圓球上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737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159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smtClean="0"/>
              <a:t>parallax removal: </a:t>
            </a:r>
            <a:r>
              <a:rPr lang="zh-TW" altLang="en-US" sz="1200" dirty="0" smtClean="0"/>
              <a:t>消除視差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77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Bundle adjustment(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束调整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82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先來看一個簡單的例子，要拼出一個完整的影像，不能只是把連續兩張兩張拼好就算了，因為很可能最後頭尾歪掉拼不在一起</a:t>
            </a:r>
            <a:r>
              <a:rPr lang="en-US" altLang="zh-TW" dirty="0" smtClean="0"/>
              <a:t>(</a:t>
            </a:r>
            <a:r>
              <a:rPr lang="zh-TW" altLang="en-US" dirty="0" smtClean="0"/>
              <a:t>稱為</a:t>
            </a:r>
            <a:r>
              <a:rPr lang="en-US" altLang="zh-TW" dirty="0" smtClean="0"/>
              <a:t>drift</a:t>
            </a:r>
            <a:r>
              <a:rPr lang="zh-TW" altLang="en-US" dirty="0" smtClean="0"/>
              <a:t>，飄移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072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解決</a:t>
            </a:r>
            <a:r>
              <a:rPr lang="en-US" altLang="zh-TW" dirty="0" smtClean="0"/>
              <a:t>Drift</a:t>
            </a:r>
            <a:r>
              <a:rPr lang="zh-TW" altLang="en-US" dirty="0" smtClean="0"/>
              <a:t>的一些方法，但注意這邊有個假設，就是兩張影像之間只差一個二維平移關係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1360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892D-B7CD-4F22-B327-FF5AEBC9B6DC}" type="slidenum">
              <a:rPr lang="en-US" altLang="zh-TW" smtClean="0">
                <a:ea typeface="新細明體" charset="-120"/>
              </a:rPr>
              <a:pPr/>
              <a:t>47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Drift</a:t>
            </a:r>
            <a:r>
              <a:rPr lang="zh-TW" altLang="en-US" dirty="0" smtClean="0">
                <a:ea typeface="新細明體" charset="-120"/>
              </a:rPr>
              <a:t>的經典例子，把很多影像拼接成一個完整的全景圖，不能只看兩兩關係</a:t>
            </a: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r>
              <a:rPr lang="zh-TW" altLang="en-US" dirty="0" smtClean="0">
                <a:ea typeface="新細明體" charset="-120"/>
              </a:rPr>
              <a:t>上面那張，兩兩全部都拼的很好，可是其實拚到最後會歪掉</a:t>
            </a: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r>
              <a:rPr lang="zh-TW" altLang="en-US" dirty="0" smtClean="0">
                <a:ea typeface="新細明體" charset="-120"/>
              </a:rPr>
              <a:t>下面那張才是有把頭尾接在一起</a:t>
            </a:r>
            <a:endParaRPr lang="zh-TW" altLang="zh-TW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0308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Szeliski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"Creating full view panoramic image mosaics and environment maps." 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24th annual conference on Computer graphics and interactive techniques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ACM Press/Addison-Wesley Publishing Co., 1997.</a:t>
            </a:r>
            <a:endParaRPr lang="en-US" altLang="zh-TW" dirty="0" smtClean="0"/>
          </a:p>
          <a:p>
            <a:r>
              <a:rPr lang="en-US" altLang="zh-TW" dirty="0" smtClean="0"/>
              <a:t>http://faculty.cse.tamu.edu/jchai/csce641/szeliskiShum97.pdf</a:t>
            </a:r>
          </a:p>
          <a:p>
            <a:r>
              <a:rPr lang="zh-TW" altLang="en-US" dirty="0" smtClean="0"/>
              <a:t>另外一個情況，如果焦距弄錯，可能會發生</a:t>
            </a:r>
            <a:r>
              <a:rPr lang="en-US" altLang="zh-TW" dirty="0" smtClean="0"/>
              <a:t>panorama</a:t>
            </a:r>
            <a:r>
              <a:rPr lang="zh-TW" altLang="en-US" dirty="0" smtClean="0"/>
              <a:t>一圈拼不起來的情況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13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第二步</a:t>
            </a:r>
            <a:r>
              <a:rPr lang="en-US" altLang="zh-TW" dirty="0" smtClean="0"/>
              <a:t>:</a:t>
            </a:r>
            <a:r>
              <a:rPr lang="zh-TW" altLang="en-US" dirty="0" smtClean="0"/>
              <a:t> 將這兩張影像相同的部分對齊在一起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3683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只是在講焦距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44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消除視差</a:t>
            </a:r>
            <a:r>
              <a:rPr lang="en-US" altLang="zh-TW" dirty="0" smtClean="0"/>
              <a:t>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799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Unmodeled</a:t>
            </a:r>
            <a:r>
              <a:rPr lang="en-US" altLang="zh-TW" dirty="0" smtClean="0"/>
              <a:t> radial distortion: </a:t>
            </a:r>
            <a:r>
              <a:rPr lang="zh-TW" altLang="en-US" dirty="0" smtClean="0"/>
              <a:t>沒有建模的徑向形變</a:t>
            </a:r>
            <a:endParaRPr lang="en-US" altLang="zh-TW" dirty="0" smtClean="0"/>
          </a:p>
          <a:p>
            <a:r>
              <a:rPr lang="en-US" altLang="zh-TW" dirty="0" smtClean="0"/>
              <a:t>Parallax: </a:t>
            </a:r>
            <a:r>
              <a:rPr lang="zh-TW" altLang="en-US" dirty="0" smtClean="0"/>
              <a:t>視差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4564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/>
              <a:t>Plumb-line method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Duane, C. B. (1971). Close-range camera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calibration.</a:t>
            </a:r>
            <a:r>
              <a:rPr lang="en-US" altLang="zh-TW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Photogrammetric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engineering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altLang="zh-TW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(8), 855-866.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/>
              <a:t>http://www.rose-hulman.edu/Users/faculty/young/CS-Classes/csse461/handouts/Day21/Brown71.pdf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4911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全景圖辨識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目標</a:t>
            </a:r>
            <a:r>
              <a:rPr lang="en-US" altLang="zh-TW" dirty="0" smtClean="0"/>
              <a:t>:</a:t>
            </a:r>
            <a:r>
              <a:rPr lang="zh-TW" altLang="en-US" dirty="0" smtClean="0"/>
              <a:t> 從散亂影像中取出可以做為全景圖的部分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2816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先用</a:t>
            </a:r>
            <a:r>
              <a:rPr lang="en-US" altLang="zh-TW" dirty="0" smtClean="0"/>
              <a:t>SIFT</a:t>
            </a:r>
            <a:r>
              <a:rPr lang="zh-TW" altLang="en-US" dirty="0" smtClean="0"/>
              <a:t>挑點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2. Match</a:t>
            </a:r>
            <a:r>
              <a:rPr lang="zh-TW" altLang="en-US" dirty="0" smtClean="0"/>
              <a:t>這些點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3. RANSAC</a:t>
            </a:r>
            <a:r>
              <a:rPr lang="zh-TW" altLang="en-US" dirty="0" smtClean="0"/>
              <a:t>去掉</a:t>
            </a:r>
            <a:r>
              <a:rPr lang="en-US" altLang="zh-TW" dirty="0" smtClean="0"/>
              <a:t>outlier</a:t>
            </a:r>
            <a:br>
              <a:rPr lang="en-US" altLang="zh-TW" dirty="0" smtClean="0"/>
            </a:br>
            <a:r>
              <a:rPr lang="en-US" altLang="zh-TW" dirty="0" smtClean="0"/>
              <a:t>4. </a:t>
            </a:r>
            <a:r>
              <a:rPr lang="zh-TW" altLang="en-US" dirty="0" smtClean="0"/>
              <a:t>說明一下，</a:t>
            </a:r>
            <a:r>
              <a:rPr lang="en-US" altLang="zh-TW" dirty="0" smtClean="0">
                <a:ea typeface="新細明體" charset="-120"/>
              </a:rPr>
              <a:t>Intensity-based</a:t>
            </a:r>
            <a:r>
              <a:rPr lang="zh-TW" altLang="en-US" dirty="0" smtClean="0">
                <a:ea typeface="新細明體" charset="-120"/>
              </a:rPr>
              <a:t>，指的就是不是依靠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，而是用影像強度</a:t>
            </a:r>
            <a:r>
              <a:rPr lang="en-US" altLang="zh-TW" dirty="0" smtClean="0">
                <a:ea typeface="新細明體" charset="-120"/>
              </a:rPr>
              <a:t>/</a:t>
            </a:r>
            <a:r>
              <a:rPr lang="zh-TW" altLang="en-US" dirty="0" smtClean="0">
                <a:ea typeface="新細明體" charset="-120"/>
              </a:rPr>
              <a:t>顏色</a:t>
            </a:r>
            <a:r>
              <a:rPr lang="en-US" altLang="zh-TW" dirty="0" smtClean="0">
                <a:ea typeface="新細明體" charset="-120"/>
              </a:rPr>
              <a:t>/</a:t>
            </a:r>
            <a:r>
              <a:rPr lang="zh-TW" altLang="en-US" dirty="0" smtClean="0">
                <a:ea typeface="新細明體" charset="-120"/>
              </a:rPr>
              <a:t>亮度</a:t>
            </a:r>
            <a:r>
              <a:rPr lang="en-US" altLang="zh-TW" dirty="0" smtClean="0">
                <a:ea typeface="新細明體" charset="-120"/>
              </a:rPr>
              <a:t>…</a:t>
            </a:r>
            <a:r>
              <a:rPr lang="zh-TW" altLang="en-US" dirty="0" smtClean="0">
                <a:ea typeface="新細明體" charset="-120"/>
              </a:rPr>
              <a:t>這些最基本的東西，去驗證重疊部分的相似度</a:t>
            </a:r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    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雖然穩定，但可能有出錯的時候，如果</a:t>
            </a:r>
            <a:r>
              <a:rPr lang="en-US" altLang="zh-TW" dirty="0" smtClean="0">
                <a:ea typeface="新細明體" charset="-120"/>
              </a:rPr>
              <a:t>SIFT</a:t>
            </a:r>
            <a:r>
              <a:rPr lang="zh-TW" altLang="en-US" dirty="0" smtClean="0">
                <a:ea typeface="新細明體" charset="-120"/>
              </a:rPr>
              <a:t>把影像對齊正確，重疊部分的強度也應該要相近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452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 </a:t>
            </a:r>
            <a:r>
              <a:rPr lang="zh-TW" altLang="en-US" dirty="0" smtClean="0"/>
              <a:t>從一堆影像去偵測特徵點、去</a:t>
            </a:r>
            <a:r>
              <a:rPr lang="en-US" altLang="zh-TW" dirty="0" smtClean="0"/>
              <a:t>matching</a:t>
            </a:r>
            <a:r>
              <a:rPr lang="zh-TW" altLang="en-US" dirty="0" smtClean="0"/>
              <a:t>、判斷哪些影像是有對應部分的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578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把有對應的影像拼接起來，作一些</a:t>
            </a:r>
            <a:r>
              <a:rPr lang="en-US" altLang="zh-TW" dirty="0" smtClean="0"/>
              <a:t>RANSAC</a:t>
            </a:r>
            <a:r>
              <a:rPr lang="zh-TW" altLang="en-US" dirty="0" smtClean="0"/>
              <a:t>、</a:t>
            </a:r>
            <a:r>
              <a:rPr lang="en-US" altLang="zh-TW" dirty="0" smtClean="0">
                <a:ea typeface="新細明體" charset="-120"/>
              </a:rPr>
              <a:t>bundle adjustment</a:t>
            </a:r>
            <a:br>
              <a:rPr lang="en-US" altLang="zh-TW" dirty="0" smtClean="0">
                <a:ea typeface="新細明體" charset="-12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042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拼接完之後，確定是怎麼擺的了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345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最後合成出最終結果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5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6289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好了，重點</a:t>
            </a:r>
            <a:r>
              <a:rPr lang="en-US" altLang="zh-TW" dirty="0" smtClean="0"/>
              <a:t>3</a:t>
            </a:r>
            <a:r>
              <a:rPr lang="zh-TW" altLang="en-US" dirty="0" smtClean="0"/>
              <a:t>，怎麼樣把兩張影像拼的很好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要有新的座標、新的位置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兩張影像拼接在一起時，重疊部分你要挑哪張影像的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找接縫</a:t>
            </a:r>
            <a:r>
              <a:rPr lang="en-US" altLang="zh-TW" dirty="0" smtClean="0"/>
              <a:t>?</a:t>
            </a:r>
            <a:r>
              <a:rPr lang="zh-TW" altLang="en-US" dirty="0" smtClean="0"/>
              <a:t>或著混成</a:t>
            </a:r>
            <a:r>
              <a:rPr lang="en-US" altLang="zh-TW" dirty="0" smtClean="0"/>
              <a:t>?</a:t>
            </a:r>
            <a:r>
              <a:rPr lang="zh-TW" altLang="en-US" dirty="0" smtClean="0"/>
              <a:t>如果有曝光時間差異還要補正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6387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993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混疊</a:t>
            </a:r>
            <a:r>
              <a:rPr lang="en-US" altLang="zh-TW" dirty="0" smtClean="0"/>
              <a:t>:</a:t>
            </a:r>
            <a:r>
              <a:rPr lang="zh-TW" altLang="en-US" dirty="0" smtClean="0"/>
              <a:t> 因為取樣頻率不足導致的失真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5345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超解析</a:t>
            </a:r>
            <a:r>
              <a:rPr lang="en-US" altLang="zh-TW" dirty="0" smtClean="0"/>
              <a:t>:</a:t>
            </a:r>
            <a:r>
              <a:rPr lang="zh-TW" altLang="en-US" dirty="0" smtClean="0"/>
              <a:t> 用許多低解析度影像生成高解析度影像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858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Median</a:t>
            </a:r>
            <a:r>
              <a:rPr lang="zh-TW" altLang="en-US" dirty="0" smtClean="0"/>
              <a:t> </a:t>
            </a:r>
            <a:r>
              <a:rPr lang="en-US" altLang="zh-TW" dirty="0" smtClean="0"/>
              <a:t>filter: </a:t>
            </a:r>
            <a:r>
              <a:rPr lang="zh-TW" altLang="en-US" dirty="0" smtClean="0"/>
              <a:t>快速移動用，</a:t>
            </a:r>
            <a:r>
              <a:rPr lang="en-US" altLang="zh-TW" dirty="0" smtClean="0"/>
              <a:t>pixel</a:t>
            </a:r>
            <a:r>
              <a:rPr lang="en-US" altLang="zh-TW" baseline="0" dirty="0" smtClean="0"/>
              <a:t> selection</a:t>
            </a:r>
            <a:br>
              <a:rPr lang="en-US" altLang="zh-TW" baseline="0" dirty="0" smtClean="0"/>
            </a:br>
            <a:r>
              <a:rPr lang="en-US" altLang="zh-TW" baseline="0" dirty="0" smtClean="0"/>
              <a:t>P-norm: feather improving</a:t>
            </a:r>
            <a:r>
              <a:rPr lang="zh-TW" altLang="en-US" baseline="0" dirty="0" smtClean="0"/>
              <a:t>，挑距離時增加距離近者的權重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3483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Voroni</a:t>
            </a:r>
            <a:r>
              <a:rPr lang="en-US" altLang="zh-TW" dirty="0" smtClean="0"/>
              <a:t>: p-norm</a:t>
            </a:r>
            <a:r>
              <a:rPr lang="en-US" altLang="zh-TW" baseline="0" dirty="0" smtClean="0"/>
              <a:t> p-&gt;infinite</a:t>
            </a:r>
            <a:br>
              <a:rPr lang="en-US" altLang="zh-TW" baseline="0" dirty="0" smtClean="0"/>
            </a:br>
            <a:r>
              <a:rPr lang="en-US" altLang="zh-TW" dirty="0" smtClean="0"/>
              <a:t>weighted ROD:</a:t>
            </a:r>
            <a:r>
              <a:rPr lang="zh-TW" altLang="en-US" dirty="0" smtClean="0"/>
              <a:t> 多圖疊合，建</a:t>
            </a:r>
            <a:r>
              <a:rPr lang="en-US" altLang="zh-TW" dirty="0" smtClean="0"/>
              <a:t>graph</a:t>
            </a:r>
            <a:r>
              <a:rPr lang="zh-TW" altLang="en-US" dirty="0" smtClean="0"/>
              <a:t>，重疊不一樣的部分有</a:t>
            </a:r>
            <a:r>
              <a:rPr lang="en-US" altLang="zh-TW" dirty="0" smtClean="0"/>
              <a:t>weight</a:t>
            </a:r>
            <a:r>
              <a:rPr lang="zh-TW" altLang="en-US" dirty="0" smtClean="0"/>
              <a:t>，然後避免走到這些</a:t>
            </a:r>
            <a:r>
              <a:rPr lang="en-US" altLang="zh-TW" dirty="0" smtClean="0"/>
              <a:t>weight</a:t>
            </a:r>
            <a:br>
              <a:rPr lang="en-US" altLang="zh-TW" dirty="0" smtClean="0"/>
            </a:br>
            <a:r>
              <a:rPr lang="en-US" altLang="zh-TW" dirty="0" err="1" smtClean="0"/>
              <a:t>poisson</a:t>
            </a:r>
            <a:r>
              <a:rPr lang="en-US" altLang="zh-TW" baseline="0" dirty="0" smtClean="0"/>
              <a:t> blending: gradient domain smoothing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7622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dirty="0" smtClean="0"/>
              <a:t>Photomontage:</a:t>
            </a:r>
            <a:r>
              <a:rPr lang="zh-TW" altLang="en-US" sz="1200" b="0" dirty="0" smtClean="0"/>
              <a:t> 照片集錦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5337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3868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直接拼在一起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0184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Window</a:t>
            </a:r>
            <a:r>
              <a:rPr lang="en-US" altLang="zh-TW" baseline="0" dirty="0" smtClean="0"/>
              <a:t> size: </a:t>
            </a:r>
            <a:r>
              <a:rPr lang="zh-TW" altLang="en-US" baseline="0" dirty="0" smtClean="0"/>
              <a:t>哪個範圍內做</a:t>
            </a:r>
            <a:r>
              <a:rPr lang="en-US" altLang="zh-TW" baseline="0" dirty="0" smtClean="0"/>
              <a:t>image feathering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359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就算把相同的部分對齊了，可能實際上的情況並不是那樣的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要正確的對齊兩張影像，就必須去計算，他們實際上是怎麼從環境投影到相機平面上的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0589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http://graphics.cs.cmu.edu/courses/15-463/2005_fall/www/Lectures/Pyramids.pdf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54C8-A712-4DF8-8915-57897E8C8E14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046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相機從這個角度拍出了這個影像，是經過了甚麼樣的移動，焦距有甚麼樣的調整 ，才拍出下一張影像的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知道這點就能夠反推該如何對齊這兩張影像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63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158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就算兩張圖錯開的很嚴重，如果有適當的混成方法，也能夠有看起來還不錯的效果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D7170-F79C-4DA6-8303-A3431011EEA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4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55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33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 i="0">
                <a:solidFill>
                  <a:srgbClr val="000000"/>
                </a:solidFill>
                <a:latin typeface="Comic Sans MS" pitchFamily="66" charset="0"/>
              </a:rPr>
              <a:t>Digital Camera and Computer Vision Laboratory</a:t>
            </a:r>
          </a:p>
          <a:p>
            <a:r>
              <a:rPr lang="en-US" altLang="zh-TW">
                <a:solidFill>
                  <a:srgbClr val="000000"/>
                </a:solidFill>
              </a:rPr>
              <a:t>Department of Computer Science and Information Engineering</a:t>
            </a:r>
          </a:p>
          <a:p>
            <a:r>
              <a:rPr lang="en-US" altLang="zh-TW">
                <a:solidFill>
                  <a:srgbClr val="000000"/>
                </a:solidFill>
              </a:rPr>
              <a:t>National Taiwan University, Taipei, Taiwan, R.O.C.</a:t>
            </a:r>
          </a:p>
        </p:txBody>
      </p:sp>
      <p:pic>
        <p:nvPicPr>
          <p:cNvPr id="11307" name="Picture 43" descr="bar2_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4506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21197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1472166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90395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167998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85991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327340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11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29967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89970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449707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r>
              <a:rPr lang="en-US" altLang="zh-TW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solidFill>
                  <a:srgbClr val="000000"/>
                </a:solidFill>
                <a:latin typeface="Comic Sans MS" pitchFamily="66" charset="0"/>
              </a:rPr>
              <a:t> CSIE NTU</a:t>
            </a:r>
          </a:p>
        </p:txBody>
      </p:sp>
    </p:spTree>
    <p:extLst>
      <p:ext uri="{BB962C8B-B14F-4D97-AF65-F5344CB8AC3E}">
        <p14:creationId xmlns:p14="http://schemas.microsoft.com/office/powerpoint/2010/main" val="2029892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lochart_90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bar2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  <a:ea typeface="標楷體" pitchFamily="65" charset="-12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5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81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9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8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7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262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52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04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5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89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20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FDD4-B429-44DA-A6D4-769ECA3F3FF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77488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C6BE-7467-44C6-B960-B9DE506A794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5993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63F10-3FA4-4B82-8454-D7945C242FB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5466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700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AB837-CA9C-46B9-9032-0C748C8566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62883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91282-ADD8-4686-ADC3-30A137A339F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25420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CD39-A203-49D8-A18E-B1C0BD24820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6637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2094B-A500-4CA7-B633-754F2121674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253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8C6C-D597-4FC6-8CD5-33A5E8D9E6A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86123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0E9B7-AD97-4F39-9102-553B24FA57D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60154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DF1E-060C-4009-832B-C19406D35FC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46711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7884-F131-4B20-BC54-8E1021E53F7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106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94BE1-AD86-45D2-9D3F-869BE5E169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6361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095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5800" y="4000500"/>
            <a:ext cx="7772400" cy="2095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Richard Szeliski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Image Stitching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3BDAA-50FB-4883-873E-FDBD7008EA1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6241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1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357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14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77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234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306C-204D-4A7C-9F7C-0BE7DCB08EFC}" type="datetimeFigureOut">
              <a:rPr lang="zh-TW" altLang="en-US" smtClean="0"/>
              <a:pPr/>
              <a:t>2016/5/10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7AA0-2019-4E90-8999-A73F3A33BF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2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DC &amp; CV Lab.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0">
                <a:solidFill>
                  <a:srgbClr val="000000"/>
                </a:solidFill>
                <a:effectLst/>
              </a:rPr>
              <a:t> CSIE NTU</a:t>
            </a:r>
          </a:p>
        </p:txBody>
      </p:sp>
      <p:sp>
        <p:nvSpPr>
          <p:cNvPr id="10283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4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lor_whee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新細明體" pitchFamily="18" charset="-120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3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Richard Szeliski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t>Image Stitching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F16F0A-2E52-4B4B-BA29-CB017F2E28AA}" type="slidenum">
              <a:rPr lang="en-US" altLang="zh-TW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advClick="0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http://webee.technion.ac.il/~lihi/Teaching/046746/09Flow/TennisBg.mpg" TargetMode="External"/><Relationship Id="rId7" Type="http://schemas.openxmlformats.org/officeDocument/2006/relationships/image" Target="../media/image23.png"/><Relationship Id="rId2" Type="http://schemas.openxmlformats.org/officeDocument/2006/relationships/video" Target="http://webee.technion.ac.il/~lihi/Teaching/046746/09Flow/TennisSeg.mpg" TargetMode="External"/><Relationship Id="rId1" Type="http://schemas.openxmlformats.org/officeDocument/2006/relationships/video" Target="http://webee.technion.ac.il/~lihi/Teaching/046746/09Flow/TennisSegInput.mpg" TargetMode="Externa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rchaffee.com/panorama3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hyperlink" Target="mcmillan.mpe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29" Type="http://schemas.openxmlformats.org/officeDocument/2006/relationships/image" Target="../media/image9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28" Type="http://schemas.openxmlformats.org/officeDocument/2006/relationships/image" Target="../media/image95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jpeg"/><Relationship Id="rId30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26" Type="http://schemas.openxmlformats.org/officeDocument/2006/relationships/image" Target="../media/image89.jpeg"/><Relationship Id="rId3" Type="http://schemas.openxmlformats.org/officeDocument/2006/relationships/image" Target="../media/image94.jpeg"/><Relationship Id="rId21" Type="http://schemas.openxmlformats.org/officeDocument/2006/relationships/image" Target="../media/image84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5" Type="http://schemas.openxmlformats.org/officeDocument/2006/relationships/image" Target="../media/image88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29" Type="http://schemas.openxmlformats.org/officeDocument/2006/relationships/image" Target="../media/image9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jpeg"/><Relationship Id="rId11" Type="http://schemas.openxmlformats.org/officeDocument/2006/relationships/image" Target="../media/image74.jpeg"/><Relationship Id="rId24" Type="http://schemas.openxmlformats.org/officeDocument/2006/relationships/image" Target="../media/image87.jpeg"/><Relationship Id="rId5" Type="http://schemas.openxmlformats.org/officeDocument/2006/relationships/image" Target="../media/image96.jpeg"/><Relationship Id="rId15" Type="http://schemas.openxmlformats.org/officeDocument/2006/relationships/image" Target="../media/image78.jpeg"/><Relationship Id="rId23" Type="http://schemas.openxmlformats.org/officeDocument/2006/relationships/image" Target="../media/image86.jpeg"/><Relationship Id="rId28" Type="http://schemas.openxmlformats.org/officeDocument/2006/relationships/image" Target="../media/image91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4" Type="http://schemas.openxmlformats.org/officeDocument/2006/relationships/image" Target="../media/image95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5.jpeg"/><Relationship Id="rId27" Type="http://schemas.openxmlformats.org/officeDocument/2006/relationships/image" Target="../media/image90.jpeg"/><Relationship Id="rId30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-bcs.mit.edu/people/adelson/publications/abstracts/spline83.html" TargetMode="External"/><Relationship Id="rId4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b="1" i="0">
                <a:solidFill>
                  <a:srgbClr val="000000"/>
                </a:solidFill>
                <a:latin typeface="Comic Sans MS" pitchFamily="66" charset="0"/>
              </a:rPr>
              <a:t>Digital Camera and Computer Vision Laboratory</a:t>
            </a:r>
          </a:p>
          <a:p>
            <a:r>
              <a:rPr lang="en-US" altLang="zh-TW">
                <a:solidFill>
                  <a:srgbClr val="000000"/>
                </a:solidFill>
              </a:rPr>
              <a:t>Department of Computer Science and Information Engineering</a:t>
            </a:r>
          </a:p>
          <a:p>
            <a:r>
              <a:rPr lang="en-US" altLang="zh-TW">
                <a:solidFill>
                  <a:srgbClr val="000000"/>
                </a:solidFill>
              </a:rPr>
              <a:t>National Taiwan University, Taipei, Taiwan, R.O.C.</a:t>
            </a:r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688"/>
            <a:ext cx="8172896" cy="2133600"/>
          </a:xfrm>
        </p:spPr>
        <p:txBody>
          <a:bodyPr/>
          <a:lstStyle/>
          <a:p>
            <a:r>
              <a:rPr lang="en-US" altLang="zh-TW" sz="4000" dirty="0" smtClean="0"/>
              <a:t>Advanced Computer Vision</a:t>
            </a:r>
            <a:br>
              <a:rPr lang="en-US" altLang="zh-TW" sz="4000" dirty="0" smtClean="0"/>
            </a:br>
            <a:r>
              <a:rPr lang="en-US" altLang="zh-TW" sz="4000" dirty="0" smtClean="0"/>
              <a:t>Chapter 9</a:t>
            </a:r>
            <a:endParaRPr lang="en-US" altLang="zh-TW" sz="4000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5928" y="3429000"/>
            <a:ext cx="6248400" cy="2362200"/>
          </a:xfrm>
        </p:spPr>
        <p:txBody>
          <a:bodyPr/>
          <a:lstStyle/>
          <a:p>
            <a:r>
              <a:rPr lang="en-US" altLang="zh-TW" sz="4400" dirty="0"/>
              <a:t>Image </a:t>
            </a:r>
            <a:r>
              <a:rPr lang="en-US" altLang="zh-TW" sz="4400" dirty="0" smtClean="0"/>
              <a:t>Stitching</a:t>
            </a:r>
            <a:endParaRPr lang="en-US" altLang="zh-TW" sz="4400" dirty="0"/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3851920" y="4724400"/>
            <a:ext cx="4932362" cy="111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zh-TW" dirty="0" smtClean="0"/>
              <a:t>Presented by </a:t>
            </a:r>
            <a:r>
              <a:rPr lang="zh-TW" altLang="en-US" dirty="0" smtClean="0"/>
              <a:t>陳威宇 </a:t>
            </a:r>
            <a:r>
              <a:rPr lang="en-US" altLang="zh-TW" dirty="0" smtClean="0"/>
              <a:t>and </a:t>
            </a:r>
            <a:r>
              <a:rPr lang="zh-TW" altLang="en-US" dirty="0" smtClean="0"/>
              <a:t>傅楸善教授</a:t>
            </a:r>
          </a:p>
          <a:p>
            <a:pPr algn="r">
              <a:lnSpc>
                <a:spcPct val="90000"/>
              </a:lnSpc>
            </a:pPr>
            <a:r>
              <a:rPr lang="en-US" altLang="zh-TW" dirty="0" smtClean="0"/>
              <a:t>Cell phone: 0937106763</a:t>
            </a:r>
          </a:p>
          <a:p>
            <a:pPr algn="r">
              <a:lnSpc>
                <a:spcPct val="90000"/>
              </a:lnSpc>
            </a:pPr>
            <a:r>
              <a:rPr lang="en-US" altLang="zh-TW" dirty="0" smtClean="0"/>
              <a:t>E-mail: r04921038@ntu.edu.tw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67" y="1547501"/>
            <a:ext cx="8255357" cy="198131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895" y="4149725"/>
            <a:ext cx="8496300" cy="1800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1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Problems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4. How to blend images?</a:t>
            </a:r>
          </a:p>
          <a:p>
            <a:endParaRPr lang="en-US" altLang="zh-TW" dirty="0"/>
          </a:p>
          <a:p>
            <a:r>
              <a:rPr lang="en-US" altLang="zh-TW" dirty="0" smtClean="0"/>
              <a:t>Make two images </a:t>
            </a:r>
            <a:r>
              <a:rPr lang="en-US" altLang="zh-TW" dirty="0" smtClean="0">
                <a:solidFill>
                  <a:srgbClr val="FF0000"/>
                </a:solidFill>
              </a:rPr>
              <a:t>smoothly</a:t>
            </a:r>
            <a:r>
              <a:rPr lang="en-US" altLang="zh-TW" dirty="0" smtClean="0"/>
              <a:t> blended together.</a:t>
            </a:r>
          </a:p>
          <a:p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6" y="1412789"/>
            <a:ext cx="8472268" cy="3794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6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Outline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9.1 Motion </a:t>
            </a:r>
            <a:r>
              <a:rPr lang="en-US" altLang="zh-TW" dirty="0"/>
              <a:t>Models (What feature to </a:t>
            </a:r>
            <a:r>
              <a:rPr lang="en-US" altLang="zh-TW" dirty="0" smtClean="0"/>
              <a:t>extract &amp; </a:t>
            </a:r>
            <a:r>
              <a:rPr lang="en-US" altLang="zh-TW" dirty="0"/>
              <a:t>How to </a:t>
            </a:r>
            <a:r>
              <a:rPr lang="en-US" altLang="zh-TW" dirty="0">
                <a:solidFill>
                  <a:srgbClr val="FF0000"/>
                </a:solidFill>
              </a:rPr>
              <a:t>correctly</a:t>
            </a:r>
            <a:r>
              <a:rPr lang="en-US" altLang="zh-TW" dirty="0"/>
              <a:t> align two images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9.2 Global Alignment (How </a:t>
            </a:r>
            <a:r>
              <a:rPr lang="en-US" altLang="zh-TW" dirty="0"/>
              <a:t>to correctly align </a:t>
            </a:r>
            <a:r>
              <a:rPr lang="en-US" altLang="zh-TW" dirty="0">
                <a:solidFill>
                  <a:srgbClr val="FF0000"/>
                </a:solidFill>
              </a:rPr>
              <a:t>all</a:t>
            </a:r>
            <a:r>
              <a:rPr lang="en-US" altLang="zh-TW" dirty="0"/>
              <a:t> images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9.3 Compositing (</a:t>
            </a:r>
            <a:r>
              <a:rPr lang="en-US" altLang="zh-TW" dirty="0"/>
              <a:t>How to </a:t>
            </a:r>
            <a:r>
              <a:rPr lang="en-US" altLang="zh-TW" dirty="0">
                <a:solidFill>
                  <a:srgbClr val="FF0000"/>
                </a:solidFill>
              </a:rPr>
              <a:t>blend</a:t>
            </a:r>
            <a:r>
              <a:rPr lang="en-US" altLang="zh-TW" dirty="0"/>
              <a:t> images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9.4 Additional Reading</a:t>
            </a:r>
          </a:p>
          <a:p>
            <a:r>
              <a:rPr lang="en-US" altLang="zh-TW" dirty="0" smtClean="0"/>
              <a:t>9.5 Exercises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smtClean="0">
                <a:ea typeface="新細明體" charset="-120"/>
              </a:rPr>
              <a:t>Image Mosaics</a:t>
            </a:r>
            <a:endParaRPr lang="en-US" altLang="zh-TW" sz="4000" dirty="0" smtClean="0">
              <a:ea typeface="新細明體" charset="-120"/>
            </a:endParaRP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/>
            </a:r>
            <a:br>
              <a:rPr lang="en-US" altLang="zh-TW" smtClean="0">
                <a:ea typeface="新細明體" charset="-120"/>
              </a:rPr>
            </a:br>
            <a:r>
              <a:rPr lang="en-US" altLang="zh-TW" smtClean="0">
                <a:ea typeface="新細明體" charset="-120"/>
              </a:rPr>
              <a:t>		   +		       +   …   +		=</a:t>
            </a:r>
          </a:p>
        </p:txBody>
      </p:sp>
      <p:grpSp>
        <p:nvGrpSpPr>
          <p:cNvPr id="5127" name="Group 4"/>
          <p:cNvGrpSpPr>
            <a:grpSpLocks/>
          </p:cNvGrpSpPr>
          <p:nvPr/>
        </p:nvGrpSpPr>
        <p:grpSpPr bwMode="auto">
          <a:xfrm>
            <a:off x="990600" y="1676400"/>
            <a:ext cx="7454900" cy="3506788"/>
            <a:chOff x="450" y="1584"/>
            <a:chExt cx="4870" cy="2353"/>
          </a:xfrm>
        </p:grpSpPr>
        <p:pic>
          <p:nvPicPr>
            <p:cNvPr id="5129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2793"/>
              <a:ext cx="4870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7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2" name="Picture 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910" cy="1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685800" y="5334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dirty="0">
                <a:latin typeface="Arial" charset="0"/>
                <a:ea typeface="新細明體" charset="-120"/>
              </a:rPr>
              <a:t>Goal:  Stitch together several images into a </a:t>
            </a:r>
            <a:r>
              <a:rPr lang="en-US" altLang="zh-TW" sz="2800" dirty="0" smtClean="0">
                <a:latin typeface="Arial" charset="0"/>
                <a:ea typeface="新細明體" charset="-120"/>
              </a:rPr>
              <a:t>	 	  seamless composite</a:t>
            </a:r>
          </a:p>
        </p:txBody>
      </p:sp>
    </p:spTree>
    <p:extLst>
      <p:ext uri="{BB962C8B-B14F-4D97-AF65-F5344CB8AC3E}">
        <p14:creationId xmlns:p14="http://schemas.microsoft.com/office/powerpoint/2010/main" val="2677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73"/>
            <a:ext cx="54006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5787261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Figure 9.1 Image stitching: (a) portion of a cylindrical panorama and (b) a </a:t>
            </a:r>
            <a:r>
              <a:rPr lang="en-US" altLang="zh-TW" sz="1400" dirty="0" smtClean="0"/>
              <a:t>spherical panorama </a:t>
            </a:r>
            <a:r>
              <a:rPr lang="en-US" altLang="zh-TW" sz="1400" dirty="0"/>
              <a:t>constructed from 54 photographs (</a:t>
            </a:r>
            <a:r>
              <a:rPr lang="en-US" altLang="zh-TW" sz="1400" dirty="0" err="1"/>
              <a:t>Szeliski</a:t>
            </a:r>
            <a:r>
              <a:rPr lang="en-US" altLang="zh-TW" sz="1400" dirty="0"/>
              <a:t> and Shum 1997) c 1997 ACM; (c) </a:t>
            </a:r>
            <a:r>
              <a:rPr lang="en-US" altLang="zh-TW" sz="1400" dirty="0" smtClean="0"/>
              <a:t>a multi-image </a:t>
            </a:r>
            <a:r>
              <a:rPr lang="en-US" altLang="zh-TW" sz="1400" dirty="0"/>
              <a:t>panorama automatically assembled from an unordered photo collection; a </a:t>
            </a:r>
            <a:r>
              <a:rPr lang="en-US" altLang="zh-TW" sz="1400" dirty="0" smtClean="0"/>
              <a:t>multi-image stitch </a:t>
            </a:r>
            <a:r>
              <a:rPr lang="en-US" altLang="zh-TW" sz="1400" dirty="0"/>
              <a:t>(d) without and (e) with moving object removal (</a:t>
            </a:r>
            <a:r>
              <a:rPr lang="en-US" altLang="zh-TW" sz="1400" dirty="0" err="1"/>
              <a:t>Uyttendaele</a:t>
            </a:r>
            <a:r>
              <a:rPr lang="en-US" altLang="zh-TW" sz="1400" dirty="0"/>
              <a:t>, Eden, and </a:t>
            </a:r>
            <a:r>
              <a:rPr lang="en-US" altLang="zh-TW" sz="1400" dirty="0" err="1" smtClean="0"/>
              <a:t>Szeliski</a:t>
            </a:r>
            <a:r>
              <a:rPr lang="en-US" altLang="zh-TW" sz="1400" dirty="0" smtClean="0"/>
              <a:t> 2001</a:t>
            </a:r>
            <a:r>
              <a:rPr lang="en-US" altLang="zh-TW" sz="1400" dirty="0"/>
              <a:t>) c 2001 IEEE.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50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Moving object</a:t>
            </a:r>
            <a:endParaRPr lang="zh-TW" altLang="en-US" dirty="0"/>
          </a:p>
        </p:txBody>
      </p:sp>
      <p:pic>
        <p:nvPicPr>
          <p:cNvPr id="1026" name="Picture 2" descr="https://img.buzzfeed.com/buzzfeed-static/static/2014-06/28/13/enhanced/webdr08/enhanced-4097-1403975365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59531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95536" y="333375"/>
            <a:ext cx="8748464" cy="1295400"/>
          </a:xfrm>
        </p:spPr>
        <p:txBody>
          <a:bodyPr/>
          <a:lstStyle/>
          <a:p>
            <a:r>
              <a:rPr lang="en-US" altLang="zh-TW" sz="3600" dirty="0" smtClean="0"/>
              <a:t>9.1.5 Application: Video Compression</a:t>
            </a:r>
            <a:endParaRPr lang="zh-TW" altLang="en-US" sz="36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7149750" cy="398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82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13"/>
          <p:cNvSpPr txBox="1">
            <a:spLocks noChangeArrowheads="1"/>
          </p:cNvSpPr>
          <p:nvPr/>
        </p:nvSpPr>
        <p:spPr bwMode="auto">
          <a:xfrm>
            <a:off x="2971800" y="3256384"/>
            <a:ext cx="31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=</a:t>
            </a:r>
          </a:p>
        </p:txBody>
      </p:sp>
      <p:sp>
        <p:nvSpPr>
          <p:cNvPr id="56324" name="Text Box 14"/>
          <p:cNvSpPr txBox="1">
            <a:spLocks noChangeArrowheads="1"/>
          </p:cNvSpPr>
          <p:nvPr/>
        </p:nvSpPr>
        <p:spPr bwMode="auto">
          <a:xfrm>
            <a:off x="6019800" y="3256384"/>
            <a:ext cx="306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+</a:t>
            </a:r>
          </a:p>
        </p:txBody>
      </p:sp>
      <p:sp>
        <p:nvSpPr>
          <p:cNvPr id="56325" name="Text Box 16"/>
          <p:cNvSpPr txBox="1">
            <a:spLocks noChangeArrowheads="1"/>
          </p:cNvSpPr>
          <p:nvPr/>
        </p:nvSpPr>
        <p:spPr bwMode="auto">
          <a:xfrm>
            <a:off x="1066800" y="4627984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56326" name="Text Box 17"/>
          <p:cNvSpPr txBox="1">
            <a:spLocks noChangeArrowheads="1"/>
          </p:cNvSpPr>
          <p:nvPr/>
        </p:nvSpPr>
        <p:spPr bwMode="auto">
          <a:xfrm>
            <a:off x="4691063" y="4627984"/>
            <a:ext cx="260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Segmentation result</a:t>
            </a:r>
          </a:p>
        </p:txBody>
      </p:sp>
      <p:sp>
        <p:nvSpPr>
          <p:cNvPr id="56327" name="Text Box 18"/>
          <p:cNvSpPr txBox="1">
            <a:spLocks noChangeArrowheads="1"/>
          </p:cNvSpPr>
          <p:nvPr/>
        </p:nvSpPr>
        <p:spPr bwMode="auto">
          <a:xfrm>
            <a:off x="1854200" y="6016625"/>
            <a:ext cx="535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Result by: L.Zelnik-Manor, M.Irani</a:t>
            </a:r>
          </a:p>
          <a:p>
            <a:pPr eaLnBrk="1" hangingPunct="1"/>
            <a:r>
              <a:rPr lang="en-US" sz="1800"/>
              <a:t>“Multi-frame estimation of planar motion”, PAMI 2000 </a:t>
            </a:r>
          </a:p>
        </p:txBody>
      </p:sp>
      <p:pic>
        <p:nvPicPr>
          <p:cNvPr id="44052" name="TennisSegInpu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1034"/>
            <a:ext cx="26781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TennisSeg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1034"/>
            <a:ext cx="26781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TennisBg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2341984"/>
            <a:ext cx="26781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395536" y="333375"/>
            <a:ext cx="8748464" cy="1295400"/>
          </a:xfrm>
        </p:spPr>
        <p:txBody>
          <a:bodyPr/>
          <a:lstStyle/>
          <a:p>
            <a:r>
              <a:rPr lang="en-US" altLang="zh-TW" sz="3600" dirty="0" smtClean="0"/>
              <a:t>9.1.5 Application: Video Compression</a:t>
            </a:r>
            <a:endParaRPr lang="zh-TW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5022539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2"/>
                </p:tgtEl>
              </p:cMediaNode>
            </p:video>
            <p:video>
              <p:cMediaNode>
                <p:cTn id="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3"/>
                </p:tgtEl>
              </p:cMediaNode>
            </p:video>
            <p:video>
              <p:cMediaNode>
                <p:cTn id="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 smtClean="0"/>
              <a:t>Video summarization</a:t>
            </a:r>
          </a:p>
        </p:txBody>
      </p:sp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3141663"/>
            <a:ext cx="6265862" cy="3489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700" y="1125538"/>
            <a:ext cx="2954338" cy="19796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850" y="1125538"/>
            <a:ext cx="2925763" cy="1981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25538"/>
            <a:ext cx="2925763" cy="1978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1195388" y="260648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2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9.1.5 Application: Video Summarization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25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C:\Users\chuna\AppData\Local\Microsoft\Windows\INetCache\Content.Word\parrington_par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5"/>
          <a:stretch/>
        </p:blipFill>
        <p:spPr bwMode="auto">
          <a:xfrm>
            <a:off x="5449367" y="2957164"/>
            <a:ext cx="3520864" cy="2664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is image stitching?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9" y="2957164"/>
            <a:ext cx="1976133" cy="2634844"/>
          </a:xfrm>
          <a:prstGeom prst="rect">
            <a:avLst/>
          </a:prstGeom>
        </p:spPr>
      </p:pic>
      <p:sp>
        <p:nvSpPr>
          <p:cNvPr id="13" name="加號 12"/>
          <p:cNvSpPr/>
          <p:nvPr/>
        </p:nvSpPr>
        <p:spPr>
          <a:xfrm>
            <a:off x="2232478" y="4274586"/>
            <a:ext cx="461375" cy="464840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等於 14"/>
          <p:cNvSpPr/>
          <p:nvPr/>
        </p:nvSpPr>
        <p:spPr>
          <a:xfrm>
            <a:off x="4887461" y="4257564"/>
            <a:ext cx="465244" cy="450030"/>
          </a:xfrm>
          <a:prstGeom prst="mathEqua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78" y="2957164"/>
            <a:ext cx="1903957" cy="26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360 video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43459"/>
          </a:xfrm>
        </p:spPr>
        <p:txBody>
          <a:bodyPr/>
          <a:lstStyle/>
          <a:p>
            <a:r>
              <a:rPr lang="en-US" altLang="zh-TW" dirty="0"/>
              <a:t>https://www.youtube.com/watch?v=m9pbCzUPmY8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47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84890"/>
            <a:ext cx="8101012" cy="1295400"/>
          </a:xfrm>
        </p:spPr>
        <p:txBody>
          <a:bodyPr/>
          <a:lstStyle/>
          <a:p>
            <a:r>
              <a:rPr lang="en-US" altLang="zh-TW" dirty="0" smtClean="0"/>
              <a:t>Key problems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598644"/>
          </a:xfrm>
        </p:spPr>
        <p:txBody>
          <a:bodyPr/>
          <a:lstStyle/>
          <a:p>
            <a:r>
              <a:rPr lang="en-US" altLang="zh-TW" dirty="0" smtClean="0"/>
              <a:t>1. What feature to extract?</a:t>
            </a:r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SIFT</a:t>
            </a:r>
            <a:r>
              <a:rPr lang="en-US" altLang="zh-TW" dirty="0" smtClean="0"/>
              <a:t> feature is a robust feature extractor which is invariant to shift, rotation and scale transformation.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9.2.4 Direct vs. feature-based alignment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2" y="2041525"/>
            <a:ext cx="8352284" cy="4411663"/>
          </a:xfrm>
        </p:spPr>
        <p:txBody>
          <a:bodyPr/>
          <a:lstStyle/>
          <a:p>
            <a:r>
              <a:rPr lang="en-US" altLang="zh-TW" dirty="0" smtClean="0"/>
              <a:t>Early feature-based methods</a:t>
            </a:r>
          </a:p>
          <a:p>
            <a:pPr lvl="1"/>
            <a:r>
              <a:rPr lang="en-US" altLang="zh-TW" dirty="0" smtClean="0"/>
              <a:t>The features get confused in regions that were either too textured or not textured enough</a:t>
            </a:r>
          </a:p>
          <a:p>
            <a:pPr lvl="1"/>
            <a:r>
              <a:rPr lang="en-US" altLang="zh-TW" dirty="0" smtClean="0"/>
              <a:t>The features be distributed unevenly over the images, thereby failing to match image pairs that should have been aligned.</a:t>
            </a:r>
          </a:p>
          <a:p>
            <a:pPr lvl="1"/>
            <a:r>
              <a:rPr lang="en-US" altLang="zh-TW" dirty="0" smtClean="0"/>
              <a:t>The features did not work well when the images were rotated or had foreshortening due to </a:t>
            </a:r>
            <a:r>
              <a:rPr lang="en-US" altLang="zh-TW" dirty="0" err="1" smtClean="0"/>
              <a:t>homographies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58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4000" dirty="0" smtClean="0"/>
              <a:t>Harris corner detector</a:t>
            </a:r>
            <a:br>
              <a:rPr lang="en-US" altLang="zh-TW" sz="4000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83343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77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9.2.4 Direct vs. feature-based alignment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Today, feature detection and matching schemes are remarkably robust and can even be used for known object recognition from widely separated views.</a:t>
            </a:r>
          </a:p>
          <a:p>
            <a:r>
              <a:rPr lang="en-US" altLang="zh-TW" dirty="0" smtClean="0"/>
              <a:t>Furthermore, because they operate in scale-space and use a dominant orientation (or orientation invariant descriptors), they can match images that differ in scale, orientation, and even foreshortening.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82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Object recognition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83968" y="2933640"/>
            <a:ext cx="4536504" cy="2664296"/>
          </a:xfrm>
          <a:prstGeom prst="rect">
            <a:avLst/>
          </a:prstGeom>
        </p:spPr>
      </p:pic>
      <p:pic>
        <p:nvPicPr>
          <p:cNvPr id="2050" name="Picture 2" descr="lufi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95" y="2204864"/>
            <a:ext cx="13681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207638" cy="21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SIFT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672408" cy="27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723871" cy="245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escri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753" y="1268760"/>
            <a:ext cx="4318719" cy="205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bear\Desktop\NTU\碩一下\Image Mosaicing\Corner_det\sift\gir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599999"/>
            <a:ext cx="2160000" cy="2880000"/>
          </a:xfrm>
          <a:prstGeom prst="rect">
            <a:avLst/>
          </a:prstGeom>
          <a:noFill/>
        </p:spPr>
      </p:pic>
      <p:pic>
        <p:nvPicPr>
          <p:cNvPr id="12291" name="Picture 3" descr="C:\Users\bear\Desktop\NTU\碩一下\Image Mosaicing\Corner_det\sift\girl_sif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7" y="3600000"/>
            <a:ext cx="216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9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351" y="2041415"/>
            <a:ext cx="8406919" cy="2801041"/>
          </a:xfrm>
        </p:spPr>
        <p:txBody>
          <a:bodyPr/>
          <a:lstStyle/>
          <a:p>
            <a:r>
              <a:rPr lang="en-US" altLang="zh-TW" dirty="0" smtClean="0"/>
              <a:t>2. How to </a:t>
            </a:r>
            <a:r>
              <a:rPr lang="en-US" altLang="zh-TW" dirty="0" smtClean="0">
                <a:solidFill>
                  <a:srgbClr val="FF0000"/>
                </a:solidFill>
              </a:rPr>
              <a:t>correctly</a:t>
            </a:r>
            <a:r>
              <a:rPr lang="en-US" altLang="zh-TW" dirty="0" smtClean="0"/>
              <a:t> align two images?</a:t>
            </a:r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To correctly align two images, we need to find out how these images are </a:t>
            </a:r>
            <a:r>
              <a:rPr lang="en-US" altLang="zh-TW" dirty="0"/>
              <a:t>projected from real </a:t>
            </a:r>
            <a:r>
              <a:rPr lang="en-US" altLang="zh-TW" dirty="0" smtClean="0"/>
              <a:t>scene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42988" y="384890"/>
            <a:ext cx="8101012" cy="1295400"/>
          </a:xfrm>
        </p:spPr>
        <p:txBody>
          <a:bodyPr/>
          <a:lstStyle/>
          <a:p>
            <a:r>
              <a:rPr lang="en-US" altLang="zh-TW" dirty="0" smtClean="0"/>
              <a:t>Key problems for image stitching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10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en-US" altLang="zh-TW" sz="4000" dirty="0" smtClean="0">
              <a:ea typeface="新細明體" charset="-120"/>
            </a:endParaRPr>
          </a:p>
        </p:txBody>
      </p:sp>
      <p:grpSp>
        <p:nvGrpSpPr>
          <p:cNvPr id="335876" name="Group 4"/>
          <p:cNvGrpSpPr>
            <a:grpSpLocks/>
          </p:cNvGrpSpPr>
          <p:nvPr/>
        </p:nvGrpSpPr>
        <p:grpSpPr bwMode="auto">
          <a:xfrm>
            <a:off x="947738" y="3681537"/>
            <a:ext cx="1483773" cy="2492375"/>
            <a:chOff x="672" y="1847"/>
            <a:chExt cx="1051" cy="1570"/>
          </a:xfrm>
        </p:grpSpPr>
        <p:grpSp>
          <p:nvGrpSpPr>
            <p:cNvPr id="24614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4617" name="Picture 6" descr="TRANSLATI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18" name="Rectangle 7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19" name="Rectangle 8"/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24615" name="Text Box 9"/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Translation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/>
        </p:nvGrpSpPr>
        <p:grpSpPr bwMode="auto">
          <a:xfrm>
            <a:off x="2913064" y="3645024"/>
            <a:ext cx="1422235" cy="2528888"/>
            <a:chOff x="2064" y="1824"/>
            <a:chExt cx="1008" cy="1593"/>
          </a:xfrm>
        </p:grpSpPr>
        <p:grpSp>
          <p:nvGrpSpPr>
            <p:cNvPr id="24605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4608" name="Picture 13" descr="AFFIN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9" name="Rectangle 14"/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10" name="Line 15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1" name="Line 16"/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2" name="Line 17"/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13" name="Line 18"/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606" name="Text Box 19"/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Affine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/>
        </p:nvGrpSpPr>
        <p:grpSpPr bwMode="auto">
          <a:xfrm>
            <a:off x="4945063" y="3645025"/>
            <a:ext cx="1467385" cy="2528888"/>
            <a:chOff x="3504" y="1824"/>
            <a:chExt cx="1040" cy="1593"/>
          </a:xfrm>
        </p:grpSpPr>
        <p:grpSp>
          <p:nvGrpSpPr>
            <p:cNvPr id="24596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24599" name="Picture 23" descr="PERSPECTIV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0" name="Rectangle 24"/>
              <p:cNvSpPr>
                <a:spLocks noChangeArrowheads="1"/>
              </p:cNvSpPr>
              <p:nvPr/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601" name="Line 25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2" name="Line 26"/>
              <p:cNvSpPr>
                <a:spLocks noChangeShapeType="1"/>
              </p:cNvSpPr>
              <p:nvPr/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3" name="Line 27"/>
              <p:cNvSpPr>
                <a:spLocks noChangeShapeType="1"/>
              </p:cNvSpPr>
              <p:nvPr/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604" name="Line 28"/>
              <p:cNvSpPr>
                <a:spLocks noChangeShapeType="1"/>
              </p:cNvSpPr>
              <p:nvPr/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597" name="Text Box 29"/>
            <p:cNvSpPr txBox="1">
              <a:spLocks noChangeArrowheads="1"/>
            </p:cNvSpPr>
            <p:nvPr/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Perspective</a:t>
              </a:r>
            </a:p>
          </p:txBody>
        </p:sp>
      </p:grpSp>
      <p:grpSp>
        <p:nvGrpSpPr>
          <p:cNvPr id="335903" name="Group 31"/>
          <p:cNvGrpSpPr>
            <a:grpSpLocks/>
          </p:cNvGrpSpPr>
          <p:nvPr/>
        </p:nvGrpSpPr>
        <p:grpSpPr bwMode="auto">
          <a:xfrm>
            <a:off x="6977061" y="3645025"/>
            <a:ext cx="1458919" cy="2528888"/>
            <a:chOff x="4944" y="1824"/>
            <a:chExt cx="1034" cy="1593"/>
          </a:xfrm>
        </p:grpSpPr>
        <p:grpSp>
          <p:nvGrpSpPr>
            <p:cNvPr id="24587" name="Group 32"/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4590" name="Picture 33" descr="rot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1" name="Rectangle 34"/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24592" name="Line 35"/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3" name="Line 36"/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4" name="Line 37"/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595" name="Line 38"/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4588" name="Text Box 39"/>
            <p:cNvSpPr txBox="1">
              <a:spLocks noChangeArrowheads="1"/>
            </p:cNvSpPr>
            <p:nvPr/>
          </p:nvSpPr>
          <p:spPr bwMode="auto">
            <a:xfrm>
              <a:off x="4992" y="1824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 b="1" dirty="0">
                  <a:solidFill>
                    <a:srgbClr val="339933"/>
                  </a:solidFill>
                  <a:latin typeface="Arial" charset="0"/>
                  <a:ea typeface="新細明體" charset="-120"/>
                </a:rPr>
                <a:t>3D rotation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46261"/>
            <a:ext cx="5425727" cy="185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0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Parametric (Global) Warping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Examples of parametric warps:</a:t>
            </a:r>
          </a:p>
        </p:txBody>
      </p:sp>
      <p:pic>
        <p:nvPicPr>
          <p:cNvPr id="13319" name="Picture 4" descr="HHHIMG_1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1524000" y="39004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translation</a:t>
            </a:r>
          </a:p>
        </p:txBody>
      </p:sp>
      <p:pic>
        <p:nvPicPr>
          <p:cNvPr id="13321" name="Picture 6" descr="HHHIMG_1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rot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rotation</a:t>
            </a:r>
          </a:p>
        </p:txBody>
      </p:sp>
      <p:sp>
        <p:nvSpPr>
          <p:cNvPr id="13324" name="Text Box 9"/>
          <p:cNvSpPr txBox="1">
            <a:spLocks noChangeArrowheads="1"/>
          </p:cNvSpPr>
          <p:nvPr/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aspect</a:t>
            </a:r>
          </a:p>
        </p:txBody>
      </p:sp>
      <p:pic>
        <p:nvPicPr>
          <p:cNvPr id="13325" name="Picture 10" descr="aff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1524000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affine</a:t>
            </a:r>
          </a:p>
        </p:txBody>
      </p:sp>
      <p:pic>
        <p:nvPicPr>
          <p:cNvPr id="13327" name="Picture 12" descr="perspec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3"/>
          <p:cNvSpPr txBox="1">
            <a:spLocks noChangeArrowheads="1"/>
          </p:cNvSpPr>
          <p:nvPr/>
        </p:nvSpPr>
        <p:spPr bwMode="auto">
          <a:xfrm>
            <a:off x="4002088" y="57404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>
                <a:ea typeface="新細明體" charset="-120"/>
              </a:rPr>
              <a:t>perspective</a:t>
            </a:r>
          </a:p>
        </p:txBody>
      </p:sp>
      <p:pic>
        <p:nvPicPr>
          <p:cNvPr id="13329" name="Picture 14" descr="cylindric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43425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 Box 15"/>
          <p:cNvSpPr txBox="1">
            <a:spLocks noChangeArrowheads="1"/>
          </p:cNvSpPr>
          <p:nvPr/>
        </p:nvSpPr>
        <p:spPr bwMode="auto">
          <a:xfrm>
            <a:off x="6477000" y="5892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1800" dirty="0">
                <a:ea typeface="新細明體" charset="-120"/>
              </a:rPr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8915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508492"/>
          </a:xfrm>
        </p:spPr>
        <p:txBody>
          <a:bodyPr/>
          <a:lstStyle/>
          <a:p>
            <a:r>
              <a:rPr lang="en-US" altLang="zh-TW" dirty="0" smtClean="0"/>
              <a:t>1. Find parts in common</a:t>
            </a:r>
          </a:p>
          <a:p>
            <a:pPr marL="0" indent="0">
              <a:buNone/>
            </a:pPr>
            <a:r>
              <a:rPr lang="en-US" altLang="zh-TW" dirty="0" smtClean="0"/>
              <a:t>   ( Feature detection &amp; matching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14" y="3177153"/>
            <a:ext cx="6213497" cy="3040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7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 dirty="0"/>
              <a:t>In Section 6.1.3, we saw how the mapping between two cameras viewing a common </a:t>
            </a:r>
            <a:r>
              <a:rPr lang="en-US" altLang="zh-TW" sz="2400" dirty="0" smtClean="0"/>
              <a:t>plane can </a:t>
            </a:r>
            <a:r>
              <a:rPr lang="en-US" altLang="zh-TW" sz="2400" dirty="0"/>
              <a:t>be described using a </a:t>
            </a:r>
            <a:r>
              <a:rPr lang="en-US" altLang="zh-TW" sz="2400" dirty="0" smtClean="0"/>
              <a:t>3*3 </a:t>
            </a:r>
            <a:r>
              <a:rPr lang="en-US" altLang="zh-TW" sz="2400" dirty="0" err="1" smtClean="0"/>
              <a:t>homography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en-US" altLang="zh-TW" sz="2400" dirty="0"/>
              <a:t>The </a:t>
            </a:r>
            <a:r>
              <a:rPr lang="en-US" altLang="zh-TW" sz="2400" dirty="0" smtClean="0"/>
              <a:t>resulting </a:t>
            </a:r>
            <a:r>
              <a:rPr lang="en-US" altLang="zh-TW" sz="2400" dirty="0" err="1" smtClean="0"/>
              <a:t>homography</a:t>
            </a:r>
            <a:r>
              <a:rPr lang="en-US" altLang="zh-TW" sz="2400" dirty="0" smtClean="0"/>
              <a:t> matrix        (</a:t>
            </a:r>
            <a:r>
              <a:rPr lang="en-US" altLang="zh-TW" sz="2400" dirty="0"/>
              <a:t>the upper left </a:t>
            </a:r>
            <a:r>
              <a:rPr lang="en-US" altLang="zh-TW" sz="2400" dirty="0" smtClean="0"/>
              <a:t>3*3 sub-matrix of        ) describes </a:t>
            </a:r>
            <a:r>
              <a:rPr lang="en-US" altLang="zh-TW" sz="2400" dirty="0"/>
              <a:t>the </a:t>
            </a:r>
            <a:r>
              <a:rPr lang="en-US" altLang="zh-TW" sz="2400" dirty="0" smtClean="0"/>
              <a:t>mapping between </a:t>
            </a:r>
            <a:r>
              <a:rPr lang="en-US" altLang="zh-TW" sz="2400" dirty="0"/>
              <a:t>pixels in the two images,</a:t>
            </a:r>
          </a:p>
          <a:p>
            <a:endParaRPr lang="zh-TW" altLang="en-US" sz="24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504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43" y="4497685"/>
            <a:ext cx="504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356992"/>
            <a:ext cx="89344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597996"/>
            <a:ext cx="91059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9.1.1 Planar </a:t>
            </a:r>
            <a:r>
              <a:rPr lang="en-US" altLang="zh-TW" sz="4000" dirty="0" smtClean="0"/>
              <a:t>Perspective Motion 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More recent stitching algorithms first extract features and then match them up, often </a:t>
            </a:r>
            <a:r>
              <a:rPr lang="en-US" altLang="zh-TW" sz="2400" dirty="0" smtClean="0"/>
              <a:t>using robust </a:t>
            </a:r>
            <a:r>
              <a:rPr lang="en-US" altLang="zh-TW" sz="2400" dirty="0"/>
              <a:t>techniques such as RANSAC (Section 6.1.4) to compute a good set of inliers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The </a:t>
            </a:r>
            <a:r>
              <a:rPr lang="en-US" altLang="zh-TW" sz="2400" dirty="0" smtClean="0"/>
              <a:t>final computation </a:t>
            </a:r>
            <a:r>
              <a:rPr lang="en-US" altLang="zh-TW" sz="2400" dirty="0"/>
              <a:t>of the </a:t>
            </a:r>
            <a:r>
              <a:rPr lang="en-US" altLang="zh-TW" sz="2400" dirty="0" err="1"/>
              <a:t>homography</a:t>
            </a:r>
            <a:r>
              <a:rPr lang="en-US" altLang="zh-TW" sz="2400" dirty="0"/>
              <a:t> (9.2), i.e., the solution of the least squares fitting </a:t>
            </a:r>
            <a:r>
              <a:rPr lang="en-US" altLang="zh-TW" sz="2400" dirty="0" smtClean="0"/>
              <a:t>problem given </a:t>
            </a:r>
            <a:r>
              <a:rPr lang="en-US" altLang="zh-TW" sz="2400" dirty="0"/>
              <a:t>pairs of corresponding features (see Section 2),</a:t>
            </a:r>
            <a:endParaRPr lang="zh-TW" altLang="en-US" sz="24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1" y="5015830"/>
            <a:ext cx="85439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580112" y="6104329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RANSAC: </a:t>
            </a:r>
            <a:r>
              <a:rPr lang="en-US" altLang="zh-TW" sz="1200" dirty="0" err="1" smtClean="0"/>
              <a:t>RANdom</a:t>
            </a:r>
            <a:r>
              <a:rPr lang="en-US" altLang="zh-TW" sz="1200" dirty="0" smtClean="0"/>
              <a:t> </a:t>
            </a:r>
            <a:r>
              <a:rPr lang="en-US" altLang="zh-TW" sz="1200" dirty="0" err="1" smtClean="0"/>
              <a:t>SAmple</a:t>
            </a:r>
            <a:r>
              <a:rPr lang="en-US" altLang="zh-TW" sz="1200" dirty="0" smtClean="0"/>
              <a:t> Consensus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86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RANSAC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remove outlier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2348880"/>
            <a:ext cx="6192688" cy="4032448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V="1">
            <a:off x="5292080" y="2924944"/>
            <a:ext cx="288032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812360" y="2258754"/>
            <a:ext cx="133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outlier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827584" y="4077072"/>
            <a:ext cx="3024336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61764" y="4355432"/>
            <a:ext cx="116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</a:t>
            </a:r>
            <a:r>
              <a:rPr lang="en-US" altLang="zh-TW" sz="2400" dirty="0" smtClean="0">
                <a:solidFill>
                  <a:srgbClr val="FF0000"/>
                </a:solidFill>
              </a:rPr>
              <a:t>orrect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pair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9.1.3 Rotational Panoramas</a:t>
            </a:r>
            <a:endParaRPr lang="zh-TW" altLang="en-US" sz="40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most typical case for panoramic image stitching is when the camera undergoes a pure rotation.</a:t>
            </a:r>
          </a:p>
          <a:p>
            <a:r>
              <a:rPr lang="en-US" altLang="zh-TW" dirty="0" smtClean="0">
                <a:hlinkClick r:id="rId3"/>
              </a:rPr>
              <a:t>http://crchaffee.com/panorama3.html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" name="Picture 4" descr="sigmov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21088"/>
            <a:ext cx="3024336" cy="23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2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041" y="4077072"/>
            <a:ext cx="370818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964488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 alternative to using </a:t>
            </a:r>
            <a:r>
              <a:rPr lang="en-US" altLang="zh-TW" dirty="0" err="1" smtClean="0"/>
              <a:t>homographies</a:t>
            </a:r>
            <a:r>
              <a:rPr lang="en-US" altLang="zh-TW" dirty="0" smtClean="0"/>
              <a:t> or 3D motions to align images is to first warp the images into cylindrical coordinates and then use a pure translational model to align them.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Cylindrical projection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84538"/>
            <a:ext cx="8135938" cy="32686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kumimoji="1" lang="en-US" altLang="zh-TW" sz="1200" b="0">
                <a:solidFill>
                  <a:schemeClr val="tx1"/>
                </a:solidFill>
              </a:rPr>
              <a:t>Adopted from http://www.cambridgeincolour.com/tutorials/image-projections.htm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 wish to project this image onto a cylindrical surface of unit radius.</a:t>
            </a:r>
          </a:p>
          <a:p>
            <a:r>
              <a:rPr lang="en-US" altLang="zh-TW" dirty="0" smtClean="0"/>
              <a:t>Points on this surface are parameterized by an angle and a height </a:t>
            </a:r>
            <a:r>
              <a:rPr lang="en-US" altLang="zh-TW" i="1" dirty="0" smtClean="0"/>
              <a:t>h</a:t>
            </a:r>
            <a:r>
              <a:rPr lang="en-US" altLang="zh-TW" dirty="0" smtClean="0"/>
              <a:t>, with the 3D cylindrical coordinates corresponding to (</a:t>
            </a:r>
            <a:r>
              <a:rPr lang="el-GR" altLang="zh-TW" i="1" dirty="0" smtClean="0"/>
              <a:t>θ</a:t>
            </a:r>
            <a:r>
              <a:rPr lang="en-US" altLang="zh-TW" dirty="0" smtClean="0"/>
              <a:t>,</a:t>
            </a:r>
            <a:r>
              <a:rPr lang="en-US" altLang="zh-TW" i="1" dirty="0" smtClean="0"/>
              <a:t>h</a:t>
            </a:r>
            <a:r>
              <a:rPr lang="en-US" altLang="zh-TW" dirty="0" smtClean="0"/>
              <a:t>) given by: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964488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229200"/>
            <a:ext cx="42862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581128"/>
            <a:ext cx="3481279" cy="175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563888" y="60212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/>
              <a:t>f</a:t>
            </a:r>
            <a:r>
              <a:rPr lang="en-US" altLang="zh-TW" dirty="0" smtClean="0"/>
              <a:t>: </a:t>
            </a:r>
            <a:r>
              <a:rPr lang="en-US" altLang="zh-TW" dirty="0" smtClean="0">
                <a:ea typeface="新細明體" charset="-120"/>
              </a:rPr>
              <a:t>focal length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107504" y="333375"/>
            <a:ext cx="9036496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3589362"/>
            <a:ext cx="52387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16832"/>
            <a:ext cx="41624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323528" y="4365104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i="1" dirty="0" smtClean="0"/>
              <a:t> s </a:t>
            </a:r>
            <a:r>
              <a:rPr lang="en-US" altLang="zh-TW" dirty="0" smtClean="0"/>
              <a:t>is an arbitrary scaling factor (sometimes called the radius of the cylinder) 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We can set  s = f to minimize the distortion (scaling) near the center of the image.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Cylindrical projection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kumimoji="1" lang="en-US" altLang="zh-TW" sz="1200" b="0">
                <a:solidFill>
                  <a:schemeClr val="tx1"/>
                </a:solidFill>
              </a:rPr>
              <a:t>Adopted from http://www.cambridgeincolour.com/tutorials/image-projections.htm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284538"/>
            <a:ext cx="8135938" cy="3313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Images can also be projected onto a spherical surface, which is useful if the final panorama includes a full sphere or hemisphere of views, instead of just a cylindrical strip.</a:t>
            </a:r>
          </a:p>
          <a:p>
            <a:r>
              <a:rPr lang="en-US" altLang="zh-TW" sz="2800" dirty="0" smtClean="0"/>
              <a:t>In this case, the sphere is parameterized by two angles (</a:t>
            </a:r>
            <a:r>
              <a:rPr lang="el-GR" altLang="zh-TW" sz="2800" i="1" dirty="0" smtClean="0"/>
              <a:t>θ</a:t>
            </a:r>
            <a:r>
              <a:rPr lang="en-US" altLang="zh-TW" sz="2800" dirty="0" smtClean="0"/>
              <a:t>,</a:t>
            </a:r>
            <a:r>
              <a:rPr lang="el-GR" altLang="zh-TW" sz="2800" i="1" dirty="0" smtClean="0"/>
              <a:t>ϕ</a:t>
            </a:r>
            <a:r>
              <a:rPr lang="en-US" altLang="zh-TW" sz="2800" dirty="0" smtClean="0"/>
              <a:t>), with 3D spherical coordinates given by:</a:t>
            </a:r>
          </a:p>
          <a:p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941168"/>
            <a:ext cx="6372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508492"/>
          </a:xfrm>
        </p:spPr>
        <p:txBody>
          <a:bodyPr/>
          <a:lstStyle/>
          <a:p>
            <a:r>
              <a:rPr lang="en-US" altLang="zh-TW" dirty="0" smtClean="0"/>
              <a:t>2. Align common parts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 </a:t>
            </a:r>
            <a:r>
              <a:rPr lang="en-US" altLang="zh-TW" dirty="0" smtClean="0"/>
              <a:t>Image alignment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7590" y="3205504"/>
            <a:ext cx="3302658" cy="3078108"/>
          </a:xfrm>
          <a:prstGeom prst="rect">
            <a:avLst/>
          </a:prstGeom>
          <a:blipFill dpi="0" rotWithShape="1">
            <a:blip r:embed="rId3">
              <a:alphaModFix amt="6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954331" y="3179746"/>
            <a:ext cx="3302658" cy="3078108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4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25144"/>
            <a:ext cx="45524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323528" y="2052000"/>
            <a:ext cx="8590072" cy="4411663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r>
              <a:rPr lang="en-US" altLang="zh-TW" sz="2400" dirty="0" smtClean="0"/>
              <a:t>The correspondence between coordinates is now given by:</a:t>
            </a:r>
            <a:endParaRPr lang="en-US" altLang="zh-TW" sz="3200" dirty="0" smtClean="0"/>
          </a:p>
          <a:p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4176464" cy="223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295400"/>
          </a:xfrm>
        </p:spPr>
        <p:txBody>
          <a:bodyPr/>
          <a:lstStyle/>
          <a:p>
            <a:r>
              <a:rPr lang="en-US" altLang="zh-TW" sz="3200" dirty="0" smtClean="0"/>
              <a:t>9.1.6 Cylindrical and Spherical Coordinates</a:t>
            </a:r>
            <a:endParaRPr lang="zh-TW" alt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591876" cy="42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Problems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3. How to correctly align </a:t>
            </a:r>
            <a:r>
              <a:rPr lang="en-US" altLang="zh-TW" dirty="0" smtClean="0">
                <a:solidFill>
                  <a:srgbClr val="FF0000"/>
                </a:solidFill>
              </a:rPr>
              <a:t>all</a:t>
            </a:r>
            <a:r>
              <a:rPr lang="en-US" altLang="zh-TW" dirty="0" smtClean="0"/>
              <a:t> images?</a:t>
            </a:r>
          </a:p>
          <a:p>
            <a:endParaRPr lang="en-US" altLang="zh-TW" dirty="0"/>
          </a:p>
          <a:p>
            <a:r>
              <a:rPr lang="en-US" altLang="zh-TW" dirty="0" smtClean="0"/>
              <a:t>Pairwise optimization may ruin overall performance. Need to </a:t>
            </a:r>
            <a:r>
              <a:rPr lang="en-US" altLang="zh-TW" dirty="0"/>
              <a:t>do </a:t>
            </a:r>
            <a:r>
              <a:rPr lang="en-US" altLang="zh-TW" dirty="0" smtClean="0">
                <a:solidFill>
                  <a:srgbClr val="FF0000"/>
                </a:solidFill>
              </a:rPr>
              <a:t>global alignment.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08268" cy="4411663"/>
          </a:xfrm>
        </p:spPr>
        <p:txBody>
          <a:bodyPr/>
          <a:lstStyle/>
          <a:p>
            <a:r>
              <a:rPr lang="en-US" altLang="zh-TW" sz="2800" dirty="0" smtClean="0"/>
              <a:t>In this section, we extend the pair wise matching criteria to a global energy function that involves all of the per-image pose parameters.</a:t>
            </a:r>
          </a:p>
          <a:p>
            <a:r>
              <a:rPr lang="en-US" altLang="zh-TW" sz="2800" dirty="0" smtClean="0"/>
              <a:t>Once we have computed the global alignment, we often need to perform local adjustments, such as parallax removal, to reduce double images and blurring due to local </a:t>
            </a:r>
            <a:r>
              <a:rPr lang="en-US" altLang="zh-TW" sz="2800" dirty="0" err="1" smtClean="0"/>
              <a:t>mis</a:t>
            </a:r>
            <a:r>
              <a:rPr lang="en-US" altLang="zh-TW" sz="2800" dirty="0" smtClean="0"/>
              <a:t>-registrations.</a:t>
            </a:r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 Global Alignment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The process of simultaneously adjusting pose parameters for a large collection of overlapping images is called bundle adjustment in the </a:t>
            </a:r>
            <a:r>
              <a:rPr lang="en-US" altLang="zh-TW" sz="2800" dirty="0" err="1" smtClean="0"/>
              <a:t>photogrammetry</a:t>
            </a:r>
            <a:r>
              <a:rPr lang="en-US" altLang="zh-TW" sz="2800" dirty="0" smtClean="0"/>
              <a:t> community.</a:t>
            </a:r>
          </a:p>
          <a:p>
            <a:r>
              <a:rPr lang="en-US" altLang="zh-TW" sz="2800" dirty="0" smtClean="0"/>
              <a:t>In this section, we formulate the problem of global alignment using a feature-based approach, since this results in a simpler system.</a:t>
            </a:r>
            <a:endParaRPr lang="zh-TW" altLang="en-US" sz="28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9.2.1 Bundle Adjustment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9.1.2 Application: Whiteboard and Document Scanning</a:t>
            </a:r>
            <a:endParaRPr lang="zh-TW" altLang="en-US" dirty="0">
              <a:ea typeface="新細明體" charset="-120"/>
            </a:endParaRPr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The simplest image-stitching application is to stitch together a number of image scans </a:t>
            </a:r>
            <a:r>
              <a:rPr lang="en-US" altLang="zh-TW" sz="2400" dirty="0" smtClean="0"/>
              <a:t>taken on </a:t>
            </a:r>
            <a:r>
              <a:rPr lang="en-US" altLang="zh-TW" sz="2400" dirty="0"/>
              <a:t>a flatbed scanner</a:t>
            </a:r>
            <a:r>
              <a:rPr lang="en-US" altLang="zh-TW" sz="2400" dirty="0" smtClean="0"/>
              <a:t>.</a:t>
            </a:r>
          </a:p>
          <a:p>
            <a:r>
              <a:rPr lang="en-US" altLang="zh-TW" sz="2400" dirty="0"/>
              <a:t>One complication is that a 2D rigid transformation is non-linear in the rotation </a:t>
            </a:r>
            <a:r>
              <a:rPr lang="en-US" altLang="zh-TW" sz="2400" dirty="0" smtClean="0"/>
              <a:t>angle.</a:t>
            </a:r>
          </a:p>
          <a:p>
            <a:r>
              <a:rPr lang="en-US" altLang="zh-TW" sz="2400" dirty="0"/>
              <a:t>A bigger problem lies in the pairwise alignment process. As you align more and </a:t>
            </a:r>
            <a:r>
              <a:rPr lang="en-US" altLang="zh-TW" sz="2400" dirty="0" smtClean="0"/>
              <a:t>more pairs</a:t>
            </a:r>
            <a:r>
              <a:rPr lang="en-US" altLang="zh-TW" sz="2400" dirty="0"/>
              <a:t>, the solution may drift so that it is no longer globally consistent.</a:t>
            </a:r>
            <a:endParaRPr lang="zh-TW" altLang="en-US" sz="24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267744" y="5229200"/>
            <a:ext cx="4850161" cy="1225062"/>
            <a:chOff x="762000" y="1981200"/>
            <a:chExt cx="6096000" cy="1981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20574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676400" y="22860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62200" y="2133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352800" y="2362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38600" y="25908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953000" y="2514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990600" y="2514600"/>
              <a:ext cx="228600" cy="304800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562600" y="2819400"/>
              <a:ext cx="1219200" cy="990600"/>
              <a:chOff x="3504" y="1440"/>
              <a:chExt cx="768" cy="624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504" y="1440"/>
                <a:ext cx="768" cy="6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4" name="AutoShape 13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144" cy="192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762000" y="1981200"/>
              <a:ext cx="6096000" cy="1981200"/>
              <a:chOff x="480" y="912"/>
              <a:chExt cx="3840" cy="1248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128" y="912"/>
                <a:ext cx="192" cy="1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672" y="912"/>
                <a:ext cx="3456" cy="12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80" y="912"/>
                <a:ext cx="192" cy="1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</p:grpSp>
      <p:sp>
        <p:nvSpPr>
          <p:cNvPr id="3" name="文字方塊 2"/>
          <p:cNvSpPr txBox="1"/>
          <p:nvPr/>
        </p:nvSpPr>
        <p:spPr>
          <a:xfrm>
            <a:off x="7057278" y="6265790"/>
            <a:ext cx="176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Problem: drift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22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Problem:  Drift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883458" y="260648"/>
            <a:ext cx="4081030" cy="1430716"/>
            <a:chOff x="914400" y="1524000"/>
            <a:chExt cx="7086600" cy="2209800"/>
          </a:xfrm>
        </p:grpSpPr>
        <p:sp>
          <p:nvSpPr>
            <p:cNvPr id="60423" name="Rectangle 4"/>
            <p:cNvSpPr>
              <a:spLocks noChangeArrowheads="1"/>
            </p:cNvSpPr>
            <p:nvPr/>
          </p:nvSpPr>
          <p:spPr bwMode="auto">
            <a:xfrm>
              <a:off x="914400" y="1524000"/>
              <a:ext cx="1219200" cy="990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4" name="Rectangle 5"/>
            <p:cNvSpPr>
              <a:spLocks noChangeArrowheads="1"/>
            </p:cNvSpPr>
            <p:nvPr/>
          </p:nvSpPr>
          <p:spPr bwMode="auto">
            <a:xfrm>
              <a:off x="1676400" y="17526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5" name="Rectangle 6"/>
            <p:cNvSpPr>
              <a:spLocks noChangeArrowheads="1"/>
            </p:cNvSpPr>
            <p:nvPr/>
          </p:nvSpPr>
          <p:spPr bwMode="auto">
            <a:xfrm>
              <a:off x="2362200" y="1600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6" name="Rectangle 7"/>
            <p:cNvSpPr>
              <a:spLocks noChangeArrowheads="1"/>
            </p:cNvSpPr>
            <p:nvPr/>
          </p:nvSpPr>
          <p:spPr bwMode="auto">
            <a:xfrm>
              <a:off x="3352800" y="18288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7" name="Rectangle 8"/>
            <p:cNvSpPr>
              <a:spLocks noChangeArrowheads="1"/>
            </p:cNvSpPr>
            <p:nvPr/>
          </p:nvSpPr>
          <p:spPr bwMode="auto">
            <a:xfrm>
              <a:off x="4038600" y="20574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8" name="Rectangle 9"/>
            <p:cNvSpPr>
              <a:spLocks noChangeArrowheads="1"/>
            </p:cNvSpPr>
            <p:nvPr/>
          </p:nvSpPr>
          <p:spPr bwMode="auto">
            <a:xfrm>
              <a:off x="4953000" y="1981200"/>
              <a:ext cx="1219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0429" name="AutoShape 10"/>
            <p:cNvSpPr>
              <a:spLocks noChangeArrowheads="1"/>
            </p:cNvSpPr>
            <p:nvPr/>
          </p:nvSpPr>
          <p:spPr bwMode="auto">
            <a:xfrm>
              <a:off x="990600" y="1981200"/>
              <a:ext cx="228600" cy="304800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grpSp>
          <p:nvGrpSpPr>
            <p:cNvPr id="60430" name="Group 11"/>
            <p:cNvGrpSpPr>
              <a:grpSpLocks/>
            </p:cNvGrpSpPr>
            <p:nvPr/>
          </p:nvGrpSpPr>
          <p:grpSpPr bwMode="auto">
            <a:xfrm>
              <a:off x="5562600" y="2286000"/>
              <a:ext cx="1219200" cy="990600"/>
              <a:chOff x="3504" y="1440"/>
              <a:chExt cx="768" cy="624"/>
            </a:xfrm>
          </p:grpSpPr>
          <p:sp>
            <p:nvSpPr>
              <p:cNvPr id="60438" name="Rectangle 12"/>
              <p:cNvSpPr>
                <a:spLocks noChangeArrowheads="1"/>
              </p:cNvSpPr>
              <p:nvPr/>
            </p:nvSpPr>
            <p:spPr bwMode="auto">
              <a:xfrm>
                <a:off x="3504" y="1440"/>
                <a:ext cx="768" cy="6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60439" name="AutoShape 13"/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144" cy="192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</p:grpSp>
        <p:sp>
          <p:nvSpPr>
            <p:cNvPr id="450574" name="Line 14"/>
            <p:cNvSpPr>
              <a:spLocks noChangeShapeType="1"/>
            </p:cNvSpPr>
            <p:nvPr/>
          </p:nvSpPr>
          <p:spPr bwMode="auto">
            <a:xfrm flipV="1">
              <a:off x="7010400" y="1524000"/>
              <a:ext cx="0" cy="7620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60434" name="Group 17"/>
            <p:cNvGrpSpPr>
              <a:grpSpLocks/>
            </p:cNvGrpSpPr>
            <p:nvPr/>
          </p:nvGrpSpPr>
          <p:grpSpPr bwMode="auto">
            <a:xfrm>
              <a:off x="4749800" y="2362199"/>
              <a:ext cx="3251200" cy="1371601"/>
              <a:chOff x="2992" y="1488"/>
              <a:chExt cx="2048" cy="864"/>
            </a:xfrm>
          </p:grpSpPr>
          <p:sp>
            <p:nvSpPr>
              <p:cNvPr id="60436" name="Rectangle 18"/>
              <p:cNvSpPr>
                <a:spLocks noChangeArrowheads="1"/>
              </p:cNvSpPr>
              <p:nvPr/>
            </p:nvSpPr>
            <p:spPr bwMode="auto">
              <a:xfrm>
                <a:off x="4032" y="1488"/>
                <a:ext cx="768" cy="62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60437" name="Rectangle 19"/>
              <p:cNvSpPr>
                <a:spLocks noChangeArrowheads="1"/>
              </p:cNvSpPr>
              <p:nvPr/>
            </p:nvSpPr>
            <p:spPr bwMode="auto">
              <a:xfrm>
                <a:off x="2992" y="2112"/>
                <a:ext cx="2048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</a:pPr>
                <a:r>
                  <a:rPr lang="en-US" altLang="zh-TW" sz="1600" dirty="0">
                    <a:latin typeface="Arial" charset="0"/>
                    <a:ea typeface="新細明體" charset="-120"/>
                  </a:rPr>
                  <a:t>copy of first image</a:t>
                </a:r>
              </a:p>
            </p:txBody>
          </p:sp>
        </p:grp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685800" y="1844824"/>
            <a:ext cx="777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TW" dirty="0" smtClean="0">
                <a:ea typeface="新細明體" charset="-120"/>
              </a:rPr>
              <a:t>Solution</a:t>
            </a: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add another copy of first image at the end</a:t>
            </a: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this gives a constraint:  </a:t>
            </a:r>
            <a:r>
              <a:rPr lang="en-US" altLang="zh-TW" dirty="0" err="1" smtClean="0">
                <a:ea typeface="新細明體" charset="-120"/>
              </a:rPr>
              <a:t>y</a:t>
            </a:r>
            <a:r>
              <a:rPr lang="en-US" altLang="zh-TW" baseline="-25000" dirty="0" err="1" smtClean="0">
                <a:ea typeface="新細明體" charset="-120"/>
              </a:rPr>
              <a:t>n</a:t>
            </a:r>
            <a:r>
              <a:rPr lang="en-US" altLang="zh-TW" dirty="0" smtClean="0">
                <a:ea typeface="新細明體" charset="-120"/>
              </a:rPr>
              <a:t> = y</a:t>
            </a:r>
            <a:r>
              <a:rPr lang="en-US" altLang="zh-TW" baseline="-25000" dirty="0" smtClean="0">
                <a:ea typeface="新細明體" charset="-120"/>
              </a:rPr>
              <a:t>1</a:t>
            </a:r>
            <a:endParaRPr lang="en-US" altLang="zh-TW" dirty="0" smtClean="0">
              <a:ea typeface="新細明體" charset="-120"/>
            </a:endParaRPr>
          </a:p>
          <a:p>
            <a:pPr lvl="1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there are a bunch of ways to solve this problem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add displacement of (y</a:t>
            </a:r>
            <a:r>
              <a:rPr lang="en-US" altLang="zh-TW" baseline="-25000" dirty="0" smtClean="0">
                <a:ea typeface="新細明體" charset="-120"/>
              </a:rPr>
              <a:t>1</a:t>
            </a:r>
            <a:r>
              <a:rPr lang="en-US" altLang="zh-TW" dirty="0" smtClean="0">
                <a:ea typeface="新細明體" charset="-120"/>
              </a:rPr>
              <a:t> – </a:t>
            </a:r>
            <a:r>
              <a:rPr lang="en-US" altLang="zh-TW" dirty="0" err="1" smtClean="0">
                <a:ea typeface="新細明體" charset="-120"/>
              </a:rPr>
              <a:t>y</a:t>
            </a:r>
            <a:r>
              <a:rPr lang="en-US" altLang="zh-TW" baseline="-25000" dirty="0" err="1" smtClean="0">
                <a:ea typeface="新細明體" charset="-120"/>
              </a:rPr>
              <a:t>n</a:t>
            </a:r>
            <a:r>
              <a:rPr lang="en-US" altLang="zh-TW" dirty="0" smtClean="0">
                <a:ea typeface="新細明體" charset="-120"/>
              </a:rPr>
              <a:t>)/(n -1) to each image after the first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compute a global warp:  y’ = y + ax</a:t>
            </a:r>
          </a:p>
          <a:p>
            <a:pPr lvl="2">
              <a:lnSpc>
                <a:spcPct val="90000"/>
              </a:lnSpc>
              <a:buClr>
                <a:srgbClr val="6600CC"/>
              </a:buClr>
            </a:pPr>
            <a:r>
              <a:rPr lang="en-US" altLang="zh-TW" dirty="0" smtClean="0">
                <a:ea typeface="新細明體" charset="-120"/>
              </a:rPr>
              <a:t>run a big optimization problem, incorporating this constraint</a:t>
            </a:r>
          </a:p>
        </p:txBody>
      </p:sp>
    </p:spTree>
    <p:extLst>
      <p:ext uri="{BB962C8B-B14F-4D97-AF65-F5344CB8AC3E}">
        <p14:creationId xmlns:p14="http://schemas.microsoft.com/office/powerpoint/2010/main" val="16562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9115425" cy="19081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149725"/>
            <a:ext cx="8496300" cy="1800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8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9.1.4 Gap Closing</a:t>
            </a:r>
            <a:endParaRPr lang="zh-TW" altLang="en-US" sz="40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32856"/>
            <a:ext cx="73628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55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Focal Length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96952"/>
            <a:ext cx="4476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3610372" cy="27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dirty="0" smtClean="0"/>
              <a:t>The focal length of a lens is the distance from the image plane to the lens.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5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508492"/>
          </a:xfrm>
        </p:spPr>
        <p:txBody>
          <a:bodyPr/>
          <a:lstStyle/>
          <a:p>
            <a:r>
              <a:rPr lang="en-US" altLang="zh-TW" dirty="0"/>
              <a:t>3</a:t>
            </a:r>
            <a:r>
              <a:rPr lang="en-US" altLang="zh-TW" dirty="0" smtClean="0"/>
              <a:t>. Generate final image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( Image blending 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" name="圖片 6" descr="C:\Users\chuna\AppData\Local\Microsoft\Windows\INetCache\Content.Word\parrington_par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5"/>
          <a:stretch/>
        </p:blipFill>
        <p:spPr bwMode="auto">
          <a:xfrm>
            <a:off x="2103781" y="3279900"/>
            <a:ext cx="4920563" cy="3220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6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8666308" cy="334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467544" y="2041525"/>
            <a:ext cx="8568951" cy="4411663"/>
          </a:xfrm>
        </p:spPr>
        <p:txBody>
          <a:bodyPr/>
          <a:lstStyle/>
          <a:p>
            <a:r>
              <a:rPr lang="en-US" altLang="zh-TW" dirty="0" smtClean="0"/>
              <a:t>The resulting stitched image sometimes looks blurry or ghosted in some places. </a:t>
            </a:r>
          </a:p>
          <a:p>
            <a:r>
              <a:rPr lang="en-US" altLang="zh-TW" dirty="0" smtClean="0"/>
              <a:t>This can be caused by: </a:t>
            </a:r>
          </a:p>
          <a:p>
            <a:pPr lvl="1"/>
            <a:r>
              <a:rPr lang="en-US" altLang="zh-TW" dirty="0" smtClean="0"/>
              <a:t>A unmodeled radial distortion </a:t>
            </a:r>
          </a:p>
          <a:p>
            <a:pPr lvl="1"/>
            <a:r>
              <a:rPr lang="en-US" altLang="zh-TW" dirty="0" smtClean="0"/>
              <a:t>3D parallax (failure to rotate the camera around its optical center)</a:t>
            </a:r>
          </a:p>
          <a:p>
            <a:pPr lvl="1"/>
            <a:r>
              <a:rPr lang="en-US" altLang="zh-TW" dirty="0" smtClean="0"/>
              <a:t>Small scene motions such as waving tree branches</a:t>
            </a:r>
          </a:p>
          <a:p>
            <a:pPr lvl="1"/>
            <a:r>
              <a:rPr lang="en-US" altLang="zh-TW" dirty="0" smtClean="0"/>
              <a:t>Large-scale scene motions such as people moving in and out of pictures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radial </a:t>
            </a:r>
            <a:r>
              <a:rPr lang="en-US" altLang="zh-TW" dirty="0"/>
              <a:t>distortion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708920"/>
            <a:ext cx="669323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Radial distortion</a:t>
            </a:r>
          </a:p>
          <a:p>
            <a:pPr lvl="1"/>
            <a:r>
              <a:rPr lang="en-US" altLang="zh-TW" sz="2000" dirty="0" smtClean="0"/>
              <a:t>Plumb-line method</a:t>
            </a:r>
          </a:p>
          <a:p>
            <a:r>
              <a:rPr lang="en-US" altLang="zh-TW" dirty="0" smtClean="0"/>
              <a:t>3D parallax</a:t>
            </a:r>
          </a:p>
          <a:p>
            <a:pPr lvl="1"/>
            <a:r>
              <a:rPr lang="en-US" altLang="zh-TW" sz="2000" dirty="0" smtClean="0"/>
              <a:t>A full 3D bundle adjustment</a:t>
            </a:r>
          </a:p>
          <a:p>
            <a:r>
              <a:rPr lang="en-US" altLang="zh-TW" dirty="0" smtClean="0"/>
              <a:t>Small scene motions</a:t>
            </a:r>
          </a:p>
          <a:p>
            <a:pPr lvl="1"/>
            <a:r>
              <a:rPr lang="en-US" altLang="zh-TW" sz="2000" dirty="0" smtClean="0"/>
              <a:t>optical flow can be used to perform an appropriate correction before blending using a process called local alignment</a:t>
            </a:r>
          </a:p>
          <a:p>
            <a:r>
              <a:rPr lang="en-US" altLang="zh-TW" dirty="0" smtClean="0"/>
              <a:t>Large-scale scene motions</a:t>
            </a:r>
          </a:p>
          <a:p>
            <a:pPr lvl="1"/>
            <a:r>
              <a:rPr lang="en-US" altLang="zh-TW" sz="2000" dirty="0" smtClean="0"/>
              <a:t>simply select pixels from only one image at a time</a:t>
            </a:r>
            <a:endParaRPr lang="zh-TW" altLang="en-US" sz="2000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9.2.2 Parallax Removal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9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628650" y="1371600"/>
            <a:ext cx="7010400" cy="1971675"/>
            <a:chOff x="9216" y="4176"/>
            <a:chExt cx="9216" cy="2592"/>
          </a:xfrm>
        </p:grpSpPr>
        <p:pic>
          <p:nvPicPr>
            <p:cNvPr id="66570" name="Picture 9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1" name="Picture 10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2" name="Picture 11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3" name="Picture 12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13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14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15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7" name="Picture 16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8" name="Picture 17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9" name="Picture 18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0" name="Picture 19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1" name="Picture 20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2" name="Picture 21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3" name="Picture 22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4" name="Picture 23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5" name="Picture 24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6" name="Picture 25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7" name="Picture 26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8" name="Picture 27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9" name="Picture 28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0" name="Picture 29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1" name="Picture 30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2" name="Picture 31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93" name="Picture 32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Group 3"/>
          <p:cNvGrpSpPr>
            <a:grpSpLocks noChangeAspect="1"/>
          </p:cNvGrpSpPr>
          <p:nvPr/>
        </p:nvGrpSpPr>
        <p:grpSpPr bwMode="auto">
          <a:xfrm>
            <a:off x="1252538" y="3709988"/>
            <a:ext cx="5959475" cy="3022600"/>
            <a:chOff x="9504" y="5904"/>
            <a:chExt cx="8160" cy="4137"/>
          </a:xfrm>
        </p:grpSpPr>
        <p:pic>
          <p:nvPicPr>
            <p:cNvPr id="39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68" name="AutoShape 33"/>
          <p:cNvSpPr>
            <a:spLocks noChangeArrowheads="1"/>
          </p:cNvSpPr>
          <p:nvPr/>
        </p:nvSpPr>
        <p:spPr bwMode="auto">
          <a:xfrm>
            <a:off x="378460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endParaRPr lang="en-US" altLang="zh-TW" dirty="0" smtClean="0">
              <a:ea typeface="新細明體" charset="-120"/>
            </a:endParaRPr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43434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Feature detection and description (SIFT)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Fast matching (hash table)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RANSAC filtering of matches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Intensity-based verification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 dirty="0" smtClean="0">
                <a:ea typeface="新細明體" charset="-120"/>
              </a:rPr>
              <a:t>Incremental bundle adjustment</a:t>
            </a:r>
            <a:br>
              <a:rPr lang="en-US" altLang="zh-TW" dirty="0" smtClean="0">
                <a:ea typeface="新細明體" charset="-120"/>
              </a:rPr>
            </a:br>
            <a:endParaRPr lang="en-US" altLang="zh-TW" dirty="0" smtClean="0">
              <a:ea typeface="新細明體" charset="-120"/>
            </a:endParaRPr>
          </a:p>
          <a:p>
            <a:pPr marL="533400" indent="-533400"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ea typeface="新細明體" charset="-120"/>
              </a:rPr>
              <a:t>	</a:t>
            </a:r>
            <a:r>
              <a:rPr lang="en-US" altLang="zh-TW" sz="2000" dirty="0" smtClean="0">
                <a:ea typeface="新細明體" charset="-120"/>
              </a:rPr>
              <a:t>[M. Brown, R. </a:t>
            </a:r>
            <a:r>
              <a:rPr lang="en-US" altLang="zh-TW" sz="2000" dirty="0" err="1" smtClean="0">
                <a:ea typeface="新細明體" charset="-120"/>
              </a:rPr>
              <a:t>Szeliski</a:t>
            </a:r>
            <a:r>
              <a:rPr lang="en-US" altLang="zh-TW" sz="2000" dirty="0" smtClean="0">
                <a:ea typeface="新細明體" charset="-120"/>
              </a:rPr>
              <a:t>, and S. Winder. Multi-image matching using multi-scale oriented patches, CVPR'2005]</a:t>
            </a:r>
            <a:endParaRPr lang="en-US" altLang="zh-TW" sz="2400" dirty="0" smtClean="0">
              <a:ea typeface="新細明體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3968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SIFT: scale invariant feature transform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7587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7588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3D411ED-816F-4376-8A96-F123B7D7B6DE}" type="slidenum">
              <a:rPr lang="en-US" altLang="zh-TW"/>
              <a:pPr/>
              <a:t>56</a:t>
            </a:fld>
            <a:endParaRPr lang="en-US" altLang="zh-TW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7614" name="Picture 4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5" name="Picture 5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6" name="Picture 6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7" name="Picture 7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8" name="Picture 8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9" name="Picture 9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0" name="Picture 10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1" name="Picture 11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2" name="Picture 12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3" name="Picture 13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4" name="Picture 14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5" name="Picture 15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6" name="Picture 16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7" name="Picture 17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8" name="Picture 18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9" name="Picture 19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0" name="Picture 20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1" name="Picture 21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2" name="Picture 22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3" name="Picture 23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4" name="Picture 24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5" name="Picture 25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6" name="Picture 26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37" name="Picture 27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1" name="Line 28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2" name="Line 29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3" name="Line 30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4" name="Line 31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5" name="Line 32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6" name="Line 33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7" name="Line 34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8" name="Line 35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599" name="Line 36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0" name="Line 37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1" name="Line 38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2" name="Line 39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3" name="Line 40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4" name="Line 41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5" name="Line 42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6" name="Line 43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7" name="Line 44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8" name="Line 45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09" name="Line 46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0" name="Line 47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1" name="Line 48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2" name="Line 49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7613" name="Line 50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8611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8612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3792ADC-873F-4C27-A8D5-CF999EB6E098}" type="slidenum">
              <a:rPr lang="en-US" altLang="zh-TW"/>
              <a:pPr/>
              <a:t>57</a:t>
            </a:fld>
            <a:endParaRPr lang="en-US" altLang="zh-TW"/>
          </a:p>
        </p:txBody>
      </p:sp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8653" name="Picture 4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4" name="Picture 5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5" name="Picture 6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6" name="Picture 7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7" name="Picture 8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8" name="Picture 9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59" name="Picture 10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0" name="Picture 11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1" name="Picture 12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2" name="Picture 13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3" name="Picture 14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4" name="Picture 15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5" name="Picture 16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6" name="Picture 17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7" name="Picture 18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8" name="Picture 19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69" name="Picture 20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0" name="Picture 21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1" name="Picture 22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2" name="Picture 23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3" name="Picture 24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4" name="Picture 25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5" name="Picture 26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76" name="Picture 27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615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  <p:pic>
        <p:nvPicPr>
          <p:cNvPr id="68616" name="Picture 29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30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31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32" descr="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33" descr="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34" descr="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35" descr="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3" name="Picture 36" descr="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4" name="Picture 37" descr="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38" descr="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6" name="Picture 39" descr="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7" name="Picture 40" descr="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8" name="Picture 41" descr="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9" name="Picture 42" descr="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0" name="Picture 43" descr="1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1" name="Picture 44" descr="1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2" name="Picture 45" descr="18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3" name="Picture 46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4" name="Picture 4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5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6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7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8" name="Line 51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39" name="Line 52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0" name="Line 53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1" name="Line 54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2" name="Line 55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3" name="Line 56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4" name="Line 57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5" name="Line 58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6" name="Line 59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7" name="Line 60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8" name="Line 61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49" name="Line 62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0" name="Line 63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1" name="Line 64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8652" name="Line 65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69635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6963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B950271-6CD8-4A83-83EE-B1853FDD1021}" type="slidenum">
              <a:rPr lang="en-US" altLang="zh-TW"/>
              <a:pPr/>
              <a:t>58</a:t>
            </a:fld>
            <a:endParaRPr lang="en-US" altLang="zh-TW"/>
          </a:p>
        </p:txBody>
      </p:sp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69659" name="Picture 4" descr="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0" name="Picture 5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1" name="Picture 6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2" name="Picture 7" descr="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3" name="Picture 8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4" name="Picture 9" descr="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5" name="Picture 10" descr="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6" name="Picture 11" descr="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7" name="Picture 12" descr="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8" name="Picture 13" descr="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69" name="Picture 14" descr="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0" name="Picture 15" descr="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1" name="Picture 16" descr="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2" name="Picture 17" descr="1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3" name="Picture 18" descr="1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4" name="Picture 19" descr="1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5" name="Picture 20" descr="2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6" name="Picture 21" descr="2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7" name="Picture 22" descr="2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8" name="Picture 23" descr="2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79" name="Picture 24" descr="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0" name="Picture 25" descr="1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1" name="Picture 26" descr="1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82" name="Picture 27" descr="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639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  <p:pic>
        <p:nvPicPr>
          <p:cNvPr id="69640" name="Picture 29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87207" y="516969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30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00177" y="519747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31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54203" y="527367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32" descr="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532099" y="4536282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33" descr="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2455825" y="4288631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34" descr="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2220913" y="429339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35" descr="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1976437" y="429339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36" descr="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2253882" y="4881564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Picture 37" descr="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2418445" y="4844724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38" descr="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2108523" y="4863145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0" name="Picture 39" descr="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55712" y="5391056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1" name="Picture 40" descr="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70243" y="5402103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2" name="Picture 41" descr="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4774" y="5381578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3" name="Picture 42" descr="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5400000">
            <a:off x="6894311" y="5481638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Picture 43" descr="1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5400000">
            <a:off x="5411787" y="3817863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Picture 44" descr="1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5400000">
            <a:off x="5700712" y="3814763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Picture 45" descr="18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5400000">
            <a:off x="5962649" y="3818363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7" name="Picture 46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297187" y="4638677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8" name="Picture 4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956572" y="4643687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Richard Szeliski</a:t>
            </a:r>
          </a:p>
        </p:txBody>
      </p:sp>
      <p:sp>
        <p:nvSpPr>
          <p:cNvPr id="70659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/>
              <a:t>Image Stitching</a:t>
            </a:r>
          </a:p>
        </p:txBody>
      </p:sp>
      <p:sp>
        <p:nvSpPr>
          <p:cNvPr id="70660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567BBD6-25A9-46D1-A8BD-734AEB285E65}" type="slidenum">
              <a:rPr lang="en-US" altLang="zh-TW"/>
              <a:pPr/>
              <a:t>59</a:t>
            </a:fld>
            <a:endParaRPr lang="en-US" altLang="zh-TW"/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9.2.3 Recognizing panoramas</a:t>
            </a:r>
            <a:br>
              <a:rPr lang="en-US" altLang="zh-TW" dirty="0" smtClean="0"/>
            </a:b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70689" name="Picture 4" descr="rohr2Large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0" name="Picture 5" descr="rohr1Large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1" name="Picture 6" descr="rohr3Large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2" name="Picture 7" descr="rohr4Large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70665" name="Picture 9" descr="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6" name="Picture 10" descr="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7" name="Picture 11" descr="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8" name="Picture 12" descr="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9" name="Picture 13" descr="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0" name="Picture 14" descr="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1" name="Picture 15" descr="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2" name="Picture 16" descr="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3" name="Picture 17" descr="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4" name="Picture 18" descr="1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5" name="Picture 19" descr="1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6" name="Picture 20" descr="1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7" name="Picture 21" descr="13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8" name="Picture 22" descr="1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9" name="Picture 23" descr="1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0" name="Picture 24" descr="1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1" name="Picture 25" descr="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2" name="Picture 26" descr="2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3" name="Picture 27" descr="2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4" name="Picture 28" descr="2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5" name="Picture 29" descr="3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6" name="Picture 30" descr="16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7" name="Picture 31" descr="17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8" name="Picture 32" descr="18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664" name="AutoShape 33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84890"/>
            <a:ext cx="8101012" cy="1295400"/>
          </a:xfrm>
        </p:spPr>
        <p:txBody>
          <a:bodyPr/>
          <a:lstStyle/>
          <a:p>
            <a:r>
              <a:rPr lang="en-US" altLang="zh-TW" dirty="0" smtClean="0"/>
              <a:t>Key problems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598644"/>
          </a:xfrm>
        </p:spPr>
        <p:txBody>
          <a:bodyPr/>
          <a:lstStyle/>
          <a:p>
            <a:r>
              <a:rPr lang="en-US" altLang="zh-TW" dirty="0" smtClean="0"/>
              <a:t>1. What feature to extract?</a:t>
            </a:r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SIFT</a:t>
            </a:r>
            <a:r>
              <a:rPr lang="en-US" altLang="zh-TW" dirty="0" smtClean="0"/>
              <a:t> feature is a robust feature extractor which is invariant to shift, rotation and scale transformation.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9.3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namely </a:t>
            </a:r>
            <a:r>
              <a:rPr lang="en-US" altLang="zh-TW" dirty="0" smtClean="0"/>
              <a:t>compositing surface parameterization</a:t>
            </a:r>
          </a:p>
          <a:p>
            <a:r>
              <a:rPr lang="en-US" altLang="zh-TW" dirty="0" smtClean="0"/>
              <a:t>pixel </a:t>
            </a:r>
            <a:r>
              <a:rPr lang="en-US" altLang="zh-TW" dirty="0"/>
              <a:t>and seam </a:t>
            </a:r>
            <a:r>
              <a:rPr lang="en-US" altLang="zh-TW" dirty="0" smtClean="0"/>
              <a:t>selection</a:t>
            </a:r>
          </a:p>
          <a:p>
            <a:r>
              <a:rPr lang="en-US" altLang="zh-TW" dirty="0" smtClean="0"/>
              <a:t>Blending</a:t>
            </a:r>
          </a:p>
          <a:p>
            <a:r>
              <a:rPr lang="en-US" altLang="zh-TW" dirty="0" smtClean="0"/>
              <a:t>exposure </a:t>
            </a:r>
            <a:r>
              <a:rPr lang="en-US" altLang="zh-TW" dirty="0"/>
              <a:t>compensation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Flat panorama</a:t>
            </a:r>
          </a:p>
          <a:p>
            <a:pPr lvl="1"/>
            <a:r>
              <a:rPr lang="en-US" altLang="zh-TW" sz="2800" dirty="0"/>
              <a:t>If only a few images </a:t>
            </a:r>
            <a:r>
              <a:rPr lang="en-US" altLang="zh-TW" sz="2800" dirty="0" smtClean="0"/>
              <a:t>are stitched </a:t>
            </a:r>
            <a:r>
              <a:rPr lang="en-US" altLang="zh-TW" sz="2800" dirty="0"/>
              <a:t>together, a natural approach is to select one of the images as the reference and </a:t>
            </a:r>
            <a:r>
              <a:rPr lang="en-US" altLang="zh-TW" sz="2800" dirty="0" smtClean="0"/>
              <a:t>to then </a:t>
            </a:r>
            <a:r>
              <a:rPr lang="en-US" altLang="zh-TW" sz="2800" dirty="0"/>
              <a:t>warp all of the other images into its reference coordinate system.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053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 larger fields of view, however, we cannot maintain a flat representation without </a:t>
            </a:r>
            <a:r>
              <a:rPr lang="en-US" altLang="zh-TW" dirty="0" smtClean="0"/>
              <a:t>excessively stretching </a:t>
            </a:r>
            <a:r>
              <a:rPr lang="en-US" altLang="zh-TW" dirty="0"/>
              <a:t>pixels near the border of the image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The usual choice </a:t>
            </a:r>
            <a:r>
              <a:rPr lang="en-US" altLang="zh-TW" sz="2800" dirty="0" smtClean="0"/>
              <a:t>for compositing </a:t>
            </a:r>
            <a:r>
              <a:rPr lang="en-US" altLang="zh-TW" sz="2800" dirty="0"/>
              <a:t>larger panoramas is to use a cylindrical </a:t>
            </a:r>
            <a:r>
              <a:rPr lang="en-US" altLang="zh-TW" sz="2800" dirty="0" smtClean="0"/>
              <a:t>or spherical projection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41168"/>
            <a:ext cx="4741341" cy="15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View selection</a:t>
            </a:r>
          </a:p>
          <a:p>
            <a:pPr lvl="1"/>
            <a:r>
              <a:rPr lang="en-US" altLang="zh-TW" dirty="0" smtClean="0"/>
              <a:t>As mentioned above, for a flat composite, we can choose one of the images as a reference.</a:t>
            </a:r>
          </a:p>
          <a:p>
            <a:pPr lvl="1"/>
            <a:r>
              <a:rPr lang="en-US" altLang="zh-TW" sz="2800" dirty="0" smtClean="0"/>
              <a:t>A reasonable choice is the one that is geometrically most central.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Coordinate transformations</a:t>
            </a:r>
          </a:p>
          <a:p>
            <a:pPr lvl="1">
              <a:buClr>
                <a:srgbClr val="0070C0"/>
              </a:buClr>
            </a:pPr>
            <a:r>
              <a:rPr lang="en-US" altLang="zh-TW" dirty="0" smtClean="0"/>
              <a:t>The final </a:t>
            </a:r>
            <a:r>
              <a:rPr lang="en-US" altLang="zh-TW" dirty="0"/>
              <a:t>compositing </a:t>
            </a:r>
            <a:r>
              <a:rPr lang="en-US" altLang="zh-TW" dirty="0" smtClean="0"/>
              <a:t>surface is</a:t>
            </a:r>
            <a:r>
              <a:rPr lang="en-US" altLang="zh-TW" dirty="0"/>
              <a:t> </a:t>
            </a:r>
            <a:r>
              <a:rPr lang="en-US" altLang="zh-TW" dirty="0" smtClean="0"/>
              <a:t>flat.</a:t>
            </a:r>
          </a:p>
          <a:p>
            <a:pPr lvl="1">
              <a:buClr>
                <a:srgbClr val="0070C0"/>
              </a:buClr>
            </a:pPr>
            <a:r>
              <a:rPr lang="en-US" altLang="zh-TW" dirty="0" smtClean="0"/>
              <a:t>The </a:t>
            </a:r>
            <a:r>
              <a:rPr lang="en-US" altLang="zh-TW" dirty="0"/>
              <a:t>final composite surface has some other analytic </a:t>
            </a:r>
            <a:r>
              <a:rPr lang="en-US" altLang="zh-TW" dirty="0" smtClean="0"/>
              <a:t>form</a:t>
            </a:r>
            <a:r>
              <a:rPr lang="en-US" altLang="zh-TW" dirty="0"/>
              <a:t> (e.g., cylindrical or spherical</a:t>
            </a:r>
            <a:r>
              <a:rPr lang="en-US" altLang="zh-TW" dirty="0" smtClean="0"/>
              <a:t>).</a:t>
            </a:r>
          </a:p>
          <a:p>
            <a:pPr lvl="2">
              <a:buClr>
                <a:srgbClr val="00CCFF"/>
              </a:buClr>
            </a:pPr>
            <a:r>
              <a:rPr lang="en-US" altLang="zh-TW" dirty="0"/>
              <a:t>lookup </a:t>
            </a:r>
            <a:r>
              <a:rPr lang="en-US" altLang="zh-TW" dirty="0" smtClean="0"/>
              <a:t>tables by </a:t>
            </a:r>
            <a:r>
              <a:rPr lang="en-US" altLang="zh-TW" dirty="0"/>
              <a:t>the partial trigonometric </a:t>
            </a:r>
            <a:r>
              <a:rPr lang="en-US" altLang="zh-TW" dirty="0" smtClean="0"/>
              <a:t>functions</a:t>
            </a:r>
          </a:p>
          <a:p>
            <a:pPr lvl="2">
              <a:buClr>
                <a:srgbClr val="00CCFF"/>
              </a:buClr>
            </a:pPr>
            <a:r>
              <a:rPr lang="en-US" altLang="zh-TW" dirty="0"/>
              <a:t>computing exact pixel mappings on a coarser grid and then interpolating </a:t>
            </a:r>
            <a:r>
              <a:rPr lang="en-US" altLang="zh-TW" dirty="0" smtClean="0"/>
              <a:t>these values</a:t>
            </a:r>
          </a:p>
        </p:txBody>
      </p:sp>
    </p:spTree>
    <p:extLst>
      <p:ext uri="{BB962C8B-B14F-4D97-AF65-F5344CB8AC3E}">
        <p14:creationId xmlns:p14="http://schemas.microsoft.com/office/powerpoint/2010/main" val="5845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9.3.1 Choosing a compositing surface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Sampling issues</a:t>
            </a:r>
          </a:p>
          <a:p>
            <a:pPr lvl="1"/>
            <a:r>
              <a:rPr lang="en-US" altLang="zh-TW" dirty="0" smtClean="0"/>
              <a:t>If </a:t>
            </a:r>
            <a:r>
              <a:rPr lang="en-US" altLang="zh-TW" dirty="0"/>
              <a:t>the final panorama has a lower resolution than the input images, pre-filtering the </a:t>
            </a:r>
            <a:r>
              <a:rPr lang="en-US" altLang="zh-TW" dirty="0" smtClean="0"/>
              <a:t>input images </a:t>
            </a:r>
            <a:r>
              <a:rPr lang="en-US" altLang="zh-TW" dirty="0"/>
              <a:t>is necessary to avoid aliasing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Under certain conditions, it </a:t>
            </a:r>
            <a:r>
              <a:rPr lang="en-US" altLang="zh-TW" sz="2800" dirty="0" smtClean="0"/>
              <a:t>may also </a:t>
            </a:r>
            <a:r>
              <a:rPr lang="en-US" altLang="zh-TW" sz="2800" dirty="0"/>
              <a:t>be possible to produce images with a higher resolution than the input images using </a:t>
            </a:r>
            <a:r>
              <a:rPr lang="en-US" altLang="zh-TW" sz="2800" dirty="0" smtClean="0"/>
              <a:t>the process </a:t>
            </a:r>
            <a:r>
              <a:rPr lang="en-US" altLang="zh-TW" sz="2800" dirty="0"/>
              <a:t>of </a:t>
            </a:r>
            <a:r>
              <a:rPr lang="en-US" altLang="zh-TW" sz="2800" dirty="0" smtClean="0"/>
              <a:t>super-resolution.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45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aliasing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060848"/>
            <a:ext cx="6681559" cy="1584176"/>
          </a:xfrm>
          <a:prstGeom prst="rect">
            <a:avLst/>
          </a:prstGeom>
        </p:spPr>
      </p:pic>
      <p:pic>
        <p:nvPicPr>
          <p:cNvPr id="3074" name="Picture 2" descr="http://www.cs.berkeley.edu/~sequin/CS184/IMGS/anti-alias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97"/>
            <a:ext cx="4354547" cy="244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Super resolution</a:t>
            </a:r>
            <a:endParaRPr lang="zh-TW" altLang="en-US" dirty="0"/>
          </a:p>
        </p:txBody>
      </p:sp>
      <p:pic>
        <p:nvPicPr>
          <p:cNvPr id="4098" name="Picture 2" descr="http://journal.frontiersin.org/image/researchtopic/3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4492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22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9.3.2 Pixel selection and weighting </a:t>
            </a:r>
            <a:r>
              <a:rPr lang="en-US" altLang="zh-TW" sz="3200" b="0" dirty="0" smtClean="0"/>
              <a:t/>
            </a:r>
            <a:br>
              <a:rPr lang="en-US" altLang="zh-TW" sz="3200" b="0" dirty="0" smtClean="0"/>
            </a:br>
            <a:r>
              <a:rPr lang="en-US" altLang="zh-TW" sz="3200" b="0" dirty="0"/>
              <a:t> </a:t>
            </a:r>
            <a:r>
              <a:rPr lang="en-US" altLang="zh-TW" sz="3200" b="0" dirty="0" smtClean="0"/>
              <a:t>        (</a:t>
            </a:r>
            <a:r>
              <a:rPr lang="en-US" altLang="zh-TW" sz="3200" b="0" dirty="0"/>
              <a:t>de-ghosting)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Once the source pixels have been mapped onto the final composite surface, we must </a:t>
            </a:r>
            <a:r>
              <a:rPr lang="en-US" altLang="zh-TW" dirty="0" smtClean="0"/>
              <a:t>still decide </a:t>
            </a:r>
            <a:r>
              <a:rPr lang="en-US" altLang="zh-TW" dirty="0"/>
              <a:t>how to blend them in order to create an attractive-looking panorama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sz="2800" dirty="0"/>
              <a:t>visible seams (due to </a:t>
            </a:r>
            <a:r>
              <a:rPr lang="en-US" altLang="zh-TW" sz="2800" dirty="0" smtClean="0"/>
              <a:t>exposure differences)</a:t>
            </a:r>
          </a:p>
          <a:p>
            <a:pPr lvl="1"/>
            <a:r>
              <a:rPr lang="en-US" altLang="zh-TW" sz="2800" dirty="0" smtClean="0"/>
              <a:t>blurring </a:t>
            </a:r>
            <a:r>
              <a:rPr lang="en-US" altLang="zh-TW" sz="2800" dirty="0"/>
              <a:t>(due to </a:t>
            </a:r>
            <a:r>
              <a:rPr lang="en-US" altLang="zh-TW" sz="2800" dirty="0" err="1" smtClean="0"/>
              <a:t>mis</a:t>
            </a:r>
            <a:r>
              <a:rPr lang="en-US" altLang="zh-TW" sz="2800" dirty="0" smtClean="0"/>
              <a:t>-registration)</a:t>
            </a:r>
          </a:p>
          <a:p>
            <a:pPr lvl="1"/>
            <a:r>
              <a:rPr lang="en-US" altLang="zh-TW" sz="2800" dirty="0" smtClean="0"/>
              <a:t>ghosting </a:t>
            </a:r>
            <a:r>
              <a:rPr lang="en-US" altLang="zh-TW" sz="2800" dirty="0"/>
              <a:t>(due to moving objects)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/>
              <a:t>9.3.2 Pixel selection and weighting </a:t>
            </a:r>
            <a:br>
              <a:rPr lang="en-US" altLang="zh-TW" sz="3200" b="0" dirty="0"/>
            </a:br>
            <a:r>
              <a:rPr lang="en-US" altLang="zh-TW" sz="3200" b="0" dirty="0"/>
              <a:t>         (de-ghosting)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simplest way to create a final composite is to </a:t>
            </a:r>
            <a:r>
              <a:rPr lang="en-US" altLang="zh-TW" dirty="0" smtClean="0"/>
              <a:t>simply take </a:t>
            </a:r>
            <a:r>
              <a:rPr lang="en-US" altLang="zh-TW" dirty="0"/>
              <a:t>an average value at each </a:t>
            </a:r>
            <a:r>
              <a:rPr lang="en-US" altLang="zh-TW" dirty="0" smtClean="0"/>
              <a:t>pixel: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Visible drawback by:</a:t>
            </a:r>
          </a:p>
          <a:p>
            <a:pPr lvl="1"/>
            <a:r>
              <a:rPr lang="en-US" altLang="zh-TW" dirty="0" smtClean="0"/>
              <a:t>exposure differences</a:t>
            </a:r>
          </a:p>
          <a:p>
            <a:pPr lvl="1"/>
            <a:r>
              <a:rPr lang="en-US" altLang="zh-TW" dirty="0" err="1" smtClean="0"/>
              <a:t>misregistrations</a:t>
            </a:r>
            <a:endParaRPr lang="en-US" altLang="zh-TW" dirty="0"/>
          </a:p>
          <a:p>
            <a:pPr lvl="1"/>
            <a:r>
              <a:rPr lang="en-US" altLang="zh-TW" dirty="0" smtClean="0"/>
              <a:t>scene </a:t>
            </a:r>
            <a:r>
              <a:rPr lang="en-US" altLang="zh-TW" dirty="0"/>
              <a:t>movement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41719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351" y="2041415"/>
            <a:ext cx="8406919" cy="2801041"/>
          </a:xfrm>
        </p:spPr>
        <p:txBody>
          <a:bodyPr/>
          <a:lstStyle/>
          <a:p>
            <a:r>
              <a:rPr lang="en-US" altLang="zh-TW" dirty="0" smtClean="0"/>
              <a:t>2. How to </a:t>
            </a:r>
            <a:r>
              <a:rPr lang="en-US" altLang="zh-TW" dirty="0" smtClean="0">
                <a:solidFill>
                  <a:srgbClr val="FF0000"/>
                </a:solidFill>
              </a:rPr>
              <a:t>correctly</a:t>
            </a:r>
            <a:r>
              <a:rPr lang="en-US" altLang="zh-TW" dirty="0" smtClean="0"/>
              <a:t> align two images?</a:t>
            </a:r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To correctly align two images, we need to find out how these images are </a:t>
            </a:r>
            <a:r>
              <a:rPr lang="en-US" altLang="zh-TW" dirty="0"/>
              <a:t>projected from real </a:t>
            </a:r>
            <a:r>
              <a:rPr lang="en-US" altLang="zh-TW" dirty="0" smtClean="0"/>
              <a:t>scene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42988" y="384890"/>
            <a:ext cx="8101012" cy="1295400"/>
          </a:xfrm>
        </p:spPr>
        <p:txBody>
          <a:bodyPr/>
          <a:lstStyle/>
          <a:p>
            <a:r>
              <a:rPr lang="en-US" altLang="zh-TW" dirty="0" smtClean="0"/>
              <a:t>Key problems for image stitching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56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00"/>
            <a:ext cx="91154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Final composites computed by a variety of algorithms (</a:t>
            </a:r>
            <a:r>
              <a:rPr lang="en-US" altLang="zh-TW" dirty="0" err="1"/>
              <a:t>Szeliski</a:t>
            </a:r>
            <a:r>
              <a:rPr lang="en-US" altLang="zh-TW" dirty="0"/>
              <a:t> 2006a): </a:t>
            </a:r>
            <a:endParaRPr lang="en-US" altLang="zh-TW" dirty="0" smtClean="0"/>
          </a:p>
          <a:p>
            <a:r>
              <a:rPr lang="en-US" altLang="zh-TW" dirty="0" smtClean="0"/>
              <a:t>(a)average</a:t>
            </a:r>
            <a:r>
              <a:rPr lang="en-US" altLang="zh-TW" dirty="0"/>
              <a:t>, (b) median, (c) feathered average, (d) p-norm p = 10,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" y="404664"/>
            <a:ext cx="90392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27584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(e) </a:t>
            </a:r>
            <a:r>
              <a:rPr lang="en-US" altLang="zh-TW" dirty="0" err="1"/>
              <a:t>Voronoi</a:t>
            </a:r>
            <a:r>
              <a:rPr lang="en-US" altLang="zh-TW" dirty="0"/>
              <a:t>, (f) </a:t>
            </a:r>
            <a:r>
              <a:rPr lang="en-US" altLang="zh-TW" dirty="0" smtClean="0"/>
              <a:t>weighted ROD </a:t>
            </a:r>
            <a:r>
              <a:rPr lang="en-US" altLang="zh-TW" dirty="0"/>
              <a:t>vertex cover with feathering, (g) graph cut seams with Poisson blending and (h) </a:t>
            </a:r>
            <a:r>
              <a:rPr lang="en-US" altLang="zh-TW" dirty="0" smtClean="0"/>
              <a:t>with pyramid </a:t>
            </a:r>
            <a:r>
              <a:rPr lang="en-US" altLang="zh-TW" dirty="0"/>
              <a:t>blending.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2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0" dirty="0" smtClean="0"/>
              <a:t>9.3.3 Application: Photomontage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While image stitching is normally used to composite partially overlapping photographs, </a:t>
            </a:r>
            <a:r>
              <a:rPr lang="en-US" altLang="zh-TW" dirty="0" smtClean="0"/>
              <a:t>it can </a:t>
            </a:r>
            <a:r>
              <a:rPr lang="en-US" altLang="zh-TW" dirty="0"/>
              <a:t>also be used to composite repeated shots of a scene taken with the aim of obtaining </a:t>
            </a:r>
            <a:r>
              <a:rPr lang="en-US" altLang="zh-TW" dirty="0" smtClean="0"/>
              <a:t>the best </a:t>
            </a:r>
            <a:r>
              <a:rPr lang="en-US" altLang="zh-TW" dirty="0"/>
              <a:t>possible composition and appearance of each element.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431"/>
            <a:ext cx="9144000" cy="23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4020294" cy="28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6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從白天到晚上，攝影師用一張照片帶你看盡城市日與夜精彩景致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86752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592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/>
              <a:t>9.3.4 Blending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6009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/>
              <a:t>9.3.4 Blending</a:t>
            </a:r>
            <a:endParaRPr lang="en-US" altLang="zh-TW" dirty="0" smtClean="0">
              <a:ea typeface="新細明體" charset="-120"/>
            </a:endParaRPr>
          </a:p>
        </p:txBody>
      </p:sp>
      <p:grpSp>
        <p:nvGrpSpPr>
          <p:cNvPr id="93190" name="Group 3"/>
          <p:cNvGrpSpPr>
            <a:grpSpLocks/>
          </p:cNvGrpSpPr>
          <p:nvPr/>
        </p:nvGrpSpPr>
        <p:grpSpPr bwMode="auto">
          <a:xfrm>
            <a:off x="990600" y="1752600"/>
            <a:ext cx="6775450" cy="3059113"/>
            <a:chOff x="388" y="624"/>
            <a:chExt cx="4700" cy="2137"/>
          </a:xfrm>
        </p:grpSpPr>
        <p:pic>
          <p:nvPicPr>
            <p:cNvPr id="93194" name="Picture 4" descr="l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5" name="Picture 5" descr="rfade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196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93208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321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9321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0</a:t>
                  </a:r>
                </a:p>
              </p:txBody>
            </p:sp>
          </p:grpSp>
          <p:sp>
            <p:nvSpPr>
              <p:cNvPr id="9320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1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1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93212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321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932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altLang="zh-TW" sz="1800">
                      <a:ea typeface="新細明體" charset="-120"/>
                    </a:rPr>
                    <a:t>1</a:t>
                  </a:r>
                </a:p>
              </p:txBody>
            </p:sp>
          </p:grpSp>
        </p:grpSp>
        <p:grpSp>
          <p:nvGrpSpPr>
            <p:cNvPr id="93197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320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3198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320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3199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320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20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  <p:sp>
          <p:nvSpPr>
            <p:cNvPr id="9320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+</a:t>
              </a:r>
            </a:p>
          </p:txBody>
        </p:sp>
      </p:grpSp>
      <p:grpSp>
        <p:nvGrpSpPr>
          <p:cNvPr id="413723" name="Group 27"/>
          <p:cNvGrpSpPr>
            <a:grpSpLocks/>
          </p:cNvGrpSpPr>
          <p:nvPr/>
        </p:nvGrpSpPr>
        <p:grpSpPr bwMode="auto">
          <a:xfrm>
            <a:off x="2066925" y="3581400"/>
            <a:ext cx="3571875" cy="2514600"/>
            <a:chOff x="720" y="2592"/>
            <a:chExt cx="2250" cy="1584"/>
          </a:xfrm>
        </p:grpSpPr>
        <p:pic>
          <p:nvPicPr>
            <p:cNvPr id="93192" name="Picture 28" descr="win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6000" b="1">
                  <a:solidFill>
                    <a:srgbClr val="FF0000"/>
                  </a:solidFill>
                  <a:ea typeface="新細明體" charset="-12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7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Image F</a:t>
            </a:r>
            <a:r>
              <a:rPr lang="en-US" altLang="zh-TW" dirty="0" smtClean="0">
                <a:ea typeface="新細明體" charset="-120"/>
              </a:rPr>
              <a:t>eathering</a:t>
            </a:r>
            <a:endParaRPr lang="zh-TW" altLang="en-US" dirty="0"/>
          </a:p>
        </p:txBody>
      </p:sp>
      <p:sp>
        <p:nvSpPr>
          <p:cNvPr id="3" name="內容版面配置區 1"/>
          <p:cNvSpPr txBox="1">
            <a:spLocks/>
          </p:cNvSpPr>
          <p:nvPr/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US" altLang="zh-TW" dirty="0" smtClean="0">
                <a:ea typeface="新細明體" charset="-120"/>
              </a:rPr>
              <a:t>Weight each image proportional to its distance from the edge</a:t>
            </a:r>
            <a:r>
              <a:rPr lang="zh-TW" altLang="en-US" dirty="0" smtClean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(distance map [</a:t>
            </a:r>
            <a:r>
              <a:rPr lang="en-US" altLang="zh-TW" dirty="0" err="1" smtClean="0">
                <a:ea typeface="新細明體" charset="-120"/>
              </a:rPr>
              <a:t>Danielsson</a:t>
            </a:r>
            <a:r>
              <a:rPr lang="en-US" altLang="zh-TW" dirty="0" smtClean="0">
                <a:ea typeface="新細明體" charset="-120"/>
              </a:rPr>
              <a:t>, CVGIP 1980]</a:t>
            </a:r>
          </a:p>
          <a:p>
            <a:pPr marL="0" indent="0">
              <a:buNone/>
            </a:pPr>
            <a:endParaRPr lang="en-US" altLang="zh-TW" dirty="0" smtClean="0"/>
          </a:p>
          <a:p>
            <a:pPr lvl="1"/>
            <a:r>
              <a:rPr lang="en-US" altLang="zh-TW" dirty="0" smtClean="0">
                <a:ea typeface="新細明體" charset="-120"/>
              </a:rPr>
              <a:t>Generate </a:t>
            </a:r>
            <a:r>
              <a:rPr lang="en-US" altLang="zh-TW" i="1" dirty="0" smtClean="0">
                <a:ea typeface="新細明體" charset="-120"/>
              </a:rPr>
              <a:t>weight map </a:t>
            </a:r>
            <a:r>
              <a:rPr lang="en-US" altLang="zh-TW" dirty="0" smtClean="0">
                <a:ea typeface="新細明體" charset="-120"/>
              </a:rPr>
              <a:t>for each image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Sum up all of the weights and divide by sum:</a:t>
            </a:r>
            <a:r>
              <a:rPr lang="zh-TW" altLang="en-US" dirty="0" smtClean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weights sum up to 1:  </a:t>
            </a:r>
            <a:r>
              <a:rPr lang="en-US" altLang="zh-TW" dirty="0" smtClean="0">
                <a:ea typeface="新細明體" charset="-120"/>
                <a:cs typeface="Arial" charset="0"/>
              </a:rPr>
              <a:t>	</a:t>
            </a:r>
          </a:p>
          <a:p>
            <a:pPr lvl="2"/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i="1" dirty="0" smtClean="0">
                <a:latin typeface="Times New Roman" pitchFamily="18" charset="0"/>
                <a:ea typeface="新細明體" charset="-120"/>
                <a:cs typeface="Arial" charset="0"/>
              </a:rPr>
              <a:t>’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=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/ ( ∑</a:t>
            </a:r>
            <a:r>
              <a:rPr lang="en-US" altLang="zh-TW" i="1" baseline="-25000" dirty="0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)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422648" y="3284984"/>
            <a:ext cx="4517504" cy="427331"/>
            <a:chOff x="990600" y="3200400"/>
            <a:chExt cx="5638800" cy="5334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90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25146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962400" y="3200400"/>
              <a:ext cx="2667000" cy="5334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5908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038600" y="3276600"/>
              <a:ext cx="10668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331640" y="6096000"/>
            <a:ext cx="5328592" cy="386680"/>
            <a:chOff x="990600" y="5257800"/>
            <a:chExt cx="5715000" cy="533400"/>
          </a:xfrm>
        </p:grpSpPr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 flipV="1">
              <a:off x="2514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>
                <a:alpha val="10196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flipV="1">
              <a:off x="990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flipV="1">
              <a:off x="4038600" y="5257800"/>
              <a:ext cx="2667000" cy="533400"/>
            </a:xfrm>
            <a:custGeom>
              <a:avLst/>
              <a:gdLst>
                <a:gd name="T0" fmla="*/ 2368568 w 21600"/>
                <a:gd name="T1" fmla="*/ 266700 h 21600"/>
                <a:gd name="T2" fmla="*/ 1333500 w 21600"/>
                <a:gd name="T3" fmla="*/ 533400 h 21600"/>
                <a:gd name="T4" fmla="*/ 298432 w 21600"/>
                <a:gd name="T5" fmla="*/ 266700 h 21600"/>
                <a:gd name="T6" fmla="*/ 13335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17 w 21600"/>
                <a:gd name="T13" fmla="*/ 4217 h 21600"/>
                <a:gd name="T14" fmla="*/ 17383 w 21600"/>
                <a:gd name="T15" fmla="*/ 173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834" y="21600"/>
                  </a:lnTo>
                  <a:lnTo>
                    <a:pt x="1676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196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91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charset="-120"/>
              </a:rPr>
              <a:t>Image feathering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TW" dirty="0" smtClean="0">
                <a:ea typeface="新細明體" charset="-120"/>
              </a:rPr>
              <a:t>Weight each image proportional to its distance from the edge</a:t>
            </a:r>
            <a:r>
              <a:rPr lang="zh-TW" altLang="en-US" dirty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(distance map [</a:t>
            </a:r>
            <a:r>
              <a:rPr lang="en-US" altLang="zh-TW" dirty="0" err="1" smtClean="0">
                <a:ea typeface="新細明體" charset="-120"/>
              </a:rPr>
              <a:t>Danielsson</a:t>
            </a:r>
            <a:r>
              <a:rPr lang="en-US" altLang="zh-TW" dirty="0" smtClean="0">
                <a:ea typeface="新細明體" charset="-120"/>
              </a:rPr>
              <a:t>, CVGIP 1980]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pPr eaLnBrk="1" hangingPunct="1"/>
            <a:r>
              <a:rPr lang="en-US" altLang="zh-TW" dirty="0" smtClean="0">
                <a:ea typeface="新細明體" charset="-120"/>
              </a:rPr>
              <a:t>1. Generate </a:t>
            </a:r>
            <a:r>
              <a:rPr lang="en-US" altLang="zh-TW" i="1" dirty="0" smtClean="0">
                <a:ea typeface="新細明體" charset="-120"/>
              </a:rPr>
              <a:t>weight map </a:t>
            </a:r>
            <a:r>
              <a:rPr lang="en-US" altLang="zh-TW" dirty="0" smtClean="0">
                <a:ea typeface="新細明體" charset="-120"/>
              </a:rPr>
              <a:t>for each image</a:t>
            </a:r>
          </a:p>
          <a:p>
            <a:pPr eaLnBrk="1" hangingPunct="1"/>
            <a:r>
              <a:rPr lang="en-US" altLang="zh-TW" dirty="0" smtClean="0">
                <a:ea typeface="新細明體" charset="-120"/>
              </a:rPr>
              <a:t>2. Sum up all of the weights and divide by sum:</a:t>
            </a:r>
            <a:br>
              <a:rPr lang="en-US" altLang="zh-TW" dirty="0" smtClean="0">
                <a:ea typeface="新細明體" charset="-120"/>
              </a:rPr>
            </a:br>
            <a:r>
              <a:rPr lang="en-US" altLang="zh-TW" dirty="0" smtClean="0">
                <a:ea typeface="新細明體" charset="-120"/>
              </a:rPr>
              <a:t>weights sum up to 1:  </a:t>
            </a:r>
            <a:r>
              <a:rPr lang="en-US" altLang="zh-TW" dirty="0" smtClean="0">
                <a:ea typeface="新細明體" charset="-120"/>
                <a:cs typeface="Arial" charset="0"/>
              </a:rPr>
              <a:t>	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i="1" dirty="0" smtClean="0">
                <a:latin typeface="Times New Roman" pitchFamily="18" charset="0"/>
                <a:ea typeface="新細明體" charset="-120"/>
                <a:cs typeface="Arial" charset="0"/>
              </a:rPr>
              <a:t>’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=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/ ( ∑</a:t>
            </a:r>
            <a:r>
              <a:rPr lang="en-US" altLang="zh-TW" i="1" baseline="-25000" dirty="0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 </a:t>
            </a:r>
            <a:r>
              <a:rPr lang="en-US" altLang="zh-TW" i="1" dirty="0" err="1" smtClean="0">
                <a:latin typeface="Times New Roman" pitchFamily="18" charset="0"/>
                <a:ea typeface="新細明體" charset="-120"/>
                <a:cs typeface="Arial" charset="0"/>
              </a:rPr>
              <a:t>w</a:t>
            </a:r>
            <a:r>
              <a:rPr lang="en-US" altLang="zh-TW" i="1" baseline="-25000" dirty="0" err="1" smtClean="0">
                <a:latin typeface="Times New Roman" pitchFamily="18" charset="0"/>
                <a:ea typeface="新細明體" charset="-120"/>
                <a:cs typeface="Arial" charset="0"/>
              </a:rPr>
              <a:t>i</a:t>
            </a:r>
            <a:r>
              <a:rPr lang="en-US" altLang="zh-TW" dirty="0" smtClean="0">
                <a:latin typeface="Times New Roman" pitchFamily="18" charset="0"/>
                <a:ea typeface="新細明體" charset="-120"/>
                <a:cs typeface="Arial" charset="0"/>
              </a:rPr>
              <a:t>)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0850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Image Feathering</a:t>
            </a:r>
          </a:p>
        </p:txBody>
      </p:sp>
      <p:pic>
        <p:nvPicPr>
          <p:cNvPr id="92166" name="Picture 3" descr="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243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4" descr="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2243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77" name="Picture 5" descr="t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78" y="3272068"/>
            <a:ext cx="1237603" cy="17319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Picture 5"/>
          <p:cNvPicPr>
            <a:picLocks noChangeArrowheads="1"/>
          </p:cNvPicPr>
          <p:nvPr/>
        </p:nvPicPr>
        <p:blipFill rotWithShape="1">
          <a:blip r:embed="rId4" cstate="print"/>
          <a:srcRect l="24216" r="32402"/>
          <a:stretch/>
        </p:blipFill>
        <p:spPr bwMode="auto">
          <a:xfrm>
            <a:off x="0" y="541604"/>
            <a:ext cx="8693426" cy="2198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3307486" y="596012"/>
            <a:ext cx="1287438" cy="19794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253729" y="596012"/>
            <a:ext cx="1215637" cy="197941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28" y="3272068"/>
            <a:ext cx="1342898" cy="187572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5" name="直線接點 4"/>
          <p:cNvCxnSpPr/>
          <p:nvPr/>
        </p:nvCxnSpPr>
        <p:spPr>
          <a:xfrm>
            <a:off x="3307486" y="2600607"/>
            <a:ext cx="1266293" cy="40932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3362952" y="678657"/>
            <a:ext cx="1231972" cy="601523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H="1">
            <a:off x="4517315" y="596012"/>
            <a:ext cx="79738" cy="60978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4575908" y="2575424"/>
            <a:ext cx="21145" cy="411846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4220244" y="2588015"/>
            <a:ext cx="355664" cy="410587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4205626" y="541604"/>
            <a:ext cx="370282" cy="615228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H="1">
            <a:off x="4575908" y="2575423"/>
            <a:ext cx="935591" cy="4131055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4575908" y="583421"/>
            <a:ext cx="838753" cy="6110466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85" idx="1"/>
          </p:cNvCxnSpPr>
          <p:nvPr/>
        </p:nvCxnSpPr>
        <p:spPr>
          <a:xfrm flipH="1" flipV="1">
            <a:off x="2929819" y="4487209"/>
            <a:ext cx="1416894" cy="1321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86" idx="3"/>
          </p:cNvCxnSpPr>
          <p:nvPr/>
        </p:nvCxnSpPr>
        <p:spPr>
          <a:xfrm flipV="1">
            <a:off x="4769044" y="4487209"/>
            <a:ext cx="1112737" cy="13211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4346713" y="5615190"/>
            <a:ext cx="241684" cy="386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/>
        </p:nvSpPr>
        <p:spPr>
          <a:xfrm>
            <a:off x="4527360" y="5615190"/>
            <a:ext cx="241684" cy="38636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4453720" y="6518853"/>
            <a:ext cx="240118" cy="2225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/>
          <p:cNvSpPr/>
          <p:nvPr/>
        </p:nvSpPr>
        <p:spPr>
          <a:xfrm>
            <a:off x="2054985" y="6306368"/>
            <a:ext cx="243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00B050"/>
                </a:solidFill>
              </a:rPr>
              <a:t>Camera</a:t>
            </a:r>
            <a:r>
              <a:rPr lang="zh-TW" altLang="en-US" sz="2000" b="1" dirty="0" smtClean="0">
                <a:solidFill>
                  <a:srgbClr val="00B050"/>
                </a:solidFill>
              </a:rPr>
              <a:t> </a:t>
            </a:r>
            <a:r>
              <a:rPr lang="en-US" altLang="zh-TW" sz="2000" b="1" dirty="0" smtClean="0">
                <a:solidFill>
                  <a:srgbClr val="00B050"/>
                </a:solidFill>
              </a:rPr>
              <a:t>movements?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5043703" y="5808373"/>
            <a:ext cx="0" cy="885514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238783" y="5963980"/>
            <a:ext cx="15840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00B050"/>
                </a:solidFill>
              </a:rPr>
              <a:t>Focal length?</a:t>
            </a:r>
          </a:p>
        </p:txBody>
      </p:sp>
    </p:spTree>
    <p:extLst>
      <p:ext uri="{BB962C8B-B14F-4D97-AF65-F5344CB8AC3E}">
        <p14:creationId xmlns:p14="http://schemas.microsoft.com/office/powerpoint/2010/main" val="41451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Effect of window size</a:t>
            </a:r>
          </a:p>
        </p:txBody>
      </p:sp>
      <p:pic>
        <p:nvPicPr>
          <p:cNvPr id="94214" name="Picture 3" descr="win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4" descr="win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Line 5"/>
          <p:cNvSpPr>
            <a:spLocks noChangeShapeType="1"/>
          </p:cNvSpPr>
          <p:nvPr/>
        </p:nvSpPr>
        <p:spPr bwMode="auto">
          <a:xfrm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7" name="Line 6"/>
          <p:cNvSpPr>
            <a:spLocks noChangeShapeType="1"/>
          </p:cNvSpPr>
          <p:nvPr/>
        </p:nvSpPr>
        <p:spPr bwMode="auto">
          <a:xfrm flipH="1" flipV="1">
            <a:off x="1066800" y="5257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8" name="Line 7"/>
          <p:cNvSpPr>
            <a:spLocks noChangeShapeType="1"/>
          </p:cNvSpPr>
          <p:nvPr/>
        </p:nvSpPr>
        <p:spPr bwMode="auto">
          <a:xfrm flipV="1">
            <a:off x="91440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4219" name="Line 8"/>
          <p:cNvSpPr>
            <a:spLocks noChangeShapeType="1"/>
          </p:cNvSpPr>
          <p:nvPr/>
        </p:nvSpPr>
        <p:spPr bwMode="auto">
          <a:xfrm>
            <a:off x="1066800" y="6096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4220" name="Group 9"/>
          <p:cNvGrpSpPr>
            <a:grpSpLocks/>
          </p:cNvGrpSpPr>
          <p:nvPr/>
        </p:nvGrpSpPr>
        <p:grpSpPr bwMode="auto">
          <a:xfrm>
            <a:off x="615950" y="5805488"/>
            <a:ext cx="374650" cy="366712"/>
            <a:chOff x="484" y="3273"/>
            <a:chExt cx="236" cy="231"/>
          </a:xfrm>
        </p:grpSpPr>
        <p:sp>
          <p:nvSpPr>
            <p:cNvPr id="94237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8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4221" name="Group 12"/>
          <p:cNvGrpSpPr>
            <a:grpSpLocks/>
          </p:cNvGrpSpPr>
          <p:nvPr/>
        </p:nvGrpSpPr>
        <p:grpSpPr bwMode="auto">
          <a:xfrm>
            <a:off x="609600" y="5043488"/>
            <a:ext cx="374650" cy="366712"/>
            <a:chOff x="484" y="3273"/>
            <a:chExt cx="236" cy="231"/>
          </a:xfrm>
        </p:grpSpPr>
        <p:sp>
          <p:nvSpPr>
            <p:cNvPr id="94235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6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  <p:sp>
        <p:nvSpPr>
          <p:cNvPr id="94222" name="Text Box 15"/>
          <p:cNvSpPr txBox="1">
            <a:spLocks noChangeArrowheads="1"/>
          </p:cNvSpPr>
          <p:nvPr/>
        </p:nvSpPr>
        <p:spPr bwMode="auto">
          <a:xfrm>
            <a:off x="1371600" y="507365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600">
                <a:ea typeface="新細明體" charset="-120"/>
              </a:rPr>
              <a:t>left</a:t>
            </a:r>
          </a:p>
        </p:txBody>
      </p:sp>
      <p:sp>
        <p:nvSpPr>
          <p:cNvPr id="94223" name="Text Box 16"/>
          <p:cNvSpPr txBox="1">
            <a:spLocks noChangeArrowheads="1"/>
          </p:cNvSpPr>
          <p:nvPr/>
        </p:nvSpPr>
        <p:spPr bwMode="auto">
          <a:xfrm>
            <a:off x="1335088" y="5562600"/>
            <a:ext cx="569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600">
                <a:ea typeface="新細明體" charset="-120"/>
              </a:rPr>
              <a:t>right</a:t>
            </a:r>
          </a:p>
        </p:txBody>
      </p:sp>
      <p:sp>
        <p:nvSpPr>
          <p:cNvPr id="94224" name="Line 17"/>
          <p:cNvSpPr>
            <a:spLocks noChangeShapeType="1"/>
          </p:cNvSpPr>
          <p:nvPr/>
        </p:nvSpPr>
        <p:spPr bwMode="auto">
          <a:xfrm flipV="1">
            <a:off x="56324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4225" name="Group 18"/>
          <p:cNvGrpSpPr>
            <a:grpSpLocks/>
          </p:cNvGrpSpPr>
          <p:nvPr/>
        </p:nvGrpSpPr>
        <p:grpSpPr bwMode="auto">
          <a:xfrm>
            <a:off x="5784850" y="5257800"/>
            <a:ext cx="1600200" cy="838200"/>
            <a:chOff x="3168" y="2928"/>
            <a:chExt cx="2016" cy="528"/>
          </a:xfrm>
        </p:grpSpPr>
        <p:sp>
          <p:nvSpPr>
            <p:cNvPr id="94232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3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4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4226" name="Group 22"/>
          <p:cNvGrpSpPr>
            <a:grpSpLocks/>
          </p:cNvGrpSpPr>
          <p:nvPr/>
        </p:nvGrpSpPr>
        <p:grpSpPr bwMode="auto">
          <a:xfrm>
            <a:off x="5334000" y="5805488"/>
            <a:ext cx="374650" cy="366712"/>
            <a:chOff x="484" y="3273"/>
            <a:chExt cx="236" cy="231"/>
          </a:xfrm>
        </p:grpSpPr>
        <p:sp>
          <p:nvSpPr>
            <p:cNvPr id="94230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31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4227" name="Group 25"/>
          <p:cNvGrpSpPr>
            <a:grpSpLocks/>
          </p:cNvGrpSpPr>
          <p:nvPr/>
        </p:nvGrpSpPr>
        <p:grpSpPr bwMode="auto">
          <a:xfrm>
            <a:off x="5334000" y="5043488"/>
            <a:ext cx="374650" cy="366712"/>
            <a:chOff x="484" y="3273"/>
            <a:chExt cx="236" cy="231"/>
          </a:xfrm>
        </p:grpSpPr>
        <p:sp>
          <p:nvSpPr>
            <p:cNvPr id="94228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229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34AF7E-9D2C-48FD-8447-CB5FA9619B6E}" type="slidenum">
              <a:rPr lang="en-US" altLang="zh-TW" sz="1400"/>
              <a:pPr eaLnBrk="1" hangingPunct="1"/>
              <a:t>81</a:t>
            </a:fld>
            <a:endParaRPr lang="en-US" altLang="zh-TW" sz="140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Effect of window size</a:t>
            </a:r>
          </a:p>
        </p:txBody>
      </p:sp>
      <p:grpSp>
        <p:nvGrpSpPr>
          <p:cNvPr id="95238" name="Group 3"/>
          <p:cNvGrpSpPr>
            <a:grpSpLocks/>
          </p:cNvGrpSpPr>
          <p:nvPr/>
        </p:nvGrpSpPr>
        <p:grpSpPr bwMode="auto">
          <a:xfrm>
            <a:off x="2185988" y="5043488"/>
            <a:ext cx="557212" cy="1128712"/>
            <a:chOff x="384" y="2793"/>
            <a:chExt cx="351" cy="711"/>
          </a:xfrm>
        </p:grpSpPr>
        <p:sp>
          <p:nvSpPr>
            <p:cNvPr id="95252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9525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95260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61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62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525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95258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59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525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95256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257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</p:grpSp>
      <p:sp>
        <p:nvSpPr>
          <p:cNvPr id="95239" name="Line 15"/>
          <p:cNvSpPr>
            <a:spLocks noChangeShapeType="1"/>
          </p:cNvSpPr>
          <p:nvPr/>
        </p:nvSpPr>
        <p:spPr bwMode="auto">
          <a:xfrm flipV="1">
            <a:off x="6318250" y="5105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5240" name="Group 16"/>
          <p:cNvGrpSpPr>
            <a:grpSpLocks/>
          </p:cNvGrpSpPr>
          <p:nvPr/>
        </p:nvGrpSpPr>
        <p:grpSpPr bwMode="auto">
          <a:xfrm>
            <a:off x="6470650" y="5257800"/>
            <a:ext cx="19050" cy="838200"/>
            <a:chOff x="3168" y="2928"/>
            <a:chExt cx="2016" cy="528"/>
          </a:xfrm>
        </p:grpSpPr>
        <p:sp>
          <p:nvSpPr>
            <p:cNvPr id="95249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50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51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5241" name="Group 20"/>
          <p:cNvGrpSpPr>
            <a:grpSpLocks/>
          </p:cNvGrpSpPr>
          <p:nvPr/>
        </p:nvGrpSpPr>
        <p:grpSpPr bwMode="auto">
          <a:xfrm>
            <a:off x="6019800" y="5805488"/>
            <a:ext cx="374650" cy="366712"/>
            <a:chOff x="484" y="3273"/>
            <a:chExt cx="236" cy="231"/>
          </a:xfrm>
        </p:grpSpPr>
        <p:sp>
          <p:nvSpPr>
            <p:cNvPr id="95247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48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0</a:t>
              </a:r>
            </a:p>
          </p:txBody>
        </p:sp>
      </p:grpSp>
      <p:grpSp>
        <p:nvGrpSpPr>
          <p:cNvPr id="95242" name="Group 23"/>
          <p:cNvGrpSpPr>
            <a:grpSpLocks/>
          </p:cNvGrpSpPr>
          <p:nvPr/>
        </p:nvGrpSpPr>
        <p:grpSpPr bwMode="auto">
          <a:xfrm>
            <a:off x="6019800" y="5043488"/>
            <a:ext cx="374650" cy="366712"/>
            <a:chOff x="484" y="3273"/>
            <a:chExt cx="236" cy="231"/>
          </a:xfrm>
        </p:grpSpPr>
        <p:sp>
          <p:nvSpPr>
            <p:cNvPr id="95245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246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1800">
                  <a:ea typeface="新細明體" charset="-120"/>
                </a:rPr>
                <a:t>1</a:t>
              </a:r>
            </a:p>
          </p:txBody>
        </p:sp>
      </p:grpSp>
      <p:pic>
        <p:nvPicPr>
          <p:cNvPr id="95243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9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Good window size</a:t>
            </a:r>
          </a:p>
        </p:txBody>
      </p:sp>
      <p:pic>
        <p:nvPicPr>
          <p:cNvPr id="96262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3" name="Group 4"/>
          <p:cNvGrpSpPr>
            <a:grpSpLocks/>
          </p:cNvGrpSpPr>
          <p:nvPr/>
        </p:nvGrpSpPr>
        <p:grpSpPr bwMode="auto">
          <a:xfrm>
            <a:off x="6324600" y="2895600"/>
            <a:ext cx="658813" cy="1128713"/>
            <a:chOff x="2481" y="2793"/>
            <a:chExt cx="415" cy="711"/>
          </a:xfrm>
        </p:grpSpPr>
        <p:sp>
          <p:nvSpPr>
            <p:cNvPr id="96265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96266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96273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4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5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6267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96271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2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0</a:t>
                </a:r>
              </a:p>
            </p:txBody>
          </p:sp>
        </p:grpSp>
        <p:grpSp>
          <p:nvGrpSpPr>
            <p:cNvPr id="96268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96269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270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zh-TW" sz="1800">
                    <a:ea typeface="新細明體" charset="-120"/>
                  </a:rPr>
                  <a:t>1</a:t>
                </a:r>
              </a:p>
            </p:txBody>
          </p:sp>
        </p:grpSp>
      </p:grpSp>
      <p:sp>
        <p:nvSpPr>
          <p:cNvPr id="96264" name="Rectangle 16"/>
          <p:cNvSpPr>
            <a:spLocks noChangeArrowheads="1"/>
          </p:cNvSpPr>
          <p:nvPr/>
        </p:nvSpPr>
        <p:spPr bwMode="auto">
          <a:xfrm>
            <a:off x="685800" y="52578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>
                <a:latin typeface="Arial" charset="0"/>
                <a:ea typeface="新細明體" charset="-120"/>
              </a:rPr>
              <a:t>“Optimal” window:  smooth but not ghosted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zh-TW" sz="2000">
                <a:latin typeface="Arial" charset="0"/>
                <a:ea typeface="新細明體" charset="-120"/>
              </a:rPr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10506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頁尾版面配置區 3"/>
          <p:cNvSpPr>
            <a:spLocks noGrp="1"/>
          </p:cNvSpPr>
          <p:nvPr>
            <p:ph type="ftr" sz="quarter" idx="4294967295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/>
              <a:t>Image Stitching</a:t>
            </a:r>
          </a:p>
        </p:txBody>
      </p:sp>
      <p:sp>
        <p:nvSpPr>
          <p:cNvPr id="97284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ABAE4F-7280-4FDB-AC1E-22BAC950A1C8}" type="slidenum">
              <a:rPr lang="en-US" altLang="zh-TW" sz="1400"/>
              <a:pPr eaLnBrk="1" hangingPunct="1"/>
              <a:t>83</a:t>
            </a:fld>
            <a:endParaRPr lang="en-US" altLang="zh-TW" sz="1400"/>
          </a:p>
        </p:txBody>
      </p:sp>
      <p:sp>
        <p:nvSpPr>
          <p:cNvPr id="972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charset="-120"/>
              </a:rPr>
              <a:t>Pyramid Blending</a:t>
            </a:r>
          </a:p>
        </p:txBody>
      </p:sp>
      <p:pic>
        <p:nvPicPr>
          <p:cNvPr id="97286" name="Picture 3" descr="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8241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4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7241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5" descr="contr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Rectangle 6"/>
          <p:cNvSpPr>
            <a:spLocks noChangeArrowheads="1"/>
          </p:cNvSpPr>
          <p:nvPr/>
        </p:nvSpPr>
        <p:spPr bwMode="auto">
          <a:xfrm>
            <a:off x="685800" y="6096000"/>
            <a:ext cx="800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1600" dirty="0">
                <a:latin typeface="Arial" charset="0"/>
                <a:ea typeface="新細明體" charset="-120"/>
              </a:rPr>
              <a:t>Burt, P. J. and </a:t>
            </a:r>
            <a:r>
              <a:rPr lang="en-US" altLang="zh-TW" sz="1600" dirty="0" err="1">
                <a:latin typeface="Arial" charset="0"/>
                <a:ea typeface="新細明體" charset="-120"/>
              </a:rPr>
              <a:t>Adelson</a:t>
            </a:r>
            <a:r>
              <a:rPr lang="en-US" altLang="zh-TW" sz="1600" dirty="0">
                <a:latin typeface="Arial" charset="0"/>
                <a:ea typeface="新細明體" charset="-120"/>
              </a:rPr>
              <a:t>, E. H., 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A </a:t>
            </a:r>
            <a:r>
              <a:rPr lang="en-US" altLang="zh-TW" sz="1600" dirty="0" err="1">
                <a:latin typeface="Arial" charset="0"/>
                <a:ea typeface="新細明體" charset="-120"/>
                <a:hlinkClick r:id="rId5"/>
              </a:rPr>
              <a:t>multiresolution</a:t>
            </a:r>
            <a:r>
              <a:rPr lang="en-US" altLang="zh-TW" sz="1600" dirty="0">
                <a:latin typeface="Arial" charset="0"/>
                <a:ea typeface="新細明體" charset="-120"/>
                <a:hlinkClick r:id="rId5"/>
              </a:rPr>
              <a:t> spline with applications to image mosaics</a:t>
            </a:r>
            <a:r>
              <a:rPr lang="en-US" altLang="zh-TW" sz="1600" dirty="0">
                <a:latin typeface="Arial" charset="0"/>
                <a:ea typeface="新細明體" charset="-120"/>
              </a:rPr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52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74589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78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404664"/>
            <a:ext cx="8101012" cy="1295400"/>
          </a:xfrm>
        </p:spPr>
        <p:txBody>
          <a:bodyPr/>
          <a:lstStyle/>
          <a:p>
            <a:r>
              <a:rPr lang="en-US" altLang="zh-TW" sz="4000" b="0" dirty="0"/>
              <a:t>9.4 Additional reading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975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Problems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3. How to correctly align </a:t>
            </a:r>
            <a:r>
              <a:rPr lang="en-US" altLang="zh-TW" dirty="0" smtClean="0">
                <a:solidFill>
                  <a:srgbClr val="FF0000"/>
                </a:solidFill>
              </a:rPr>
              <a:t>all</a:t>
            </a:r>
            <a:r>
              <a:rPr lang="en-US" altLang="zh-TW" dirty="0" smtClean="0"/>
              <a:t> images?</a:t>
            </a:r>
          </a:p>
          <a:p>
            <a:endParaRPr lang="en-US" altLang="zh-TW" dirty="0"/>
          </a:p>
          <a:p>
            <a:r>
              <a:rPr lang="en-US" altLang="zh-TW" dirty="0" smtClean="0"/>
              <a:t>Pairwise optimization may ruin overall performance. Need to </a:t>
            </a:r>
            <a:r>
              <a:rPr lang="en-US" altLang="zh-TW" dirty="0"/>
              <a:t>do </a:t>
            </a:r>
            <a:r>
              <a:rPr lang="en-US" altLang="zh-TW" dirty="0" smtClean="0">
                <a:solidFill>
                  <a:srgbClr val="FF0000"/>
                </a:solidFill>
              </a:rPr>
              <a:t>global alignment.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 smtClean="0">
                <a:solidFill>
                  <a:srgbClr val="000000"/>
                </a:solidFill>
                <a:latin typeface="Comic Sans MS" pitchFamily="66" charset="0"/>
              </a:rPr>
              <a:t> CSIE NTU</a:t>
            </a:r>
            <a:endParaRPr lang="en-US" altLang="zh-TW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佈景主題1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6042</TotalTime>
  <Words>3293</Words>
  <Application>Microsoft Office PowerPoint</Application>
  <PresentationFormat>如螢幕大小 (4:3)</PresentationFormat>
  <Paragraphs>480</Paragraphs>
  <Slides>85</Slides>
  <Notes>60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85</vt:i4>
      </vt:variant>
    </vt:vector>
  </HeadingPairs>
  <TitlesOfParts>
    <vt:vector size="96" baseType="lpstr">
      <vt:lpstr>新細明體</vt:lpstr>
      <vt:lpstr>標楷體</vt:lpstr>
      <vt:lpstr>Arial</vt:lpstr>
      <vt:lpstr>Calibri</vt:lpstr>
      <vt:lpstr>Comic Sans MS</vt:lpstr>
      <vt:lpstr>Times New Roman</vt:lpstr>
      <vt:lpstr>Wingdings</vt:lpstr>
      <vt:lpstr>Office 佈景主題</vt:lpstr>
      <vt:lpstr>Network</vt:lpstr>
      <vt:lpstr>佈景主題1</vt:lpstr>
      <vt:lpstr>Default Design</vt:lpstr>
      <vt:lpstr>Advanced Computer Vision Chapter 9</vt:lpstr>
      <vt:lpstr>What is image stitching?</vt:lpstr>
      <vt:lpstr>Steps for image stitching</vt:lpstr>
      <vt:lpstr>Steps for image stitching</vt:lpstr>
      <vt:lpstr>Steps for image stitching</vt:lpstr>
      <vt:lpstr>Key problems for image stitching</vt:lpstr>
      <vt:lpstr>Key problems for image stitching</vt:lpstr>
      <vt:lpstr>PowerPoint 簡報</vt:lpstr>
      <vt:lpstr>Problems for image stitching</vt:lpstr>
      <vt:lpstr>PowerPoint 簡報</vt:lpstr>
      <vt:lpstr>Problems for image stitching</vt:lpstr>
      <vt:lpstr>PowerPoint 簡報</vt:lpstr>
      <vt:lpstr>Outline</vt:lpstr>
      <vt:lpstr>Image Mosaics</vt:lpstr>
      <vt:lpstr>PowerPoint 簡報</vt:lpstr>
      <vt:lpstr>Moving object</vt:lpstr>
      <vt:lpstr>9.1.5 Application: Video Compression</vt:lpstr>
      <vt:lpstr>9.1.5 Application: Video Compression</vt:lpstr>
      <vt:lpstr>Video summarization</vt:lpstr>
      <vt:lpstr>360 video</vt:lpstr>
      <vt:lpstr>Key problems for image stitching</vt:lpstr>
      <vt:lpstr>9.2.4 Direct vs. feature-based alignment</vt:lpstr>
      <vt:lpstr>Harris corner detector </vt:lpstr>
      <vt:lpstr>9.2.4 Direct vs. feature-based alignment</vt:lpstr>
      <vt:lpstr>Object recognition</vt:lpstr>
      <vt:lpstr>SIFT </vt:lpstr>
      <vt:lpstr>Key problems for image stitching</vt:lpstr>
      <vt:lpstr>9.1.1 Planar Perspective Motion </vt:lpstr>
      <vt:lpstr>Parametric (Global) Warping</vt:lpstr>
      <vt:lpstr>9.1.1 Planar Perspective Motion </vt:lpstr>
      <vt:lpstr>9.1.1 Planar Perspective Motion </vt:lpstr>
      <vt:lpstr>RANSAC to remove outlier</vt:lpstr>
      <vt:lpstr>9.1.3 Rotational Panoramas</vt:lpstr>
      <vt:lpstr>9.1.6 Cylindrical and Spherical Coordinates</vt:lpstr>
      <vt:lpstr>Cylindrical projection</vt:lpstr>
      <vt:lpstr>9.1.6 Cylindrical and Spherical Coordinates</vt:lpstr>
      <vt:lpstr>9.1.6 Cylindrical and Spherical Coordinates</vt:lpstr>
      <vt:lpstr>Cylindrical projection</vt:lpstr>
      <vt:lpstr>9.1.6 Cylindrical and Spherical Coordinates</vt:lpstr>
      <vt:lpstr>9.1.6 Cylindrical and Spherical Coordinates</vt:lpstr>
      <vt:lpstr>9.1.6 Cylindrical and Spherical Coordinates</vt:lpstr>
      <vt:lpstr>Problems for image stitching</vt:lpstr>
      <vt:lpstr>9.2 Global Alignment</vt:lpstr>
      <vt:lpstr>9.2.1 Bundle Adjustment</vt:lpstr>
      <vt:lpstr>9.1.2 Application: Whiteboard and Document Scanning</vt:lpstr>
      <vt:lpstr>Problem:  Drift</vt:lpstr>
      <vt:lpstr>PowerPoint 簡報</vt:lpstr>
      <vt:lpstr>9.1.4 Gap Closing</vt:lpstr>
      <vt:lpstr>Focal Length</vt:lpstr>
      <vt:lpstr>9.2.2 Parallax Removal</vt:lpstr>
      <vt:lpstr>9.2.2 Parallax Removal</vt:lpstr>
      <vt:lpstr>radial distortion</vt:lpstr>
      <vt:lpstr>9.2.2 Parallax Removal</vt:lpstr>
      <vt:lpstr>9.2.3 Recognizing panoramas </vt:lpstr>
      <vt:lpstr>9.2.3 Recognizing panoramas</vt:lpstr>
      <vt:lpstr>9.2.3 Recognizing panoramas </vt:lpstr>
      <vt:lpstr>9.2.3 Recognizing panoramas </vt:lpstr>
      <vt:lpstr>9.2.3 Recognizing panoramas </vt:lpstr>
      <vt:lpstr>9.2.3 Recognizing panoramas </vt:lpstr>
      <vt:lpstr>9.3 Compositing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9.3.1 Choosing a compositing surface</vt:lpstr>
      <vt:lpstr>aliasing</vt:lpstr>
      <vt:lpstr>Super resolution</vt:lpstr>
      <vt:lpstr>9.3.2 Pixel selection and weighting           (de-ghosting)</vt:lpstr>
      <vt:lpstr>9.3.2 Pixel selection and weighting           (de-ghosting)</vt:lpstr>
      <vt:lpstr>PowerPoint 簡報</vt:lpstr>
      <vt:lpstr>PowerPoint 簡報</vt:lpstr>
      <vt:lpstr>9.3.3 Application: Photomontage</vt:lpstr>
      <vt:lpstr>PowerPoint 簡報</vt:lpstr>
      <vt:lpstr>PowerPoint 簡報</vt:lpstr>
      <vt:lpstr>9.3.4 Blending</vt:lpstr>
      <vt:lpstr>9.3.4 Blending</vt:lpstr>
      <vt:lpstr>Image Feathering</vt:lpstr>
      <vt:lpstr>Image feathering</vt:lpstr>
      <vt:lpstr>Image Feathering</vt:lpstr>
      <vt:lpstr>Effect of window size</vt:lpstr>
      <vt:lpstr>Effect of window size</vt:lpstr>
      <vt:lpstr>Good window size</vt:lpstr>
      <vt:lpstr>Pyramid Blending</vt:lpstr>
      <vt:lpstr>PowerPoint 簡報</vt:lpstr>
      <vt:lpstr>9.4 Additional reading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 Chapter 8</dc:title>
  <dc:creator>bear</dc:creator>
  <cp:lastModifiedBy>chuna</cp:lastModifiedBy>
  <cp:revision>124</cp:revision>
  <dcterms:created xsi:type="dcterms:W3CDTF">2011-05-09T05:57:43Z</dcterms:created>
  <dcterms:modified xsi:type="dcterms:W3CDTF">2016-05-10T11:50:48Z</dcterms:modified>
</cp:coreProperties>
</file>