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8"/>
  </p:notesMasterIdLst>
  <p:sldIdLst>
    <p:sldId id="258" r:id="rId2"/>
    <p:sldId id="259" r:id="rId3"/>
    <p:sldId id="289" r:id="rId4"/>
    <p:sldId id="261" r:id="rId5"/>
    <p:sldId id="291" r:id="rId6"/>
    <p:sldId id="262" r:id="rId7"/>
    <p:sldId id="292" r:id="rId8"/>
    <p:sldId id="263" r:id="rId9"/>
    <p:sldId id="264" r:id="rId10"/>
    <p:sldId id="293" r:id="rId11"/>
    <p:sldId id="265" r:id="rId12"/>
    <p:sldId id="294" r:id="rId13"/>
    <p:sldId id="266" r:id="rId14"/>
    <p:sldId id="267" r:id="rId15"/>
    <p:sldId id="268" r:id="rId16"/>
    <p:sldId id="295" r:id="rId17"/>
    <p:sldId id="269" r:id="rId18"/>
    <p:sldId id="296" r:id="rId19"/>
    <p:sldId id="270" r:id="rId20"/>
    <p:sldId id="297" r:id="rId21"/>
    <p:sldId id="298" r:id="rId22"/>
    <p:sldId id="299" r:id="rId23"/>
    <p:sldId id="271" r:id="rId24"/>
    <p:sldId id="300" r:id="rId25"/>
    <p:sldId id="272" r:id="rId26"/>
    <p:sldId id="273" r:id="rId27"/>
    <p:sldId id="274" r:id="rId28"/>
    <p:sldId id="312" r:id="rId29"/>
    <p:sldId id="275" r:id="rId30"/>
    <p:sldId id="313" r:id="rId31"/>
    <p:sldId id="276" r:id="rId32"/>
    <p:sldId id="314" r:id="rId33"/>
    <p:sldId id="315" r:id="rId34"/>
    <p:sldId id="277" r:id="rId35"/>
    <p:sldId id="316" r:id="rId36"/>
    <p:sldId id="301" r:id="rId37"/>
    <p:sldId id="279" r:id="rId38"/>
    <p:sldId id="317" r:id="rId39"/>
    <p:sldId id="302" r:id="rId40"/>
    <p:sldId id="303" r:id="rId41"/>
    <p:sldId id="304" r:id="rId42"/>
    <p:sldId id="280" r:id="rId43"/>
    <p:sldId id="306" r:id="rId44"/>
    <p:sldId id="281" r:id="rId45"/>
    <p:sldId id="318" r:id="rId46"/>
    <p:sldId id="307" r:id="rId47"/>
    <p:sldId id="282" r:id="rId48"/>
    <p:sldId id="284" r:id="rId49"/>
    <p:sldId id="285" r:id="rId50"/>
    <p:sldId id="308" r:id="rId51"/>
    <p:sldId id="309" r:id="rId52"/>
    <p:sldId id="286" r:id="rId53"/>
    <p:sldId id="319" r:id="rId54"/>
    <p:sldId id="287" r:id="rId55"/>
    <p:sldId id="311" r:id="rId56"/>
    <p:sldId id="321" r:id="rId57"/>
    <p:sldId id="322" r:id="rId58"/>
    <p:sldId id="323" r:id="rId59"/>
    <p:sldId id="324" r:id="rId60"/>
    <p:sldId id="325" r:id="rId61"/>
    <p:sldId id="326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3" r:id="rId9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6" autoAdjust="0"/>
    <p:restoredTop sz="90744" autoAdjust="0"/>
  </p:normalViewPr>
  <p:slideViewPr>
    <p:cSldViewPr>
      <p:cViewPr varScale="1">
        <p:scale>
          <a:sx n="111" d="100"/>
          <a:sy n="111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60623-8EB4-4B55-9063-DA7AE62386E0}" type="datetimeFigureOut">
              <a:rPr lang="zh-TW" altLang="en-US" smtClean="0"/>
              <a:t>2017/6/10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5EDE-ED09-4EA0-BBA7-7FD2031BB7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32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5EDE-ED09-4EA0-BBA7-7FD2031BB7C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76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outlier threshold can be derived using robust statistics, e.g., by computing the median absolute deviation, MAD = </a:t>
            </a:r>
            <a:r>
              <a:rPr lang="en-US" altLang="zh-TW" dirty="0" err="1" smtClean="0"/>
              <a:t>med|ei</a:t>
            </a:r>
            <a:r>
              <a:rPr lang="en-US" altLang="zh-TW" dirty="0" smtClean="0"/>
              <a:t>|,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multiplying it by 1.4 to obtain a robust estimate of the standard deviation of the inlier noise process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5EDE-ED09-4EA0-BBA7-7FD2031BB7C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0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FC13763-92A4-4F2E-9347-F87F4D91DED7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FD2F542-8A4D-4865-91FA-5EEE7F5C90E4}" type="slidenum">
              <a:rPr lang="en-US" altLang="zh-TW" smtClean="0"/>
              <a:pPr eaLnBrk="1" hangingPunct="1"/>
              <a:t>37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FD2F542-8A4D-4865-91FA-5EEE7F5C90E4}" type="slidenum">
              <a:rPr lang="en-US" altLang="zh-TW" smtClean="0"/>
              <a:pPr eaLnBrk="1" hangingPunct="1"/>
              <a:t>38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8670569-883C-49F1-A9BF-40E56AF84660}" type="slidenum">
              <a:rPr lang="en-US" altLang="zh-TW" smtClean="0"/>
              <a:pPr eaLnBrk="1" hangingPunct="1"/>
              <a:t>44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8670569-883C-49F1-A9BF-40E56AF84660}" type="slidenum">
              <a:rPr lang="en-US" altLang="zh-TW" smtClean="0"/>
              <a:pPr eaLnBrk="1" hangingPunct="1"/>
              <a:t>45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lochart_90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ar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0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9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60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16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5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30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59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29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3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82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75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2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4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or_whee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b="1" i="0" smtClean="0">
                <a:latin typeface="Comic Sans MS" pitchFamily="66" charset="0"/>
              </a:rPr>
              <a:t>Digital Camera and Computer Vision Laboratory</a:t>
            </a:r>
          </a:p>
          <a:p>
            <a:pPr eaLnBrk="1" hangingPunct="1"/>
            <a:r>
              <a:rPr kumimoji="0" lang="en-US" altLang="zh-TW" smtClean="0">
                <a:latin typeface="Times New Roman" pitchFamily="18" charset="0"/>
                <a:ea typeface="標楷體" pitchFamily="65" charset="-120"/>
              </a:rPr>
              <a:t>Department of Computer Science and Information Engineering</a:t>
            </a:r>
          </a:p>
          <a:p>
            <a:pPr eaLnBrk="1" hangingPunct="1"/>
            <a:r>
              <a:rPr kumimoji="0" lang="en-US" altLang="zh-TW" smtClean="0">
                <a:latin typeface="Times New Roman" pitchFamily="18" charset="0"/>
                <a:ea typeface="標楷體" pitchFamily="65" charset="-120"/>
              </a:rPr>
              <a:t>National Taiwan University, Taipei, Taiwan, R.O.C.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47700"/>
            <a:ext cx="7993063" cy="21336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Advanced Computer Vision</a:t>
            </a:r>
            <a:br>
              <a:rPr lang="en-US" altLang="zh-TW" dirty="0" smtClean="0"/>
            </a:br>
            <a:r>
              <a:rPr lang="en-US" altLang="zh-TW" dirty="0" smtClean="0"/>
              <a:t>Chapter 8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7539037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4800" dirty="0" smtClean="0"/>
              <a:t>Dense Motion Estimation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  <a:p>
            <a:pPr algn="r" eaLnBrk="1" hangingPunct="1">
              <a:lnSpc>
                <a:spcPct val="90000"/>
              </a:lnSpc>
            </a:pPr>
            <a:r>
              <a:rPr lang="en-US" altLang="zh-TW" sz="2000" dirty="0" smtClean="0"/>
              <a:t>Presented by </a:t>
            </a:r>
            <a:r>
              <a:rPr lang="zh-TW" altLang="en-US" sz="2000" dirty="0" smtClean="0"/>
              <a:t>謝尊安 </a:t>
            </a:r>
            <a:r>
              <a:rPr lang="en-US" altLang="zh-TW" sz="2000" dirty="0" smtClean="0"/>
              <a:t>and </a:t>
            </a:r>
            <a:r>
              <a:rPr lang="zh-TW" altLang="en-US" sz="2000" dirty="0" smtClean="0"/>
              <a:t>傅楸善教授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zh-TW" sz="2000" dirty="0" smtClean="0"/>
              <a:t>Cell phone: </a:t>
            </a:r>
            <a:r>
              <a:rPr lang="en-US" altLang="zh-TW" sz="2000" dirty="0" smtClean="0"/>
              <a:t>0975329907</a:t>
            </a:r>
            <a:endParaRPr lang="en-US" altLang="zh-TW" sz="2000" dirty="0" smtClean="0"/>
          </a:p>
          <a:p>
            <a:pPr algn="r" eaLnBrk="1" hangingPunct="1">
              <a:lnSpc>
                <a:spcPct val="90000"/>
              </a:lnSpc>
            </a:pPr>
            <a:r>
              <a:rPr lang="en-US" altLang="zh-TW" sz="2000" dirty="0" smtClean="0"/>
              <a:t>E-mail: </a:t>
            </a:r>
            <a:r>
              <a:rPr lang="en-US" altLang="zh-TW" sz="2000" dirty="0" smtClean="0"/>
              <a:t>r05944036@ntu.edu.tw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9252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Correlation (2/2)</a:t>
            </a:r>
            <a:endParaRPr lang="zh-TW" altLang="en-US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Normalized SSD: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94" y="2512318"/>
            <a:ext cx="6197158" cy="99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1295400"/>
          </a:xfrm>
        </p:spPr>
        <p:txBody>
          <a:bodyPr/>
          <a:lstStyle/>
          <a:p>
            <a:pPr eaLnBrk="1" hangingPunct="1"/>
            <a:r>
              <a:rPr lang="en-US" altLang="zh-TW" sz="3550" dirty="0" smtClean="0"/>
              <a:t>8.1.1 Hierarchical Motion Estimation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An image pyramid is constructed</a:t>
                </a:r>
              </a:p>
              <a:p>
                <a:pPr lvl="1"/>
                <a:r>
                  <a:rPr lang="en-US" altLang="zh-TW" dirty="0" smtClean="0"/>
                  <a:t>Level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TW" dirty="0" smtClean="0"/>
                  <a:t> is obtained by </a:t>
                </a:r>
                <a:r>
                  <a:rPr lang="en-US" altLang="zh-TW" dirty="0"/>
                  <a:t>subsampling </a:t>
                </a:r>
                <a:r>
                  <a:rPr lang="en-US" altLang="zh-TW" dirty="0" smtClean="0"/>
                  <a:t>a </a:t>
                </a:r>
                <a:r>
                  <a:rPr lang="en-US" altLang="zh-TW" dirty="0"/>
                  <a:t>smoothed </a:t>
                </a:r>
                <a:r>
                  <a:rPr lang="en-US" altLang="zh-TW" dirty="0" smtClean="0"/>
                  <a:t>version of </a:t>
                </a:r>
                <a:r>
                  <a:rPr lang="en-US" altLang="zh-TW" dirty="0"/>
                  <a:t>the image at level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𝑙</m:t>
                    </m:r>
                    <m:r>
                      <a:rPr lang="en-US" altLang="zh-TW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 smtClean="0"/>
              </a:p>
              <a:p>
                <a:r>
                  <a:rPr lang="en-US" altLang="zh-TW" dirty="0" smtClean="0"/>
                  <a:t>Solving from coarse to fine</a:t>
                </a:r>
              </a:p>
              <a:p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dirty="0" smtClean="0"/>
                  <a:t>: the search </a:t>
                </a:r>
                <a:r>
                  <a:rPr lang="en-US" altLang="zh-TW" dirty="0"/>
                  <a:t>range at the </a:t>
                </a:r>
                <a:r>
                  <a:rPr lang="en-US" altLang="zh-TW" dirty="0" smtClean="0"/>
                  <a:t>finest resolution </a:t>
                </a:r>
                <a:r>
                  <a:rPr lang="en-US" altLang="zh-TW" dirty="0"/>
                  <a:t>level</a:t>
                </a:r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83" y="3448103"/>
            <a:ext cx="297127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14" y="4509120"/>
            <a:ext cx="2617213" cy="44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1295400"/>
          </a:xfrm>
        </p:spPr>
        <p:txBody>
          <a:bodyPr/>
          <a:lstStyle/>
          <a:p>
            <a:r>
              <a:rPr lang="en-US" altLang="zh-TW" sz="3550" dirty="0"/>
              <a:t>8.1.1 Hierarchical Motion Estimation </a:t>
            </a:r>
            <a:r>
              <a:rPr lang="en-US" altLang="zh-TW" sz="3550" dirty="0" smtClean="0"/>
              <a:t>(2/2</a:t>
            </a:r>
            <a:r>
              <a:rPr lang="en-US" altLang="zh-TW" sz="3550" dirty="0"/>
              <a:t>)</a:t>
            </a:r>
            <a:endParaRPr lang="en-US" altLang="zh-TW" sz="3550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motion estimate from one </a:t>
            </a:r>
            <a:r>
              <a:rPr lang="en-US" altLang="zh-TW" dirty="0" smtClean="0"/>
              <a:t>level of </a:t>
            </a:r>
            <a:r>
              <a:rPr lang="en-US" altLang="zh-TW" dirty="0"/>
              <a:t>the pyramid is then used to initialize a smaller local search at the next finer </a:t>
            </a:r>
            <a:r>
              <a:rPr lang="en-US" altLang="zh-TW" dirty="0" smtClean="0"/>
              <a:t>level</a:t>
            </a:r>
          </a:p>
          <a:p>
            <a:endParaRPr lang="en-US" altLang="zh-TW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27981"/>
            <a:ext cx="2110730" cy="4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8.1.2 Fourier-based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/>
                      </a:rPr>
                      <m:t>𝝎</m:t>
                    </m:r>
                  </m:oMath>
                </a14:m>
                <a:r>
                  <a:rPr lang="en-US" altLang="zh-TW" dirty="0" smtClean="0"/>
                  <a:t>: the </a:t>
                </a:r>
                <a:r>
                  <a:rPr lang="en-US" altLang="zh-TW" dirty="0"/>
                  <a:t>vector-valued angular frequency of the Fourier </a:t>
                </a:r>
                <a:r>
                  <a:rPr lang="en-US" altLang="zh-TW" dirty="0" smtClean="0"/>
                  <a:t>transform</a:t>
                </a:r>
              </a:p>
              <a:p>
                <a:r>
                  <a:rPr lang="en-US" altLang="zh-TW" dirty="0" smtClean="0"/>
                  <a:t>Accelerate </a:t>
                </a:r>
                <a:r>
                  <a:rPr lang="en-US" altLang="zh-TW" dirty="0"/>
                  <a:t>the computation of </a:t>
                </a:r>
                <a:r>
                  <a:rPr lang="en-US" altLang="zh-TW" dirty="0" smtClean="0"/>
                  <a:t>image correlations and the </a:t>
                </a:r>
                <a:r>
                  <a:rPr lang="en-US" altLang="zh-TW" dirty="0"/>
                  <a:t>sum of squared differences function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667" r="-2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840460" cy="4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84" y="5013174"/>
            <a:ext cx="4617924" cy="6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1" y="5670558"/>
            <a:ext cx="4968389" cy="115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Windowed Correlation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weighting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are zero outside the image boundaries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1229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59" y="2231615"/>
            <a:ext cx="6657217" cy="7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3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Correlation (1/2)</a:t>
            </a:r>
            <a:endParaRPr lang="zh-TW" altLang="en-US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spectrum </a:t>
            </a:r>
            <a:r>
              <a:rPr lang="en-US" altLang="zh-TW" dirty="0" smtClean="0"/>
              <a:t>of the </a:t>
            </a:r>
            <a:r>
              <a:rPr lang="en-US" altLang="zh-TW" dirty="0"/>
              <a:t>two signals being matched is whitened by dividing each per-frequency product </a:t>
            </a:r>
            <a:r>
              <a:rPr lang="en-US" altLang="zh-TW" dirty="0" smtClean="0"/>
              <a:t>by </a:t>
            </a:r>
            <a:r>
              <a:rPr lang="en-US" altLang="zh-TW" dirty="0"/>
              <a:t>the magnitudes of the </a:t>
            </a:r>
            <a:r>
              <a:rPr lang="en-US" altLang="zh-TW" dirty="0" smtClean="0"/>
              <a:t>Fourier transforms</a:t>
            </a:r>
          </a:p>
          <a:p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885822" cy="76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Correlation (2/2)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the case of noiseless signals with </a:t>
                </a:r>
                <a:r>
                  <a:rPr lang="en-US" altLang="zh-TW" dirty="0" smtClean="0"/>
                  <a:t>perfect (cyclic</a:t>
                </a:r>
                <a:r>
                  <a:rPr lang="en-US" altLang="zh-TW" dirty="0"/>
                  <a:t>) </a:t>
                </a:r>
                <a:r>
                  <a:rPr lang="en-US" altLang="zh-TW" dirty="0" smtClean="0"/>
                  <a:t>shift, we have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output of phase correlation (under ideal conditions) is therefore a single </a:t>
                </a:r>
                <a:r>
                  <a:rPr lang="en-US" altLang="zh-TW" dirty="0" smtClean="0"/>
                  <a:t>impulse located </a:t>
                </a:r>
                <a:r>
                  <a:rPr lang="en-US" altLang="zh-TW" dirty="0"/>
                  <a:t>at the correct value 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which makes </a:t>
                </a:r>
                <a:r>
                  <a:rPr lang="en-US" altLang="zh-TW" dirty="0"/>
                  <a:t>it easier to find the </a:t>
                </a:r>
                <a:r>
                  <a:rPr lang="en-US" altLang="zh-TW" dirty="0" smtClean="0"/>
                  <a:t>correct estimate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1331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273564" cy="83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431824" cy="38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Rotations and Scale (1/2)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Pure rotation</a:t>
            </a:r>
          </a:p>
          <a:p>
            <a:pPr lvl="1"/>
            <a:r>
              <a:rPr lang="en-US" altLang="zh-TW" dirty="0"/>
              <a:t>R</a:t>
            </a:r>
            <a:r>
              <a:rPr lang="en-US" altLang="zh-TW" dirty="0" smtClean="0"/>
              <a:t>e-sample </a:t>
            </a:r>
            <a:r>
              <a:rPr lang="en-US" altLang="zh-TW" dirty="0"/>
              <a:t>the images into polar </a:t>
            </a:r>
            <a:r>
              <a:rPr lang="en-US" altLang="zh-TW" dirty="0" smtClean="0"/>
              <a:t>coordinates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sz="2800" dirty="0"/>
              <a:t>The desired rotation can then be estimated using a Fast Fourier Transform (FFT) </a:t>
            </a:r>
            <a:r>
              <a:rPr lang="en-US" altLang="zh-TW" sz="2800" dirty="0" smtClean="0"/>
              <a:t>shift-based technique</a:t>
            </a:r>
            <a:endParaRPr lang="zh-TW" altLang="en-US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319212" cy="48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18" y="3007530"/>
            <a:ext cx="3180582" cy="4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4979"/>
            <a:ext cx="2918784" cy="4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84" y="3550273"/>
            <a:ext cx="2300268" cy="3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0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Rotations and </a:t>
            </a:r>
            <a:r>
              <a:rPr lang="en-US" altLang="zh-TW" dirty="0"/>
              <a:t>Scale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Rotation and Scale</a:t>
                </a:r>
              </a:p>
              <a:p>
                <a:pPr lvl="1"/>
                <a:r>
                  <a:rPr lang="en-US" altLang="zh-TW" dirty="0"/>
                  <a:t>R</a:t>
                </a:r>
                <a:r>
                  <a:rPr lang="en-US" altLang="zh-TW" dirty="0" smtClean="0"/>
                  <a:t>e-sample </a:t>
                </a:r>
                <a:r>
                  <a:rPr lang="en-US" altLang="zh-TW" dirty="0"/>
                  <a:t>the images into </a:t>
                </a:r>
                <a:r>
                  <a:rPr lang="en-US" altLang="zh-TW" dirty="0" smtClean="0"/>
                  <a:t>log-polar coordinates</a:t>
                </a:r>
              </a:p>
              <a:p>
                <a:pPr lvl="1"/>
                <a:endParaRPr lang="en-US" altLang="zh-TW" dirty="0" smtClean="0"/>
              </a:p>
              <a:p>
                <a:pPr lvl="1"/>
                <a:endParaRPr lang="en-US" altLang="zh-TW" dirty="0"/>
              </a:p>
              <a:p>
                <a:r>
                  <a:rPr lang="en-US" altLang="zh-TW" sz="3200" dirty="0"/>
                  <a:t>M</a:t>
                </a:r>
                <a:r>
                  <a:rPr lang="en-US" altLang="zh-TW" sz="3200" dirty="0" smtClean="0"/>
                  <a:t>ust take care </a:t>
                </a:r>
                <a:r>
                  <a:rPr lang="en-US" altLang="zh-TW" sz="3200" dirty="0"/>
                  <a:t>to choose a suitable range of</a:t>
                </a: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TW" sz="3200" dirty="0" smtClean="0"/>
                  <a:t> </a:t>
                </a:r>
                <a:r>
                  <a:rPr lang="en-US" altLang="zh-TW" sz="3200" dirty="0"/>
                  <a:t>values that reasonably </a:t>
                </a:r>
                <a:r>
                  <a:rPr lang="en-US" altLang="zh-TW" sz="3200" dirty="0" smtClean="0"/>
                  <a:t>samples the </a:t>
                </a:r>
                <a:r>
                  <a:rPr lang="en-US" altLang="zh-TW" sz="3200" dirty="0"/>
                  <a:t>original </a:t>
                </a:r>
                <a:r>
                  <a:rPr lang="en-US" altLang="zh-TW" sz="3200" dirty="0" smtClean="0"/>
                  <a:t>image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1433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79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29" y="2132856"/>
            <a:ext cx="24302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5496"/>
            <a:ext cx="3168352" cy="4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13204"/>
            <a:ext cx="3168352" cy="4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640310" cy="37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8.1.3 Incremental Refinement (1/3)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commonly used </a:t>
            </a:r>
            <a:r>
              <a:rPr lang="en-US" altLang="zh-TW" dirty="0" smtClean="0"/>
              <a:t>approach </a:t>
            </a:r>
            <a:r>
              <a:rPr lang="en-US" altLang="zh-TW" dirty="0"/>
              <a:t>proposed by Lucas and </a:t>
            </a:r>
            <a:r>
              <a:rPr lang="en-US" altLang="zh-TW" dirty="0" err="1"/>
              <a:t>Kanade</a:t>
            </a:r>
            <a:r>
              <a:rPr lang="en-US" altLang="zh-TW" dirty="0"/>
              <a:t> </a:t>
            </a:r>
            <a:r>
              <a:rPr lang="en-US" altLang="zh-TW" dirty="0" smtClean="0"/>
              <a:t>is to perform </a:t>
            </a:r>
            <a:r>
              <a:rPr lang="en-US" altLang="zh-TW" dirty="0"/>
              <a:t>gradient descent on the SSD energy function </a:t>
            </a:r>
            <a:r>
              <a:rPr lang="en-US" altLang="zh-TW" dirty="0" smtClean="0"/>
              <a:t>by </a:t>
            </a:r>
            <a:r>
              <a:rPr lang="en-US" altLang="zh-TW" dirty="0"/>
              <a:t>a Taylor series </a:t>
            </a:r>
            <a:r>
              <a:rPr lang="en-US" altLang="zh-TW" dirty="0" smtClean="0"/>
              <a:t>expansion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7863014" cy="208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26988"/>
            <a:ext cx="5611812" cy="68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8.1.3 Incremental </a:t>
            </a:r>
            <a:r>
              <a:rPr lang="en-US" altLang="zh-TW" dirty="0"/>
              <a:t>Refinement </a:t>
            </a:r>
            <a:r>
              <a:rPr lang="en-US" altLang="zh-TW" dirty="0" smtClean="0"/>
              <a:t>(2/3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image gradient or </a:t>
            </a:r>
            <a:r>
              <a:rPr lang="en-US" altLang="zh-TW" dirty="0" err="1"/>
              <a:t>Jacobian</a:t>
            </a:r>
            <a:r>
              <a:rPr lang="en-US" altLang="zh-TW" dirty="0"/>
              <a:t> </a:t>
            </a:r>
            <a:r>
              <a:rPr lang="en-US" altLang="zh-TW" dirty="0" smtClean="0"/>
              <a:t>at</a:t>
            </a:r>
          </a:p>
          <a:p>
            <a:endParaRPr lang="en-US" altLang="zh-TW" dirty="0"/>
          </a:p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current intensity </a:t>
            </a:r>
            <a:r>
              <a:rPr lang="en-US" altLang="zh-TW" dirty="0" smtClean="0"/>
              <a:t>error</a:t>
            </a:r>
          </a:p>
          <a:p>
            <a:endParaRPr lang="en-US" altLang="zh-TW" dirty="0"/>
          </a:p>
          <a:p>
            <a:r>
              <a:rPr lang="en-US" altLang="zh-TW" dirty="0"/>
              <a:t>The linearized form of the incremental update to the SSD </a:t>
            </a:r>
            <a:r>
              <a:rPr lang="en-US" altLang="zh-TW" dirty="0" smtClean="0"/>
              <a:t>error is called the </a:t>
            </a:r>
            <a:r>
              <a:rPr lang="en-US" altLang="zh-TW" dirty="0"/>
              <a:t>optical flow constraint or brightness constancy constraint equation</a:t>
            </a:r>
            <a:endParaRPr lang="en-US" altLang="zh-TW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65777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65" y="3782335"/>
            <a:ext cx="2830815" cy="3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2856"/>
            <a:ext cx="1152128" cy="40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31" y="620688"/>
            <a:ext cx="6448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57" y="3964260"/>
            <a:ext cx="51339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8.1.3 Incremental </a:t>
            </a:r>
            <a:r>
              <a:rPr lang="en-US" altLang="zh-TW" dirty="0"/>
              <a:t>Refinement </a:t>
            </a:r>
            <a:r>
              <a:rPr lang="en-US" altLang="zh-TW" dirty="0" smtClean="0"/>
              <a:t>(3/3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least </a:t>
                </a:r>
                <a:r>
                  <a:rPr lang="en-US" altLang="zh-TW" dirty="0"/>
                  <a:t>squares problem </a:t>
                </a:r>
                <a:r>
                  <a:rPr lang="en-US" altLang="zh-TW" dirty="0" smtClean="0"/>
                  <a:t>can </a:t>
                </a:r>
                <a:r>
                  <a:rPr lang="en-US" altLang="zh-TW" dirty="0"/>
                  <a:t>be minimized by solving the associated </a:t>
                </a:r>
                <a:r>
                  <a:rPr lang="en-US" altLang="zh-TW" dirty="0" smtClean="0"/>
                  <a:t>normal equations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TW" dirty="0" smtClean="0"/>
                  <a:t>:</a:t>
                </a:r>
                <a:r>
                  <a:rPr lang="en-US" altLang="zh-TW" dirty="0"/>
                  <a:t> Hessian </a:t>
                </a:r>
                <a:r>
                  <a:rPr lang="en-US" altLang="zh-TW" dirty="0" smtClean="0"/>
                  <a:t>matrix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TW" dirty="0"/>
                  <a:t>: gradient-weighted </a:t>
                </a:r>
                <a:r>
                  <a:rPr lang="en-US" altLang="zh-TW" dirty="0" smtClean="0"/>
                  <a:t>residual </a:t>
                </a:r>
                <a:r>
                  <a:rPr lang="en-US" altLang="zh-TW" dirty="0"/>
                  <a:t>vector</a:t>
                </a:r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153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 r="-1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04" y="3081184"/>
            <a:ext cx="1285197" cy="34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87" y="3550707"/>
            <a:ext cx="3652421" cy="67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298138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2960876" cy="8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9200"/>
            <a:ext cx="2156658" cy="98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964612" cy="1295400"/>
          </a:xfrm>
        </p:spPr>
        <p:txBody>
          <a:bodyPr/>
          <a:lstStyle/>
          <a:p>
            <a:r>
              <a:rPr lang="en-US" altLang="zh-TW" smtClean="0"/>
              <a:t>Conditioning and Aperture Problems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0942"/>
            <a:ext cx="8784976" cy="478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616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Uncertainty Modeling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reliability of a particular patch-based motion estimate can be captured </a:t>
                </a:r>
                <a:r>
                  <a:rPr lang="en-US" altLang="zh-TW" dirty="0"/>
                  <a:t>more formally with an uncertainty </a:t>
                </a:r>
                <a:r>
                  <a:rPr lang="en-US" altLang="zh-TW" dirty="0" smtClean="0"/>
                  <a:t>model</a:t>
                </a:r>
              </a:p>
              <a:p>
                <a:r>
                  <a:rPr lang="en-US" altLang="zh-TW" dirty="0"/>
                  <a:t>The </a:t>
                </a:r>
                <a:r>
                  <a:rPr lang="en-US" altLang="zh-TW" dirty="0" smtClean="0"/>
                  <a:t>simplest model: a covariance matrix</a:t>
                </a:r>
              </a:p>
              <a:p>
                <a:pPr lvl="1"/>
                <a:r>
                  <a:rPr lang="en-US" altLang="zh-TW" dirty="0"/>
                  <a:t>U</a:t>
                </a:r>
                <a:r>
                  <a:rPr lang="en-US" altLang="zh-TW" dirty="0" smtClean="0"/>
                  <a:t>nder </a:t>
                </a:r>
                <a:r>
                  <a:rPr lang="en-US" altLang="zh-TW" dirty="0"/>
                  <a:t>small amounts of additive </a:t>
                </a:r>
                <a:r>
                  <a:rPr lang="en-US" altLang="zh-TW" dirty="0" smtClean="0"/>
                  <a:t>Gaussian noise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covariance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𝛴</m:t>
                        </m:r>
                      </m:e>
                      <m:sub>
                        <m:r>
                          <a:rPr lang="en-US" altLang="zh-TW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proportional to the inverse of the Hessian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𝐴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 smtClean="0"/>
                  <a:t>    : the </a:t>
                </a:r>
                <a:r>
                  <a:rPr lang="en-US" altLang="zh-TW" dirty="0"/>
                  <a:t>variance of the additive Gaussian noise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41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59" y="5870577"/>
            <a:ext cx="1593329" cy="4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53" y="5301208"/>
            <a:ext cx="38884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Bias and Gain, Weighting, and Robust Error Metrics</a:t>
            </a:r>
            <a:endParaRPr lang="zh-TW" altLang="en-US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Apply </a:t>
            </a:r>
            <a:r>
              <a:rPr lang="en-US" altLang="zh-TW" dirty="0"/>
              <a:t>Lucas–</a:t>
            </a:r>
            <a:r>
              <a:rPr lang="en-US" altLang="zh-TW" dirty="0" err="1"/>
              <a:t>Kanade</a:t>
            </a:r>
            <a:r>
              <a:rPr lang="en-US" altLang="zh-TW" dirty="0"/>
              <a:t> update </a:t>
            </a:r>
            <a:r>
              <a:rPr lang="en-US" altLang="zh-TW" dirty="0" smtClean="0"/>
              <a:t>rule to the following metrics</a:t>
            </a:r>
          </a:p>
          <a:p>
            <a:pPr lvl="1"/>
            <a:r>
              <a:rPr lang="en-US" altLang="zh-TW" dirty="0" smtClean="0"/>
              <a:t>Bias and gain model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Weighted </a:t>
            </a:r>
            <a:r>
              <a:rPr lang="en-US" altLang="zh-TW" dirty="0"/>
              <a:t>version of the Lucas–</a:t>
            </a:r>
            <a:r>
              <a:rPr lang="en-US" altLang="zh-TW" dirty="0" err="1"/>
              <a:t>Kanade</a:t>
            </a:r>
            <a:r>
              <a:rPr lang="en-US" altLang="zh-TW" dirty="0"/>
              <a:t> </a:t>
            </a:r>
            <a:r>
              <a:rPr lang="en-US" altLang="zh-TW" dirty="0" smtClean="0"/>
              <a:t>algorithm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Robust error metric</a:t>
            </a:r>
            <a:endParaRPr lang="zh-TW" altLang="en-US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73335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91" y="4463017"/>
            <a:ext cx="6826040" cy="55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9" y="5373216"/>
            <a:ext cx="4879123" cy="56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9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8.2 Parametric Motion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;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TW" dirty="0" smtClean="0"/>
                  <a:t>: a spatially varying motion field or correspondence map, parameterized by a low-dimensional vector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The </a:t>
                </a:r>
                <a:r>
                  <a:rPr lang="en-US" altLang="zh-TW" dirty="0" smtClean="0"/>
                  <a:t>modified parametric </a:t>
                </a:r>
                <a:r>
                  <a:rPr lang="en-US" altLang="zh-TW" dirty="0"/>
                  <a:t>incremental motion update </a:t>
                </a:r>
                <a:r>
                  <a:rPr lang="en-US" altLang="zh-TW" dirty="0" smtClean="0"/>
                  <a:t>rule:</a:t>
                </a:r>
              </a:p>
            </p:txBody>
          </p:sp>
        </mc:Choice>
        <mc:Fallback xmlns=""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7" y="4653136"/>
            <a:ext cx="55435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25901"/>
            <a:ext cx="3124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06" y="5697438"/>
            <a:ext cx="13620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1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 Parametric </a:t>
            </a:r>
            <a:r>
              <a:rPr lang="en-US" altLang="zh-TW" dirty="0" smtClean="0"/>
              <a:t>Motion 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(Gauss–Newton) Hessian and gradient-weighted residual </a:t>
            </a:r>
            <a:r>
              <a:rPr lang="en-US" altLang="zh-TW" dirty="0" smtClean="0"/>
              <a:t>vector </a:t>
            </a:r>
            <a:r>
              <a:rPr lang="en-US" altLang="zh-TW" dirty="0"/>
              <a:t>f</a:t>
            </a:r>
            <a:r>
              <a:rPr lang="en-US" altLang="zh-TW" dirty="0" smtClean="0"/>
              <a:t>or </a:t>
            </a:r>
            <a:r>
              <a:rPr lang="en-US" altLang="zh-TW" dirty="0"/>
              <a:t>parametric </a:t>
            </a:r>
            <a:r>
              <a:rPr lang="en-US" altLang="zh-TW" dirty="0" smtClean="0"/>
              <a:t>motion: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16" y="3573016"/>
            <a:ext cx="54188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84" y="4509120"/>
            <a:ext cx="37245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Patch-based Approximation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computation of the Hessian and residual vectors for parametric </a:t>
                </a:r>
                <a:r>
                  <a:rPr lang="en-US" altLang="zh-TW" dirty="0"/>
                  <a:t>motion can be significantly more expensive than for the </a:t>
                </a:r>
                <a:r>
                  <a:rPr lang="en-US" altLang="zh-TW" dirty="0" smtClean="0"/>
                  <a:t>translational case</a:t>
                </a:r>
              </a:p>
              <a:p>
                <a:r>
                  <a:rPr lang="en-US" altLang="zh-TW" dirty="0"/>
                  <a:t>D</a:t>
                </a:r>
                <a:r>
                  <a:rPr lang="en-US" altLang="zh-TW" dirty="0" smtClean="0"/>
                  <a:t>ivide </a:t>
                </a:r>
                <a:r>
                  <a:rPr lang="en-US" altLang="zh-TW" dirty="0"/>
                  <a:t>the image up into smaller sub-blocks (patches)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to only </a:t>
                </a:r>
                <a:r>
                  <a:rPr lang="en-US" altLang="zh-TW" dirty="0" smtClean="0"/>
                  <a:t>accumulate the </a:t>
                </a:r>
                <a:r>
                  <a:rPr lang="en-US" altLang="zh-TW" dirty="0"/>
                  <a:t>simpler </a:t>
                </a:r>
                <a:r>
                  <a:rPr lang="en-US" altLang="zh-TW" dirty="0" smtClean="0"/>
                  <a:t>2x2 </a:t>
                </a:r>
                <a:r>
                  <a:rPr lang="en-US" altLang="zh-TW" dirty="0"/>
                  <a:t>quantities inside the square brackets at the pixel level</a:t>
                </a:r>
              </a:p>
            </p:txBody>
          </p:sp>
        </mc:Choice>
        <mc:Fallback xmlns="">
          <p:sp>
            <p:nvSpPr>
              <p:cNvPr id="2048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 Translational 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62880" y="1916832"/>
                <a:ext cx="8229600" cy="4411663"/>
              </a:xfrm>
            </p:spPr>
            <p:txBody>
              <a:bodyPr/>
              <a:lstStyle/>
              <a:p>
                <a:r>
                  <a:rPr lang="en-US" altLang="zh-TW" dirty="0" smtClean="0"/>
                  <a:t>The simplest way: shift one </a:t>
                </a:r>
                <a:r>
                  <a:rPr lang="en-US" altLang="zh-TW" dirty="0"/>
                  <a:t>image relative to the </a:t>
                </a:r>
                <a:r>
                  <a:rPr lang="en-US" altLang="zh-TW" dirty="0" smtClean="0"/>
                  <a:t>other</a:t>
                </a:r>
              </a:p>
              <a:p>
                <a:r>
                  <a:rPr lang="en-US" altLang="zh-TW" dirty="0"/>
                  <a:t>F</a:t>
                </a:r>
                <a:r>
                  <a:rPr lang="en-US" altLang="zh-TW" dirty="0" smtClean="0"/>
                  <a:t>ind </a:t>
                </a:r>
                <a:r>
                  <a:rPr lang="en-US" altLang="zh-TW" dirty="0"/>
                  <a:t>the minimum of the sum of squared </a:t>
                </a:r>
                <a:r>
                  <a:rPr lang="en-US" altLang="zh-TW" dirty="0" smtClean="0"/>
                  <a:t>differences </a:t>
                </a:r>
                <a:r>
                  <a:rPr lang="en-US" altLang="zh-TW" dirty="0"/>
                  <a:t>(</a:t>
                </a:r>
                <a:r>
                  <a:rPr lang="en-US" altLang="zh-TW" dirty="0" smtClean="0"/>
                  <a:t>SSD) function:</a:t>
                </a:r>
              </a:p>
              <a:p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𝒖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: displacement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1" i="1" smtClean="0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residual error or displacement frame difference</a:t>
                </a:r>
                <a:endParaRPr lang="en-US" altLang="zh-TW" dirty="0"/>
              </a:p>
              <a:p>
                <a:r>
                  <a:rPr lang="en-US" altLang="zh-TW" dirty="0"/>
                  <a:t>B</a:t>
                </a:r>
                <a:r>
                  <a:rPr lang="en-US" altLang="zh-TW" dirty="0" smtClean="0"/>
                  <a:t>rightness </a:t>
                </a:r>
                <a:r>
                  <a:rPr lang="en-US" altLang="zh-TW" dirty="0"/>
                  <a:t>constancy constraint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880" y="1916832"/>
                <a:ext cx="8229600" cy="4411663"/>
              </a:xfrm>
              <a:blipFill rotWithShape="1">
                <a:blip r:embed="rId3"/>
                <a:stretch>
                  <a:fillRect l="-741" t="-1796" r="-370" b="-99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73103"/>
            <a:ext cx="5592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Patch-based </a:t>
            </a:r>
            <a:r>
              <a:rPr lang="en-US" altLang="zh-TW" dirty="0"/>
              <a:t>Approximation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full Hessian and residual can then be approximated </a:t>
            </a:r>
            <a:r>
              <a:rPr lang="en-US" altLang="zh-TW" dirty="0" smtClean="0"/>
              <a:t>as: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6678"/>
            <a:ext cx="3751531" cy="7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31" y="3883072"/>
            <a:ext cx="2942251" cy="76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0" y="4823820"/>
            <a:ext cx="8080293" cy="68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66" y="5684627"/>
            <a:ext cx="5746181" cy="6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Compositional Approach (1/3)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 a complex parametric motion such as a </a:t>
                </a:r>
                <a:r>
                  <a:rPr lang="en-US" altLang="zh-TW" dirty="0" err="1"/>
                  <a:t>homography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the computation </a:t>
                </a:r>
                <a:r>
                  <a:rPr lang="en-US" altLang="zh-TW" dirty="0"/>
                  <a:t>of the motion </a:t>
                </a:r>
                <a:r>
                  <a:rPr lang="en-US" altLang="zh-TW" dirty="0" err="1"/>
                  <a:t>Jacobian</a:t>
                </a:r>
                <a:r>
                  <a:rPr lang="en-US" altLang="zh-TW" dirty="0"/>
                  <a:t> becomes complicated and may involve a per-pixel </a:t>
                </a:r>
                <a:r>
                  <a:rPr lang="en-US" altLang="zh-TW" dirty="0" smtClean="0"/>
                  <a:t>division.</a:t>
                </a:r>
              </a:p>
              <a:p>
                <a:r>
                  <a:rPr lang="en-US" altLang="zh-TW" dirty="0" smtClean="0"/>
                  <a:t>Simplification:</a:t>
                </a:r>
              </a:p>
              <a:p>
                <a:pPr lvl="1"/>
                <a:r>
                  <a:rPr lang="en-US" altLang="zh-TW" dirty="0" smtClean="0"/>
                  <a:t>first warp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target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according to the current motion estimate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;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compare </a:t>
                </a:r>
                <a:r>
                  <a:rPr lang="en-US" altLang="zh-TW" dirty="0"/>
                  <a:t>this warped image against the template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 smtClean="0"/>
              </a:p>
            </p:txBody>
          </p:sp>
        </mc:Choice>
        <mc:Fallback xmlns="">
          <p:sp>
            <p:nvSpPr>
              <p:cNvPr id="2150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Compositional </a:t>
            </a:r>
            <a:r>
              <a:rPr lang="en-US" altLang="zh-TW" dirty="0"/>
              <a:t>Approach </a:t>
            </a:r>
            <a:r>
              <a:rPr lang="en-US" altLang="zh-TW" dirty="0" smtClean="0"/>
              <a:t>(2/3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Simplification:</a:t>
                </a:r>
              </a:p>
              <a:p>
                <a:pPr lvl="1"/>
                <a:r>
                  <a:rPr lang="en-US" altLang="zh-TW" dirty="0" smtClean="0"/>
                  <a:t>first warp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target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according to the current motion estimate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;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compare </a:t>
                </a:r>
                <a:r>
                  <a:rPr lang="en-US" altLang="zh-TW" dirty="0"/>
                  <a:t>this warped image against the template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 smtClean="0"/>
              </a:p>
            </p:txBody>
          </p:sp>
        </mc:Choice>
        <mc:Fallback xmlns="">
          <p:sp>
            <p:nvSpPr>
              <p:cNvPr id="2150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274577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6" y="4797152"/>
            <a:ext cx="4439758" cy="16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Compositional </a:t>
            </a:r>
            <a:r>
              <a:rPr lang="en-US" altLang="zh-TW" dirty="0"/>
              <a:t>Approach </a:t>
            </a:r>
            <a:r>
              <a:rPr lang="en-US" altLang="zh-TW" dirty="0" smtClean="0"/>
              <a:t>(3/3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</a:t>
                </a:r>
                <a:r>
                  <a:rPr lang="en-US" altLang="zh-TW" dirty="0" smtClean="0"/>
                  <a:t>nverse compositional algorithm:</a:t>
                </a:r>
              </a:p>
              <a:p>
                <a:pPr lvl="1"/>
                <a:r>
                  <a:rPr lang="en-US" altLang="zh-TW" dirty="0" smtClean="0"/>
                  <a:t>warp </a:t>
                </a:r>
                <a:r>
                  <a:rPr lang="en-US" altLang="zh-TW" dirty="0"/>
                  <a:t>the template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:r>
                  <a:rPr lang="en-US" altLang="zh-TW" dirty="0" smtClean="0"/>
                  <a:t>minimize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lvl="1"/>
                <a:r>
                  <a:rPr lang="en-US" altLang="zh-TW" dirty="0" smtClean="0"/>
                  <a:t>Has </a:t>
                </a:r>
                <a:r>
                  <a:rPr lang="en-US" altLang="zh-TW" dirty="0"/>
                  <a:t>the potential of pre-computing the inverse Hessian and the steepest </a:t>
                </a:r>
                <a:r>
                  <a:rPr lang="en-US" altLang="zh-TW" dirty="0" smtClean="0"/>
                  <a:t>descent images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2150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16" y="3212557"/>
            <a:ext cx="56929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9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964612" cy="1295400"/>
          </a:xfrm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7384"/>
            <a:ext cx="623098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1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8.2.1~8.2.2 Applications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84213" y="1825501"/>
                <a:ext cx="8229600" cy="5275907"/>
              </a:xfrm>
            </p:spPr>
            <p:txBody>
              <a:bodyPr/>
              <a:lstStyle/>
              <a:p>
                <a:r>
                  <a:rPr lang="en-US" altLang="zh-TW" dirty="0" smtClean="0"/>
                  <a:t>Video stabilization</a:t>
                </a:r>
              </a:p>
              <a:p>
                <a:r>
                  <a:rPr lang="en-US" altLang="zh-TW" dirty="0"/>
                  <a:t>Learned </a:t>
                </a:r>
                <a:r>
                  <a:rPr lang="en-US" altLang="zh-TW" dirty="0" smtClean="0"/>
                  <a:t>motion models:</a:t>
                </a:r>
              </a:p>
              <a:p>
                <a:pPr lvl="1"/>
                <a:r>
                  <a:rPr lang="en-US" altLang="zh-TW" dirty="0"/>
                  <a:t>First, a set of dense motion fields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computed </a:t>
                </a:r>
                <a:r>
                  <a:rPr lang="en-US" altLang="zh-TW" dirty="0" smtClean="0"/>
                  <a:t>from a </a:t>
                </a:r>
                <a:r>
                  <a:rPr lang="en-US" altLang="zh-TW" dirty="0"/>
                  <a:t>set of training videos.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Next</a:t>
                </a:r>
                <a:r>
                  <a:rPr lang="en-US" altLang="zh-TW" dirty="0"/>
                  <a:t>, singular value decomposition (SVD) is applied to the stack </a:t>
                </a:r>
                <a:r>
                  <a:rPr lang="en-US" altLang="zh-TW" dirty="0" smtClean="0"/>
                  <a:t>of motion </a:t>
                </a:r>
                <a:r>
                  <a:rPr lang="en-US" altLang="zh-TW" dirty="0"/>
                  <a:t>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 smtClean="0"/>
                  <a:t> to </a:t>
                </a:r>
                <a:r>
                  <a:rPr lang="en-US" altLang="zh-TW" dirty="0"/>
                  <a:t>compute the first few singular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.</a:t>
                </a:r>
                <a:endParaRPr lang="en-US" altLang="zh-TW" dirty="0" smtClean="0"/>
              </a:p>
              <a:p>
                <a:pPr lvl="1"/>
                <a:r>
                  <a:rPr lang="en-US" altLang="zh-TW" dirty="0"/>
                  <a:t>Finally, for a new test sequence, a novel flow field is computed using a coarse-to-fine algorithm that estimates the unknown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 the parameterized flow </a:t>
                </a:r>
                <a:r>
                  <a:rPr lang="en-US" altLang="zh-TW" dirty="0" smtClean="0"/>
                  <a:t>field.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3" y="1825501"/>
                <a:ext cx="8229600" cy="5275907"/>
              </a:xfrm>
              <a:blipFill rotWithShape="1">
                <a:blip r:embed="rId2"/>
                <a:stretch>
                  <a:fillRect l="-667" t="-1501" r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92" y="6321376"/>
            <a:ext cx="1895310" cy="53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3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8.2.2 Learned Motion </a:t>
            </a:r>
            <a:r>
              <a:rPr lang="en-US" altLang="zh-TW" dirty="0" smtClean="0"/>
              <a:t>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1029"/>
            <a:ext cx="9144001" cy="532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8.3 Spline-based Motion (1/4)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Traditionally, optical flow algorithms </a:t>
            </a:r>
            <a:r>
              <a:rPr lang="en-US" altLang="zh-TW" dirty="0" smtClean="0"/>
              <a:t>compute </a:t>
            </a:r>
            <a:r>
              <a:rPr lang="en-US" altLang="zh-TW" dirty="0"/>
              <a:t>an independent motion </a:t>
            </a:r>
            <a:r>
              <a:rPr lang="en-US" altLang="zh-TW" dirty="0" smtClean="0"/>
              <a:t>estimate for </a:t>
            </a:r>
            <a:r>
              <a:rPr lang="en-US" altLang="zh-TW" dirty="0"/>
              <a:t>each </a:t>
            </a:r>
            <a:r>
              <a:rPr lang="en-US" altLang="zh-TW" dirty="0" smtClean="0"/>
              <a:t>pixel.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general optical flow analog </a:t>
            </a:r>
            <a:r>
              <a:rPr lang="en-US" altLang="zh-TW" dirty="0" smtClean="0"/>
              <a:t>can </a:t>
            </a:r>
            <a:r>
              <a:rPr lang="en-US" altLang="zh-TW" dirty="0"/>
              <a:t>thus be written as</a:t>
            </a:r>
            <a:endParaRPr lang="en-US" altLang="zh-TW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74" y="4437112"/>
            <a:ext cx="51986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8.3 Spline-based Motion (2/4)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Represent </a:t>
                </a:r>
                <a:r>
                  <a:rPr lang="en-US" altLang="zh-TW" dirty="0"/>
                  <a:t>the motion field as a two-dimensional </a:t>
                </a:r>
                <a:r>
                  <a:rPr lang="en-US" altLang="zh-TW" dirty="0" smtClean="0"/>
                  <a:t>spline controlled </a:t>
                </a:r>
                <a:r>
                  <a:rPr lang="en-US" altLang="zh-TW" dirty="0"/>
                  <a:t>by a smaller number of control </a:t>
                </a:r>
                <a:r>
                  <a:rPr lang="en-US" altLang="zh-TW" dirty="0" smtClean="0"/>
                  <a:t>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the </a:t>
                </a:r>
                <a:r>
                  <a:rPr lang="en-US" altLang="zh-TW" dirty="0"/>
                  <a:t>basis </a:t>
                </a:r>
                <a:r>
                  <a:rPr lang="en-US" altLang="zh-TW" dirty="0" smtClean="0"/>
                  <a:t>functions; only </a:t>
                </a:r>
                <a:r>
                  <a:rPr lang="en-US" altLang="zh-TW" dirty="0"/>
                  <a:t>non-zero over a small finite </a:t>
                </a:r>
                <a:r>
                  <a:rPr lang="en-US" altLang="zh-TW" dirty="0" smtClean="0"/>
                  <a:t>support interval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weights;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are known linear combinations of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096344" cy="60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 Spline-based Motion </a:t>
            </a:r>
            <a:r>
              <a:rPr lang="en-US" altLang="zh-TW" dirty="0" smtClean="0"/>
              <a:t>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837" cy="395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Robust Error Metrics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Replace the </a:t>
                </a:r>
                <a:r>
                  <a:rPr lang="en-US" altLang="zh-TW" dirty="0"/>
                  <a:t>squared error terms with a </a:t>
                </a:r>
                <a:r>
                  <a:rPr lang="en-US" altLang="zh-TW" dirty="0" smtClean="0"/>
                  <a:t>robust </a:t>
                </a:r>
                <a:r>
                  <a:rPr lang="en-US" altLang="zh-TW" dirty="0"/>
                  <a:t>function 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g</a:t>
                </a:r>
                <a:r>
                  <a:rPr lang="en-US" altLang="zh-TW" dirty="0" smtClean="0"/>
                  <a:t>rows </a:t>
                </a:r>
                <a:r>
                  <a:rPr lang="en-US" altLang="zh-TW" dirty="0"/>
                  <a:t>less quickly than the quadratic penalty </a:t>
                </a:r>
                <a:r>
                  <a:rPr lang="en-US" altLang="zh-TW" dirty="0" smtClean="0"/>
                  <a:t>associated with least squares</a:t>
                </a:r>
              </a:p>
            </p:txBody>
          </p:sp>
        </mc:Choice>
        <mc:Fallback xmlns="">
          <p:sp>
            <p:nvSpPr>
              <p:cNvPr id="614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59766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31" y="4712118"/>
            <a:ext cx="2088232" cy="21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54" y="0"/>
            <a:ext cx="63195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0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 Spline-based Motion </a:t>
            </a:r>
            <a:r>
              <a:rPr lang="en-US" altLang="zh-TW" dirty="0" smtClean="0"/>
              <a:t>(4/4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341"/>
            <a:ext cx="9144000" cy="376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dirty="0" smtClean="0"/>
              <a:t>8.3.1 </a:t>
            </a:r>
            <a:r>
              <a:rPr lang="en-US" altLang="zh-TW" sz="3000" dirty="0"/>
              <a:t>Application: Medical </a:t>
            </a:r>
            <a:r>
              <a:rPr lang="en-US" altLang="zh-TW" sz="3000" dirty="0" smtClean="0"/>
              <a:t>Image Registration (1/2)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80512" cy="472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8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dirty="0" smtClean="0"/>
              <a:t>8.3.1 </a:t>
            </a:r>
            <a:r>
              <a:rPr lang="en-US" altLang="zh-TW" sz="3000" dirty="0"/>
              <a:t>Application: Medical </a:t>
            </a:r>
            <a:r>
              <a:rPr lang="en-US" altLang="zh-TW" sz="3000" dirty="0" smtClean="0"/>
              <a:t>Image Registration (2/2)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1" cy="43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8.4 Optical Flow (1/2)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most general </a:t>
            </a:r>
            <a:r>
              <a:rPr lang="en-US" altLang="zh-TW" dirty="0" smtClean="0"/>
              <a:t>version </a:t>
            </a:r>
            <a:r>
              <a:rPr lang="en-US" altLang="zh-TW" dirty="0"/>
              <a:t>of motion estimation is to compute an </a:t>
            </a:r>
            <a:r>
              <a:rPr lang="en-US" altLang="zh-TW" dirty="0" smtClean="0"/>
              <a:t>independent estimate </a:t>
            </a:r>
            <a:r>
              <a:rPr lang="en-US" altLang="zh-TW" dirty="0"/>
              <a:t>of motion at each pixel, which is generally known as optical (or optic) flow</a:t>
            </a:r>
            <a:endParaRPr lang="en-US" altLang="zh-TW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80760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8.4 Optical </a:t>
            </a:r>
            <a:r>
              <a:rPr lang="en-US" altLang="zh-TW" dirty="0"/>
              <a:t>Flow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rightness </a:t>
            </a:r>
            <a:r>
              <a:rPr lang="en-US" altLang="zh-TW" dirty="0"/>
              <a:t>constancy </a:t>
            </a:r>
            <a:r>
              <a:rPr lang="en-US" altLang="zh-TW" dirty="0" smtClean="0"/>
              <a:t>constraint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          : temporal </a:t>
            </a:r>
            <a:r>
              <a:rPr lang="en-US" altLang="zh-TW" dirty="0"/>
              <a:t>derivative</a:t>
            </a:r>
            <a:endParaRPr lang="en-US" altLang="zh-TW" dirty="0" smtClean="0"/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iscrete analog </a:t>
            </a:r>
            <a:r>
              <a:rPr lang="en-US" altLang="zh-TW" dirty="0"/>
              <a:t>to the analytic global </a:t>
            </a:r>
            <a:r>
              <a:rPr lang="en-US" altLang="zh-TW" dirty="0" smtClean="0"/>
              <a:t>energy: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65474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10" y="4653136"/>
            <a:ext cx="459051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80" y="3284984"/>
            <a:ext cx="2339170" cy="3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39547"/>
            <a:ext cx="952302" cy="33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680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3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820150" cy="1295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8.4.1 Multi-frame Motion Estimation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" y="2378626"/>
            <a:ext cx="9137253" cy="393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8.4.2~8.4.3 </a:t>
            </a:r>
            <a:r>
              <a:rPr lang="en-US" altLang="zh-TW" dirty="0" smtClean="0"/>
              <a:t>Application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Video </a:t>
            </a:r>
            <a:r>
              <a:rPr lang="en-US" altLang="zh-TW" dirty="0" err="1" smtClean="0"/>
              <a:t>denoising</a:t>
            </a:r>
            <a:endParaRPr lang="en-US" altLang="zh-TW" dirty="0" smtClean="0"/>
          </a:p>
          <a:p>
            <a:r>
              <a:rPr lang="en-US" altLang="zh-TW" dirty="0"/>
              <a:t>De-interlacing</a:t>
            </a:r>
          </a:p>
          <a:p>
            <a:endParaRPr lang="en-US" altLang="zh-TW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883208" cy="328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8.5 Layered Motion (1/2)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5829"/>
            <a:ext cx="7377384" cy="530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Robust Error </a:t>
            </a:r>
            <a:r>
              <a:rPr lang="en-US" altLang="zh-TW" dirty="0"/>
              <a:t>Metrics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Sum </a:t>
                </a:r>
                <a:r>
                  <a:rPr lang="en-US" altLang="zh-TW" dirty="0"/>
                  <a:t>of absolute differences (SAD) metric or L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 norm</a:t>
                </a:r>
                <a:endParaRPr lang="zh-TW" altLang="en-US" dirty="0"/>
              </a:p>
              <a:p>
                <a:endParaRPr lang="en-US" altLang="zh-TW" dirty="0" smtClean="0"/>
              </a:p>
              <a:p>
                <a:r>
                  <a:rPr lang="en-US" altLang="zh-TW" dirty="0" err="1"/>
                  <a:t>Geman</a:t>
                </a:r>
                <a:r>
                  <a:rPr lang="en-US" altLang="zh-TW" dirty="0"/>
                  <a:t>–McClure </a:t>
                </a:r>
                <a:r>
                  <a:rPr lang="en-US" altLang="zh-TW" dirty="0" smtClean="0"/>
                  <a:t>function</a:t>
                </a:r>
              </a:p>
              <a:p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zh-TW" dirty="0" smtClean="0"/>
                  <a:t>: outlier threshold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614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01307"/>
            <a:ext cx="5616624" cy="7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42" y="4136173"/>
            <a:ext cx="2046916" cy="5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1000"/>
            <a:ext cx="2448272" cy="22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8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8.5 Layered Motion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33620"/>
            <a:ext cx="9144000" cy="35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41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zh-TW" sz="3500" dirty="0" smtClean="0"/>
              <a:t>8.5.1 Application: Frame Interpolation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 the same motion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obtained </a:t>
                </a:r>
                <a:r>
                  <a:rPr lang="en-US" altLang="zh-TW" dirty="0"/>
                  <a:t>at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as is obtained at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the </a:t>
                </a:r>
                <a:r>
                  <a:rPr lang="en-US" altLang="zh-TW" dirty="0" smtClean="0"/>
                  <a:t>flow vectors </a:t>
                </a:r>
                <a:r>
                  <a:rPr lang="en-US" altLang="zh-TW" dirty="0"/>
                  <a:t>are said to be consistent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This </a:t>
                </a:r>
                <a:r>
                  <a:rPr lang="en-US" altLang="zh-TW" dirty="0"/>
                  <a:t>motion estimate can be transferred to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in the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being generated,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/>
                  <a:t>the time of interpolation. 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6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r>
              <a:rPr lang="en-US" altLang="zh-TW" sz="3500" dirty="0"/>
              <a:t>8.5.1 Application: Frame Interpolation </a:t>
            </a:r>
            <a:r>
              <a:rPr lang="en-US" altLang="zh-TW" sz="3500" dirty="0" smtClean="0"/>
              <a:t>(2/2</a:t>
            </a:r>
            <a:r>
              <a:rPr lang="en-US" altLang="zh-TW" sz="3500" dirty="0"/>
              <a:t>)</a:t>
            </a:r>
            <a:endParaRPr lang="en-US" altLang="zh-TW" sz="35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final </a:t>
                </a:r>
                <a:r>
                  <a:rPr lang="en-US" altLang="zh-TW" dirty="0" smtClean="0"/>
                  <a:t>color value </a:t>
                </a:r>
                <a:r>
                  <a:rPr lang="en-US" altLang="zh-TW" dirty="0"/>
                  <a:t>at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𝑡𝑢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can be computed as a linear blend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55272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zh-TW" sz="3200" dirty="0" smtClean="0"/>
              <a:t>8.5.2 Transparent Layers and Reflections (1/2)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5238"/>
            <a:ext cx="7415710" cy="526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r>
              <a:rPr lang="en-US" altLang="zh-TW" sz="3200" dirty="0"/>
              <a:t>8.5.2 Transparent Layers and Reflections </a:t>
            </a:r>
            <a:r>
              <a:rPr lang="en-US" altLang="zh-TW" sz="3200" dirty="0" smtClean="0"/>
              <a:t>(2/2</a:t>
            </a:r>
            <a:r>
              <a:rPr lang="en-US" altLang="zh-TW" sz="3200" dirty="0"/>
              <a:t>)</a:t>
            </a:r>
            <a:endParaRPr lang="en-US" altLang="zh-TW" sz="3200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919"/>
            <a:ext cx="9144496" cy="438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6018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B.K.P, Horn, </a:t>
            </a:r>
            <a:r>
              <a:rPr lang="en-US" altLang="zh-TW" b="0" i="1"/>
              <a:t>Robot Vision,</a:t>
            </a:r>
            <a:r>
              <a:rPr lang="en-US" altLang="zh-TW" b="0"/>
              <a:t> The MIT Press, Cambridge, MA, 1986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Chapter 12 Motion Field &amp; Optical Flow</a:t>
            </a:r>
          </a:p>
          <a:p>
            <a:r>
              <a:rPr lang="en-US" altLang="zh-TW"/>
              <a:t>optic flow: apparent motion of brightness patterns during relative motion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7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motion field: assigns velocity vector to each point in the image</a:t>
            </a:r>
          </a:p>
          <a:p>
            <a:r>
              <a:rPr lang="en-US" altLang="zh-TW" i="1"/>
              <a:t>P</a:t>
            </a:r>
            <a:r>
              <a:rPr lang="en-US" altLang="zh-TW" baseline="-25000"/>
              <a:t>o</a:t>
            </a:r>
            <a:r>
              <a:rPr lang="en-US" altLang="zh-TW"/>
              <a:t>: some point on the surface of an object</a:t>
            </a:r>
          </a:p>
          <a:p>
            <a:r>
              <a:rPr lang="en-US" altLang="zh-TW" i="1"/>
              <a:t>P</a:t>
            </a:r>
            <a:r>
              <a:rPr lang="en-US" altLang="zh-TW" i="1" baseline="-25000"/>
              <a:t>i</a:t>
            </a:r>
            <a:r>
              <a:rPr lang="en-US" altLang="zh-TW"/>
              <a:t>: corresponding point in the image</a:t>
            </a:r>
          </a:p>
          <a:p>
            <a:r>
              <a:rPr lang="en-US" altLang="zh-TW" i="1"/>
              <a:t>v</a:t>
            </a:r>
            <a:r>
              <a:rPr lang="en-US" altLang="zh-TW" baseline="-25000"/>
              <a:t>o</a:t>
            </a:r>
            <a:r>
              <a:rPr lang="en-US" altLang="zh-TW"/>
              <a:t>: object point velocity relative to camera</a:t>
            </a:r>
          </a:p>
          <a:p>
            <a:r>
              <a:rPr lang="en-US" altLang="zh-TW" i="1"/>
              <a:t>v</a:t>
            </a:r>
            <a:r>
              <a:rPr lang="en-US" altLang="zh-TW" i="1" baseline="-25000"/>
              <a:t>i</a:t>
            </a:r>
            <a:r>
              <a:rPr lang="en-US" altLang="zh-TW"/>
              <a:t>:</a:t>
            </a:r>
            <a:r>
              <a:rPr lang="en-US" altLang="zh-TW" i="1"/>
              <a:t> </a:t>
            </a:r>
            <a:r>
              <a:rPr lang="en-US" altLang="zh-TW"/>
              <a:t>motion in corresponding image point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05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i="1"/>
              <a:t>r</a:t>
            </a:r>
            <a:r>
              <a:rPr lang="en-US" altLang="zh-TW" i="1" baseline="-25000"/>
              <a:t>i</a:t>
            </a:r>
            <a:r>
              <a:rPr lang="en-US" altLang="zh-TW"/>
              <a:t>: distance between perspectivity center and image point</a:t>
            </a:r>
          </a:p>
          <a:p>
            <a:r>
              <a:rPr lang="en-US" altLang="zh-TW" i="1"/>
              <a:t>r</a:t>
            </a:r>
            <a:r>
              <a:rPr lang="en-US" altLang="zh-TW" i="1" baseline="-25000"/>
              <a:t>o</a:t>
            </a:r>
            <a:r>
              <a:rPr lang="en-US" altLang="zh-TW"/>
              <a:t>: distance between perspectivity center and object point</a:t>
            </a:r>
          </a:p>
          <a:p>
            <a:r>
              <a:rPr lang="en-US" altLang="zh-TW" i="1"/>
              <a:t>f’</a:t>
            </a:r>
            <a:r>
              <a:rPr lang="en-US" altLang="zh-TW"/>
              <a:t>: camera constant</a:t>
            </a:r>
          </a:p>
          <a:p>
            <a:r>
              <a:rPr lang="en-US" altLang="zh-TW" i="1"/>
              <a:t>z</a:t>
            </a:r>
            <a:r>
              <a:rPr lang="en-US" altLang="zh-TW"/>
              <a:t>: depth axis, optic axis</a:t>
            </a:r>
          </a:p>
          <a:p>
            <a:r>
              <a:rPr lang="en-US" altLang="zh-TW"/>
              <a:t>object point displacement causes corresponding image point displacement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68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pic>
        <p:nvPicPr>
          <p:cNvPr id="683012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355600"/>
            <a:ext cx="8597900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Spatially Varying Weights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Weighted </a:t>
                </a:r>
                <a:r>
                  <a:rPr lang="en-US" altLang="zh-TW" dirty="0"/>
                  <a:t>(or windowed) SSD </a:t>
                </a:r>
                <a:r>
                  <a:rPr lang="en-US" altLang="zh-TW" dirty="0" smtClean="0"/>
                  <a:t>function: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weighting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are zero </a:t>
                </a:r>
                <a:r>
                  <a:rPr lang="en-US" altLang="zh-TW" dirty="0" smtClean="0"/>
                  <a:t>outside </a:t>
                </a:r>
                <a:r>
                  <a:rPr lang="en-US" altLang="zh-TW" dirty="0"/>
                  <a:t>the image </a:t>
                </a:r>
                <a:r>
                  <a:rPr lang="en-US" altLang="zh-TW" dirty="0" smtClean="0"/>
                  <a:t>boundaries</a:t>
                </a:r>
              </a:p>
              <a:p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above metric can have a bias </a:t>
                </a:r>
                <a:r>
                  <a:rPr lang="en-US" altLang="zh-TW" dirty="0" smtClean="0"/>
                  <a:t>towards smaller </a:t>
                </a:r>
                <a:r>
                  <a:rPr lang="en-US" altLang="zh-TW" dirty="0"/>
                  <a:t>overlap </a:t>
                </a:r>
                <a:r>
                  <a:rPr lang="en-US" altLang="zh-TW" dirty="0" smtClean="0"/>
                  <a:t>solutions if </a:t>
                </a:r>
                <a:r>
                  <a:rPr lang="en-US" altLang="zh-TW" dirty="0"/>
                  <a:t>a large range of potential motions is </a:t>
                </a:r>
                <a:r>
                  <a:rPr lang="en-US" altLang="zh-TW" dirty="0" smtClean="0"/>
                  <a:t>allowed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717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60378" cy="64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620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478712" cy="4411663"/>
          </a:xfrm>
        </p:spPr>
        <p:txBody>
          <a:bodyPr/>
          <a:lstStyle/>
          <a:p>
            <a:r>
              <a:rPr lang="en-US" altLang="zh-TW" sz="2600"/>
              <a:t>Velocities:</a:t>
            </a:r>
          </a:p>
          <a:p>
            <a:endParaRPr lang="en-US" altLang="zh-TW" sz="2600"/>
          </a:p>
          <a:p>
            <a:endParaRPr lang="en-US" altLang="zh-TW" sz="2600"/>
          </a:p>
          <a:p>
            <a:r>
              <a:rPr lang="en-US" altLang="zh-TW" sz="2600"/>
              <a:t>where </a:t>
            </a:r>
            <a:r>
              <a:rPr lang="en-US" altLang="zh-TW" sz="2600" i="1"/>
              <a:t>r</a:t>
            </a:r>
            <a:r>
              <a:rPr lang="en-US" altLang="zh-TW" sz="2600" i="1" baseline="-25000"/>
              <a:t>o</a:t>
            </a:r>
            <a:r>
              <a:rPr lang="en-US" altLang="zh-TW" sz="2600"/>
              <a:t> and </a:t>
            </a:r>
            <a:r>
              <a:rPr lang="en-US" altLang="zh-TW" sz="2600" i="1"/>
              <a:t>r</a:t>
            </a:r>
            <a:r>
              <a:rPr lang="en-US" altLang="zh-TW" sz="2600" i="1" baseline="-25000"/>
              <a:t>i</a:t>
            </a:r>
            <a:r>
              <a:rPr lang="en-US" altLang="zh-TW" sz="2600"/>
              <a:t>  are related by</a:t>
            </a:r>
          </a:p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</p:txBody>
      </p:sp>
      <p:pic>
        <p:nvPicPr>
          <p:cNvPr id="68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2400" y="2587625"/>
            <a:ext cx="3000375" cy="704850"/>
          </a:xfrm>
          <a:noFill/>
          <a:ln/>
        </p:spPr>
      </p:pic>
      <p:pic>
        <p:nvPicPr>
          <p:cNvPr id="68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18764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0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differentiation of this perspective projection equation yields</a:t>
            </a:r>
          </a:p>
          <a:p>
            <a:endParaRPr lang="en-US" altLang="zh-TW"/>
          </a:p>
        </p:txBody>
      </p:sp>
      <p:pic>
        <p:nvPicPr>
          <p:cNvPr id="68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686175"/>
            <a:ext cx="7116763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optical flow need not always correspond to the motion field</a:t>
            </a:r>
          </a:p>
          <a:p>
            <a:r>
              <a:rPr lang="en-US" altLang="zh-TW"/>
              <a:t>(a) perfectly uniform sphere rotating under constant illumination:</a:t>
            </a:r>
          </a:p>
          <a:p>
            <a:r>
              <a:rPr lang="en-US" altLang="zh-TW"/>
              <a:t>no optical flow, yet nonzero motion field</a:t>
            </a:r>
          </a:p>
          <a:p>
            <a:r>
              <a:rPr lang="en-US" altLang="zh-TW"/>
              <a:t>(b) fixed sphere illuminated by moving light source:</a:t>
            </a:r>
          </a:p>
          <a:p>
            <a:r>
              <a:rPr lang="en-US" altLang="zh-TW"/>
              <a:t>nonzero optical flow, yet zero motion field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81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691204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53975"/>
            <a:ext cx="8348663" cy="685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not easy to decide which </a:t>
            </a:r>
            <a:r>
              <a:rPr lang="en-US" altLang="zh-TW" i="1"/>
              <a:t>P’</a:t>
            </a:r>
            <a:r>
              <a:rPr lang="en-US" altLang="zh-TW"/>
              <a:t> on contour </a:t>
            </a:r>
            <a:r>
              <a:rPr lang="en-US" altLang="zh-TW" i="1"/>
              <a:t>C’</a:t>
            </a:r>
            <a:r>
              <a:rPr lang="en-US" altLang="zh-TW"/>
              <a:t> corresponds to P on C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30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693252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325" y="206375"/>
            <a:ext cx="9177338" cy="6675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optical flow: not uniquely determined by local information in changing</a:t>
            </a:r>
          </a:p>
          <a:p>
            <a:r>
              <a:rPr lang="en-US" altLang="zh-TW"/>
              <a:t>              irradiance at time </a:t>
            </a:r>
            <a:r>
              <a:rPr lang="en-US" altLang="zh-TW" i="1"/>
              <a:t>t</a:t>
            </a:r>
            <a:r>
              <a:rPr lang="en-US" altLang="zh-TW"/>
              <a:t> at image point (</a:t>
            </a:r>
            <a:r>
              <a:rPr lang="en-US" altLang="zh-TW" i="1"/>
              <a:t>x</a:t>
            </a:r>
            <a:r>
              <a:rPr lang="en-US" altLang="zh-TW"/>
              <a:t>, </a:t>
            </a:r>
            <a:r>
              <a:rPr lang="en-US" altLang="zh-TW" i="1"/>
              <a:t>y</a:t>
            </a:r>
            <a:r>
              <a:rPr lang="en-US" altLang="zh-TW"/>
              <a:t>)</a:t>
            </a:r>
          </a:p>
          <a:p>
            <a:r>
              <a:rPr lang="en-US" altLang="zh-TW"/>
              <a:t>                        components of optical flow vector</a:t>
            </a:r>
          </a:p>
          <a:p>
            <a:endParaRPr lang="en-US" altLang="zh-TW"/>
          </a:p>
        </p:txBody>
      </p:sp>
      <p:pic>
        <p:nvPicPr>
          <p:cNvPr id="69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190875"/>
            <a:ext cx="14779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42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206875"/>
            <a:ext cx="26527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7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assumption: irradiance the same at time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fact: motion field continuous almost everywhere</a:t>
            </a:r>
          </a:p>
          <a:p>
            <a:endParaRPr lang="en-US" altLang="zh-TW"/>
          </a:p>
        </p:txBody>
      </p:sp>
      <p:pic>
        <p:nvPicPr>
          <p:cNvPr id="6973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551113"/>
            <a:ext cx="52451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465513"/>
            <a:ext cx="904716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expand above equation in Taylor series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i="1" dirty="0"/>
              <a:t>e</a:t>
            </a:r>
            <a:r>
              <a:rPr lang="en-US" altLang="zh-TW" dirty="0"/>
              <a:t>: second- and higher-order terms in</a:t>
            </a:r>
          </a:p>
          <a:p>
            <a:r>
              <a:rPr lang="en-US" altLang="zh-TW"/>
              <a:t>cancelling </a:t>
            </a:r>
            <a:r>
              <a:rPr lang="en-US" altLang="zh-TW" i="1" smtClean="0"/>
              <a:t>E</a:t>
            </a:r>
            <a:r>
              <a:rPr lang="en-US" altLang="zh-TW" smtClean="0"/>
              <a:t>(</a:t>
            </a:r>
            <a:r>
              <a:rPr lang="en-US" altLang="zh-TW" i="1" smtClean="0"/>
              <a:t>x</a:t>
            </a:r>
            <a:r>
              <a:rPr lang="en-US" altLang="zh-TW"/>
              <a:t>, </a:t>
            </a:r>
            <a:r>
              <a:rPr lang="en-US" altLang="zh-TW" i="1"/>
              <a:t>y</a:t>
            </a:r>
            <a:r>
              <a:rPr lang="en-US" altLang="zh-TW"/>
              <a:t>, t), dividing through by </a:t>
            </a:r>
          </a:p>
          <a:p>
            <a:endParaRPr lang="en-US" altLang="zh-TW" dirty="0"/>
          </a:p>
        </p:txBody>
      </p:sp>
      <p:pic>
        <p:nvPicPr>
          <p:cNvPr id="7004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030538"/>
            <a:ext cx="810418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335463"/>
            <a:ext cx="1463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4964113"/>
            <a:ext cx="12430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3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629275"/>
            <a:ext cx="3514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which is actually just the expansion of the equation</a:t>
            </a:r>
          </a:p>
          <a:p>
            <a:endParaRPr lang="en-US" altLang="zh-TW"/>
          </a:p>
          <a:p>
            <a:r>
              <a:rPr lang="en-US" altLang="zh-TW"/>
              <a:t>abbreviations: </a:t>
            </a:r>
          </a:p>
          <a:p>
            <a:endParaRPr lang="en-US" altLang="zh-TW"/>
          </a:p>
        </p:txBody>
      </p:sp>
      <p:pic>
        <p:nvPicPr>
          <p:cNvPr id="7065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573338"/>
            <a:ext cx="12779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4338638"/>
            <a:ext cx="472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Spatially Varying Weights (2/2)</a:t>
            </a:r>
            <a:endParaRPr lang="zh-TW" altLang="en-US" dirty="0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per-pixel </a:t>
            </a:r>
            <a:r>
              <a:rPr lang="en-US" altLang="zh-TW" dirty="0"/>
              <a:t>(or mean) squared pixel error </a:t>
            </a:r>
            <a:r>
              <a:rPr lang="en-US" altLang="zh-TW" dirty="0" smtClean="0"/>
              <a:t>instead of the original weighted SSD score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The </a:t>
            </a:r>
            <a:r>
              <a:rPr lang="en-US" altLang="zh-TW" dirty="0" smtClean="0"/>
              <a:t>use of the square </a:t>
            </a:r>
            <a:r>
              <a:rPr lang="en-US" altLang="zh-TW" dirty="0"/>
              <a:t>root of </a:t>
            </a:r>
            <a:r>
              <a:rPr lang="en-US" altLang="zh-TW" dirty="0" smtClean="0"/>
              <a:t>this quantity </a:t>
            </a:r>
            <a:r>
              <a:rPr lang="en-US" altLang="zh-TW" dirty="0"/>
              <a:t>(</a:t>
            </a:r>
            <a:r>
              <a:rPr lang="en-US" altLang="zh-TW" dirty="0" smtClean="0"/>
              <a:t>the </a:t>
            </a:r>
            <a:r>
              <a:rPr lang="en-US" altLang="zh-TW" dirty="0"/>
              <a:t>root mean square intensity </a:t>
            </a:r>
            <a:r>
              <a:rPr lang="en-US" altLang="zh-TW" dirty="0" smtClean="0"/>
              <a:t>error) is reported in some studies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76" y="3467008"/>
            <a:ext cx="3086665" cy="6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6698"/>
            <a:ext cx="1228595" cy="37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97" y="5589240"/>
            <a:ext cx="2686422" cy="43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we obtain optical flow constraint equation: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flow velocity (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</a:t>
            </a:r>
            <a:r>
              <a:rPr lang="en-US" altLang="zh-TW"/>
              <a:t>): lies along straight line perpendicular to intensity gradient</a:t>
            </a:r>
          </a:p>
          <a:p>
            <a:endParaRPr lang="en-US" altLang="zh-TW"/>
          </a:p>
        </p:txBody>
      </p:sp>
      <p:pic>
        <p:nvPicPr>
          <p:cNvPr id="70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967038"/>
            <a:ext cx="26384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11684" name="Picture 4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8" y="238125"/>
            <a:ext cx="7608887" cy="6843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68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zh-TW" sz="2600"/>
          </a:p>
        </p:txBody>
      </p:sp>
    </p:spTree>
    <p:extLst>
      <p:ext uri="{BB962C8B-B14F-4D97-AF65-F5344CB8AC3E}">
        <p14:creationId xmlns:p14="http://schemas.microsoft.com/office/powerpoint/2010/main" val="6896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rewrite constraint equation:</a:t>
            </a:r>
          </a:p>
          <a:p>
            <a:endParaRPr lang="en-US" altLang="zh-TW"/>
          </a:p>
          <a:p>
            <a:r>
              <a:rPr lang="en-US" altLang="zh-TW"/>
              <a:t>aperture problem: cannot determine optical flow along isobrightness contour</a:t>
            </a:r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711450"/>
            <a:ext cx="39401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8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12.3 Smoothness of the Optical Flow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motion field: usually varies smoothly in most parts of image</a:t>
            </a:r>
          </a:p>
          <a:p>
            <a:r>
              <a:rPr lang="en-US" altLang="zh-TW"/>
              <a:t>try to minimize a measure of departure from smoothness</a:t>
            </a:r>
          </a:p>
          <a:p>
            <a:endParaRPr lang="en-US" altLang="zh-TW"/>
          </a:p>
        </p:txBody>
      </p:sp>
      <p:pic>
        <p:nvPicPr>
          <p:cNvPr id="71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289425"/>
            <a:ext cx="661511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12.3 Smoothness of the Optical Flow (cont’)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error in optical flow constraint equation should be small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overall, to minimize 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71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246438"/>
            <a:ext cx="54641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4259263"/>
            <a:ext cx="15017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899025"/>
            <a:ext cx="905033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12.3 Smoothness of the Optical Flow (cont’)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     large if brightness measurements are accurate</a:t>
            </a:r>
          </a:p>
          <a:p>
            <a:r>
              <a:rPr lang="en-US" altLang="zh-TW" dirty="0"/>
              <a:t>     small if brightness measurements are noisy</a:t>
            </a:r>
          </a:p>
          <a:p>
            <a:endParaRPr lang="en-US" altLang="zh-TW" dirty="0"/>
          </a:p>
        </p:txBody>
      </p:sp>
      <p:pic>
        <p:nvPicPr>
          <p:cNvPr id="720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092325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10673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12.4 Filling in Optical Flow Information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regions of uniform brightness: optical flow velocity cannot be found locally</a:t>
            </a:r>
          </a:p>
          <a:p>
            <a:r>
              <a:rPr lang="en-US" altLang="zh-TW"/>
              <a:t>brightness corners: reliable information is available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4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12.5 Boundary Conditions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Well-posed problem: solution exists and is unique</a:t>
            </a:r>
          </a:p>
          <a:p>
            <a:r>
              <a:rPr lang="en-US" altLang="zh-TW"/>
              <a:t>partial differential equation: infinite number of solution unless with boundary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3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first partial derivatives of 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</a:t>
            </a:r>
            <a:r>
              <a:rPr lang="en-US" altLang="zh-TW"/>
              <a:t>: can be estimated using difference</a:t>
            </a:r>
          </a:p>
          <a:p>
            <a:endParaRPr lang="en-US" altLang="zh-TW" i="1"/>
          </a:p>
        </p:txBody>
      </p:sp>
    </p:spTree>
    <p:extLst>
      <p:ext uri="{BB962C8B-B14F-4D97-AF65-F5344CB8AC3E}">
        <p14:creationId xmlns:p14="http://schemas.microsoft.com/office/powerpoint/2010/main" val="39128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7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27044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000125"/>
            <a:ext cx="9047163" cy="498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9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r>
              <a:rPr lang="en-US" altLang="zh-TW" dirty="0" smtClean="0"/>
              <a:t>Bias and Gain (Exposure Differences)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simple model with the following relationship:</a:t>
                </a:r>
              </a:p>
              <a:p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: gain</a:t>
                </a:r>
                <a:endParaRPr lang="en-US" altLang="zh-TW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altLang="zh-TW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altLang="zh-TW" dirty="0" smtClean="0"/>
                  <a:t>: bias</a:t>
                </a:r>
              </a:p>
              <a:p>
                <a:r>
                  <a:rPr lang="en-US" altLang="zh-TW" dirty="0"/>
                  <a:t>The </a:t>
                </a:r>
                <a:r>
                  <a:rPr lang="en-US" altLang="zh-TW" dirty="0" smtClean="0"/>
                  <a:t>least squares </a:t>
                </a:r>
                <a:r>
                  <a:rPr lang="en-US" altLang="zh-TW" dirty="0"/>
                  <a:t>formulation </a:t>
                </a:r>
                <a:r>
                  <a:rPr lang="en-US" altLang="zh-TW" dirty="0" smtClean="0"/>
                  <a:t>becomes: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Use linear regression to estimate both gain and bias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2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18" y="2611157"/>
            <a:ext cx="4578030" cy="45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9" y="4677889"/>
            <a:ext cx="841336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measure of departure from smoothness:</a:t>
            </a:r>
          </a:p>
          <a:p>
            <a:endParaRPr lang="en-US" altLang="zh-TW"/>
          </a:p>
          <a:p>
            <a:r>
              <a:rPr lang="en-US" altLang="zh-TW"/>
              <a:t>error in optical flow constraint equation: 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to seek set of values                that minimize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280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44775"/>
            <a:ext cx="89312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879850"/>
            <a:ext cx="48561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787900"/>
            <a:ext cx="163988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451475"/>
            <a:ext cx="39624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dieffrentiating </a:t>
            </a:r>
            <a:r>
              <a:rPr lang="en-US" altLang="zh-TW" i="1"/>
              <a:t>e</a:t>
            </a:r>
            <a:r>
              <a:rPr lang="en-US" altLang="zh-TW"/>
              <a:t> with respect to</a:t>
            </a:r>
          </a:p>
          <a:p>
            <a:endParaRPr lang="en-US" altLang="zh-TW"/>
          </a:p>
        </p:txBody>
      </p:sp>
      <p:pic>
        <p:nvPicPr>
          <p:cNvPr id="7331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143125"/>
            <a:ext cx="15208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911475"/>
            <a:ext cx="7754937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where         are local average of 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 </a:t>
            </a:r>
            <a:r>
              <a:rPr lang="en-US" altLang="zh-TW"/>
              <a:t>(9 neighbors? )</a:t>
            </a:r>
          </a:p>
          <a:p>
            <a:r>
              <a:rPr lang="en-US" altLang="zh-TW"/>
              <a:t>extremum occurs where the above derivatives of </a:t>
            </a:r>
            <a:r>
              <a:rPr lang="en-US" altLang="zh-TW" i="1"/>
              <a:t>e</a:t>
            </a:r>
            <a:r>
              <a:rPr lang="en-US" altLang="zh-TW"/>
              <a:t> are zero:</a:t>
            </a:r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36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9950"/>
            <a:ext cx="8334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159250"/>
            <a:ext cx="70151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3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determinant of 2x2 coefficient matrix: </a:t>
            </a:r>
          </a:p>
          <a:p>
            <a:endParaRPr lang="en-US" altLang="zh-TW"/>
          </a:p>
          <a:p>
            <a:r>
              <a:rPr lang="en-US" altLang="zh-TW"/>
              <a:t>so that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39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654300"/>
            <a:ext cx="79343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698875"/>
            <a:ext cx="820578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suggests iterative scheme such as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new value of (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</a:t>
            </a:r>
            <a:r>
              <a:rPr lang="en-US" altLang="zh-TW"/>
              <a:t>): average of surrounding values minus adjustment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424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633663"/>
            <a:ext cx="6448425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0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4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44452" name="Picture 4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" y="487363"/>
            <a:ext cx="8713788" cy="6577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zh-TW" sz="2600"/>
          </a:p>
        </p:txBody>
      </p:sp>
    </p:spTree>
    <p:extLst>
      <p:ext uri="{BB962C8B-B14F-4D97-AF65-F5344CB8AC3E}">
        <p14:creationId xmlns:p14="http://schemas.microsoft.com/office/powerpoint/2010/main" val="12274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first derivatives estimated using first differences in 2x2x2 cube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3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6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46500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914400"/>
            <a:ext cx="7904162" cy="5268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824038"/>
            <a:ext cx="8229600" cy="4411662"/>
          </a:xfrm>
        </p:spPr>
        <p:txBody>
          <a:bodyPr/>
          <a:lstStyle/>
          <a:p>
            <a:r>
              <a:rPr lang="en-US" altLang="zh-TW"/>
              <a:t>consistent estimates of three first partial derivatives: </a:t>
            </a:r>
          </a:p>
          <a:p>
            <a:endParaRPr lang="en-US" altLang="zh-TW"/>
          </a:p>
        </p:txBody>
      </p:sp>
      <p:pic>
        <p:nvPicPr>
          <p:cNvPr id="7475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794000"/>
            <a:ext cx="601980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0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four successive synthetic images of rotating sphere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49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Correlation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Maximize </a:t>
                </a:r>
                <a:r>
                  <a:rPr lang="en-US" altLang="zh-TW" dirty="0"/>
                  <a:t>the product (or cross-correlation) of the two aligned </a:t>
                </a:r>
                <a:r>
                  <a:rPr lang="en-US" altLang="zh-TW" dirty="0" smtClean="0"/>
                  <a:t>images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Normalized Cross-Correlation (NCC)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NCC score</a:t>
                </a:r>
                <a:r>
                  <a:rPr lang="en-US" altLang="zh-TW" dirty="0"/>
                  <a:t> is always guaranteed to be in the </a:t>
                </a:r>
                <a:r>
                  <a:rPr lang="en-US" altLang="zh-TW" dirty="0" smtClean="0"/>
                  <a:t>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−1,1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921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2444" b="-12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59267"/>
            <a:ext cx="3600400" cy="65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59" y="4149080"/>
            <a:ext cx="615798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9" y="5085184"/>
            <a:ext cx="2417440" cy="71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68" y="5085184"/>
            <a:ext cx="2843076" cy="71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6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51620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1509713" y="371475"/>
            <a:ext cx="6284912" cy="664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1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estimated optical flow after 1, 4, 16, and 64 iterations</a:t>
            </a:r>
          </a:p>
        </p:txBody>
      </p:sp>
    </p:spTree>
    <p:extLst>
      <p:ext uri="{BB962C8B-B14F-4D97-AF65-F5344CB8AC3E}">
        <p14:creationId xmlns:p14="http://schemas.microsoft.com/office/powerpoint/2010/main" val="2462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 b="0"/>
          </a:p>
        </p:txBody>
      </p:sp>
      <p:pic>
        <p:nvPicPr>
          <p:cNvPr id="753668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53975"/>
            <a:ext cx="6294437" cy="676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(a) estimated optical flow after several more iterations</a:t>
            </a:r>
          </a:p>
          <a:p>
            <a:r>
              <a:rPr lang="en-US" altLang="zh-TW"/>
              <a:t>(b) computed motion field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1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57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55716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6375" y="406400"/>
            <a:ext cx="9386888" cy="631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12.7 Discontinuities in Optical Flow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discontinuities in optical flow: on silhouettes where occlusion occurs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37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due </a:t>
            </a:r>
            <a:r>
              <a:rPr lang="en-US" altLang="zh-TW" dirty="0" smtClean="0">
                <a:solidFill>
                  <a:srgbClr val="FF0000"/>
                </a:solidFill>
              </a:rPr>
              <a:t>June 6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01000" cy="4411663"/>
          </a:xfrm>
        </p:spPr>
        <p:txBody>
          <a:bodyPr/>
          <a:lstStyle/>
          <a:p>
            <a:endParaRPr lang="en-US" altLang="zh-TW" sz="2600"/>
          </a:p>
          <a:p>
            <a:r>
              <a:rPr lang="en-US" altLang="zh-TW" sz="2600"/>
              <a:t>implementing Horn &amp; Schunck optical flow estimation as above</a:t>
            </a:r>
          </a:p>
          <a:p>
            <a:r>
              <a:rPr lang="en-US" altLang="zh-TW" sz="2600"/>
              <a:t>synthetically translate lena.im one pixel to the right and downward</a:t>
            </a:r>
          </a:p>
          <a:p>
            <a:r>
              <a:rPr lang="en-US" altLang="zh-TW" sz="2600"/>
              <a:t>Try </a:t>
            </a:r>
          </a:p>
        </p:txBody>
      </p:sp>
      <p:graphicFrame>
        <p:nvGraphicFramePr>
          <p:cNvPr id="67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57350" y="4279900"/>
          <a:ext cx="27130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方程式" r:id="rId3" imgW="939600" imgH="203040" progId="Equation.3">
                  <p:embed/>
                </p:oleObj>
              </mc:Choice>
              <mc:Fallback>
                <p:oleObj name="方程式" r:id="rId3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279900"/>
                        <a:ext cx="27130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7787</TotalTime>
  <Words>2454</Words>
  <Application>Microsoft Office PowerPoint</Application>
  <PresentationFormat>如螢幕大小 (4:3)</PresentationFormat>
  <Paragraphs>488</Paragraphs>
  <Slides>96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106" baseType="lpstr">
      <vt:lpstr>新細明體</vt:lpstr>
      <vt:lpstr>標楷體</vt:lpstr>
      <vt:lpstr>Arial</vt:lpstr>
      <vt:lpstr>Calibri</vt:lpstr>
      <vt:lpstr>Cambria Math</vt:lpstr>
      <vt:lpstr>Comic Sans MS</vt:lpstr>
      <vt:lpstr>Times New Roman</vt:lpstr>
      <vt:lpstr>Wingdings</vt:lpstr>
      <vt:lpstr>佈景主題1</vt:lpstr>
      <vt:lpstr>方程式</vt:lpstr>
      <vt:lpstr>Advanced Computer Vision Chapter 8</vt:lpstr>
      <vt:lpstr>PowerPoint 簡報</vt:lpstr>
      <vt:lpstr>8.1 Translational Alignment</vt:lpstr>
      <vt:lpstr>Robust Error Metrics (1/2)</vt:lpstr>
      <vt:lpstr>Robust Error Metrics (2/2)</vt:lpstr>
      <vt:lpstr>Spatially Varying Weights (1/2)</vt:lpstr>
      <vt:lpstr>Spatially Varying Weights (2/2)</vt:lpstr>
      <vt:lpstr>Bias and Gain (Exposure Differences)</vt:lpstr>
      <vt:lpstr>Correlation (1/2)</vt:lpstr>
      <vt:lpstr>Correlation (2/2)</vt:lpstr>
      <vt:lpstr>8.1.1 Hierarchical Motion Estimation (1/2)</vt:lpstr>
      <vt:lpstr>8.1.1 Hierarchical Motion Estimation (2/2)</vt:lpstr>
      <vt:lpstr>8.1.2 Fourier-based Alignment</vt:lpstr>
      <vt:lpstr>Windowed Correlation</vt:lpstr>
      <vt:lpstr>Phase Correlation (1/2)</vt:lpstr>
      <vt:lpstr>Phase Correlation (2/2)</vt:lpstr>
      <vt:lpstr>Rotations and Scale (1/2)</vt:lpstr>
      <vt:lpstr>Rotations and Scale (2/2)</vt:lpstr>
      <vt:lpstr>8.1.3 Incremental Refinement (1/3)</vt:lpstr>
      <vt:lpstr>8.1.3 Incremental Refinement (2/3)</vt:lpstr>
      <vt:lpstr>PowerPoint 簡報</vt:lpstr>
      <vt:lpstr>8.1.3 Incremental Refinement (3/3)</vt:lpstr>
      <vt:lpstr>Conditioning and Aperture Problems</vt:lpstr>
      <vt:lpstr>PowerPoint 簡報</vt:lpstr>
      <vt:lpstr>Uncertainty Modeling</vt:lpstr>
      <vt:lpstr>Bias and Gain, Weighting, and Robust Error Metrics</vt:lpstr>
      <vt:lpstr>8.2 Parametric Motion (1/2)</vt:lpstr>
      <vt:lpstr>8.2 Parametric Motion (2/2)</vt:lpstr>
      <vt:lpstr>Patch-based Approximation (1/2)</vt:lpstr>
      <vt:lpstr>Patch-based Approximation (2/2)</vt:lpstr>
      <vt:lpstr>Compositional Approach (1/3)</vt:lpstr>
      <vt:lpstr>Compositional Approach (2/3)</vt:lpstr>
      <vt:lpstr>Compositional Approach (3/3)</vt:lpstr>
      <vt:lpstr>PowerPoint 簡報</vt:lpstr>
      <vt:lpstr>8.2.1~8.2.2 Applications</vt:lpstr>
      <vt:lpstr>8.2.2 Learned Motion Models</vt:lpstr>
      <vt:lpstr>8.3 Spline-based Motion (1/4)</vt:lpstr>
      <vt:lpstr>8.3 Spline-based Motion (2/4)</vt:lpstr>
      <vt:lpstr>8.3 Spline-based Motion (3/4)</vt:lpstr>
      <vt:lpstr>PowerPoint 簡報</vt:lpstr>
      <vt:lpstr>8.3 Spline-based Motion (4/4)</vt:lpstr>
      <vt:lpstr>8.3.1 Application: Medical Image Registration (1/2)</vt:lpstr>
      <vt:lpstr>8.3.1 Application: Medical Image Registration (2/2)</vt:lpstr>
      <vt:lpstr>8.4 Optical Flow (1/2)</vt:lpstr>
      <vt:lpstr>8.4 Optical Flow (2/2)</vt:lpstr>
      <vt:lpstr>PowerPoint 簡報</vt:lpstr>
      <vt:lpstr>8.4.1 Multi-frame Motion Estimation</vt:lpstr>
      <vt:lpstr>8.4.2~8.4.3 Application</vt:lpstr>
      <vt:lpstr>8.5 Layered Motion (1/2)</vt:lpstr>
      <vt:lpstr>8.5 Layered Motion (2/2)</vt:lpstr>
      <vt:lpstr>PowerPoint 簡報</vt:lpstr>
      <vt:lpstr>8.5.1 Application: Frame Interpolation (1/2)</vt:lpstr>
      <vt:lpstr>8.5.1 Application: Frame Interpolation (2/2)</vt:lpstr>
      <vt:lpstr>8.5.2 Transparent Layers and Reflections (1/2)</vt:lpstr>
      <vt:lpstr>8.5.2 Transparent Layers and Reflections (2/2)</vt:lpstr>
      <vt:lpstr>B.K.P, Horn, Robot Vision, The MIT Press, Cambridge, MA, 1986</vt:lpstr>
      <vt:lpstr>12.1 Motion Field</vt:lpstr>
      <vt:lpstr>12.1 Motion Field (cont’)</vt:lpstr>
      <vt:lpstr>12.1 Motion Field (cont’)</vt:lpstr>
      <vt:lpstr>12.1 Motion Field (cont’)</vt:lpstr>
      <vt:lpstr>12.1 Motion Field (cont’)</vt:lpstr>
      <vt:lpstr>12.2 Optical Flow</vt:lpstr>
      <vt:lpstr>PowerPoint 簡報</vt:lpstr>
      <vt:lpstr>12.2 Optical Flow (cont’)</vt:lpstr>
      <vt:lpstr>PowerPoint 簡報</vt:lpstr>
      <vt:lpstr>12.2 Optical Flow (cont’)</vt:lpstr>
      <vt:lpstr>12.2 Optical Flow (cont’)</vt:lpstr>
      <vt:lpstr>12.2 Optical Flow (cont’)</vt:lpstr>
      <vt:lpstr>12.2 Optical Flow (cont’)</vt:lpstr>
      <vt:lpstr>12.2 Optical Flow (cont’)</vt:lpstr>
      <vt:lpstr>PowerPoint 簡報</vt:lpstr>
      <vt:lpstr>12.2 Optical Flow (cont’)</vt:lpstr>
      <vt:lpstr>12.3 Smoothness of the Optical Flow</vt:lpstr>
      <vt:lpstr>12.3 Smoothness of the Optical Flow (cont’)</vt:lpstr>
      <vt:lpstr>12.3 Smoothness of the Optical Flow (cont’)</vt:lpstr>
      <vt:lpstr>12.4 Filling in Optical Flow Information</vt:lpstr>
      <vt:lpstr>12.5 Boundary Conditions</vt:lpstr>
      <vt:lpstr>12.6 The Discrete Case</vt:lpstr>
      <vt:lpstr>PowerPoint 簡報</vt:lpstr>
      <vt:lpstr>12.6 The Discrete Case (cont’)</vt:lpstr>
      <vt:lpstr>12.6 The Discrete Case (cont’)</vt:lpstr>
      <vt:lpstr>12.6 The Discrete Case (cont’)</vt:lpstr>
      <vt:lpstr>12.6 The Discrete Case (cont’)</vt:lpstr>
      <vt:lpstr>12.6 The Discrete Case (cont’)</vt:lpstr>
      <vt:lpstr>PowerPoint 簡報</vt:lpstr>
      <vt:lpstr>12.6 The Discrete Case (cont’)</vt:lpstr>
      <vt:lpstr>PowerPoint 簡報</vt:lpstr>
      <vt:lpstr>12.6 The Discrete Case (cont’)</vt:lpstr>
      <vt:lpstr>12.6 The Discrete Case (cont’)</vt:lpstr>
      <vt:lpstr>PowerPoint 簡報</vt:lpstr>
      <vt:lpstr>12.6 The Discrete Case (cont’)</vt:lpstr>
      <vt:lpstr>PowerPoint 簡報</vt:lpstr>
      <vt:lpstr>12.6 The Discrete Case (cont’)</vt:lpstr>
      <vt:lpstr>PowerPoint 簡報</vt:lpstr>
      <vt:lpstr>12.7 Discontinuities in Optical Flow</vt:lpstr>
      <vt:lpstr>Project due June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 Chapter 8</dc:title>
  <dc:creator>Lynx</dc:creator>
  <cp:lastModifiedBy>Windows 使用者</cp:lastModifiedBy>
  <cp:revision>89</cp:revision>
  <dcterms:created xsi:type="dcterms:W3CDTF">2011-02-23T08:51:54Z</dcterms:created>
  <dcterms:modified xsi:type="dcterms:W3CDTF">2017-06-10T04:38:37Z</dcterms:modified>
</cp:coreProperties>
</file>