
<file path=[Content_Types].xml><?xml version="1.0" encoding="utf-8"?>
<Types xmlns="http://schemas.openxmlformats.org/package/2006/content-types">
  <Default Extension="jpeg" ContentType="image/jpeg"/>
  <Default Extension="vml" ContentType="application/vnd.openxmlformats-officedocument.vmlDrawing"/>
  <Default Extension="bin" ContentType="application/vnd.openxmlformats-officedocument.oleObject"/>
  <Default Extension="png" ContentType="image/png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3"/>
    <p:sldId id="257" r:id="rId4"/>
    <p:sldId id="260" r:id="rId5"/>
    <p:sldId id="258" r:id="rId6"/>
    <p:sldId id="261" r:id="rId7"/>
    <p:sldId id="263" r:id="rId9"/>
    <p:sldId id="264" r:id="rId10"/>
    <p:sldId id="268" r:id="rId11"/>
    <p:sldId id="265" r:id="rId12"/>
    <p:sldId id="266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10" r:id="rId50"/>
    <p:sldId id="309" r:id="rId51"/>
    <p:sldId id="313" r:id="rId52"/>
    <p:sldId id="315" r:id="rId53"/>
    <p:sldId id="314" r:id="rId54"/>
    <p:sldId id="316" r:id="rId55"/>
    <p:sldId id="312" r:id="rId56"/>
    <p:sldId id="320" r:id="rId57"/>
    <p:sldId id="321" r:id="rId58"/>
    <p:sldId id="322" r:id="rId59"/>
    <p:sldId id="319" r:id="rId60"/>
    <p:sldId id="323" r:id="rId61"/>
    <p:sldId id="324" r:id="rId62"/>
    <p:sldId id="327" r:id="rId63"/>
    <p:sldId id="325" r:id="rId64"/>
    <p:sldId id="329" r:id="rId65"/>
    <p:sldId id="330" r:id="rId66"/>
    <p:sldId id="332" r:id="rId67"/>
    <p:sldId id="333" r:id="rId68"/>
    <p:sldId id="334" r:id="rId69"/>
    <p:sldId id="336" r:id="rId70"/>
    <p:sldId id="335" r:id="rId71"/>
    <p:sldId id="337" r:id="rId72"/>
    <p:sldId id="338" r:id="rId73"/>
    <p:sldId id="331" r:id="rId74"/>
    <p:sldId id="340" r:id="rId75"/>
    <p:sldId id="342" r:id="rId76"/>
    <p:sldId id="341" r:id="rId77"/>
    <p:sldId id="344" r:id="rId78"/>
    <p:sldId id="345" r:id="rId79"/>
    <p:sldId id="346" r:id="rId80"/>
    <p:sldId id="347" r:id="rId81"/>
    <p:sldId id="357" r:id="rId82"/>
    <p:sldId id="349" r:id="rId83"/>
    <p:sldId id="350" r:id="rId84"/>
    <p:sldId id="351" r:id="rId85"/>
    <p:sldId id="352" r:id="rId86"/>
    <p:sldId id="355" r:id="rId87"/>
    <p:sldId id="353" r:id="rId8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5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1" Type="http://schemas.openxmlformats.org/officeDocument/2006/relationships/tableStyles" Target="tableStyles.xml"/><Relationship Id="rId90" Type="http://schemas.openxmlformats.org/officeDocument/2006/relationships/viewProps" Target="viewProps.xml"/><Relationship Id="rId9" Type="http://schemas.openxmlformats.org/officeDocument/2006/relationships/slide" Target="slides/slide6.xml"/><Relationship Id="rId89" Type="http://schemas.openxmlformats.org/officeDocument/2006/relationships/presProps" Target="presProps.xml"/><Relationship Id="rId88" Type="http://schemas.openxmlformats.org/officeDocument/2006/relationships/slide" Target="slides/slide85.xml"/><Relationship Id="rId87" Type="http://schemas.openxmlformats.org/officeDocument/2006/relationships/slide" Target="slides/slide84.xml"/><Relationship Id="rId86" Type="http://schemas.openxmlformats.org/officeDocument/2006/relationships/slide" Target="slides/slide83.xml"/><Relationship Id="rId85" Type="http://schemas.openxmlformats.org/officeDocument/2006/relationships/slide" Target="slides/slide82.xml"/><Relationship Id="rId84" Type="http://schemas.openxmlformats.org/officeDocument/2006/relationships/slide" Target="slides/slide81.xml"/><Relationship Id="rId83" Type="http://schemas.openxmlformats.org/officeDocument/2006/relationships/slide" Target="slides/slide80.xml"/><Relationship Id="rId82" Type="http://schemas.openxmlformats.org/officeDocument/2006/relationships/slide" Target="slides/slide79.xml"/><Relationship Id="rId81" Type="http://schemas.openxmlformats.org/officeDocument/2006/relationships/slide" Target="slides/slide78.xml"/><Relationship Id="rId80" Type="http://schemas.openxmlformats.org/officeDocument/2006/relationships/slide" Target="slides/slide77.xml"/><Relationship Id="rId8" Type="http://schemas.openxmlformats.org/officeDocument/2006/relationships/notesMaster" Target="notesMasters/notesMaster1.xml"/><Relationship Id="rId79" Type="http://schemas.openxmlformats.org/officeDocument/2006/relationships/slide" Target="slides/slide76.xml"/><Relationship Id="rId78" Type="http://schemas.openxmlformats.org/officeDocument/2006/relationships/slide" Target="slides/slide75.xml"/><Relationship Id="rId77" Type="http://schemas.openxmlformats.org/officeDocument/2006/relationships/slide" Target="slides/slide74.xml"/><Relationship Id="rId76" Type="http://schemas.openxmlformats.org/officeDocument/2006/relationships/slide" Target="slides/slide73.xml"/><Relationship Id="rId75" Type="http://schemas.openxmlformats.org/officeDocument/2006/relationships/slide" Target="slides/slide72.xml"/><Relationship Id="rId74" Type="http://schemas.openxmlformats.org/officeDocument/2006/relationships/slide" Target="slides/slide71.xml"/><Relationship Id="rId73" Type="http://schemas.openxmlformats.org/officeDocument/2006/relationships/slide" Target="slides/slide70.xml"/><Relationship Id="rId72" Type="http://schemas.openxmlformats.org/officeDocument/2006/relationships/slide" Target="slides/slide69.xml"/><Relationship Id="rId71" Type="http://schemas.openxmlformats.org/officeDocument/2006/relationships/slide" Target="slides/slide68.xml"/><Relationship Id="rId70" Type="http://schemas.openxmlformats.org/officeDocument/2006/relationships/slide" Target="slides/slide67.xml"/><Relationship Id="rId7" Type="http://schemas.openxmlformats.org/officeDocument/2006/relationships/slide" Target="slides/slide5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4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3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3.wmf"/><Relationship Id="rId1" Type="http://schemas.openxmlformats.org/officeDocument/2006/relationships/image" Target="../media/image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4.vml.rels><?xml version="1.0" encoding="UTF-8" standalone="yes"?>
<Relationships xmlns="http://schemas.openxmlformats.org/package/2006/relationships"><Relationship Id="rId4" Type="http://schemas.openxmlformats.org/officeDocument/2006/relationships/image" Target="../media/image28.wmf"/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81.wmf"/><Relationship Id="rId1" Type="http://schemas.openxmlformats.org/officeDocument/2006/relationships/image" Target="../media/image80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2" Type="http://schemas.openxmlformats.org/officeDocument/2006/relationships/image" Target="../media/image85.wmf"/><Relationship Id="rId1" Type="http://schemas.openxmlformats.org/officeDocument/2006/relationships/image" Target="../media/image84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2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投影片圖像版面配置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8915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>
              <a:ea typeface="新細明體" pitchFamily="18" charset="-120"/>
            </a:endParaRPr>
          </a:p>
        </p:txBody>
      </p:sp>
      <p:sp>
        <p:nvSpPr>
          <p:cNvPr id="3891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fld id="{3FD2F542-8A4D-4865-91FA-5EEE7F5C90E4}" type="slidenum">
              <a:rPr lang="en-US" altLang="zh-TW" smtClean="0"/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投影片圖像版面配置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8915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>
              <a:ea typeface="新細明體" pitchFamily="18" charset="-120"/>
            </a:endParaRPr>
          </a:p>
        </p:txBody>
      </p:sp>
      <p:sp>
        <p:nvSpPr>
          <p:cNvPr id="3891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fld id="{3FD2F542-8A4D-4865-91FA-5EEE7F5C90E4}" type="slidenum">
              <a:rPr lang="en-US" altLang="zh-TW" smtClean="0"/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fld id="{B8670569-883C-49F1-A9BF-40E56AF84660}" type="slidenum">
              <a:rPr lang="en-US" altLang="zh-TW" smtClean="0"/>
            </a:fld>
            <a:endParaRPr lang="en-US" altLang="zh-TW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zh-TW" smtClean="0"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fld id="{B8670569-883C-49F1-A9BF-40E56AF84660}" type="slidenum">
              <a:rPr lang="en-US" altLang="zh-TW" smtClean="0"/>
            </a:fld>
            <a:endParaRPr lang="en-US" altLang="zh-TW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zh-TW" smtClean="0"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9C5EDE-ED09-4EA0-BBA7-7FD2031BB7C7}" type="slidenum">
              <a:rPr lang="zh-TW" altLang="en-US" smtClean="0"/>
            </a:fld>
            <a:endParaRPr lang="zh-TW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#wm#_34_1_*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" y="0"/>
            <a:ext cx="12183533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2051" name="Group 3" descr="#wm#_34_1_*Z"/>
          <p:cNvGrpSpPr/>
          <p:nvPr/>
        </p:nvGrpSpPr>
        <p:grpSpPr bwMode="auto">
          <a:xfrm>
            <a:off x="3012017" y="2759075"/>
            <a:ext cx="6165849" cy="1098550"/>
            <a:chOff x="0" y="0"/>
            <a:chExt cx="7282" cy="1730"/>
          </a:xfrm>
        </p:grpSpPr>
        <p:sp>
          <p:nvSpPr>
            <p:cNvPr id="2052" name="Rectangle 4" descr="#wm#_34_01_100_1001_a_1_10#clear#"/>
            <p:cNvSpPr>
              <a:spLocks noChangeArrowheads="1"/>
            </p:cNvSpPr>
            <p:nvPr/>
          </p:nvSpPr>
          <p:spPr bwMode="auto">
            <a:xfrm>
              <a:off x="0" y="0"/>
              <a:ext cx="7282" cy="1610"/>
            </a:xfrm>
            <a:prstGeom prst="rect">
              <a:avLst/>
            </a:prstGeom>
            <a:solidFill>
              <a:srgbClr val="475F7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170" tIns="46990" rIns="90170" bIns="46990" anchor="ctr"/>
            <a:lstStyle>
              <a:lvl1pPr algn="r">
                <a:spcBef>
                  <a:spcPct val="20000"/>
                </a:spcBef>
                <a:defRPr>
                  <a:solidFill>
                    <a:srgbClr val="475F77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1pPr>
              <a:lvl2pPr algn="ctr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sym typeface="Arial" pitchFamily="34" charset="0"/>
                </a:defRPr>
              </a:lvl2pPr>
              <a:lvl3pPr algn="ctr">
                <a:spcBef>
                  <a:spcPct val="20000"/>
                </a:spcBef>
                <a:defRPr sz="1600">
                  <a:solidFill>
                    <a:srgbClr val="475F77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3pPr>
              <a:lvl4pPr algn="ctr">
                <a:spcBef>
                  <a:spcPct val="20000"/>
                </a:spcBef>
                <a:defRPr sz="1600">
                  <a:solidFill>
                    <a:srgbClr val="475F77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4pPr>
              <a:lvl5pPr algn="ctr">
                <a:spcBef>
                  <a:spcPct val="20000"/>
                </a:spcBef>
                <a:defRPr sz="1600">
                  <a:solidFill>
                    <a:srgbClr val="475F77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5pPr>
              <a:lvl6pPr algn="ctr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rgbClr val="475F77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6pPr>
              <a:lvl7pPr algn="ctr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rgbClr val="475F77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7pPr>
              <a:lvl8pPr algn="ctr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rgbClr val="475F77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8pPr>
              <a:lvl9pPr algn="ctr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rgbClr val="475F77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9pPr>
            </a:lstStyle>
            <a:p>
              <a:pPr marL="14605" indent="-14605" algn="l">
                <a:buFontTx/>
                <a:buChar char="•"/>
              </a:pPr>
              <a:endParaRPr lang="en-AU" altLang="en-US" sz="1600"/>
            </a:p>
          </p:txBody>
        </p:sp>
        <p:sp>
          <p:nvSpPr>
            <p:cNvPr id="2053" name="Rectangle 5"/>
            <p:cNvSpPr>
              <a:spLocks noChangeArrowheads="1"/>
            </p:cNvSpPr>
            <p:nvPr/>
          </p:nvSpPr>
          <p:spPr bwMode="auto">
            <a:xfrm>
              <a:off x="0" y="1610"/>
              <a:ext cx="7282" cy="120"/>
            </a:xfrm>
            <a:prstGeom prst="rect">
              <a:avLst/>
            </a:prstGeom>
            <a:solidFill>
              <a:srgbClr val="D74B4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algn="r">
                <a:spcBef>
                  <a:spcPct val="20000"/>
                </a:spcBef>
                <a:defRPr>
                  <a:solidFill>
                    <a:srgbClr val="475F77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1pPr>
              <a:lvl2pPr algn="ctr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sym typeface="Arial" pitchFamily="34" charset="0"/>
                </a:defRPr>
              </a:lvl2pPr>
              <a:lvl3pPr algn="ctr">
                <a:spcBef>
                  <a:spcPct val="20000"/>
                </a:spcBef>
                <a:defRPr sz="1600">
                  <a:solidFill>
                    <a:srgbClr val="475F77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3pPr>
              <a:lvl4pPr algn="ctr">
                <a:spcBef>
                  <a:spcPct val="20000"/>
                </a:spcBef>
                <a:defRPr sz="1600">
                  <a:solidFill>
                    <a:srgbClr val="475F77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4pPr>
              <a:lvl5pPr algn="ctr">
                <a:spcBef>
                  <a:spcPct val="20000"/>
                </a:spcBef>
                <a:defRPr sz="1600">
                  <a:solidFill>
                    <a:srgbClr val="475F77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5pPr>
              <a:lvl6pPr algn="ctr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rgbClr val="475F77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6pPr>
              <a:lvl7pPr algn="ctr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rgbClr val="475F77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7pPr>
              <a:lvl8pPr algn="ctr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rgbClr val="475F77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8pPr>
              <a:lvl9pPr algn="ctr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rgbClr val="475F77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9pPr>
            </a:lstStyle>
            <a:p>
              <a:pPr marL="14605" indent="-14605" algn="l">
                <a:buFontTx/>
                <a:buChar char="•"/>
              </a:pPr>
              <a:endParaRPr lang="zh-CN" altLang="zh-CN" sz="1600"/>
            </a:p>
          </p:txBody>
        </p:sp>
      </p:grpSp>
      <p:sp>
        <p:nvSpPr>
          <p:cNvPr id="2054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012017" y="2779713"/>
            <a:ext cx="6165849" cy="981075"/>
          </a:xfrm>
        </p:spPr>
        <p:txBody>
          <a:bodyPr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noProof="0" dirty="0" smtClean="0">
                <a:sym typeface="Arial" pitchFamily="34" charset="0"/>
              </a:rPr>
              <a:t>编辑标题</a:t>
            </a:r>
            <a:endParaRPr lang="zh-CN" noProof="0" dirty="0" smtClean="0">
              <a:sym typeface="Arial" pitchFamily="34" charset="0"/>
            </a:endParaRPr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3012017" y="3878262"/>
            <a:ext cx="6165849" cy="686536"/>
          </a:xfrm>
        </p:spPr>
        <p:txBody>
          <a:bodyPr anchor="b" anchorCtr="0"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zh-CN" noProof="0" dirty="0" smtClean="0">
                <a:sym typeface="Arial" pitchFamily="34" charset="0"/>
              </a:rPr>
              <a:t>单击此处编辑母版副标题样式</a:t>
            </a:r>
            <a:endParaRPr lang="zh-CN" noProof="0" dirty="0" smtClean="0">
              <a:sym typeface="Arial" pitchFamily="34" charset="0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1EB09-2F7F-4678-88FC-6C392734DEF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7E961-763F-4F3B-99B4-B7F9E54DE58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7600" y="408675"/>
            <a:ext cx="10516800" cy="581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2F5ED-D19D-4097-92A9-D6092B3D6E6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AEAA2-D029-4D23-B6D5-DE004B8B3ED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5843" y="341313"/>
            <a:ext cx="10979124" cy="581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335088"/>
            <a:ext cx="10536767" cy="4749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 flipH="1">
            <a:off x="0" y="339725"/>
            <a:ext cx="251884" cy="581025"/>
          </a:xfrm>
          <a:prstGeom prst="rect">
            <a:avLst/>
          </a:prstGeom>
          <a:solidFill>
            <a:srgbClr val="D74B4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14605" indent="-14605">
              <a:spcBef>
                <a:spcPct val="20000"/>
              </a:spcBef>
              <a:buChar char="•"/>
              <a:defRPr sz="1600">
                <a:solidFill>
                  <a:srgbClr val="475F77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rgbClr val="475F77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475F77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475F77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475F77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75F77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75F77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75F77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75F77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9pPr>
          </a:lstStyle>
          <a:p>
            <a:pPr>
              <a:buFontTx/>
              <a:buChar char="•"/>
            </a:pPr>
            <a:endParaRPr lang="zh-CN" altLang="zh-CN">
              <a:latin typeface="Arial" pitchFamily="34" charset="0"/>
              <a:ea typeface="黑体" pitchFamily="49" charset="-122"/>
              <a:sym typeface="Arial" pitchFamily="34" charset="0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1EB09-2F7F-4678-88FC-6C392734DEF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7E961-763F-4F3B-99B4-B7F9E54DE58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667933" y="4262438"/>
            <a:ext cx="10513484" cy="457200"/>
          </a:xfrm>
        </p:spPr>
        <p:txBody>
          <a:bodyPr/>
          <a:lstStyle>
            <a:lvl1pPr algn="r">
              <a:defRPr sz="2400"/>
            </a:lvl1pPr>
          </a:lstStyle>
          <a:p>
            <a:pPr lvl="0"/>
            <a:r>
              <a:rPr lang="zh-CN" altLang="en-US" noProof="0" dirty="0" smtClean="0">
                <a:sym typeface="Arial" pitchFamily="34" charset="0"/>
              </a:rPr>
              <a:t>编辑标题</a:t>
            </a:r>
            <a:endParaRPr lang="zh-CN" noProof="0" dirty="0" smtClean="0">
              <a:sym typeface="Arial" pitchFamily="34" charset="0"/>
            </a:endParaRPr>
          </a:p>
        </p:txBody>
      </p:sp>
      <p:sp>
        <p:nvSpPr>
          <p:cNvPr id="8" name="Oval 2" descr="#wm#_34_6_*Z"/>
          <p:cNvSpPr>
            <a:spLocks noChangeArrowheads="1"/>
          </p:cNvSpPr>
          <p:nvPr/>
        </p:nvSpPr>
        <p:spPr bwMode="auto">
          <a:xfrm>
            <a:off x="3136900" y="2595563"/>
            <a:ext cx="2222500" cy="1668462"/>
          </a:xfrm>
          <a:prstGeom prst="ellipse">
            <a:avLst/>
          </a:prstGeom>
          <a:solidFill>
            <a:srgbClr val="D74B4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spcBef>
                <a:spcPct val="20000"/>
              </a:spcBef>
              <a:defRPr sz="6000">
                <a:solidFill>
                  <a:schemeClr val="bg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1pPr>
            <a:lvl2pPr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  <a:sym typeface="Arial" pitchFamily="34" charset="0"/>
              </a:defRPr>
            </a:lvl2pPr>
            <a:lvl3pPr algn="ctr">
              <a:spcBef>
                <a:spcPct val="20000"/>
              </a:spcBef>
              <a:defRPr sz="1600">
                <a:solidFill>
                  <a:srgbClr val="475F77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3pPr>
            <a:lvl4pPr algn="ctr">
              <a:spcBef>
                <a:spcPct val="20000"/>
              </a:spcBef>
              <a:defRPr sz="1600">
                <a:solidFill>
                  <a:srgbClr val="475F77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4pPr>
            <a:lvl5pPr algn="ctr">
              <a:spcBef>
                <a:spcPct val="20000"/>
              </a:spcBef>
              <a:defRPr sz="1600">
                <a:solidFill>
                  <a:srgbClr val="475F77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5pPr>
            <a:lvl6pPr algn="ctr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475F77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6pPr>
            <a:lvl7pPr algn="ctr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475F77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7pPr>
            <a:lvl8pPr algn="ctr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475F77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8pPr>
            <a:lvl9pPr algn="ctr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475F77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9pPr>
          </a:lstStyle>
          <a:p>
            <a:pPr marL="14605" indent="-14605" algn="l">
              <a:buFontTx/>
              <a:buChar char="•"/>
            </a:pPr>
            <a:endParaRPr lang="zh-CN" altLang="en-US" sz="1600">
              <a:solidFill>
                <a:srgbClr val="475F77"/>
              </a:solidFill>
            </a:endParaRPr>
          </a:p>
        </p:txBody>
      </p:sp>
      <p:grpSp>
        <p:nvGrpSpPr>
          <p:cNvPr id="9" name="Group 3" descr="#wm#_34_6_*Z"/>
          <p:cNvGrpSpPr/>
          <p:nvPr/>
        </p:nvGrpSpPr>
        <p:grpSpPr bwMode="auto">
          <a:xfrm>
            <a:off x="5088467" y="3067050"/>
            <a:ext cx="965200" cy="723900"/>
            <a:chOff x="0" y="0"/>
            <a:chExt cx="1140" cy="1140"/>
          </a:xfrm>
        </p:grpSpPr>
        <p:sp>
          <p:nvSpPr>
            <p:cNvPr id="10" name="Oval 4"/>
            <p:cNvSpPr>
              <a:spLocks noChangeArrowheads="1"/>
            </p:cNvSpPr>
            <p:nvPr/>
          </p:nvSpPr>
          <p:spPr bwMode="auto">
            <a:xfrm>
              <a:off x="0" y="0"/>
              <a:ext cx="1140" cy="1140"/>
            </a:xfrm>
            <a:prstGeom prst="ellipse">
              <a:avLst/>
            </a:prstGeom>
            <a:solidFill>
              <a:srgbClr val="475F77">
                <a:alpha val="73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spcBef>
                  <a:spcPct val="20000"/>
                </a:spcBef>
                <a:defRPr sz="6000">
                  <a:solidFill>
                    <a:schemeClr val="bg1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1pPr>
              <a:lvl2pPr algn="ctr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sym typeface="Arial" pitchFamily="34" charset="0"/>
                </a:defRPr>
              </a:lvl2pPr>
              <a:lvl3pPr algn="ctr">
                <a:spcBef>
                  <a:spcPct val="20000"/>
                </a:spcBef>
                <a:defRPr sz="1600">
                  <a:solidFill>
                    <a:srgbClr val="475F77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3pPr>
              <a:lvl4pPr algn="ctr">
                <a:spcBef>
                  <a:spcPct val="20000"/>
                </a:spcBef>
                <a:defRPr sz="1600">
                  <a:solidFill>
                    <a:srgbClr val="475F77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4pPr>
              <a:lvl5pPr algn="ctr">
                <a:spcBef>
                  <a:spcPct val="20000"/>
                </a:spcBef>
                <a:defRPr sz="1600">
                  <a:solidFill>
                    <a:srgbClr val="475F77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5pPr>
              <a:lvl6pPr algn="ctr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rgbClr val="475F77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6pPr>
              <a:lvl7pPr algn="ctr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rgbClr val="475F77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7pPr>
              <a:lvl8pPr algn="ctr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rgbClr val="475F77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8pPr>
              <a:lvl9pPr algn="ctr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rgbClr val="475F77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9pPr>
            </a:lstStyle>
            <a:p>
              <a:pPr marL="14605" indent="-14605" algn="l">
                <a:buFontTx/>
                <a:buChar char="•"/>
              </a:pPr>
              <a:endParaRPr lang="zh-CN" altLang="zh-CN" sz="1600">
                <a:solidFill>
                  <a:srgbClr val="475F77"/>
                </a:solidFill>
              </a:endParaRPr>
            </a:p>
          </p:txBody>
        </p:sp>
        <p:grpSp>
          <p:nvGrpSpPr>
            <p:cNvPr id="11" name="Group 5"/>
            <p:cNvGrpSpPr/>
            <p:nvPr/>
          </p:nvGrpSpPr>
          <p:grpSpPr bwMode="auto">
            <a:xfrm>
              <a:off x="490" y="358"/>
              <a:ext cx="228" cy="405"/>
              <a:chOff x="0" y="0"/>
              <a:chExt cx="228" cy="405"/>
            </a:xfrm>
          </p:grpSpPr>
          <p:sp>
            <p:nvSpPr>
              <p:cNvPr id="12" name="Line 6"/>
              <p:cNvSpPr>
                <a:spLocks noChangeShapeType="1"/>
              </p:cNvSpPr>
              <p:nvPr/>
            </p:nvSpPr>
            <p:spPr bwMode="auto">
              <a:xfrm>
                <a:off x="0" y="0"/>
                <a:ext cx="229" cy="229"/>
              </a:xfrm>
              <a:prstGeom prst="line">
                <a:avLst/>
              </a:prstGeom>
              <a:noFill/>
              <a:ln w="19050" cap="flat" cmpd="sng">
                <a:solidFill>
                  <a:schemeClr val="bg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" name="Line 7"/>
              <p:cNvSpPr>
                <a:spLocks noChangeShapeType="1"/>
              </p:cNvSpPr>
              <p:nvPr/>
            </p:nvSpPr>
            <p:spPr bwMode="auto">
              <a:xfrm flipH="1">
                <a:off x="28" y="203"/>
                <a:ext cx="201" cy="202"/>
              </a:xfrm>
              <a:prstGeom prst="line">
                <a:avLst/>
              </a:prstGeom>
              <a:noFill/>
              <a:ln w="19050" cap="flat" cmpd="sng">
                <a:solidFill>
                  <a:schemeClr val="bg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4" name="Oval 8" descr="#wm#_34_6_*Z"/>
          <p:cNvSpPr>
            <a:spLocks noChangeArrowheads="1"/>
          </p:cNvSpPr>
          <p:nvPr/>
        </p:nvSpPr>
        <p:spPr bwMode="auto">
          <a:xfrm>
            <a:off x="1667933" y="3067050"/>
            <a:ext cx="965200" cy="723900"/>
          </a:xfrm>
          <a:prstGeom prst="ellipse">
            <a:avLst/>
          </a:prstGeom>
          <a:solidFill>
            <a:srgbClr val="475F7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170" tIns="46990" rIns="90170" bIns="46990" anchor="ctr"/>
          <a:lstStyle>
            <a:lvl1pPr algn="ctr">
              <a:spcBef>
                <a:spcPct val="20000"/>
              </a:spcBef>
              <a:defRPr sz="6000">
                <a:solidFill>
                  <a:schemeClr val="bg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1pPr>
            <a:lvl2pPr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  <a:sym typeface="Arial" pitchFamily="34" charset="0"/>
              </a:defRPr>
            </a:lvl2pPr>
            <a:lvl3pPr algn="ctr">
              <a:spcBef>
                <a:spcPct val="20000"/>
              </a:spcBef>
              <a:defRPr sz="1600">
                <a:solidFill>
                  <a:srgbClr val="475F77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3pPr>
            <a:lvl4pPr algn="ctr">
              <a:spcBef>
                <a:spcPct val="20000"/>
              </a:spcBef>
              <a:defRPr sz="1600">
                <a:solidFill>
                  <a:srgbClr val="475F77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4pPr>
            <a:lvl5pPr algn="ctr">
              <a:spcBef>
                <a:spcPct val="20000"/>
              </a:spcBef>
              <a:defRPr sz="1600">
                <a:solidFill>
                  <a:srgbClr val="475F77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5pPr>
            <a:lvl6pPr algn="ctr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475F77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6pPr>
            <a:lvl7pPr algn="ctr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475F77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7pPr>
            <a:lvl8pPr algn="ctr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475F77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8pPr>
            <a:lvl9pPr algn="ctr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475F77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9pPr>
          </a:lstStyle>
          <a:p>
            <a:pPr marL="14605" indent="-14605" algn="l">
              <a:buFontTx/>
              <a:buChar char="•"/>
            </a:pPr>
            <a:endParaRPr lang="zh-CN" altLang="en-US" sz="1600">
              <a:solidFill>
                <a:srgbClr val="475F77"/>
              </a:solidFill>
            </a:endParaRPr>
          </a:p>
        </p:txBody>
      </p:sp>
      <p:sp>
        <p:nvSpPr>
          <p:cNvPr id="15" name="Line 10"/>
          <p:cNvSpPr>
            <a:spLocks noChangeShapeType="1"/>
          </p:cNvSpPr>
          <p:nvPr/>
        </p:nvSpPr>
        <p:spPr bwMode="auto">
          <a:xfrm>
            <a:off x="1667933" y="4792663"/>
            <a:ext cx="10513484" cy="0"/>
          </a:xfrm>
          <a:prstGeom prst="line">
            <a:avLst/>
          </a:prstGeom>
          <a:noFill/>
          <a:ln w="38100" cap="flat" cmpd="sng">
            <a:solidFill>
              <a:srgbClr val="D74B4B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1EB09-2F7F-4678-88FC-6C392734DEF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7E961-763F-4F3B-99B4-B7F9E54DE58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41313"/>
            <a:ext cx="10515601" cy="903287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335088"/>
            <a:ext cx="5190151" cy="4749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31551" y="1335088"/>
            <a:ext cx="5122249" cy="4749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1EB09-2F7F-4678-88FC-6C392734DEF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7E961-763F-4F3B-99B4-B7F9E54DE58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1EB09-2F7F-4678-88FC-6C392734DEF4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7E961-763F-4F3B-99B4-B7F9E54DE58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#wm#_34_49_*Z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" y="0"/>
            <a:ext cx="12175067" cy="684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5" name="Group 3" descr="#wm#_34_1_*Z"/>
          <p:cNvGrpSpPr/>
          <p:nvPr/>
        </p:nvGrpSpPr>
        <p:grpSpPr bwMode="auto">
          <a:xfrm>
            <a:off x="4178400" y="2759075"/>
            <a:ext cx="3835200" cy="1098550"/>
            <a:chOff x="0" y="0"/>
            <a:chExt cx="7282" cy="1730"/>
          </a:xfrm>
        </p:grpSpPr>
        <p:sp>
          <p:nvSpPr>
            <p:cNvPr id="6" name="Rectangle 4" descr="#wm#_34_01_100_1001_a_1_10#clear#"/>
            <p:cNvSpPr>
              <a:spLocks noChangeArrowheads="1"/>
            </p:cNvSpPr>
            <p:nvPr/>
          </p:nvSpPr>
          <p:spPr bwMode="auto">
            <a:xfrm>
              <a:off x="0" y="0"/>
              <a:ext cx="7282" cy="1610"/>
            </a:xfrm>
            <a:prstGeom prst="rect">
              <a:avLst/>
            </a:prstGeom>
            <a:solidFill>
              <a:srgbClr val="475F7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170" tIns="46990" rIns="90170" bIns="46990" anchor="ctr"/>
            <a:lstStyle>
              <a:lvl1pPr algn="r">
                <a:spcBef>
                  <a:spcPct val="20000"/>
                </a:spcBef>
                <a:defRPr>
                  <a:solidFill>
                    <a:srgbClr val="475F77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1pPr>
              <a:lvl2pPr algn="ctr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sym typeface="Arial" pitchFamily="34" charset="0"/>
                </a:defRPr>
              </a:lvl2pPr>
              <a:lvl3pPr algn="ctr">
                <a:spcBef>
                  <a:spcPct val="20000"/>
                </a:spcBef>
                <a:defRPr sz="1600">
                  <a:solidFill>
                    <a:srgbClr val="475F77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3pPr>
              <a:lvl4pPr algn="ctr">
                <a:spcBef>
                  <a:spcPct val="20000"/>
                </a:spcBef>
                <a:defRPr sz="1600">
                  <a:solidFill>
                    <a:srgbClr val="475F77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4pPr>
              <a:lvl5pPr algn="ctr">
                <a:spcBef>
                  <a:spcPct val="20000"/>
                </a:spcBef>
                <a:defRPr sz="1600">
                  <a:solidFill>
                    <a:srgbClr val="475F77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5pPr>
              <a:lvl6pPr algn="ctr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rgbClr val="475F77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6pPr>
              <a:lvl7pPr algn="ctr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rgbClr val="475F77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7pPr>
              <a:lvl8pPr algn="ctr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rgbClr val="475F77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8pPr>
              <a:lvl9pPr algn="ctr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rgbClr val="475F77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9pPr>
            </a:lstStyle>
            <a:p>
              <a:pPr marL="14605" indent="-14605" algn="l">
                <a:buFontTx/>
                <a:buChar char="•"/>
              </a:pPr>
              <a:endParaRPr lang="en-AU" altLang="en-US" sz="1600"/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0" y="1610"/>
              <a:ext cx="7282" cy="120"/>
            </a:xfrm>
            <a:prstGeom prst="rect">
              <a:avLst/>
            </a:prstGeom>
            <a:solidFill>
              <a:srgbClr val="D74B4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algn="r">
                <a:spcBef>
                  <a:spcPct val="20000"/>
                </a:spcBef>
                <a:defRPr>
                  <a:solidFill>
                    <a:srgbClr val="475F77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1pPr>
              <a:lvl2pPr algn="ctr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sym typeface="Arial" pitchFamily="34" charset="0"/>
                </a:defRPr>
              </a:lvl2pPr>
              <a:lvl3pPr algn="ctr">
                <a:spcBef>
                  <a:spcPct val="20000"/>
                </a:spcBef>
                <a:defRPr sz="1600">
                  <a:solidFill>
                    <a:srgbClr val="475F77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3pPr>
              <a:lvl4pPr algn="ctr">
                <a:spcBef>
                  <a:spcPct val="20000"/>
                </a:spcBef>
                <a:defRPr sz="1600">
                  <a:solidFill>
                    <a:srgbClr val="475F77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4pPr>
              <a:lvl5pPr algn="ctr">
                <a:spcBef>
                  <a:spcPct val="20000"/>
                </a:spcBef>
                <a:defRPr sz="1600">
                  <a:solidFill>
                    <a:srgbClr val="475F77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5pPr>
              <a:lvl6pPr algn="ctr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rgbClr val="475F77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6pPr>
              <a:lvl7pPr algn="ctr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rgbClr val="475F77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7pPr>
              <a:lvl8pPr algn="ctr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rgbClr val="475F77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8pPr>
              <a:lvl9pPr algn="ctr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rgbClr val="475F77"/>
                  </a:solidFill>
                  <a:latin typeface="Arial" pitchFamily="34" charset="0"/>
                  <a:ea typeface="黑体" pitchFamily="49" charset="-122"/>
                  <a:sym typeface="Arial" pitchFamily="34" charset="0"/>
                </a:defRPr>
              </a:lvl9pPr>
            </a:lstStyle>
            <a:p>
              <a:pPr marL="14605" indent="-14605" algn="l">
                <a:buFontTx/>
                <a:buChar char="•"/>
              </a:pPr>
              <a:endParaRPr lang="zh-CN" altLang="zh-CN" sz="1600"/>
            </a:p>
          </p:txBody>
        </p:sp>
      </p:grpSp>
      <p:sp>
        <p:nvSpPr>
          <p:cNvPr id="8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178400" y="2779713"/>
            <a:ext cx="3835200" cy="981075"/>
          </a:xfrm>
        </p:spPr>
        <p:txBody>
          <a:bodyPr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noProof="0" dirty="0" smtClean="0">
                <a:sym typeface="Arial" pitchFamily="34" charset="0"/>
              </a:rPr>
              <a:t>编辑</a:t>
            </a:r>
            <a:r>
              <a:rPr lang="zh-CN" altLang="en-US" noProof="0" dirty="0" smtClean="0">
                <a:sym typeface="Arial" pitchFamily="34" charset="0"/>
              </a:rPr>
              <a:t>标题</a:t>
            </a:r>
            <a:endParaRPr lang="zh-CN" noProof="0" dirty="0" smtClean="0">
              <a:sym typeface="Arial" pitchFamily="34" charset="0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1EB09-2F7F-4678-88FC-6C392734DEF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7E961-763F-4F3B-99B4-B7F9E54DE58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1EB09-2F7F-4678-88FC-6C392734DEF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7E961-763F-4F3B-99B4-B7F9E54DE58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5099" y="335280"/>
            <a:ext cx="11396900" cy="579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40000" y="4462145"/>
            <a:ext cx="11112000" cy="2001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540000" y="1264920"/>
            <a:ext cx="11112000" cy="3038400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 flipH="1">
            <a:off x="0" y="339725"/>
            <a:ext cx="251884" cy="581025"/>
          </a:xfrm>
          <a:prstGeom prst="rect">
            <a:avLst/>
          </a:prstGeom>
          <a:solidFill>
            <a:srgbClr val="D74B4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14605" indent="-14605">
              <a:spcBef>
                <a:spcPct val="20000"/>
              </a:spcBef>
              <a:buChar char="•"/>
              <a:defRPr sz="1600">
                <a:solidFill>
                  <a:srgbClr val="475F77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rgbClr val="475F77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475F77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475F77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475F77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75F77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75F77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75F77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75F77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9pPr>
          </a:lstStyle>
          <a:p>
            <a:pPr>
              <a:buFontTx/>
              <a:buChar char="•"/>
            </a:pPr>
            <a:endParaRPr lang="zh-CN" altLang="zh-CN">
              <a:latin typeface="Arial" pitchFamily="34" charset="0"/>
              <a:ea typeface="黑体" pitchFamily="49" charset="-122"/>
              <a:sym typeface="Arial" pitchFamily="34" charset="0"/>
            </a:endParaRPr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838200" y="6560289"/>
            <a:ext cx="2743200" cy="182452"/>
          </a:xfrm>
        </p:spPr>
        <p:txBody>
          <a:bodyPr/>
          <a:lstStyle/>
          <a:p>
            <a:fld id="{4ED1EB09-2F7F-4678-88FC-6C392734DEF4}" type="datetimeFigureOut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>
          <a:xfrm>
            <a:off x="4038600" y="6560289"/>
            <a:ext cx="4114800" cy="182452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>
          <a:xfrm>
            <a:off x="8610600" y="6560289"/>
            <a:ext cx="2743200" cy="182452"/>
          </a:xfrm>
        </p:spPr>
        <p:txBody>
          <a:bodyPr/>
          <a:lstStyle/>
          <a:p>
            <a:fld id="{DD57E961-763F-4F3B-99B4-B7F9E54DE58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626929" y="341313"/>
            <a:ext cx="1726872" cy="574357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41313"/>
            <a:ext cx="8582891" cy="574357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1EB09-2F7F-4678-88FC-6C392734DEF4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7E961-763F-4F3B-99B4-B7F9E54DE58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EC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90081"/>
            <a:ext cx="10536767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normAutofit/>
          </a:bodyPr>
          <a:lstStyle/>
          <a:p>
            <a:pPr lvl="0"/>
            <a:r>
              <a:rPr lang="zh-CN" dirty="0" smtClean="0">
                <a:sym typeface="Arial" pitchFamily="34" charset="0"/>
              </a:rPr>
              <a:t>单击此处编辑母版标题样式</a:t>
            </a:r>
            <a:endParaRPr lang="zh-CN" dirty="0" smtClean="0">
              <a:sym typeface="Arial" pitchFamily="34" charset="0"/>
            </a:endParaRPr>
          </a:p>
        </p:txBody>
      </p:sp>
      <p:sp>
        <p:nvSpPr>
          <p:cNvPr id="10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335088"/>
            <a:ext cx="10536767" cy="474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pPr lvl="0"/>
            <a:r>
              <a:rPr lang="zh-CN" dirty="0" smtClean="0">
                <a:sym typeface="Arial" pitchFamily="34" charset="0"/>
              </a:rPr>
              <a:t>单击此处编辑母版文本样式</a:t>
            </a:r>
            <a:endParaRPr lang="zh-CN" dirty="0" smtClean="0">
              <a:sym typeface="Arial" pitchFamily="34" charset="0"/>
            </a:endParaRPr>
          </a:p>
          <a:p>
            <a:pPr lvl="1"/>
            <a:r>
              <a:rPr lang="zh-CN" dirty="0" smtClean="0">
                <a:sym typeface="Arial" pitchFamily="34" charset="0"/>
              </a:rPr>
              <a:t>第二级</a:t>
            </a:r>
            <a:endParaRPr lang="zh-CN" dirty="0" smtClean="0">
              <a:sym typeface="Arial" pitchFamily="34" charset="0"/>
            </a:endParaRPr>
          </a:p>
          <a:p>
            <a:pPr lvl="2"/>
            <a:r>
              <a:rPr lang="zh-CN" dirty="0" smtClean="0">
                <a:sym typeface="Arial" pitchFamily="34" charset="0"/>
              </a:rPr>
              <a:t>第三级</a:t>
            </a:r>
            <a:endParaRPr lang="zh-CN" dirty="0" smtClean="0">
              <a:sym typeface="Arial" pitchFamily="34" charset="0"/>
            </a:endParaRPr>
          </a:p>
          <a:p>
            <a:pPr lvl="3"/>
            <a:r>
              <a:rPr lang="zh-CN" dirty="0" smtClean="0">
                <a:sym typeface="Arial" pitchFamily="34" charset="0"/>
              </a:rPr>
              <a:t>第四级</a:t>
            </a:r>
            <a:endParaRPr lang="zh-CN" dirty="0" smtClean="0">
              <a:sym typeface="Arial" pitchFamily="34" charset="0"/>
            </a:endParaRPr>
          </a:p>
          <a:p>
            <a:pPr lvl="4"/>
            <a:r>
              <a:rPr lang="zh-CN" dirty="0" smtClean="0">
                <a:sym typeface="Arial" pitchFamily="34" charset="0"/>
              </a:rPr>
              <a:t>第五级</a:t>
            </a:r>
            <a:endParaRPr lang="zh-CN" dirty="0" smtClean="0">
              <a:sym typeface="Arial" pitchFamily="34" charset="0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D1EB09-2F7F-4678-88FC-6C392734DEF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57E961-763F-4F3B-99B4-B7F9E54DE58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kern="1200">
          <a:solidFill>
            <a:srgbClr val="475F77"/>
          </a:solidFill>
          <a:latin typeface="Arial" pitchFamily="34" charset="0"/>
          <a:ea typeface="黑体" pitchFamily="49" charset="-122"/>
          <a:cs typeface="+mj-cs"/>
          <a:sym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475F77"/>
          </a:solidFill>
          <a:latin typeface="Arial" pitchFamily="34" charset="0"/>
          <a:ea typeface="黑体" pitchFamily="49" charset="-122"/>
          <a:sym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475F77"/>
          </a:solidFill>
          <a:latin typeface="Arial" pitchFamily="34" charset="0"/>
          <a:ea typeface="黑体" pitchFamily="49" charset="-122"/>
          <a:sym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475F77"/>
          </a:solidFill>
          <a:latin typeface="Arial" pitchFamily="34" charset="0"/>
          <a:ea typeface="黑体" pitchFamily="49" charset="-122"/>
          <a:sym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475F77"/>
          </a:solidFill>
          <a:latin typeface="Arial" pitchFamily="34" charset="0"/>
          <a:ea typeface="黑体" pitchFamily="49" charset="-122"/>
          <a:sym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475F77"/>
          </a:solidFill>
          <a:latin typeface="Arial" pitchFamily="34" charset="0"/>
          <a:ea typeface="黑体" pitchFamily="49" charset="-122"/>
          <a:sym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475F77"/>
          </a:solidFill>
          <a:latin typeface="Arial" pitchFamily="34" charset="0"/>
          <a:ea typeface="黑体" pitchFamily="49" charset="-122"/>
          <a:sym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475F77"/>
          </a:solidFill>
          <a:latin typeface="Arial" pitchFamily="34" charset="0"/>
          <a:ea typeface="黑体" pitchFamily="49" charset="-122"/>
          <a:sym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475F77"/>
          </a:solidFill>
          <a:latin typeface="Arial" pitchFamily="34" charset="0"/>
          <a:ea typeface="黑体" pitchFamily="49" charset="-122"/>
          <a:sym typeface="Arial" pitchFamily="34" charset="0"/>
        </a:defRPr>
      </a:lvl9pPr>
    </p:titleStyle>
    <p:bodyStyle>
      <a:lvl1pPr marL="14605" indent="-14605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rgbClr val="475F77"/>
          </a:solidFill>
          <a:latin typeface="Arial" pitchFamily="34" charset="0"/>
          <a:ea typeface="黑体" pitchFamily="49" charset="-122"/>
          <a:cs typeface="+mn-cs"/>
          <a:sym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rgbClr val="475F77"/>
          </a:solidFill>
          <a:latin typeface="Arial" pitchFamily="34" charset="0"/>
          <a:ea typeface="黑体" pitchFamily="49" charset="-122"/>
          <a:cs typeface="+mn-cs"/>
          <a:sym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800" kern="1200">
          <a:solidFill>
            <a:srgbClr val="475F77"/>
          </a:solidFill>
          <a:latin typeface="Arial" pitchFamily="34" charset="0"/>
          <a:ea typeface="黑体" pitchFamily="49" charset="-122"/>
          <a:cs typeface="+mn-cs"/>
          <a:sym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800" kern="1200">
          <a:solidFill>
            <a:srgbClr val="475F77"/>
          </a:solidFill>
          <a:latin typeface="Arial" pitchFamily="34" charset="0"/>
          <a:ea typeface="黑体" pitchFamily="49" charset="-122"/>
          <a:cs typeface="+mn-cs"/>
          <a:sym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800" kern="1200">
          <a:solidFill>
            <a:srgbClr val="475F77"/>
          </a:solidFill>
          <a:latin typeface="Arial" pitchFamily="34" charset="0"/>
          <a:ea typeface="黑体" pitchFamily="49" charset="-122"/>
          <a:cs typeface="+mn-cs"/>
          <a:sym typeface="Arial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.xml"/><Relationship Id="rId1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6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7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3.v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8.xml"/><Relationship Id="rId3" Type="http://schemas.openxmlformats.org/officeDocument/2006/relationships/image" Target="../media/image18.wmf"/><Relationship Id="rId2" Type="http://schemas.openxmlformats.org/officeDocument/2006/relationships/oleObject" Target="../embeddings/oleObject5.bin"/><Relationship Id="rId1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9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0.xml"/><Relationship Id="rId1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2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23.xml"/><Relationship Id="rId8" Type="http://schemas.openxmlformats.org/officeDocument/2006/relationships/image" Target="../media/image28.wmf"/><Relationship Id="rId7" Type="http://schemas.openxmlformats.org/officeDocument/2006/relationships/oleObject" Target="../embeddings/oleObject9.bin"/><Relationship Id="rId6" Type="http://schemas.openxmlformats.org/officeDocument/2006/relationships/image" Target="../media/image27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26.wmf"/><Relationship Id="rId3" Type="http://schemas.openxmlformats.org/officeDocument/2006/relationships/oleObject" Target="../embeddings/oleObject7.bin"/><Relationship Id="rId2" Type="http://schemas.openxmlformats.org/officeDocument/2006/relationships/image" Target="../media/image25.wmf"/><Relationship Id="rId11" Type="http://schemas.openxmlformats.org/officeDocument/2006/relationships/vmlDrawing" Target="../drawings/vmlDrawing4.vml"/><Relationship Id="rId10" Type="http://schemas.openxmlformats.org/officeDocument/2006/relationships/slideLayout" Target="../slideLayouts/slideLayout2.xml"/><Relationship Id="rId1" Type="http://schemas.openxmlformats.org/officeDocument/2006/relationships/oleObject" Target="../embeddings/oleObject6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.xml"/><Relationship Id="rId1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6.xml"/><Relationship Id="rId1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7.xml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vmlDrawing" Target="../drawings/vmlDrawing5.v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28.xml"/><Relationship Id="rId6" Type="http://schemas.openxmlformats.org/officeDocument/2006/relationships/image" Target="../media/image36.png"/><Relationship Id="rId5" Type="http://schemas.openxmlformats.org/officeDocument/2006/relationships/image" Target="../media/image35.wmf"/><Relationship Id="rId4" Type="http://schemas.openxmlformats.org/officeDocument/2006/relationships/oleObject" Target="../embeddings/oleObject11.bin"/><Relationship Id="rId3" Type="http://schemas.openxmlformats.org/officeDocument/2006/relationships/image" Target="../media/image34.wmf"/><Relationship Id="rId2" Type="http://schemas.openxmlformats.org/officeDocument/2006/relationships/oleObject" Target="../embeddings/oleObject10.bin"/><Relationship Id="rId1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9.xml"/><Relationship Id="rId1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30.xml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31.xml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2.xml"/><Relationship Id="rId1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33.xml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34.xml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5.xml"/><Relationship Id="rId1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36.xml"/><Relationship Id="rId2" Type="http://schemas.openxmlformats.org/officeDocument/2006/relationships/image" Target="../media/image37.png"/><Relationship Id="rId1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8.xml"/><Relationship Id="rId1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39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0.xml"/><Relationship Id="rId1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1.xml"/><Relationship Id="rId1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2.xml"/><Relationship Id="rId1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43.xml"/><Relationship Id="rId4" Type="http://schemas.openxmlformats.org/officeDocument/2006/relationships/image" Target="../media/image63.png"/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slides/_rels/slide4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44.xml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5.xml"/><Relationship Id="rId1" Type="http://schemas.openxmlformats.org/officeDocument/2006/relationships/image" Target="../media/image6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6.xml"/><Relationship Id="rId1" Type="http://schemas.openxmlformats.org/officeDocument/2006/relationships/image" Target="../media/image67.png"/></Relationships>
</file>

<file path=ppt/slides/_rels/slide4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47.xml"/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4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image" Target="../media/image7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/Relationships>
</file>

<file path=ppt/slides/_rels/slide4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7.png"/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image" Target="../media/image74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vmlDrawing" Target="../drawings/vmlDrawing1.v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6.xml"/><Relationship Id="rId2" Type="http://schemas.openxmlformats.org/officeDocument/2006/relationships/image" Target="../media/image3.wmf"/><Relationship Id="rId1" Type="http://schemas.openxmlformats.org/officeDocument/2006/relationships/oleObject" Target="../embeddings/oleObject1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9.png"/><Relationship Id="rId1" Type="http://schemas.openxmlformats.org/officeDocument/2006/relationships/image" Target="../media/image78.png"/></Relationships>
</file>

<file path=ppt/slides/_rels/slide51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6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1.wmf"/><Relationship Id="rId3" Type="http://schemas.openxmlformats.org/officeDocument/2006/relationships/oleObject" Target="../embeddings/oleObject13.bin"/><Relationship Id="rId2" Type="http://schemas.openxmlformats.org/officeDocument/2006/relationships/image" Target="../media/image80.wmf"/><Relationship Id="rId1" Type="http://schemas.openxmlformats.org/officeDocument/2006/relationships/oleObject" Target="../embeddings/oleObject12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3.png"/><Relationship Id="rId1" Type="http://schemas.openxmlformats.org/officeDocument/2006/relationships/image" Target="../media/image82.png"/></Relationships>
</file>

<file path=ppt/slides/_rels/slide5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88.png"/><Relationship Id="rId7" Type="http://schemas.openxmlformats.org/officeDocument/2006/relationships/image" Target="../media/image87.png"/><Relationship Id="rId6" Type="http://schemas.openxmlformats.org/officeDocument/2006/relationships/image" Target="../media/image86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85.wmf"/><Relationship Id="rId3" Type="http://schemas.openxmlformats.org/officeDocument/2006/relationships/oleObject" Target="../embeddings/oleObject15.bin"/><Relationship Id="rId2" Type="http://schemas.openxmlformats.org/officeDocument/2006/relationships/image" Target="../media/image84.wmf"/><Relationship Id="rId10" Type="http://schemas.openxmlformats.org/officeDocument/2006/relationships/vmlDrawing" Target="../drawings/vmlDrawing7.vml"/><Relationship Id="rId1" Type="http://schemas.openxmlformats.org/officeDocument/2006/relationships/oleObject" Target="../embeddings/oleObject14.bin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9.png"/></Relationships>
</file>

<file path=ppt/slides/_rels/slide5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image" Target="../media/image9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4.png"/><Relationship Id="rId1" Type="http://schemas.openxmlformats.org/officeDocument/2006/relationships/image" Target="../media/image93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5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7.png"/><Relationship Id="rId1" Type="http://schemas.openxmlformats.org/officeDocument/2006/relationships/image" Target="../media/image96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vmlDrawing" Target="../drawings/vmlDrawing2.v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7.x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3.wmf"/><Relationship Id="rId3" Type="http://schemas.openxmlformats.org/officeDocument/2006/relationships/oleObject" Target="../embeddings/oleObject3.bin"/><Relationship Id="rId2" Type="http://schemas.openxmlformats.org/officeDocument/2006/relationships/image" Target="../media/image4.wmf"/><Relationship Id="rId1" Type="http://schemas.openxmlformats.org/officeDocument/2006/relationships/oleObject" Target="../embeddings/oleObject2.bin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8.png"/></Relationships>
</file>

<file path=ppt/slides/_rels/slide61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8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9.wmf"/><Relationship Id="rId1" Type="http://schemas.openxmlformats.org/officeDocument/2006/relationships/oleObject" Target="../embeddings/oleObject17.bin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0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1.png"/></Relationships>
</file>

<file path=ppt/slides/_rels/slide6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3.png"/><Relationship Id="rId1" Type="http://schemas.openxmlformats.org/officeDocument/2006/relationships/image" Target="../media/image102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4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5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6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7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8.png"/></Relationships>
</file>

<file path=ppt/slides/_rels/slide71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9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9.wmf"/><Relationship Id="rId1" Type="http://schemas.openxmlformats.org/officeDocument/2006/relationships/oleObject" Target="../embeddings/oleObject18.bin"/></Relationships>
</file>

<file path=ppt/slides/_rels/slide7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13.png"/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image" Target="../media/image110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4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5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6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7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image" Target="../media/image8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0.png"/><Relationship Id="rId1" Type="http://schemas.openxmlformats.org/officeDocument/2006/relationships/image" Target="../media/image119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1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2.jpe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3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36370" y="2718435"/>
            <a:ext cx="9144000" cy="1612265"/>
          </a:xfrm>
        </p:spPr>
        <p:txBody>
          <a:bodyPr/>
          <a:lstStyle/>
          <a:p>
            <a:r>
              <a:rPr lang="en-US" altLang="zh-TW" dirty="0" smtClean="0">
                <a:sym typeface="+mn-ea"/>
              </a:rPr>
              <a:t>Dense Motion Estimation</a:t>
            </a:r>
            <a:endParaRPr lang="en-US" altLang="zh-TW" dirty="0" smtClean="0"/>
          </a:p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904933"/>
            <a:ext cx="9144000" cy="1655762"/>
          </a:xfrm>
        </p:spPr>
        <p:txBody>
          <a:bodyPr/>
          <a:lstStyle/>
          <a:p>
            <a:endParaRPr lang="en-US" altLang="zh-TW" dirty="0" smtClean="0">
              <a:sym typeface="+mn-ea"/>
            </a:endParaRPr>
          </a:p>
          <a:p>
            <a:r>
              <a:rPr lang="en-US" altLang="zh-TW" dirty="0" smtClean="0">
                <a:sym typeface="+mn-ea"/>
              </a:rPr>
              <a:t>Presented by </a:t>
            </a:r>
            <a:r>
              <a:rPr lang="zh-CN" altLang="en-US" dirty="0" smtClean="0">
                <a:sym typeface="+mn-ea"/>
              </a:rPr>
              <a:t>张易冰</a:t>
            </a:r>
            <a:r>
              <a:rPr lang="zh-TW" altLang="en-US" dirty="0" smtClean="0">
                <a:sym typeface="+mn-ea"/>
              </a:rPr>
              <a:t> </a:t>
            </a:r>
            <a:r>
              <a:rPr lang="en-US" altLang="zh-TW" dirty="0" smtClean="0">
                <a:sym typeface="+mn-ea"/>
              </a:rPr>
              <a:t>and </a:t>
            </a:r>
            <a:r>
              <a:rPr lang="zh-TW" altLang="en-US" dirty="0" smtClean="0">
                <a:sym typeface="+mn-ea"/>
              </a:rPr>
              <a:t>傅楸善教授</a:t>
            </a:r>
            <a:endParaRPr lang="zh-CN" alt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1082040" y="-30480"/>
            <a:ext cx="11631930" cy="1325880"/>
          </a:xfrm>
        </p:spPr>
        <p:txBody>
          <a:bodyPr/>
          <a:lstStyle/>
          <a:p>
            <a:r>
              <a:rPr lang="en-US" altLang="zh-CN"/>
              <a:t>            </a:t>
            </a:r>
            <a:r>
              <a:rPr lang="zh-CN" altLang="en-US">
                <a:sym typeface="+mn-ea"/>
              </a:rPr>
              <a:t>Robust error metrics</a:t>
            </a:r>
            <a:r>
              <a:rPr lang="en-US" altLang="zh-CN"/>
              <a:t>                                                                  </a:t>
            </a:r>
            <a:endParaRPr lang="en-US" altLang="zh-CN">
              <a:solidFill>
                <a:schemeClr val="accent1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  <a:p>
            <a:r>
              <a:rPr lang="zh-CN" altLang="en-US"/>
              <a:t>However, since this function is not differentiable at the origin, it is not well suited to gradient descent approaches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r>
              <a:rPr lang="zh-CN" altLang="en-US"/>
              <a:t>Instead, a smoothly varying function that is quadratic for small values but grows more slowly away from the origin is often used</a:t>
            </a:r>
            <a:endParaRPr lang="zh-CN" alt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04800" y="-61595"/>
            <a:ext cx="11463655" cy="1325880"/>
          </a:xfrm>
        </p:spPr>
        <p:txBody>
          <a:bodyPr/>
          <a:lstStyle/>
          <a:p>
            <a:r>
              <a:rPr lang="zh-CN" altLang="en-US"/>
              <a:t>the Geman–McClure function                             </a:t>
            </a:r>
            <a:endParaRPr lang="en-US" altLang="zh-CN">
              <a:solidFill>
                <a:schemeClr val="accent1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" y="2716530"/>
            <a:ext cx="5313680" cy="1529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3" t="23476"/>
          <a:stretch>
            <a:fillRect/>
          </a:stretch>
        </p:blipFill>
        <p:spPr bwMode="auto">
          <a:xfrm>
            <a:off x="6409690" y="2135505"/>
            <a:ext cx="5256530" cy="3651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文本框 5"/>
          <p:cNvSpPr txBox="1"/>
          <p:nvPr/>
        </p:nvSpPr>
        <p:spPr>
          <a:xfrm>
            <a:off x="1727835" y="4682490"/>
            <a:ext cx="277812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i="1"/>
              <a:t>a</a:t>
            </a:r>
            <a:r>
              <a:rPr lang="zh-CN" altLang="en-US" sz="2400"/>
              <a:t>： </a:t>
            </a:r>
            <a:r>
              <a:rPr lang="en-US" altLang="zh-CN" sz="2400"/>
              <a:t>outlier threshold</a:t>
            </a:r>
            <a:endParaRPr lang="en-US" altLang="zh-CN" sz="2400"/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2920" y="-635"/>
            <a:ext cx="11845925" cy="1325880"/>
          </a:xfrm>
        </p:spPr>
        <p:txBody>
          <a:bodyPr/>
          <a:lstStyle/>
          <a:p>
            <a:r>
              <a:rPr lang="en-US" altLang="zh-TW" dirty="0" smtClean="0">
                <a:sym typeface="+mn-ea"/>
              </a:rPr>
              <a:t>Spatially Varying Weights                                     </a:t>
            </a:r>
            <a:endParaRPr lang="en-US" altLang="zh-TW" dirty="0" smtClean="0">
              <a:solidFill>
                <a:schemeClr val="accent1"/>
              </a:solidFill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  <a:p>
            <a:endParaRPr lang="zh-CN" altLang="en-US"/>
          </a:p>
          <a:p>
            <a:r>
              <a:rPr lang="zh-CN" altLang="en-US"/>
              <a:t>some of the pixels being compared may lie outside the original image boundaries.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we may want to partially or completely downweight the contributions of certain pixels.</a:t>
            </a:r>
            <a:endParaRPr lang="zh-CN" alt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548640" y="243205"/>
            <a:ext cx="11571605" cy="774700"/>
          </a:xfrm>
        </p:spPr>
        <p:txBody>
          <a:bodyPr>
            <a:normAutofit/>
          </a:bodyPr>
          <a:lstStyle/>
          <a:p>
            <a:r>
              <a:rPr lang="en-US" altLang="zh-CN"/>
              <a:t>         </a:t>
            </a:r>
            <a:r>
              <a:rPr lang="en-US" altLang="zh-TW" dirty="0" smtClean="0">
                <a:sym typeface="+mn-ea"/>
              </a:rPr>
              <a:t>Spatially Varying Weights  </a:t>
            </a:r>
            <a:r>
              <a:rPr lang="en-US" altLang="zh-CN"/>
              <a:t>                                                                         </a:t>
            </a:r>
            <a:endParaRPr lang="en-US" altLang="zh-CN">
              <a:solidFill>
                <a:schemeClr val="accent1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336040"/>
            <a:ext cx="10515600" cy="4841240"/>
          </a:xfrm>
        </p:spPr>
        <p:txBody>
          <a:bodyPr>
            <a:normAutofit/>
          </a:bodyPr>
          <a:lstStyle/>
          <a:p>
            <a:endParaRPr lang="zh-CN" altLang="en-US"/>
          </a:p>
          <a:p>
            <a:endParaRPr lang="zh-CN" altLang="en-US"/>
          </a:p>
          <a:p>
            <a:r>
              <a:rPr lang="zh-CN" altLang="en-US"/>
              <a:t>The error metric then becomes the weighted (or windowed) SSD function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r>
              <a:rPr lang="zh-CN" altLang="en-US"/>
              <a:t>where the weighting functions </a:t>
            </a:r>
            <a:r>
              <a:rPr lang="zh-CN" altLang="en-US" i="1"/>
              <a:t>w</a:t>
            </a:r>
            <a:r>
              <a:rPr lang="zh-CN" altLang="en-US" i="1" baseline="-25000"/>
              <a:t>0</a:t>
            </a:r>
            <a:r>
              <a:rPr lang="zh-CN" altLang="en-US"/>
              <a:t> and </a:t>
            </a:r>
            <a:r>
              <a:rPr lang="zh-CN" altLang="en-US" i="1"/>
              <a:t>w</a:t>
            </a:r>
            <a:r>
              <a:rPr lang="zh-CN" altLang="en-US" i="1" baseline="-25000"/>
              <a:t>1</a:t>
            </a:r>
            <a:r>
              <a:rPr lang="zh-CN" altLang="en-US"/>
              <a:t> are zero outside the image boundaries.</a:t>
            </a:r>
            <a:endParaRPr lang="zh-CN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255" y="3252470"/>
            <a:ext cx="8949690" cy="930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716280" y="258445"/>
            <a:ext cx="11463020" cy="760730"/>
          </a:xfrm>
        </p:spPr>
        <p:txBody>
          <a:bodyPr/>
          <a:lstStyle/>
          <a:p>
            <a:r>
              <a:rPr lang="en-US" altLang="zh-CN"/>
              <a:t>       </a:t>
            </a:r>
            <a:r>
              <a:rPr lang="en-US" altLang="zh-CN">
                <a:sym typeface="+mn-ea"/>
              </a:rPr>
              <a:t>   </a:t>
            </a:r>
            <a:r>
              <a:rPr lang="en-US" altLang="zh-TW" dirty="0" smtClean="0">
                <a:sym typeface="+mn-ea"/>
              </a:rPr>
              <a:t>Spatially Varying Weights</a:t>
            </a:r>
            <a:r>
              <a:rPr lang="en-US" altLang="zh-CN"/>
              <a:t>                                                                            </a:t>
            </a:r>
            <a:endParaRPr lang="en-US" altLang="zh-CN">
              <a:solidFill>
                <a:schemeClr val="accent1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366520"/>
            <a:ext cx="10515600" cy="4810760"/>
          </a:xfrm>
        </p:spPr>
        <p:txBody>
          <a:bodyPr/>
          <a:lstStyle/>
          <a:p>
            <a:r>
              <a:rPr lang="zh-CN" altLang="en-US"/>
              <a:t>If a large range of potential motions is allowed, the above metric can have a bias towards smaller overlap solutions.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sp>
        <p:nvSpPr>
          <p:cNvPr id="4" name="任意多边形 3"/>
          <p:cNvSpPr/>
          <p:nvPr/>
        </p:nvSpPr>
        <p:spPr>
          <a:xfrm>
            <a:off x="2195195" y="2732405"/>
            <a:ext cx="2065020" cy="2013585"/>
          </a:xfrm>
          <a:custGeom>
            <a:avLst/>
            <a:gdLst>
              <a:gd name="connisteX0" fmla="*/ 22013 w 2064737"/>
              <a:gd name="connsiteY0" fmla="*/ 114088 h 2013655"/>
              <a:gd name="connisteX1" fmla="*/ 22013 w 2064737"/>
              <a:gd name="connsiteY1" fmla="*/ 190923 h 2013655"/>
              <a:gd name="connisteX2" fmla="*/ 22013 w 2064737"/>
              <a:gd name="connsiteY2" fmla="*/ 297603 h 2013655"/>
              <a:gd name="connisteX3" fmla="*/ 22013 w 2064737"/>
              <a:gd name="connsiteY3" fmla="*/ 374438 h 2013655"/>
              <a:gd name="connisteX4" fmla="*/ 22013 w 2064737"/>
              <a:gd name="connsiteY4" fmla="*/ 450638 h 2013655"/>
              <a:gd name="connisteX5" fmla="*/ 37253 w 2064737"/>
              <a:gd name="connsiteY5" fmla="*/ 527473 h 2013655"/>
              <a:gd name="connisteX6" fmla="*/ 37253 w 2064737"/>
              <a:gd name="connsiteY6" fmla="*/ 603673 h 2013655"/>
              <a:gd name="connisteX7" fmla="*/ 37253 w 2064737"/>
              <a:gd name="connsiteY7" fmla="*/ 679873 h 2013655"/>
              <a:gd name="connisteX8" fmla="*/ 37253 w 2064737"/>
              <a:gd name="connsiteY8" fmla="*/ 771948 h 2013655"/>
              <a:gd name="connisteX9" fmla="*/ 37253 w 2064737"/>
              <a:gd name="connsiteY9" fmla="*/ 848148 h 2013655"/>
              <a:gd name="connisteX10" fmla="*/ 37253 w 2064737"/>
              <a:gd name="connsiteY10" fmla="*/ 924983 h 2013655"/>
              <a:gd name="connisteX11" fmla="*/ 37253 w 2064737"/>
              <a:gd name="connsiteY11" fmla="*/ 1001183 h 2013655"/>
              <a:gd name="connisteX12" fmla="*/ 37253 w 2064737"/>
              <a:gd name="connsiteY12" fmla="*/ 1078018 h 2013655"/>
              <a:gd name="connisteX13" fmla="*/ 37253 w 2064737"/>
              <a:gd name="connsiteY13" fmla="*/ 1154218 h 2013655"/>
              <a:gd name="connisteX14" fmla="*/ 37253 w 2064737"/>
              <a:gd name="connsiteY14" fmla="*/ 1246293 h 2013655"/>
              <a:gd name="connisteX15" fmla="*/ 37253 w 2064737"/>
              <a:gd name="connsiteY15" fmla="*/ 1322493 h 2013655"/>
              <a:gd name="connisteX16" fmla="*/ 37253 w 2064737"/>
              <a:gd name="connsiteY16" fmla="*/ 1399328 h 2013655"/>
              <a:gd name="connisteX17" fmla="*/ 22013 w 2064737"/>
              <a:gd name="connsiteY17" fmla="*/ 1475528 h 2013655"/>
              <a:gd name="connisteX18" fmla="*/ 22013 w 2064737"/>
              <a:gd name="connsiteY18" fmla="*/ 1552363 h 2013655"/>
              <a:gd name="connisteX19" fmla="*/ 6773 w 2064737"/>
              <a:gd name="connsiteY19" fmla="*/ 1628563 h 2013655"/>
              <a:gd name="connisteX20" fmla="*/ 6773 w 2064737"/>
              <a:gd name="connsiteY20" fmla="*/ 1704763 h 2013655"/>
              <a:gd name="connisteX21" fmla="*/ 6773 w 2064737"/>
              <a:gd name="connsiteY21" fmla="*/ 1781598 h 2013655"/>
              <a:gd name="connisteX22" fmla="*/ 6773 w 2064737"/>
              <a:gd name="connsiteY22" fmla="*/ 1857798 h 2013655"/>
              <a:gd name="connisteX23" fmla="*/ 6773 w 2064737"/>
              <a:gd name="connsiteY23" fmla="*/ 1934633 h 2013655"/>
              <a:gd name="connisteX24" fmla="*/ 82973 w 2064737"/>
              <a:gd name="connsiteY24" fmla="*/ 1980353 h 2013655"/>
              <a:gd name="connisteX25" fmla="*/ 159808 w 2064737"/>
              <a:gd name="connsiteY25" fmla="*/ 2010833 h 2013655"/>
              <a:gd name="connisteX26" fmla="*/ 236008 w 2064737"/>
              <a:gd name="connsiteY26" fmla="*/ 2010833 h 2013655"/>
              <a:gd name="connisteX27" fmla="*/ 312843 w 2064737"/>
              <a:gd name="connsiteY27" fmla="*/ 2010833 h 2013655"/>
              <a:gd name="connisteX28" fmla="*/ 389043 w 2064737"/>
              <a:gd name="connsiteY28" fmla="*/ 2010833 h 2013655"/>
              <a:gd name="connisteX29" fmla="*/ 465878 w 2064737"/>
              <a:gd name="connsiteY29" fmla="*/ 2010833 h 2013655"/>
              <a:gd name="connisteX30" fmla="*/ 557318 w 2064737"/>
              <a:gd name="connsiteY30" fmla="*/ 2010833 h 2013655"/>
              <a:gd name="connisteX31" fmla="*/ 634153 w 2064737"/>
              <a:gd name="connsiteY31" fmla="*/ 1995593 h 2013655"/>
              <a:gd name="connisteX32" fmla="*/ 710353 w 2064737"/>
              <a:gd name="connsiteY32" fmla="*/ 1995593 h 2013655"/>
              <a:gd name="connisteX33" fmla="*/ 787188 w 2064737"/>
              <a:gd name="connsiteY33" fmla="*/ 1980353 h 2013655"/>
              <a:gd name="connisteX34" fmla="*/ 863388 w 2064737"/>
              <a:gd name="connsiteY34" fmla="*/ 1980353 h 2013655"/>
              <a:gd name="connisteX35" fmla="*/ 939588 w 2064737"/>
              <a:gd name="connsiteY35" fmla="*/ 1980353 h 2013655"/>
              <a:gd name="connisteX36" fmla="*/ 1031663 w 2064737"/>
              <a:gd name="connsiteY36" fmla="*/ 1980353 h 2013655"/>
              <a:gd name="connisteX37" fmla="*/ 1107863 w 2064737"/>
              <a:gd name="connsiteY37" fmla="*/ 1980353 h 2013655"/>
              <a:gd name="connisteX38" fmla="*/ 1184698 w 2064737"/>
              <a:gd name="connsiteY38" fmla="*/ 1980353 h 2013655"/>
              <a:gd name="connisteX39" fmla="*/ 1260898 w 2064737"/>
              <a:gd name="connsiteY39" fmla="*/ 1965113 h 2013655"/>
              <a:gd name="connisteX40" fmla="*/ 1337733 w 2064737"/>
              <a:gd name="connsiteY40" fmla="*/ 1965113 h 2013655"/>
              <a:gd name="connisteX41" fmla="*/ 1413933 w 2064737"/>
              <a:gd name="connsiteY41" fmla="*/ 1965113 h 2013655"/>
              <a:gd name="connisteX42" fmla="*/ 1490768 w 2064737"/>
              <a:gd name="connsiteY42" fmla="*/ 1965113 h 2013655"/>
              <a:gd name="connisteX43" fmla="*/ 1566968 w 2064737"/>
              <a:gd name="connsiteY43" fmla="*/ 1965113 h 2013655"/>
              <a:gd name="connisteX44" fmla="*/ 1643803 w 2064737"/>
              <a:gd name="connsiteY44" fmla="*/ 1965113 h 2013655"/>
              <a:gd name="connisteX45" fmla="*/ 1720003 w 2064737"/>
              <a:gd name="connsiteY45" fmla="*/ 1965113 h 2013655"/>
              <a:gd name="connisteX46" fmla="*/ 1796838 w 2064737"/>
              <a:gd name="connsiteY46" fmla="*/ 1965113 h 2013655"/>
              <a:gd name="connisteX47" fmla="*/ 1873038 w 2064737"/>
              <a:gd name="connsiteY47" fmla="*/ 1965113 h 2013655"/>
              <a:gd name="connisteX48" fmla="*/ 1949238 w 2064737"/>
              <a:gd name="connsiteY48" fmla="*/ 1965113 h 2013655"/>
              <a:gd name="connisteX49" fmla="*/ 1980353 w 2064737"/>
              <a:gd name="connsiteY49" fmla="*/ 1888913 h 2013655"/>
              <a:gd name="connisteX50" fmla="*/ 1980353 w 2064737"/>
              <a:gd name="connsiteY50" fmla="*/ 1796838 h 2013655"/>
              <a:gd name="connisteX51" fmla="*/ 1980353 w 2064737"/>
              <a:gd name="connsiteY51" fmla="*/ 1704763 h 2013655"/>
              <a:gd name="connisteX52" fmla="*/ 1995593 w 2064737"/>
              <a:gd name="connsiteY52" fmla="*/ 1628563 h 2013655"/>
              <a:gd name="connisteX53" fmla="*/ 1995593 w 2064737"/>
              <a:gd name="connsiteY53" fmla="*/ 1536488 h 2013655"/>
              <a:gd name="connisteX54" fmla="*/ 1995593 w 2064737"/>
              <a:gd name="connsiteY54" fmla="*/ 1460288 h 2013655"/>
              <a:gd name="connisteX55" fmla="*/ 1995593 w 2064737"/>
              <a:gd name="connsiteY55" fmla="*/ 1384088 h 2013655"/>
              <a:gd name="connisteX56" fmla="*/ 1995593 w 2064737"/>
              <a:gd name="connsiteY56" fmla="*/ 1307253 h 2013655"/>
              <a:gd name="connisteX57" fmla="*/ 1995593 w 2064737"/>
              <a:gd name="connsiteY57" fmla="*/ 1215813 h 2013655"/>
              <a:gd name="connisteX58" fmla="*/ 2010833 w 2064737"/>
              <a:gd name="connsiteY58" fmla="*/ 1138978 h 2013655"/>
              <a:gd name="connisteX59" fmla="*/ 2010833 w 2064737"/>
              <a:gd name="connsiteY59" fmla="*/ 1062778 h 2013655"/>
              <a:gd name="connisteX60" fmla="*/ 2010833 w 2064737"/>
              <a:gd name="connsiteY60" fmla="*/ 985943 h 2013655"/>
              <a:gd name="connisteX61" fmla="*/ 2010833 w 2064737"/>
              <a:gd name="connsiteY61" fmla="*/ 909743 h 2013655"/>
              <a:gd name="connisteX62" fmla="*/ 2010833 w 2064737"/>
              <a:gd name="connsiteY62" fmla="*/ 817668 h 2013655"/>
              <a:gd name="connisteX63" fmla="*/ 2026073 w 2064737"/>
              <a:gd name="connsiteY63" fmla="*/ 741468 h 2013655"/>
              <a:gd name="connisteX64" fmla="*/ 2026073 w 2064737"/>
              <a:gd name="connsiteY64" fmla="*/ 649393 h 2013655"/>
              <a:gd name="connisteX65" fmla="*/ 2026073 w 2064737"/>
              <a:gd name="connsiteY65" fmla="*/ 573193 h 2013655"/>
              <a:gd name="connisteX66" fmla="*/ 2041313 w 2064737"/>
              <a:gd name="connsiteY66" fmla="*/ 481118 h 2013655"/>
              <a:gd name="connisteX67" fmla="*/ 2041313 w 2064737"/>
              <a:gd name="connsiteY67" fmla="*/ 404918 h 2013655"/>
              <a:gd name="connisteX68" fmla="*/ 2041313 w 2064737"/>
              <a:gd name="connsiteY68" fmla="*/ 328083 h 2013655"/>
              <a:gd name="connisteX69" fmla="*/ 2041313 w 2064737"/>
              <a:gd name="connsiteY69" fmla="*/ 251883 h 2013655"/>
              <a:gd name="connisteX70" fmla="*/ 2056553 w 2064737"/>
              <a:gd name="connsiteY70" fmla="*/ 175048 h 2013655"/>
              <a:gd name="connisteX71" fmla="*/ 2056553 w 2064737"/>
              <a:gd name="connsiteY71" fmla="*/ 98848 h 2013655"/>
              <a:gd name="connisteX72" fmla="*/ 2056553 w 2064737"/>
              <a:gd name="connsiteY72" fmla="*/ 22648 h 2013655"/>
              <a:gd name="connisteX73" fmla="*/ 1965113 w 2064737"/>
              <a:gd name="connsiteY73" fmla="*/ 6773 h 2013655"/>
              <a:gd name="connisteX74" fmla="*/ 1888278 w 2064737"/>
              <a:gd name="connsiteY74" fmla="*/ 6773 h 2013655"/>
              <a:gd name="connisteX75" fmla="*/ 1812078 w 2064737"/>
              <a:gd name="connsiteY75" fmla="*/ 6773 h 2013655"/>
              <a:gd name="connisteX76" fmla="*/ 1735243 w 2064737"/>
              <a:gd name="connsiteY76" fmla="*/ 6773 h 2013655"/>
              <a:gd name="connisteX77" fmla="*/ 1659043 w 2064737"/>
              <a:gd name="connsiteY77" fmla="*/ 22648 h 2013655"/>
              <a:gd name="connisteX78" fmla="*/ 1582208 w 2064737"/>
              <a:gd name="connsiteY78" fmla="*/ 22648 h 2013655"/>
              <a:gd name="connisteX79" fmla="*/ 1490768 w 2064737"/>
              <a:gd name="connsiteY79" fmla="*/ 22648 h 2013655"/>
              <a:gd name="connisteX80" fmla="*/ 1413933 w 2064737"/>
              <a:gd name="connsiteY80" fmla="*/ 22648 h 2013655"/>
              <a:gd name="connisteX81" fmla="*/ 1337733 w 2064737"/>
              <a:gd name="connsiteY81" fmla="*/ 22648 h 2013655"/>
              <a:gd name="connisteX82" fmla="*/ 1260898 w 2064737"/>
              <a:gd name="connsiteY82" fmla="*/ 22648 h 2013655"/>
              <a:gd name="connisteX83" fmla="*/ 1169458 w 2064737"/>
              <a:gd name="connsiteY83" fmla="*/ 22648 h 2013655"/>
              <a:gd name="connisteX84" fmla="*/ 1092623 w 2064737"/>
              <a:gd name="connsiteY84" fmla="*/ 22648 h 2013655"/>
              <a:gd name="connisteX85" fmla="*/ 1001183 w 2064737"/>
              <a:gd name="connsiteY85" fmla="*/ 6773 h 2013655"/>
              <a:gd name="connisteX86" fmla="*/ 909108 w 2064737"/>
              <a:gd name="connsiteY86" fmla="*/ 6773 h 2013655"/>
              <a:gd name="connisteX87" fmla="*/ 817668 w 2064737"/>
              <a:gd name="connsiteY87" fmla="*/ 6773 h 2013655"/>
              <a:gd name="connisteX88" fmla="*/ 725593 w 2064737"/>
              <a:gd name="connsiteY88" fmla="*/ 6773 h 2013655"/>
              <a:gd name="connisteX89" fmla="*/ 649393 w 2064737"/>
              <a:gd name="connsiteY89" fmla="*/ 6773 h 2013655"/>
              <a:gd name="connisteX90" fmla="*/ 572558 w 2064737"/>
              <a:gd name="connsiteY90" fmla="*/ 6773 h 2013655"/>
              <a:gd name="connisteX91" fmla="*/ 496358 w 2064737"/>
              <a:gd name="connsiteY91" fmla="*/ 6773 h 2013655"/>
              <a:gd name="connisteX92" fmla="*/ 419523 w 2064737"/>
              <a:gd name="connsiteY92" fmla="*/ 6773 h 2013655"/>
              <a:gd name="connisteX93" fmla="*/ 343323 w 2064737"/>
              <a:gd name="connsiteY93" fmla="*/ 6773 h 2013655"/>
              <a:gd name="connisteX94" fmla="*/ 266488 w 2064737"/>
              <a:gd name="connsiteY94" fmla="*/ 6773 h 2013655"/>
              <a:gd name="connisteX95" fmla="*/ 190288 w 2064737"/>
              <a:gd name="connsiteY95" fmla="*/ 6773 h 2013655"/>
              <a:gd name="connisteX96" fmla="*/ 114088 w 2064737"/>
              <a:gd name="connsiteY96" fmla="*/ 6773 h 2013655"/>
              <a:gd name="connisteX97" fmla="*/ 52493 w 2064737"/>
              <a:gd name="connsiteY97" fmla="*/ 83608 h 2013655"/>
              <a:gd name="connisteX98" fmla="*/ 52493 w 2064737"/>
              <a:gd name="connsiteY98" fmla="*/ 159808 h 201365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  <a:cxn ang="0">
                <a:pos x="connisteX40" y="connsiteY40"/>
              </a:cxn>
              <a:cxn ang="0">
                <a:pos x="connisteX41" y="connsiteY41"/>
              </a:cxn>
              <a:cxn ang="0">
                <a:pos x="connisteX42" y="connsiteY42"/>
              </a:cxn>
              <a:cxn ang="0">
                <a:pos x="connisteX43" y="connsiteY43"/>
              </a:cxn>
              <a:cxn ang="0">
                <a:pos x="connisteX44" y="connsiteY44"/>
              </a:cxn>
              <a:cxn ang="0">
                <a:pos x="connisteX45" y="connsiteY45"/>
              </a:cxn>
              <a:cxn ang="0">
                <a:pos x="connisteX46" y="connsiteY46"/>
              </a:cxn>
              <a:cxn ang="0">
                <a:pos x="connisteX47" y="connsiteY47"/>
              </a:cxn>
              <a:cxn ang="0">
                <a:pos x="connisteX48" y="connsiteY48"/>
              </a:cxn>
              <a:cxn ang="0">
                <a:pos x="connisteX49" y="connsiteY49"/>
              </a:cxn>
              <a:cxn ang="0">
                <a:pos x="connisteX50" y="connsiteY50"/>
              </a:cxn>
              <a:cxn ang="0">
                <a:pos x="connisteX51" y="connsiteY51"/>
              </a:cxn>
              <a:cxn ang="0">
                <a:pos x="connisteX52" y="connsiteY52"/>
              </a:cxn>
              <a:cxn ang="0">
                <a:pos x="connisteX53" y="connsiteY53"/>
              </a:cxn>
              <a:cxn ang="0">
                <a:pos x="connisteX54" y="connsiteY54"/>
              </a:cxn>
              <a:cxn ang="0">
                <a:pos x="connisteX55" y="connsiteY55"/>
              </a:cxn>
              <a:cxn ang="0">
                <a:pos x="connisteX56" y="connsiteY56"/>
              </a:cxn>
              <a:cxn ang="0">
                <a:pos x="connisteX57" y="connsiteY57"/>
              </a:cxn>
              <a:cxn ang="0">
                <a:pos x="connisteX58" y="connsiteY58"/>
              </a:cxn>
              <a:cxn ang="0">
                <a:pos x="connisteX59" y="connsiteY59"/>
              </a:cxn>
              <a:cxn ang="0">
                <a:pos x="connisteX60" y="connsiteY60"/>
              </a:cxn>
              <a:cxn ang="0">
                <a:pos x="connisteX61" y="connsiteY61"/>
              </a:cxn>
              <a:cxn ang="0">
                <a:pos x="connisteX62" y="connsiteY62"/>
              </a:cxn>
              <a:cxn ang="0">
                <a:pos x="connisteX63" y="connsiteY63"/>
              </a:cxn>
              <a:cxn ang="0">
                <a:pos x="connisteX64" y="connsiteY64"/>
              </a:cxn>
              <a:cxn ang="0">
                <a:pos x="connisteX65" y="connsiteY65"/>
              </a:cxn>
              <a:cxn ang="0">
                <a:pos x="connisteX66" y="connsiteY66"/>
              </a:cxn>
              <a:cxn ang="0">
                <a:pos x="connisteX67" y="connsiteY67"/>
              </a:cxn>
              <a:cxn ang="0">
                <a:pos x="connisteX68" y="connsiteY68"/>
              </a:cxn>
              <a:cxn ang="0">
                <a:pos x="connisteX69" y="connsiteY69"/>
              </a:cxn>
              <a:cxn ang="0">
                <a:pos x="connisteX70" y="connsiteY70"/>
              </a:cxn>
              <a:cxn ang="0">
                <a:pos x="connisteX71" y="connsiteY71"/>
              </a:cxn>
              <a:cxn ang="0">
                <a:pos x="connisteX72" y="connsiteY72"/>
              </a:cxn>
              <a:cxn ang="0">
                <a:pos x="connisteX73" y="connsiteY73"/>
              </a:cxn>
              <a:cxn ang="0">
                <a:pos x="connisteX74" y="connsiteY74"/>
              </a:cxn>
              <a:cxn ang="0">
                <a:pos x="connisteX75" y="connsiteY75"/>
              </a:cxn>
              <a:cxn ang="0">
                <a:pos x="connisteX76" y="connsiteY76"/>
              </a:cxn>
              <a:cxn ang="0">
                <a:pos x="connisteX77" y="connsiteY77"/>
              </a:cxn>
              <a:cxn ang="0">
                <a:pos x="connisteX78" y="connsiteY78"/>
              </a:cxn>
              <a:cxn ang="0">
                <a:pos x="connisteX79" y="connsiteY79"/>
              </a:cxn>
              <a:cxn ang="0">
                <a:pos x="connisteX80" y="connsiteY80"/>
              </a:cxn>
              <a:cxn ang="0">
                <a:pos x="connisteX81" y="connsiteY81"/>
              </a:cxn>
              <a:cxn ang="0">
                <a:pos x="connisteX82" y="connsiteY82"/>
              </a:cxn>
              <a:cxn ang="0">
                <a:pos x="connisteX83" y="connsiteY83"/>
              </a:cxn>
              <a:cxn ang="0">
                <a:pos x="connisteX84" y="connsiteY84"/>
              </a:cxn>
              <a:cxn ang="0">
                <a:pos x="connisteX85" y="connsiteY85"/>
              </a:cxn>
              <a:cxn ang="0">
                <a:pos x="connisteX86" y="connsiteY86"/>
              </a:cxn>
              <a:cxn ang="0">
                <a:pos x="connisteX87" y="connsiteY87"/>
              </a:cxn>
              <a:cxn ang="0">
                <a:pos x="connisteX88" y="connsiteY88"/>
              </a:cxn>
              <a:cxn ang="0">
                <a:pos x="connisteX89" y="connsiteY89"/>
              </a:cxn>
              <a:cxn ang="0">
                <a:pos x="connisteX90" y="connsiteY90"/>
              </a:cxn>
              <a:cxn ang="0">
                <a:pos x="connisteX91" y="connsiteY91"/>
              </a:cxn>
              <a:cxn ang="0">
                <a:pos x="connisteX92" y="connsiteY92"/>
              </a:cxn>
              <a:cxn ang="0">
                <a:pos x="connisteX93" y="connsiteY93"/>
              </a:cxn>
              <a:cxn ang="0">
                <a:pos x="connisteX94" y="connsiteY94"/>
              </a:cxn>
              <a:cxn ang="0">
                <a:pos x="connisteX95" y="connsiteY95"/>
              </a:cxn>
              <a:cxn ang="0">
                <a:pos x="connisteX96" y="connsiteY96"/>
              </a:cxn>
              <a:cxn ang="0">
                <a:pos x="connisteX97" y="connsiteY97"/>
              </a:cxn>
              <a:cxn ang="0">
                <a:pos x="connisteX98" y="connsiteY98"/>
              </a:cxn>
            </a:cxnLst>
            <a:rect l="l" t="t" r="r" b="b"/>
            <a:pathLst>
              <a:path w="2064738" h="2013656">
                <a:moveTo>
                  <a:pt x="22013" y="114088"/>
                </a:moveTo>
                <a:cubicBezTo>
                  <a:pt x="22013" y="127423"/>
                  <a:pt x="22013" y="154093"/>
                  <a:pt x="22013" y="190923"/>
                </a:cubicBezTo>
                <a:cubicBezTo>
                  <a:pt x="22013" y="227753"/>
                  <a:pt x="22013" y="260773"/>
                  <a:pt x="22013" y="297603"/>
                </a:cubicBezTo>
                <a:cubicBezTo>
                  <a:pt x="22013" y="334433"/>
                  <a:pt x="22013" y="343958"/>
                  <a:pt x="22013" y="374438"/>
                </a:cubicBezTo>
                <a:cubicBezTo>
                  <a:pt x="22013" y="404918"/>
                  <a:pt x="18838" y="420158"/>
                  <a:pt x="22013" y="450638"/>
                </a:cubicBezTo>
                <a:cubicBezTo>
                  <a:pt x="25188" y="481118"/>
                  <a:pt x="34078" y="496993"/>
                  <a:pt x="37253" y="527473"/>
                </a:cubicBezTo>
                <a:cubicBezTo>
                  <a:pt x="40428" y="557953"/>
                  <a:pt x="37253" y="573193"/>
                  <a:pt x="37253" y="603673"/>
                </a:cubicBezTo>
                <a:cubicBezTo>
                  <a:pt x="37253" y="634153"/>
                  <a:pt x="37253" y="646218"/>
                  <a:pt x="37253" y="679873"/>
                </a:cubicBezTo>
                <a:cubicBezTo>
                  <a:pt x="37253" y="713528"/>
                  <a:pt x="37253" y="738293"/>
                  <a:pt x="37253" y="771948"/>
                </a:cubicBezTo>
                <a:cubicBezTo>
                  <a:pt x="37253" y="805603"/>
                  <a:pt x="37253" y="817668"/>
                  <a:pt x="37253" y="848148"/>
                </a:cubicBezTo>
                <a:cubicBezTo>
                  <a:pt x="37253" y="878628"/>
                  <a:pt x="37253" y="894503"/>
                  <a:pt x="37253" y="924983"/>
                </a:cubicBezTo>
                <a:cubicBezTo>
                  <a:pt x="37253" y="955463"/>
                  <a:pt x="37253" y="970703"/>
                  <a:pt x="37253" y="1001183"/>
                </a:cubicBezTo>
                <a:cubicBezTo>
                  <a:pt x="37253" y="1031663"/>
                  <a:pt x="37253" y="1047538"/>
                  <a:pt x="37253" y="1078018"/>
                </a:cubicBezTo>
                <a:cubicBezTo>
                  <a:pt x="37253" y="1108498"/>
                  <a:pt x="37253" y="1120563"/>
                  <a:pt x="37253" y="1154218"/>
                </a:cubicBezTo>
                <a:cubicBezTo>
                  <a:pt x="37253" y="1187873"/>
                  <a:pt x="37253" y="1212638"/>
                  <a:pt x="37253" y="1246293"/>
                </a:cubicBezTo>
                <a:cubicBezTo>
                  <a:pt x="37253" y="1279948"/>
                  <a:pt x="37253" y="1292013"/>
                  <a:pt x="37253" y="1322493"/>
                </a:cubicBezTo>
                <a:cubicBezTo>
                  <a:pt x="37253" y="1352973"/>
                  <a:pt x="40428" y="1368848"/>
                  <a:pt x="37253" y="1399328"/>
                </a:cubicBezTo>
                <a:cubicBezTo>
                  <a:pt x="34078" y="1429808"/>
                  <a:pt x="25188" y="1445048"/>
                  <a:pt x="22013" y="1475528"/>
                </a:cubicBezTo>
                <a:cubicBezTo>
                  <a:pt x="18838" y="1506008"/>
                  <a:pt x="25188" y="1521883"/>
                  <a:pt x="22013" y="1552363"/>
                </a:cubicBezTo>
                <a:cubicBezTo>
                  <a:pt x="18838" y="1582843"/>
                  <a:pt x="9948" y="1598083"/>
                  <a:pt x="6773" y="1628563"/>
                </a:cubicBezTo>
                <a:cubicBezTo>
                  <a:pt x="3598" y="1659043"/>
                  <a:pt x="6773" y="1674283"/>
                  <a:pt x="6773" y="1704763"/>
                </a:cubicBezTo>
                <a:cubicBezTo>
                  <a:pt x="6773" y="1735243"/>
                  <a:pt x="6773" y="1751118"/>
                  <a:pt x="6773" y="1781598"/>
                </a:cubicBezTo>
                <a:cubicBezTo>
                  <a:pt x="6773" y="1812078"/>
                  <a:pt x="6773" y="1827318"/>
                  <a:pt x="6773" y="1857798"/>
                </a:cubicBezTo>
                <a:cubicBezTo>
                  <a:pt x="6773" y="1888278"/>
                  <a:pt x="-8467" y="1909868"/>
                  <a:pt x="6773" y="1934633"/>
                </a:cubicBezTo>
                <a:cubicBezTo>
                  <a:pt x="22013" y="1959398"/>
                  <a:pt x="52493" y="1965113"/>
                  <a:pt x="82973" y="1980353"/>
                </a:cubicBezTo>
                <a:cubicBezTo>
                  <a:pt x="113453" y="1995593"/>
                  <a:pt x="129328" y="2004483"/>
                  <a:pt x="159808" y="2010833"/>
                </a:cubicBezTo>
                <a:cubicBezTo>
                  <a:pt x="190288" y="2017183"/>
                  <a:pt x="205528" y="2010833"/>
                  <a:pt x="236008" y="2010833"/>
                </a:cubicBezTo>
                <a:cubicBezTo>
                  <a:pt x="266488" y="2010833"/>
                  <a:pt x="282363" y="2010833"/>
                  <a:pt x="312843" y="2010833"/>
                </a:cubicBezTo>
                <a:cubicBezTo>
                  <a:pt x="343323" y="2010833"/>
                  <a:pt x="358563" y="2010833"/>
                  <a:pt x="389043" y="2010833"/>
                </a:cubicBezTo>
                <a:cubicBezTo>
                  <a:pt x="419523" y="2010833"/>
                  <a:pt x="432223" y="2010833"/>
                  <a:pt x="465878" y="2010833"/>
                </a:cubicBezTo>
                <a:cubicBezTo>
                  <a:pt x="499533" y="2010833"/>
                  <a:pt x="523663" y="2014008"/>
                  <a:pt x="557318" y="2010833"/>
                </a:cubicBezTo>
                <a:cubicBezTo>
                  <a:pt x="590973" y="2007658"/>
                  <a:pt x="603673" y="1998768"/>
                  <a:pt x="634153" y="1995593"/>
                </a:cubicBezTo>
                <a:cubicBezTo>
                  <a:pt x="664633" y="1992418"/>
                  <a:pt x="679873" y="1998768"/>
                  <a:pt x="710353" y="1995593"/>
                </a:cubicBezTo>
                <a:cubicBezTo>
                  <a:pt x="740833" y="1992418"/>
                  <a:pt x="756708" y="1983528"/>
                  <a:pt x="787188" y="1980353"/>
                </a:cubicBezTo>
                <a:cubicBezTo>
                  <a:pt x="817668" y="1977178"/>
                  <a:pt x="832908" y="1980353"/>
                  <a:pt x="863388" y="1980353"/>
                </a:cubicBezTo>
                <a:cubicBezTo>
                  <a:pt x="893868" y="1980353"/>
                  <a:pt x="905933" y="1980353"/>
                  <a:pt x="939588" y="1980353"/>
                </a:cubicBezTo>
                <a:cubicBezTo>
                  <a:pt x="973243" y="1980353"/>
                  <a:pt x="998008" y="1980353"/>
                  <a:pt x="1031663" y="1980353"/>
                </a:cubicBezTo>
                <a:cubicBezTo>
                  <a:pt x="1065318" y="1980353"/>
                  <a:pt x="1077383" y="1980353"/>
                  <a:pt x="1107863" y="1980353"/>
                </a:cubicBezTo>
                <a:cubicBezTo>
                  <a:pt x="1138343" y="1980353"/>
                  <a:pt x="1154218" y="1983528"/>
                  <a:pt x="1184698" y="1980353"/>
                </a:cubicBezTo>
                <a:cubicBezTo>
                  <a:pt x="1215178" y="1977178"/>
                  <a:pt x="1230418" y="1968288"/>
                  <a:pt x="1260898" y="1965113"/>
                </a:cubicBezTo>
                <a:cubicBezTo>
                  <a:pt x="1291378" y="1961938"/>
                  <a:pt x="1307253" y="1965113"/>
                  <a:pt x="1337733" y="1965113"/>
                </a:cubicBezTo>
                <a:cubicBezTo>
                  <a:pt x="1368213" y="1965113"/>
                  <a:pt x="1383453" y="1965113"/>
                  <a:pt x="1413933" y="1965113"/>
                </a:cubicBezTo>
                <a:cubicBezTo>
                  <a:pt x="1444413" y="1965113"/>
                  <a:pt x="1460288" y="1965113"/>
                  <a:pt x="1490768" y="1965113"/>
                </a:cubicBezTo>
                <a:cubicBezTo>
                  <a:pt x="1521248" y="1965113"/>
                  <a:pt x="1536488" y="1965113"/>
                  <a:pt x="1566968" y="1965113"/>
                </a:cubicBezTo>
                <a:cubicBezTo>
                  <a:pt x="1597448" y="1965113"/>
                  <a:pt x="1613323" y="1965113"/>
                  <a:pt x="1643803" y="1965113"/>
                </a:cubicBezTo>
                <a:cubicBezTo>
                  <a:pt x="1674283" y="1965113"/>
                  <a:pt x="1689523" y="1965113"/>
                  <a:pt x="1720003" y="1965113"/>
                </a:cubicBezTo>
                <a:cubicBezTo>
                  <a:pt x="1750483" y="1965113"/>
                  <a:pt x="1766358" y="1965113"/>
                  <a:pt x="1796838" y="1965113"/>
                </a:cubicBezTo>
                <a:cubicBezTo>
                  <a:pt x="1827318" y="1965113"/>
                  <a:pt x="1842558" y="1965113"/>
                  <a:pt x="1873038" y="1965113"/>
                </a:cubicBezTo>
                <a:cubicBezTo>
                  <a:pt x="1903518" y="1965113"/>
                  <a:pt x="1927648" y="1980353"/>
                  <a:pt x="1949238" y="1965113"/>
                </a:cubicBezTo>
                <a:cubicBezTo>
                  <a:pt x="1970828" y="1949873"/>
                  <a:pt x="1974003" y="1922568"/>
                  <a:pt x="1980353" y="1888913"/>
                </a:cubicBezTo>
                <a:cubicBezTo>
                  <a:pt x="1986703" y="1855258"/>
                  <a:pt x="1980353" y="1833668"/>
                  <a:pt x="1980353" y="1796838"/>
                </a:cubicBezTo>
                <a:cubicBezTo>
                  <a:pt x="1980353" y="1760008"/>
                  <a:pt x="1977178" y="1738418"/>
                  <a:pt x="1980353" y="1704763"/>
                </a:cubicBezTo>
                <a:cubicBezTo>
                  <a:pt x="1983528" y="1671108"/>
                  <a:pt x="1992418" y="1662218"/>
                  <a:pt x="1995593" y="1628563"/>
                </a:cubicBezTo>
                <a:cubicBezTo>
                  <a:pt x="1998768" y="1594908"/>
                  <a:pt x="1995593" y="1570143"/>
                  <a:pt x="1995593" y="1536488"/>
                </a:cubicBezTo>
                <a:cubicBezTo>
                  <a:pt x="1995593" y="1502833"/>
                  <a:pt x="1995593" y="1490768"/>
                  <a:pt x="1995593" y="1460288"/>
                </a:cubicBezTo>
                <a:cubicBezTo>
                  <a:pt x="1995593" y="1429808"/>
                  <a:pt x="1995593" y="1414568"/>
                  <a:pt x="1995593" y="1384088"/>
                </a:cubicBezTo>
                <a:cubicBezTo>
                  <a:pt x="1995593" y="1353608"/>
                  <a:pt x="1995593" y="1340908"/>
                  <a:pt x="1995593" y="1307253"/>
                </a:cubicBezTo>
                <a:cubicBezTo>
                  <a:pt x="1995593" y="1273598"/>
                  <a:pt x="1992418" y="1249468"/>
                  <a:pt x="1995593" y="1215813"/>
                </a:cubicBezTo>
                <a:cubicBezTo>
                  <a:pt x="1998768" y="1182158"/>
                  <a:pt x="2007658" y="1169458"/>
                  <a:pt x="2010833" y="1138978"/>
                </a:cubicBezTo>
                <a:cubicBezTo>
                  <a:pt x="2014008" y="1108498"/>
                  <a:pt x="2010833" y="1093258"/>
                  <a:pt x="2010833" y="1062778"/>
                </a:cubicBezTo>
                <a:cubicBezTo>
                  <a:pt x="2010833" y="1032298"/>
                  <a:pt x="2010833" y="1016423"/>
                  <a:pt x="2010833" y="985943"/>
                </a:cubicBezTo>
                <a:cubicBezTo>
                  <a:pt x="2010833" y="955463"/>
                  <a:pt x="2010833" y="943398"/>
                  <a:pt x="2010833" y="909743"/>
                </a:cubicBezTo>
                <a:cubicBezTo>
                  <a:pt x="2010833" y="876088"/>
                  <a:pt x="2007658" y="851323"/>
                  <a:pt x="2010833" y="817668"/>
                </a:cubicBezTo>
                <a:cubicBezTo>
                  <a:pt x="2014008" y="784013"/>
                  <a:pt x="2022898" y="775123"/>
                  <a:pt x="2026073" y="741468"/>
                </a:cubicBezTo>
                <a:cubicBezTo>
                  <a:pt x="2029248" y="707813"/>
                  <a:pt x="2026073" y="683048"/>
                  <a:pt x="2026073" y="649393"/>
                </a:cubicBezTo>
                <a:cubicBezTo>
                  <a:pt x="2026073" y="615738"/>
                  <a:pt x="2022898" y="606848"/>
                  <a:pt x="2026073" y="573193"/>
                </a:cubicBezTo>
                <a:cubicBezTo>
                  <a:pt x="2029248" y="539538"/>
                  <a:pt x="2038138" y="514773"/>
                  <a:pt x="2041313" y="481118"/>
                </a:cubicBezTo>
                <a:cubicBezTo>
                  <a:pt x="2044488" y="447463"/>
                  <a:pt x="2041313" y="435398"/>
                  <a:pt x="2041313" y="404918"/>
                </a:cubicBezTo>
                <a:cubicBezTo>
                  <a:pt x="2041313" y="374438"/>
                  <a:pt x="2041313" y="358563"/>
                  <a:pt x="2041313" y="328083"/>
                </a:cubicBezTo>
                <a:cubicBezTo>
                  <a:pt x="2041313" y="297603"/>
                  <a:pt x="2038138" y="282363"/>
                  <a:pt x="2041313" y="251883"/>
                </a:cubicBezTo>
                <a:cubicBezTo>
                  <a:pt x="2044488" y="221403"/>
                  <a:pt x="2053378" y="205528"/>
                  <a:pt x="2056553" y="175048"/>
                </a:cubicBezTo>
                <a:cubicBezTo>
                  <a:pt x="2059728" y="144568"/>
                  <a:pt x="2056553" y="129328"/>
                  <a:pt x="2056553" y="98848"/>
                </a:cubicBezTo>
                <a:cubicBezTo>
                  <a:pt x="2056553" y="68368"/>
                  <a:pt x="2074968" y="41063"/>
                  <a:pt x="2056553" y="22648"/>
                </a:cubicBezTo>
                <a:cubicBezTo>
                  <a:pt x="2038138" y="4233"/>
                  <a:pt x="1998768" y="9948"/>
                  <a:pt x="1965113" y="6773"/>
                </a:cubicBezTo>
                <a:cubicBezTo>
                  <a:pt x="1931458" y="3598"/>
                  <a:pt x="1918758" y="6773"/>
                  <a:pt x="1888278" y="6773"/>
                </a:cubicBezTo>
                <a:cubicBezTo>
                  <a:pt x="1857798" y="6773"/>
                  <a:pt x="1842558" y="6773"/>
                  <a:pt x="1812078" y="6773"/>
                </a:cubicBezTo>
                <a:cubicBezTo>
                  <a:pt x="1781598" y="6773"/>
                  <a:pt x="1765723" y="3598"/>
                  <a:pt x="1735243" y="6773"/>
                </a:cubicBezTo>
                <a:cubicBezTo>
                  <a:pt x="1704763" y="9948"/>
                  <a:pt x="1689523" y="19473"/>
                  <a:pt x="1659043" y="22648"/>
                </a:cubicBezTo>
                <a:cubicBezTo>
                  <a:pt x="1628563" y="25823"/>
                  <a:pt x="1615863" y="22648"/>
                  <a:pt x="1582208" y="22648"/>
                </a:cubicBezTo>
                <a:cubicBezTo>
                  <a:pt x="1548553" y="22648"/>
                  <a:pt x="1524423" y="22648"/>
                  <a:pt x="1490768" y="22648"/>
                </a:cubicBezTo>
                <a:cubicBezTo>
                  <a:pt x="1457113" y="22648"/>
                  <a:pt x="1444413" y="22648"/>
                  <a:pt x="1413933" y="22648"/>
                </a:cubicBezTo>
                <a:cubicBezTo>
                  <a:pt x="1383453" y="22648"/>
                  <a:pt x="1368213" y="22648"/>
                  <a:pt x="1337733" y="22648"/>
                </a:cubicBezTo>
                <a:cubicBezTo>
                  <a:pt x="1307253" y="22648"/>
                  <a:pt x="1294553" y="22648"/>
                  <a:pt x="1260898" y="22648"/>
                </a:cubicBezTo>
                <a:cubicBezTo>
                  <a:pt x="1227243" y="22648"/>
                  <a:pt x="1203113" y="22648"/>
                  <a:pt x="1169458" y="22648"/>
                </a:cubicBezTo>
                <a:cubicBezTo>
                  <a:pt x="1135803" y="22648"/>
                  <a:pt x="1126278" y="25823"/>
                  <a:pt x="1092623" y="22648"/>
                </a:cubicBezTo>
                <a:cubicBezTo>
                  <a:pt x="1058968" y="19473"/>
                  <a:pt x="1038013" y="9948"/>
                  <a:pt x="1001183" y="6773"/>
                </a:cubicBezTo>
                <a:cubicBezTo>
                  <a:pt x="964353" y="3598"/>
                  <a:pt x="945938" y="6773"/>
                  <a:pt x="909108" y="6773"/>
                </a:cubicBezTo>
                <a:cubicBezTo>
                  <a:pt x="872278" y="6773"/>
                  <a:pt x="854498" y="6773"/>
                  <a:pt x="817668" y="6773"/>
                </a:cubicBezTo>
                <a:cubicBezTo>
                  <a:pt x="780838" y="6773"/>
                  <a:pt x="759248" y="6773"/>
                  <a:pt x="725593" y="6773"/>
                </a:cubicBezTo>
                <a:cubicBezTo>
                  <a:pt x="691938" y="6773"/>
                  <a:pt x="679873" y="6773"/>
                  <a:pt x="649393" y="6773"/>
                </a:cubicBezTo>
                <a:cubicBezTo>
                  <a:pt x="618913" y="6773"/>
                  <a:pt x="603038" y="6773"/>
                  <a:pt x="572558" y="6773"/>
                </a:cubicBezTo>
                <a:cubicBezTo>
                  <a:pt x="542078" y="6773"/>
                  <a:pt x="526838" y="6773"/>
                  <a:pt x="496358" y="6773"/>
                </a:cubicBezTo>
                <a:cubicBezTo>
                  <a:pt x="465878" y="6773"/>
                  <a:pt x="450003" y="6773"/>
                  <a:pt x="419523" y="6773"/>
                </a:cubicBezTo>
                <a:cubicBezTo>
                  <a:pt x="389043" y="6773"/>
                  <a:pt x="373803" y="6773"/>
                  <a:pt x="343323" y="6773"/>
                </a:cubicBezTo>
                <a:cubicBezTo>
                  <a:pt x="312843" y="6773"/>
                  <a:pt x="296968" y="6773"/>
                  <a:pt x="266488" y="6773"/>
                </a:cubicBezTo>
                <a:cubicBezTo>
                  <a:pt x="236008" y="6773"/>
                  <a:pt x="220768" y="6773"/>
                  <a:pt x="190288" y="6773"/>
                </a:cubicBezTo>
                <a:cubicBezTo>
                  <a:pt x="159808" y="6773"/>
                  <a:pt x="141393" y="-8467"/>
                  <a:pt x="114088" y="6773"/>
                </a:cubicBezTo>
                <a:cubicBezTo>
                  <a:pt x="86783" y="22013"/>
                  <a:pt x="64558" y="53128"/>
                  <a:pt x="52493" y="83608"/>
                </a:cubicBezTo>
                <a:cubicBezTo>
                  <a:pt x="40428" y="114088"/>
                  <a:pt x="51223" y="145838"/>
                  <a:pt x="52493" y="15980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/>
        </p:nvSpPr>
        <p:spPr>
          <a:xfrm>
            <a:off x="2765425" y="3029585"/>
            <a:ext cx="1044575" cy="1275080"/>
          </a:xfrm>
          <a:custGeom>
            <a:avLst/>
            <a:gdLst>
              <a:gd name="connisteX0" fmla="*/ 125377 w 1044363"/>
              <a:gd name="connsiteY0" fmla="*/ 168899 h 1274857"/>
              <a:gd name="connisteX1" fmla="*/ 79657 w 1044363"/>
              <a:gd name="connsiteY1" fmla="*/ 245734 h 1274857"/>
              <a:gd name="connisteX2" fmla="*/ 33302 w 1044363"/>
              <a:gd name="connsiteY2" fmla="*/ 321934 h 1274857"/>
              <a:gd name="connisteX3" fmla="*/ 2822 w 1044363"/>
              <a:gd name="connsiteY3" fmla="*/ 398769 h 1274857"/>
              <a:gd name="connisteX4" fmla="*/ 2822 w 1044363"/>
              <a:gd name="connsiteY4" fmla="*/ 490209 h 1274857"/>
              <a:gd name="connisteX5" fmla="*/ 2822 w 1044363"/>
              <a:gd name="connsiteY5" fmla="*/ 566409 h 1274857"/>
              <a:gd name="connisteX6" fmla="*/ 2822 w 1044363"/>
              <a:gd name="connsiteY6" fmla="*/ 643244 h 1274857"/>
              <a:gd name="connisteX7" fmla="*/ 2822 w 1044363"/>
              <a:gd name="connsiteY7" fmla="*/ 734684 h 1274857"/>
              <a:gd name="connisteX8" fmla="*/ 33302 w 1044363"/>
              <a:gd name="connsiteY8" fmla="*/ 826759 h 1274857"/>
              <a:gd name="connisteX9" fmla="*/ 49177 w 1044363"/>
              <a:gd name="connsiteY9" fmla="*/ 902959 h 1274857"/>
              <a:gd name="connisteX10" fmla="*/ 94897 w 1044363"/>
              <a:gd name="connsiteY10" fmla="*/ 979794 h 1274857"/>
              <a:gd name="connisteX11" fmla="*/ 140617 w 1044363"/>
              <a:gd name="connsiteY11" fmla="*/ 1055994 h 1274857"/>
              <a:gd name="connisteX12" fmla="*/ 186337 w 1044363"/>
              <a:gd name="connsiteY12" fmla="*/ 1132829 h 1274857"/>
              <a:gd name="connisteX13" fmla="*/ 263172 w 1044363"/>
              <a:gd name="connsiteY13" fmla="*/ 1193789 h 1274857"/>
              <a:gd name="connisteX14" fmla="*/ 354612 w 1044363"/>
              <a:gd name="connsiteY14" fmla="*/ 1239509 h 1274857"/>
              <a:gd name="connisteX15" fmla="*/ 431447 w 1044363"/>
              <a:gd name="connsiteY15" fmla="*/ 1255384 h 1274857"/>
              <a:gd name="connisteX16" fmla="*/ 507647 w 1044363"/>
              <a:gd name="connsiteY16" fmla="*/ 1270624 h 1274857"/>
              <a:gd name="connisteX17" fmla="*/ 599722 w 1044363"/>
              <a:gd name="connsiteY17" fmla="*/ 1270624 h 1274857"/>
              <a:gd name="connisteX18" fmla="*/ 675922 w 1044363"/>
              <a:gd name="connsiteY18" fmla="*/ 1270624 h 1274857"/>
              <a:gd name="connisteX19" fmla="*/ 752757 w 1044363"/>
              <a:gd name="connsiteY19" fmla="*/ 1224269 h 1274857"/>
              <a:gd name="connisteX20" fmla="*/ 828957 w 1044363"/>
              <a:gd name="connsiteY20" fmla="*/ 1163309 h 1274857"/>
              <a:gd name="connisteX21" fmla="*/ 905792 w 1044363"/>
              <a:gd name="connsiteY21" fmla="*/ 1102349 h 1274857"/>
              <a:gd name="connisteX22" fmla="*/ 951512 w 1044363"/>
              <a:gd name="connsiteY22" fmla="*/ 1025514 h 1274857"/>
              <a:gd name="connisteX23" fmla="*/ 966752 w 1044363"/>
              <a:gd name="connsiteY23" fmla="*/ 949314 h 1274857"/>
              <a:gd name="connisteX24" fmla="*/ 997232 w 1044363"/>
              <a:gd name="connsiteY24" fmla="*/ 872479 h 1274857"/>
              <a:gd name="connisteX25" fmla="*/ 1012472 w 1044363"/>
              <a:gd name="connsiteY25" fmla="*/ 796279 h 1274857"/>
              <a:gd name="connisteX26" fmla="*/ 1027712 w 1044363"/>
              <a:gd name="connsiteY26" fmla="*/ 719444 h 1274857"/>
              <a:gd name="connisteX27" fmla="*/ 1042952 w 1044363"/>
              <a:gd name="connsiteY27" fmla="*/ 628004 h 1274857"/>
              <a:gd name="connisteX28" fmla="*/ 1042952 w 1044363"/>
              <a:gd name="connsiteY28" fmla="*/ 551169 h 1274857"/>
              <a:gd name="connisteX29" fmla="*/ 1042952 w 1044363"/>
              <a:gd name="connsiteY29" fmla="*/ 474969 h 1274857"/>
              <a:gd name="connisteX30" fmla="*/ 1027712 w 1044363"/>
              <a:gd name="connsiteY30" fmla="*/ 398769 h 1274857"/>
              <a:gd name="connisteX31" fmla="*/ 966752 w 1044363"/>
              <a:gd name="connsiteY31" fmla="*/ 306694 h 1274857"/>
              <a:gd name="connisteX32" fmla="*/ 890552 w 1044363"/>
              <a:gd name="connsiteY32" fmla="*/ 245734 h 1274857"/>
              <a:gd name="connisteX33" fmla="*/ 813717 w 1044363"/>
              <a:gd name="connsiteY33" fmla="*/ 199379 h 1274857"/>
              <a:gd name="connisteX34" fmla="*/ 722277 w 1044363"/>
              <a:gd name="connsiteY34" fmla="*/ 153659 h 1274857"/>
              <a:gd name="connisteX35" fmla="*/ 645442 w 1044363"/>
              <a:gd name="connsiteY35" fmla="*/ 107939 h 1274857"/>
              <a:gd name="connisteX36" fmla="*/ 569242 w 1044363"/>
              <a:gd name="connsiteY36" fmla="*/ 77459 h 1274857"/>
              <a:gd name="connisteX37" fmla="*/ 477167 w 1044363"/>
              <a:gd name="connsiteY37" fmla="*/ 46344 h 1274857"/>
              <a:gd name="connisteX38" fmla="*/ 385727 w 1044363"/>
              <a:gd name="connsiteY38" fmla="*/ 15864 h 1274857"/>
              <a:gd name="connisteX39" fmla="*/ 308892 w 1044363"/>
              <a:gd name="connsiteY39" fmla="*/ 624 h 1274857"/>
              <a:gd name="connisteX40" fmla="*/ 232692 w 1044363"/>
              <a:gd name="connsiteY40" fmla="*/ 31104 h 1274857"/>
              <a:gd name="connisteX41" fmla="*/ 186337 w 1044363"/>
              <a:gd name="connsiteY41" fmla="*/ 107939 h 1274857"/>
              <a:gd name="connisteX42" fmla="*/ 125377 w 1044363"/>
              <a:gd name="connsiteY42" fmla="*/ 184139 h 1274857"/>
              <a:gd name="connisteX43" fmla="*/ 125377 w 1044363"/>
              <a:gd name="connsiteY43" fmla="*/ 168899 h 127485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  <a:cxn ang="0">
                <a:pos x="connisteX40" y="connsiteY40"/>
              </a:cxn>
              <a:cxn ang="0">
                <a:pos x="connisteX41" y="connsiteY41"/>
              </a:cxn>
              <a:cxn ang="0">
                <a:pos x="connisteX42" y="connsiteY42"/>
              </a:cxn>
              <a:cxn ang="0">
                <a:pos x="connisteX43" y="connsiteY43"/>
              </a:cxn>
            </a:cxnLst>
            <a:rect l="l" t="t" r="r" b="b"/>
            <a:pathLst>
              <a:path w="1044363" h="1274858">
                <a:moveTo>
                  <a:pt x="125377" y="168899"/>
                </a:moveTo>
                <a:cubicBezTo>
                  <a:pt x="116487" y="180964"/>
                  <a:pt x="98072" y="215254"/>
                  <a:pt x="79657" y="245734"/>
                </a:cubicBezTo>
                <a:cubicBezTo>
                  <a:pt x="61242" y="276214"/>
                  <a:pt x="48542" y="291454"/>
                  <a:pt x="33302" y="321934"/>
                </a:cubicBezTo>
                <a:cubicBezTo>
                  <a:pt x="18062" y="352414"/>
                  <a:pt x="9172" y="365114"/>
                  <a:pt x="2822" y="398769"/>
                </a:cubicBezTo>
                <a:cubicBezTo>
                  <a:pt x="-3528" y="432424"/>
                  <a:pt x="2822" y="456554"/>
                  <a:pt x="2822" y="490209"/>
                </a:cubicBezTo>
                <a:cubicBezTo>
                  <a:pt x="2822" y="523864"/>
                  <a:pt x="2822" y="535929"/>
                  <a:pt x="2822" y="566409"/>
                </a:cubicBezTo>
                <a:cubicBezTo>
                  <a:pt x="2822" y="596889"/>
                  <a:pt x="2822" y="609589"/>
                  <a:pt x="2822" y="643244"/>
                </a:cubicBezTo>
                <a:cubicBezTo>
                  <a:pt x="2822" y="676899"/>
                  <a:pt x="-3528" y="697854"/>
                  <a:pt x="2822" y="734684"/>
                </a:cubicBezTo>
                <a:cubicBezTo>
                  <a:pt x="9172" y="771514"/>
                  <a:pt x="23777" y="793104"/>
                  <a:pt x="33302" y="826759"/>
                </a:cubicBezTo>
                <a:cubicBezTo>
                  <a:pt x="42827" y="860414"/>
                  <a:pt x="37112" y="872479"/>
                  <a:pt x="49177" y="902959"/>
                </a:cubicBezTo>
                <a:cubicBezTo>
                  <a:pt x="61242" y="933439"/>
                  <a:pt x="76482" y="949314"/>
                  <a:pt x="94897" y="979794"/>
                </a:cubicBezTo>
                <a:cubicBezTo>
                  <a:pt x="113312" y="1010274"/>
                  <a:pt x="122202" y="1025514"/>
                  <a:pt x="140617" y="1055994"/>
                </a:cubicBezTo>
                <a:cubicBezTo>
                  <a:pt x="159032" y="1086474"/>
                  <a:pt x="161572" y="1105524"/>
                  <a:pt x="186337" y="1132829"/>
                </a:cubicBezTo>
                <a:cubicBezTo>
                  <a:pt x="211102" y="1160134"/>
                  <a:pt x="229517" y="1172199"/>
                  <a:pt x="263172" y="1193789"/>
                </a:cubicBezTo>
                <a:cubicBezTo>
                  <a:pt x="296827" y="1215379"/>
                  <a:pt x="320957" y="1227444"/>
                  <a:pt x="354612" y="1239509"/>
                </a:cubicBezTo>
                <a:cubicBezTo>
                  <a:pt x="388267" y="1251574"/>
                  <a:pt x="400967" y="1249034"/>
                  <a:pt x="431447" y="1255384"/>
                </a:cubicBezTo>
                <a:cubicBezTo>
                  <a:pt x="461927" y="1261734"/>
                  <a:pt x="473992" y="1267449"/>
                  <a:pt x="507647" y="1270624"/>
                </a:cubicBezTo>
                <a:cubicBezTo>
                  <a:pt x="541302" y="1273799"/>
                  <a:pt x="566067" y="1270624"/>
                  <a:pt x="599722" y="1270624"/>
                </a:cubicBezTo>
                <a:cubicBezTo>
                  <a:pt x="633377" y="1270624"/>
                  <a:pt x="645442" y="1280149"/>
                  <a:pt x="675922" y="1270624"/>
                </a:cubicBezTo>
                <a:cubicBezTo>
                  <a:pt x="706402" y="1261099"/>
                  <a:pt x="722277" y="1245859"/>
                  <a:pt x="752757" y="1224269"/>
                </a:cubicBezTo>
                <a:cubicBezTo>
                  <a:pt x="783237" y="1202679"/>
                  <a:pt x="798477" y="1187439"/>
                  <a:pt x="828957" y="1163309"/>
                </a:cubicBezTo>
                <a:cubicBezTo>
                  <a:pt x="859437" y="1139179"/>
                  <a:pt x="881027" y="1129654"/>
                  <a:pt x="905792" y="1102349"/>
                </a:cubicBezTo>
                <a:cubicBezTo>
                  <a:pt x="930557" y="1075044"/>
                  <a:pt x="939447" y="1055994"/>
                  <a:pt x="951512" y="1025514"/>
                </a:cubicBezTo>
                <a:cubicBezTo>
                  <a:pt x="963577" y="995034"/>
                  <a:pt x="957862" y="979794"/>
                  <a:pt x="966752" y="949314"/>
                </a:cubicBezTo>
                <a:cubicBezTo>
                  <a:pt x="975642" y="918834"/>
                  <a:pt x="988342" y="902959"/>
                  <a:pt x="997232" y="872479"/>
                </a:cubicBezTo>
                <a:cubicBezTo>
                  <a:pt x="1006122" y="841999"/>
                  <a:pt x="1006122" y="826759"/>
                  <a:pt x="1012472" y="796279"/>
                </a:cubicBezTo>
                <a:cubicBezTo>
                  <a:pt x="1018822" y="765799"/>
                  <a:pt x="1021362" y="753099"/>
                  <a:pt x="1027712" y="719444"/>
                </a:cubicBezTo>
                <a:cubicBezTo>
                  <a:pt x="1034062" y="685789"/>
                  <a:pt x="1039777" y="661659"/>
                  <a:pt x="1042952" y="628004"/>
                </a:cubicBezTo>
                <a:cubicBezTo>
                  <a:pt x="1046127" y="594349"/>
                  <a:pt x="1042952" y="581649"/>
                  <a:pt x="1042952" y="551169"/>
                </a:cubicBezTo>
                <a:cubicBezTo>
                  <a:pt x="1042952" y="520689"/>
                  <a:pt x="1046127" y="505449"/>
                  <a:pt x="1042952" y="474969"/>
                </a:cubicBezTo>
                <a:cubicBezTo>
                  <a:pt x="1039777" y="444489"/>
                  <a:pt x="1042952" y="432424"/>
                  <a:pt x="1027712" y="398769"/>
                </a:cubicBezTo>
                <a:cubicBezTo>
                  <a:pt x="1012472" y="365114"/>
                  <a:pt x="994057" y="337174"/>
                  <a:pt x="966752" y="306694"/>
                </a:cubicBezTo>
                <a:cubicBezTo>
                  <a:pt x="939447" y="276214"/>
                  <a:pt x="921032" y="267324"/>
                  <a:pt x="890552" y="245734"/>
                </a:cubicBezTo>
                <a:cubicBezTo>
                  <a:pt x="860072" y="224144"/>
                  <a:pt x="847372" y="217794"/>
                  <a:pt x="813717" y="199379"/>
                </a:cubicBezTo>
                <a:cubicBezTo>
                  <a:pt x="780062" y="180964"/>
                  <a:pt x="755932" y="172074"/>
                  <a:pt x="722277" y="153659"/>
                </a:cubicBezTo>
                <a:cubicBezTo>
                  <a:pt x="688622" y="135244"/>
                  <a:pt x="675922" y="123179"/>
                  <a:pt x="645442" y="107939"/>
                </a:cubicBezTo>
                <a:cubicBezTo>
                  <a:pt x="614962" y="92699"/>
                  <a:pt x="602897" y="89524"/>
                  <a:pt x="569242" y="77459"/>
                </a:cubicBezTo>
                <a:cubicBezTo>
                  <a:pt x="535587" y="65394"/>
                  <a:pt x="513997" y="58409"/>
                  <a:pt x="477167" y="46344"/>
                </a:cubicBezTo>
                <a:cubicBezTo>
                  <a:pt x="440337" y="34279"/>
                  <a:pt x="419382" y="24754"/>
                  <a:pt x="385727" y="15864"/>
                </a:cubicBezTo>
                <a:cubicBezTo>
                  <a:pt x="352072" y="6974"/>
                  <a:pt x="339372" y="-2551"/>
                  <a:pt x="308892" y="624"/>
                </a:cubicBezTo>
                <a:cubicBezTo>
                  <a:pt x="278412" y="3799"/>
                  <a:pt x="257457" y="9514"/>
                  <a:pt x="232692" y="31104"/>
                </a:cubicBezTo>
                <a:cubicBezTo>
                  <a:pt x="207927" y="52694"/>
                  <a:pt x="207927" y="77459"/>
                  <a:pt x="186337" y="107939"/>
                </a:cubicBezTo>
                <a:cubicBezTo>
                  <a:pt x="164747" y="138419"/>
                  <a:pt x="137442" y="172074"/>
                  <a:pt x="125377" y="184139"/>
                </a:cubicBezTo>
                <a:cubicBezTo>
                  <a:pt x="113312" y="196204"/>
                  <a:pt x="134267" y="156834"/>
                  <a:pt x="125377" y="16889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/>
        </p:nvSpPr>
        <p:spPr>
          <a:xfrm>
            <a:off x="2966720" y="3450590"/>
            <a:ext cx="688975" cy="192405"/>
          </a:xfrm>
          <a:custGeom>
            <a:avLst/>
            <a:gdLst>
              <a:gd name="connisteX0" fmla="*/ 0 w 688975"/>
              <a:gd name="connsiteY0" fmla="*/ 130334 h 192118"/>
              <a:gd name="connisteX1" fmla="*/ 76835 w 688975"/>
              <a:gd name="connsiteY1" fmla="*/ 69374 h 192118"/>
              <a:gd name="connisteX2" fmla="*/ 153035 w 688975"/>
              <a:gd name="connsiteY2" fmla="*/ 54134 h 192118"/>
              <a:gd name="connisteX3" fmla="*/ 229870 w 688975"/>
              <a:gd name="connsiteY3" fmla="*/ 54134 h 192118"/>
              <a:gd name="connisteX4" fmla="*/ 290830 w 688975"/>
              <a:gd name="connsiteY4" fmla="*/ 130334 h 192118"/>
              <a:gd name="connisteX5" fmla="*/ 367665 w 688975"/>
              <a:gd name="connsiteY5" fmla="*/ 191929 h 192118"/>
              <a:gd name="connisteX6" fmla="*/ 428625 w 688975"/>
              <a:gd name="connsiteY6" fmla="*/ 115094 h 192118"/>
              <a:gd name="connisteX7" fmla="*/ 474345 w 688975"/>
              <a:gd name="connsiteY7" fmla="*/ 38894 h 192118"/>
              <a:gd name="connisteX8" fmla="*/ 551180 w 688975"/>
              <a:gd name="connsiteY8" fmla="*/ 8414 h 192118"/>
              <a:gd name="connisteX9" fmla="*/ 627380 w 688975"/>
              <a:gd name="connsiteY9" fmla="*/ 8414 h 192118"/>
              <a:gd name="connisteX10" fmla="*/ 673100 w 688975"/>
              <a:gd name="connsiteY10" fmla="*/ 84614 h 192118"/>
              <a:gd name="connisteX11" fmla="*/ 688975 w 688975"/>
              <a:gd name="connsiteY11" fmla="*/ 161449 h 19211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</a:cxnLst>
            <a:rect l="l" t="t" r="r" b="b"/>
            <a:pathLst>
              <a:path w="688975" h="192119">
                <a:moveTo>
                  <a:pt x="0" y="130335"/>
                </a:moveTo>
                <a:cubicBezTo>
                  <a:pt x="13970" y="118270"/>
                  <a:pt x="46355" y="84615"/>
                  <a:pt x="76835" y="69375"/>
                </a:cubicBezTo>
                <a:cubicBezTo>
                  <a:pt x="107315" y="54135"/>
                  <a:pt x="122555" y="57310"/>
                  <a:pt x="153035" y="54135"/>
                </a:cubicBezTo>
                <a:cubicBezTo>
                  <a:pt x="183515" y="50960"/>
                  <a:pt x="202565" y="38895"/>
                  <a:pt x="229870" y="54135"/>
                </a:cubicBezTo>
                <a:cubicBezTo>
                  <a:pt x="257175" y="69375"/>
                  <a:pt x="263525" y="103030"/>
                  <a:pt x="290830" y="130335"/>
                </a:cubicBezTo>
                <a:cubicBezTo>
                  <a:pt x="318135" y="157640"/>
                  <a:pt x="340360" y="195105"/>
                  <a:pt x="367665" y="191930"/>
                </a:cubicBezTo>
                <a:cubicBezTo>
                  <a:pt x="394970" y="188755"/>
                  <a:pt x="407035" y="145575"/>
                  <a:pt x="428625" y="115095"/>
                </a:cubicBezTo>
                <a:cubicBezTo>
                  <a:pt x="450215" y="84615"/>
                  <a:pt x="449580" y="60485"/>
                  <a:pt x="474345" y="38895"/>
                </a:cubicBezTo>
                <a:cubicBezTo>
                  <a:pt x="499110" y="17305"/>
                  <a:pt x="520700" y="14765"/>
                  <a:pt x="551180" y="8415"/>
                </a:cubicBezTo>
                <a:cubicBezTo>
                  <a:pt x="581660" y="2065"/>
                  <a:pt x="603250" y="-6825"/>
                  <a:pt x="627380" y="8415"/>
                </a:cubicBezTo>
                <a:cubicBezTo>
                  <a:pt x="651510" y="23655"/>
                  <a:pt x="661035" y="54135"/>
                  <a:pt x="673100" y="84615"/>
                </a:cubicBezTo>
                <a:cubicBezTo>
                  <a:pt x="685165" y="115095"/>
                  <a:pt x="686435" y="147480"/>
                  <a:pt x="688975" y="16145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/>
        </p:nvSpPr>
        <p:spPr>
          <a:xfrm>
            <a:off x="3134995" y="3963670"/>
            <a:ext cx="459105" cy="125730"/>
          </a:xfrm>
          <a:custGeom>
            <a:avLst/>
            <a:gdLst>
              <a:gd name="connisteX0" fmla="*/ 0 w 459105"/>
              <a:gd name="connsiteY0" fmla="*/ 0 h 125586"/>
              <a:gd name="connisteX1" fmla="*/ 76835 w 459105"/>
              <a:gd name="connsiteY1" fmla="*/ 30480 h 125586"/>
              <a:gd name="connisteX2" fmla="*/ 153035 w 459105"/>
              <a:gd name="connsiteY2" fmla="*/ 91440 h 125586"/>
              <a:gd name="connisteX3" fmla="*/ 229870 w 459105"/>
              <a:gd name="connsiteY3" fmla="*/ 121920 h 125586"/>
              <a:gd name="connisteX4" fmla="*/ 306070 w 459105"/>
              <a:gd name="connsiteY4" fmla="*/ 121920 h 125586"/>
              <a:gd name="connisteX5" fmla="*/ 382905 w 459105"/>
              <a:gd name="connsiteY5" fmla="*/ 106680 h 125586"/>
              <a:gd name="connisteX6" fmla="*/ 459105 w 459105"/>
              <a:gd name="connsiteY6" fmla="*/ 45720 h 12558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l" t="t" r="r" b="b"/>
            <a:pathLst>
              <a:path w="459105" h="125586">
                <a:moveTo>
                  <a:pt x="0" y="0"/>
                </a:moveTo>
                <a:cubicBezTo>
                  <a:pt x="13970" y="5080"/>
                  <a:pt x="46355" y="12065"/>
                  <a:pt x="76835" y="30480"/>
                </a:cubicBezTo>
                <a:cubicBezTo>
                  <a:pt x="107315" y="48895"/>
                  <a:pt x="122555" y="73025"/>
                  <a:pt x="153035" y="91440"/>
                </a:cubicBezTo>
                <a:cubicBezTo>
                  <a:pt x="183515" y="109855"/>
                  <a:pt x="199390" y="115570"/>
                  <a:pt x="229870" y="121920"/>
                </a:cubicBezTo>
                <a:cubicBezTo>
                  <a:pt x="260350" y="128270"/>
                  <a:pt x="275590" y="125095"/>
                  <a:pt x="306070" y="121920"/>
                </a:cubicBezTo>
                <a:cubicBezTo>
                  <a:pt x="336550" y="118745"/>
                  <a:pt x="352425" y="121920"/>
                  <a:pt x="382905" y="106680"/>
                </a:cubicBezTo>
                <a:cubicBezTo>
                  <a:pt x="413385" y="91440"/>
                  <a:pt x="445135" y="57785"/>
                  <a:pt x="459105" y="4572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v</a:t>
            </a:r>
            <a:endParaRPr lang="en-US" altLang="zh-CN"/>
          </a:p>
        </p:txBody>
      </p:sp>
      <p:sp>
        <p:nvSpPr>
          <p:cNvPr id="8" name="任意多边形 7"/>
          <p:cNvSpPr/>
          <p:nvPr/>
        </p:nvSpPr>
        <p:spPr>
          <a:xfrm>
            <a:off x="6293485" y="2671445"/>
            <a:ext cx="2000885" cy="2041525"/>
          </a:xfrm>
          <a:custGeom>
            <a:avLst/>
            <a:gdLst>
              <a:gd name="connisteX0" fmla="*/ 23424 w 2000670"/>
              <a:gd name="connsiteY0" fmla="*/ 98848 h 2041745"/>
              <a:gd name="connisteX1" fmla="*/ 23424 w 2000670"/>
              <a:gd name="connsiteY1" fmla="*/ 190288 h 2041745"/>
              <a:gd name="connisteX2" fmla="*/ 23424 w 2000670"/>
              <a:gd name="connsiteY2" fmla="*/ 267123 h 2041745"/>
              <a:gd name="connisteX3" fmla="*/ 23424 w 2000670"/>
              <a:gd name="connsiteY3" fmla="*/ 343323 h 2041745"/>
              <a:gd name="connisteX4" fmla="*/ 23424 w 2000670"/>
              <a:gd name="connsiteY4" fmla="*/ 450638 h 2041745"/>
              <a:gd name="connisteX5" fmla="*/ 23424 w 2000670"/>
              <a:gd name="connsiteY5" fmla="*/ 542078 h 2041745"/>
              <a:gd name="connisteX6" fmla="*/ 23424 w 2000670"/>
              <a:gd name="connsiteY6" fmla="*/ 618913 h 2041745"/>
              <a:gd name="connisteX7" fmla="*/ 23424 w 2000670"/>
              <a:gd name="connsiteY7" fmla="*/ 695113 h 2041745"/>
              <a:gd name="connisteX8" fmla="*/ 23424 w 2000670"/>
              <a:gd name="connsiteY8" fmla="*/ 771948 h 2041745"/>
              <a:gd name="connisteX9" fmla="*/ 23424 w 2000670"/>
              <a:gd name="connsiteY9" fmla="*/ 848148 h 2041745"/>
              <a:gd name="connisteX10" fmla="*/ 23424 w 2000670"/>
              <a:gd name="connsiteY10" fmla="*/ 924348 h 2041745"/>
              <a:gd name="connisteX11" fmla="*/ 23424 w 2000670"/>
              <a:gd name="connsiteY11" fmla="*/ 1001183 h 2041745"/>
              <a:gd name="connisteX12" fmla="*/ 23424 w 2000670"/>
              <a:gd name="connsiteY12" fmla="*/ 1092623 h 2041745"/>
              <a:gd name="connisteX13" fmla="*/ 23424 w 2000670"/>
              <a:gd name="connsiteY13" fmla="*/ 1169458 h 2041745"/>
              <a:gd name="connisteX14" fmla="*/ 23424 w 2000670"/>
              <a:gd name="connsiteY14" fmla="*/ 1245658 h 2041745"/>
              <a:gd name="connisteX15" fmla="*/ 23424 w 2000670"/>
              <a:gd name="connsiteY15" fmla="*/ 1322493 h 2041745"/>
              <a:gd name="connisteX16" fmla="*/ 23424 w 2000670"/>
              <a:gd name="connsiteY16" fmla="*/ 1413933 h 2041745"/>
              <a:gd name="connisteX17" fmla="*/ 23424 w 2000670"/>
              <a:gd name="connsiteY17" fmla="*/ 1506008 h 2041745"/>
              <a:gd name="connisteX18" fmla="*/ 23424 w 2000670"/>
              <a:gd name="connsiteY18" fmla="*/ 1582208 h 2041745"/>
              <a:gd name="connisteX19" fmla="*/ 8184 w 2000670"/>
              <a:gd name="connsiteY19" fmla="*/ 1659043 h 2041745"/>
              <a:gd name="connisteX20" fmla="*/ 8184 w 2000670"/>
              <a:gd name="connsiteY20" fmla="*/ 1735243 h 2041745"/>
              <a:gd name="connisteX21" fmla="*/ 8184 w 2000670"/>
              <a:gd name="connsiteY21" fmla="*/ 1812078 h 2041745"/>
              <a:gd name="connisteX22" fmla="*/ 8184 w 2000670"/>
              <a:gd name="connsiteY22" fmla="*/ 1888278 h 2041745"/>
              <a:gd name="connisteX23" fmla="*/ 8184 w 2000670"/>
              <a:gd name="connsiteY23" fmla="*/ 1965113 h 2041745"/>
              <a:gd name="connisteX24" fmla="*/ 100259 w 2000670"/>
              <a:gd name="connsiteY24" fmla="*/ 2010833 h 2041745"/>
              <a:gd name="connisteX25" fmla="*/ 176459 w 2000670"/>
              <a:gd name="connsiteY25" fmla="*/ 2010833 h 2041745"/>
              <a:gd name="connisteX26" fmla="*/ 253294 w 2000670"/>
              <a:gd name="connsiteY26" fmla="*/ 2010833 h 2041745"/>
              <a:gd name="connisteX27" fmla="*/ 329494 w 2000670"/>
              <a:gd name="connsiteY27" fmla="*/ 2010833 h 2041745"/>
              <a:gd name="connisteX28" fmla="*/ 406329 w 2000670"/>
              <a:gd name="connsiteY28" fmla="*/ 2010833 h 2041745"/>
              <a:gd name="connisteX29" fmla="*/ 482529 w 2000670"/>
              <a:gd name="connsiteY29" fmla="*/ 2010833 h 2041745"/>
              <a:gd name="connisteX30" fmla="*/ 558729 w 2000670"/>
              <a:gd name="connsiteY30" fmla="*/ 1995593 h 2041745"/>
              <a:gd name="connisteX31" fmla="*/ 635564 w 2000670"/>
              <a:gd name="connsiteY31" fmla="*/ 1995593 h 2041745"/>
              <a:gd name="connisteX32" fmla="*/ 711764 w 2000670"/>
              <a:gd name="connsiteY32" fmla="*/ 1995593 h 2041745"/>
              <a:gd name="connisteX33" fmla="*/ 788599 w 2000670"/>
              <a:gd name="connsiteY33" fmla="*/ 1995593 h 2041745"/>
              <a:gd name="connisteX34" fmla="*/ 864799 w 2000670"/>
              <a:gd name="connsiteY34" fmla="*/ 1995593 h 2041745"/>
              <a:gd name="connisteX35" fmla="*/ 941634 w 2000670"/>
              <a:gd name="connsiteY35" fmla="*/ 1995593 h 2041745"/>
              <a:gd name="connisteX36" fmla="*/ 1017834 w 2000670"/>
              <a:gd name="connsiteY36" fmla="*/ 2010833 h 2041745"/>
              <a:gd name="connisteX37" fmla="*/ 1094669 w 2000670"/>
              <a:gd name="connsiteY37" fmla="*/ 2010833 h 2041745"/>
              <a:gd name="connisteX38" fmla="*/ 1170869 w 2000670"/>
              <a:gd name="connsiteY38" fmla="*/ 2026073 h 2041745"/>
              <a:gd name="connisteX39" fmla="*/ 1247069 w 2000670"/>
              <a:gd name="connsiteY39" fmla="*/ 2026073 h 2041745"/>
              <a:gd name="connisteX40" fmla="*/ 1323904 w 2000670"/>
              <a:gd name="connsiteY40" fmla="*/ 2026073 h 2041745"/>
              <a:gd name="connisteX41" fmla="*/ 1400104 w 2000670"/>
              <a:gd name="connsiteY41" fmla="*/ 2026073 h 2041745"/>
              <a:gd name="connisteX42" fmla="*/ 1476939 w 2000670"/>
              <a:gd name="connsiteY42" fmla="*/ 2026073 h 2041745"/>
              <a:gd name="connisteX43" fmla="*/ 1553139 w 2000670"/>
              <a:gd name="connsiteY43" fmla="*/ 2026073 h 2041745"/>
              <a:gd name="connisteX44" fmla="*/ 1629974 w 2000670"/>
              <a:gd name="connsiteY44" fmla="*/ 2026073 h 2041745"/>
              <a:gd name="connisteX45" fmla="*/ 1706174 w 2000670"/>
              <a:gd name="connsiteY45" fmla="*/ 2041313 h 2041745"/>
              <a:gd name="connisteX46" fmla="*/ 1783009 w 2000670"/>
              <a:gd name="connsiteY46" fmla="*/ 2010833 h 2041745"/>
              <a:gd name="connisteX47" fmla="*/ 1859209 w 2000670"/>
              <a:gd name="connsiteY47" fmla="*/ 2010833 h 2041745"/>
              <a:gd name="connisteX48" fmla="*/ 1920169 w 2000670"/>
              <a:gd name="connsiteY48" fmla="*/ 1933998 h 2041745"/>
              <a:gd name="connisteX49" fmla="*/ 1936044 w 2000670"/>
              <a:gd name="connsiteY49" fmla="*/ 1857798 h 2041745"/>
              <a:gd name="connisteX50" fmla="*/ 1936044 w 2000670"/>
              <a:gd name="connsiteY50" fmla="*/ 1781598 h 2041745"/>
              <a:gd name="connisteX51" fmla="*/ 1936044 w 2000670"/>
              <a:gd name="connsiteY51" fmla="*/ 1704763 h 2041745"/>
              <a:gd name="connisteX52" fmla="*/ 1936044 w 2000670"/>
              <a:gd name="connsiteY52" fmla="*/ 1628563 h 2041745"/>
              <a:gd name="connisteX53" fmla="*/ 1936044 w 2000670"/>
              <a:gd name="connsiteY53" fmla="*/ 1551728 h 2041745"/>
              <a:gd name="connisteX54" fmla="*/ 1936044 w 2000670"/>
              <a:gd name="connsiteY54" fmla="*/ 1475528 h 2041745"/>
              <a:gd name="connisteX55" fmla="*/ 1936044 w 2000670"/>
              <a:gd name="connsiteY55" fmla="*/ 1398693 h 2041745"/>
              <a:gd name="connisteX56" fmla="*/ 1936044 w 2000670"/>
              <a:gd name="connsiteY56" fmla="*/ 1322493 h 2041745"/>
              <a:gd name="connisteX57" fmla="*/ 1936044 w 2000670"/>
              <a:gd name="connsiteY57" fmla="*/ 1245658 h 2041745"/>
              <a:gd name="connisteX58" fmla="*/ 1936044 w 2000670"/>
              <a:gd name="connsiteY58" fmla="*/ 1169458 h 2041745"/>
              <a:gd name="connisteX59" fmla="*/ 1951284 w 2000670"/>
              <a:gd name="connsiteY59" fmla="*/ 1092623 h 2041745"/>
              <a:gd name="connisteX60" fmla="*/ 1951284 w 2000670"/>
              <a:gd name="connsiteY60" fmla="*/ 1016423 h 2041745"/>
              <a:gd name="connisteX61" fmla="*/ 1951284 w 2000670"/>
              <a:gd name="connsiteY61" fmla="*/ 940223 h 2041745"/>
              <a:gd name="connisteX62" fmla="*/ 1951284 w 2000670"/>
              <a:gd name="connsiteY62" fmla="*/ 863388 h 2041745"/>
              <a:gd name="connisteX63" fmla="*/ 1951284 w 2000670"/>
              <a:gd name="connsiteY63" fmla="*/ 787188 h 2041745"/>
              <a:gd name="connisteX64" fmla="*/ 1951284 w 2000670"/>
              <a:gd name="connsiteY64" fmla="*/ 710353 h 2041745"/>
              <a:gd name="connisteX65" fmla="*/ 1951284 w 2000670"/>
              <a:gd name="connsiteY65" fmla="*/ 634153 h 2041745"/>
              <a:gd name="connisteX66" fmla="*/ 1966524 w 2000670"/>
              <a:gd name="connsiteY66" fmla="*/ 557318 h 2041745"/>
              <a:gd name="connisteX67" fmla="*/ 1981764 w 2000670"/>
              <a:gd name="connsiteY67" fmla="*/ 481118 h 2041745"/>
              <a:gd name="connisteX68" fmla="*/ 1997004 w 2000670"/>
              <a:gd name="connsiteY68" fmla="*/ 404283 h 2041745"/>
              <a:gd name="connisteX69" fmla="*/ 1997004 w 2000670"/>
              <a:gd name="connsiteY69" fmla="*/ 328083 h 2041745"/>
              <a:gd name="connisteX70" fmla="*/ 1966524 w 2000670"/>
              <a:gd name="connsiteY70" fmla="*/ 236008 h 2041745"/>
              <a:gd name="connisteX71" fmla="*/ 1920169 w 2000670"/>
              <a:gd name="connsiteY71" fmla="*/ 159808 h 2041745"/>
              <a:gd name="connisteX72" fmla="*/ 1904929 w 2000670"/>
              <a:gd name="connsiteY72" fmla="*/ 83608 h 2041745"/>
              <a:gd name="connisteX73" fmla="*/ 1904929 w 2000670"/>
              <a:gd name="connsiteY73" fmla="*/ 6773 h 2041745"/>
              <a:gd name="connisteX74" fmla="*/ 1828729 w 2000670"/>
              <a:gd name="connsiteY74" fmla="*/ 6773 h 2041745"/>
              <a:gd name="connisteX75" fmla="*/ 1751894 w 2000670"/>
              <a:gd name="connsiteY75" fmla="*/ 6773 h 2041745"/>
              <a:gd name="connisteX76" fmla="*/ 1675694 w 2000670"/>
              <a:gd name="connsiteY76" fmla="*/ 6773 h 2041745"/>
              <a:gd name="connisteX77" fmla="*/ 1599494 w 2000670"/>
              <a:gd name="connsiteY77" fmla="*/ 6773 h 2041745"/>
              <a:gd name="connisteX78" fmla="*/ 1522659 w 2000670"/>
              <a:gd name="connsiteY78" fmla="*/ 22013 h 2041745"/>
              <a:gd name="connisteX79" fmla="*/ 1446459 w 2000670"/>
              <a:gd name="connsiteY79" fmla="*/ 22013 h 2041745"/>
              <a:gd name="connisteX80" fmla="*/ 1369624 w 2000670"/>
              <a:gd name="connsiteY80" fmla="*/ 37253 h 2041745"/>
              <a:gd name="connisteX81" fmla="*/ 1293424 w 2000670"/>
              <a:gd name="connsiteY81" fmla="*/ 37253 h 2041745"/>
              <a:gd name="connisteX82" fmla="*/ 1216589 w 2000670"/>
              <a:gd name="connsiteY82" fmla="*/ 37253 h 2041745"/>
              <a:gd name="connisteX83" fmla="*/ 1140389 w 2000670"/>
              <a:gd name="connsiteY83" fmla="*/ 52493 h 2041745"/>
              <a:gd name="connisteX84" fmla="*/ 1063554 w 2000670"/>
              <a:gd name="connsiteY84" fmla="*/ 52493 h 2041745"/>
              <a:gd name="connisteX85" fmla="*/ 987354 w 2000670"/>
              <a:gd name="connsiteY85" fmla="*/ 52493 h 2041745"/>
              <a:gd name="connisteX86" fmla="*/ 910519 w 2000670"/>
              <a:gd name="connsiteY86" fmla="*/ 52493 h 2041745"/>
              <a:gd name="connisteX87" fmla="*/ 834319 w 2000670"/>
              <a:gd name="connsiteY87" fmla="*/ 52493 h 2041745"/>
              <a:gd name="connisteX88" fmla="*/ 758119 w 2000670"/>
              <a:gd name="connsiteY88" fmla="*/ 52493 h 2041745"/>
              <a:gd name="connisteX89" fmla="*/ 681284 w 2000670"/>
              <a:gd name="connsiteY89" fmla="*/ 52493 h 2041745"/>
              <a:gd name="connisteX90" fmla="*/ 605084 w 2000670"/>
              <a:gd name="connsiteY90" fmla="*/ 52493 h 2041745"/>
              <a:gd name="connisteX91" fmla="*/ 528249 w 2000670"/>
              <a:gd name="connsiteY91" fmla="*/ 52493 h 2041745"/>
              <a:gd name="connisteX92" fmla="*/ 452049 w 2000670"/>
              <a:gd name="connsiteY92" fmla="*/ 52493 h 2041745"/>
              <a:gd name="connisteX93" fmla="*/ 375214 w 2000670"/>
              <a:gd name="connsiteY93" fmla="*/ 52493 h 2041745"/>
              <a:gd name="connisteX94" fmla="*/ 299014 w 2000670"/>
              <a:gd name="connsiteY94" fmla="*/ 52493 h 2041745"/>
              <a:gd name="connisteX95" fmla="*/ 222179 w 2000670"/>
              <a:gd name="connsiteY95" fmla="*/ 52493 h 2041745"/>
              <a:gd name="connisteX96" fmla="*/ 145979 w 2000670"/>
              <a:gd name="connsiteY96" fmla="*/ 52493 h 2041745"/>
              <a:gd name="connisteX97" fmla="*/ 69779 w 2000670"/>
              <a:gd name="connsiteY97" fmla="*/ 52493 h 2041745"/>
              <a:gd name="connisteX98" fmla="*/ 23424 w 2000670"/>
              <a:gd name="connsiteY98" fmla="*/ 98848 h 204174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  <a:cxn ang="0">
                <a:pos x="connisteX40" y="connsiteY40"/>
              </a:cxn>
              <a:cxn ang="0">
                <a:pos x="connisteX41" y="connsiteY41"/>
              </a:cxn>
              <a:cxn ang="0">
                <a:pos x="connisteX42" y="connsiteY42"/>
              </a:cxn>
              <a:cxn ang="0">
                <a:pos x="connisteX43" y="connsiteY43"/>
              </a:cxn>
              <a:cxn ang="0">
                <a:pos x="connisteX44" y="connsiteY44"/>
              </a:cxn>
              <a:cxn ang="0">
                <a:pos x="connisteX45" y="connsiteY45"/>
              </a:cxn>
              <a:cxn ang="0">
                <a:pos x="connisteX46" y="connsiteY46"/>
              </a:cxn>
              <a:cxn ang="0">
                <a:pos x="connisteX47" y="connsiteY47"/>
              </a:cxn>
              <a:cxn ang="0">
                <a:pos x="connisteX48" y="connsiteY48"/>
              </a:cxn>
              <a:cxn ang="0">
                <a:pos x="connisteX49" y="connsiteY49"/>
              </a:cxn>
              <a:cxn ang="0">
                <a:pos x="connisteX50" y="connsiteY50"/>
              </a:cxn>
              <a:cxn ang="0">
                <a:pos x="connisteX51" y="connsiteY51"/>
              </a:cxn>
              <a:cxn ang="0">
                <a:pos x="connisteX52" y="connsiteY52"/>
              </a:cxn>
              <a:cxn ang="0">
                <a:pos x="connisteX53" y="connsiteY53"/>
              </a:cxn>
              <a:cxn ang="0">
                <a:pos x="connisteX54" y="connsiteY54"/>
              </a:cxn>
              <a:cxn ang="0">
                <a:pos x="connisteX55" y="connsiteY55"/>
              </a:cxn>
              <a:cxn ang="0">
                <a:pos x="connisteX56" y="connsiteY56"/>
              </a:cxn>
              <a:cxn ang="0">
                <a:pos x="connisteX57" y="connsiteY57"/>
              </a:cxn>
              <a:cxn ang="0">
                <a:pos x="connisteX58" y="connsiteY58"/>
              </a:cxn>
              <a:cxn ang="0">
                <a:pos x="connisteX59" y="connsiteY59"/>
              </a:cxn>
              <a:cxn ang="0">
                <a:pos x="connisteX60" y="connsiteY60"/>
              </a:cxn>
              <a:cxn ang="0">
                <a:pos x="connisteX61" y="connsiteY61"/>
              </a:cxn>
              <a:cxn ang="0">
                <a:pos x="connisteX62" y="connsiteY62"/>
              </a:cxn>
              <a:cxn ang="0">
                <a:pos x="connisteX63" y="connsiteY63"/>
              </a:cxn>
              <a:cxn ang="0">
                <a:pos x="connisteX64" y="connsiteY64"/>
              </a:cxn>
              <a:cxn ang="0">
                <a:pos x="connisteX65" y="connsiteY65"/>
              </a:cxn>
              <a:cxn ang="0">
                <a:pos x="connisteX66" y="connsiteY66"/>
              </a:cxn>
              <a:cxn ang="0">
                <a:pos x="connisteX67" y="connsiteY67"/>
              </a:cxn>
              <a:cxn ang="0">
                <a:pos x="connisteX68" y="connsiteY68"/>
              </a:cxn>
              <a:cxn ang="0">
                <a:pos x="connisteX69" y="connsiteY69"/>
              </a:cxn>
              <a:cxn ang="0">
                <a:pos x="connisteX70" y="connsiteY70"/>
              </a:cxn>
              <a:cxn ang="0">
                <a:pos x="connisteX71" y="connsiteY71"/>
              </a:cxn>
              <a:cxn ang="0">
                <a:pos x="connisteX72" y="connsiteY72"/>
              </a:cxn>
              <a:cxn ang="0">
                <a:pos x="connisteX73" y="connsiteY73"/>
              </a:cxn>
              <a:cxn ang="0">
                <a:pos x="connisteX74" y="connsiteY74"/>
              </a:cxn>
              <a:cxn ang="0">
                <a:pos x="connisteX75" y="connsiteY75"/>
              </a:cxn>
              <a:cxn ang="0">
                <a:pos x="connisteX76" y="connsiteY76"/>
              </a:cxn>
              <a:cxn ang="0">
                <a:pos x="connisteX77" y="connsiteY77"/>
              </a:cxn>
              <a:cxn ang="0">
                <a:pos x="connisteX78" y="connsiteY78"/>
              </a:cxn>
              <a:cxn ang="0">
                <a:pos x="connisteX79" y="connsiteY79"/>
              </a:cxn>
              <a:cxn ang="0">
                <a:pos x="connisteX80" y="connsiteY80"/>
              </a:cxn>
              <a:cxn ang="0">
                <a:pos x="connisteX81" y="connsiteY81"/>
              </a:cxn>
              <a:cxn ang="0">
                <a:pos x="connisteX82" y="connsiteY82"/>
              </a:cxn>
              <a:cxn ang="0">
                <a:pos x="connisteX83" y="connsiteY83"/>
              </a:cxn>
              <a:cxn ang="0">
                <a:pos x="connisteX84" y="connsiteY84"/>
              </a:cxn>
              <a:cxn ang="0">
                <a:pos x="connisteX85" y="connsiteY85"/>
              </a:cxn>
              <a:cxn ang="0">
                <a:pos x="connisteX86" y="connsiteY86"/>
              </a:cxn>
              <a:cxn ang="0">
                <a:pos x="connisteX87" y="connsiteY87"/>
              </a:cxn>
              <a:cxn ang="0">
                <a:pos x="connisteX88" y="connsiteY88"/>
              </a:cxn>
              <a:cxn ang="0">
                <a:pos x="connisteX89" y="connsiteY89"/>
              </a:cxn>
              <a:cxn ang="0">
                <a:pos x="connisteX90" y="connsiteY90"/>
              </a:cxn>
              <a:cxn ang="0">
                <a:pos x="connisteX91" y="connsiteY91"/>
              </a:cxn>
              <a:cxn ang="0">
                <a:pos x="connisteX92" y="connsiteY92"/>
              </a:cxn>
              <a:cxn ang="0">
                <a:pos x="connisteX93" y="connsiteY93"/>
              </a:cxn>
              <a:cxn ang="0">
                <a:pos x="connisteX94" y="connsiteY94"/>
              </a:cxn>
              <a:cxn ang="0">
                <a:pos x="connisteX95" y="connsiteY95"/>
              </a:cxn>
              <a:cxn ang="0">
                <a:pos x="connisteX96" y="connsiteY96"/>
              </a:cxn>
              <a:cxn ang="0">
                <a:pos x="connisteX97" y="connsiteY97"/>
              </a:cxn>
              <a:cxn ang="0">
                <a:pos x="connisteX98" y="connsiteY98"/>
              </a:cxn>
            </a:cxnLst>
            <a:rect l="l" t="t" r="r" b="b"/>
            <a:pathLst>
              <a:path w="2000671" h="2041746">
                <a:moveTo>
                  <a:pt x="23424" y="98848"/>
                </a:moveTo>
                <a:cubicBezTo>
                  <a:pt x="13899" y="126153"/>
                  <a:pt x="23424" y="156633"/>
                  <a:pt x="23424" y="190288"/>
                </a:cubicBezTo>
                <a:cubicBezTo>
                  <a:pt x="23424" y="223943"/>
                  <a:pt x="23424" y="236643"/>
                  <a:pt x="23424" y="267123"/>
                </a:cubicBezTo>
                <a:cubicBezTo>
                  <a:pt x="23424" y="297603"/>
                  <a:pt x="23424" y="306493"/>
                  <a:pt x="23424" y="343323"/>
                </a:cubicBezTo>
                <a:cubicBezTo>
                  <a:pt x="23424" y="380153"/>
                  <a:pt x="23424" y="410633"/>
                  <a:pt x="23424" y="450638"/>
                </a:cubicBezTo>
                <a:cubicBezTo>
                  <a:pt x="23424" y="490643"/>
                  <a:pt x="23424" y="508423"/>
                  <a:pt x="23424" y="542078"/>
                </a:cubicBezTo>
                <a:cubicBezTo>
                  <a:pt x="23424" y="575733"/>
                  <a:pt x="23424" y="588433"/>
                  <a:pt x="23424" y="618913"/>
                </a:cubicBezTo>
                <a:cubicBezTo>
                  <a:pt x="23424" y="649393"/>
                  <a:pt x="23424" y="664633"/>
                  <a:pt x="23424" y="695113"/>
                </a:cubicBezTo>
                <a:cubicBezTo>
                  <a:pt x="23424" y="725593"/>
                  <a:pt x="23424" y="741468"/>
                  <a:pt x="23424" y="771948"/>
                </a:cubicBezTo>
                <a:cubicBezTo>
                  <a:pt x="23424" y="802428"/>
                  <a:pt x="23424" y="817668"/>
                  <a:pt x="23424" y="848148"/>
                </a:cubicBezTo>
                <a:cubicBezTo>
                  <a:pt x="23424" y="878628"/>
                  <a:pt x="23424" y="893868"/>
                  <a:pt x="23424" y="924348"/>
                </a:cubicBezTo>
                <a:cubicBezTo>
                  <a:pt x="23424" y="954828"/>
                  <a:pt x="23424" y="967528"/>
                  <a:pt x="23424" y="1001183"/>
                </a:cubicBezTo>
                <a:cubicBezTo>
                  <a:pt x="23424" y="1034838"/>
                  <a:pt x="23424" y="1058968"/>
                  <a:pt x="23424" y="1092623"/>
                </a:cubicBezTo>
                <a:cubicBezTo>
                  <a:pt x="23424" y="1126278"/>
                  <a:pt x="23424" y="1138978"/>
                  <a:pt x="23424" y="1169458"/>
                </a:cubicBezTo>
                <a:cubicBezTo>
                  <a:pt x="23424" y="1199938"/>
                  <a:pt x="23424" y="1215178"/>
                  <a:pt x="23424" y="1245658"/>
                </a:cubicBezTo>
                <a:cubicBezTo>
                  <a:pt x="23424" y="1276138"/>
                  <a:pt x="23424" y="1288838"/>
                  <a:pt x="23424" y="1322493"/>
                </a:cubicBezTo>
                <a:cubicBezTo>
                  <a:pt x="23424" y="1356148"/>
                  <a:pt x="23424" y="1377103"/>
                  <a:pt x="23424" y="1413933"/>
                </a:cubicBezTo>
                <a:cubicBezTo>
                  <a:pt x="23424" y="1450763"/>
                  <a:pt x="23424" y="1472353"/>
                  <a:pt x="23424" y="1506008"/>
                </a:cubicBezTo>
                <a:cubicBezTo>
                  <a:pt x="23424" y="1539663"/>
                  <a:pt x="26599" y="1551728"/>
                  <a:pt x="23424" y="1582208"/>
                </a:cubicBezTo>
                <a:cubicBezTo>
                  <a:pt x="20249" y="1612688"/>
                  <a:pt x="11359" y="1628563"/>
                  <a:pt x="8184" y="1659043"/>
                </a:cubicBezTo>
                <a:cubicBezTo>
                  <a:pt x="5009" y="1689523"/>
                  <a:pt x="8184" y="1704763"/>
                  <a:pt x="8184" y="1735243"/>
                </a:cubicBezTo>
                <a:cubicBezTo>
                  <a:pt x="8184" y="1765723"/>
                  <a:pt x="8184" y="1781598"/>
                  <a:pt x="8184" y="1812078"/>
                </a:cubicBezTo>
                <a:cubicBezTo>
                  <a:pt x="8184" y="1842558"/>
                  <a:pt x="8184" y="1857798"/>
                  <a:pt x="8184" y="1888278"/>
                </a:cubicBezTo>
                <a:cubicBezTo>
                  <a:pt x="8184" y="1918758"/>
                  <a:pt x="-10231" y="1940348"/>
                  <a:pt x="8184" y="1965113"/>
                </a:cubicBezTo>
                <a:cubicBezTo>
                  <a:pt x="26599" y="1989878"/>
                  <a:pt x="66604" y="2001943"/>
                  <a:pt x="100259" y="2010833"/>
                </a:cubicBezTo>
                <a:cubicBezTo>
                  <a:pt x="133914" y="2019723"/>
                  <a:pt x="145979" y="2010833"/>
                  <a:pt x="176459" y="2010833"/>
                </a:cubicBezTo>
                <a:cubicBezTo>
                  <a:pt x="206939" y="2010833"/>
                  <a:pt x="222814" y="2010833"/>
                  <a:pt x="253294" y="2010833"/>
                </a:cubicBezTo>
                <a:cubicBezTo>
                  <a:pt x="283774" y="2010833"/>
                  <a:pt x="299014" y="2010833"/>
                  <a:pt x="329494" y="2010833"/>
                </a:cubicBezTo>
                <a:cubicBezTo>
                  <a:pt x="359974" y="2010833"/>
                  <a:pt x="375849" y="2010833"/>
                  <a:pt x="406329" y="2010833"/>
                </a:cubicBezTo>
                <a:cubicBezTo>
                  <a:pt x="436809" y="2010833"/>
                  <a:pt x="452049" y="2014008"/>
                  <a:pt x="482529" y="2010833"/>
                </a:cubicBezTo>
                <a:cubicBezTo>
                  <a:pt x="513009" y="2007658"/>
                  <a:pt x="528249" y="1998768"/>
                  <a:pt x="558729" y="1995593"/>
                </a:cubicBezTo>
                <a:cubicBezTo>
                  <a:pt x="589209" y="1992418"/>
                  <a:pt x="605084" y="1995593"/>
                  <a:pt x="635564" y="1995593"/>
                </a:cubicBezTo>
                <a:cubicBezTo>
                  <a:pt x="666044" y="1995593"/>
                  <a:pt x="681284" y="1995593"/>
                  <a:pt x="711764" y="1995593"/>
                </a:cubicBezTo>
                <a:cubicBezTo>
                  <a:pt x="742244" y="1995593"/>
                  <a:pt x="758119" y="1995593"/>
                  <a:pt x="788599" y="1995593"/>
                </a:cubicBezTo>
                <a:cubicBezTo>
                  <a:pt x="819079" y="1995593"/>
                  <a:pt x="834319" y="1995593"/>
                  <a:pt x="864799" y="1995593"/>
                </a:cubicBezTo>
                <a:cubicBezTo>
                  <a:pt x="895279" y="1995593"/>
                  <a:pt x="911154" y="1992418"/>
                  <a:pt x="941634" y="1995593"/>
                </a:cubicBezTo>
                <a:cubicBezTo>
                  <a:pt x="972114" y="1998768"/>
                  <a:pt x="987354" y="2007658"/>
                  <a:pt x="1017834" y="2010833"/>
                </a:cubicBezTo>
                <a:cubicBezTo>
                  <a:pt x="1048314" y="2014008"/>
                  <a:pt x="1064189" y="2007658"/>
                  <a:pt x="1094669" y="2010833"/>
                </a:cubicBezTo>
                <a:cubicBezTo>
                  <a:pt x="1125149" y="2014008"/>
                  <a:pt x="1140389" y="2022898"/>
                  <a:pt x="1170869" y="2026073"/>
                </a:cubicBezTo>
                <a:cubicBezTo>
                  <a:pt x="1201349" y="2029248"/>
                  <a:pt x="1216589" y="2026073"/>
                  <a:pt x="1247069" y="2026073"/>
                </a:cubicBezTo>
                <a:cubicBezTo>
                  <a:pt x="1277549" y="2026073"/>
                  <a:pt x="1293424" y="2026073"/>
                  <a:pt x="1323904" y="2026073"/>
                </a:cubicBezTo>
                <a:cubicBezTo>
                  <a:pt x="1354384" y="2026073"/>
                  <a:pt x="1369624" y="2026073"/>
                  <a:pt x="1400104" y="2026073"/>
                </a:cubicBezTo>
                <a:cubicBezTo>
                  <a:pt x="1430584" y="2026073"/>
                  <a:pt x="1446459" y="2026073"/>
                  <a:pt x="1476939" y="2026073"/>
                </a:cubicBezTo>
                <a:cubicBezTo>
                  <a:pt x="1507419" y="2026073"/>
                  <a:pt x="1522659" y="2026073"/>
                  <a:pt x="1553139" y="2026073"/>
                </a:cubicBezTo>
                <a:cubicBezTo>
                  <a:pt x="1583619" y="2026073"/>
                  <a:pt x="1599494" y="2022898"/>
                  <a:pt x="1629974" y="2026073"/>
                </a:cubicBezTo>
                <a:cubicBezTo>
                  <a:pt x="1660454" y="2029248"/>
                  <a:pt x="1675694" y="2044488"/>
                  <a:pt x="1706174" y="2041313"/>
                </a:cubicBezTo>
                <a:cubicBezTo>
                  <a:pt x="1736654" y="2038138"/>
                  <a:pt x="1752529" y="2017183"/>
                  <a:pt x="1783009" y="2010833"/>
                </a:cubicBezTo>
                <a:cubicBezTo>
                  <a:pt x="1813489" y="2004483"/>
                  <a:pt x="1831904" y="2026073"/>
                  <a:pt x="1859209" y="2010833"/>
                </a:cubicBezTo>
                <a:cubicBezTo>
                  <a:pt x="1886514" y="1995593"/>
                  <a:pt x="1904929" y="1964478"/>
                  <a:pt x="1920169" y="1933998"/>
                </a:cubicBezTo>
                <a:cubicBezTo>
                  <a:pt x="1935409" y="1903518"/>
                  <a:pt x="1932869" y="1888278"/>
                  <a:pt x="1936044" y="1857798"/>
                </a:cubicBezTo>
                <a:cubicBezTo>
                  <a:pt x="1939219" y="1827318"/>
                  <a:pt x="1936044" y="1812078"/>
                  <a:pt x="1936044" y="1781598"/>
                </a:cubicBezTo>
                <a:cubicBezTo>
                  <a:pt x="1936044" y="1751118"/>
                  <a:pt x="1936044" y="1735243"/>
                  <a:pt x="1936044" y="1704763"/>
                </a:cubicBezTo>
                <a:cubicBezTo>
                  <a:pt x="1936044" y="1674283"/>
                  <a:pt x="1936044" y="1659043"/>
                  <a:pt x="1936044" y="1628563"/>
                </a:cubicBezTo>
                <a:cubicBezTo>
                  <a:pt x="1936044" y="1598083"/>
                  <a:pt x="1936044" y="1582208"/>
                  <a:pt x="1936044" y="1551728"/>
                </a:cubicBezTo>
                <a:cubicBezTo>
                  <a:pt x="1936044" y="1521248"/>
                  <a:pt x="1936044" y="1506008"/>
                  <a:pt x="1936044" y="1475528"/>
                </a:cubicBezTo>
                <a:cubicBezTo>
                  <a:pt x="1936044" y="1445048"/>
                  <a:pt x="1936044" y="1429173"/>
                  <a:pt x="1936044" y="1398693"/>
                </a:cubicBezTo>
                <a:cubicBezTo>
                  <a:pt x="1936044" y="1368213"/>
                  <a:pt x="1936044" y="1352973"/>
                  <a:pt x="1936044" y="1322493"/>
                </a:cubicBezTo>
                <a:cubicBezTo>
                  <a:pt x="1936044" y="1292013"/>
                  <a:pt x="1936044" y="1276138"/>
                  <a:pt x="1936044" y="1245658"/>
                </a:cubicBezTo>
                <a:cubicBezTo>
                  <a:pt x="1936044" y="1215178"/>
                  <a:pt x="1932869" y="1199938"/>
                  <a:pt x="1936044" y="1169458"/>
                </a:cubicBezTo>
                <a:cubicBezTo>
                  <a:pt x="1939219" y="1138978"/>
                  <a:pt x="1948109" y="1123103"/>
                  <a:pt x="1951284" y="1092623"/>
                </a:cubicBezTo>
                <a:cubicBezTo>
                  <a:pt x="1954459" y="1062143"/>
                  <a:pt x="1951284" y="1046903"/>
                  <a:pt x="1951284" y="1016423"/>
                </a:cubicBezTo>
                <a:cubicBezTo>
                  <a:pt x="1951284" y="985943"/>
                  <a:pt x="1951284" y="970703"/>
                  <a:pt x="1951284" y="940223"/>
                </a:cubicBezTo>
                <a:cubicBezTo>
                  <a:pt x="1951284" y="909743"/>
                  <a:pt x="1951284" y="893868"/>
                  <a:pt x="1951284" y="863388"/>
                </a:cubicBezTo>
                <a:cubicBezTo>
                  <a:pt x="1951284" y="832908"/>
                  <a:pt x="1951284" y="817668"/>
                  <a:pt x="1951284" y="787188"/>
                </a:cubicBezTo>
                <a:cubicBezTo>
                  <a:pt x="1951284" y="756708"/>
                  <a:pt x="1951284" y="740833"/>
                  <a:pt x="1951284" y="710353"/>
                </a:cubicBezTo>
                <a:cubicBezTo>
                  <a:pt x="1951284" y="679873"/>
                  <a:pt x="1948109" y="664633"/>
                  <a:pt x="1951284" y="634153"/>
                </a:cubicBezTo>
                <a:cubicBezTo>
                  <a:pt x="1954459" y="603673"/>
                  <a:pt x="1960174" y="587798"/>
                  <a:pt x="1966524" y="557318"/>
                </a:cubicBezTo>
                <a:cubicBezTo>
                  <a:pt x="1972874" y="526838"/>
                  <a:pt x="1975414" y="511598"/>
                  <a:pt x="1981764" y="481118"/>
                </a:cubicBezTo>
                <a:cubicBezTo>
                  <a:pt x="1988114" y="450638"/>
                  <a:pt x="1993829" y="434763"/>
                  <a:pt x="1997004" y="404283"/>
                </a:cubicBezTo>
                <a:cubicBezTo>
                  <a:pt x="2000179" y="373803"/>
                  <a:pt x="2003354" y="361738"/>
                  <a:pt x="1997004" y="328083"/>
                </a:cubicBezTo>
                <a:cubicBezTo>
                  <a:pt x="1990654" y="294428"/>
                  <a:pt x="1981764" y="269663"/>
                  <a:pt x="1966524" y="236008"/>
                </a:cubicBezTo>
                <a:cubicBezTo>
                  <a:pt x="1951284" y="202353"/>
                  <a:pt x="1932234" y="190288"/>
                  <a:pt x="1920169" y="159808"/>
                </a:cubicBezTo>
                <a:cubicBezTo>
                  <a:pt x="1908104" y="129328"/>
                  <a:pt x="1908104" y="114088"/>
                  <a:pt x="1904929" y="83608"/>
                </a:cubicBezTo>
                <a:cubicBezTo>
                  <a:pt x="1901754" y="53128"/>
                  <a:pt x="1920169" y="22013"/>
                  <a:pt x="1904929" y="6773"/>
                </a:cubicBezTo>
                <a:cubicBezTo>
                  <a:pt x="1889689" y="-8467"/>
                  <a:pt x="1859209" y="6773"/>
                  <a:pt x="1828729" y="6773"/>
                </a:cubicBezTo>
                <a:cubicBezTo>
                  <a:pt x="1798249" y="6773"/>
                  <a:pt x="1782374" y="6773"/>
                  <a:pt x="1751894" y="6773"/>
                </a:cubicBezTo>
                <a:cubicBezTo>
                  <a:pt x="1721414" y="6773"/>
                  <a:pt x="1706174" y="6773"/>
                  <a:pt x="1675694" y="6773"/>
                </a:cubicBezTo>
                <a:cubicBezTo>
                  <a:pt x="1645214" y="6773"/>
                  <a:pt x="1629974" y="3598"/>
                  <a:pt x="1599494" y="6773"/>
                </a:cubicBezTo>
                <a:cubicBezTo>
                  <a:pt x="1569014" y="9948"/>
                  <a:pt x="1553139" y="18838"/>
                  <a:pt x="1522659" y="22013"/>
                </a:cubicBezTo>
                <a:cubicBezTo>
                  <a:pt x="1492179" y="25188"/>
                  <a:pt x="1476939" y="18838"/>
                  <a:pt x="1446459" y="22013"/>
                </a:cubicBezTo>
                <a:cubicBezTo>
                  <a:pt x="1415979" y="25188"/>
                  <a:pt x="1400104" y="34078"/>
                  <a:pt x="1369624" y="37253"/>
                </a:cubicBezTo>
                <a:cubicBezTo>
                  <a:pt x="1339144" y="40428"/>
                  <a:pt x="1323904" y="37253"/>
                  <a:pt x="1293424" y="37253"/>
                </a:cubicBezTo>
                <a:cubicBezTo>
                  <a:pt x="1262944" y="37253"/>
                  <a:pt x="1247069" y="34078"/>
                  <a:pt x="1216589" y="37253"/>
                </a:cubicBezTo>
                <a:cubicBezTo>
                  <a:pt x="1186109" y="40428"/>
                  <a:pt x="1170869" y="49318"/>
                  <a:pt x="1140389" y="52493"/>
                </a:cubicBezTo>
                <a:cubicBezTo>
                  <a:pt x="1109909" y="55668"/>
                  <a:pt x="1094034" y="52493"/>
                  <a:pt x="1063554" y="52493"/>
                </a:cubicBezTo>
                <a:cubicBezTo>
                  <a:pt x="1033074" y="52493"/>
                  <a:pt x="1017834" y="52493"/>
                  <a:pt x="987354" y="52493"/>
                </a:cubicBezTo>
                <a:cubicBezTo>
                  <a:pt x="956874" y="52493"/>
                  <a:pt x="940999" y="52493"/>
                  <a:pt x="910519" y="52493"/>
                </a:cubicBezTo>
                <a:cubicBezTo>
                  <a:pt x="880039" y="52493"/>
                  <a:pt x="864799" y="52493"/>
                  <a:pt x="834319" y="52493"/>
                </a:cubicBezTo>
                <a:cubicBezTo>
                  <a:pt x="803839" y="52493"/>
                  <a:pt x="788599" y="52493"/>
                  <a:pt x="758119" y="52493"/>
                </a:cubicBezTo>
                <a:cubicBezTo>
                  <a:pt x="727639" y="52493"/>
                  <a:pt x="711764" y="52493"/>
                  <a:pt x="681284" y="52493"/>
                </a:cubicBezTo>
                <a:cubicBezTo>
                  <a:pt x="650804" y="52493"/>
                  <a:pt x="635564" y="52493"/>
                  <a:pt x="605084" y="52493"/>
                </a:cubicBezTo>
                <a:cubicBezTo>
                  <a:pt x="574604" y="52493"/>
                  <a:pt x="558729" y="52493"/>
                  <a:pt x="528249" y="52493"/>
                </a:cubicBezTo>
                <a:cubicBezTo>
                  <a:pt x="497769" y="52493"/>
                  <a:pt x="482529" y="52493"/>
                  <a:pt x="452049" y="52493"/>
                </a:cubicBezTo>
                <a:cubicBezTo>
                  <a:pt x="421569" y="52493"/>
                  <a:pt x="405694" y="52493"/>
                  <a:pt x="375214" y="52493"/>
                </a:cubicBezTo>
                <a:cubicBezTo>
                  <a:pt x="344734" y="52493"/>
                  <a:pt x="329494" y="52493"/>
                  <a:pt x="299014" y="52493"/>
                </a:cubicBezTo>
                <a:cubicBezTo>
                  <a:pt x="268534" y="52493"/>
                  <a:pt x="252659" y="52493"/>
                  <a:pt x="222179" y="52493"/>
                </a:cubicBezTo>
                <a:cubicBezTo>
                  <a:pt x="191699" y="52493"/>
                  <a:pt x="176459" y="52493"/>
                  <a:pt x="145979" y="52493"/>
                </a:cubicBezTo>
                <a:cubicBezTo>
                  <a:pt x="115499" y="52493"/>
                  <a:pt x="94544" y="42968"/>
                  <a:pt x="69779" y="52493"/>
                </a:cubicBezTo>
                <a:cubicBezTo>
                  <a:pt x="45014" y="62018"/>
                  <a:pt x="32949" y="71543"/>
                  <a:pt x="23424" y="9884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/>
        </p:nvSpPr>
        <p:spPr>
          <a:xfrm>
            <a:off x="8089265" y="3220085"/>
            <a:ext cx="170815" cy="819785"/>
          </a:xfrm>
          <a:custGeom>
            <a:avLst/>
            <a:gdLst>
              <a:gd name="connisteX0" fmla="*/ 171097 w 171097"/>
              <a:gd name="connsiteY0" fmla="*/ 8624 h 819519"/>
              <a:gd name="connisteX1" fmla="*/ 94262 w 171097"/>
              <a:gd name="connsiteY1" fmla="*/ 8624 h 819519"/>
              <a:gd name="connisteX2" fmla="*/ 33302 w 171097"/>
              <a:gd name="connsiteY2" fmla="*/ 100699 h 819519"/>
              <a:gd name="connisteX3" fmla="*/ 18062 w 171097"/>
              <a:gd name="connsiteY3" fmla="*/ 176899 h 819519"/>
              <a:gd name="connisteX4" fmla="*/ 18062 w 171097"/>
              <a:gd name="connsiteY4" fmla="*/ 253734 h 819519"/>
              <a:gd name="connisteX5" fmla="*/ 18062 w 171097"/>
              <a:gd name="connsiteY5" fmla="*/ 329934 h 819519"/>
              <a:gd name="connisteX6" fmla="*/ 2822 w 171097"/>
              <a:gd name="connsiteY6" fmla="*/ 406769 h 819519"/>
              <a:gd name="connisteX7" fmla="*/ 2822 w 171097"/>
              <a:gd name="connsiteY7" fmla="*/ 482969 h 819519"/>
              <a:gd name="connisteX8" fmla="*/ 2822 w 171097"/>
              <a:gd name="connsiteY8" fmla="*/ 559804 h 819519"/>
              <a:gd name="connisteX9" fmla="*/ 2822 w 171097"/>
              <a:gd name="connsiteY9" fmla="*/ 636004 h 819519"/>
              <a:gd name="connisteX10" fmla="*/ 33302 w 171097"/>
              <a:gd name="connsiteY10" fmla="*/ 712204 h 819519"/>
              <a:gd name="connisteX11" fmla="*/ 63782 w 171097"/>
              <a:gd name="connsiteY11" fmla="*/ 789039 h 819519"/>
              <a:gd name="connisteX12" fmla="*/ 140617 w 171097"/>
              <a:gd name="connsiteY12" fmla="*/ 819519 h 81951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</a:cxnLst>
            <a:rect l="l" t="t" r="r" b="b"/>
            <a:pathLst>
              <a:path w="171097" h="819519">
                <a:moveTo>
                  <a:pt x="171097" y="8624"/>
                </a:moveTo>
                <a:cubicBezTo>
                  <a:pt x="157127" y="6719"/>
                  <a:pt x="121567" y="-9791"/>
                  <a:pt x="94262" y="8624"/>
                </a:cubicBezTo>
                <a:cubicBezTo>
                  <a:pt x="66957" y="27039"/>
                  <a:pt x="48542" y="67044"/>
                  <a:pt x="33302" y="100699"/>
                </a:cubicBezTo>
                <a:cubicBezTo>
                  <a:pt x="18062" y="134354"/>
                  <a:pt x="21237" y="146419"/>
                  <a:pt x="18062" y="176899"/>
                </a:cubicBezTo>
                <a:cubicBezTo>
                  <a:pt x="14887" y="207379"/>
                  <a:pt x="18062" y="223254"/>
                  <a:pt x="18062" y="253734"/>
                </a:cubicBezTo>
                <a:cubicBezTo>
                  <a:pt x="18062" y="284214"/>
                  <a:pt x="21237" y="299454"/>
                  <a:pt x="18062" y="329934"/>
                </a:cubicBezTo>
                <a:cubicBezTo>
                  <a:pt x="14887" y="360414"/>
                  <a:pt x="5997" y="376289"/>
                  <a:pt x="2822" y="406769"/>
                </a:cubicBezTo>
                <a:cubicBezTo>
                  <a:pt x="-353" y="437249"/>
                  <a:pt x="2822" y="452489"/>
                  <a:pt x="2822" y="482969"/>
                </a:cubicBezTo>
                <a:cubicBezTo>
                  <a:pt x="2822" y="513449"/>
                  <a:pt x="2822" y="529324"/>
                  <a:pt x="2822" y="559804"/>
                </a:cubicBezTo>
                <a:cubicBezTo>
                  <a:pt x="2822" y="590284"/>
                  <a:pt x="-3528" y="605524"/>
                  <a:pt x="2822" y="636004"/>
                </a:cubicBezTo>
                <a:cubicBezTo>
                  <a:pt x="9172" y="666484"/>
                  <a:pt x="21237" y="681724"/>
                  <a:pt x="33302" y="712204"/>
                </a:cubicBezTo>
                <a:cubicBezTo>
                  <a:pt x="45367" y="742684"/>
                  <a:pt x="42192" y="767449"/>
                  <a:pt x="63782" y="789039"/>
                </a:cubicBezTo>
                <a:cubicBezTo>
                  <a:pt x="85372" y="810629"/>
                  <a:pt x="126012" y="815074"/>
                  <a:pt x="140617" y="819519"/>
                </a:cubicBezTo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 9"/>
          <p:cNvSpPr/>
          <p:nvPr/>
        </p:nvSpPr>
        <p:spPr>
          <a:xfrm>
            <a:off x="8275320" y="3028950"/>
            <a:ext cx="1793240" cy="1689735"/>
          </a:xfrm>
          <a:custGeom>
            <a:avLst/>
            <a:gdLst>
              <a:gd name="connisteX0" fmla="*/ 0 w 1793381"/>
              <a:gd name="connsiteY0" fmla="*/ 1056781 h 1689682"/>
              <a:gd name="connisteX1" fmla="*/ 76200 w 1793381"/>
              <a:gd name="connsiteY1" fmla="*/ 1072021 h 1689682"/>
              <a:gd name="connisteX2" fmla="*/ 153035 w 1793381"/>
              <a:gd name="connsiteY2" fmla="*/ 1133616 h 1689682"/>
              <a:gd name="connisteX3" fmla="*/ 183515 w 1793381"/>
              <a:gd name="connsiteY3" fmla="*/ 1209816 h 1689682"/>
              <a:gd name="connisteX4" fmla="*/ 229235 w 1793381"/>
              <a:gd name="connsiteY4" fmla="*/ 1286651 h 1689682"/>
              <a:gd name="connisteX5" fmla="*/ 244475 w 1793381"/>
              <a:gd name="connsiteY5" fmla="*/ 1362851 h 1689682"/>
              <a:gd name="connisteX6" fmla="*/ 244475 w 1793381"/>
              <a:gd name="connsiteY6" fmla="*/ 1439686 h 1689682"/>
              <a:gd name="connisteX7" fmla="*/ 259715 w 1793381"/>
              <a:gd name="connsiteY7" fmla="*/ 1515886 h 1689682"/>
              <a:gd name="connisteX8" fmla="*/ 274955 w 1793381"/>
              <a:gd name="connsiteY8" fmla="*/ 1592721 h 1689682"/>
              <a:gd name="connisteX9" fmla="*/ 306070 w 1793381"/>
              <a:gd name="connsiteY9" fmla="*/ 1668921 h 1689682"/>
              <a:gd name="connisteX10" fmla="*/ 382270 w 1793381"/>
              <a:gd name="connsiteY10" fmla="*/ 1668921 h 1689682"/>
              <a:gd name="connisteX11" fmla="*/ 397510 w 1793381"/>
              <a:gd name="connsiteY11" fmla="*/ 1592721 h 1689682"/>
              <a:gd name="connisteX12" fmla="*/ 382270 w 1793381"/>
              <a:gd name="connsiteY12" fmla="*/ 1515886 h 1689682"/>
              <a:gd name="connisteX13" fmla="*/ 382270 w 1793381"/>
              <a:gd name="connsiteY13" fmla="*/ 1439686 h 1689682"/>
              <a:gd name="connisteX14" fmla="*/ 382270 w 1793381"/>
              <a:gd name="connsiteY14" fmla="*/ 1362851 h 1689682"/>
              <a:gd name="connisteX15" fmla="*/ 367030 w 1793381"/>
              <a:gd name="connsiteY15" fmla="*/ 1286651 h 1689682"/>
              <a:gd name="connisteX16" fmla="*/ 367030 w 1793381"/>
              <a:gd name="connsiteY16" fmla="*/ 1209816 h 1689682"/>
              <a:gd name="connisteX17" fmla="*/ 397510 w 1793381"/>
              <a:gd name="connsiteY17" fmla="*/ 1133616 h 1689682"/>
              <a:gd name="connisteX18" fmla="*/ 459105 w 1793381"/>
              <a:gd name="connsiteY18" fmla="*/ 1209816 h 1689682"/>
              <a:gd name="connisteX19" fmla="*/ 474345 w 1793381"/>
              <a:gd name="connsiteY19" fmla="*/ 1301891 h 1689682"/>
              <a:gd name="connisteX20" fmla="*/ 489585 w 1793381"/>
              <a:gd name="connsiteY20" fmla="*/ 1378091 h 1689682"/>
              <a:gd name="connisteX21" fmla="*/ 504825 w 1793381"/>
              <a:gd name="connsiteY21" fmla="*/ 1454926 h 1689682"/>
              <a:gd name="connisteX22" fmla="*/ 520065 w 1793381"/>
              <a:gd name="connsiteY22" fmla="*/ 1531126 h 1689682"/>
              <a:gd name="connisteX23" fmla="*/ 535305 w 1793381"/>
              <a:gd name="connsiteY23" fmla="*/ 1607961 h 1689682"/>
              <a:gd name="connisteX24" fmla="*/ 550545 w 1793381"/>
              <a:gd name="connsiteY24" fmla="*/ 1684161 h 1689682"/>
              <a:gd name="connisteX25" fmla="*/ 627380 w 1793381"/>
              <a:gd name="connsiteY25" fmla="*/ 1668921 h 1689682"/>
              <a:gd name="connisteX26" fmla="*/ 657860 w 1793381"/>
              <a:gd name="connsiteY26" fmla="*/ 1592721 h 1689682"/>
              <a:gd name="connisteX27" fmla="*/ 657860 w 1793381"/>
              <a:gd name="connsiteY27" fmla="*/ 1515886 h 1689682"/>
              <a:gd name="connisteX28" fmla="*/ 642620 w 1793381"/>
              <a:gd name="connsiteY28" fmla="*/ 1439686 h 1689682"/>
              <a:gd name="connisteX29" fmla="*/ 596265 w 1793381"/>
              <a:gd name="connsiteY29" fmla="*/ 1362851 h 1689682"/>
              <a:gd name="connisteX30" fmla="*/ 581025 w 1793381"/>
              <a:gd name="connsiteY30" fmla="*/ 1286651 h 1689682"/>
              <a:gd name="connisteX31" fmla="*/ 565785 w 1793381"/>
              <a:gd name="connsiteY31" fmla="*/ 1209816 h 1689682"/>
              <a:gd name="connisteX32" fmla="*/ 581025 w 1793381"/>
              <a:gd name="connsiteY32" fmla="*/ 1133616 h 1689682"/>
              <a:gd name="connisteX33" fmla="*/ 657860 w 1793381"/>
              <a:gd name="connsiteY33" fmla="*/ 1118376 h 1689682"/>
              <a:gd name="connisteX34" fmla="*/ 734060 w 1793381"/>
              <a:gd name="connsiteY34" fmla="*/ 1118376 h 1689682"/>
              <a:gd name="connisteX35" fmla="*/ 810895 w 1793381"/>
              <a:gd name="connsiteY35" fmla="*/ 1087896 h 1689682"/>
              <a:gd name="connisteX36" fmla="*/ 887095 w 1793381"/>
              <a:gd name="connsiteY36" fmla="*/ 1072021 h 1689682"/>
              <a:gd name="connisteX37" fmla="*/ 963930 w 1793381"/>
              <a:gd name="connsiteY37" fmla="*/ 1072021 h 1689682"/>
              <a:gd name="connisteX38" fmla="*/ 1009650 w 1793381"/>
              <a:gd name="connsiteY38" fmla="*/ 1148856 h 1689682"/>
              <a:gd name="connisteX39" fmla="*/ 1024890 w 1793381"/>
              <a:gd name="connsiteY39" fmla="*/ 1225056 h 1689682"/>
              <a:gd name="connisteX40" fmla="*/ 1040130 w 1793381"/>
              <a:gd name="connsiteY40" fmla="*/ 1301891 h 1689682"/>
              <a:gd name="connisteX41" fmla="*/ 1040130 w 1793381"/>
              <a:gd name="connsiteY41" fmla="*/ 1393331 h 1689682"/>
              <a:gd name="connisteX42" fmla="*/ 1040130 w 1793381"/>
              <a:gd name="connsiteY42" fmla="*/ 1470166 h 1689682"/>
              <a:gd name="connisteX43" fmla="*/ 1040130 w 1793381"/>
              <a:gd name="connsiteY43" fmla="*/ 1546366 h 1689682"/>
              <a:gd name="connisteX44" fmla="*/ 1040130 w 1793381"/>
              <a:gd name="connsiteY44" fmla="*/ 1623201 h 1689682"/>
              <a:gd name="connisteX45" fmla="*/ 1101090 w 1793381"/>
              <a:gd name="connsiteY45" fmla="*/ 1546366 h 1689682"/>
              <a:gd name="connisteX46" fmla="*/ 1116330 w 1793381"/>
              <a:gd name="connsiteY46" fmla="*/ 1470166 h 1689682"/>
              <a:gd name="connisteX47" fmla="*/ 1116330 w 1793381"/>
              <a:gd name="connsiteY47" fmla="*/ 1393331 h 1689682"/>
              <a:gd name="connisteX48" fmla="*/ 1116330 w 1793381"/>
              <a:gd name="connsiteY48" fmla="*/ 1317131 h 1689682"/>
              <a:gd name="connisteX49" fmla="*/ 1116330 w 1793381"/>
              <a:gd name="connsiteY49" fmla="*/ 1240296 h 1689682"/>
              <a:gd name="connisteX50" fmla="*/ 1116330 w 1793381"/>
              <a:gd name="connsiteY50" fmla="*/ 1164096 h 1689682"/>
              <a:gd name="connisteX51" fmla="*/ 1193165 w 1793381"/>
              <a:gd name="connsiteY51" fmla="*/ 1164096 h 1689682"/>
              <a:gd name="connisteX52" fmla="*/ 1208405 w 1793381"/>
              <a:gd name="connsiteY52" fmla="*/ 1240296 h 1689682"/>
              <a:gd name="connisteX53" fmla="*/ 1208405 w 1793381"/>
              <a:gd name="connsiteY53" fmla="*/ 1317131 h 1689682"/>
              <a:gd name="connisteX54" fmla="*/ 1208405 w 1793381"/>
              <a:gd name="connsiteY54" fmla="*/ 1393331 h 1689682"/>
              <a:gd name="connisteX55" fmla="*/ 1208405 w 1793381"/>
              <a:gd name="connsiteY55" fmla="*/ 1470166 h 1689682"/>
              <a:gd name="connisteX56" fmla="*/ 1223645 w 1793381"/>
              <a:gd name="connsiteY56" fmla="*/ 1546366 h 1689682"/>
              <a:gd name="connisteX57" fmla="*/ 1299845 w 1793381"/>
              <a:gd name="connsiteY57" fmla="*/ 1607961 h 1689682"/>
              <a:gd name="connisteX58" fmla="*/ 1361440 w 1793381"/>
              <a:gd name="connsiteY58" fmla="*/ 1531126 h 1689682"/>
              <a:gd name="connisteX59" fmla="*/ 1376680 w 1793381"/>
              <a:gd name="connsiteY59" fmla="*/ 1454926 h 1689682"/>
              <a:gd name="connisteX60" fmla="*/ 1376680 w 1793381"/>
              <a:gd name="connsiteY60" fmla="*/ 1378091 h 1689682"/>
              <a:gd name="connisteX61" fmla="*/ 1376680 w 1793381"/>
              <a:gd name="connsiteY61" fmla="*/ 1301891 h 1689682"/>
              <a:gd name="connisteX62" fmla="*/ 1330960 w 1793381"/>
              <a:gd name="connsiteY62" fmla="*/ 1225056 h 1689682"/>
              <a:gd name="connisteX63" fmla="*/ 1299845 w 1793381"/>
              <a:gd name="connsiteY63" fmla="*/ 1148856 h 1689682"/>
              <a:gd name="connisteX64" fmla="*/ 1284605 w 1793381"/>
              <a:gd name="connsiteY64" fmla="*/ 1072021 h 1689682"/>
              <a:gd name="connisteX65" fmla="*/ 1284605 w 1793381"/>
              <a:gd name="connsiteY65" fmla="*/ 995821 h 1689682"/>
              <a:gd name="connisteX66" fmla="*/ 1346200 w 1793381"/>
              <a:gd name="connsiteY66" fmla="*/ 919621 h 1689682"/>
              <a:gd name="connisteX67" fmla="*/ 1422400 w 1793381"/>
              <a:gd name="connsiteY67" fmla="*/ 903746 h 1689682"/>
              <a:gd name="connisteX68" fmla="*/ 1499235 w 1793381"/>
              <a:gd name="connsiteY68" fmla="*/ 903746 h 1689682"/>
              <a:gd name="connisteX69" fmla="*/ 1590675 w 1793381"/>
              <a:gd name="connsiteY69" fmla="*/ 903746 h 1689682"/>
              <a:gd name="connisteX70" fmla="*/ 1667510 w 1793381"/>
              <a:gd name="connsiteY70" fmla="*/ 842786 h 1689682"/>
              <a:gd name="connisteX71" fmla="*/ 1728470 w 1793381"/>
              <a:gd name="connsiteY71" fmla="*/ 766586 h 1689682"/>
              <a:gd name="connisteX72" fmla="*/ 1774190 w 1793381"/>
              <a:gd name="connsiteY72" fmla="*/ 689751 h 1689682"/>
              <a:gd name="connisteX73" fmla="*/ 1789430 w 1793381"/>
              <a:gd name="connsiteY73" fmla="*/ 613551 h 1689682"/>
              <a:gd name="connisteX74" fmla="*/ 1789430 w 1793381"/>
              <a:gd name="connsiteY74" fmla="*/ 536716 h 1689682"/>
              <a:gd name="connisteX75" fmla="*/ 1789430 w 1793381"/>
              <a:gd name="connsiteY75" fmla="*/ 460516 h 1689682"/>
              <a:gd name="connisteX76" fmla="*/ 1789430 w 1793381"/>
              <a:gd name="connsiteY76" fmla="*/ 383681 h 1689682"/>
              <a:gd name="connisteX77" fmla="*/ 1743710 w 1793381"/>
              <a:gd name="connsiteY77" fmla="*/ 307481 h 1689682"/>
              <a:gd name="connisteX78" fmla="*/ 1697990 w 1793381"/>
              <a:gd name="connsiteY78" fmla="*/ 231281 h 1689682"/>
              <a:gd name="connisteX79" fmla="*/ 1636395 w 1793381"/>
              <a:gd name="connsiteY79" fmla="*/ 154446 h 1689682"/>
              <a:gd name="connisteX80" fmla="*/ 1560195 w 1793381"/>
              <a:gd name="connsiteY80" fmla="*/ 108726 h 1689682"/>
              <a:gd name="connisteX81" fmla="*/ 1483995 w 1793381"/>
              <a:gd name="connsiteY81" fmla="*/ 78246 h 1689682"/>
              <a:gd name="connisteX82" fmla="*/ 1407160 w 1793381"/>
              <a:gd name="connsiteY82" fmla="*/ 47131 h 1689682"/>
              <a:gd name="connisteX83" fmla="*/ 1330960 w 1793381"/>
              <a:gd name="connsiteY83" fmla="*/ 16651 h 1689682"/>
              <a:gd name="connisteX84" fmla="*/ 1254125 w 1793381"/>
              <a:gd name="connsiteY84" fmla="*/ 1411 h 1689682"/>
              <a:gd name="connisteX85" fmla="*/ 1177925 w 1793381"/>
              <a:gd name="connsiteY85" fmla="*/ 1411 h 1689682"/>
              <a:gd name="connisteX86" fmla="*/ 1101090 w 1793381"/>
              <a:gd name="connsiteY86" fmla="*/ 1411 h 1689682"/>
              <a:gd name="connisteX87" fmla="*/ 1024890 w 1793381"/>
              <a:gd name="connsiteY87" fmla="*/ 1411 h 1689682"/>
              <a:gd name="connisteX88" fmla="*/ 948055 w 1793381"/>
              <a:gd name="connsiteY88" fmla="*/ 1411 h 1689682"/>
              <a:gd name="connisteX89" fmla="*/ 871855 w 1793381"/>
              <a:gd name="connsiteY89" fmla="*/ 1411 h 1689682"/>
              <a:gd name="connisteX90" fmla="*/ 795655 w 1793381"/>
              <a:gd name="connsiteY90" fmla="*/ 16651 h 1689682"/>
              <a:gd name="connisteX91" fmla="*/ 718820 w 1793381"/>
              <a:gd name="connsiteY91" fmla="*/ 47131 h 1689682"/>
              <a:gd name="connisteX92" fmla="*/ 642620 w 1793381"/>
              <a:gd name="connsiteY92" fmla="*/ 78246 h 1689682"/>
              <a:gd name="connisteX93" fmla="*/ 565785 w 1793381"/>
              <a:gd name="connsiteY93" fmla="*/ 93486 h 1689682"/>
              <a:gd name="connisteX94" fmla="*/ 489585 w 1793381"/>
              <a:gd name="connsiteY94" fmla="*/ 93486 h 1689682"/>
              <a:gd name="connisteX95" fmla="*/ 412750 w 1793381"/>
              <a:gd name="connsiteY95" fmla="*/ 108726 h 1689682"/>
              <a:gd name="connisteX96" fmla="*/ 336550 w 1793381"/>
              <a:gd name="connsiteY96" fmla="*/ 108726 h 1689682"/>
              <a:gd name="connisteX97" fmla="*/ 259715 w 1793381"/>
              <a:gd name="connsiteY97" fmla="*/ 123966 h 1689682"/>
              <a:gd name="connisteX98" fmla="*/ 168275 w 1793381"/>
              <a:gd name="connsiteY98" fmla="*/ 154446 h 1689682"/>
              <a:gd name="connisteX99" fmla="*/ 91440 w 1793381"/>
              <a:gd name="connsiteY99" fmla="*/ 184926 h 1689682"/>
              <a:gd name="connisteX100" fmla="*/ 15240 w 1793381"/>
              <a:gd name="connsiteY100" fmla="*/ 200166 h 168968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  <a:cxn ang="0">
                <a:pos x="connisteX40" y="connsiteY40"/>
              </a:cxn>
              <a:cxn ang="0">
                <a:pos x="connisteX41" y="connsiteY41"/>
              </a:cxn>
              <a:cxn ang="0">
                <a:pos x="connisteX42" y="connsiteY42"/>
              </a:cxn>
              <a:cxn ang="0">
                <a:pos x="connisteX43" y="connsiteY43"/>
              </a:cxn>
              <a:cxn ang="0">
                <a:pos x="connisteX44" y="connsiteY44"/>
              </a:cxn>
              <a:cxn ang="0">
                <a:pos x="connisteX45" y="connsiteY45"/>
              </a:cxn>
              <a:cxn ang="0">
                <a:pos x="connisteX46" y="connsiteY46"/>
              </a:cxn>
              <a:cxn ang="0">
                <a:pos x="connisteX47" y="connsiteY47"/>
              </a:cxn>
              <a:cxn ang="0">
                <a:pos x="connisteX48" y="connsiteY48"/>
              </a:cxn>
              <a:cxn ang="0">
                <a:pos x="connisteX49" y="connsiteY49"/>
              </a:cxn>
              <a:cxn ang="0">
                <a:pos x="connisteX50" y="connsiteY50"/>
              </a:cxn>
              <a:cxn ang="0">
                <a:pos x="connisteX51" y="connsiteY51"/>
              </a:cxn>
              <a:cxn ang="0">
                <a:pos x="connisteX52" y="connsiteY52"/>
              </a:cxn>
              <a:cxn ang="0">
                <a:pos x="connisteX53" y="connsiteY53"/>
              </a:cxn>
              <a:cxn ang="0">
                <a:pos x="connisteX54" y="connsiteY54"/>
              </a:cxn>
              <a:cxn ang="0">
                <a:pos x="connisteX55" y="connsiteY55"/>
              </a:cxn>
              <a:cxn ang="0">
                <a:pos x="connisteX56" y="connsiteY56"/>
              </a:cxn>
              <a:cxn ang="0">
                <a:pos x="connisteX57" y="connsiteY57"/>
              </a:cxn>
              <a:cxn ang="0">
                <a:pos x="connisteX58" y="connsiteY58"/>
              </a:cxn>
              <a:cxn ang="0">
                <a:pos x="connisteX59" y="connsiteY59"/>
              </a:cxn>
              <a:cxn ang="0">
                <a:pos x="connisteX60" y="connsiteY60"/>
              </a:cxn>
              <a:cxn ang="0">
                <a:pos x="connisteX61" y="connsiteY61"/>
              </a:cxn>
              <a:cxn ang="0">
                <a:pos x="connisteX62" y="connsiteY62"/>
              </a:cxn>
              <a:cxn ang="0">
                <a:pos x="connisteX63" y="connsiteY63"/>
              </a:cxn>
              <a:cxn ang="0">
                <a:pos x="connisteX64" y="connsiteY64"/>
              </a:cxn>
              <a:cxn ang="0">
                <a:pos x="connisteX65" y="connsiteY65"/>
              </a:cxn>
              <a:cxn ang="0">
                <a:pos x="connisteX66" y="connsiteY66"/>
              </a:cxn>
              <a:cxn ang="0">
                <a:pos x="connisteX67" y="connsiteY67"/>
              </a:cxn>
              <a:cxn ang="0">
                <a:pos x="connisteX68" y="connsiteY68"/>
              </a:cxn>
              <a:cxn ang="0">
                <a:pos x="connisteX69" y="connsiteY69"/>
              </a:cxn>
              <a:cxn ang="0">
                <a:pos x="connisteX70" y="connsiteY70"/>
              </a:cxn>
              <a:cxn ang="0">
                <a:pos x="connisteX71" y="connsiteY71"/>
              </a:cxn>
              <a:cxn ang="0">
                <a:pos x="connisteX72" y="connsiteY72"/>
              </a:cxn>
              <a:cxn ang="0">
                <a:pos x="connisteX73" y="connsiteY73"/>
              </a:cxn>
              <a:cxn ang="0">
                <a:pos x="connisteX74" y="connsiteY74"/>
              </a:cxn>
              <a:cxn ang="0">
                <a:pos x="connisteX75" y="connsiteY75"/>
              </a:cxn>
              <a:cxn ang="0">
                <a:pos x="connisteX76" y="connsiteY76"/>
              </a:cxn>
              <a:cxn ang="0">
                <a:pos x="connisteX77" y="connsiteY77"/>
              </a:cxn>
              <a:cxn ang="0">
                <a:pos x="connisteX78" y="connsiteY78"/>
              </a:cxn>
              <a:cxn ang="0">
                <a:pos x="connisteX79" y="connsiteY79"/>
              </a:cxn>
              <a:cxn ang="0">
                <a:pos x="connisteX80" y="connsiteY80"/>
              </a:cxn>
              <a:cxn ang="0">
                <a:pos x="connisteX81" y="connsiteY81"/>
              </a:cxn>
              <a:cxn ang="0">
                <a:pos x="connisteX82" y="connsiteY82"/>
              </a:cxn>
              <a:cxn ang="0">
                <a:pos x="connisteX83" y="connsiteY83"/>
              </a:cxn>
              <a:cxn ang="0">
                <a:pos x="connisteX84" y="connsiteY84"/>
              </a:cxn>
              <a:cxn ang="0">
                <a:pos x="connisteX85" y="connsiteY85"/>
              </a:cxn>
              <a:cxn ang="0">
                <a:pos x="connisteX86" y="connsiteY86"/>
              </a:cxn>
              <a:cxn ang="0">
                <a:pos x="connisteX87" y="connsiteY87"/>
              </a:cxn>
              <a:cxn ang="0">
                <a:pos x="connisteX88" y="connsiteY88"/>
              </a:cxn>
              <a:cxn ang="0">
                <a:pos x="connisteX89" y="connsiteY89"/>
              </a:cxn>
              <a:cxn ang="0">
                <a:pos x="connisteX90" y="connsiteY90"/>
              </a:cxn>
              <a:cxn ang="0">
                <a:pos x="connisteX91" y="connsiteY91"/>
              </a:cxn>
              <a:cxn ang="0">
                <a:pos x="connisteX92" y="connsiteY92"/>
              </a:cxn>
              <a:cxn ang="0">
                <a:pos x="connisteX93" y="connsiteY93"/>
              </a:cxn>
              <a:cxn ang="0">
                <a:pos x="connisteX94" y="connsiteY94"/>
              </a:cxn>
              <a:cxn ang="0">
                <a:pos x="connisteX95" y="connsiteY95"/>
              </a:cxn>
              <a:cxn ang="0">
                <a:pos x="connisteX96" y="connsiteY96"/>
              </a:cxn>
              <a:cxn ang="0">
                <a:pos x="connisteX97" y="connsiteY97"/>
              </a:cxn>
              <a:cxn ang="0">
                <a:pos x="connisteX98" y="connsiteY98"/>
              </a:cxn>
              <a:cxn ang="0">
                <a:pos x="connisteX99" y="connsiteY99"/>
              </a:cxn>
              <a:cxn ang="0">
                <a:pos x="connisteX100" y="connsiteY100"/>
              </a:cxn>
            </a:cxnLst>
            <a:rect l="l" t="t" r="r" b="b"/>
            <a:pathLst>
              <a:path w="1793381" h="1689682">
                <a:moveTo>
                  <a:pt x="0" y="1056781"/>
                </a:moveTo>
                <a:cubicBezTo>
                  <a:pt x="13970" y="1058686"/>
                  <a:pt x="45720" y="1056781"/>
                  <a:pt x="76200" y="1072021"/>
                </a:cubicBezTo>
                <a:cubicBezTo>
                  <a:pt x="106680" y="1087261"/>
                  <a:pt x="131445" y="1106311"/>
                  <a:pt x="153035" y="1133616"/>
                </a:cubicBezTo>
                <a:cubicBezTo>
                  <a:pt x="174625" y="1160921"/>
                  <a:pt x="168275" y="1179336"/>
                  <a:pt x="183515" y="1209816"/>
                </a:cubicBezTo>
                <a:cubicBezTo>
                  <a:pt x="198755" y="1240296"/>
                  <a:pt x="217170" y="1256171"/>
                  <a:pt x="229235" y="1286651"/>
                </a:cubicBezTo>
                <a:cubicBezTo>
                  <a:pt x="241300" y="1317131"/>
                  <a:pt x="241300" y="1332371"/>
                  <a:pt x="244475" y="1362851"/>
                </a:cubicBezTo>
                <a:cubicBezTo>
                  <a:pt x="247650" y="1393331"/>
                  <a:pt x="241300" y="1409206"/>
                  <a:pt x="244475" y="1439686"/>
                </a:cubicBezTo>
                <a:cubicBezTo>
                  <a:pt x="247650" y="1470166"/>
                  <a:pt x="253365" y="1485406"/>
                  <a:pt x="259715" y="1515886"/>
                </a:cubicBezTo>
                <a:cubicBezTo>
                  <a:pt x="266065" y="1546366"/>
                  <a:pt x="265430" y="1562241"/>
                  <a:pt x="274955" y="1592721"/>
                </a:cubicBezTo>
                <a:cubicBezTo>
                  <a:pt x="284480" y="1623201"/>
                  <a:pt x="284480" y="1653681"/>
                  <a:pt x="306070" y="1668921"/>
                </a:cubicBezTo>
                <a:cubicBezTo>
                  <a:pt x="327660" y="1684161"/>
                  <a:pt x="363855" y="1684161"/>
                  <a:pt x="382270" y="1668921"/>
                </a:cubicBezTo>
                <a:cubicBezTo>
                  <a:pt x="400685" y="1653681"/>
                  <a:pt x="397510" y="1623201"/>
                  <a:pt x="397510" y="1592721"/>
                </a:cubicBezTo>
                <a:cubicBezTo>
                  <a:pt x="397510" y="1562241"/>
                  <a:pt x="385445" y="1546366"/>
                  <a:pt x="382270" y="1515886"/>
                </a:cubicBezTo>
                <a:cubicBezTo>
                  <a:pt x="379095" y="1485406"/>
                  <a:pt x="382270" y="1470166"/>
                  <a:pt x="382270" y="1439686"/>
                </a:cubicBezTo>
                <a:cubicBezTo>
                  <a:pt x="382270" y="1409206"/>
                  <a:pt x="385445" y="1393331"/>
                  <a:pt x="382270" y="1362851"/>
                </a:cubicBezTo>
                <a:cubicBezTo>
                  <a:pt x="379095" y="1332371"/>
                  <a:pt x="370205" y="1317131"/>
                  <a:pt x="367030" y="1286651"/>
                </a:cubicBezTo>
                <a:cubicBezTo>
                  <a:pt x="363855" y="1256171"/>
                  <a:pt x="360680" y="1240296"/>
                  <a:pt x="367030" y="1209816"/>
                </a:cubicBezTo>
                <a:cubicBezTo>
                  <a:pt x="373380" y="1179336"/>
                  <a:pt x="379095" y="1133616"/>
                  <a:pt x="397510" y="1133616"/>
                </a:cubicBezTo>
                <a:cubicBezTo>
                  <a:pt x="415925" y="1133616"/>
                  <a:pt x="443865" y="1176161"/>
                  <a:pt x="459105" y="1209816"/>
                </a:cubicBezTo>
                <a:cubicBezTo>
                  <a:pt x="474345" y="1243471"/>
                  <a:pt x="467995" y="1268236"/>
                  <a:pt x="474345" y="1301891"/>
                </a:cubicBezTo>
                <a:cubicBezTo>
                  <a:pt x="480695" y="1335546"/>
                  <a:pt x="483235" y="1347611"/>
                  <a:pt x="489585" y="1378091"/>
                </a:cubicBezTo>
                <a:cubicBezTo>
                  <a:pt x="495935" y="1408571"/>
                  <a:pt x="498475" y="1424446"/>
                  <a:pt x="504825" y="1454926"/>
                </a:cubicBezTo>
                <a:cubicBezTo>
                  <a:pt x="511175" y="1485406"/>
                  <a:pt x="513715" y="1500646"/>
                  <a:pt x="520065" y="1531126"/>
                </a:cubicBezTo>
                <a:cubicBezTo>
                  <a:pt x="526415" y="1561606"/>
                  <a:pt x="528955" y="1577481"/>
                  <a:pt x="535305" y="1607961"/>
                </a:cubicBezTo>
                <a:cubicBezTo>
                  <a:pt x="541655" y="1638441"/>
                  <a:pt x="532130" y="1672096"/>
                  <a:pt x="550545" y="1684161"/>
                </a:cubicBezTo>
                <a:cubicBezTo>
                  <a:pt x="568960" y="1696226"/>
                  <a:pt x="605790" y="1687336"/>
                  <a:pt x="627380" y="1668921"/>
                </a:cubicBezTo>
                <a:cubicBezTo>
                  <a:pt x="648970" y="1650506"/>
                  <a:pt x="651510" y="1623201"/>
                  <a:pt x="657860" y="1592721"/>
                </a:cubicBezTo>
                <a:cubicBezTo>
                  <a:pt x="664210" y="1562241"/>
                  <a:pt x="661035" y="1546366"/>
                  <a:pt x="657860" y="1515886"/>
                </a:cubicBezTo>
                <a:cubicBezTo>
                  <a:pt x="654685" y="1485406"/>
                  <a:pt x="654685" y="1470166"/>
                  <a:pt x="642620" y="1439686"/>
                </a:cubicBezTo>
                <a:cubicBezTo>
                  <a:pt x="630555" y="1409206"/>
                  <a:pt x="608330" y="1393331"/>
                  <a:pt x="596265" y="1362851"/>
                </a:cubicBezTo>
                <a:cubicBezTo>
                  <a:pt x="584200" y="1332371"/>
                  <a:pt x="587375" y="1317131"/>
                  <a:pt x="581025" y="1286651"/>
                </a:cubicBezTo>
                <a:cubicBezTo>
                  <a:pt x="574675" y="1256171"/>
                  <a:pt x="565785" y="1240296"/>
                  <a:pt x="565785" y="1209816"/>
                </a:cubicBezTo>
                <a:cubicBezTo>
                  <a:pt x="565785" y="1179336"/>
                  <a:pt x="562610" y="1152031"/>
                  <a:pt x="581025" y="1133616"/>
                </a:cubicBezTo>
                <a:cubicBezTo>
                  <a:pt x="599440" y="1115201"/>
                  <a:pt x="627380" y="1121551"/>
                  <a:pt x="657860" y="1118376"/>
                </a:cubicBezTo>
                <a:cubicBezTo>
                  <a:pt x="688340" y="1115201"/>
                  <a:pt x="703580" y="1124726"/>
                  <a:pt x="734060" y="1118376"/>
                </a:cubicBezTo>
                <a:cubicBezTo>
                  <a:pt x="764540" y="1112026"/>
                  <a:pt x="780415" y="1097421"/>
                  <a:pt x="810895" y="1087896"/>
                </a:cubicBezTo>
                <a:cubicBezTo>
                  <a:pt x="841375" y="1078371"/>
                  <a:pt x="856615" y="1075196"/>
                  <a:pt x="887095" y="1072021"/>
                </a:cubicBezTo>
                <a:cubicBezTo>
                  <a:pt x="917575" y="1068846"/>
                  <a:pt x="939165" y="1056781"/>
                  <a:pt x="963930" y="1072021"/>
                </a:cubicBezTo>
                <a:cubicBezTo>
                  <a:pt x="988695" y="1087261"/>
                  <a:pt x="997585" y="1118376"/>
                  <a:pt x="1009650" y="1148856"/>
                </a:cubicBezTo>
                <a:cubicBezTo>
                  <a:pt x="1021715" y="1179336"/>
                  <a:pt x="1018540" y="1194576"/>
                  <a:pt x="1024890" y="1225056"/>
                </a:cubicBezTo>
                <a:cubicBezTo>
                  <a:pt x="1031240" y="1255536"/>
                  <a:pt x="1036955" y="1268236"/>
                  <a:pt x="1040130" y="1301891"/>
                </a:cubicBezTo>
                <a:cubicBezTo>
                  <a:pt x="1043305" y="1335546"/>
                  <a:pt x="1040130" y="1359676"/>
                  <a:pt x="1040130" y="1393331"/>
                </a:cubicBezTo>
                <a:cubicBezTo>
                  <a:pt x="1040130" y="1426986"/>
                  <a:pt x="1040130" y="1439686"/>
                  <a:pt x="1040130" y="1470166"/>
                </a:cubicBezTo>
                <a:cubicBezTo>
                  <a:pt x="1040130" y="1500646"/>
                  <a:pt x="1040130" y="1515886"/>
                  <a:pt x="1040130" y="1546366"/>
                </a:cubicBezTo>
                <a:cubicBezTo>
                  <a:pt x="1040130" y="1576846"/>
                  <a:pt x="1028065" y="1623201"/>
                  <a:pt x="1040130" y="1623201"/>
                </a:cubicBezTo>
                <a:cubicBezTo>
                  <a:pt x="1052195" y="1623201"/>
                  <a:pt x="1085850" y="1576846"/>
                  <a:pt x="1101090" y="1546366"/>
                </a:cubicBezTo>
                <a:cubicBezTo>
                  <a:pt x="1116330" y="1515886"/>
                  <a:pt x="1113155" y="1500646"/>
                  <a:pt x="1116330" y="1470166"/>
                </a:cubicBezTo>
                <a:cubicBezTo>
                  <a:pt x="1119505" y="1439686"/>
                  <a:pt x="1116330" y="1423811"/>
                  <a:pt x="1116330" y="1393331"/>
                </a:cubicBezTo>
                <a:cubicBezTo>
                  <a:pt x="1116330" y="1362851"/>
                  <a:pt x="1116330" y="1347611"/>
                  <a:pt x="1116330" y="1317131"/>
                </a:cubicBezTo>
                <a:cubicBezTo>
                  <a:pt x="1116330" y="1286651"/>
                  <a:pt x="1116330" y="1270776"/>
                  <a:pt x="1116330" y="1240296"/>
                </a:cubicBezTo>
                <a:cubicBezTo>
                  <a:pt x="1116330" y="1209816"/>
                  <a:pt x="1101090" y="1179336"/>
                  <a:pt x="1116330" y="1164096"/>
                </a:cubicBezTo>
                <a:cubicBezTo>
                  <a:pt x="1131570" y="1148856"/>
                  <a:pt x="1174750" y="1148856"/>
                  <a:pt x="1193165" y="1164096"/>
                </a:cubicBezTo>
                <a:cubicBezTo>
                  <a:pt x="1211580" y="1179336"/>
                  <a:pt x="1205230" y="1209816"/>
                  <a:pt x="1208405" y="1240296"/>
                </a:cubicBezTo>
                <a:cubicBezTo>
                  <a:pt x="1211580" y="1270776"/>
                  <a:pt x="1208405" y="1286651"/>
                  <a:pt x="1208405" y="1317131"/>
                </a:cubicBezTo>
                <a:cubicBezTo>
                  <a:pt x="1208405" y="1347611"/>
                  <a:pt x="1208405" y="1362851"/>
                  <a:pt x="1208405" y="1393331"/>
                </a:cubicBezTo>
                <a:cubicBezTo>
                  <a:pt x="1208405" y="1423811"/>
                  <a:pt x="1205230" y="1439686"/>
                  <a:pt x="1208405" y="1470166"/>
                </a:cubicBezTo>
                <a:cubicBezTo>
                  <a:pt x="1211580" y="1500646"/>
                  <a:pt x="1205230" y="1519061"/>
                  <a:pt x="1223645" y="1546366"/>
                </a:cubicBezTo>
                <a:cubicBezTo>
                  <a:pt x="1242060" y="1573671"/>
                  <a:pt x="1272540" y="1611136"/>
                  <a:pt x="1299845" y="1607961"/>
                </a:cubicBezTo>
                <a:cubicBezTo>
                  <a:pt x="1327150" y="1604786"/>
                  <a:pt x="1346200" y="1561606"/>
                  <a:pt x="1361440" y="1531126"/>
                </a:cubicBezTo>
                <a:cubicBezTo>
                  <a:pt x="1376680" y="1500646"/>
                  <a:pt x="1373505" y="1485406"/>
                  <a:pt x="1376680" y="1454926"/>
                </a:cubicBezTo>
                <a:cubicBezTo>
                  <a:pt x="1379855" y="1424446"/>
                  <a:pt x="1376680" y="1408571"/>
                  <a:pt x="1376680" y="1378091"/>
                </a:cubicBezTo>
                <a:cubicBezTo>
                  <a:pt x="1376680" y="1347611"/>
                  <a:pt x="1385570" y="1332371"/>
                  <a:pt x="1376680" y="1301891"/>
                </a:cubicBezTo>
                <a:cubicBezTo>
                  <a:pt x="1367790" y="1271411"/>
                  <a:pt x="1346200" y="1255536"/>
                  <a:pt x="1330960" y="1225056"/>
                </a:cubicBezTo>
                <a:cubicBezTo>
                  <a:pt x="1315720" y="1194576"/>
                  <a:pt x="1309370" y="1179336"/>
                  <a:pt x="1299845" y="1148856"/>
                </a:cubicBezTo>
                <a:cubicBezTo>
                  <a:pt x="1290320" y="1118376"/>
                  <a:pt x="1287780" y="1102501"/>
                  <a:pt x="1284605" y="1072021"/>
                </a:cubicBezTo>
                <a:cubicBezTo>
                  <a:pt x="1281430" y="1041541"/>
                  <a:pt x="1272540" y="1026301"/>
                  <a:pt x="1284605" y="995821"/>
                </a:cubicBezTo>
                <a:cubicBezTo>
                  <a:pt x="1296670" y="965341"/>
                  <a:pt x="1318895" y="938036"/>
                  <a:pt x="1346200" y="919621"/>
                </a:cubicBezTo>
                <a:cubicBezTo>
                  <a:pt x="1373505" y="901206"/>
                  <a:pt x="1391920" y="906921"/>
                  <a:pt x="1422400" y="903746"/>
                </a:cubicBezTo>
                <a:cubicBezTo>
                  <a:pt x="1452880" y="900571"/>
                  <a:pt x="1465580" y="903746"/>
                  <a:pt x="1499235" y="903746"/>
                </a:cubicBezTo>
                <a:cubicBezTo>
                  <a:pt x="1532890" y="903746"/>
                  <a:pt x="1557020" y="915811"/>
                  <a:pt x="1590675" y="903746"/>
                </a:cubicBezTo>
                <a:cubicBezTo>
                  <a:pt x="1624330" y="891681"/>
                  <a:pt x="1640205" y="870091"/>
                  <a:pt x="1667510" y="842786"/>
                </a:cubicBezTo>
                <a:cubicBezTo>
                  <a:pt x="1694815" y="815481"/>
                  <a:pt x="1706880" y="797066"/>
                  <a:pt x="1728470" y="766586"/>
                </a:cubicBezTo>
                <a:cubicBezTo>
                  <a:pt x="1750060" y="736106"/>
                  <a:pt x="1762125" y="720231"/>
                  <a:pt x="1774190" y="689751"/>
                </a:cubicBezTo>
                <a:cubicBezTo>
                  <a:pt x="1786255" y="659271"/>
                  <a:pt x="1786255" y="644031"/>
                  <a:pt x="1789430" y="613551"/>
                </a:cubicBezTo>
                <a:cubicBezTo>
                  <a:pt x="1792605" y="583071"/>
                  <a:pt x="1789430" y="567196"/>
                  <a:pt x="1789430" y="536716"/>
                </a:cubicBezTo>
                <a:cubicBezTo>
                  <a:pt x="1789430" y="506236"/>
                  <a:pt x="1789430" y="490996"/>
                  <a:pt x="1789430" y="460516"/>
                </a:cubicBezTo>
                <a:cubicBezTo>
                  <a:pt x="1789430" y="430036"/>
                  <a:pt x="1798320" y="414161"/>
                  <a:pt x="1789430" y="383681"/>
                </a:cubicBezTo>
                <a:cubicBezTo>
                  <a:pt x="1780540" y="353201"/>
                  <a:pt x="1762125" y="337961"/>
                  <a:pt x="1743710" y="307481"/>
                </a:cubicBezTo>
                <a:cubicBezTo>
                  <a:pt x="1725295" y="277001"/>
                  <a:pt x="1719580" y="261761"/>
                  <a:pt x="1697990" y="231281"/>
                </a:cubicBezTo>
                <a:cubicBezTo>
                  <a:pt x="1676400" y="200801"/>
                  <a:pt x="1663700" y="179211"/>
                  <a:pt x="1636395" y="154446"/>
                </a:cubicBezTo>
                <a:cubicBezTo>
                  <a:pt x="1609090" y="129681"/>
                  <a:pt x="1590675" y="123966"/>
                  <a:pt x="1560195" y="108726"/>
                </a:cubicBezTo>
                <a:cubicBezTo>
                  <a:pt x="1529715" y="93486"/>
                  <a:pt x="1514475" y="90311"/>
                  <a:pt x="1483995" y="78246"/>
                </a:cubicBezTo>
                <a:cubicBezTo>
                  <a:pt x="1453515" y="66181"/>
                  <a:pt x="1437640" y="59196"/>
                  <a:pt x="1407160" y="47131"/>
                </a:cubicBezTo>
                <a:cubicBezTo>
                  <a:pt x="1376680" y="35066"/>
                  <a:pt x="1361440" y="25541"/>
                  <a:pt x="1330960" y="16651"/>
                </a:cubicBezTo>
                <a:cubicBezTo>
                  <a:pt x="1300480" y="7761"/>
                  <a:pt x="1284605" y="4586"/>
                  <a:pt x="1254125" y="1411"/>
                </a:cubicBezTo>
                <a:cubicBezTo>
                  <a:pt x="1223645" y="-1764"/>
                  <a:pt x="1208405" y="1411"/>
                  <a:pt x="1177925" y="1411"/>
                </a:cubicBezTo>
                <a:cubicBezTo>
                  <a:pt x="1147445" y="1411"/>
                  <a:pt x="1131570" y="1411"/>
                  <a:pt x="1101090" y="1411"/>
                </a:cubicBezTo>
                <a:cubicBezTo>
                  <a:pt x="1070610" y="1411"/>
                  <a:pt x="1055370" y="1411"/>
                  <a:pt x="1024890" y="1411"/>
                </a:cubicBezTo>
                <a:cubicBezTo>
                  <a:pt x="994410" y="1411"/>
                  <a:pt x="978535" y="1411"/>
                  <a:pt x="948055" y="1411"/>
                </a:cubicBezTo>
                <a:cubicBezTo>
                  <a:pt x="917575" y="1411"/>
                  <a:pt x="902335" y="-1764"/>
                  <a:pt x="871855" y="1411"/>
                </a:cubicBezTo>
                <a:cubicBezTo>
                  <a:pt x="841375" y="4586"/>
                  <a:pt x="826135" y="7761"/>
                  <a:pt x="795655" y="16651"/>
                </a:cubicBezTo>
                <a:cubicBezTo>
                  <a:pt x="765175" y="25541"/>
                  <a:pt x="749300" y="35066"/>
                  <a:pt x="718820" y="47131"/>
                </a:cubicBezTo>
                <a:cubicBezTo>
                  <a:pt x="688340" y="59196"/>
                  <a:pt x="673100" y="68721"/>
                  <a:pt x="642620" y="78246"/>
                </a:cubicBezTo>
                <a:cubicBezTo>
                  <a:pt x="612140" y="87771"/>
                  <a:pt x="596265" y="90311"/>
                  <a:pt x="565785" y="93486"/>
                </a:cubicBezTo>
                <a:cubicBezTo>
                  <a:pt x="535305" y="96661"/>
                  <a:pt x="520065" y="90311"/>
                  <a:pt x="489585" y="93486"/>
                </a:cubicBezTo>
                <a:cubicBezTo>
                  <a:pt x="459105" y="96661"/>
                  <a:pt x="443230" y="105551"/>
                  <a:pt x="412750" y="108726"/>
                </a:cubicBezTo>
                <a:cubicBezTo>
                  <a:pt x="382270" y="111901"/>
                  <a:pt x="367030" y="105551"/>
                  <a:pt x="336550" y="108726"/>
                </a:cubicBezTo>
                <a:cubicBezTo>
                  <a:pt x="306070" y="111901"/>
                  <a:pt x="293370" y="115076"/>
                  <a:pt x="259715" y="123966"/>
                </a:cubicBezTo>
                <a:cubicBezTo>
                  <a:pt x="226060" y="132856"/>
                  <a:pt x="201930" y="142381"/>
                  <a:pt x="168275" y="154446"/>
                </a:cubicBezTo>
                <a:cubicBezTo>
                  <a:pt x="134620" y="166511"/>
                  <a:pt x="121920" y="176036"/>
                  <a:pt x="91440" y="184926"/>
                </a:cubicBezTo>
                <a:cubicBezTo>
                  <a:pt x="60960" y="193816"/>
                  <a:pt x="29210" y="197626"/>
                  <a:pt x="15240" y="20016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任意多边形 10"/>
          <p:cNvSpPr/>
          <p:nvPr/>
        </p:nvSpPr>
        <p:spPr>
          <a:xfrm>
            <a:off x="9510395" y="3060700"/>
            <a:ext cx="740410" cy="678180"/>
          </a:xfrm>
          <a:custGeom>
            <a:avLst/>
            <a:gdLst>
              <a:gd name="connisteX0" fmla="*/ 202421 w 740548"/>
              <a:gd name="connsiteY0" fmla="*/ 0 h 678462"/>
              <a:gd name="connisteX1" fmla="*/ 126221 w 740548"/>
              <a:gd name="connsiteY1" fmla="*/ 46355 h 678462"/>
              <a:gd name="connisteX2" fmla="*/ 49386 w 740548"/>
              <a:gd name="connsiteY2" fmla="*/ 107315 h 678462"/>
              <a:gd name="connisteX3" fmla="*/ 18906 w 740548"/>
              <a:gd name="connsiteY3" fmla="*/ 183515 h 678462"/>
              <a:gd name="connisteX4" fmla="*/ 3666 w 740548"/>
              <a:gd name="connsiteY4" fmla="*/ 275590 h 678462"/>
              <a:gd name="connisteX5" fmla="*/ 3666 w 740548"/>
              <a:gd name="connsiteY5" fmla="*/ 351790 h 678462"/>
              <a:gd name="connisteX6" fmla="*/ 34146 w 740548"/>
              <a:gd name="connsiteY6" fmla="*/ 428625 h 678462"/>
              <a:gd name="connisteX7" fmla="*/ 80501 w 740548"/>
              <a:gd name="connsiteY7" fmla="*/ 504825 h 678462"/>
              <a:gd name="connisteX8" fmla="*/ 156701 w 740548"/>
              <a:gd name="connsiteY8" fmla="*/ 581660 h 678462"/>
              <a:gd name="connisteX9" fmla="*/ 232901 w 740548"/>
              <a:gd name="connsiteY9" fmla="*/ 627380 h 678462"/>
              <a:gd name="connisteX10" fmla="*/ 309736 w 740548"/>
              <a:gd name="connsiteY10" fmla="*/ 657860 h 678462"/>
              <a:gd name="connisteX11" fmla="*/ 385936 w 740548"/>
              <a:gd name="connsiteY11" fmla="*/ 673100 h 678462"/>
              <a:gd name="connisteX12" fmla="*/ 478011 w 740548"/>
              <a:gd name="connsiteY12" fmla="*/ 673100 h 678462"/>
              <a:gd name="connisteX13" fmla="*/ 554211 w 740548"/>
              <a:gd name="connsiteY13" fmla="*/ 673100 h 678462"/>
              <a:gd name="connisteX14" fmla="*/ 631046 w 740548"/>
              <a:gd name="connsiteY14" fmla="*/ 673100 h 678462"/>
              <a:gd name="connisteX15" fmla="*/ 707246 w 740548"/>
              <a:gd name="connsiteY15" fmla="*/ 612140 h 678462"/>
              <a:gd name="connisteX16" fmla="*/ 737726 w 740548"/>
              <a:gd name="connsiteY16" fmla="*/ 535305 h 678462"/>
              <a:gd name="connisteX17" fmla="*/ 737726 w 740548"/>
              <a:gd name="connsiteY17" fmla="*/ 459105 h 678462"/>
              <a:gd name="connisteX18" fmla="*/ 737726 w 740548"/>
              <a:gd name="connsiteY18" fmla="*/ 382905 h 678462"/>
              <a:gd name="connisteX19" fmla="*/ 722486 w 740548"/>
              <a:gd name="connsiteY19" fmla="*/ 306070 h 678462"/>
              <a:gd name="connisteX20" fmla="*/ 707246 w 740548"/>
              <a:gd name="connsiteY20" fmla="*/ 229870 h 678462"/>
              <a:gd name="connisteX21" fmla="*/ 661526 w 740548"/>
              <a:gd name="connsiteY21" fmla="*/ 153035 h 678462"/>
              <a:gd name="connisteX22" fmla="*/ 600566 w 740548"/>
              <a:gd name="connsiteY22" fmla="*/ 76835 h 678462"/>
              <a:gd name="connisteX23" fmla="*/ 523731 w 740548"/>
              <a:gd name="connsiteY23" fmla="*/ 76835 h 678462"/>
              <a:gd name="connisteX24" fmla="*/ 447531 w 740548"/>
              <a:gd name="connsiteY24" fmla="*/ 76835 h 678462"/>
              <a:gd name="connisteX25" fmla="*/ 370696 w 740548"/>
              <a:gd name="connsiteY25" fmla="*/ 76835 h 678462"/>
              <a:gd name="connisteX26" fmla="*/ 294496 w 740548"/>
              <a:gd name="connsiteY26" fmla="*/ 76835 h 678462"/>
              <a:gd name="connisteX27" fmla="*/ 217661 w 740548"/>
              <a:gd name="connsiteY27" fmla="*/ 76835 h 678462"/>
              <a:gd name="connisteX28" fmla="*/ 141461 w 740548"/>
              <a:gd name="connsiteY28" fmla="*/ 76835 h 67846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</a:cxnLst>
            <a:rect l="l" t="t" r="r" b="b"/>
            <a:pathLst>
              <a:path w="740548" h="678462">
                <a:moveTo>
                  <a:pt x="202421" y="0"/>
                </a:moveTo>
                <a:cubicBezTo>
                  <a:pt x="188451" y="8255"/>
                  <a:pt x="156701" y="24765"/>
                  <a:pt x="126221" y="46355"/>
                </a:cubicBezTo>
                <a:cubicBezTo>
                  <a:pt x="95741" y="67945"/>
                  <a:pt x="70976" y="80010"/>
                  <a:pt x="49386" y="107315"/>
                </a:cubicBezTo>
                <a:cubicBezTo>
                  <a:pt x="27796" y="134620"/>
                  <a:pt x="27796" y="149860"/>
                  <a:pt x="18906" y="183515"/>
                </a:cubicBezTo>
                <a:cubicBezTo>
                  <a:pt x="10016" y="217170"/>
                  <a:pt x="6841" y="241935"/>
                  <a:pt x="3666" y="275590"/>
                </a:cubicBezTo>
                <a:cubicBezTo>
                  <a:pt x="491" y="309245"/>
                  <a:pt x="-2684" y="321310"/>
                  <a:pt x="3666" y="351790"/>
                </a:cubicBezTo>
                <a:cubicBezTo>
                  <a:pt x="10016" y="382270"/>
                  <a:pt x="18906" y="398145"/>
                  <a:pt x="34146" y="428625"/>
                </a:cubicBezTo>
                <a:cubicBezTo>
                  <a:pt x="49386" y="459105"/>
                  <a:pt x="55736" y="474345"/>
                  <a:pt x="80501" y="504825"/>
                </a:cubicBezTo>
                <a:cubicBezTo>
                  <a:pt x="105266" y="535305"/>
                  <a:pt x="126221" y="556895"/>
                  <a:pt x="156701" y="581660"/>
                </a:cubicBezTo>
                <a:cubicBezTo>
                  <a:pt x="187181" y="606425"/>
                  <a:pt x="202421" y="612140"/>
                  <a:pt x="232901" y="627380"/>
                </a:cubicBezTo>
                <a:cubicBezTo>
                  <a:pt x="263381" y="642620"/>
                  <a:pt x="279256" y="648970"/>
                  <a:pt x="309736" y="657860"/>
                </a:cubicBezTo>
                <a:cubicBezTo>
                  <a:pt x="340216" y="666750"/>
                  <a:pt x="352281" y="669925"/>
                  <a:pt x="385936" y="673100"/>
                </a:cubicBezTo>
                <a:cubicBezTo>
                  <a:pt x="419591" y="676275"/>
                  <a:pt x="444356" y="673100"/>
                  <a:pt x="478011" y="673100"/>
                </a:cubicBezTo>
                <a:cubicBezTo>
                  <a:pt x="511666" y="673100"/>
                  <a:pt x="523731" y="673100"/>
                  <a:pt x="554211" y="673100"/>
                </a:cubicBezTo>
                <a:cubicBezTo>
                  <a:pt x="584691" y="673100"/>
                  <a:pt x="600566" y="685165"/>
                  <a:pt x="631046" y="673100"/>
                </a:cubicBezTo>
                <a:cubicBezTo>
                  <a:pt x="661526" y="661035"/>
                  <a:pt x="685656" y="639445"/>
                  <a:pt x="707246" y="612140"/>
                </a:cubicBezTo>
                <a:cubicBezTo>
                  <a:pt x="728836" y="584835"/>
                  <a:pt x="731376" y="565785"/>
                  <a:pt x="737726" y="535305"/>
                </a:cubicBezTo>
                <a:cubicBezTo>
                  <a:pt x="744076" y="504825"/>
                  <a:pt x="737726" y="489585"/>
                  <a:pt x="737726" y="459105"/>
                </a:cubicBezTo>
                <a:cubicBezTo>
                  <a:pt x="737726" y="428625"/>
                  <a:pt x="740901" y="413385"/>
                  <a:pt x="737726" y="382905"/>
                </a:cubicBezTo>
                <a:cubicBezTo>
                  <a:pt x="734551" y="352425"/>
                  <a:pt x="728836" y="336550"/>
                  <a:pt x="722486" y="306070"/>
                </a:cubicBezTo>
                <a:cubicBezTo>
                  <a:pt x="716136" y="275590"/>
                  <a:pt x="719311" y="260350"/>
                  <a:pt x="707246" y="229870"/>
                </a:cubicBezTo>
                <a:cubicBezTo>
                  <a:pt x="695181" y="199390"/>
                  <a:pt x="683116" y="183515"/>
                  <a:pt x="661526" y="153035"/>
                </a:cubicBezTo>
                <a:cubicBezTo>
                  <a:pt x="639936" y="122555"/>
                  <a:pt x="627871" y="92075"/>
                  <a:pt x="600566" y="76835"/>
                </a:cubicBezTo>
                <a:cubicBezTo>
                  <a:pt x="573261" y="61595"/>
                  <a:pt x="554211" y="76835"/>
                  <a:pt x="523731" y="76835"/>
                </a:cubicBezTo>
                <a:cubicBezTo>
                  <a:pt x="493251" y="76835"/>
                  <a:pt x="478011" y="76835"/>
                  <a:pt x="447531" y="76835"/>
                </a:cubicBezTo>
                <a:cubicBezTo>
                  <a:pt x="417051" y="76835"/>
                  <a:pt x="401176" y="76835"/>
                  <a:pt x="370696" y="76835"/>
                </a:cubicBezTo>
                <a:cubicBezTo>
                  <a:pt x="340216" y="76835"/>
                  <a:pt x="324976" y="76835"/>
                  <a:pt x="294496" y="76835"/>
                </a:cubicBezTo>
                <a:cubicBezTo>
                  <a:pt x="264016" y="76835"/>
                  <a:pt x="248141" y="76835"/>
                  <a:pt x="217661" y="76835"/>
                </a:cubicBezTo>
                <a:cubicBezTo>
                  <a:pt x="187181" y="76835"/>
                  <a:pt x="155431" y="76835"/>
                  <a:pt x="141461" y="7683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任意多边形 11"/>
          <p:cNvSpPr/>
          <p:nvPr/>
        </p:nvSpPr>
        <p:spPr>
          <a:xfrm>
            <a:off x="9804400" y="3375025"/>
            <a:ext cx="342265" cy="275590"/>
          </a:xfrm>
          <a:custGeom>
            <a:avLst/>
            <a:gdLst>
              <a:gd name="connisteX0" fmla="*/ 46140 w 342491"/>
              <a:gd name="connsiteY0" fmla="*/ 98848 h 275538"/>
              <a:gd name="connisteX1" fmla="*/ 61380 w 342491"/>
              <a:gd name="connsiteY1" fmla="*/ 175048 h 275538"/>
              <a:gd name="connisteX2" fmla="*/ 138215 w 342491"/>
              <a:gd name="connsiteY2" fmla="*/ 236643 h 275538"/>
              <a:gd name="connisteX3" fmla="*/ 214415 w 342491"/>
              <a:gd name="connsiteY3" fmla="*/ 267123 h 275538"/>
              <a:gd name="connisteX4" fmla="*/ 291250 w 342491"/>
              <a:gd name="connsiteY4" fmla="*/ 267123 h 275538"/>
              <a:gd name="connisteX5" fmla="*/ 321730 w 342491"/>
              <a:gd name="connsiteY5" fmla="*/ 190288 h 275538"/>
              <a:gd name="connisteX6" fmla="*/ 306490 w 342491"/>
              <a:gd name="connsiteY6" fmla="*/ 114088 h 275538"/>
              <a:gd name="connisteX7" fmla="*/ 275375 w 342491"/>
              <a:gd name="connsiteY7" fmla="*/ 37253 h 275538"/>
              <a:gd name="connisteX8" fmla="*/ 199175 w 342491"/>
              <a:gd name="connsiteY8" fmla="*/ 6773 h 275538"/>
              <a:gd name="connisteX9" fmla="*/ 122975 w 342491"/>
              <a:gd name="connsiteY9" fmla="*/ 6773 h 275538"/>
              <a:gd name="connisteX10" fmla="*/ 46140 w 342491"/>
              <a:gd name="connsiteY10" fmla="*/ 6773 h 275538"/>
              <a:gd name="connisteX11" fmla="*/ 420 w 342491"/>
              <a:gd name="connsiteY11" fmla="*/ 83608 h 275538"/>
              <a:gd name="connisteX12" fmla="*/ 30900 w 342491"/>
              <a:gd name="connsiteY12" fmla="*/ 159808 h 275538"/>
              <a:gd name="connisteX13" fmla="*/ 91860 w 342491"/>
              <a:gd name="connsiteY13" fmla="*/ 83608 h 275538"/>
              <a:gd name="connisteX14" fmla="*/ 168695 w 342491"/>
              <a:gd name="connsiteY14" fmla="*/ 83608 h 275538"/>
              <a:gd name="connisteX15" fmla="*/ 168695 w 342491"/>
              <a:gd name="connsiteY15" fmla="*/ 159808 h 275538"/>
              <a:gd name="connisteX16" fmla="*/ 91860 w 342491"/>
              <a:gd name="connsiteY16" fmla="*/ 175048 h 275538"/>
              <a:gd name="connisteX17" fmla="*/ 91860 w 342491"/>
              <a:gd name="connsiteY17" fmla="*/ 98848 h 275538"/>
              <a:gd name="connisteX18" fmla="*/ 168695 w 342491"/>
              <a:gd name="connsiteY18" fmla="*/ 83608 h 275538"/>
              <a:gd name="connisteX19" fmla="*/ 244895 w 342491"/>
              <a:gd name="connsiteY19" fmla="*/ 83608 h 275538"/>
              <a:gd name="connisteX20" fmla="*/ 321730 w 342491"/>
              <a:gd name="connsiteY20" fmla="*/ 83608 h 275538"/>
              <a:gd name="connisteX21" fmla="*/ 336970 w 342491"/>
              <a:gd name="connsiteY21" fmla="*/ 175048 h 275538"/>
              <a:gd name="connisteX22" fmla="*/ 260135 w 342491"/>
              <a:gd name="connsiteY22" fmla="*/ 205528 h 275538"/>
              <a:gd name="connisteX23" fmla="*/ 199175 w 342491"/>
              <a:gd name="connsiteY23" fmla="*/ 129328 h 27553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</a:cxnLst>
            <a:rect l="l" t="t" r="r" b="b"/>
            <a:pathLst>
              <a:path w="342492" h="275538">
                <a:moveTo>
                  <a:pt x="46141" y="98848"/>
                </a:moveTo>
                <a:cubicBezTo>
                  <a:pt x="47411" y="112818"/>
                  <a:pt x="42966" y="147743"/>
                  <a:pt x="61381" y="175048"/>
                </a:cubicBezTo>
                <a:cubicBezTo>
                  <a:pt x="79796" y="202353"/>
                  <a:pt x="107736" y="218228"/>
                  <a:pt x="138216" y="236643"/>
                </a:cubicBezTo>
                <a:cubicBezTo>
                  <a:pt x="168696" y="255058"/>
                  <a:pt x="183936" y="260773"/>
                  <a:pt x="214416" y="267123"/>
                </a:cubicBezTo>
                <a:cubicBezTo>
                  <a:pt x="244896" y="273473"/>
                  <a:pt x="269661" y="282363"/>
                  <a:pt x="291251" y="267123"/>
                </a:cubicBezTo>
                <a:cubicBezTo>
                  <a:pt x="312841" y="251883"/>
                  <a:pt x="318556" y="220768"/>
                  <a:pt x="321731" y="190288"/>
                </a:cubicBezTo>
                <a:cubicBezTo>
                  <a:pt x="324906" y="159808"/>
                  <a:pt x="316016" y="144568"/>
                  <a:pt x="306491" y="114088"/>
                </a:cubicBezTo>
                <a:cubicBezTo>
                  <a:pt x="296966" y="83608"/>
                  <a:pt x="296966" y="58843"/>
                  <a:pt x="275376" y="37253"/>
                </a:cubicBezTo>
                <a:cubicBezTo>
                  <a:pt x="253786" y="15663"/>
                  <a:pt x="229656" y="13123"/>
                  <a:pt x="199176" y="6773"/>
                </a:cubicBezTo>
                <a:cubicBezTo>
                  <a:pt x="168696" y="423"/>
                  <a:pt x="153456" y="6773"/>
                  <a:pt x="122976" y="6773"/>
                </a:cubicBezTo>
                <a:cubicBezTo>
                  <a:pt x="92496" y="6773"/>
                  <a:pt x="70906" y="-8467"/>
                  <a:pt x="46141" y="6773"/>
                </a:cubicBezTo>
                <a:cubicBezTo>
                  <a:pt x="21376" y="22013"/>
                  <a:pt x="3596" y="53128"/>
                  <a:pt x="421" y="83608"/>
                </a:cubicBezTo>
                <a:cubicBezTo>
                  <a:pt x="-2754" y="114088"/>
                  <a:pt x="12486" y="159808"/>
                  <a:pt x="30901" y="159808"/>
                </a:cubicBezTo>
                <a:cubicBezTo>
                  <a:pt x="49316" y="159808"/>
                  <a:pt x="64556" y="98848"/>
                  <a:pt x="91861" y="83608"/>
                </a:cubicBezTo>
                <a:cubicBezTo>
                  <a:pt x="119166" y="68368"/>
                  <a:pt x="153456" y="68368"/>
                  <a:pt x="168696" y="83608"/>
                </a:cubicBezTo>
                <a:cubicBezTo>
                  <a:pt x="183936" y="98848"/>
                  <a:pt x="183936" y="141393"/>
                  <a:pt x="168696" y="159808"/>
                </a:cubicBezTo>
                <a:cubicBezTo>
                  <a:pt x="153456" y="178223"/>
                  <a:pt x="107101" y="187113"/>
                  <a:pt x="91861" y="175048"/>
                </a:cubicBezTo>
                <a:cubicBezTo>
                  <a:pt x="76621" y="162983"/>
                  <a:pt x="76621" y="117263"/>
                  <a:pt x="91861" y="98848"/>
                </a:cubicBezTo>
                <a:cubicBezTo>
                  <a:pt x="107101" y="80433"/>
                  <a:pt x="138216" y="86783"/>
                  <a:pt x="168696" y="83608"/>
                </a:cubicBezTo>
                <a:cubicBezTo>
                  <a:pt x="199176" y="80433"/>
                  <a:pt x="214416" y="83608"/>
                  <a:pt x="244896" y="83608"/>
                </a:cubicBezTo>
                <a:cubicBezTo>
                  <a:pt x="275376" y="83608"/>
                  <a:pt x="303316" y="65193"/>
                  <a:pt x="321731" y="83608"/>
                </a:cubicBezTo>
                <a:cubicBezTo>
                  <a:pt x="340146" y="102023"/>
                  <a:pt x="349036" y="150918"/>
                  <a:pt x="336971" y="175048"/>
                </a:cubicBezTo>
                <a:cubicBezTo>
                  <a:pt x="324906" y="199178"/>
                  <a:pt x="287441" y="214418"/>
                  <a:pt x="260136" y="205528"/>
                </a:cubicBezTo>
                <a:cubicBezTo>
                  <a:pt x="232831" y="196638"/>
                  <a:pt x="209971" y="145203"/>
                  <a:pt x="199176" y="12932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任意多边形 12"/>
          <p:cNvSpPr/>
          <p:nvPr/>
        </p:nvSpPr>
        <p:spPr>
          <a:xfrm>
            <a:off x="9759315" y="3213100"/>
            <a:ext cx="137795" cy="107950"/>
          </a:xfrm>
          <a:custGeom>
            <a:avLst/>
            <a:gdLst>
              <a:gd name="connisteX0" fmla="*/ 192 w 137544"/>
              <a:gd name="connsiteY0" fmla="*/ 46857 h 107986"/>
              <a:gd name="connisteX1" fmla="*/ 76392 w 137544"/>
              <a:gd name="connsiteY1" fmla="*/ 107817 h 107986"/>
              <a:gd name="connisteX2" fmla="*/ 137352 w 137544"/>
              <a:gd name="connsiteY2" fmla="*/ 30982 h 107986"/>
              <a:gd name="connisteX3" fmla="*/ 61152 w 137544"/>
              <a:gd name="connsiteY3" fmla="*/ 502 h 107986"/>
              <a:gd name="connisteX4" fmla="*/ 192 w 137544"/>
              <a:gd name="connsiteY4" fmla="*/ 46857 h 10798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137544" h="107986">
                <a:moveTo>
                  <a:pt x="192" y="46858"/>
                </a:moveTo>
                <a:cubicBezTo>
                  <a:pt x="3367" y="68448"/>
                  <a:pt x="49087" y="110993"/>
                  <a:pt x="76392" y="107818"/>
                </a:cubicBezTo>
                <a:cubicBezTo>
                  <a:pt x="103697" y="104643"/>
                  <a:pt x="140527" y="52573"/>
                  <a:pt x="137352" y="30983"/>
                </a:cubicBezTo>
                <a:cubicBezTo>
                  <a:pt x="134177" y="9393"/>
                  <a:pt x="88457" y="-2672"/>
                  <a:pt x="61152" y="503"/>
                </a:cubicBezTo>
                <a:cubicBezTo>
                  <a:pt x="33847" y="3678"/>
                  <a:pt x="-2983" y="25268"/>
                  <a:pt x="192" y="46858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 13"/>
          <p:cNvSpPr/>
          <p:nvPr/>
        </p:nvSpPr>
        <p:spPr>
          <a:xfrm>
            <a:off x="10049510" y="3213735"/>
            <a:ext cx="61595" cy="76835"/>
          </a:xfrm>
          <a:custGeom>
            <a:avLst/>
            <a:gdLst>
              <a:gd name="connisteX0" fmla="*/ 0 w 61595"/>
              <a:gd name="connsiteY0" fmla="*/ 0 h 76835"/>
              <a:gd name="connisteX1" fmla="*/ 15240 w 61595"/>
              <a:gd name="connsiteY1" fmla="*/ 76835 h 76835"/>
              <a:gd name="connisteX2" fmla="*/ 61595 w 61595"/>
              <a:gd name="connsiteY2" fmla="*/ 0 h 7683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61595" h="76835">
                <a:moveTo>
                  <a:pt x="0" y="0"/>
                </a:moveTo>
                <a:cubicBezTo>
                  <a:pt x="1905" y="17145"/>
                  <a:pt x="3175" y="76835"/>
                  <a:pt x="15240" y="76835"/>
                </a:cubicBezTo>
                <a:cubicBezTo>
                  <a:pt x="27305" y="76835"/>
                  <a:pt x="52705" y="17145"/>
                  <a:pt x="61595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 14"/>
          <p:cNvSpPr/>
          <p:nvPr/>
        </p:nvSpPr>
        <p:spPr>
          <a:xfrm>
            <a:off x="10109835" y="2816225"/>
            <a:ext cx="462280" cy="535305"/>
          </a:xfrm>
          <a:custGeom>
            <a:avLst/>
            <a:gdLst>
              <a:gd name="connisteX0" fmla="*/ 1411 w 462572"/>
              <a:gd name="connsiteY0" fmla="*/ 306070 h 535305"/>
              <a:gd name="connisteX1" fmla="*/ 1411 w 462572"/>
              <a:gd name="connsiteY1" fmla="*/ 229235 h 535305"/>
              <a:gd name="connisteX2" fmla="*/ 16651 w 462572"/>
              <a:gd name="connsiteY2" fmla="*/ 153035 h 535305"/>
              <a:gd name="connisteX3" fmla="*/ 92851 w 462572"/>
              <a:gd name="connsiteY3" fmla="*/ 91440 h 535305"/>
              <a:gd name="connisteX4" fmla="*/ 169686 w 462572"/>
              <a:gd name="connsiteY4" fmla="*/ 60960 h 535305"/>
              <a:gd name="connisteX5" fmla="*/ 245886 w 462572"/>
              <a:gd name="connsiteY5" fmla="*/ 60960 h 535305"/>
              <a:gd name="connisteX6" fmla="*/ 322721 w 462572"/>
              <a:gd name="connsiteY6" fmla="*/ 76200 h 535305"/>
              <a:gd name="connisteX7" fmla="*/ 398921 w 462572"/>
              <a:gd name="connsiteY7" fmla="*/ 76200 h 535305"/>
              <a:gd name="connisteX8" fmla="*/ 459881 w 462572"/>
              <a:gd name="connsiteY8" fmla="*/ 0 h 535305"/>
              <a:gd name="connisteX9" fmla="*/ 444641 w 462572"/>
              <a:gd name="connsiteY9" fmla="*/ 76200 h 535305"/>
              <a:gd name="connisteX10" fmla="*/ 414161 w 462572"/>
              <a:gd name="connsiteY10" fmla="*/ 153035 h 535305"/>
              <a:gd name="connisteX11" fmla="*/ 383681 w 462572"/>
              <a:gd name="connsiteY11" fmla="*/ 229235 h 535305"/>
              <a:gd name="connisteX12" fmla="*/ 368441 w 462572"/>
              <a:gd name="connsiteY12" fmla="*/ 306070 h 535305"/>
              <a:gd name="connisteX13" fmla="*/ 322721 w 462572"/>
              <a:gd name="connsiteY13" fmla="*/ 382270 h 535305"/>
              <a:gd name="connisteX14" fmla="*/ 291606 w 462572"/>
              <a:gd name="connsiteY14" fmla="*/ 459105 h 535305"/>
              <a:gd name="connisteX15" fmla="*/ 215406 w 462572"/>
              <a:gd name="connsiteY15" fmla="*/ 504825 h 535305"/>
              <a:gd name="connisteX16" fmla="*/ 138571 w 462572"/>
              <a:gd name="connsiteY16" fmla="*/ 535305 h 53530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</a:cxnLst>
            <a:rect l="l" t="t" r="r" b="b"/>
            <a:pathLst>
              <a:path w="462572" h="535305">
                <a:moveTo>
                  <a:pt x="1411" y="306070"/>
                </a:moveTo>
                <a:cubicBezTo>
                  <a:pt x="1411" y="292100"/>
                  <a:pt x="-1764" y="259715"/>
                  <a:pt x="1411" y="229235"/>
                </a:cubicBezTo>
                <a:cubicBezTo>
                  <a:pt x="4586" y="198755"/>
                  <a:pt x="-1764" y="180340"/>
                  <a:pt x="16651" y="153035"/>
                </a:cubicBezTo>
                <a:cubicBezTo>
                  <a:pt x="35066" y="125730"/>
                  <a:pt x="62371" y="109855"/>
                  <a:pt x="92851" y="91440"/>
                </a:cubicBezTo>
                <a:cubicBezTo>
                  <a:pt x="123331" y="73025"/>
                  <a:pt x="139206" y="67310"/>
                  <a:pt x="169686" y="60960"/>
                </a:cubicBezTo>
                <a:cubicBezTo>
                  <a:pt x="200166" y="54610"/>
                  <a:pt x="215406" y="57785"/>
                  <a:pt x="245886" y="60960"/>
                </a:cubicBezTo>
                <a:cubicBezTo>
                  <a:pt x="276366" y="64135"/>
                  <a:pt x="292241" y="73025"/>
                  <a:pt x="322721" y="76200"/>
                </a:cubicBezTo>
                <a:cubicBezTo>
                  <a:pt x="353201" y="79375"/>
                  <a:pt x="371616" y="91440"/>
                  <a:pt x="398921" y="76200"/>
                </a:cubicBezTo>
                <a:cubicBezTo>
                  <a:pt x="426226" y="60960"/>
                  <a:pt x="450991" y="0"/>
                  <a:pt x="459881" y="0"/>
                </a:cubicBezTo>
                <a:cubicBezTo>
                  <a:pt x="468771" y="0"/>
                  <a:pt x="453531" y="45720"/>
                  <a:pt x="444641" y="76200"/>
                </a:cubicBezTo>
                <a:cubicBezTo>
                  <a:pt x="435751" y="106680"/>
                  <a:pt x="426226" y="122555"/>
                  <a:pt x="414161" y="153035"/>
                </a:cubicBezTo>
                <a:cubicBezTo>
                  <a:pt x="402096" y="183515"/>
                  <a:pt x="392571" y="198755"/>
                  <a:pt x="383681" y="229235"/>
                </a:cubicBezTo>
                <a:cubicBezTo>
                  <a:pt x="374791" y="259715"/>
                  <a:pt x="380506" y="275590"/>
                  <a:pt x="368441" y="306070"/>
                </a:cubicBezTo>
                <a:cubicBezTo>
                  <a:pt x="356376" y="336550"/>
                  <a:pt x="337961" y="351790"/>
                  <a:pt x="322721" y="382270"/>
                </a:cubicBezTo>
                <a:cubicBezTo>
                  <a:pt x="307481" y="412750"/>
                  <a:pt x="313196" y="434340"/>
                  <a:pt x="291606" y="459105"/>
                </a:cubicBezTo>
                <a:cubicBezTo>
                  <a:pt x="270016" y="483870"/>
                  <a:pt x="245886" y="489585"/>
                  <a:pt x="215406" y="504825"/>
                </a:cubicBezTo>
                <a:cubicBezTo>
                  <a:pt x="184926" y="520065"/>
                  <a:pt x="152541" y="530225"/>
                  <a:pt x="138571" y="53530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 15"/>
          <p:cNvSpPr/>
          <p:nvPr/>
        </p:nvSpPr>
        <p:spPr>
          <a:xfrm>
            <a:off x="9238615" y="2678430"/>
            <a:ext cx="523240" cy="596900"/>
          </a:xfrm>
          <a:custGeom>
            <a:avLst/>
            <a:gdLst>
              <a:gd name="connisteX0" fmla="*/ 520497 w 523319"/>
              <a:gd name="connsiteY0" fmla="*/ 443865 h 596900"/>
              <a:gd name="connisteX1" fmla="*/ 520497 w 523319"/>
              <a:gd name="connsiteY1" fmla="*/ 367030 h 596900"/>
              <a:gd name="connisteX2" fmla="*/ 520497 w 523319"/>
              <a:gd name="connsiteY2" fmla="*/ 290830 h 596900"/>
              <a:gd name="connisteX3" fmla="*/ 489382 w 523319"/>
              <a:gd name="connsiteY3" fmla="*/ 213995 h 596900"/>
              <a:gd name="connisteX4" fmla="*/ 413182 w 523319"/>
              <a:gd name="connsiteY4" fmla="*/ 153035 h 596900"/>
              <a:gd name="connisteX5" fmla="*/ 336347 w 523319"/>
              <a:gd name="connsiteY5" fmla="*/ 107315 h 596900"/>
              <a:gd name="connisteX6" fmla="*/ 260147 w 523319"/>
              <a:gd name="connsiteY6" fmla="*/ 107315 h 596900"/>
              <a:gd name="connisteX7" fmla="*/ 183947 w 523319"/>
              <a:gd name="connsiteY7" fmla="*/ 107315 h 596900"/>
              <a:gd name="connisteX8" fmla="*/ 107112 w 523319"/>
              <a:gd name="connsiteY8" fmla="*/ 107315 h 596900"/>
              <a:gd name="connisteX9" fmla="*/ 30912 w 523319"/>
              <a:gd name="connsiteY9" fmla="*/ 76835 h 596900"/>
              <a:gd name="connisteX10" fmla="*/ 432 w 523319"/>
              <a:gd name="connsiteY10" fmla="*/ 0 h 596900"/>
              <a:gd name="connisteX11" fmla="*/ 15672 w 523319"/>
              <a:gd name="connsiteY11" fmla="*/ 76835 h 596900"/>
              <a:gd name="connisteX12" fmla="*/ 15672 w 523319"/>
              <a:gd name="connsiteY12" fmla="*/ 168275 h 596900"/>
              <a:gd name="connisteX13" fmla="*/ 30912 w 523319"/>
              <a:gd name="connsiteY13" fmla="*/ 245110 h 596900"/>
              <a:gd name="connisteX14" fmla="*/ 46152 w 523319"/>
              <a:gd name="connsiteY14" fmla="*/ 321310 h 596900"/>
              <a:gd name="connisteX15" fmla="*/ 76632 w 523319"/>
              <a:gd name="connsiteY15" fmla="*/ 397510 h 596900"/>
              <a:gd name="connisteX16" fmla="*/ 122352 w 523319"/>
              <a:gd name="connsiteY16" fmla="*/ 474345 h 596900"/>
              <a:gd name="connisteX17" fmla="*/ 183947 w 523319"/>
              <a:gd name="connsiteY17" fmla="*/ 550545 h 596900"/>
              <a:gd name="connisteX18" fmla="*/ 260147 w 523319"/>
              <a:gd name="connsiteY18" fmla="*/ 596900 h 596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</a:cxnLst>
            <a:rect l="l" t="t" r="r" b="b"/>
            <a:pathLst>
              <a:path w="523320" h="596900">
                <a:moveTo>
                  <a:pt x="520498" y="443865"/>
                </a:moveTo>
                <a:cubicBezTo>
                  <a:pt x="520498" y="429895"/>
                  <a:pt x="520498" y="397510"/>
                  <a:pt x="520498" y="367030"/>
                </a:cubicBezTo>
                <a:cubicBezTo>
                  <a:pt x="520498" y="336550"/>
                  <a:pt x="526848" y="321310"/>
                  <a:pt x="520498" y="290830"/>
                </a:cubicBezTo>
                <a:cubicBezTo>
                  <a:pt x="514148" y="260350"/>
                  <a:pt x="510973" y="241300"/>
                  <a:pt x="489383" y="213995"/>
                </a:cubicBezTo>
                <a:cubicBezTo>
                  <a:pt x="467793" y="186690"/>
                  <a:pt x="443663" y="174625"/>
                  <a:pt x="413183" y="153035"/>
                </a:cubicBezTo>
                <a:cubicBezTo>
                  <a:pt x="382703" y="131445"/>
                  <a:pt x="366828" y="116205"/>
                  <a:pt x="336348" y="107315"/>
                </a:cubicBezTo>
                <a:cubicBezTo>
                  <a:pt x="305868" y="98425"/>
                  <a:pt x="290628" y="107315"/>
                  <a:pt x="260148" y="107315"/>
                </a:cubicBezTo>
                <a:cubicBezTo>
                  <a:pt x="229668" y="107315"/>
                  <a:pt x="214428" y="107315"/>
                  <a:pt x="183948" y="107315"/>
                </a:cubicBezTo>
                <a:cubicBezTo>
                  <a:pt x="153468" y="107315"/>
                  <a:pt x="137593" y="113665"/>
                  <a:pt x="107113" y="107315"/>
                </a:cubicBezTo>
                <a:cubicBezTo>
                  <a:pt x="76633" y="100965"/>
                  <a:pt x="52503" y="98425"/>
                  <a:pt x="30913" y="76835"/>
                </a:cubicBezTo>
                <a:cubicBezTo>
                  <a:pt x="9323" y="55245"/>
                  <a:pt x="3608" y="0"/>
                  <a:pt x="433" y="0"/>
                </a:cubicBezTo>
                <a:cubicBezTo>
                  <a:pt x="-2742" y="0"/>
                  <a:pt x="12498" y="43180"/>
                  <a:pt x="15673" y="76835"/>
                </a:cubicBezTo>
                <a:cubicBezTo>
                  <a:pt x="18848" y="110490"/>
                  <a:pt x="12498" y="134620"/>
                  <a:pt x="15673" y="168275"/>
                </a:cubicBezTo>
                <a:cubicBezTo>
                  <a:pt x="18848" y="201930"/>
                  <a:pt x="24563" y="214630"/>
                  <a:pt x="30913" y="245110"/>
                </a:cubicBezTo>
                <a:cubicBezTo>
                  <a:pt x="37263" y="275590"/>
                  <a:pt x="37263" y="290830"/>
                  <a:pt x="46153" y="321310"/>
                </a:cubicBezTo>
                <a:cubicBezTo>
                  <a:pt x="55043" y="351790"/>
                  <a:pt x="61393" y="367030"/>
                  <a:pt x="76633" y="397510"/>
                </a:cubicBezTo>
                <a:cubicBezTo>
                  <a:pt x="91873" y="427990"/>
                  <a:pt x="100763" y="443865"/>
                  <a:pt x="122353" y="474345"/>
                </a:cubicBezTo>
                <a:cubicBezTo>
                  <a:pt x="143943" y="504825"/>
                  <a:pt x="156643" y="525780"/>
                  <a:pt x="183948" y="550545"/>
                </a:cubicBezTo>
                <a:cubicBezTo>
                  <a:pt x="211253" y="575310"/>
                  <a:pt x="246178" y="589280"/>
                  <a:pt x="260148" y="59690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" name="直接箭头连接符 16"/>
          <p:cNvCxnSpPr/>
          <p:nvPr/>
        </p:nvCxnSpPr>
        <p:spPr>
          <a:xfrm flipV="1">
            <a:off x="3961130" y="3672840"/>
            <a:ext cx="3992880" cy="1073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任意多边形 17"/>
          <p:cNvSpPr/>
          <p:nvPr/>
        </p:nvSpPr>
        <p:spPr>
          <a:xfrm>
            <a:off x="6391275" y="3289935"/>
            <a:ext cx="753745" cy="995680"/>
          </a:xfrm>
          <a:custGeom>
            <a:avLst/>
            <a:gdLst>
              <a:gd name="connisteX0" fmla="*/ 324132 w 753533"/>
              <a:gd name="connsiteY0" fmla="*/ 31002 h 995555"/>
              <a:gd name="connisteX1" fmla="*/ 247297 w 753533"/>
              <a:gd name="connsiteY1" fmla="*/ 46242 h 995555"/>
              <a:gd name="connisteX2" fmla="*/ 171097 w 753533"/>
              <a:gd name="connsiteY2" fmla="*/ 61482 h 995555"/>
              <a:gd name="connisteX3" fmla="*/ 94262 w 753533"/>
              <a:gd name="connsiteY3" fmla="*/ 107202 h 995555"/>
              <a:gd name="connisteX4" fmla="*/ 63782 w 753533"/>
              <a:gd name="connsiteY4" fmla="*/ 184037 h 995555"/>
              <a:gd name="connisteX5" fmla="*/ 33302 w 753533"/>
              <a:gd name="connsiteY5" fmla="*/ 260237 h 995555"/>
              <a:gd name="connisteX6" fmla="*/ 2822 w 753533"/>
              <a:gd name="connsiteY6" fmla="*/ 337072 h 995555"/>
              <a:gd name="connisteX7" fmla="*/ 2822 w 753533"/>
              <a:gd name="connsiteY7" fmla="*/ 413272 h 995555"/>
              <a:gd name="connisteX8" fmla="*/ 2822 w 753533"/>
              <a:gd name="connsiteY8" fmla="*/ 490107 h 995555"/>
              <a:gd name="connisteX9" fmla="*/ 2822 w 753533"/>
              <a:gd name="connsiteY9" fmla="*/ 566307 h 995555"/>
              <a:gd name="connisteX10" fmla="*/ 18062 w 753533"/>
              <a:gd name="connsiteY10" fmla="*/ 642507 h 995555"/>
              <a:gd name="connisteX11" fmla="*/ 18062 w 753533"/>
              <a:gd name="connsiteY11" fmla="*/ 719342 h 995555"/>
              <a:gd name="connisteX12" fmla="*/ 33302 w 753533"/>
              <a:gd name="connsiteY12" fmla="*/ 795542 h 995555"/>
              <a:gd name="connisteX13" fmla="*/ 79022 w 753533"/>
              <a:gd name="connsiteY13" fmla="*/ 872377 h 995555"/>
              <a:gd name="connisteX14" fmla="*/ 124742 w 753533"/>
              <a:gd name="connsiteY14" fmla="*/ 948577 h 995555"/>
              <a:gd name="connisteX15" fmla="*/ 201577 w 753533"/>
              <a:gd name="connsiteY15" fmla="*/ 979057 h 995555"/>
              <a:gd name="connisteX16" fmla="*/ 277777 w 753533"/>
              <a:gd name="connsiteY16" fmla="*/ 994932 h 995555"/>
              <a:gd name="connisteX17" fmla="*/ 354612 w 753533"/>
              <a:gd name="connsiteY17" fmla="*/ 963817 h 995555"/>
              <a:gd name="connisteX18" fmla="*/ 430812 w 753533"/>
              <a:gd name="connsiteY18" fmla="*/ 933337 h 995555"/>
              <a:gd name="connisteX19" fmla="*/ 507647 w 753533"/>
              <a:gd name="connsiteY19" fmla="*/ 887617 h 995555"/>
              <a:gd name="connisteX20" fmla="*/ 583847 w 753533"/>
              <a:gd name="connsiteY20" fmla="*/ 857137 h 995555"/>
              <a:gd name="connisteX21" fmla="*/ 660682 w 753533"/>
              <a:gd name="connsiteY21" fmla="*/ 810782 h 995555"/>
              <a:gd name="connisteX22" fmla="*/ 721642 w 753533"/>
              <a:gd name="connsiteY22" fmla="*/ 734582 h 995555"/>
              <a:gd name="connisteX23" fmla="*/ 736882 w 753533"/>
              <a:gd name="connsiteY23" fmla="*/ 658382 h 995555"/>
              <a:gd name="connisteX24" fmla="*/ 752122 w 753533"/>
              <a:gd name="connsiteY24" fmla="*/ 581547 h 995555"/>
              <a:gd name="connisteX25" fmla="*/ 752122 w 753533"/>
              <a:gd name="connsiteY25" fmla="*/ 505347 h 995555"/>
              <a:gd name="connisteX26" fmla="*/ 752122 w 753533"/>
              <a:gd name="connsiteY26" fmla="*/ 428512 h 995555"/>
              <a:gd name="connisteX27" fmla="*/ 736882 w 753533"/>
              <a:gd name="connsiteY27" fmla="*/ 352312 h 995555"/>
              <a:gd name="connisteX28" fmla="*/ 721642 w 753533"/>
              <a:gd name="connsiteY28" fmla="*/ 275477 h 995555"/>
              <a:gd name="connisteX29" fmla="*/ 691162 w 753533"/>
              <a:gd name="connsiteY29" fmla="*/ 199277 h 995555"/>
              <a:gd name="connisteX30" fmla="*/ 629567 w 753533"/>
              <a:gd name="connsiteY30" fmla="*/ 122442 h 995555"/>
              <a:gd name="connisteX31" fmla="*/ 553367 w 753533"/>
              <a:gd name="connsiteY31" fmla="*/ 76722 h 995555"/>
              <a:gd name="connisteX32" fmla="*/ 477167 w 753533"/>
              <a:gd name="connsiteY32" fmla="*/ 31002 h 995555"/>
              <a:gd name="connisteX33" fmla="*/ 400332 w 753533"/>
              <a:gd name="connsiteY33" fmla="*/ 15762 h 995555"/>
              <a:gd name="connisteX34" fmla="*/ 324132 w 753533"/>
              <a:gd name="connsiteY34" fmla="*/ 522 h 995555"/>
              <a:gd name="connisteX35" fmla="*/ 324132 w 753533"/>
              <a:gd name="connsiteY35" fmla="*/ 31002 h 99555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</a:cxnLst>
            <a:rect l="l" t="t" r="r" b="b"/>
            <a:pathLst>
              <a:path w="753533" h="995556">
                <a:moveTo>
                  <a:pt x="324132" y="31003"/>
                </a:moveTo>
                <a:cubicBezTo>
                  <a:pt x="308892" y="39893"/>
                  <a:pt x="277777" y="39893"/>
                  <a:pt x="247297" y="46243"/>
                </a:cubicBezTo>
                <a:cubicBezTo>
                  <a:pt x="216817" y="52593"/>
                  <a:pt x="201577" y="49418"/>
                  <a:pt x="171097" y="61483"/>
                </a:cubicBezTo>
                <a:cubicBezTo>
                  <a:pt x="140617" y="73548"/>
                  <a:pt x="115852" y="82438"/>
                  <a:pt x="94262" y="107203"/>
                </a:cubicBezTo>
                <a:cubicBezTo>
                  <a:pt x="72672" y="131968"/>
                  <a:pt x="75847" y="153558"/>
                  <a:pt x="63782" y="184038"/>
                </a:cubicBezTo>
                <a:cubicBezTo>
                  <a:pt x="51717" y="214518"/>
                  <a:pt x="45367" y="229758"/>
                  <a:pt x="33302" y="260238"/>
                </a:cubicBezTo>
                <a:cubicBezTo>
                  <a:pt x="21237" y="290718"/>
                  <a:pt x="9172" y="306593"/>
                  <a:pt x="2822" y="337073"/>
                </a:cubicBezTo>
                <a:cubicBezTo>
                  <a:pt x="-3528" y="367553"/>
                  <a:pt x="2822" y="382793"/>
                  <a:pt x="2822" y="413273"/>
                </a:cubicBezTo>
                <a:cubicBezTo>
                  <a:pt x="2822" y="443753"/>
                  <a:pt x="2822" y="459628"/>
                  <a:pt x="2822" y="490108"/>
                </a:cubicBezTo>
                <a:cubicBezTo>
                  <a:pt x="2822" y="520588"/>
                  <a:pt x="-353" y="535828"/>
                  <a:pt x="2822" y="566308"/>
                </a:cubicBezTo>
                <a:cubicBezTo>
                  <a:pt x="5997" y="596788"/>
                  <a:pt x="14887" y="612028"/>
                  <a:pt x="18062" y="642508"/>
                </a:cubicBezTo>
                <a:cubicBezTo>
                  <a:pt x="21237" y="672988"/>
                  <a:pt x="14887" y="688863"/>
                  <a:pt x="18062" y="719343"/>
                </a:cubicBezTo>
                <a:cubicBezTo>
                  <a:pt x="21237" y="749823"/>
                  <a:pt x="21237" y="765063"/>
                  <a:pt x="33302" y="795543"/>
                </a:cubicBezTo>
                <a:cubicBezTo>
                  <a:pt x="45367" y="826023"/>
                  <a:pt x="60607" y="841898"/>
                  <a:pt x="79022" y="872378"/>
                </a:cubicBezTo>
                <a:cubicBezTo>
                  <a:pt x="97437" y="902858"/>
                  <a:pt x="99977" y="926988"/>
                  <a:pt x="124742" y="948578"/>
                </a:cubicBezTo>
                <a:cubicBezTo>
                  <a:pt x="149507" y="970168"/>
                  <a:pt x="171097" y="969533"/>
                  <a:pt x="201577" y="979058"/>
                </a:cubicBezTo>
                <a:cubicBezTo>
                  <a:pt x="232057" y="988583"/>
                  <a:pt x="247297" y="998108"/>
                  <a:pt x="277777" y="994933"/>
                </a:cubicBezTo>
                <a:cubicBezTo>
                  <a:pt x="308257" y="991758"/>
                  <a:pt x="324132" y="975883"/>
                  <a:pt x="354612" y="963818"/>
                </a:cubicBezTo>
                <a:cubicBezTo>
                  <a:pt x="385092" y="951753"/>
                  <a:pt x="400332" y="948578"/>
                  <a:pt x="430812" y="933338"/>
                </a:cubicBezTo>
                <a:cubicBezTo>
                  <a:pt x="461292" y="918098"/>
                  <a:pt x="477167" y="902858"/>
                  <a:pt x="507647" y="887618"/>
                </a:cubicBezTo>
                <a:cubicBezTo>
                  <a:pt x="538127" y="872378"/>
                  <a:pt x="553367" y="872378"/>
                  <a:pt x="583847" y="857138"/>
                </a:cubicBezTo>
                <a:cubicBezTo>
                  <a:pt x="614327" y="841898"/>
                  <a:pt x="633377" y="835548"/>
                  <a:pt x="660682" y="810783"/>
                </a:cubicBezTo>
                <a:cubicBezTo>
                  <a:pt x="687987" y="786018"/>
                  <a:pt x="706402" y="765063"/>
                  <a:pt x="721642" y="734583"/>
                </a:cubicBezTo>
                <a:cubicBezTo>
                  <a:pt x="736882" y="704103"/>
                  <a:pt x="730532" y="688863"/>
                  <a:pt x="736882" y="658383"/>
                </a:cubicBezTo>
                <a:cubicBezTo>
                  <a:pt x="743232" y="627903"/>
                  <a:pt x="748947" y="612028"/>
                  <a:pt x="752122" y="581548"/>
                </a:cubicBezTo>
                <a:cubicBezTo>
                  <a:pt x="755297" y="551068"/>
                  <a:pt x="752122" y="535828"/>
                  <a:pt x="752122" y="505348"/>
                </a:cubicBezTo>
                <a:cubicBezTo>
                  <a:pt x="752122" y="474868"/>
                  <a:pt x="755297" y="458993"/>
                  <a:pt x="752122" y="428513"/>
                </a:cubicBezTo>
                <a:cubicBezTo>
                  <a:pt x="748947" y="398033"/>
                  <a:pt x="743232" y="382793"/>
                  <a:pt x="736882" y="352313"/>
                </a:cubicBezTo>
                <a:cubicBezTo>
                  <a:pt x="730532" y="321833"/>
                  <a:pt x="730532" y="305958"/>
                  <a:pt x="721642" y="275478"/>
                </a:cubicBezTo>
                <a:cubicBezTo>
                  <a:pt x="712752" y="244998"/>
                  <a:pt x="709577" y="229758"/>
                  <a:pt x="691162" y="199278"/>
                </a:cubicBezTo>
                <a:cubicBezTo>
                  <a:pt x="672747" y="168798"/>
                  <a:pt x="656872" y="147208"/>
                  <a:pt x="629567" y="122443"/>
                </a:cubicBezTo>
                <a:cubicBezTo>
                  <a:pt x="602262" y="97678"/>
                  <a:pt x="583847" y="95138"/>
                  <a:pt x="553367" y="76723"/>
                </a:cubicBezTo>
                <a:cubicBezTo>
                  <a:pt x="522887" y="58308"/>
                  <a:pt x="507647" y="43068"/>
                  <a:pt x="477167" y="31003"/>
                </a:cubicBezTo>
                <a:cubicBezTo>
                  <a:pt x="446687" y="18938"/>
                  <a:pt x="430812" y="22113"/>
                  <a:pt x="400332" y="15763"/>
                </a:cubicBezTo>
                <a:cubicBezTo>
                  <a:pt x="369852" y="9413"/>
                  <a:pt x="339372" y="-2652"/>
                  <a:pt x="324132" y="523"/>
                </a:cubicBezTo>
                <a:cubicBezTo>
                  <a:pt x="308892" y="3698"/>
                  <a:pt x="339372" y="22113"/>
                  <a:pt x="324132" y="3100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任意多边形 18"/>
          <p:cNvSpPr/>
          <p:nvPr/>
        </p:nvSpPr>
        <p:spPr>
          <a:xfrm>
            <a:off x="6550660" y="3547110"/>
            <a:ext cx="474980" cy="162560"/>
          </a:xfrm>
          <a:custGeom>
            <a:avLst/>
            <a:gdLst>
              <a:gd name="connisteX0" fmla="*/ 0 w 688975"/>
              <a:gd name="connsiteY0" fmla="*/ 130334 h 192118"/>
              <a:gd name="connisteX1" fmla="*/ 76835 w 688975"/>
              <a:gd name="connsiteY1" fmla="*/ 69374 h 192118"/>
              <a:gd name="connisteX2" fmla="*/ 153035 w 688975"/>
              <a:gd name="connsiteY2" fmla="*/ 54134 h 192118"/>
              <a:gd name="connisteX3" fmla="*/ 229870 w 688975"/>
              <a:gd name="connsiteY3" fmla="*/ 54134 h 192118"/>
              <a:gd name="connisteX4" fmla="*/ 290830 w 688975"/>
              <a:gd name="connsiteY4" fmla="*/ 130334 h 192118"/>
              <a:gd name="connisteX5" fmla="*/ 367665 w 688975"/>
              <a:gd name="connsiteY5" fmla="*/ 191929 h 192118"/>
              <a:gd name="connisteX6" fmla="*/ 428625 w 688975"/>
              <a:gd name="connsiteY6" fmla="*/ 115094 h 192118"/>
              <a:gd name="connisteX7" fmla="*/ 474345 w 688975"/>
              <a:gd name="connsiteY7" fmla="*/ 38894 h 192118"/>
              <a:gd name="connisteX8" fmla="*/ 551180 w 688975"/>
              <a:gd name="connsiteY8" fmla="*/ 8414 h 192118"/>
              <a:gd name="connisteX9" fmla="*/ 627380 w 688975"/>
              <a:gd name="connsiteY9" fmla="*/ 8414 h 192118"/>
              <a:gd name="connisteX10" fmla="*/ 673100 w 688975"/>
              <a:gd name="connsiteY10" fmla="*/ 84614 h 192118"/>
              <a:gd name="connisteX11" fmla="*/ 688975 w 688975"/>
              <a:gd name="connsiteY11" fmla="*/ 161449 h 19211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</a:cxnLst>
            <a:rect l="l" t="t" r="r" b="b"/>
            <a:pathLst>
              <a:path w="688975" h="192119">
                <a:moveTo>
                  <a:pt x="0" y="130335"/>
                </a:moveTo>
                <a:cubicBezTo>
                  <a:pt x="13970" y="118270"/>
                  <a:pt x="46355" y="84615"/>
                  <a:pt x="76835" y="69375"/>
                </a:cubicBezTo>
                <a:cubicBezTo>
                  <a:pt x="107315" y="54135"/>
                  <a:pt x="122555" y="57310"/>
                  <a:pt x="153035" y="54135"/>
                </a:cubicBezTo>
                <a:cubicBezTo>
                  <a:pt x="183515" y="50960"/>
                  <a:pt x="202565" y="38895"/>
                  <a:pt x="229870" y="54135"/>
                </a:cubicBezTo>
                <a:cubicBezTo>
                  <a:pt x="257175" y="69375"/>
                  <a:pt x="263525" y="103030"/>
                  <a:pt x="290830" y="130335"/>
                </a:cubicBezTo>
                <a:cubicBezTo>
                  <a:pt x="318135" y="157640"/>
                  <a:pt x="340360" y="195105"/>
                  <a:pt x="367665" y="191930"/>
                </a:cubicBezTo>
                <a:cubicBezTo>
                  <a:pt x="394970" y="188755"/>
                  <a:pt x="407035" y="145575"/>
                  <a:pt x="428625" y="115095"/>
                </a:cubicBezTo>
                <a:cubicBezTo>
                  <a:pt x="450215" y="84615"/>
                  <a:pt x="449580" y="60485"/>
                  <a:pt x="474345" y="38895"/>
                </a:cubicBezTo>
                <a:cubicBezTo>
                  <a:pt x="499110" y="17305"/>
                  <a:pt x="520700" y="14765"/>
                  <a:pt x="551180" y="8415"/>
                </a:cubicBezTo>
                <a:cubicBezTo>
                  <a:pt x="581660" y="2065"/>
                  <a:pt x="603250" y="-6825"/>
                  <a:pt x="627380" y="8415"/>
                </a:cubicBezTo>
                <a:cubicBezTo>
                  <a:pt x="651510" y="23655"/>
                  <a:pt x="661035" y="54135"/>
                  <a:pt x="673100" y="84615"/>
                </a:cubicBezTo>
                <a:cubicBezTo>
                  <a:pt x="685165" y="115095"/>
                  <a:pt x="686435" y="147480"/>
                  <a:pt x="688975" y="16145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任意多边形 19"/>
          <p:cNvSpPr/>
          <p:nvPr/>
        </p:nvSpPr>
        <p:spPr>
          <a:xfrm>
            <a:off x="6551295" y="3952875"/>
            <a:ext cx="459105" cy="125730"/>
          </a:xfrm>
          <a:custGeom>
            <a:avLst/>
            <a:gdLst>
              <a:gd name="connisteX0" fmla="*/ 0 w 459105"/>
              <a:gd name="connsiteY0" fmla="*/ 0 h 125586"/>
              <a:gd name="connisteX1" fmla="*/ 76835 w 459105"/>
              <a:gd name="connsiteY1" fmla="*/ 30480 h 125586"/>
              <a:gd name="connisteX2" fmla="*/ 153035 w 459105"/>
              <a:gd name="connsiteY2" fmla="*/ 91440 h 125586"/>
              <a:gd name="connisteX3" fmla="*/ 229870 w 459105"/>
              <a:gd name="connsiteY3" fmla="*/ 121920 h 125586"/>
              <a:gd name="connisteX4" fmla="*/ 306070 w 459105"/>
              <a:gd name="connsiteY4" fmla="*/ 121920 h 125586"/>
              <a:gd name="connisteX5" fmla="*/ 382905 w 459105"/>
              <a:gd name="connsiteY5" fmla="*/ 106680 h 125586"/>
              <a:gd name="connisteX6" fmla="*/ 459105 w 459105"/>
              <a:gd name="connsiteY6" fmla="*/ 45720 h 12558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l" t="t" r="r" b="b"/>
            <a:pathLst>
              <a:path w="459105" h="125586">
                <a:moveTo>
                  <a:pt x="0" y="0"/>
                </a:moveTo>
                <a:cubicBezTo>
                  <a:pt x="13970" y="5080"/>
                  <a:pt x="46355" y="12065"/>
                  <a:pt x="76835" y="30480"/>
                </a:cubicBezTo>
                <a:cubicBezTo>
                  <a:pt x="107315" y="48895"/>
                  <a:pt x="122555" y="73025"/>
                  <a:pt x="153035" y="91440"/>
                </a:cubicBezTo>
                <a:cubicBezTo>
                  <a:pt x="183515" y="109855"/>
                  <a:pt x="199390" y="115570"/>
                  <a:pt x="229870" y="121920"/>
                </a:cubicBezTo>
                <a:cubicBezTo>
                  <a:pt x="260350" y="128270"/>
                  <a:pt x="275590" y="125095"/>
                  <a:pt x="306070" y="121920"/>
                </a:cubicBezTo>
                <a:cubicBezTo>
                  <a:pt x="336550" y="118745"/>
                  <a:pt x="352425" y="121920"/>
                  <a:pt x="382905" y="106680"/>
                </a:cubicBezTo>
                <a:cubicBezTo>
                  <a:pt x="413385" y="91440"/>
                  <a:pt x="445135" y="57785"/>
                  <a:pt x="459105" y="4572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Par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bldLvl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bldLvl="0" animBg="1"/>
      <p:bldP spid="19" grpId="1" animBg="1"/>
      <p:bldP spid="20" grpId="0" bldLvl="0" animBg="1"/>
      <p:bldP spid="2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457200" y="273685"/>
            <a:ext cx="11417300" cy="745490"/>
          </a:xfrm>
        </p:spPr>
        <p:txBody>
          <a:bodyPr>
            <a:normAutofit/>
          </a:bodyPr>
          <a:lstStyle/>
          <a:p>
            <a:r>
              <a:rPr lang="en-US" altLang="zh-CN"/>
              <a:t>       </a:t>
            </a:r>
            <a:r>
              <a:rPr lang="en-US" altLang="zh-TW" dirty="0" smtClean="0">
                <a:sym typeface="+mn-ea"/>
              </a:rPr>
              <a:t>Spatially Varying Weights</a:t>
            </a:r>
            <a:r>
              <a:rPr lang="en-US" altLang="zh-CN">
                <a:sym typeface="+mn-ea"/>
              </a:rPr>
              <a:t> </a:t>
            </a:r>
            <a:r>
              <a:rPr lang="en-US" altLang="zh-CN"/>
              <a:t>                                                                                   </a:t>
            </a:r>
            <a:endParaRPr lang="en-US" altLang="zh-CN">
              <a:solidFill>
                <a:schemeClr val="accent1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427480"/>
            <a:ext cx="10515600" cy="5361305"/>
          </a:xfrm>
        </p:spPr>
        <p:txBody>
          <a:bodyPr>
            <a:normAutofit/>
          </a:bodyPr>
          <a:lstStyle/>
          <a:p>
            <a:r>
              <a:rPr lang="zh-CN" altLang="en-US"/>
              <a:t>To counteract this bias, the windowed SSD score can be divided by the overlap area 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pPr marL="0" indent="0">
              <a:buNone/>
            </a:pPr>
            <a:r>
              <a:rPr lang="zh-CN" altLang="en-US"/>
              <a:t>  to compute a per-pixel (or mean) squared pixel error</a:t>
            </a:r>
            <a:endParaRPr lang="zh-CN" altLang="en-US"/>
          </a:p>
          <a:p>
            <a:endParaRPr lang="zh-CN" altLang="en-US"/>
          </a:p>
          <a:p>
            <a:pPr marL="0" indent="0">
              <a:buNone/>
            </a:pPr>
            <a:endParaRPr lang="zh-CN" altLang="en-US"/>
          </a:p>
          <a:p>
            <a:pPr marL="0" indent="0">
              <a:buNone/>
            </a:pPr>
            <a:r>
              <a:rPr lang="zh-CN" altLang="en-US"/>
              <a:t>                              </a:t>
            </a:r>
            <a:endParaRPr lang="zh-CN" altLang="en-US"/>
          </a:p>
          <a:p>
            <a:pPr marL="0" indent="0">
              <a:buNone/>
            </a:pPr>
            <a:r>
              <a:rPr lang="zh-CN" altLang="en-US"/>
              <a:t>                                 root mean square intensity error           </a:t>
            </a:r>
            <a:endParaRPr lang="zh-CN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170" y="2413000"/>
            <a:ext cx="4051935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725" y="4248785"/>
            <a:ext cx="4910455" cy="80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7680" y="0"/>
            <a:ext cx="11386820" cy="1325880"/>
          </a:xfrm>
        </p:spPr>
        <p:txBody>
          <a:bodyPr>
            <a:normAutofit/>
          </a:bodyPr>
          <a:lstStyle/>
          <a:p>
            <a:r>
              <a:rPr lang="zh-CN" altLang="en-US"/>
              <a:t>Bias and gain (exposure differences)                           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100320"/>
          </a:xfrm>
        </p:spPr>
        <p:txBody>
          <a:bodyPr>
            <a:normAutofit/>
          </a:bodyPr>
          <a:lstStyle/>
          <a:p>
            <a:r>
              <a:rPr lang="zh-CN" altLang="en-US"/>
              <a:t>A simple model of linear (affine) intensity variation between the two</a:t>
            </a:r>
            <a:endParaRPr lang="zh-CN" altLang="en-US"/>
          </a:p>
          <a:p>
            <a:pPr marL="0" indent="0">
              <a:buNone/>
            </a:pPr>
            <a:r>
              <a:rPr lang="zh-CN" altLang="en-US"/>
              <a:t>images is the bias and gain model</a:t>
            </a:r>
            <a:endParaRPr lang="zh-CN" altLang="en-US"/>
          </a:p>
          <a:p>
            <a:pPr marL="0" indent="0">
              <a:buNone/>
            </a:pPr>
            <a:endParaRPr lang="zh-CN" altLang="en-US"/>
          </a:p>
          <a:p>
            <a:pPr marL="0" indent="0">
              <a:buNone/>
            </a:pPr>
            <a:endParaRPr lang="zh-CN" altLang="en-US"/>
          </a:p>
          <a:p>
            <a:pPr marL="0" indent="0">
              <a:buNone/>
            </a:pPr>
            <a:r>
              <a:rPr lang="zh-CN" altLang="en-US">
                <a:cs typeface="Arial" charset="0"/>
              </a:rPr>
              <a:t>                                                              α </a:t>
            </a:r>
            <a:r>
              <a:rPr lang="en-US" altLang="zh-CN">
                <a:cs typeface="Arial" charset="0"/>
              </a:rPr>
              <a:t>: gain              </a:t>
            </a:r>
            <a:r>
              <a:rPr lang="zh-CN" altLang="en-US">
                <a:cs typeface="Arial" charset="0"/>
              </a:rPr>
              <a:t> β </a:t>
            </a:r>
            <a:r>
              <a:rPr lang="en-US" altLang="zh-CN">
                <a:cs typeface="Arial" charset="0"/>
              </a:rPr>
              <a:t>: bias</a:t>
            </a:r>
            <a:endParaRPr lang="en-US" altLang="zh-CN">
              <a:cs typeface="Arial" charset="0"/>
            </a:endParaRPr>
          </a:p>
          <a:p>
            <a:pPr marL="0" indent="0">
              <a:buNone/>
            </a:pPr>
            <a:r>
              <a:rPr lang="zh-CN" altLang="en-US"/>
              <a:t>The least squares formulation then becomes</a:t>
            </a:r>
            <a:endParaRPr lang="zh-CN" altLang="en-US"/>
          </a:p>
          <a:p>
            <a:pPr marL="0" indent="0">
              <a:buNone/>
            </a:pPr>
            <a:endParaRPr lang="zh-CN" altLang="en-US"/>
          </a:p>
          <a:p>
            <a:pPr marL="0" indent="0">
              <a:buNone/>
            </a:pPr>
            <a:endParaRPr lang="zh-CN" altLang="en-US"/>
          </a:p>
          <a:p>
            <a:pPr marL="0" indent="0">
              <a:buNone/>
            </a:pPr>
            <a:r>
              <a:rPr lang="en-US" altLang="zh-CN"/>
              <a:t>I</a:t>
            </a:r>
            <a:r>
              <a:rPr lang="zh-CN" altLang="en-US"/>
              <a:t>t becomes necessary to perform a linear regression</a:t>
            </a:r>
            <a:endParaRPr lang="zh-CN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005" y="2947670"/>
            <a:ext cx="5789930" cy="57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644" y="4639154"/>
            <a:ext cx="8413363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sym typeface="+mn-ea"/>
              </a:rPr>
              <a:t>Correlation                                                     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69460"/>
          </a:xfrm>
        </p:spPr>
        <p:txBody>
          <a:bodyPr>
            <a:normAutofit lnSpcReduction="10000"/>
          </a:bodyPr>
          <a:lstStyle/>
          <a:p>
            <a:r>
              <a:rPr lang="en-US" altLang="zh-CN"/>
              <a:t>T</a:t>
            </a:r>
            <a:r>
              <a:rPr lang="zh-CN" altLang="en-US"/>
              <a:t>o maximize the product (or cross-correlation) of the two aligned images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r>
              <a:rPr lang="zh-CN" altLang="en-US"/>
              <a:t>At first glance, this may appear to make bias and gain modeling unnecessary</a:t>
            </a:r>
            <a:r>
              <a:rPr lang="en-US" altLang="zh-CN"/>
              <a:t>.</a:t>
            </a:r>
            <a:endParaRPr lang="en-US" altLang="zh-CN"/>
          </a:p>
          <a:p>
            <a:endParaRPr lang="en-US" altLang="zh-CN"/>
          </a:p>
          <a:p>
            <a:r>
              <a:rPr lang="en-US" altLang="zh-CN"/>
              <a:t>However, this is actually not true.</a:t>
            </a:r>
            <a:r>
              <a:rPr lang="zh-CN" altLang="en-US">
                <a:sym typeface="+mn-ea"/>
              </a:rPr>
              <a:t>If a very bright patch exists in           , the maximum product may actually lie in that area.</a:t>
            </a:r>
            <a:endParaRPr lang="zh-CN" altLang="en-US"/>
          </a:p>
          <a:p>
            <a:endParaRPr lang="zh-CN" alt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055" y="2356485"/>
            <a:ext cx="5692140" cy="1040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对象 3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9505950" y="4921250"/>
          <a:ext cx="778510" cy="490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r:id="rId2" imgW="342900" imgH="215900" progId="Equation.KSEE3">
                  <p:embed/>
                </p:oleObj>
              </mc:Choice>
              <mc:Fallback>
                <p:oleObj name="" r:id="rId2" imgW="342900" imgH="2159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505950" y="4921250"/>
                        <a:ext cx="778510" cy="4902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04800" y="365125"/>
            <a:ext cx="10515600" cy="576580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>
                <a:sym typeface="+mn-ea"/>
              </a:rPr>
              <a:t>Correlation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259840"/>
            <a:ext cx="10515600" cy="5437505"/>
          </a:xfrm>
        </p:spPr>
        <p:txBody>
          <a:bodyPr>
            <a:normAutofit fontScale="90000" lnSpcReduction="10000"/>
          </a:bodyPr>
          <a:lstStyle/>
          <a:p>
            <a:endParaRPr lang="zh-CN" altLang="en-US"/>
          </a:p>
          <a:p>
            <a:r>
              <a:rPr lang="en-US" altLang="zh-CN"/>
              <a:t>F</a:t>
            </a:r>
            <a:r>
              <a:rPr lang="zh-CN" altLang="en-US"/>
              <a:t>or this reason, normalized cross-correlation is more commonly used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r>
              <a:rPr lang="zh-CN" altLang="en-US" i="1"/>
              <a:t>mean images</a:t>
            </a:r>
            <a:r>
              <a:rPr lang="zh-CN" altLang="en-US"/>
              <a:t> of the corresponding patches and </a:t>
            </a:r>
            <a:r>
              <a:rPr lang="zh-CN" altLang="en-US" i="1">
                <a:solidFill>
                  <a:schemeClr val="accent4"/>
                </a:solidFill>
              </a:rPr>
              <a:t>N</a:t>
            </a:r>
            <a:r>
              <a:rPr lang="zh-CN" altLang="en-US"/>
              <a:t> is the number of pixels in the patch.</a:t>
            </a:r>
            <a:endParaRPr lang="zh-CN" altLang="en-US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280" y="2553335"/>
            <a:ext cx="7060565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215" y="3942715"/>
            <a:ext cx="2727960" cy="808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095" y="3943985"/>
            <a:ext cx="3202940" cy="807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4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sym typeface="+mn-ea"/>
              </a:rPr>
              <a:t>Correlation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z="3200"/>
              <a:t>normalized SSD</a:t>
            </a:r>
            <a:endParaRPr lang="zh-CN" altLang="en-US" sz="3200"/>
          </a:p>
          <a:p>
            <a:endParaRPr lang="zh-CN" altLang="en-US" sz="3200"/>
          </a:p>
          <a:p>
            <a:endParaRPr lang="zh-CN" altLang="en-US" sz="320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889" y="3245108"/>
            <a:ext cx="6197158" cy="995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88925" y="244475"/>
            <a:ext cx="10515600" cy="868680"/>
          </a:xfrm>
        </p:spPr>
        <p:txBody>
          <a:bodyPr/>
          <a:lstStyle/>
          <a:p>
            <a:r>
              <a:rPr lang="en-US" altLang="zh-CN"/>
              <a:t> Introduction</a:t>
            </a:r>
            <a:endParaRPr lang="en-US"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-2540" y="2575560"/>
            <a:ext cx="11188700" cy="4351655"/>
          </a:xfrm>
        </p:spPr>
        <p:txBody>
          <a:bodyPr/>
          <a:lstStyle/>
          <a:p>
            <a:endParaRPr lang="zh-CN" altLang="en-US"/>
          </a:p>
          <a:p>
            <a:endParaRPr lang="zh-CN" altLang="en-US"/>
          </a:p>
          <a:p>
            <a:pPr marL="0" indent="0">
              <a:buNone/>
            </a:pPr>
            <a:r>
              <a:rPr lang="zh-CN" altLang="en-US"/>
              <a:t>              </a:t>
            </a:r>
            <a:r>
              <a:rPr lang="zh-CN" altLang="en-US" sz="3200"/>
              <a:t>Algorithms for aligning images and estimating motion</a:t>
            </a:r>
            <a:endParaRPr lang="zh-CN" altLang="en-US" sz="3200"/>
          </a:p>
          <a:p>
            <a:endParaRPr lang="zh-CN" alt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sym typeface="+mn-ea"/>
              </a:rPr>
              <a:t>8.1.1 Hierarchical Motion Estimation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z="3200"/>
              <a:t>The simplest solution </a:t>
            </a:r>
            <a:r>
              <a:rPr lang="en-US" altLang="zh-CN" sz="3200"/>
              <a:t>to find the minimum of alignment cost function between two images </a:t>
            </a:r>
            <a:r>
              <a:rPr lang="zh-CN" altLang="en-US" sz="3200"/>
              <a:t>is to do a full search over some range of shifts</a:t>
            </a:r>
            <a:r>
              <a:rPr lang="en-US" altLang="zh-CN" sz="3200"/>
              <a:t>.</a:t>
            </a:r>
            <a:endParaRPr lang="en-US" altLang="zh-CN" sz="3200"/>
          </a:p>
          <a:p>
            <a:endParaRPr lang="en-US" altLang="zh-CN" sz="3200"/>
          </a:p>
          <a:p>
            <a:endParaRPr lang="en-US" altLang="zh-CN" sz="3200"/>
          </a:p>
          <a:p>
            <a:r>
              <a:rPr lang="en-US" altLang="zh-CN" sz="3200"/>
              <a:t>To accelerate this search process, hierarchical motion estimation is often used</a:t>
            </a:r>
            <a:endParaRPr lang="en-US" altLang="zh-CN" sz="3200"/>
          </a:p>
          <a:p>
            <a:endParaRPr lang="en-US" altLang="zh-CN" sz="3200"/>
          </a:p>
        </p:txBody>
      </p:sp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sym typeface="+mn-ea"/>
              </a:rPr>
              <a:t>Hierarchical Motion Estimation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  <a:p>
            <a:endParaRPr lang="zh-CN" altLang="en-US"/>
          </a:p>
          <a:p>
            <a:pPr marL="0" indent="0">
              <a:buNone/>
            </a:pPr>
            <a:endParaRPr lang="zh-CN" altLang="en-US" sz="3200"/>
          </a:p>
          <a:p>
            <a:endParaRPr lang="zh-CN" altLang="en-US"/>
          </a:p>
          <a:p>
            <a:endParaRPr lang="zh-CN" alt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508" y="1582473"/>
            <a:ext cx="2971277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2" cstate="print"/>
          <a:srcRect l="-670" b="16070"/>
          <a:stretch>
            <a:fillRect/>
          </a:stretch>
        </p:blipFill>
        <p:spPr bwMode="auto">
          <a:xfrm>
            <a:off x="2148840" y="2506980"/>
            <a:ext cx="7720965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0603" y="569913"/>
            <a:ext cx="10979124" cy="581025"/>
          </a:xfrm>
        </p:spPr>
        <p:txBody>
          <a:bodyPr/>
          <a:lstStyle/>
          <a:p>
            <a:r>
              <a:rPr lang="en-US" altLang="zh-TW" dirty="0" smtClean="0">
                <a:sym typeface="+mn-ea"/>
              </a:rPr>
              <a:t>Hierarchical Motion Estimation</a:t>
            </a:r>
            <a:endParaRPr lang="zh-CN" altLang="en-US"/>
          </a:p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913745" cy="4351655"/>
          </a:xfrm>
        </p:spPr>
        <p:txBody>
          <a:bodyPr/>
          <a:lstStyle/>
          <a:p>
            <a:r>
              <a:rPr lang="zh-CN" altLang="en-US"/>
              <a:t>At the coarsest level, we search for the best displacement </a:t>
            </a:r>
            <a:endParaRPr lang="zh-CN" altLang="en-US"/>
          </a:p>
          <a:p>
            <a:pPr marL="0" indent="0">
              <a:buNone/>
            </a:pPr>
            <a:r>
              <a:rPr lang="zh-CN" altLang="en-US"/>
              <a:t>that minimizes the difference between images        and </a:t>
            </a:r>
            <a:endParaRPr lang="zh-CN" altLang="en-US"/>
          </a:p>
          <a:p>
            <a:pPr marL="0" indent="0">
              <a:buNone/>
            </a:pPr>
            <a:endParaRPr lang="zh-CN" altLang="en-US"/>
          </a:p>
          <a:p>
            <a:pPr marL="0" indent="0">
              <a:buNone/>
            </a:pPr>
            <a:endParaRPr lang="zh-CN" altLang="en-US"/>
          </a:p>
          <a:p>
            <a:pPr marL="0" indent="0">
              <a:buNone/>
            </a:pPr>
            <a:r>
              <a:rPr lang="zh-CN" altLang="en-US"/>
              <a:t>This is usually done </a:t>
            </a:r>
            <a:r>
              <a:rPr lang="en-US" altLang="zh-CN"/>
              <a:t>by</a:t>
            </a:r>
            <a:r>
              <a:rPr lang="zh-CN" altLang="en-US"/>
              <a:t> using a full search over some range of displacements</a:t>
            </a:r>
            <a:endParaRPr lang="zh-CN" altLang="en-US"/>
          </a:p>
          <a:p>
            <a:pPr marL="0" indent="0">
              <a:buNone/>
            </a:pPr>
            <a:endParaRPr lang="zh-CN" altLang="en-US"/>
          </a:p>
        </p:txBody>
      </p:sp>
      <p:graphicFrame>
        <p:nvGraphicFramePr>
          <p:cNvPr id="5" name="对象 4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8890635" y="1664335"/>
          <a:ext cx="688340" cy="612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7" name="" r:id="rId1" imgW="228600" imgH="203200" progId="Equation.KSEE3">
                  <p:embed/>
                </p:oleObj>
              </mc:Choice>
              <mc:Fallback>
                <p:oleObj name="" r:id="rId1" imgW="228600" imgH="203200" progId="Equation.KSEE3">
                  <p:embed/>
                  <p:pic>
                    <p:nvPicPr>
                      <p:cNvPr id="0" name="图片 2048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8890635" y="1664335"/>
                        <a:ext cx="688340" cy="6121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对象 5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7207250" y="2192020"/>
          <a:ext cx="589280" cy="6229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8" name="" r:id="rId3" imgW="228600" imgH="241300" progId="Equation.KSEE3">
                  <p:embed/>
                </p:oleObj>
              </mc:Choice>
              <mc:Fallback>
                <p:oleObj name="" r:id="rId3" imgW="228600" imgH="241300" progId="Equation.KSEE3">
                  <p:embed/>
                  <p:pic>
                    <p:nvPicPr>
                      <p:cNvPr id="0" name="图片 2049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207250" y="2192020"/>
                        <a:ext cx="589280" cy="6229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对象 6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8369935" y="2167255"/>
          <a:ext cx="626745" cy="6267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9" name="" r:id="rId5" imgW="228600" imgH="228600" progId="Equation.KSEE3">
                  <p:embed/>
                </p:oleObj>
              </mc:Choice>
              <mc:Fallback>
                <p:oleObj name="" r:id="rId5" imgW="228600" imgH="228600" progId="Equation.KSEE3">
                  <p:embed/>
                  <p:pic>
                    <p:nvPicPr>
                      <p:cNvPr id="0" name="图片 2050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369935" y="2167255"/>
                        <a:ext cx="626745" cy="6267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对象 7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3824605" y="4323715"/>
          <a:ext cx="4202430" cy="9118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0" name="" r:id="rId7" imgW="1054100" imgH="228600" progId="Equation.KSEE3">
                  <p:embed/>
                </p:oleObj>
              </mc:Choice>
              <mc:Fallback>
                <p:oleObj name="" r:id="rId7" imgW="1054100" imgH="228600" progId="Equation.KSEE3">
                  <p:embed/>
                  <p:pic>
                    <p:nvPicPr>
                      <p:cNvPr id="0" name="图片 205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824605" y="4323715"/>
                        <a:ext cx="4202430" cy="9118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9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6240" y="441325"/>
            <a:ext cx="10515600" cy="852170"/>
          </a:xfrm>
        </p:spPr>
        <p:txBody>
          <a:bodyPr/>
          <a:lstStyle/>
          <a:p>
            <a:r>
              <a:rPr lang="en-US" altLang="zh-TW" dirty="0" smtClean="0">
                <a:sym typeface="+mn-ea"/>
              </a:rPr>
              <a:t>Hierarchical Motion Estimation</a:t>
            </a:r>
            <a:endParaRPr lang="zh-CN" altLang="en-US"/>
          </a:p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398270"/>
            <a:ext cx="10515600" cy="4779010"/>
          </a:xfrm>
        </p:spPr>
        <p:txBody>
          <a:bodyPr/>
          <a:lstStyle/>
          <a:p>
            <a:endParaRPr lang="zh-CN" altLang="en-US"/>
          </a:p>
          <a:p>
            <a:r>
              <a:rPr lang="zh-CN" altLang="en-US"/>
              <a:t>Once a suitable motion vector has been estimated, it is used to predict a likely displacement for the next finer level</a:t>
            </a:r>
            <a:r>
              <a:rPr lang="en-US" altLang="zh-CN"/>
              <a:t>.</a:t>
            </a:r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r>
              <a:rPr lang="en-US" altLang="zh-CN"/>
              <a:t>The search over displacements is then repeated at the finer level over</a:t>
            </a:r>
            <a:endParaRPr lang="en-US" altLang="zh-CN"/>
          </a:p>
          <a:p>
            <a:pPr marL="0" indent="0">
              <a:buNone/>
            </a:pPr>
            <a:r>
              <a:rPr lang="en-US" altLang="zh-CN"/>
              <a:t>a much narrower range of displacements</a:t>
            </a:r>
            <a:endParaRPr lang="en-US" altLang="zh-CN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345" y="3238500"/>
            <a:ext cx="4544695" cy="1026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2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>
                <a:sym typeface="+mn-ea"/>
              </a:rPr>
              <a:t>8.1.2 Fourier-based Alignment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  <a:p>
            <a:r>
              <a:rPr lang="zh-CN" altLang="en-US"/>
              <a:t>When the search range corresponds to a significant fraction of the</a:t>
            </a:r>
            <a:endParaRPr lang="zh-CN" altLang="en-US"/>
          </a:p>
          <a:p>
            <a:pPr marL="0" indent="0">
              <a:buNone/>
            </a:pPr>
            <a:r>
              <a:rPr lang="zh-CN" altLang="en-US"/>
              <a:t>larger image , the hierarchical approach may not work that well, since</a:t>
            </a:r>
            <a:endParaRPr lang="zh-CN" altLang="en-US"/>
          </a:p>
          <a:p>
            <a:pPr marL="0" indent="0">
              <a:buNone/>
            </a:pPr>
            <a:r>
              <a:rPr lang="zh-CN" altLang="en-US"/>
              <a:t>it is often not possible to coarsen the representation too much before significant features are blurred away.</a:t>
            </a:r>
            <a:endParaRPr lang="zh-CN" altLang="en-US"/>
          </a:p>
          <a:p>
            <a:pPr marL="0" indent="0">
              <a:buNone/>
            </a:pPr>
            <a:endParaRPr lang="zh-CN" altLang="en-US"/>
          </a:p>
          <a:p>
            <a:pPr marL="0" indent="0">
              <a:buNone/>
            </a:pPr>
            <a:r>
              <a:rPr lang="zh-CN" altLang="en-US"/>
              <a:t>In this case, a Fourier-based approach may be preferable.</a:t>
            </a:r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7680" y="456565"/>
            <a:ext cx="10515600" cy="805815"/>
          </a:xfrm>
        </p:spPr>
        <p:txBody>
          <a:bodyPr/>
          <a:lstStyle/>
          <a:p>
            <a:r>
              <a:rPr lang="en-US" altLang="zh-TW" smtClean="0">
                <a:sym typeface="+mn-ea"/>
              </a:rPr>
              <a:t>Fourier-based Alignment</a:t>
            </a:r>
            <a:endParaRPr lang="zh-CN" altLang="en-US"/>
          </a:p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504950"/>
            <a:ext cx="10515600" cy="4672330"/>
          </a:xfrm>
        </p:spPr>
        <p:txBody>
          <a:bodyPr/>
          <a:lstStyle/>
          <a:p>
            <a:endParaRPr lang="zh-CN" altLang="en-US"/>
          </a:p>
          <a:p>
            <a:r>
              <a:rPr lang="zh-CN" altLang="en-US"/>
              <a:t>Fourier-based alignment relies on the fact that the Fourier transform of a shifted signal has the same magnitude as the original signal but a linearly varying phase</a:t>
            </a:r>
            <a:endParaRPr lang="zh-CN" altLang="en-US"/>
          </a:p>
          <a:p>
            <a:endParaRPr lang="zh-CN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410" y="3907790"/>
            <a:ext cx="8742045" cy="563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2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6323" y="585153"/>
            <a:ext cx="10979124" cy="581025"/>
          </a:xfrm>
        </p:spPr>
        <p:txBody>
          <a:bodyPr/>
          <a:lstStyle/>
          <a:p>
            <a:r>
              <a:rPr lang="en-US" altLang="zh-TW" smtClean="0">
                <a:sym typeface="+mn-ea"/>
              </a:rPr>
              <a:t>Fourier-based Alignment</a:t>
            </a:r>
            <a:endParaRPr lang="zh-CN" altLang="en-US"/>
          </a:p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/>
              <a:t>While Fourier-based convolution is often used to accelerate the computation of image correlations, it can also be used to accelerate the sum of squared differences function</a:t>
            </a:r>
            <a:r>
              <a:rPr lang="en-US" altLang="zh-CN"/>
              <a:t>.</a:t>
            </a:r>
            <a:endParaRPr lang="en-US" altLang="zh-CN"/>
          </a:p>
          <a:p>
            <a:endParaRPr lang="en-US" altLang="zh-CN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780" y="3361690"/>
            <a:ext cx="6763385" cy="962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685" y="4416425"/>
            <a:ext cx="7004050" cy="1629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3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5843" y="554673"/>
            <a:ext cx="10979124" cy="581025"/>
          </a:xfrm>
        </p:spPr>
        <p:txBody>
          <a:bodyPr/>
          <a:lstStyle/>
          <a:p>
            <a:r>
              <a:rPr lang="en-US" altLang="zh-TW" dirty="0" smtClean="0">
                <a:sym typeface="+mn-ea"/>
              </a:rPr>
              <a:t>Windowed Correlation</a:t>
            </a:r>
            <a:endParaRPr lang="zh-TW" altLang="en-US" dirty="0" smtClean="0"/>
          </a:p>
          <a:p>
            <a:endParaRPr lang="zh-CN" alt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755" y="2017395"/>
            <a:ext cx="9875520" cy="1135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779145" y="2066925"/>
            <a:ext cx="9759950" cy="2471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r>
              <a:rPr lang="zh-CN" altLang="en-US" sz="2400"/>
              <a:t>the weighting functions       and       are zero outside the valid ranges of the images</a:t>
            </a:r>
            <a:endParaRPr lang="zh-CN" altLang="en-US" sz="2400"/>
          </a:p>
          <a:p>
            <a:endParaRPr lang="zh-CN" altLang="en-US"/>
          </a:p>
        </p:txBody>
      </p:sp>
      <p:graphicFrame>
        <p:nvGraphicFramePr>
          <p:cNvPr id="3" name="对象 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022725" y="3357880"/>
          <a:ext cx="507365" cy="6089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1" name="" r:id="rId2" imgW="190500" imgH="228600" progId="Equation.KSEE3">
                  <p:embed/>
                </p:oleObj>
              </mc:Choice>
              <mc:Fallback>
                <p:oleObj name="" r:id="rId2" imgW="190500" imgH="2286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022725" y="3357880"/>
                        <a:ext cx="507365" cy="6089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对象 4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5146675" y="3394710"/>
          <a:ext cx="450215" cy="548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2" name="" r:id="rId4" imgW="177165" imgH="215900" progId="Equation.KSEE3">
                  <p:embed/>
                </p:oleObj>
              </mc:Choice>
              <mc:Fallback>
                <p:oleObj name="" r:id="rId4" imgW="177165" imgH="215900" progId="Equation.KSEE3">
                  <p:embed/>
                  <p:pic>
                    <p:nvPicPr>
                      <p:cNvPr id="0" name="图片 102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146675" y="3394710"/>
                        <a:ext cx="450215" cy="5486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图片 5" descr="4UN]OTGID1_F@2B0FIDVQDL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850" y="4705350"/>
            <a:ext cx="10393680" cy="131191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Phase Correlation 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09149"/>
            <a:ext cx="11073714" cy="4351338"/>
          </a:xfrm>
        </p:spPr>
        <p:txBody>
          <a:bodyPr/>
          <a:lstStyle/>
          <a:p>
            <a:endParaRPr lang="en-US" altLang="zh-TW" dirty="0"/>
          </a:p>
          <a:p>
            <a:endParaRPr lang="zh-CN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366" y="2629830"/>
            <a:ext cx="7260581" cy="1429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2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35280" y="487046"/>
            <a:ext cx="10515600" cy="788172"/>
          </a:xfrm>
        </p:spPr>
        <p:txBody>
          <a:bodyPr/>
          <a:lstStyle/>
          <a:p>
            <a:r>
              <a:rPr lang="en-US" altLang="zh-TW" dirty="0">
                <a:sym typeface="+mn-ea"/>
              </a:rPr>
              <a:t>Phase Correlation </a:t>
            </a:r>
            <a:endParaRPr lang="zh-CN" altLang="en-US" dirty="0"/>
          </a:p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416908"/>
            <a:ext cx="10515600" cy="4760055"/>
          </a:xfrm>
        </p:spPr>
        <p:txBody>
          <a:bodyPr/>
          <a:lstStyle/>
          <a:p>
            <a:r>
              <a:rPr lang="en-US" altLang="zh-TW" dirty="0"/>
              <a:t>we have </a:t>
            </a:r>
            <a:r>
              <a:rPr lang="en-US" altLang="zh-TW" dirty="0" smtClean="0"/>
              <a:t>                                  and </a:t>
            </a:r>
            <a:r>
              <a:rPr lang="en-US" altLang="zh-TW" dirty="0"/>
              <a:t>hence</a:t>
            </a:r>
            <a:r>
              <a:rPr lang="en-US" altLang="zh-TW" dirty="0" smtClean="0"/>
              <a:t>,</a:t>
            </a:r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zh-TW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494" y="1475904"/>
            <a:ext cx="2431824" cy="385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992" y="3096828"/>
            <a:ext cx="8868016" cy="140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95910" y="-5080"/>
            <a:ext cx="10515600" cy="1325563"/>
          </a:xfrm>
        </p:spPr>
        <p:txBody>
          <a:bodyPr/>
          <a:lstStyle/>
          <a:p>
            <a:r>
              <a:rPr lang="en-US" altLang="zh-CN"/>
              <a:t> Keywords</a:t>
            </a:r>
            <a:endParaRPr lang="en-US"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75005" y="1739900"/>
            <a:ext cx="10515600" cy="4351338"/>
          </a:xfrm>
        </p:spPr>
        <p:txBody>
          <a:bodyPr/>
          <a:lstStyle/>
          <a:p>
            <a:r>
              <a:rPr lang="en-US" altLang="zh-CN"/>
              <a:t>alignment</a:t>
            </a:r>
            <a:endParaRPr lang="en-US" altLang="zh-CN"/>
          </a:p>
          <a:p>
            <a:endParaRPr lang="en-US" altLang="zh-CN"/>
          </a:p>
          <a:p>
            <a:r>
              <a:rPr lang="en-US" altLang="zh-CN"/>
              <a:t>motion estimation</a:t>
            </a:r>
            <a:endParaRPr lang="zh-CN" altLang="en-US"/>
          </a:p>
          <a:p>
            <a:endParaRPr lang="en-US" altLang="zh-CN"/>
          </a:p>
          <a:p>
            <a:r>
              <a:rPr lang="en-US" altLang="zh-CN"/>
              <a:t>error metric</a:t>
            </a:r>
            <a:endParaRPr lang="en-US" altLang="zh-CN"/>
          </a:p>
          <a:p>
            <a:endParaRPr lang="en-US" altLang="zh-CN"/>
          </a:p>
          <a:p>
            <a:r>
              <a:rPr lang="en-US" altLang="zh-CN"/>
              <a:t>hierarchical coarse-to-fine</a:t>
            </a:r>
            <a:endParaRPr lang="en-US" altLang="zh-CN"/>
          </a:p>
          <a:p>
            <a:endParaRPr lang="en-US" altLang="zh-CN"/>
          </a:p>
          <a:p>
            <a:r>
              <a:rPr lang="en-US" altLang="zh-CN"/>
              <a:t>parametric motion</a:t>
            </a:r>
            <a:endParaRPr lang="en-US" altLang="zh-CN"/>
          </a:p>
          <a:p>
            <a:endParaRPr lang="en-US" altLang="zh-CN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2430" y="212577"/>
            <a:ext cx="10515600" cy="870551"/>
          </a:xfrm>
        </p:spPr>
        <p:txBody>
          <a:bodyPr/>
          <a:lstStyle/>
          <a:p>
            <a:r>
              <a:rPr lang="en-US" altLang="zh-TW" dirty="0">
                <a:sym typeface="+mn-ea"/>
              </a:rPr>
              <a:t>Phase Correlation </a:t>
            </a:r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1"/>
          <a:srcRect l="26191" t="49767" r="54366" b="45139"/>
          <a:stretch>
            <a:fillRect/>
          </a:stretch>
        </p:blipFill>
        <p:spPr>
          <a:xfrm>
            <a:off x="2718033" y="1619074"/>
            <a:ext cx="6677366" cy="984083"/>
          </a:xfrm>
          <a:prstGeom prst="rect">
            <a:avLst/>
          </a:prstGeom>
        </p:spPr>
      </p:pic>
      <p:cxnSp>
        <p:nvCxnSpPr>
          <p:cNvPr id="6" name="直線接點 5"/>
          <p:cNvCxnSpPr/>
          <p:nvPr/>
        </p:nvCxnSpPr>
        <p:spPr>
          <a:xfrm flipH="1">
            <a:off x="9399373" y="1631092"/>
            <a:ext cx="0" cy="96382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/>
          <a:srcRect l="30275" t="58640" r="50246" b="38582"/>
          <a:stretch>
            <a:fillRect/>
          </a:stretch>
        </p:blipFill>
        <p:spPr>
          <a:xfrm>
            <a:off x="2565633" y="3116015"/>
            <a:ext cx="6677366" cy="541239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450097" y="4305300"/>
            <a:ext cx="1118945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The output of phase correlation (under ideal conditions) is therefore a single spike (impulse) located at the correct value of u, which (in principle) makes it easier to find the correct estimate.</a:t>
            </a:r>
            <a:endParaRPr lang="zh-TW" altLang="en-US" sz="2800" dirty="0"/>
          </a:p>
          <a:p>
            <a:endParaRPr lang="zh-TW" altLang="en-US" dirty="0"/>
          </a:p>
        </p:txBody>
      </p:sp>
    </p:spTree>
    <p:custDataLst>
      <p:tags r:id="rId3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Rotations and Scale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904999"/>
            <a:ext cx="10515600" cy="4271963"/>
          </a:xfrm>
        </p:spPr>
        <p:txBody>
          <a:bodyPr/>
          <a:lstStyle/>
          <a:p>
            <a:r>
              <a:rPr lang="en-US" altLang="zh-TW" dirty="0"/>
              <a:t>While Fourier-based alignment is mostly used to estimate </a:t>
            </a:r>
            <a:r>
              <a:rPr lang="en-US" altLang="zh-TW" dirty="0" smtClean="0"/>
              <a:t>translational shifts </a:t>
            </a:r>
            <a:r>
              <a:rPr lang="en-US" altLang="zh-TW" dirty="0"/>
              <a:t>between images, it can, under certain limited conditions, also be used to </a:t>
            </a:r>
            <a:r>
              <a:rPr lang="en-US" altLang="zh-TW" dirty="0" smtClean="0"/>
              <a:t>estimate in-plane </a:t>
            </a:r>
            <a:r>
              <a:rPr lang="en-US" altLang="zh-TW" dirty="0"/>
              <a:t>rotations and scales.</a:t>
            </a:r>
            <a:endParaRPr lang="zh-TW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179" y="3819338"/>
            <a:ext cx="5252248" cy="1095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2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0520" y="471805"/>
            <a:ext cx="10515600" cy="796925"/>
          </a:xfrm>
        </p:spPr>
        <p:txBody>
          <a:bodyPr/>
          <a:lstStyle/>
          <a:p>
            <a:r>
              <a:rPr lang="en-US" altLang="zh-TW" dirty="0">
                <a:sym typeface="+mn-ea"/>
              </a:rPr>
              <a:t>Rotations and Scale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352550"/>
            <a:ext cx="10515600" cy="4824413"/>
          </a:xfrm>
        </p:spPr>
        <p:txBody>
          <a:bodyPr>
            <a:normAutofit/>
          </a:bodyPr>
          <a:lstStyle/>
          <a:p>
            <a:r>
              <a:rPr lang="en-US" altLang="zh-TW" dirty="0"/>
              <a:t>re-sample the images into polar </a:t>
            </a:r>
            <a:r>
              <a:rPr lang="en-US" altLang="zh-TW" dirty="0" smtClean="0"/>
              <a:t>coordinates</a:t>
            </a:r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r>
              <a:rPr lang="en-US" altLang="zh-TW" dirty="0"/>
              <a:t>The desired rotation can then be estimated using a Fast Fourier Transform (FFT) </a:t>
            </a:r>
            <a:r>
              <a:rPr lang="en-US" altLang="zh-TW" dirty="0" smtClean="0"/>
              <a:t>shift-based technique</a:t>
            </a:r>
            <a:r>
              <a:rPr lang="en-US" altLang="zh-TW" dirty="0"/>
              <a:t>.</a:t>
            </a:r>
            <a:endParaRPr lang="zh-TW" alt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467" y="1883580"/>
            <a:ext cx="4700567" cy="66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687" y="2895600"/>
            <a:ext cx="4456125" cy="662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899" y="3748721"/>
            <a:ext cx="5897700" cy="964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4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65760" y="441325"/>
            <a:ext cx="10515600" cy="842010"/>
          </a:xfrm>
        </p:spPr>
        <p:txBody>
          <a:bodyPr>
            <a:normAutofit/>
          </a:bodyPr>
          <a:lstStyle/>
          <a:p>
            <a:r>
              <a:rPr lang="en-US" altLang="zh-TW" dirty="0">
                <a:sym typeface="+mn-ea"/>
              </a:rPr>
              <a:t>Rotations and Scale</a:t>
            </a:r>
            <a:endParaRPr lang="en-US" altLang="zh-TW" dirty="0">
              <a:sym typeface="+mn-ea"/>
            </a:endParaRPr>
          </a:p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169670"/>
            <a:ext cx="10515600" cy="4976813"/>
          </a:xfrm>
        </p:spPr>
        <p:txBody>
          <a:bodyPr/>
          <a:lstStyle/>
          <a:p>
            <a:r>
              <a:rPr lang="en-US" altLang="zh-TW" dirty="0"/>
              <a:t>If the two images are also related by a scale</a:t>
            </a:r>
            <a:r>
              <a:rPr lang="en-US" altLang="zh-TW" dirty="0" smtClean="0"/>
              <a:t>,</a:t>
            </a:r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r>
              <a:rPr lang="en-US" altLang="zh-TW" dirty="0"/>
              <a:t>we can re-sample into log-polar coordinates,</a:t>
            </a:r>
            <a:endParaRPr lang="zh-TW" alt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679" y="2075706"/>
            <a:ext cx="3968966" cy="705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106" y="3883012"/>
            <a:ext cx="4735206" cy="65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106" y="4952581"/>
            <a:ext cx="4735206" cy="602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4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65363" y="539433"/>
            <a:ext cx="10979124" cy="581025"/>
          </a:xfrm>
        </p:spPr>
        <p:txBody>
          <a:bodyPr/>
          <a:lstStyle/>
          <a:p>
            <a:r>
              <a:rPr lang="en-US" altLang="zh-TW" dirty="0">
                <a:sym typeface="+mn-ea"/>
              </a:rPr>
              <a:t>Rotations and Scale</a:t>
            </a:r>
            <a:endParaRPr lang="zh-TW" altLang="en-US" dirty="0"/>
          </a:p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dirty="0" smtClean="0"/>
              <a:t>I believe we can use two dimensional FFT to solve the alignment.</a:t>
            </a:r>
            <a:endParaRPr lang="en-US" altLang="zh-TW" dirty="0" smtClean="0"/>
          </a:p>
          <a:p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564" y="1690688"/>
            <a:ext cx="6992872" cy="998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2"/>
    </p:custData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11083" y="569913"/>
            <a:ext cx="10979124" cy="581025"/>
          </a:xfrm>
        </p:spPr>
        <p:txBody>
          <a:bodyPr/>
          <a:lstStyle/>
          <a:p>
            <a:r>
              <a:rPr lang="en-US" altLang="zh-TW" dirty="0">
                <a:sym typeface="+mn-ea"/>
              </a:rPr>
              <a:t>Rotations and Scale</a:t>
            </a:r>
            <a:endParaRPr lang="zh-TW" altLang="en-US" dirty="0"/>
          </a:p>
          <a:p>
            <a:endParaRPr lang="zh-TW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altLang="zh-TW" dirty="0" smtClean="0"/>
              </a:p>
              <a:p>
                <a:endParaRPr lang="en-US" altLang="zh-TW" dirty="0"/>
              </a:p>
              <a:p>
                <a:endParaRPr lang="en-US" altLang="zh-TW" dirty="0" smtClean="0"/>
              </a:p>
              <a:p>
                <a:endParaRPr lang="en-US" altLang="zh-TW" dirty="0"/>
              </a:p>
              <a:p>
                <a:r>
                  <a:rPr lang="en-US" altLang="zh-TW" dirty="0" smtClean="0"/>
                  <a:t>The output of phase correlation (under ideal conditions) is therefore a single spike (impulse) located at the correct value of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acc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TW" alt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</m:oMath>
                </a14:m>
                <a:r>
                  <a:rPr lang="en-US" altLang="zh-TW" dirty="0" smtClean="0"/>
                  <a:t>, </a:t>
                </a:r>
                <a:r>
                  <a:rPr lang="en-US" altLang="zh-TW" dirty="0"/>
                  <a:t>which (in principle) makes it easier to find the correct estimate.</a:t>
                </a:r>
                <a:endParaRPr lang="zh-TW" altLang="en-US" dirty="0"/>
              </a:p>
              <a:p>
                <a:endParaRPr lang="zh-TW" altLang="en-US" dirty="0"/>
              </a:p>
            </p:txBody>
          </p:sp>
        </mc:Choice>
        <mc:Fallback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1"/>
                <a:stretch>
                  <a:fillRect l="-1043" r="-185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  <a:endParaRPr lang="zh-TW" altLang="en-US">
                  <a:noFill/>
                </a:endParaRPr>
              </a:p>
            </p:txBody>
          </p:sp>
        </mc:Fallback>
      </mc:AlternateContent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709" y="1690688"/>
            <a:ext cx="7260581" cy="1429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3"/>
    </p:custData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8.1.3 Incremental Refinement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 smtClean="0"/>
          </a:p>
          <a:p>
            <a:r>
              <a:rPr lang="en-US" altLang="zh-TW" dirty="0" smtClean="0"/>
              <a:t>The </a:t>
            </a:r>
            <a:r>
              <a:rPr lang="en-US" altLang="zh-TW" dirty="0"/>
              <a:t>techniques described up till now can estimate alignment to the nearest pixel </a:t>
            </a:r>
            <a:r>
              <a:rPr lang="en-US" altLang="zh-TW" dirty="0" smtClean="0"/>
              <a:t>.</a:t>
            </a:r>
            <a:endParaRPr lang="en-US" altLang="zh-TW" dirty="0" smtClean="0"/>
          </a:p>
          <a:p>
            <a:endParaRPr lang="en-US" altLang="zh-TW" dirty="0"/>
          </a:p>
          <a:p>
            <a:r>
              <a:rPr lang="en-US" altLang="zh-TW" dirty="0"/>
              <a:t>In general, image stabilization </a:t>
            </a:r>
            <a:r>
              <a:rPr lang="en-US" altLang="zh-TW" dirty="0" smtClean="0"/>
              <a:t>and stitching </a:t>
            </a:r>
            <a:r>
              <a:rPr lang="en-US" altLang="zh-TW" dirty="0"/>
              <a:t>applications require much higher accuracies to obtain acceptable results.</a:t>
            </a:r>
            <a:endParaRPr lang="zh-TW" altLang="en-US" dirty="0"/>
          </a:p>
        </p:txBody>
      </p:sp>
    </p:spTree>
    <p:custDataLst>
      <p:tags r:id="rId1"/>
    </p:custData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6720" y="456565"/>
            <a:ext cx="10515600" cy="777875"/>
          </a:xfrm>
        </p:spPr>
        <p:txBody>
          <a:bodyPr/>
          <a:lstStyle/>
          <a:p>
            <a:r>
              <a:rPr lang="en-US" altLang="zh-TW" dirty="0">
                <a:sym typeface="+mn-ea"/>
              </a:rPr>
              <a:t>Incremental Refinement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524000"/>
            <a:ext cx="10515600" cy="4652963"/>
          </a:xfrm>
        </p:spPr>
        <p:txBody>
          <a:bodyPr/>
          <a:lstStyle/>
          <a:p>
            <a:r>
              <a:rPr lang="en-US" altLang="zh-TW" dirty="0"/>
              <a:t>To obtain better sub-pixel </a:t>
            </a:r>
            <a:r>
              <a:rPr lang="en-US" altLang="zh-TW" dirty="0" smtClean="0"/>
              <a:t>estimates</a:t>
            </a:r>
            <a:endParaRPr lang="en-US" altLang="zh-TW" dirty="0" smtClean="0"/>
          </a:p>
          <a:p>
            <a:endParaRPr lang="en-US" altLang="zh-TW" dirty="0"/>
          </a:p>
          <a:p>
            <a:r>
              <a:rPr lang="en-US" altLang="zh-TW" dirty="0" smtClean="0"/>
              <a:t>A commonly </a:t>
            </a:r>
            <a:r>
              <a:rPr lang="en-US" altLang="zh-TW" dirty="0"/>
              <a:t>used </a:t>
            </a:r>
            <a:r>
              <a:rPr lang="en-US" altLang="zh-TW" dirty="0" smtClean="0"/>
              <a:t>approach is to perform </a:t>
            </a:r>
            <a:r>
              <a:rPr lang="en-US" altLang="zh-TW" dirty="0"/>
              <a:t>gradient descent on the SSD energy function </a:t>
            </a:r>
            <a:r>
              <a:rPr lang="en-US" altLang="zh-TW" dirty="0" smtClean="0"/>
              <a:t>,using </a:t>
            </a:r>
            <a:r>
              <a:rPr lang="en-US" altLang="zh-TW" dirty="0"/>
              <a:t>a Taylor series </a:t>
            </a:r>
            <a:r>
              <a:rPr lang="en-US" altLang="zh-TW" dirty="0" smtClean="0"/>
              <a:t>expansion of </a:t>
            </a:r>
            <a:r>
              <a:rPr lang="en-US" altLang="zh-TW" dirty="0"/>
              <a:t>the image </a:t>
            </a:r>
            <a:r>
              <a:rPr lang="en-US" altLang="zh-TW" dirty="0" smtClean="0"/>
              <a:t>function.</a:t>
            </a:r>
            <a:endParaRPr lang="zh-TW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530" y="3973657"/>
            <a:ext cx="7863014" cy="2081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2"/>
    </p:custData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11083" y="585153"/>
            <a:ext cx="10979124" cy="581025"/>
          </a:xfrm>
        </p:spPr>
        <p:txBody>
          <a:bodyPr/>
          <a:lstStyle/>
          <a:p>
            <a:r>
              <a:rPr lang="en-US" altLang="zh-TW" dirty="0">
                <a:sym typeface="+mn-ea"/>
              </a:rPr>
              <a:t>Incremental Refinement</a:t>
            </a:r>
            <a:endParaRPr lang="zh-TW" altLang="en-US" dirty="0"/>
          </a:p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is the image gradient or </a:t>
            </a:r>
            <a:r>
              <a:rPr lang="en-US" altLang="zh-TW" dirty="0" err="1"/>
              <a:t>Jacobian</a:t>
            </a:r>
            <a:r>
              <a:rPr lang="en-US" altLang="zh-TW" dirty="0"/>
              <a:t> </a:t>
            </a:r>
            <a:r>
              <a:rPr lang="en-US" altLang="zh-TW" dirty="0" smtClean="0"/>
              <a:t>at </a:t>
            </a:r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the simplest </a:t>
            </a:r>
            <a:r>
              <a:rPr lang="en-US" altLang="zh-TW" dirty="0" smtClean="0"/>
              <a:t>way of computing the gradient is to </a:t>
            </a:r>
            <a:r>
              <a:rPr lang="en-US" altLang="zh-TW" dirty="0"/>
              <a:t>simply take the horizontal and vertical differences between </a:t>
            </a:r>
            <a:r>
              <a:rPr lang="en-US" altLang="zh-TW" dirty="0" smtClean="0"/>
              <a:t>pixels</a:t>
            </a:r>
            <a:endParaRPr lang="en-US" altLang="zh-TW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478" y="1412880"/>
            <a:ext cx="7478860" cy="951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520" y="2636832"/>
            <a:ext cx="1404020" cy="489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145" y="3659526"/>
            <a:ext cx="4214235" cy="545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圖片 6" descr="畫面剪輯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811" y="4769237"/>
            <a:ext cx="2419688" cy="523948"/>
          </a:xfrm>
          <a:prstGeom prst="rect">
            <a:avLst/>
          </a:prstGeom>
        </p:spPr>
      </p:pic>
      <p:pic>
        <p:nvPicPr>
          <p:cNvPr id="8" name="圖片 7" descr="畫面剪輯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398" y="4815665"/>
            <a:ext cx="1505160" cy="409632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65760" y="456565"/>
            <a:ext cx="10515600" cy="892175"/>
          </a:xfrm>
        </p:spPr>
        <p:txBody>
          <a:bodyPr/>
          <a:lstStyle/>
          <a:p>
            <a:r>
              <a:rPr lang="en-US" altLang="zh-TW" dirty="0">
                <a:sym typeface="+mn-ea"/>
              </a:rPr>
              <a:t>Incremental Refinement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504950"/>
            <a:ext cx="10515600" cy="4672013"/>
          </a:xfrm>
        </p:spPr>
        <p:txBody>
          <a:bodyPr/>
          <a:lstStyle/>
          <a:p>
            <a:r>
              <a:rPr lang="en-US" altLang="zh-TW" dirty="0"/>
              <a:t>The linearized form of the incremental update to the SSD error (8.35) is often called </a:t>
            </a:r>
            <a:r>
              <a:rPr lang="en-US" altLang="zh-TW" dirty="0" smtClean="0"/>
              <a:t>the optical </a:t>
            </a:r>
            <a:r>
              <a:rPr lang="en-US" altLang="zh-TW" dirty="0"/>
              <a:t>flow constraint or brightness constancy constraint </a:t>
            </a:r>
            <a:r>
              <a:rPr lang="en-US" altLang="zh-TW" dirty="0" smtClean="0"/>
              <a:t>equation</a:t>
            </a:r>
            <a:endParaRPr lang="en-US" altLang="zh-TW" dirty="0" smtClean="0"/>
          </a:p>
          <a:p>
            <a:endParaRPr lang="en-US" altLang="zh-TW" dirty="0"/>
          </a:p>
          <a:p>
            <a:endParaRPr lang="zh-TW" altLang="en-US" dirty="0"/>
          </a:p>
        </p:txBody>
      </p:sp>
      <p:pic>
        <p:nvPicPr>
          <p:cNvPr id="4" name="圖片 3" descr="畫面剪輯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028" y="3319418"/>
            <a:ext cx="5412813" cy="123353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 descr="im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471295" y="1954530"/>
            <a:ext cx="9143365" cy="330390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0520" y="502285"/>
            <a:ext cx="10515600" cy="720725"/>
          </a:xfrm>
        </p:spPr>
        <p:txBody>
          <a:bodyPr/>
          <a:lstStyle/>
          <a:p>
            <a:r>
              <a:rPr lang="en-US" altLang="zh-TW" dirty="0">
                <a:sym typeface="+mn-ea"/>
              </a:rPr>
              <a:t>Incremental Refinement</a:t>
            </a:r>
            <a:endParaRPr lang="zh-TW" altLang="en-US" dirty="0"/>
          </a:p>
          <a:p>
            <a:endParaRPr lang="zh-TW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28" y="1279367"/>
            <a:ext cx="10331977" cy="4639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内容占位符 2"/>
          <p:cNvSpPr/>
          <p:nvPr>
            <p:ph idx="1"/>
          </p:nvPr>
        </p:nvSpPr>
        <p:spPr/>
        <p:txBody>
          <a:bodyPr/>
          <a:p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80603" y="569913"/>
            <a:ext cx="10979124" cy="581025"/>
          </a:xfrm>
        </p:spPr>
        <p:txBody>
          <a:bodyPr/>
          <a:lstStyle/>
          <a:p>
            <a:r>
              <a:rPr lang="en-US" altLang="zh-TW" dirty="0">
                <a:sym typeface="+mn-ea"/>
              </a:rPr>
              <a:t>Incremental Refinement</a:t>
            </a:r>
            <a:endParaRPr lang="zh-TW" altLang="en-US" dirty="0"/>
          </a:p>
          <a:p>
            <a:endParaRPr lang="zh-TW" alt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825" y="1178084"/>
            <a:ext cx="9133642" cy="4812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2"/>
    </p:custData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81000" y="487045"/>
            <a:ext cx="10515600" cy="758825"/>
          </a:xfrm>
        </p:spPr>
        <p:txBody>
          <a:bodyPr/>
          <a:lstStyle/>
          <a:p>
            <a:r>
              <a:rPr lang="en-US" altLang="zh-TW" dirty="0">
                <a:sym typeface="+mn-ea"/>
              </a:rPr>
              <a:t>Incremental Refinement</a:t>
            </a:r>
            <a:endParaRPr lang="zh-TW" altLang="en-US" dirty="0"/>
          </a:p>
          <a:p>
            <a:endParaRPr lang="zh-TW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90650"/>
                <a:ext cx="10515600" cy="4786313"/>
              </a:xfrm>
            </p:spPr>
            <p:txBody>
              <a:bodyPr/>
              <a:lstStyle/>
              <a:p>
                <a:r>
                  <a:rPr lang="en-US" altLang="zh-TW" dirty="0"/>
                  <a:t>The above least squares </a:t>
                </a:r>
                <a:r>
                  <a:rPr lang="en-US" altLang="zh-TW" dirty="0" smtClean="0"/>
                  <a:t>problem </a:t>
                </a:r>
                <a:r>
                  <a:rPr lang="en-US" altLang="zh-TW" dirty="0"/>
                  <a:t>can be minimized by solving the associated </a:t>
                </a:r>
                <a:r>
                  <a:rPr lang="en-US" altLang="zh-TW" dirty="0" smtClean="0"/>
                  <a:t>normal equations </a:t>
                </a:r>
                <a:r>
                  <a:rPr lang="en-US" altLang="zh-TW" dirty="0"/>
                  <a:t>(Appendix A.2</a:t>
                </a:r>
                <a:r>
                  <a:rPr lang="en-US" altLang="zh-TW" dirty="0" smtClean="0"/>
                  <a:t>).</a:t>
                </a:r>
              </a:p>
              <a:p>
                <a:endParaRPr lang="en-US" altLang="zh-TW" dirty="0"/>
              </a:p>
              <a:p>
                <a:endParaRPr lang="en-US" altLang="zh-TW" dirty="0" smtClean="0"/>
              </a:p>
              <a:p>
                <a:endParaRPr lang="en-US" altLang="zh-TW" dirty="0"/>
              </a:p>
              <a:p>
                <a:endParaRPr lang="en-US" altLang="zh-TW" dirty="0" smtClean="0"/>
              </a:p>
              <a:p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𝐴</m:t>
                    </m:r>
                  </m:oMath>
                </a14:m>
                <a:r>
                  <a:rPr lang="en-US" altLang="zh-TW" dirty="0"/>
                  <a:t>: Hessian matrix</a:t>
                </a:r>
              </a:p>
              <a:p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𝑏</m:t>
                    </m:r>
                  </m:oMath>
                </a14:m>
                <a:r>
                  <a:rPr lang="en-US" altLang="zh-TW" dirty="0"/>
                  <a:t>: gradient-weighted residual vector</a:t>
                </a:r>
              </a:p>
              <a:p>
                <a:endParaRPr lang="en-US" altLang="zh-TW" dirty="0" smtClean="0"/>
              </a:p>
              <a:p>
                <a:endParaRPr lang="en-US" altLang="zh-TW" dirty="0"/>
              </a:p>
              <a:p>
                <a:endParaRPr lang="zh-TW" altLang="en-US" dirty="0"/>
              </a:p>
            </p:txBody>
          </p:sp>
        </mc:Choice>
        <mc:Fallback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90650"/>
                <a:ext cx="10515600" cy="4786313"/>
              </a:xfrm>
              <a:blipFill rotWithShape="0">
                <a:blip r:embed="rId1"/>
                <a:stretch>
                  <a:fillRect l="-1043" t="-203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  <a:endParaRPr lang="zh-TW" altLang="en-US">
                  <a:noFill/>
                </a:endParaRPr>
              </a:p>
            </p:txBody>
          </p:sp>
        </mc:Fallback>
      </mc:AlternateContent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825" y="2533414"/>
            <a:ext cx="1913475" cy="520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861" y="3501008"/>
            <a:ext cx="4422600" cy="811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122" y="3501008"/>
            <a:ext cx="3566672" cy="861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5"/>
    </p:custData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80603" y="585153"/>
            <a:ext cx="10979124" cy="581025"/>
          </a:xfrm>
        </p:spPr>
        <p:txBody>
          <a:bodyPr/>
          <a:lstStyle/>
          <a:p>
            <a:r>
              <a:rPr lang="en-US" altLang="zh-TW" dirty="0">
                <a:sym typeface="+mn-ea"/>
              </a:rPr>
              <a:t>Incremental Refinement</a:t>
            </a:r>
            <a:endParaRPr lang="zh-TW" altLang="en-US" dirty="0"/>
          </a:p>
          <a:p>
            <a:endParaRPr lang="zh-TW" altLang="en-US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033" y="1224905"/>
            <a:ext cx="4697359" cy="1423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033" y="3606006"/>
            <a:ext cx="3496689" cy="1594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Conditioning and Aperture Problems</a:t>
            </a:r>
            <a:endParaRPr lang="zh-TW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1690688"/>
            <a:ext cx="8784976" cy="4784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内容占位符 2"/>
          <p:cNvSpPr/>
          <p:nvPr>
            <p:ph idx="1"/>
          </p:nvPr>
        </p:nvSpPr>
        <p:spPr/>
        <p:txBody>
          <a:bodyPr/>
          <a:p>
            <a:endParaRPr lang="zh-CN" altLang="en-US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747" y="144780"/>
            <a:ext cx="6865466" cy="666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内容占位符 2"/>
          <p:cNvSpPr/>
          <p:nvPr>
            <p:ph idx="1"/>
          </p:nvPr>
        </p:nvSpPr>
        <p:spPr/>
        <p:txBody>
          <a:bodyPr/>
          <a:p>
            <a:endParaRPr lang="zh-CN" altLang="en-US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Uncertainty Modeling</a:t>
            </a:r>
            <a:endParaRPr lang="zh-TW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4822825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altLang="zh-TW" dirty="0"/>
                  <a:t>The reliability of a particular patch-based motion estimate can be</a:t>
                </a:r>
              </a:p>
              <a:p>
                <a:pPr marL="0" indent="0">
                  <a:buNone/>
                </a:pPr>
                <a:r>
                  <a:rPr lang="en-US" altLang="zh-TW" dirty="0"/>
                  <a:t>captured more formally with an uncertainty </a:t>
                </a:r>
                <a:r>
                  <a:rPr lang="en-US" altLang="zh-TW" dirty="0" smtClean="0"/>
                  <a:t>model.</a:t>
                </a:r>
              </a:p>
              <a:p>
                <a:pPr marL="0" indent="0">
                  <a:buNone/>
                </a:pPr>
                <a:endParaRPr lang="en-US" altLang="zh-TW" dirty="0" smtClean="0"/>
              </a:p>
              <a:p>
                <a:pPr marL="0" indent="0">
                  <a:buNone/>
                </a:pPr>
                <a:r>
                  <a:rPr lang="en-US" altLang="zh-TW" dirty="0" smtClean="0"/>
                  <a:t>The simplest model: a covariance matrix</a:t>
                </a:r>
              </a:p>
              <a:p>
                <a:pPr marL="0" indent="0">
                  <a:buNone/>
                </a:pPr>
                <a:endParaRPr lang="en-US" altLang="zh-TW" dirty="0"/>
              </a:p>
              <a:p>
                <a:pPr marL="0" lvl="1" indent="0">
                  <a:spcBef>
                    <a:spcPts val="1000"/>
                  </a:spcBef>
                  <a:buNone/>
                </a:pPr>
                <a:r>
                  <a:rPr lang="en-US" altLang="zh-TW" sz="2800" dirty="0"/>
                  <a:t>Under small amounts of additive Gaussian noise, the covariance matrix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sz="2800" i="1">
                            <a:latin typeface="Cambria Math"/>
                          </a:rPr>
                          <m:t>𝛴</m:t>
                        </m:r>
                      </m:e>
                      <m:sub>
                        <m:r>
                          <a:rPr lang="en-US" altLang="zh-TW" sz="2800" b="1" i="1">
                            <a:latin typeface="Cambria Math"/>
                          </a:rPr>
                          <m:t>𝒖</m:t>
                        </m:r>
                      </m:sub>
                    </m:sSub>
                  </m:oMath>
                </a14:m>
                <a:r>
                  <a:rPr lang="en-US" altLang="zh-TW" sz="2800" dirty="0"/>
                  <a:t> is proportional to the inverse of the Hessian </a:t>
                </a:r>
                <a14:m>
                  <m:oMath xmlns:m="http://schemas.openxmlformats.org/officeDocument/2006/math">
                    <m:r>
                      <a:rPr lang="en-US" altLang="zh-TW" sz="2800">
                        <a:latin typeface="Cambria Math"/>
                      </a:rPr>
                      <m:t>𝐴</m:t>
                    </m:r>
                  </m:oMath>
                </a14:m>
                <a:endParaRPr lang="en-US" altLang="zh-TW" sz="2800" dirty="0" smtClean="0"/>
              </a:p>
              <a:p>
                <a:pPr marL="0" indent="0">
                  <a:buNone/>
                </a:pPr>
                <a:endParaRPr lang="en-US" altLang="zh-TW" dirty="0" smtClean="0"/>
              </a:p>
              <a:p>
                <a:pPr marL="0" indent="0">
                  <a:buNone/>
                </a:pPr>
                <a:endParaRPr lang="en-US" altLang="zh-TW" dirty="0" smtClean="0"/>
              </a:p>
              <a:p>
                <a:pPr marL="0" indent="0">
                  <a:buNone/>
                </a:pPr>
                <a:r>
                  <a:rPr lang="en-US" altLang="zh-TW" dirty="0"/>
                  <a:t> </a:t>
                </a:r>
                <a:r>
                  <a:rPr lang="en-US" altLang="zh-TW" dirty="0" smtClean="0"/>
                  <a:t>      : </a:t>
                </a:r>
                <a:r>
                  <a:rPr lang="en-US" altLang="zh-TW" dirty="0"/>
                  <a:t>the variance of the additive Gaussian noise</a:t>
                </a:r>
              </a:p>
              <a:p>
                <a:pPr marL="0" indent="0">
                  <a:buNone/>
                </a:pPr>
                <a:endParaRPr lang="en-US" altLang="zh-TW" dirty="0" smtClean="0"/>
              </a:p>
              <a:p>
                <a:pPr marL="0" indent="0">
                  <a:buNone/>
                </a:pPr>
                <a:endParaRPr lang="zh-TW" altLang="en-US" dirty="0"/>
              </a:p>
            </p:txBody>
          </p:sp>
        </mc:Choice>
        <mc:Fallback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07720" y="1551304"/>
                <a:ext cx="10515600" cy="4822825"/>
              </a:xfrm>
              <a:blipFill rotWithShape="0">
                <a:blip r:embed="rId1"/>
                <a:stretch>
                  <a:fillRect l="-1217" t="-2778" r="-98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  <a:endParaRPr lang="zh-TW" altLang="en-US">
                  <a:noFill/>
                </a:endParaRPr>
              </a:p>
            </p:txBody>
          </p:sp>
        </mc:Fallback>
      </mc:AlternateContent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854" y="4833746"/>
            <a:ext cx="2545652" cy="700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345" y="5671883"/>
            <a:ext cx="388843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4"/>
    </p:custData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Bias and Gain, Weighting, and Robust Error Metrics</a:t>
            </a:r>
            <a:endParaRPr lang="zh-TW" altLang="en-US" dirty="0" smtClean="0"/>
          </a:p>
        </p:txBody>
      </p:sp>
      <p:sp>
        <p:nvSpPr>
          <p:cNvPr id="18435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Apply </a:t>
            </a:r>
            <a:r>
              <a:rPr lang="en-US" altLang="zh-TW" dirty="0"/>
              <a:t>Lucas–</a:t>
            </a:r>
            <a:r>
              <a:rPr lang="en-US" altLang="zh-TW" dirty="0" err="1"/>
              <a:t>Kanade</a:t>
            </a:r>
            <a:r>
              <a:rPr lang="en-US" altLang="zh-TW" dirty="0"/>
              <a:t> update </a:t>
            </a:r>
            <a:r>
              <a:rPr lang="en-US" altLang="zh-TW" dirty="0" smtClean="0"/>
              <a:t>rule to the following metrics</a:t>
            </a:r>
            <a:endParaRPr lang="en-US" altLang="zh-TW" dirty="0" smtClean="0"/>
          </a:p>
          <a:p>
            <a:endParaRPr lang="en-US" altLang="zh-TW" dirty="0" smtClean="0"/>
          </a:p>
          <a:p>
            <a:pPr marL="0" indent="0">
              <a:buNone/>
            </a:pPr>
            <a:endParaRPr lang="en-US" altLang="zh-TW" dirty="0" smtClean="0"/>
          </a:p>
          <a:p>
            <a:pPr lvl="1"/>
            <a:r>
              <a:rPr lang="en-US" altLang="zh-TW" dirty="0" smtClean="0"/>
              <a:t>Bias and gain model</a:t>
            </a:r>
            <a:endParaRPr lang="en-US" altLang="zh-TW" dirty="0" smtClean="0"/>
          </a:p>
          <a:p>
            <a:pPr lvl="1"/>
            <a:endParaRPr lang="en-US" altLang="zh-TW" dirty="0" smtClean="0"/>
          </a:p>
          <a:p>
            <a:pPr lvl="1"/>
            <a:endParaRPr lang="en-US" altLang="zh-TW" dirty="0" smtClean="0"/>
          </a:p>
          <a:p>
            <a:pPr lvl="1"/>
            <a:r>
              <a:rPr lang="en-US" altLang="zh-TW" dirty="0" smtClean="0"/>
              <a:t>Weighted </a:t>
            </a:r>
            <a:r>
              <a:rPr lang="en-US" altLang="zh-TW" dirty="0"/>
              <a:t>version of the Lucas–</a:t>
            </a:r>
            <a:r>
              <a:rPr lang="en-US" altLang="zh-TW" dirty="0" err="1"/>
              <a:t>Kanade</a:t>
            </a:r>
            <a:r>
              <a:rPr lang="en-US" altLang="zh-TW" dirty="0"/>
              <a:t> </a:t>
            </a:r>
            <a:r>
              <a:rPr lang="en-US" altLang="zh-TW" dirty="0" smtClean="0"/>
              <a:t>algorithm</a:t>
            </a:r>
            <a:endParaRPr lang="en-US" altLang="zh-TW" dirty="0" smtClean="0"/>
          </a:p>
          <a:p>
            <a:pPr lvl="1"/>
            <a:endParaRPr lang="en-US" altLang="zh-TW" dirty="0" smtClean="0"/>
          </a:p>
          <a:p>
            <a:pPr lvl="1"/>
            <a:endParaRPr lang="en-US" altLang="zh-TW" dirty="0" smtClean="0"/>
          </a:p>
          <a:p>
            <a:pPr lvl="1"/>
            <a:r>
              <a:rPr lang="en-US" altLang="zh-TW" dirty="0" smtClean="0"/>
              <a:t>Robust error metric</a:t>
            </a:r>
            <a:endParaRPr lang="zh-TW" altLang="en-US" dirty="0" smtClean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  <a:endParaRPr lang="en-US" altLang="zh-TW" b="1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r>
              <a:rPr lang="en-US" altLang="zh-TW" smtClean="0">
                <a:latin typeface="Comic Sans MS" pitchFamily="66" charset="0"/>
              </a:rPr>
              <a:t>CSIE NTU</a:t>
            </a:r>
            <a:endParaRPr lang="en-US" altLang="zh-TW"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627" y="3032760"/>
            <a:ext cx="6733358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211" y="4234417"/>
            <a:ext cx="6826040" cy="550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789" y="5266536"/>
            <a:ext cx="4879123" cy="566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6875" y="0"/>
            <a:ext cx="10515600" cy="1325563"/>
          </a:xfrm>
        </p:spPr>
        <p:txBody>
          <a:bodyPr/>
          <a:lstStyle/>
          <a:p>
            <a:r>
              <a:rPr lang="en-US" altLang="zh-TW" dirty="0"/>
              <a:t>8.2 Parametric Motion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22960" y="2284730"/>
            <a:ext cx="10515600" cy="4351338"/>
          </a:xfrm>
        </p:spPr>
        <p:txBody>
          <a:bodyPr>
            <a:normAutofit lnSpcReduction="20000"/>
          </a:bodyPr>
          <a:lstStyle/>
          <a:p>
            <a:r>
              <a:rPr lang="en-US" altLang="zh-TW" dirty="0"/>
              <a:t>Many image alignment tasks, for example image stitching with handheld cameras, </a:t>
            </a:r>
            <a:r>
              <a:rPr lang="en-US" altLang="zh-TW" dirty="0" smtClean="0"/>
              <a:t>require the </a:t>
            </a:r>
            <a:r>
              <a:rPr lang="en-US" altLang="zh-TW" dirty="0"/>
              <a:t>use of more sophisticated motion </a:t>
            </a:r>
            <a:r>
              <a:rPr lang="en-US" altLang="zh-TW" dirty="0" smtClean="0"/>
              <a:t>models.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dirty="0"/>
              <a:t>e.g., affine deformations, typically have more parameters than pure </a:t>
            </a:r>
            <a:r>
              <a:rPr lang="en-US" altLang="zh-TW" dirty="0" smtClean="0"/>
              <a:t>translation.</a:t>
            </a:r>
            <a:endParaRPr lang="en-US" altLang="zh-TW" dirty="0" smtClean="0"/>
          </a:p>
          <a:p>
            <a:endParaRPr lang="zh-TW" altLang="en-US" dirty="0"/>
          </a:p>
          <a:p>
            <a:r>
              <a:rPr lang="en-US" altLang="zh-TW" dirty="0"/>
              <a:t>A</a:t>
            </a:r>
            <a:r>
              <a:rPr lang="zh-TW" altLang="en-US" dirty="0"/>
              <a:t> full search over the possible range of values is impractical. Instead, the incremental Lucas–Kanade algorithm can be generalized to parametric motion models and used in conjunction with a hierarchical search algorithm</a:t>
            </a:r>
            <a:r>
              <a:rPr lang="en-US" altLang="zh-TW" dirty="0"/>
              <a:t>.</a:t>
            </a:r>
            <a:endParaRPr lang="en-US" altLang="zh-TW" dirty="0"/>
          </a:p>
        </p:txBody>
      </p:sp>
    </p:spTree>
    <p:custDataLst>
      <p:tags r:id="rId1"/>
    </p:custData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 smtClean="0"/>
              <a:t>8.2 Parametric Motion </a:t>
            </a:r>
            <a:endParaRPr lang="en-US" altLang="zh-TW" dirty="0" smtClean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460" name="Rectangle 3"/>
              <p:cNvSpPr>
                <a:spLocks noGrp="1" noChangeArrowheads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𝑥</m:t>
                    </m:r>
                    <m:r>
                      <a:rPr lang="en-US" altLang="zh-TW" i="1">
                        <a:latin typeface="Cambria Math"/>
                      </a:rPr>
                      <m:t>′</m:t>
                    </m:r>
                    <m:d>
                      <m:dPr>
                        <m:ctrlPr>
                          <a:rPr lang="en-US" altLang="zh-TW" i="1">
                            <a:latin typeface="Cambria Math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</a:rPr>
                          <m:t>𝑥</m:t>
                        </m:r>
                        <m:r>
                          <a:rPr lang="en-US" altLang="zh-TW" i="1">
                            <a:latin typeface="Cambria Math"/>
                          </a:rPr>
                          <m:t>;</m:t>
                        </m:r>
                        <m:r>
                          <a:rPr lang="en-US" altLang="zh-TW" i="1">
                            <a:latin typeface="Cambria Math"/>
                          </a:rPr>
                          <m:t>𝑝</m:t>
                        </m:r>
                      </m:e>
                    </m:d>
                  </m:oMath>
                </a14:m>
                <a:r>
                  <a:rPr lang="en-US" altLang="zh-TW" dirty="0" smtClean="0"/>
                  <a:t>: a spatially varying motion field or correspondence map, parameterized by a low-dimensional vector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𝑝</m:t>
                    </m:r>
                  </m:oMath>
                </a14:m>
                <a:endParaRPr lang="en-US" altLang="zh-TW" dirty="0" smtClean="0"/>
              </a:p>
              <a:p>
                <a:r>
                  <a:rPr lang="en-US" altLang="zh-TW" dirty="0"/>
                  <a:t>The </a:t>
                </a:r>
                <a:r>
                  <a:rPr lang="en-US" altLang="zh-TW" dirty="0" smtClean="0"/>
                  <a:t>modified parametric </a:t>
                </a:r>
                <a:r>
                  <a:rPr lang="en-US" altLang="zh-TW" dirty="0"/>
                  <a:t>incremental motion update </a:t>
                </a:r>
                <a:r>
                  <a:rPr lang="en-US" altLang="zh-TW" dirty="0" smtClean="0"/>
                  <a:t>rule:</a:t>
                </a:r>
              </a:p>
            </p:txBody>
          </p:sp>
        </mc:Choice>
        <mc:Fallback>
          <p:sp>
            <p:nvSpPr>
              <p:cNvPr id="19460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336040" y="1061085"/>
                <a:ext cx="9515475" cy="4699635"/>
              </a:xfrm>
              <a:blipFill rotWithShape="1">
                <a:blip r:embed="rId1"/>
                <a:stretch>
                  <a:fillRect l="-667" t="-179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  <a:endParaRPr lang="zh-TW" altLang="en-US">
                  <a:noFill/>
                </a:endParaRPr>
              </a:p>
            </p:txBody>
          </p:sp>
        </mc:Fallback>
      </mc:AlternateContent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20" y="3906520"/>
            <a:ext cx="7239635" cy="227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755" y="3911600"/>
            <a:ext cx="3693795" cy="687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695" y="5072380"/>
            <a:ext cx="2451100" cy="582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1000" y="197485"/>
            <a:ext cx="11555730" cy="1325880"/>
          </a:xfrm>
        </p:spPr>
        <p:txBody>
          <a:bodyPr/>
          <a:lstStyle/>
          <a:p>
            <a:r>
              <a:rPr lang="en-US" altLang="zh-TW" dirty="0">
                <a:sym typeface="+mn-ea"/>
              </a:rPr>
              <a:t>8.1 Translational Alignment                                 </a:t>
            </a:r>
            <a:endParaRPr lang="en-US" altLang="zh-TW" dirty="0">
              <a:solidFill>
                <a:schemeClr val="accent1"/>
              </a:solidFill>
              <a:sym typeface="+mn-ea"/>
            </a:endParaRPr>
          </a:p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CN"/>
          </a:p>
          <a:p>
            <a:r>
              <a:rPr lang="en-US" altLang="zh-CN"/>
              <a:t>Shift one image relative to the other.</a:t>
            </a:r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r>
              <a:rPr lang="en-US" altLang="zh-CN"/>
              <a:t>Find the minimum of the sum of squared differences (SSD) function.</a:t>
            </a:r>
            <a:endParaRPr lang="en-US" altLang="zh-CN"/>
          </a:p>
        </p:txBody>
      </p:sp>
      <p:graphicFrame>
        <p:nvGraphicFramePr>
          <p:cNvPr id="5" name="对象 4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1833880" y="2909570"/>
          <a:ext cx="8354695" cy="12363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" r:id="rId1" imgW="2489200" imgH="368300" progId="Equation.KSEE3">
                  <p:embed/>
                </p:oleObj>
              </mc:Choice>
              <mc:Fallback>
                <p:oleObj name="" r:id="rId1" imgW="2489200" imgH="3683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833880" y="2909570"/>
                        <a:ext cx="8354695" cy="12363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8.2 Parametric </a:t>
            </a:r>
            <a:r>
              <a:rPr lang="en-US" altLang="zh-TW" dirty="0" smtClean="0"/>
              <a:t>Motion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The </a:t>
            </a:r>
            <a:r>
              <a:rPr lang="en-US" altLang="zh-TW" dirty="0"/>
              <a:t>(Gauss–Newton) Hessian and gradient-weighted residual </a:t>
            </a:r>
            <a:r>
              <a:rPr lang="en-US" altLang="zh-TW" dirty="0" smtClean="0"/>
              <a:t>vector </a:t>
            </a:r>
            <a:r>
              <a:rPr lang="en-US" altLang="zh-TW" dirty="0"/>
              <a:t>f</a:t>
            </a:r>
            <a:r>
              <a:rPr lang="en-US" altLang="zh-TW" dirty="0" smtClean="0"/>
              <a:t>or </a:t>
            </a:r>
            <a:r>
              <a:rPr lang="en-US" altLang="zh-TW" dirty="0"/>
              <a:t>parametric </a:t>
            </a:r>
            <a:r>
              <a:rPr lang="en-US" altLang="zh-TW" dirty="0" smtClean="0"/>
              <a:t>motion:</a:t>
            </a:r>
            <a:endParaRPr lang="zh-TW" alt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645" y="2673985"/>
            <a:ext cx="7917815" cy="1156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370" y="4600575"/>
            <a:ext cx="5457825" cy="1055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Patch-based approximation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  <a:p>
            <a:endParaRPr lang="zh-CN" altLang="en-US"/>
          </a:p>
          <a:p>
            <a:r>
              <a:rPr lang="zh-CN" altLang="en-US"/>
              <a:t>The computation of the Hessian and residual vectors for parametric motion can be significantly more expensive than for the translational case.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One way to reduce this by a significant  amount is to divide the image up into smaller sub-blocks (patches)       and to only accumulate the simpler     </a:t>
            </a:r>
            <a:endParaRPr lang="zh-CN" altLang="en-US"/>
          </a:p>
          <a:p>
            <a:pPr marL="0" indent="0">
              <a:buNone/>
            </a:pPr>
            <a:r>
              <a:rPr lang="zh-CN" altLang="en-US">
                <a:sym typeface="+mn-ea"/>
              </a:rPr>
              <a:t>         quantities inside the square brackets at the pixel level</a:t>
            </a:r>
            <a:r>
              <a:rPr lang="en-US" altLang="zh-CN">
                <a:sym typeface="+mn-ea"/>
              </a:rPr>
              <a:t>.</a:t>
            </a:r>
            <a:endParaRPr lang="en-US" altLang="zh-CN"/>
          </a:p>
          <a:p>
            <a:pPr marL="0" indent="0">
              <a:buNone/>
            </a:pPr>
            <a:r>
              <a:rPr lang="zh-CN" altLang="en-US"/>
              <a:t>        </a:t>
            </a:r>
            <a:endParaRPr lang="en-US" altLang="zh-CN"/>
          </a:p>
        </p:txBody>
      </p:sp>
      <p:graphicFrame>
        <p:nvGraphicFramePr>
          <p:cNvPr id="4" name="对象 3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5489575" y="3757295"/>
          <a:ext cx="451485" cy="6153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r:id="rId1" imgW="177165" imgH="241300" progId="Equation.KSEE3">
                  <p:embed/>
                </p:oleObj>
              </mc:Choice>
              <mc:Fallback>
                <p:oleObj name="" r:id="rId1" imgW="177165" imgH="2413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5489575" y="3757295"/>
                        <a:ext cx="451485" cy="6153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对象 4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923925" y="4337050"/>
          <a:ext cx="725805" cy="3784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" r:id="rId3" imgW="316865" imgH="165100" progId="Equation.KSEE3">
                  <p:embed/>
                </p:oleObj>
              </mc:Choice>
              <mc:Fallback>
                <p:oleObj name="" r:id="rId3" imgW="316865" imgH="165100" progId="Equation.KSEE3">
                  <p:embed/>
                  <p:pic>
                    <p:nvPicPr>
                      <p:cNvPr id="0" name="图片 102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23925" y="4337050"/>
                        <a:ext cx="725805" cy="3784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Patch-based </a:t>
            </a:r>
            <a:r>
              <a:rPr lang="en-US" altLang="zh-TW" dirty="0"/>
              <a:t>Approximation </a:t>
            </a:r>
            <a:r>
              <a:rPr lang="en-US" altLang="zh-TW" dirty="0" smtClean="0"/>
              <a:t>(2/2</a:t>
            </a:r>
            <a:r>
              <a:rPr lang="en-US" altLang="zh-TW" dirty="0"/>
              <a:t>)</a:t>
            </a:r>
            <a:endParaRPr lang="zh-TW" altLang="en-US" dirty="0" smtClean="0"/>
          </a:p>
        </p:txBody>
      </p:sp>
      <p:sp>
        <p:nvSpPr>
          <p:cNvPr id="2048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The full Hessian and residual can then be approximated </a:t>
            </a:r>
            <a:r>
              <a:rPr lang="en-US" altLang="zh-TW" dirty="0" smtClean="0"/>
              <a:t>as:</a:t>
            </a:r>
            <a:endParaRPr lang="en-US" altLang="zh-TW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420" y="2609215"/>
            <a:ext cx="4615180" cy="977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075" y="4446905"/>
            <a:ext cx="3354070" cy="867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TW" dirty="0">
                <a:sym typeface="+mn-ea"/>
              </a:rPr>
              <a:t>Parametric Motion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lnSpcReduction="20000"/>
          </a:bodyPr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r>
              <a:rPr lang="zh-CN" altLang="en-US"/>
              <a:t>where      is the center of each patch       </a:t>
            </a:r>
            <a:r>
              <a:rPr lang="en-US" altLang="zh-CN"/>
              <a:t>.</a:t>
            </a:r>
            <a:r>
              <a:rPr lang="zh-CN" altLang="en-US"/>
              <a:t> This is equivalent to replacing the true motion Jacobian with a piecewise-constant approximation. In practice, this works quite well.</a:t>
            </a:r>
            <a:endParaRPr lang="zh-CN" altLang="en-US"/>
          </a:p>
        </p:txBody>
      </p:sp>
      <p:graphicFrame>
        <p:nvGraphicFramePr>
          <p:cNvPr id="4" name="对象 3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5638800" y="332105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" name="" r:id="rId1" imgW="914400" imgH="215900" progId="Equation.KSEE3">
                  <p:embed/>
                </p:oleObj>
              </mc:Choice>
              <mc:Fallback>
                <p:oleObj name="" r:id="rId1" imgW="914400" imgH="215900" progId="Equation.KSEE3">
                  <p:embed/>
                  <p:pic>
                    <p:nvPicPr>
                      <p:cNvPr id="0" name="图片 2048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5638800" y="332105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对象 4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1908175" y="4436110"/>
          <a:ext cx="466090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" r:id="rId3" imgW="177165" imgH="241300" progId="Equation.KSEE3">
                  <p:embed/>
                </p:oleObj>
              </mc:Choice>
              <mc:Fallback>
                <p:oleObj name="" r:id="rId3" imgW="177165" imgH="241300" progId="Equation.KSEE3">
                  <p:embed/>
                  <p:pic>
                    <p:nvPicPr>
                      <p:cNvPr id="0" name="图片 2049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08175" y="4436110"/>
                        <a:ext cx="466090" cy="635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对象 5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6007735" y="4504055"/>
          <a:ext cx="451485" cy="6153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r:id="rId5" imgW="177165" imgH="241300" progId="Equation.KSEE3">
                  <p:embed/>
                </p:oleObj>
              </mc:Choice>
              <mc:Fallback>
                <p:oleObj name="" r:id="rId5" imgW="177165" imgH="2413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007735" y="4504055"/>
                        <a:ext cx="451485" cy="6153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" y="1806575"/>
            <a:ext cx="11111230" cy="947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675" y="3246120"/>
            <a:ext cx="7237730" cy="810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Compositional Approach </a:t>
            </a:r>
            <a:endParaRPr lang="zh-TW" altLang="en-US" dirty="0" smtClean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507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TW" dirty="0" smtClean="0"/>
                  <a:t>For a complex parametric motion such as a </a:t>
                </a:r>
                <a:r>
                  <a:rPr lang="en-US" altLang="zh-TW" dirty="0" err="1"/>
                  <a:t>homography</a:t>
                </a:r>
                <a:r>
                  <a:rPr lang="en-US" altLang="zh-TW" dirty="0"/>
                  <a:t>, </a:t>
                </a:r>
                <a:r>
                  <a:rPr lang="en-US" altLang="zh-TW" dirty="0" smtClean="0"/>
                  <a:t>the computation </a:t>
                </a:r>
                <a:r>
                  <a:rPr lang="en-US" altLang="zh-TW" dirty="0"/>
                  <a:t>of the motion </a:t>
                </a:r>
                <a:r>
                  <a:rPr lang="en-US" altLang="zh-TW" dirty="0" err="1"/>
                  <a:t>Jacobian</a:t>
                </a:r>
                <a:r>
                  <a:rPr lang="en-US" altLang="zh-TW" dirty="0"/>
                  <a:t> becomes complicated and may involve a per-pixel </a:t>
                </a:r>
                <a:r>
                  <a:rPr lang="en-US" altLang="zh-TW" dirty="0" smtClean="0"/>
                  <a:t>division.</a:t>
                </a:r>
              </a:p>
              <a:p>
                <a:r>
                  <a:rPr lang="en-US" altLang="zh-TW" dirty="0" smtClean="0"/>
                  <a:t>Simplification:</a:t>
                </a:r>
              </a:p>
              <a:p>
                <a:pPr lvl="1"/>
                <a:r>
                  <a:rPr lang="en-US" altLang="zh-TW" dirty="0" smtClean="0"/>
                  <a:t>first warp </a:t>
                </a:r>
                <a:r>
                  <a:rPr lang="en-US" altLang="zh-TW" dirty="0"/>
                  <a:t>the </a:t>
                </a:r>
                <a:r>
                  <a:rPr lang="en-US" altLang="zh-TW" dirty="0" smtClean="0"/>
                  <a:t>target image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altLang="zh-TW" b="0" i="1" smtClean="0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TW" dirty="0" smtClean="0"/>
                  <a:t> </a:t>
                </a:r>
                <a:r>
                  <a:rPr lang="en-US" altLang="zh-TW" dirty="0"/>
                  <a:t>according to the current motion estimate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𝑥</m:t>
                    </m:r>
                    <m:r>
                      <a:rPr lang="en-US" altLang="zh-TW" i="1">
                        <a:latin typeface="Cambria Math"/>
                      </a:rPr>
                      <m:t>′</m:t>
                    </m:r>
                    <m:d>
                      <m:dPr>
                        <m:ctrlPr>
                          <a:rPr lang="en-US" altLang="zh-TW" i="1">
                            <a:latin typeface="Cambria Math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</a:rPr>
                          <m:t>𝑥</m:t>
                        </m:r>
                        <m:r>
                          <a:rPr lang="en-US" altLang="zh-TW" i="1">
                            <a:latin typeface="Cambria Math"/>
                          </a:rPr>
                          <m:t>;</m:t>
                        </m:r>
                        <m:r>
                          <a:rPr lang="en-US" altLang="zh-TW" i="1">
                            <a:latin typeface="Cambria Math"/>
                          </a:rPr>
                          <m:t>𝑝</m:t>
                        </m:r>
                      </m:e>
                    </m:d>
                  </m:oMath>
                </a14:m>
                <a:endParaRPr lang="en-US" altLang="zh-TW" dirty="0" smtClean="0"/>
              </a:p>
              <a:p>
                <a:pPr lvl="1"/>
                <a:r>
                  <a:rPr lang="en-US" altLang="zh-TW" dirty="0" smtClean="0"/>
                  <a:t>compare </a:t>
                </a:r>
                <a:r>
                  <a:rPr lang="en-US" altLang="zh-TW" dirty="0"/>
                  <a:t>this warped image against the template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altLang="zh-TW" b="0" i="1" smtClean="0">
                            <a:latin typeface="Cambria Math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altLang="zh-TW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endParaRPr lang="zh-TW" altLang="en-US" dirty="0" smtClean="0"/>
              </a:p>
            </p:txBody>
          </p:sp>
        </mc:Choice>
        <mc:Fallback>
          <p:sp>
            <p:nvSpPr>
              <p:cNvPr id="21507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1"/>
                <a:stretch>
                  <a:fillRect l="-667" t="-179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  <a:endParaRPr lang="zh-TW" altLang="en-US">
                  <a:noFill/>
                </a:endParaRP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Compositional </a:t>
            </a:r>
            <a:r>
              <a:rPr lang="en-US" altLang="zh-TW" dirty="0"/>
              <a:t>Approach </a:t>
            </a:r>
            <a:endParaRPr lang="zh-TW" altLang="en-US" dirty="0" smtClean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507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TW" dirty="0" smtClean="0"/>
                  <a:t>Simplification:</a:t>
                </a:r>
              </a:p>
              <a:p>
                <a:pPr lvl="1"/>
                <a:r>
                  <a:rPr lang="en-US" altLang="zh-TW" dirty="0" smtClean="0"/>
                  <a:t>first warp </a:t>
                </a:r>
                <a:r>
                  <a:rPr lang="en-US" altLang="zh-TW" dirty="0"/>
                  <a:t>the </a:t>
                </a:r>
                <a:r>
                  <a:rPr lang="en-US" altLang="zh-TW" dirty="0" smtClean="0"/>
                  <a:t>target image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altLang="zh-TW" b="0" i="1" smtClean="0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TW" dirty="0" smtClean="0"/>
                  <a:t> </a:t>
                </a:r>
                <a:r>
                  <a:rPr lang="en-US" altLang="zh-TW" dirty="0"/>
                  <a:t>according to the current motion estimate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𝑥</m:t>
                    </m:r>
                    <m:r>
                      <a:rPr lang="en-US" altLang="zh-TW" i="1">
                        <a:latin typeface="Cambria Math"/>
                      </a:rPr>
                      <m:t>′</m:t>
                    </m:r>
                    <m:d>
                      <m:dPr>
                        <m:ctrlPr>
                          <a:rPr lang="en-US" altLang="zh-TW" i="1">
                            <a:latin typeface="Cambria Math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</a:rPr>
                          <m:t>𝑥</m:t>
                        </m:r>
                        <m:r>
                          <a:rPr lang="en-US" altLang="zh-TW" i="1">
                            <a:latin typeface="Cambria Math"/>
                          </a:rPr>
                          <m:t>;</m:t>
                        </m:r>
                        <m:r>
                          <a:rPr lang="en-US" altLang="zh-TW" i="1">
                            <a:latin typeface="Cambria Math"/>
                          </a:rPr>
                          <m:t>𝑝</m:t>
                        </m:r>
                      </m:e>
                    </m:d>
                  </m:oMath>
                </a14:m>
                <a:endParaRPr lang="en-US" altLang="zh-TW" dirty="0" smtClean="0"/>
              </a:p>
              <a:p>
                <a:pPr lvl="1"/>
                <a:endParaRPr lang="en-US" altLang="zh-TW" dirty="0" smtClean="0"/>
              </a:p>
              <a:p>
                <a:pPr lvl="1"/>
                <a:r>
                  <a:rPr lang="en-US" altLang="zh-TW" dirty="0" smtClean="0"/>
                  <a:t>compare </a:t>
                </a:r>
                <a:r>
                  <a:rPr lang="en-US" altLang="zh-TW" dirty="0"/>
                  <a:t>this warped image against the template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altLang="zh-TW" b="0" i="1" smtClean="0">
                            <a:latin typeface="Cambria Math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altLang="zh-TW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endParaRPr lang="zh-TW" altLang="en-US" dirty="0" smtClean="0"/>
              </a:p>
            </p:txBody>
          </p:sp>
        </mc:Choice>
        <mc:Fallback>
          <p:sp>
            <p:nvSpPr>
              <p:cNvPr id="21507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19848"/>
                <a:ext cx="10536767" cy="4749800"/>
              </a:xfrm>
              <a:blipFill rotWithShape="1">
                <a:blip r:embed="rId1"/>
                <a:stretch>
                  <a:fillRect l="-667" t="-179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  <a:endParaRPr lang="zh-TW" altLang="en-US">
                  <a:noFill/>
                </a:endParaRPr>
              </a:p>
            </p:txBody>
          </p:sp>
        </mc:Fallback>
      </mc:AlternateContent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576" y="2937128"/>
            <a:ext cx="2745779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980" y="4279265"/>
            <a:ext cx="5530850" cy="2084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Compositional </a:t>
            </a:r>
            <a:r>
              <a:rPr lang="en-US" altLang="zh-TW" dirty="0"/>
              <a:t>Approach </a:t>
            </a:r>
            <a:endParaRPr lang="zh-TW" altLang="en-US" dirty="0" smtClean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507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TW" dirty="0"/>
                  <a:t>I</a:t>
                </a:r>
                <a:r>
                  <a:rPr lang="en-US" altLang="zh-TW" dirty="0" smtClean="0"/>
                  <a:t>nverse compositional algorithm:</a:t>
                </a:r>
              </a:p>
              <a:p>
                <a:pPr lvl="1"/>
                <a:r>
                  <a:rPr lang="en-US" altLang="zh-TW" dirty="0" smtClean="0"/>
                  <a:t>warp </a:t>
                </a:r>
                <a:r>
                  <a:rPr lang="en-US" altLang="zh-TW" dirty="0"/>
                  <a:t>the template image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en-US" altLang="zh-TW" i="1">
                        <a:latin typeface="Cambria Math"/>
                      </a:rPr>
                      <m:t> </m:t>
                    </m:r>
                  </m:oMath>
                </a14:m>
                <a:r>
                  <a:rPr lang="en-US" altLang="zh-TW" dirty="0"/>
                  <a:t>and </a:t>
                </a:r>
                <a:r>
                  <a:rPr lang="en-US" altLang="zh-TW" dirty="0" smtClean="0"/>
                  <a:t>minimize</a:t>
                </a:r>
              </a:p>
              <a:p>
                <a:endParaRPr lang="en-US" altLang="zh-TW" dirty="0"/>
              </a:p>
              <a:p>
                <a:endParaRPr lang="en-US" altLang="zh-TW" dirty="0" smtClean="0"/>
              </a:p>
              <a:p>
                <a:endParaRPr lang="en-US" altLang="zh-TW" dirty="0"/>
              </a:p>
              <a:p>
                <a:pPr lvl="1"/>
                <a:r>
                  <a:rPr lang="en-US" altLang="zh-TW" dirty="0" smtClean="0"/>
                  <a:t>Has </a:t>
                </a:r>
                <a:r>
                  <a:rPr lang="en-US" altLang="zh-TW" dirty="0"/>
                  <a:t>the potential of pre-computing the inverse Hessian and the steepest </a:t>
                </a:r>
                <a:r>
                  <a:rPr lang="en-US" altLang="zh-TW" dirty="0" smtClean="0"/>
                  <a:t>descent images</a:t>
                </a:r>
                <a:endParaRPr lang="zh-TW" altLang="en-US" dirty="0" smtClean="0"/>
              </a:p>
            </p:txBody>
          </p:sp>
        </mc:Choice>
        <mc:Fallback>
          <p:sp>
            <p:nvSpPr>
              <p:cNvPr id="21507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17968"/>
                <a:ext cx="10536767" cy="4749800"/>
              </a:xfrm>
              <a:blipFill rotWithShape="1">
                <a:blip r:embed="rId1"/>
                <a:stretch>
                  <a:fillRect l="-667" t="-179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  <a:endParaRPr lang="zh-TW" altLang="en-US">
                  <a:noFill/>
                </a:endParaRPr>
              </a:p>
            </p:txBody>
          </p:sp>
        </mc:Fallback>
      </mc:AlternateContent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096" y="2694397"/>
            <a:ext cx="5692904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77165"/>
            <a:ext cx="5868670" cy="6511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8.2.1 Application: Video stabilization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  <a:p>
            <a:r>
              <a:rPr lang="zh-CN" altLang="en-US"/>
              <a:t>Video stabilization is one of the most widely used applications of parametric motion estimation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Matsushita, Ofek, Ge et al. (2006) give a nice overview of the three major stages of stabilization, namely motion estimation, motion smoothing, and image warping. Motion estimation algorithms often use a similarity transform to handle camera translations, rotations, and zooming.</a:t>
            </a:r>
            <a:endParaRPr lang="zh-CN" altLang="en-US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8.2.2 Learned motion models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p>
            <a:pPr marL="0" indent="0">
              <a:buNone/>
            </a:pPr>
            <a:r>
              <a:rPr lang="en-US" altLang="zh-CN"/>
              <a:t> </a:t>
            </a:r>
            <a:r>
              <a:rPr lang="zh-CN" altLang="en-US"/>
              <a:t>An alternative to parameterizing the motion field with a geometric deformation such as an affine transform is to learn a set of basis functions tailored to a particular application</a:t>
            </a:r>
            <a:r>
              <a:rPr lang="en-US" altLang="zh-CN"/>
              <a:t>.</a:t>
            </a:r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</p:txBody>
      </p:sp>
      <p:sp>
        <p:nvSpPr>
          <p:cNvPr id="4" name="內容版面配置區 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972503" y="2545591"/>
            <a:ext cx="8229600" cy="5275907"/>
          </a:xfrm>
          <a:blipFill rotWithShape="1">
            <a:blip r:embed="rId1"/>
            <a:stretch>
              <a:fillRect l="-667" t="-1501" r="-1630"/>
            </a:stretch>
          </a:blipFill>
        </p:spPr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08" b="20211"/>
          <a:stretch>
            <a:fillRect/>
          </a:stretch>
        </p:blipFill>
        <p:spPr bwMode="auto">
          <a:xfrm>
            <a:off x="2423160" y="2812415"/>
            <a:ext cx="7343775" cy="3404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341735" cy="1325880"/>
          </a:xfrm>
        </p:spPr>
        <p:txBody>
          <a:bodyPr/>
          <a:lstStyle/>
          <a:p>
            <a:r>
              <a:rPr lang="en-US" altLang="zh-CN"/>
              <a:t>                                                                                  </a:t>
            </a:r>
            <a:endParaRPr lang="en-US" altLang="zh-CN">
              <a:solidFill>
                <a:schemeClr val="accent1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CN"/>
          </a:p>
          <a:p>
            <a:r>
              <a:rPr lang="en-US" altLang="zh-CN"/>
              <a:t>                    : displacement   </a:t>
            </a:r>
            <a:endParaRPr lang="en-US" altLang="zh-CN"/>
          </a:p>
          <a:p>
            <a:endParaRPr lang="en-US" altLang="zh-CN"/>
          </a:p>
          <a:p>
            <a:r>
              <a:rPr lang="en-US" altLang="zh-CN"/>
              <a:t>       :  residual error       </a:t>
            </a:r>
            <a:endParaRPr lang="en-US" altLang="zh-CN"/>
          </a:p>
        </p:txBody>
      </p:sp>
      <p:graphicFrame>
        <p:nvGraphicFramePr>
          <p:cNvPr id="5" name="对象 4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1170305" y="1704975"/>
          <a:ext cx="1546225" cy="5378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9" name="" r:id="rId1" imgW="584200" imgH="203200" progId="Equation.KSEE3">
                  <p:embed/>
                </p:oleObj>
              </mc:Choice>
              <mc:Fallback>
                <p:oleObj name="" r:id="rId1" imgW="584200" imgH="203200" progId="Equation.KSEE3">
                  <p:embed/>
                  <p:pic>
                    <p:nvPicPr>
                      <p:cNvPr id="0" name="图片 2048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170305" y="1704975"/>
                        <a:ext cx="1546225" cy="5378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对象 3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1803400" y="3684905"/>
          <a:ext cx="8354695" cy="12363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" name="" r:id="rId3" imgW="2489200" imgH="368300" progId="Equation.KSEE3">
                  <p:embed/>
                </p:oleObj>
              </mc:Choice>
              <mc:Fallback>
                <p:oleObj name="" r:id="rId3" imgW="2489200" imgH="3683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03400" y="3684905"/>
                        <a:ext cx="8354695" cy="12363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对象 5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1149350" y="2476500"/>
          <a:ext cx="425450" cy="6203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" name="" r:id="rId5" imgW="139700" imgH="228600" progId="Equation.KSEE3">
                  <p:embed/>
                </p:oleObj>
              </mc:Choice>
              <mc:Fallback>
                <p:oleObj name="" r:id="rId5" imgW="139700" imgH="228600" progId="Equation.KSEE3">
                  <p:embed/>
                  <p:pic>
                    <p:nvPicPr>
                      <p:cNvPr id="0" name="图片 307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49350" y="2476500"/>
                        <a:ext cx="425450" cy="6203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文本框 6"/>
          <p:cNvSpPr txBox="1"/>
          <p:nvPr/>
        </p:nvSpPr>
        <p:spPr>
          <a:xfrm>
            <a:off x="411480" y="365760"/>
            <a:ext cx="5607685" cy="5791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TW" sz="3200" dirty="0">
                <a:sym typeface="+mn-ea"/>
              </a:rPr>
              <a:t>8.1 Translational Alignment</a:t>
            </a:r>
            <a:endParaRPr lang="zh-CN" altLang="en-US" sz="3200"/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 smtClean="0"/>
              <a:t>8.3 Spline-based Motion </a:t>
            </a:r>
            <a:endParaRPr lang="en-US" altLang="zh-TW" dirty="0" smtClean="0"/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  <a:p>
            <a:r>
              <a:rPr lang="en-US" altLang="zh-TW" dirty="0"/>
              <a:t>Traditionally, optical flow algorithms </a:t>
            </a:r>
            <a:r>
              <a:rPr lang="en-US" altLang="zh-TW" dirty="0" smtClean="0"/>
              <a:t>compute </a:t>
            </a:r>
            <a:r>
              <a:rPr lang="en-US" altLang="zh-TW" dirty="0"/>
              <a:t>an independent motion </a:t>
            </a:r>
            <a:r>
              <a:rPr lang="en-US" altLang="zh-TW" dirty="0" smtClean="0"/>
              <a:t>estimate for </a:t>
            </a:r>
            <a:r>
              <a:rPr lang="en-US" altLang="zh-TW" dirty="0"/>
              <a:t>each </a:t>
            </a:r>
            <a:r>
              <a:rPr lang="en-US" altLang="zh-TW" dirty="0" smtClean="0"/>
              <a:t>pixel.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dirty="0" smtClean="0"/>
              <a:t>The </a:t>
            </a:r>
            <a:r>
              <a:rPr lang="en-US" altLang="zh-TW" dirty="0"/>
              <a:t>general optical flow analog </a:t>
            </a:r>
            <a:r>
              <a:rPr lang="en-US" altLang="zh-TW" dirty="0" smtClean="0"/>
              <a:t>can </a:t>
            </a:r>
            <a:r>
              <a:rPr lang="en-US" altLang="zh-TW" dirty="0"/>
              <a:t>thus be written as</a:t>
            </a:r>
            <a:endParaRPr lang="en-US" altLang="zh-TW" dirty="0" smtClean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495" y="4224020"/>
            <a:ext cx="7031355" cy="876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Spline-based </a:t>
            </a:r>
            <a:r>
              <a:rPr lang="en-US" altLang="zh-CN"/>
              <a:t>M</a:t>
            </a:r>
            <a:r>
              <a:rPr lang="zh-CN" altLang="en-US"/>
              <a:t>otion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r>
              <a:rPr lang="en-US" altLang="zh-CN"/>
              <a:t>However,i</a:t>
            </a:r>
            <a:r>
              <a:rPr lang="zh-CN" altLang="en-US"/>
              <a:t>n the above equation, the number of variables         is twice the number of measurements, so the problem is underconstrained.</a:t>
            </a:r>
            <a:endParaRPr lang="zh-CN" altLang="en-US"/>
          </a:p>
        </p:txBody>
      </p:sp>
      <p:graphicFrame>
        <p:nvGraphicFramePr>
          <p:cNvPr id="4" name="对象 3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8592820" y="2491740"/>
          <a:ext cx="751840" cy="6153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r:id="rId1" imgW="279400" imgH="228600" progId="Equation.KSEE3">
                  <p:embed/>
                </p:oleObj>
              </mc:Choice>
              <mc:Fallback>
                <p:oleObj name="" r:id="rId1" imgW="279400" imgH="2286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8592820" y="2491740"/>
                        <a:ext cx="751840" cy="6153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sym typeface="+mn-ea"/>
              </a:rPr>
              <a:t>Spline-based </a:t>
            </a:r>
            <a:r>
              <a:rPr lang="en-US" altLang="zh-CN">
                <a:sym typeface="+mn-ea"/>
              </a:rPr>
              <a:t>M</a:t>
            </a:r>
            <a:r>
              <a:rPr lang="zh-CN" altLang="en-US">
                <a:sym typeface="+mn-ea"/>
              </a:rPr>
              <a:t>otion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 marL="0" indent="0">
              <a:buNone/>
            </a:pPr>
            <a:r>
              <a:rPr lang="en-US" altLang="zh-CN"/>
              <a:t>Spline</a:t>
            </a:r>
            <a:endParaRPr lang="en-US" altLang="zh-CN"/>
          </a:p>
          <a:p>
            <a:pPr marL="0" indent="0">
              <a:buNone/>
            </a:pPr>
            <a:endParaRPr lang="en-US" altLang="zh-CN"/>
          </a:p>
          <a:p>
            <a:pPr marL="0" indent="0">
              <a:buNone/>
            </a:pPr>
            <a:r>
              <a:rPr lang="en-US" altLang="zh-CN"/>
              <a:t>A spline is a numeric function that is piecewise-defined by polynomial functions, and which possesses a high degree of smoothness at the places where the polynomial pieces connect (which are known as knots).</a:t>
            </a:r>
            <a:endParaRPr lang="en-US" altLang="zh-CN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31335" y="3759835"/>
            <a:ext cx="3270250" cy="2211705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sym typeface="+mn-ea"/>
              </a:rPr>
              <a:t>Spline-based </a:t>
            </a:r>
            <a:r>
              <a:rPr lang="en-US" altLang="zh-CN">
                <a:sym typeface="+mn-ea"/>
              </a:rPr>
              <a:t>M</a:t>
            </a:r>
            <a:r>
              <a:rPr lang="zh-CN" altLang="en-US">
                <a:sym typeface="+mn-ea"/>
              </a:rPr>
              <a:t>otion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  <a:p>
            <a:r>
              <a:rPr lang="zh-CN" altLang="en-US"/>
              <a:t>A simple example of a quadratic spline (a spline of degree 2) is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18690" y="2792730"/>
            <a:ext cx="7553325" cy="240030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Spline-based Motion </a:t>
            </a:r>
            <a:endParaRPr lang="en-US" altLang="zh-TW" dirty="0" smtClean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580" name="Rectangle 3"/>
              <p:cNvSpPr>
                <a:spLocks noGrp="1" noChangeArrowheads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TW" dirty="0" smtClean="0"/>
                  <a:t>Represent </a:t>
                </a:r>
                <a:r>
                  <a:rPr lang="en-US" altLang="zh-TW" dirty="0"/>
                  <a:t>the motion field as a two-dimensional </a:t>
                </a:r>
                <a:r>
                  <a:rPr lang="en-US" altLang="zh-TW" dirty="0" smtClean="0"/>
                  <a:t>spline controlled </a:t>
                </a:r>
                <a:r>
                  <a:rPr lang="en-US" altLang="zh-TW" dirty="0"/>
                  <a:t>by a smaller number of control </a:t>
                </a:r>
                <a:r>
                  <a:rPr lang="en-US" altLang="zh-TW" dirty="0" smtClean="0"/>
                  <a:t>vertices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zh-TW" b="0" i="1" smtClean="0">
                            <a:latin typeface="Cambria Math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/>
                                  </a:rPr>
                                  <m:t>𝑗</m:t>
                                </m:r>
                              </m:sub>
                            </m:sSub>
                          </m:e>
                        </m:acc>
                      </m:e>
                    </m:d>
                  </m:oMath>
                </a14:m>
                <a:endParaRPr lang="en-US" altLang="zh-TW" dirty="0" smtClean="0"/>
              </a:p>
              <a:p>
                <a:endParaRPr lang="en-US" altLang="zh-TW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en-US" altLang="zh-TW" b="0" i="1" smtClean="0">
                            <a:latin typeface="Cambria Math"/>
                          </a:rPr>
                          <m:t>𝑗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altLang="zh-TW" b="0" i="1" smtClean="0">
                                <a:latin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zh-TW" dirty="0" smtClean="0"/>
                  <a:t>: the </a:t>
                </a:r>
                <a:r>
                  <a:rPr lang="en-US" altLang="zh-TW" dirty="0"/>
                  <a:t>basis </a:t>
                </a:r>
                <a:r>
                  <a:rPr lang="en-US" altLang="zh-TW" dirty="0" smtClean="0"/>
                  <a:t>functions; only </a:t>
                </a:r>
                <a:r>
                  <a:rPr lang="en-US" altLang="zh-TW" dirty="0"/>
                  <a:t>non-zero over a small finite </a:t>
                </a:r>
                <a:r>
                  <a:rPr lang="en-US" altLang="zh-TW" dirty="0" smtClean="0"/>
                  <a:t>support interval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altLang="zh-TW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altLang="zh-TW" b="0" i="1" smtClean="0">
                                <a:latin typeface="Cambria Math"/>
                              </a:rPr>
                              <m:t>𝑤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/>
                              </a:rPr>
                              <m:t>𝑖</m:t>
                            </m:r>
                            <m:r>
                              <a:rPr lang="en-US" altLang="zh-TW" b="0" i="1" smtClean="0">
                                <a:latin typeface="Cambria Math"/>
                              </a:rPr>
                              <m:t>,</m:t>
                            </m:r>
                            <m:r>
                              <a:rPr lang="en-US" altLang="zh-TW" b="0" i="1" smtClean="0">
                                <a:latin typeface="Cambria Math"/>
                              </a:rPr>
                              <m:t>𝑗</m:t>
                            </m:r>
                          </m:sub>
                        </m:sSub>
                        <m:r>
                          <a:rPr lang="en-US" altLang="zh-TW" b="0" i="1" smtClean="0">
                            <a:latin typeface="Cambria Math"/>
                          </a:rPr>
                          <m:t>=</m:t>
                        </m:r>
                        <m:r>
                          <a:rPr lang="en-US" altLang="zh-TW" i="1"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𝑗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zh-TW" dirty="0" smtClean="0"/>
                  <a:t>: weights; the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zh-TW" i="1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𝑢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zh-TW" dirty="0"/>
                  <a:t> are known linear combinations of the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zh-TW" i="1">
                            <a:latin typeface="Cambria Math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/>
                                  </a:rPr>
                                  <m:t>𝑗</m:t>
                                </m:r>
                              </m:sub>
                            </m:sSub>
                          </m:e>
                        </m:acc>
                      </m:e>
                    </m:d>
                  </m:oMath>
                </a14:m>
                <a:endParaRPr lang="en-US" altLang="zh-TW" dirty="0" smtClean="0"/>
              </a:p>
            </p:txBody>
          </p:sp>
        </mc:Choice>
        <mc:Fallback>
          <p:sp>
            <p:nvSpPr>
              <p:cNvPr id="24580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853440" y="1473200"/>
                <a:ext cx="10536555" cy="4993005"/>
              </a:xfrm>
              <a:blipFill rotWithShape="1">
                <a:blip r:embed="rId1"/>
                <a:stretch>
                  <a:fillRect l="-667" t="-179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  <a:endParaRPr lang="zh-TW" altLang="en-US">
                  <a:noFill/>
                </a:endParaRPr>
              </a:p>
            </p:txBody>
          </p:sp>
        </mc:Fallback>
      </mc:AlternateContent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130" y="3298825"/>
            <a:ext cx="3722370" cy="617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Spline-based Motion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70" y="1560830"/>
            <a:ext cx="10481945" cy="4538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754" y="0"/>
            <a:ext cx="631959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Spline-based Motion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65" y="1625600"/>
            <a:ext cx="10475595" cy="4311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TW" dirty="0">
                <a:sym typeface="+mn-ea"/>
              </a:rPr>
              <a:t>Spline-based Motion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  <a:p>
            <a:r>
              <a:rPr lang="zh-CN" altLang="en-US"/>
              <a:t>To estimate the motion, a coarse-to-fine strategy is used. 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Starting with a regular spline imposed over a lower-resolution image, an initial motion estimate is obtained. 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Spline patches where the motion is inconsistent, i.e., the squared residual (8.67) is above a threshold, are subdivided into smaller patches.</a:t>
            </a:r>
            <a:endParaRPr lang="zh-CN" altLang="en-US"/>
          </a:p>
          <a:p>
            <a:endParaRPr lang="zh-TW" altLang="en-US" dirty="0"/>
          </a:p>
          <a:p>
            <a:endParaRPr lang="zh-CN" altLang="en-US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  <a:endParaRPr lang="en-US" altLang="zh-TW" b="1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  <a:endParaRPr lang="en-US" altLang="zh-TW">
              <a:latin typeface="Comic Sans MS" pitchFamily="66" charset="0"/>
            </a:endParaRPr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365760" y="13335"/>
            <a:ext cx="9144000" cy="12954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TW" sz="3000" dirty="0" smtClean="0"/>
              <a:t>8.3.1 </a:t>
            </a:r>
            <a:r>
              <a:rPr lang="en-US" altLang="zh-TW" sz="3000" dirty="0"/>
              <a:t>Application: Medical </a:t>
            </a:r>
            <a:r>
              <a:rPr lang="en-US" altLang="zh-TW" sz="3000" dirty="0" smtClean="0"/>
              <a:t>Image Registration </a:t>
            </a:r>
            <a:endParaRPr lang="en-US" altLang="zh-TW" sz="3000" dirty="0" smtClean="0"/>
          </a:p>
        </p:txBody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TW" altLang="zh-TW" smtClean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772816"/>
            <a:ext cx="9180512" cy="4725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0040" y="-635"/>
            <a:ext cx="11402695" cy="1325880"/>
          </a:xfrm>
        </p:spPr>
        <p:txBody>
          <a:bodyPr/>
          <a:lstStyle/>
          <a:p>
            <a:r>
              <a:rPr lang="zh-CN" altLang="en-US"/>
              <a:t>Robust error metrics                                            </a:t>
            </a:r>
            <a:endParaRPr lang="en-US" altLang="zh-CN">
              <a:solidFill>
                <a:schemeClr val="accent1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/>
              <a:t>make the above error metric more robust to outliers by replacing</a:t>
            </a:r>
            <a:endParaRPr lang="zh-CN" altLang="en-US"/>
          </a:p>
          <a:p>
            <a:pPr marL="0" indent="0">
              <a:buNone/>
            </a:pPr>
            <a:r>
              <a:rPr lang="zh-CN" altLang="en-US"/>
              <a:t>the squared error terms with a robust function</a:t>
            </a:r>
            <a:endParaRPr lang="zh-CN" altLang="en-US"/>
          </a:p>
          <a:p>
            <a:pPr marL="0" indent="0">
              <a:buNone/>
            </a:pPr>
            <a:endParaRPr lang="zh-CN" altLang="en-US"/>
          </a:p>
          <a:p>
            <a:pPr marL="0" indent="0">
              <a:buNone/>
            </a:pPr>
            <a:endParaRPr lang="zh-CN" altLang="en-US"/>
          </a:p>
          <a:p>
            <a:pPr marL="0" indent="0">
              <a:buNone/>
            </a:pPr>
            <a:endParaRPr lang="zh-CN" altLang="en-US"/>
          </a:p>
          <a:p>
            <a:pPr marL="0" indent="0">
              <a:buNone/>
            </a:pPr>
            <a:r>
              <a:rPr lang="zh-CN" altLang="en-US"/>
              <a:t>              </a:t>
            </a:r>
            <a:endParaRPr lang="zh-CN" altLang="en-US"/>
          </a:p>
          <a:p>
            <a:pPr marL="0" indent="0">
              <a:buNone/>
            </a:pPr>
            <a:endParaRPr lang="zh-CN" altLang="en-US"/>
          </a:p>
          <a:p>
            <a:pPr marL="0" indent="0">
              <a:buNone/>
            </a:pPr>
            <a:r>
              <a:rPr lang="zh-CN" altLang="en-US"/>
              <a:t>                is a function that grows less quickly than the quadratic penalty associated with least squares. </a:t>
            </a:r>
            <a:endParaRPr lang="zh-CN" altLang="en-US"/>
          </a:p>
        </p:txBody>
      </p:sp>
      <p:pic>
        <p:nvPicPr>
          <p:cNvPr id="4" name="图片 3" descr="2}AXKCZYD(0YN25%P6`PRM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25665" y="1737360"/>
            <a:ext cx="951230" cy="563880"/>
          </a:xfrm>
          <a:prstGeom prst="rect">
            <a:avLst/>
          </a:prstGeom>
        </p:spPr>
      </p:pic>
      <p:pic>
        <p:nvPicPr>
          <p:cNvPr id="5" name="图片 4" descr="QY12[}FQWT5E@7IX4LIYTFQ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6365" y="2793365"/>
            <a:ext cx="7817485" cy="965835"/>
          </a:xfrm>
          <a:prstGeom prst="rect">
            <a:avLst/>
          </a:prstGeom>
        </p:spPr>
      </p:pic>
      <p:pic>
        <p:nvPicPr>
          <p:cNvPr id="6" name="图片 5" descr="2}AXKCZYD(0YN25%P6`PRM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41425" y="4272280"/>
            <a:ext cx="951230" cy="56388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 smtClean="0"/>
              <a:t>8.4 Optical Flow </a:t>
            </a:r>
            <a:endParaRPr lang="en-US" altLang="zh-TW" dirty="0" smtClean="0"/>
          </a:p>
        </p:txBody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  <a:p>
            <a:r>
              <a:rPr lang="en-US" altLang="zh-TW" dirty="0"/>
              <a:t>The most general </a:t>
            </a:r>
            <a:r>
              <a:rPr lang="en-US" altLang="zh-TW" dirty="0" smtClean="0"/>
              <a:t>version </a:t>
            </a:r>
            <a:r>
              <a:rPr lang="en-US" altLang="zh-TW" dirty="0"/>
              <a:t>of motion estimation is to compute an </a:t>
            </a:r>
            <a:r>
              <a:rPr lang="en-US" altLang="zh-TW" dirty="0" smtClean="0"/>
              <a:t>independent estimate </a:t>
            </a:r>
            <a:r>
              <a:rPr lang="en-US" altLang="zh-TW" dirty="0"/>
              <a:t>of motion at each pixel, which is generally known as optical (or optic) flow</a:t>
            </a:r>
            <a:endParaRPr lang="en-US" altLang="zh-TW" dirty="0" smtClean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355" y="3803015"/>
            <a:ext cx="8880475" cy="1101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TW" dirty="0" smtClean="0">
                <a:sym typeface="+mn-ea"/>
              </a:rPr>
              <a:t>Optical Flow 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 altLang="zh-CN">
              <a:sym typeface="+mn-ea"/>
            </a:endParaRPr>
          </a:p>
          <a:p>
            <a:endParaRPr lang="en-US" altLang="zh-CN">
              <a:sym typeface="+mn-ea"/>
            </a:endParaRPr>
          </a:p>
          <a:p>
            <a:endParaRPr lang="en-US" altLang="zh-CN">
              <a:sym typeface="+mn-ea"/>
            </a:endParaRPr>
          </a:p>
          <a:p>
            <a:endParaRPr lang="en-US" altLang="zh-CN">
              <a:sym typeface="+mn-ea"/>
            </a:endParaRPr>
          </a:p>
          <a:p>
            <a:r>
              <a:rPr lang="en-US" altLang="zh-CN">
                <a:sym typeface="+mn-ea"/>
              </a:rPr>
              <a:t>However,i</a:t>
            </a:r>
            <a:r>
              <a:rPr lang="zh-CN" altLang="en-US">
                <a:sym typeface="+mn-ea"/>
              </a:rPr>
              <a:t>n the above equation, the number of variables         is twice the number of measurements, so the problem is underconstrained.</a:t>
            </a:r>
            <a:endParaRPr lang="zh-CN" altLang="en-US"/>
          </a:p>
          <a:p>
            <a:endParaRPr lang="zh-CN" altLang="en-US"/>
          </a:p>
        </p:txBody>
      </p:sp>
      <p:graphicFrame>
        <p:nvGraphicFramePr>
          <p:cNvPr id="4" name="对象 3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8577580" y="2948940"/>
          <a:ext cx="751840" cy="6153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r:id="rId1" imgW="279400" imgH="228600" progId="Equation.KSEE3">
                  <p:embed/>
                </p:oleObj>
              </mc:Choice>
              <mc:Fallback>
                <p:oleObj name="" r:id="rId1" imgW="279400" imgH="2286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8577580" y="2948940"/>
                        <a:ext cx="751840" cy="6153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Optical </a:t>
            </a:r>
            <a:r>
              <a:rPr lang="en-US" altLang="zh-TW" dirty="0"/>
              <a:t>Flow </a:t>
            </a:r>
            <a:endParaRPr lang="en-US" altLang="zh-TW" dirty="0" smtClean="0"/>
          </a:p>
        </p:txBody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B</a:t>
            </a:r>
            <a:r>
              <a:rPr lang="en-US" altLang="zh-TW" dirty="0" smtClean="0"/>
              <a:t>rightness </a:t>
            </a:r>
            <a:r>
              <a:rPr lang="en-US" altLang="zh-TW" dirty="0"/>
              <a:t>constancy </a:t>
            </a:r>
            <a:r>
              <a:rPr lang="en-US" altLang="zh-TW" dirty="0" smtClean="0"/>
              <a:t>constraint</a:t>
            </a:r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pPr marL="0" indent="0">
              <a:buNone/>
            </a:pPr>
            <a:r>
              <a:rPr lang="en-US" altLang="zh-TW" dirty="0" smtClean="0"/>
              <a:t>         </a:t>
            </a:r>
            <a:endParaRPr lang="en-US" altLang="zh-TW" dirty="0" smtClean="0"/>
          </a:p>
          <a:p>
            <a:pPr marL="457200" lvl="1" indent="0">
              <a:buNone/>
            </a:pPr>
            <a:endParaRPr lang="en-US" altLang="zh-TW" dirty="0" smtClean="0"/>
          </a:p>
          <a:p>
            <a:pPr marL="457200" lvl="1" indent="0">
              <a:buNone/>
            </a:pPr>
            <a:r>
              <a:rPr lang="en-US" altLang="zh-TW" dirty="0" smtClean="0"/>
              <a:t> temporal </a:t>
            </a:r>
            <a:r>
              <a:rPr lang="en-US" altLang="zh-TW" dirty="0"/>
              <a:t>derivative</a:t>
            </a:r>
            <a:endParaRPr lang="en-US" altLang="zh-TW" dirty="0" smtClean="0"/>
          </a:p>
          <a:p>
            <a:pPr marL="457200" lvl="1" indent="0">
              <a:buNone/>
            </a:pPr>
            <a:endParaRPr lang="en-US" altLang="zh-TW" dirty="0"/>
          </a:p>
          <a:p>
            <a:pPr marL="457200" lvl="1" indent="0">
              <a:buNone/>
            </a:pPr>
            <a:r>
              <a:rPr lang="en-US" altLang="zh-TW" dirty="0"/>
              <a:t>d</a:t>
            </a:r>
            <a:r>
              <a:rPr lang="en-US" altLang="zh-TW" dirty="0" smtClean="0"/>
              <a:t>iscrete analog </a:t>
            </a:r>
            <a:r>
              <a:rPr lang="en-US" altLang="zh-TW" dirty="0"/>
              <a:t>to the analytic global </a:t>
            </a:r>
            <a:r>
              <a:rPr lang="en-US" altLang="zh-TW" dirty="0" smtClean="0"/>
              <a:t>energy:</a:t>
            </a:r>
            <a:endParaRPr lang="en-US" altLang="zh-TW" dirty="0"/>
          </a:p>
          <a:p>
            <a:endParaRPr lang="en-US" altLang="zh-TW" dirty="0" smtClean="0"/>
          </a:p>
          <a:p>
            <a:endParaRPr lang="en-US" altLang="zh-TW" dirty="0" smtClean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660" y="1863725"/>
            <a:ext cx="4630420" cy="912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25" y="5217160"/>
            <a:ext cx="5340350" cy="754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240" y="2919095"/>
            <a:ext cx="422148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710" y="3800475"/>
            <a:ext cx="1339215" cy="474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TW" dirty="0" smtClean="0">
                <a:sym typeface="+mn-ea"/>
              </a:rPr>
              <a:t>8.4.1 Multi-frame Motion Estimation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r>
              <a:rPr lang="en-US" altLang="zh-TW" dirty="0" smtClean="0"/>
              <a:t>A horizontal slice through the spatio-temporal volume, i.e., the 3D volume created by stacking all of the video frames together,can indicate the horizontal motion of objects.</a:t>
            </a:r>
            <a:endParaRPr lang="en-US" altLang="zh-TW" dirty="0" smtClean="0"/>
          </a:p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4191000" y="3215640"/>
            <a:ext cx="1052195" cy="1676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黑体" pitchFamily="49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318000" y="3342640"/>
            <a:ext cx="1052195" cy="1676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黑体" pitchFamily="49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445000" y="3469640"/>
            <a:ext cx="1052195" cy="1676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黑体" pitchFamily="49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572000" y="3596640"/>
            <a:ext cx="1052195" cy="1676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黑体" pitchFamily="49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699000" y="3723640"/>
            <a:ext cx="1052195" cy="1676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黑体" pitchFamily="49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826000" y="3850640"/>
            <a:ext cx="1052195" cy="1676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黑体" pitchFamily="49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953000" y="3977640"/>
            <a:ext cx="1052195" cy="1676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黑体" pitchFamily="49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080000" y="4104640"/>
            <a:ext cx="1052195" cy="1676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黑体" pitchFamily="49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207000" y="4231640"/>
            <a:ext cx="1052195" cy="1676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黑体" pitchFamily="49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5334000" y="4358640"/>
            <a:ext cx="1052195" cy="1676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黑体" pitchFamily="49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5461000" y="4485640"/>
            <a:ext cx="1052195" cy="1676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黑体" pitchFamily="49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588000" y="4612640"/>
            <a:ext cx="1052195" cy="1676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黑体" pitchFamily="49" charset="-122"/>
            </a:endParaRPr>
          </a:p>
        </p:txBody>
      </p:sp>
      <p:cxnSp>
        <p:nvCxnSpPr>
          <p:cNvPr id="27" name="直接连接符 26"/>
          <p:cNvCxnSpPr/>
          <p:nvPr/>
        </p:nvCxnSpPr>
        <p:spPr>
          <a:xfrm>
            <a:off x="4175760" y="3962400"/>
            <a:ext cx="1478280" cy="149352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" name="直接连接符 27"/>
          <p:cNvCxnSpPr/>
          <p:nvPr/>
        </p:nvCxnSpPr>
        <p:spPr>
          <a:xfrm flipV="1">
            <a:off x="5643880" y="5425440"/>
            <a:ext cx="1000760" cy="508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-1905"/>
            <a:ext cx="8820150" cy="1295400"/>
          </a:xfrm>
        </p:spPr>
        <p:txBody>
          <a:bodyPr/>
          <a:lstStyle/>
          <a:p>
            <a:pPr eaLnBrk="1" hangingPunct="1"/>
            <a:r>
              <a:rPr lang="en-US" altLang="zh-TW" dirty="0" smtClean="0"/>
              <a:t>Multi-frame Motion Estimation</a:t>
            </a:r>
            <a:endParaRPr lang="en-US" altLang="zh-TW" dirty="0" smtClean="0"/>
          </a:p>
        </p:txBody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zh-TW" smtClean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" y="1311910"/>
            <a:ext cx="10339705" cy="444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8.4.2~8.4.3 </a:t>
            </a:r>
            <a:r>
              <a:rPr lang="en-US" altLang="zh-TW" dirty="0" smtClean="0"/>
              <a:t>Application</a:t>
            </a:r>
            <a:endParaRPr lang="en-US" altLang="zh-TW" dirty="0" smtClean="0"/>
          </a:p>
        </p:txBody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Video </a:t>
            </a:r>
            <a:r>
              <a:rPr lang="en-US" altLang="zh-TW" dirty="0" err="1" smtClean="0"/>
              <a:t>denoising</a:t>
            </a:r>
            <a:endParaRPr lang="en-US" altLang="zh-TW" dirty="0" smtClean="0"/>
          </a:p>
          <a:p>
            <a:r>
              <a:rPr lang="en-US" altLang="zh-TW" dirty="0"/>
              <a:t>De-interlacing</a:t>
            </a:r>
            <a:endParaRPr lang="en-US" altLang="zh-TW" dirty="0"/>
          </a:p>
          <a:p>
            <a:endParaRPr lang="en-US" altLang="zh-TW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930" y="2326640"/>
            <a:ext cx="8300085" cy="396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TW" dirty="0" smtClean="0">
                <a:sym typeface="+mn-ea"/>
              </a:rPr>
              <a:t>8.5 Layered Motion 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  <a:p>
            <a:r>
              <a:rPr lang="zh-CN" altLang="en-US"/>
              <a:t>In many situation, visual motion is caused by the movement of a small number of objects at different depths in the scene.</a:t>
            </a:r>
            <a:endParaRPr lang="zh-CN" altLang="en-US"/>
          </a:p>
          <a:p>
            <a:endParaRPr lang="zh-CN" altLang="en-US"/>
          </a:p>
          <a:p>
            <a:pPr marL="0" indent="0">
              <a:buNone/>
            </a:pPr>
            <a:endParaRPr lang="zh-CN" altLang="en-US"/>
          </a:p>
          <a:p>
            <a:r>
              <a:rPr lang="zh-CN" altLang="en-US"/>
              <a:t>In such situations, the pixel motions can be described more succinctly (and estimated more reliably) if pixels are grouped into appropriate objects or layers</a:t>
            </a:r>
            <a:endParaRPr lang="zh-CN" altLang="en-US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 smtClean="0"/>
              <a:t>8.5 Layered Motion </a:t>
            </a:r>
            <a:endParaRPr lang="en-US" altLang="zh-TW" dirty="0" smtClean="0"/>
          </a:p>
        </p:txBody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zh-TW" smtClean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1159589"/>
            <a:ext cx="7377384" cy="5302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Layered Motion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Median filtering is used to produce sharp composite layers that are robust to small intensity variations</a:t>
            </a:r>
            <a:r>
              <a:rPr lang="en-US" altLang="zh-TW"/>
              <a:t>.</a:t>
            </a:r>
            <a:endParaRPr lang="en-US" altLang="zh-TW"/>
          </a:p>
          <a:p>
            <a:pPr marL="0" indent="0">
              <a:buNone/>
            </a:pPr>
            <a:endParaRPr lang="zh-TW" alt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705" y="2397125"/>
            <a:ext cx="10198735" cy="3970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0"/>
            <a:ext cx="82411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0040" y="-31115"/>
            <a:ext cx="11463655" cy="1325880"/>
          </a:xfrm>
        </p:spPr>
        <p:txBody>
          <a:bodyPr>
            <a:normAutofit/>
          </a:bodyPr>
          <a:lstStyle/>
          <a:p>
            <a:r>
              <a:rPr lang="zh-CN" altLang="en-US">
                <a:sym typeface="+mn-ea"/>
              </a:rPr>
              <a:t>Robust error metrics</a:t>
            </a:r>
            <a:r>
              <a:rPr lang="en-US" altLang="zh-CN"/>
              <a:t>                                                                                 </a:t>
            </a:r>
            <a:endParaRPr lang="en-US" altLang="zh-CN">
              <a:solidFill>
                <a:schemeClr val="accent1"/>
              </a:solidFill>
            </a:endParaRP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350" y="1244600"/>
            <a:ext cx="5093335" cy="5234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TW" dirty="0">
                <a:sym typeface="+mn-ea"/>
              </a:rPr>
              <a:t>Layered Motion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 marL="0" indent="0">
              <a:buNone/>
            </a:pPr>
            <a:r>
              <a:rPr lang="en-US" altLang="zh-CN"/>
              <a:t>The first step is to know the depth of different objects.And then segment objects of the same depth into one layer.</a:t>
            </a:r>
            <a:endParaRPr lang="en-US" altLang="zh-CN"/>
          </a:p>
          <a:p>
            <a:pPr marL="0" indent="0">
              <a:buNone/>
            </a:pPr>
            <a:endParaRPr lang="en-US" altLang="zh-CN"/>
          </a:p>
          <a:p>
            <a:pPr marL="0" indent="0">
              <a:buNone/>
            </a:pPr>
            <a:r>
              <a:rPr lang="en-US" altLang="zh-CN"/>
              <a:t>Following are two images containing same objects.</a:t>
            </a:r>
            <a:endParaRPr lang="en-US" altLang="zh-CN"/>
          </a:p>
          <a:p>
            <a:pPr marL="0" indent="0">
              <a:buNone/>
            </a:pPr>
            <a:endParaRPr lang="en-US" altLang="zh-CN"/>
          </a:p>
          <a:p>
            <a:pPr marL="0" indent="0">
              <a:buNone/>
            </a:pPr>
            <a:endParaRPr lang="en-US" altLang="zh-CN"/>
          </a:p>
          <a:p>
            <a:pPr marL="0" indent="0">
              <a:buNone/>
            </a:pPr>
            <a:endParaRPr lang="en-US" altLang="zh-CN"/>
          </a:p>
          <a:p>
            <a:endParaRPr lang="zh-CN" altLang="en-US"/>
          </a:p>
        </p:txBody>
      </p:sp>
      <p:pic>
        <p:nvPicPr>
          <p:cNvPr id="4" name="图片 3" descr="im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86840" y="3279775"/>
            <a:ext cx="4210050" cy="2842260"/>
          </a:xfrm>
          <a:prstGeom prst="rect">
            <a:avLst/>
          </a:prstGeom>
        </p:spPr>
      </p:pic>
      <p:pic>
        <p:nvPicPr>
          <p:cNvPr id="5" name="图片 4" descr="im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3291840"/>
            <a:ext cx="4168140" cy="2814320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TW" dirty="0">
                <a:sym typeface="+mn-ea"/>
              </a:rPr>
              <a:t>Layered Motion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  <a:p>
            <a:endParaRPr lang="zh-CN" altLang="en-US"/>
          </a:p>
        </p:txBody>
      </p:sp>
      <p:pic>
        <p:nvPicPr>
          <p:cNvPr id="4" name="图片 3" descr="fullsizerender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60320" y="1148715"/>
            <a:ext cx="7209155" cy="5223510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TW" dirty="0">
                <a:sym typeface="+mn-ea"/>
              </a:rPr>
              <a:t>Layered Motion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98500" y="1424305"/>
            <a:ext cx="4643755" cy="4749800"/>
          </a:xfrm>
        </p:spPr>
        <p:txBody>
          <a:bodyPr>
            <a:normAutofit fontScale="60000"/>
          </a:bodyPr>
          <a:p>
            <a:endParaRPr lang="zh-CN" altLang="en-US"/>
          </a:p>
          <a:p>
            <a:pPr marL="0" indent="0">
              <a:buNone/>
            </a:pPr>
            <a:r>
              <a:rPr lang="en-US" altLang="zh-CN"/>
              <a:t>disparitymap.m</a:t>
            </a:r>
            <a:endParaRPr lang="en-US" altLang="zh-CN"/>
          </a:p>
          <a:p>
            <a:pPr marL="0" indent="0">
              <a:buNone/>
            </a:pPr>
            <a:r>
              <a:rPr lang="en-US" altLang="zh-CN"/>
              <a:t>T=-68;</a:t>
            </a:r>
            <a:endParaRPr lang="en-US" altLang="zh-CN"/>
          </a:p>
          <a:p>
            <a:pPr marL="0" indent="0">
              <a:buNone/>
            </a:pPr>
            <a:r>
              <a:rPr lang="en-US" altLang="zh-CN"/>
              <a:t>I1 = rgb2gray(imread('F:\document\education\CV\disparity\im0.png'));</a:t>
            </a:r>
            <a:endParaRPr lang="en-US" altLang="zh-CN"/>
          </a:p>
          <a:p>
            <a:pPr marL="0" indent="0">
              <a:buNone/>
            </a:pPr>
            <a:r>
              <a:rPr lang="en-US" altLang="zh-CN"/>
              <a:t>I2 = rgb2gray(imread('F:\document\education\CV\disparity\im1.png'));</a:t>
            </a:r>
            <a:endParaRPr lang="en-US" altLang="zh-CN"/>
          </a:p>
          <a:p>
            <a:pPr marL="0" indent="0">
              <a:buNone/>
            </a:pPr>
            <a:r>
              <a:rPr lang="en-US" altLang="zh-CN"/>
              <a:t>I1=imresize(I1,0.1);</a:t>
            </a:r>
            <a:endParaRPr lang="en-US" altLang="zh-CN"/>
          </a:p>
          <a:p>
            <a:pPr marL="0" indent="0">
              <a:buNone/>
            </a:pPr>
            <a:r>
              <a:rPr lang="en-US" altLang="zh-CN"/>
              <a:t>I2=imresize(I2,0.1);</a:t>
            </a:r>
            <a:endParaRPr lang="en-US" altLang="zh-CN"/>
          </a:p>
          <a:p>
            <a:pPr marL="0" indent="0">
              <a:buNone/>
            </a:pPr>
            <a:r>
              <a:rPr lang="en-US" altLang="zh-CN"/>
              <a:t>s=3;</a:t>
            </a:r>
            <a:endParaRPr lang="en-US" altLang="zh-CN"/>
          </a:p>
          <a:p>
            <a:pPr marL="0" indent="0">
              <a:buNone/>
            </a:pPr>
            <a:r>
              <a:rPr lang="en-US" altLang="zh-CN"/>
              <a:t>[m,n]=size(I1);</a:t>
            </a:r>
            <a:endParaRPr lang="en-US" altLang="zh-CN"/>
          </a:p>
          <a:p>
            <a:pPr marL="0" indent="0">
              <a:buNone/>
            </a:pPr>
            <a:r>
              <a:rPr lang="en-US" altLang="zh-CN"/>
              <a:t>I3=double(I1);</a:t>
            </a:r>
            <a:endParaRPr lang="en-US" altLang="zh-CN"/>
          </a:p>
          <a:p>
            <a:pPr marL="0" indent="0">
              <a:buNone/>
            </a:pPr>
            <a:r>
              <a:rPr lang="en-US" altLang="zh-CN"/>
              <a:t>for j=2+(s-1)/2:1:m-(s+1)/2</a:t>
            </a:r>
            <a:endParaRPr lang="en-US" altLang="zh-CN"/>
          </a:p>
          <a:p>
            <a:pPr marL="0" indent="0">
              <a:buNone/>
            </a:pPr>
            <a:r>
              <a:rPr lang="en-US" altLang="zh-CN"/>
              <a:t>for i=2+(s-1)/2:1:n-(s+1)/2</a:t>
            </a:r>
            <a:endParaRPr lang="en-US" altLang="zh-CN"/>
          </a:p>
          <a:p>
            <a:pPr marL="0" indent="0">
              <a:buNone/>
            </a:pPr>
            <a:r>
              <a:rPr lang="en-US" altLang="zh-CN"/>
              <a:t>x=0;mini=9999999999;</a:t>
            </a:r>
            <a:endParaRPr lang="en-US" altLang="zh-CN"/>
          </a:p>
          <a:p>
            <a:pPr marL="0" indent="0">
              <a:buNone/>
            </a:pPr>
            <a:r>
              <a:rPr lang="en-US" altLang="zh-CN"/>
              <a:t>for c=i+T-40:1:i+T+40</a:t>
            </a:r>
            <a:endParaRPr lang="en-US" altLang="zh-CN"/>
          </a:p>
          <a:p>
            <a:pPr marL="0" indent="0">
              <a:buNone/>
            </a:pPr>
            <a:endParaRPr lang="en-US" altLang="zh-CN"/>
          </a:p>
        </p:txBody>
      </p:sp>
      <p:sp>
        <p:nvSpPr>
          <p:cNvPr id="4" name="文本框 3"/>
          <p:cNvSpPr txBox="1"/>
          <p:nvPr/>
        </p:nvSpPr>
        <p:spPr>
          <a:xfrm>
            <a:off x="5791835" y="1860550"/>
            <a:ext cx="4837430" cy="4358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>
              <a:buNone/>
            </a:pPr>
            <a:r>
              <a:rPr lang="en-US" altLang="zh-CN" sz="1400">
                <a:sym typeface="+mn-ea"/>
              </a:rPr>
              <a:t>if (c&gt;=2+(s-1)/2)&amp;&amp;(c&lt;=n-(s+1)/2)</a:t>
            </a:r>
            <a:endParaRPr lang="en-US" altLang="zh-CN" sz="1400"/>
          </a:p>
          <a:p>
            <a:pPr marL="0" indent="0">
              <a:buNone/>
            </a:pPr>
            <a:r>
              <a:rPr lang="en-US" altLang="zh-CN" sz="1400">
                <a:sym typeface="+mn-ea"/>
              </a:rPr>
              <a:t>ssd1=0;</a:t>
            </a:r>
            <a:endParaRPr lang="en-US" altLang="zh-CN" sz="1400"/>
          </a:p>
          <a:p>
            <a:pPr marL="0" indent="0">
              <a:buNone/>
            </a:pPr>
            <a:r>
              <a:rPr lang="en-US" altLang="zh-CN" sz="1400">
                <a:sym typeface="+mn-ea"/>
              </a:rPr>
              <a:t>for co=(1-s)/2:1:(s-1)/2</a:t>
            </a:r>
            <a:endParaRPr lang="en-US" altLang="zh-CN" sz="1400"/>
          </a:p>
          <a:p>
            <a:pPr marL="0" indent="0">
              <a:buNone/>
            </a:pPr>
            <a:r>
              <a:rPr lang="en-US" altLang="zh-CN" sz="1400">
                <a:sym typeface="+mn-ea"/>
              </a:rPr>
              <a:t>for ro=(1-s)/2:1:(s-1)/2</a:t>
            </a:r>
            <a:endParaRPr lang="en-US" altLang="zh-CN" sz="1400"/>
          </a:p>
          <a:p>
            <a:pPr marL="0" indent="0">
              <a:buNone/>
            </a:pPr>
            <a:r>
              <a:rPr lang="en-US" altLang="zh-CN" sz="1400">
                <a:sym typeface="+mn-ea"/>
              </a:rPr>
              <a:t>p=s*s;</a:t>
            </a:r>
            <a:endParaRPr lang="en-US" altLang="zh-CN" sz="1400"/>
          </a:p>
          <a:p>
            <a:pPr marL="0" indent="0">
              <a:buNone/>
            </a:pPr>
            <a:r>
              <a:rPr lang="en-US" altLang="zh-CN" sz="1400">
                <a:sym typeface="+mn-ea"/>
              </a:rPr>
              <a:t>ssd1=ssd1+(I1(j+ro,i+co)-I2(j+ro,c+co))^2/p;</a:t>
            </a:r>
            <a:endParaRPr lang="en-US" altLang="zh-CN" sz="1400"/>
          </a:p>
          <a:p>
            <a:pPr marL="0" indent="0">
              <a:buNone/>
            </a:pPr>
            <a:r>
              <a:rPr lang="en-US" altLang="zh-CN" sz="1400">
                <a:sym typeface="+mn-ea"/>
              </a:rPr>
              <a:t>end</a:t>
            </a:r>
            <a:endParaRPr lang="en-US" altLang="zh-CN" sz="1400"/>
          </a:p>
          <a:p>
            <a:pPr marL="0" indent="0">
              <a:buNone/>
            </a:pPr>
            <a:r>
              <a:rPr lang="en-US" altLang="zh-CN" sz="1400">
                <a:sym typeface="+mn-ea"/>
              </a:rPr>
              <a:t>end</a:t>
            </a:r>
            <a:endParaRPr lang="en-US" altLang="zh-CN" sz="1400"/>
          </a:p>
          <a:p>
            <a:pPr marL="0" indent="0">
              <a:buNone/>
            </a:pPr>
            <a:r>
              <a:rPr lang="en-US" altLang="zh-CN" sz="1400">
                <a:sym typeface="+mn-ea"/>
              </a:rPr>
              <a:t>if ssd1&lt;mini</a:t>
            </a:r>
            <a:endParaRPr lang="en-US" altLang="zh-CN" sz="1400"/>
          </a:p>
          <a:p>
            <a:pPr marL="0" indent="0">
              <a:buNone/>
            </a:pPr>
            <a:r>
              <a:rPr lang="en-US" altLang="zh-CN" sz="1400">
                <a:sym typeface="+mn-ea"/>
              </a:rPr>
              <a:t>mini=ssd1;x=c-1;y=j-1;</a:t>
            </a:r>
            <a:endParaRPr lang="en-US" altLang="zh-CN" sz="1400"/>
          </a:p>
          <a:p>
            <a:pPr marL="0" indent="0">
              <a:buNone/>
            </a:pPr>
            <a:r>
              <a:rPr lang="en-US" altLang="zh-CN" sz="1400">
                <a:sym typeface="+mn-ea"/>
              </a:rPr>
              <a:t>end</a:t>
            </a:r>
            <a:endParaRPr lang="en-US" altLang="zh-CN" sz="1400"/>
          </a:p>
          <a:p>
            <a:pPr marL="0" indent="0">
              <a:buNone/>
            </a:pPr>
            <a:r>
              <a:rPr lang="en-US" altLang="zh-CN" sz="1400">
                <a:sym typeface="+mn-ea"/>
              </a:rPr>
              <a:t>end</a:t>
            </a:r>
            <a:endParaRPr lang="en-US" altLang="zh-CN" sz="1400"/>
          </a:p>
          <a:p>
            <a:pPr marL="0" indent="0">
              <a:buNone/>
            </a:pPr>
            <a:r>
              <a:rPr lang="en-US" altLang="zh-CN" sz="1400">
                <a:sym typeface="+mn-ea"/>
              </a:rPr>
              <a:t>end</a:t>
            </a:r>
            <a:endParaRPr lang="en-US" altLang="zh-CN" sz="1400"/>
          </a:p>
          <a:p>
            <a:pPr marL="0" indent="0">
              <a:buNone/>
            </a:pPr>
            <a:r>
              <a:rPr lang="en-US" altLang="zh-CN" sz="1400">
                <a:sym typeface="+mn-ea"/>
              </a:rPr>
              <a:t>I3(j,i)=i-(x+1);</a:t>
            </a:r>
            <a:endParaRPr lang="en-US" altLang="zh-CN" sz="1400"/>
          </a:p>
          <a:p>
            <a:pPr marL="0" indent="0">
              <a:buNone/>
            </a:pPr>
            <a:r>
              <a:rPr lang="en-US" altLang="zh-CN" sz="1400">
                <a:sym typeface="+mn-ea"/>
              </a:rPr>
              <a:t>end</a:t>
            </a:r>
            <a:endParaRPr lang="en-US" altLang="zh-CN" sz="1400"/>
          </a:p>
          <a:p>
            <a:pPr marL="0" indent="0">
              <a:buNone/>
            </a:pPr>
            <a:r>
              <a:rPr lang="en-US" altLang="zh-CN" sz="1400">
                <a:sym typeface="+mn-ea"/>
              </a:rPr>
              <a:t>end</a:t>
            </a:r>
            <a:endParaRPr lang="en-US" altLang="zh-CN" sz="1400"/>
          </a:p>
          <a:p>
            <a:pPr marL="0" indent="0">
              <a:buNone/>
            </a:pPr>
            <a:r>
              <a:rPr lang="en-US" altLang="zh-CN" sz="1400">
                <a:sym typeface="+mn-ea"/>
              </a:rPr>
              <a:t>O=max(max(I3));</a:t>
            </a:r>
            <a:endParaRPr lang="en-US" altLang="zh-CN" sz="1400"/>
          </a:p>
          <a:p>
            <a:pPr marL="0" indent="0">
              <a:buNone/>
            </a:pPr>
            <a:r>
              <a:rPr lang="en-US" altLang="zh-CN" sz="1400">
                <a:sym typeface="+mn-ea"/>
              </a:rPr>
              <a:t>I3=I3/O;</a:t>
            </a:r>
            <a:endParaRPr lang="en-US" altLang="zh-CN" sz="1400"/>
          </a:p>
          <a:p>
            <a:pPr marL="0" indent="0">
              <a:buNone/>
            </a:pPr>
            <a:r>
              <a:rPr lang="en-US" altLang="zh-CN" sz="1400">
                <a:sym typeface="+mn-ea"/>
              </a:rPr>
              <a:t>figure;imshow(I3);</a:t>
            </a:r>
            <a:endParaRPr lang="en-US" altLang="zh-CN" sz="1400"/>
          </a:p>
          <a:p>
            <a:endParaRPr lang="zh-CN" altLang="en-US" sz="140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Layered Motion</a:t>
            </a:r>
            <a:endParaRPr lang="en-US" altLang="zh-CN"/>
          </a:p>
        </p:txBody>
      </p:sp>
      <p:pic>
        <p:nvPicPr>
          <p:cNvPr id="4" name="内容占位符 3" descr="3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357755" y="1136015"/>
            <a:ext cx="7796530" cy="4890135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320040" y="12700"/>
            <a:ext cx="9144000" cy="1295400"/>
          </a:xfrm>
        </p:spPr>
        <p:txBody>
          <a:bodyPr/>
          <a:lstStyle/>
          <a:p>
            <a:pPr eaLnBrk="1" hangingPunct="1"/>
            <a:r>
              <a:rPr lang="en-US" altLang="zh-TW" sz="3200" dirty="0" smtClean="0"/>
              <a:t>Transparent Layers and Reflections</a:t>
            </a:r>
            <a:endParaRPr lang="en-US" altLang="zh-TW" sz="3200" dirty="0" smtClean="0"/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zh-TW" smtClean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864" y="1259958"/>
            <a:ext cx="7415710" cy="526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pPr marL="0" indent="0">
              <a:buNone/>
            </a:pPr>
            <a:r>
              <a:rPr lang="zh-CN" altLang="en-US"/>
              <a:t>                                                 </a:t>
            </a:r>
            <a:r>
              <a:rPr lang="en-US" altLang="zh-CN" sz="3600"/>
              <a:t>Thank you</a:t>
            </a:r>
            <a:endParaRPr lang="en-US" altLang="zh-CN" sz="36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04800" y="-61595"/>
            <a:ext cx="11524615" cy="1325880"/>
          </a:xfrm>
        </p:spPr>
        <p:txBody>
          <a:bodyPr/>
          <a:lstStyle/>
          <a:p>
            <a:r>
              <a:rPr lang="zh-CN" altLang="en-US">
                <a:sym typeface="+mn-ea"/>
              </a:rPr>
              <a:t>Robust error metrics</a:t>
            </a:r>
            <a:r>
              <a:rPr lang="en-US" altLang="zh-CN"/>
              <a:t>                                                                                 </a:t>
            </a:r>
            <a:endParaRPr lang="en-US" altLang="zh-CN">
              <a:solidFill>
                <a:schemeClr val="accent1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/>
              <a:t>sum of absolute differences (SAD)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en-US" altLang="zh-CN"/>
          </a:p>
          <a:p>
            <a:r>
              <a:rPr lang="en-US" altLang="zh-CN"/>
              <a:t>High speed.</a:t>
            </a:r>
            <a:endParaRPr lang="en-US" altLang="zh-CN"/>
          </a:p>
          <a:p>
            <a:endParaRPr lang="en-US" altLang="zh-CN"/>
          </a:p>
          <a:p>
            <a:r>
              <a:rPr lang="en-US" altLang="zh-CN"/>
              <a:t>Often used in motion estimation in video.</a:t>
            </a:r>
            <a:endParaRPr lang="en-US" altLang="zh-CN"/>
          </a:p>
        </p:txBody>
      </p:sp>
      <p:pic>
        <p:nvPicPr>
          <p:cNvPr id="4" name="图片 3" descr="E$RD3TY4CTP3KMF_U7[5NW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9235" y="2318385"/>
            <a:ext cx="9078595" cy="12763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BEAUTIFY_FLAG" val="#wm#"/>
  <p:tag name="KSO_WM_UNIT_TYPE" val="i"/>
  <p:tag name="KSO_WM_UNIT_ID" val="269*i*1"/>
  <p:tag name="KSO_WM_TEMPLATE_CATEGORY" val="custom"/>
  <p:tag name="KSO_WM_TEMPLATE_INDEX" val="34"/>
</p:tagLst>
</file>

<file path=ppt/tags/tag10.xml><?xml version="1.0" encoding="utf-8"?>
<p:tagLst xmlns:p="http://schemas.openxmlformats.org/presentationml/2006/main">
  <p:tag name="KSO_WM_TEMPLATE_CATEGORY" val="custom"/>
  <p:tag name="KSO_WM_TEMPLATE_INDEX" val="34"/>
</p:tagLst>
</file>

<file path=ppt/tags/tag11.xml><?xml version="1.0" encoding="utf-8"?>
<p:tagLst xmlns:p="http://schemas.openxmlformats.org/presentationml/2006/main">
  <p:tag name="KSO_WM_TEMPLATE_CATEGORY" val="custom"/>
  <p:tag name="KSO_WM_TEMPLATE_INDEX" val="34"/>
</p:tagLst>
</file>

<file path=ppt/tags/tag12.xml><?xml version="1.0" encoding="utf-8"?>
<p:tagLst xmlns:p="http://schemas.openxmlformats.org/presentationml/2006/main">
  <p:tag name="KSO_WM_TEMPLATE_CATEGORY" val="custom"/>
  <p:tag name="KSO_WM_TEMPLATE_INDEX" val="34"/>
</p:tagLst>
</file>

<file path=ppt/tags/tag13.xml><?xml version="1.0" encoding="utf-8"?>
<p:tagLst xmlns:p="http://schemas.openxmlformats.org/presentationml/2006/main">
  <p:tag name="KSO_WM_TEMPLATE_CATEGORY" val="custom"/>
  <p:tag name="KSO_WM_TEMPLATE_INDEX" val="34"/>
</p:tagLst>
</file>

<file path=ppt/tags/tag14.xml><?xml version="1.0" encoding="utf-8"?>
<p:tagLst xmlns:p="http://schemas.openxmlformats.org/presentationml/2006/main">
  <p:tag name="KSO_WM_TEMPLATE_CATEGORY" val="custom"/>
  <p:tag name="KSO_WM_TEMPLATE_INDEX" val="34"/>
</p:tagLst>
</file>

<file path=ppt/tags/tag15.xml><?xml version="1.0" encoding="utf-8"?>
<p:tagLst xmlns:p="http://schemas.openxmlformats.org/presentationml/2006/main">
  <p:tag name="KSO_WM_TEMPLATE_CATEGORY" val="custom"/>
  <p:tag name="KSO_WM_TEMPLATE_INDEX" val="34"/>
</p:tagLst>
</file>

<file path=ppt/tags/tag16.xml><?xml version="1.0" encoding="utf-8"?>
<p:tagLst xmlns:p="http://schemas.openxmlformats.org/presentationml/2006/main">
  <p:tag name="KSO_WM_TEMPLATE_CATEGORY" val="custom"/>
  <p:tag name="KSO_WM_TEMPLATE_INDEX" val="34"/>
</p:tagLst>
</file>

<file path=ppt/tags/tag17.xml><?xml version="1.0" encoding="utf-8"?>
<p:tagLst xmlns:p="http://schemas.openxmlformats.org/presentationml/2006/main">
  <p:tag name="KSO_WM_TEMPLATE_CATEGORY" val="custom"/>
  <p:tag name="KSO_WM_TEMPLATE_INDEX" val="34"/>
</p:tagLst>
</file>

<file path=ppt/tags/tag18.xml><?xml version="1.0" encoding="utf-8"?>
<p:tagLst xmlns:p="http://schemas.openxmlformats.org/presentationml/2006/main">
  <p:tag name="KSO_WM_TEMPLATE_CATEGORY" val="custom"/>
  <p:tag name="KSO_WM_TEMPLATE_INDEX" val="34"/>
</p:tagLst>
</file>

<file path=ppt/tags/tag19.xml><?xml version="1.0" encoding="utf-8"?>
<p:tagLst xmlns:p="http://schemas.openxmlformats.org/presentationml/2006/main">
  <p:tag name="KSO_WM_TEMPLATE_CATEGORY" val="custom"/>
  <p:tag name="KSO_WM_TEMPLATE_INDEX" val="34"/>
</p:tagLst>
</file>

<file path=ppt/tags/tag2.xml><?xml version="1.0" encoding="utf-8"?>
<p:tagLst xmlns:p="http://schemas.openxmlformats.org/presentationml/2006/main">
  <p:tag name="KSO_WM_TEMPLATE_CATEGORY" val="custom"/>
  <p:tag name="KSO_WM_TEMPLATE_INDEX" val="34"/>
</p:tagLst>
</file>

<file path=ppt/tags/tag20.xml><?xml version="1.0" encoding="utf-8"?>
<p:tagLst xmlns:p="http://schemas.openxmlformats.org/presentationml/2006/main">
  <p:tag name="KSO_WM_TEMPLATE_CATEGORY" val="custom"/>
  <p:tag name="KSO_WM_TEMPLATE_INDEX" val="34"/>
</p:tagLst>
</file>

<file path=ppt/tags/tag21.xml><?xml version="1.0" encoding="utf-8"?>
<p:tagLst xmlns:p="http://schemas.openxmlformats.org/presentationml/2006/main">
  <p:tag name="KSO_WM_TEMPLATE_CATEGORY" val="custom"/>
  <p:tag name="KSO_WM_TEMPLATE_INDEX" val="34"/>
</p:tagLst>
</file>

<file path=ppt/tags/tag22.xml><?xml version="1.0" encoding="utf-8"?>
<p:tagLst xmlns:p="http://schemas.openxmlformats.org/presentationml/2006/main">
  <p:tag name="KSO_WM_TEMPLATE_CATEGORY" val="custom"/>
  <p:tag name="KSO_WM_TEMPLATE_INDEX" val="34"/>
</p:tagLst>
</file>

<file path=ppt/tags/tag23.xml><?xml version="1.0" encoding="utf-8"?>
<p:tagLst xmlns:p="http://schemas.openxmlformats.org/presentationml/2006/main">
  <p:tag name="KSO_WM_TEMPLATE_CATEGORY" val="custom"/>
  <p:tag name="KSO_WM_TEMPLATE_INDEX" val="34"/>
</p:tagLst>
</file>

<file path=ppt/tags/tag24.xml><?xml version="1.0" encoding="utf-8"?>
<p:tagLst xmlns:p="http://schemas.openxmlformats.org/presentationml/2006/main">
  <p:tag name="KSO_WM_TEMPLATE_CATEGORY" val="custom"/>
  <p:tag name="KSO_WM_TEMPLATE_INDEX" val="34"/>
</p:tagLst>
</file>

<file path=ppt/tags/tag25.xml><?xml version="1.0" encoding="utf-8"?>
<p:tagLst xmlns:p="http://schemas.openxmlformats.org/presentationml/2006/main">
  <p:tag name="KSO_WM_TEMPLATE_CATEGORY" val="custom"/>
  <p:tag name="KSO_WM_TEMPLATE_INDEX" val="34"/>
</p:tagLst>
</file>

<file path=ppt/tags/tag26.xml><?xml version="1.0" encoding="utf-8"?>
<p:tagLst xmlns:p="http://schemas.openxmlformats.org/presentationml/2006/main">
  <p:tag name="KSO_WM_TEMPLATE_CATEGORY" val="custom"/>
  <p:tag name="KSO_WM_TEMPLATE_INDEX" val="34"/>
</p:tagLst>
</file>

<file path=ppt/tags/tag27.xml><?xml version="1.0" encoding="utf-8"?>
<p:tagLst xmlns:p="http://schemas.openxmlformats.org/presentationml/2006/main">
  <p:tag name="KSO_WM_TEMPLATE_CATEGORY" val="custom"/>
  <p:tag name="KSO_WM_TEMPLATE_INDEX" val="34"/>
</p:tagLst>
</file>

<file path=ppt/tags/tag28.xml><?xml version="1.0" encoding="utf-8"?>
<p:tagLst xmlns:p="http://schemas.openxmlformats.org/presentationml/2006/main">
  <p:tag name="KSO_WM_TEMPLATE_CATEGORY" val="custom"/>
  <p:tag name="KSO_WM_TEMPLATE_INDEX" val="34"/>
</p:tagLst>
</file>

<file path=ppt/tags/tag29.xml><?xml version="1.0" encoding="utf-8"?>
<p:tagLst xmlns:p="http://schemas.openxmlformats.org/presentationml/2006/main">
  <p:tag name="KSO_WM_TEMPLATE_CATEGORY" val="custom"/>
  <p:tag name="KSO_WM_TEMPLATE_INDEX" val="34"/>
</p:tagLst>
</file>

<file path=ppt/tags/tag3.xml><?xml version="1.0" encoding="utf-8"?>
<p:tagLst xmlns:p="http://schemas.openxmlformats.org/presentationml/2006/main">
  <p:tag name="KSO_WM_TEMPLATE_CATEGORY" val="custom"/>
  <p:tag name="KSO_WM_TEMPLATE_INDEX" val="34"/>
</p:tagLst>
</file>

<file path=ppt/tags/tag30.xml><?xml version="1.0" encoding="utf-8"?>
<p:tagLst xmlns:p="http://schemas.openxmlformats.org/presentationml/2006/main">
  <p:tag name="KSO_WM_TEMPLATE_CATEGORY" val="custom"/>
  <p:tag name="KSO_WM_TEMPLATE_INDEX" val="34"/>
</p:tagLst>
</file>

<file path=ppt/tags/tag31.xml><?xml version="1.0" encoding="utf-8"?>
<p:tagLst xmlns:p="http://schemas.openxmlformats.org/presentationml/2006/main">
  <p:tag name="KSO_WM_TEMPLATE_CATEGORY" val="custom"/>
  <p:tag name="KSO_WM_TEMPLATE_INDEX" val="34"/>
</p:tagLst>
</file>

<file path=ppt/tags/tag32.xml><?xml version="1.0" encoding="utf-8"?>
<p:tagLst xmlns:p="http://schemas.openxmlformats.org/presentationml/2006/main">
  <p:tag name="KSO_WM_TEMPLATE_CATEGORY" val="custom"/>
  <p:tag name="KSO_WM_TEMPLATE_INDEX" val="34"/>
</p:tagLst>
</file>

<file path=ppt/tags/tag33.xml><?xml version="1.0" encoding="utf-8"?>
<p:tagLst xmlns:p="http://schemas.openxmlformats.org/presentationml/2006/main">
  <p:tag name="KSO_WM_TEMPLATE_CATEGORY" val="custom"/>
  <p:tag name="KSO_WM_TEMPLATE_INDEX" val="34"/>
</p:tagLst>
</file>

<file path=ppt/tags/tag34.xml><?xml version="1.0" encoding="utf-8"?>
<p:tagLst xmlns:p="http://schemas.openxmlformats.org/presentationml/2006/main">
  <p:tag name="KSO_WM_TEMPLATE_CATEGORY" val="custom"/>
  <p:tag name="KSO_WM_TEMPLATE_INDEX" val="34"/>
</p:tagLst>
</file>

<file path=ppt/tags/tag35.xml><?xml version="1.0" encoding="utf-8"?>
<p:tagLst xmlns:p="http://schemas.openxmlformats.org/presentationml/2006/main">
  <p:tag name="KSO_WM_TEMPLATE_CATEGORY" val="custom"/>
  <p:tag name="KSO_WM_TEMPLATE_INDEX" val="34"/>
</p:tagLst>
</file>

<file path=ppt/tags/tag36.xml><?xml version="1.0" encoding="utf-8"?>
<p:tagLst xmlns:p="http://schemas.openxmlformats.org/presentationml/2006/main">
  <p:tag name="KSO_WM_TEMPLATE_CATEGORY" val="custom"/>
  <p:tag name="KSO_WM_TEMPLATE_INDEX" val="34"/>
</p:tagLst>
</file>

<file path=ppt/tags/tag37.xml><?xml version="1.0" encoding="utf-8"?>
<p:tagLst xmlns:p="http://schemas.openxmlformats.org/presentationml/2006/main">
  <p:tag name="KSO_WM_TEMPLATE_CATEGORY" val="custom"/>
  <p:tag name="KSO_WM_TEMPLATE_INDEX" val="34"/>
</p:tagLst>
</file>

<file path=ppt/tags/tag38.xml><?xml version="1.0" encoding="utf-8"?>
<p:tagLst xmlns:p="http://schemas.openxmlformats.org/presentationml/2006/main">
  <p:tag name="KSO_WM_TEMPLATE_CATEGORY" val="custom"/>
  <p:tag name="KSO_WM_TEMPLATE_INDEX" val="34"/>
</p:tagLst>
</file>

<file path=ppt/tags/tag39.xml><?xml version="1.0" encoding="utf-8"?>
<p:tagLst xmlns:p="http://schemas.openxmlformats.org/presentationml/2006/main">
  <p:tag name="KSO_WM_TEMPLATE_CATEGORY" val="custom"/>
  <p:tag name="KSO_WM_TEMPLATE_INDEX" val="34"/>
</p:tagLst>
</file>

<file path=ppt/tags/tag4.xml><?xml version="1.0" encoding="utf-8"?>
<p:tagLst xmlns:p="http://schemas.openxmlformats.org/presentationml/2006/main">
  <p:tag name="KSO_WM_TEMPLATE_CATEGORY" val="custom"/>
  <p:tag name="KSO_WM_TEMPLATE_INDEX" val="34"/>
</p:tagLst>
</file>

<file path=ppt/tags/tag40.xml><?xml version="1.0" encoding="utf-8"?>
<p:tagLst xmlns:p="http://schemas.openxmlformats.org/presentationml/2006/main">
  <p:tag name="KSO_WM_TEMPLATE_CATEGORY" val="custom"/>
  <p:tag name="KSO_WM_TEMPLATE_INDEX" val="34"/>
</p:tagLst>
</file>

<file path=ppt/tags/tag41.xml><?xml version="1.0" encoding="utf-8"?>
<p:tagLst xmlns:p="http://schemas.openxmlformats.org/presentationml/2006/main">
  <p:tag name="KSO_WM_TEMPLATE_CATEGORY" val="custom"/>
  <p:tag name="KSO_WM_TEMPLATE_INDEX" val="34"/>
</p:tagLst>
</file>

<file path=ppt/tags/tag42.xml><?xml version="1.0" encoding="utf-8"?>
<p:tagLst xmlns:p="http://schemas.openxmlformats.org/presentationml/2006/main">
  <p:tag name="KSO_WM_TEMPLATE_CATEGORY" val="custom"/>
  <p:tag name="KSO_WM_TEMPLATE_INDEX" val="34"/>
</p:tagLst>
</file>

<file path=ppt/tags/tag43.xml><?xml version="1.0" encoding="utf-8"?>
<p:tagLst xmlns:p="http://schemas.openxmlformats.org/presentationml/2006/main">
  <p:tag name="KSO_WM_TEMPLATE_CATEGORY" val="custom"/>
  <p:tag name="KSO_WM_TEMPLATE_INDEX" val="34"/>
</p:tagLst>
</file>

<file path=ppt/tags/tag44.xml><?xml version="1.0" encoding="utf-8"?>
<p:tagLst xmlns:p="http://schemas.openxmlformats.org/presentationml/2006/main">
  <p:tag name="KSO_WM_TEMPLATE_CATEGORY" val="custom"/>
  <p:tag name="KSO_WM_TEMPLATE_INDEX" val="34"/>
</p:tagLst>
</file>

<file path=ppt/tags/tag45.xml><?xml version="1.0" encoding="utf-8"?>
<p:tagLst xmlns:p="http://schemas.openxmlformats.org/presentationml/2006/main">
  <p:tag name="KSO_WM_TEMPLATE_CATEGORY" val="custom"/>
  <p:tag name="KSO_WM_TEMPLATE_INDEX" val="34"/>
</p:tagLst>
</file>

<file path=ppt/tags/tag46.xml><?xml version="1.0" encoding="utf-8"?>
<p:tagLst xmlns:p="http://schemas.openxmlformats.org/presentationml/2006/main">
  <p:tag name="KSO_WM_TEMPLATE_CATEGORY" val="custom"/>
  <p:tag name="KSO_WM_TEMPLATE_INDEX" val="34"/>
</p:tagLst>
</file>

<file path=ppt/tags/tag47.xml><?xml version="1.0" encoding="utf-8"?>
<p:tagLst xmlns:p="http://schemas.openxmlformats.org/presentationml/2006/main">
  <p:tag name="KSO_WM_TEMPLATE_CATEGORY" val="custom"/>
  <p:tag name="KSO_WM_TEMPLATE_INDEX" val="34"/>
</p:tagLst>
</file>

<file path=ppt/tags/tag48.xml><?xml version="1.0" encoding="utf-8"?>
<p:tagLst xmlns:p="http://schemas.openxmlformats.org/presentationml/2006/main">
  <p:tag name="KSO_WM_TEMPLATE_CATEGORY" val="custom"/>
  <p:tag name="KSO_WM_TEMPLATE_INDEX" val="34"/>
</p:tagLst>
</file>

<file path=ppt/tags/tag5.xml><?xml version="1.0" encoding="utf-8"?>
<p:tagLst xmlns:p="http://schemas.openxmlformats.org/presentationml/2006/main">
  <p:tag name="KSO_WM_TEMPLATE_CATEGORY" val="custom"/>
  <p:tag name="KSO_WM_TEMPLATE_INDEX" val="34"/>
</p:tagLst>
</file>

<file path=ppt/tags/tag6.xml><?xml version="1.0" encoding="utf-8"?>
<p:tagLst xmlns:p="http://schemas.openxmlformats.org/presentationml/2006/main">
  <p:tag name="KSO_WM_TEMPLATE_CATEGORY" val="custom"/>
  <p:tag name="KSO_WM_TEMPLATE_INDEX" val="34"/>
</p:tagLst>
</file>

<file path=ppt/tags/tag7.xml><?xml version="1.0" encoding="utf-8"?>
<p:tagLst xmlns:p="http://schemas.openxmlformats.org/presentationml/2006/main">
  <p:tag name="KSO_WM_TEMPLATE_CATEGORY" val="custom"/>
  <p:tag name="KSO_WM_TEMPLATE_INDEX" val="34"/>
</p:tagLst>
</file>

<file path=ppt/tags/tag8.xml><?xml version="1.0" encoding="utf-8"?>
<p:tagLst xmlns:p="http://schemas.openxmlformats.org/presentationml/2006/main">
  <p:tag name="KSO_WM_TEMPLATE_CATEGORY" val="custom"/>
  <p:tag name="KSO_WM_TEMPLATE_INDEX" val="34"/>
</p:tagLst>
</file>

<file path=ppt/tags/tag9.xml><?xml version="1.0" encoding="utf-8"?>
<p:tagLst xmlns:p="http://schemas.openxmlformats.org/presentationml/2006/main">
  <p:tag name="KSO_WM_TEMPLATE_CATEGORY" val="custom"/>
  <p:tag name="KSO_WM_TEMPLATE_INDEX" val="34"/>
</p:tagLst>
</file>

<file path=ppt/theme/theme1.xml><?xml version="1.0" encoding="utf-8"?>
<a:theme xmlns:a="http://schemas.openxmlformats.org/drawingml/2006/main" name="默认设计模板">
  <a:themeElements>
    <a:clrScheme name="PPT34">
      <a:dk1>
        <a:srgbClr val="475F77"/>
      </a:dk1>
      <a:lt1>
        <a:srgbClr val="FFFFFF"/>
      </a:lt1>
      <a:dk2>
        <a:srgbClr val="D74B4B"/>
      </a:dk2>
      <a:lt2>
        <a:srgbClr val="808080"/>
      </a:lt2>
      <a:accent1>
        <a:srgbClr val="CFDEF3"/>
      </a:accent1>
      <a:accent2>
        <a:srgbClr val="333399"/>
      </a:accent2>
      <a:accent3>
        <a:srgbClr val="FFFFFF"/>
      </a:accent3>
      <a:accent4>
        <a:srgbClr val="000000"/>
      </a:accent4>
      <a:accent5>
        <a:srgbClr val="E4ECF8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黑体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黑体" pitchFamily="49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FDEF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4ECF8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12258</Words>
  <Application>WPS 演示</Application>
  <PresentationFormat>寬螢幕</PresentationFormat>
  <Paragraphs>582</Paragraphs>
  <Slides>85</Slides>
  <Notes>0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85</vt:i4>
      </vt:variant>
    </vt:vector>
  </HeadingPairs>
  <TitlesOfParts>
    <vt:vector size="87" baseType="lpstr">
      <vt:lpstr>默认设计模板</vt:lpstr>
      <vt:lpstr>Equation.KSEE3</vt:lpstr>
      <vt:lpstr>Dense Motion Estimation</vt:lpstr>
      <vt:lpstr> Introduction</vt:lpstr>
      <vt:lpstr> Keywords</vt:lpstr>
      <vt:lpstr>PowerPoint 演示文稿</vt:lpstr>
      <vt:lpstr>8.1 Translational Alignment                                 </vt:lpstr>
      <vt:lpstr>                                                                                  </vt:lpstr>
      <vt:lpstr>Robust error metrics                                            </vt:lpstr>
      <vt:lpstr>Robust error metrics                                                                                 </vt:lpstr>
      <vt:lpstr>Robust error metrics                                                                                 </vt:lpstr>
      <vt:lpstr>            Robust error metrics                                                                  </vt:lpstr>
      <vt:lpstr>the Geman–McClure function                             </vt:lpstr>
      <vt:lpstr>Spatially Varying Weights                                     </vt:lpstr>
      <vt:lpstr>         Spatially Varying Weights                                                                           </vt:lpstr>
      <vt:lpstr>          Spatially Varying Weights                                                                            </vt:lpstr>
      <vt:lpstr>       Spatially Varying Weights                                                                                    </vt:lpstr>
      <vt:lpstr>Bias and gain (exposure differences)                           </vt:lpstr>
      <vt:lpstr>Correlation                                                     </vt:lpstr>
      <vt:lpstr>Correlation</vt:lpstr>
      <vt:lpstr>Correlation</vt:lpstr>
      <vt:lpstr>8.1.1 Hierarchical Motion Estimation</vt:lpstr>
      <vt:lpstr>Hierarchical Motion Estimation</vt:lpstr>
      <vt:lpstr>Hierarchical Motion Estimation</vt:lpstr>
      <vt:lpstr>Hierarchical Motion Estimation</vt:lpstr>
      <vt:lpstr>8.1.2 Fourier-based Alignment</vt:lpstr>
      <vt:lpstr>Fourier-based Alignment</vt:lpstr>
      <vt:lpstr>Fourier-based Alignment</vt:lpstr>
      <vt:lpstr>Windowed Correlation</vt:lpstr>
      <vt:lpstr>Phase Correlation </vt:lpstr>
      <vt:lpstr>Phase Correlation </vt:lpstr>
      <vt:lpstr>Phase Correlation </vt:lpstr>
      <vt:lpstr>Rotations and Scale</vt:lpstr>
      <vt:lpstr>Rotations and Scale</vt:lpstr>
      <vt:lpstr>Rotations and Scale</vt:lpstr>
      <vt:lpstr>Rotations and Scale</vt:lpstr>
      <vt:lpstr>Rotations and Scale</vt:lpstr>
      <vt:lpstr>8.1.3 Incremental Refinement</vt:lpstr>
      <vt:lpstr>Incremental Refinement</vt:lpstr>
      <vt:lpstr>Incremental Refinement</vt:lpstr>
      <vt:lpstr>Incremental Refinement</vt:lpstr>
      <vt:lpstr>Incremental Refinement</vt:lpstr>
      <vt:lpstr>Incremental Refinement</vt:lpstr>
      <vt:lpstr>Incremental Refinement</vt:lpstr>
      <vt:lpstr>Incremental Refinement</vt:lpstr>
      <vt:lpstr>Conditioning and Aperture Problems</vt:lpstr>
      <vt:lpstr>PowerPoint 演示文稿</vt:lpstr>
      <vt:lpstr>Uncertainty Modeling</vt:lpstr>
      <vt:lpstr>Bias and Gain, Weighting, and Robust Error Metrics</vt:lpstr>
      <vt:lpstr>8.2 Parametric Motion </vt:lpstr>
      <vt:lpstr>8.2 Parametric Motion (1/2)</vt:lpstr>
      <vt:lpstr>8.2 Parametric Motion (2/2)</vt:lpstr>
      <vt:lpstr>Patch-based approximation</vt:lpstr>
      <vt:lpstr>Patch-based Approximation (2/2)</vt:lpstr>
      <vt:lpstr>Parametric Motion</vt:lpstr>
      <vt:lpstr>Compositional Approach </vt:lpstr>
      <vt:lpstr>Compositional Approach </vt:lpstr>
      <vt:lpstr>Compositional Approach </vt:lpstr>
      <vt:lpstr>PowerPoint 演示文稿</vt:lpstr>
      <vt:lpstr>8.2.1 Application: Video stabilization</vt:lpstr>
      <vt:lpstr>8.2.2 Learned motion models</vt:lpstr>
      <vt:lpstr>8.3 Spline-based Motion </vt:lpstr>
      <vt:lpstr>Spline-based Motion</vt:lpstr>
      <vt:lpstr>Spline-based Motion</vt:lpstr>
      <vt:lpstr>Spline-based Motion</vt:lpstr>
      <vt:lpstr>Spline-based Motion </vt:lpstr>
      <vt:lpstr>Spline-based Motion </vt:lpstr>
      <vt:lpstr>PowerPoint 演示文稿</vt:lpstr>
      <vt:lpstr>Spline-based Motion</vt:lpstr>
      <vt:lpstr>Spline-based Motion</vt:lpstr>
      <vt:lpstr>8.3.1 Application: Medical Image Registration </vt:lpstr>
      <vt:lpstr>8.4 Optical Flow </vt:lpstr>
      <vt:lpstr>Optical Flow </vt:lpstr>
      <vt:lpstr>Optical Flow </vt:lpstr>
      <vt:lpstr>8.4.1 Multi-frame Motion Estimation</vt:lpstr>
      <vt:lpstr>Multi-frame Motion Estimation</vt:lpstr>
      <vt:lpstr>8.4.2~8.4.3 Application</vt:lpstr>
      <vt:lpstr>8.5 Layered Motion </vt:lpstr>
      <vt:lpstr>8.5 Layered Motion </vt:lpstr>
      <vt:lpstr>Layered Motion </vt:lpstr>
      <vt:lpstr>PowerPoint 演示文稿</vt:lpstr>
      <vt:lpstr>Layered Motion</vt:lpstr>
      <vt:lpstr>Layered Motion</vt:lpstr>
      <vt:lpstr>Layered Motion</vt:lpstr>
      <vt:lpstr>Layered Motion</vt:lpstr>
      <vt:lpstr>Transparent Layers and Reflections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Advanced Computer Vision Chapter 8 </dc:title>
  <dc:creator/>
  <cp:lastModifiedBy>icer</cp:lastModifiedBy>
  <cp:revision>36</cp:revision>
  <dcterms:created xsi:type="dcterms:W3CDTF">2015-05-05T08:02:00Z</dcterms:created>
  <dcterms:modified xsi:type="dcterms:W3CDTF">2016-05-03T03:53:38Z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2052-10.1.0.5603</vt:lpwstr>
  </property>
</Properties>
</file>