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89"/>
  </p:notesMasterIdLst>
  <p:sldIdLst>
    <p:sldId id="256" r:id="rId2"/>
    <p:sldId id="257" r:id="rId3"/>
    <p:sldId id="537" r:id="rId4"/>
    <p:sldId id="538" r:id="rId5"/>
    <p:sldId id="536" r:id="rId6"/>
    <p:sldId id="540" r:id="rId7"/>
    <p:sldId id="541" r:id="rId8"/>
    <p:sldId id="542" r:id="rId9"/>
    <p:sldId id="539" r:id="rId10"/>
    <p:sldId id="543" r:id="rId11"/>
    <p:sldId id="544" r:id="rId12"/>
    <p:sldId id="545" r:id="rId13"/>
    <p:sldId id="546" r:id="rId14"/>
    <p:sldId id="548" r:id="rId15"/>
    <p:sldId id="549" r:id="rId16"/>
    <p:sldId id="550" r:id="rId17"/>
    <p:sldId id="552" r:id="rId18"/>
    <p:sldId id="553" r:id="rId19"/>
    <p:sldId id="554" r:id="rId20"/>
    <p:sldId id="555" r:id="rId21"/>
    <p:sldId id="556" r:id="rId22"/>
    <p:sldId id="557" r:id="rId23"/>
    <p:sldId id="558" r:id="rId24"/>
    <p:sldId id="559" r:id="rId25"/>
    <p:sldId id="560" r:id="rId26"/>
    <p:sldId id="562" r:id="rId27"/>
    <p:sldId id="563" r:id="rId28"/>
    <p:sldId id="564" r:id="rId29"/>
    <p:sldId id="624" r:id="rId30"/>
    <p:sldId id="565" r:id="rId31"/>
    <p:sldId id="567" r:id="rId32"/>
    <p:sldId id="569" r:id="rId33"/>
    <p:sldId id="570" r:id="rId34"/>
    <p:sldId id="571" r:id="rId35"/>
    <p:sldId id="572" r:id="rId36"/>
    <p:sldId id="573" r:id="rId37"/>
    <p:sldId id="574" r:id="rId38"/>
    <p:sldId id="575" r:id="rId39"/>
    <p:sldId id="576" r:id="rId40"/>
    <p:sldId id="577" r:id="rId41"/>
    <p:sldId id="578" r:id="rId42"/>
    <p:sldId id="579" r:id="rId43"/>
    <p:sldId id="581" r:id="rId44"/>
    <p:sldId id="580" r:id="rId45"/>
    <p:sldId id="583" r:id="rId46"/>
    <p:sldId id="584" r:id="rId47"/>
    <p:sldId id="585" r:id="rId48"/>
    <p:sldId id="587" r:id="rId49"/>
    <p:sldId id="588" r:id="rId50"/>
    <p:sldId id="589" r:id="rId51"/>
    <p:sldId id="591" r:id="rId52"/>
    <p:sldId id="590" r:id="rId53"/>
    <p:sldId id="625" r:id="rId54"/>
    <p:sldId id="626" r:id="rId55"/>
    <p:sldId id="592" r:id="rId56"/>
    <p:sldId id="593" r:id="rId57"/>
    <p:sldId id="594" r:id="rId58"/>
    <p:sldId id="596" r:id="rId59"/>
    <p:sldId id="595" r:id="rId60"/>
    <p:sldId id="597" r:id="rId61"/>
    <p:sldId id="598" r:id="rId62"/>
    <p:sldId id="599" r:id="rId63"/>
    <p:sldId id="600" r:id="rId64"/>
    <p:sldId id="601" r:id="rId65"/>
    <p:sldId id="602" r:id="rId66"/>
    <p:sldId id="603" r:id="rId67"/>
    <p:sldId id="604" r:id="rId68"/>
    <p:sldId id="605" r:id="rId69"/>
    <p:sldId id="606" r:id="rId70"/>
    <p:sldId id="607" r:id="rId71"/>
    <p:sldId id="608" r:id="rId72"/>
    <p:sldId id="609" r:id="rId73"/>
    <p:sldId id="610" r:id="rId74"/>
    <p:sldId id="612" r:id="rId75"/>
    <p:sldId id="611" r:id="rId76"/>
    <p:sldId id="613" r:id="rId77"/>
    <p:sldId id="614" r:id="rId78"/>
    <p:sldId id="615" r:id="rId79"/>
    <p:sldId id="616" r:id="rId80"/>
    <p:sldId id="617" r:id="rId81"/>
    <p:sldId id="618" r:id="rId82"/>
    <p:sldId id="619" r:id="rId83"/>
    <p:sldId id="620" r:id="rId84"/>
    <p:sldId id="621" r:id="rId85"/>
    <p:sldId id="622" r:id="rId86"/>
    <p:sldId id="623" r:id="rId87"/>
    <p:sldId id="535" r:id="rId88"/>
  </p:sldIdLst>
  <p:sldSz cx="12192000" cy="6858000"/>
  <p:notesSz cx="6858000" cy="9144000"/>
  <p:defaultText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29" autoAdjust="0"/>
    <p:restoredTop sz="96370" autoAdjust="0"/>
  </p:normalViewPr>
  <p:slideViewPr>
    <p:cSldViewPr snapToGrid="0">
      <p:cViewPr varScale="1">
        <p:scale>
          <a:sx n="82" d="100"/>
          <a:sy n="82" d="100"/>
        </p:scale>
        <p:origin x="11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0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5872-00BC-41DF-9C90-1F59DE32999F}" type="datetimeFigureOut">
              <a:rPr lang="en-001" smtClean="0"/>
              <a:t>04/19/2022</a:t>
            </a:fld>
            <a:endParaRPr lang="en-00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00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0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3367A-BE55-451E-92C3-586DC2AB4C24}" type="slidenum">
              <a:rPr lang="en-001" smtClean="0"/>
              <a:t>‹#›</a:t>
            </a:fld>
            <a:endParaRPr lang="en-001"/>
          </a:p>
        </p:txBody>
      </p:sp>
    </p:spTree>
    <p:extLst>
      <p:ext uri="{BB962C8B-B14F-4D97-AF65-F5344CB8AC3E}">
        <p14:creationId xmlns:p14="http://schemas.microsoft.com/office/powerpoint/2010/main" val="2253500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a:t>
            </a:fld>
            <a:endParaRPr lang="en-001"/>
          </a:p>
        </p:txBody>
      </p:sp>
    </p:spTree>
    <p:extLst>
      <p:ext uri="{BB962C8B-B14F-4D97-AF65-F5344CB8AC3E}">
        <p14:creationId xmlns:p14="http://schemas.microsoft.com/office/powerpoint/2010/main" val="298450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14</a:t>
            </a:fld>
            <a:endParaRPr lang="en-001"/>
          </a:p>
        </p:txBody>
      </p:sp>
    </p:spTree>
    <p:extLst>
      <p:ext uri="{BB962C8B-B14F-4D97-AF65-F5344CB8AC3E}">
        <p14:creationId xmlns:p14="http://schemas.microsoft.com/office/powerpoint/2010/main" val="264590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15</a:t>
            </a:fld>
            <a:endParaRPr lang="en-001"/>
          </a:p>
        </p:txBody>
      </p:sp>
    </p:spTree>
    <p:extLst>
      <p:ext uri="{BB962C8B-B14F-4D97-AF65-F5344CB8AC3E}">
        <p14:creationId xmlns:p14="http://schemas.microsoft.com/office/powerpoint/2010/main" val="204650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and update the parameter vector </a:t>
            </a:r>
            <a:r>
              <a:rPr lang="en-US" sz="1800" b="0" i="0" u="none" strike="noStrike" baseline="0" dirty="0">
                <a:latin typeface="CMBX10"/>
              </a:rPr>
              <a:t>p </a:t>
            </a:r>
            <a:r>
              <a:rPr lang="en-US" sz="1800" b="0" i="0" u="none" strike="noStrike" baseline="0" dirty="0">
                <a:latin typeface="CMSY10"/>
              </a:rPr>
              <a:t> &lt;-</a:t>
            </a:r>
            <a:r>
              <a:rPr lang="en-US" sz="1800" b="0" i="0" u="none" strike="noStrike" baseline="0" dirty="0">
                <a:latin typeface="CMBX10"/>
              </a:rPr>
              <a:t>p </a:t>
            </a:r>
            <a:r>
              <a:rPr lang="en-US" sz="1800" b="0" i="0" u="none" strike="noStrike" baseline="0" dirty="0">
                <a:latin typeface="CMR10"/>
              </a:rPr>
              <a:t>+ delta </a:t>
            </a:r>
            <a:r>
              <a:rPr lang="en-US" sz="1800" b="0" i="0" u="none" strike="noStrike" baseline="0" dirty="0">
                <a:latin typeface="CMBX10"/>
              </a:rPr>
              <a:t>p </a:t>
            </a:r>
            <a:r>
              <a:rPr lang="en-US" sz="1800" b="0" i="0" u="none" strike="noStrike" baseline="0" dirty="0">
                <a:latin typeface="NimbusRomNo9L-Regu"/>
              </a:rPr>
              <a:t>accordingly</a:t>
            </a:r>
          </a:p>
          <a:p>
            <a:pPr algn="l"/>
            <a:endParaRPr lang="en-US" sz="1800" b="0" i="0" u="none" strike="noStrike" baseline="0" dirty="0">
              <a:latin typeface="NimbusRomNo9L-Regu"/>
            </a:endParaRPr>
          </a:p>
          <a:p>
            <a:pPr algn="l"/>
            <a:r>
              <a:rPr lang="en-US" sz="1800" b="0" i="0" u="none" strike="noStrike" baseline="0" dirty="0">
                <a:latin typeface="NimbusRomNo9L-Regu"/>
              </a:rPr>
              <a:t>The parameter </a:t>
            </a:r>
            <a:r>
              <a:rPr lang="en-US" sz="1800" b="0" i="0" u="none" strike="noStrike" baseline="0" dirty="0" err="1">
                <a:latin typeface="NimbusRomNo9L-Regu"/>
              </a:rPr>
              <a:t>lamda</a:t>
            </a:r>
            <a:r>
              <a:rPr lang="en-US" sz="1800" b="0" i="0" u="none" strike="noStrike" baseline="0" dirty="0">
                <a:latin typeface="NimbusRomNo9L-Regu"/>
              </a:rPr>
              <a:t> </a:t>
            </a:r>
            <a:r>
              <a:rPr lang="en-US" sz="1800" b="0" i="0" u="none" strike="noStrike" baseline="0" dirty="0">
                <a:latin typeface="CMMI10"/>
              </a:rPr>
              <a:t> </a:t>
            </a:r>
            <a:r>
              <a:rPr lang="en-US" sz="1800" b="0" i="0" u="none" strike="noStrike" baseline="0" dirty="0">
                <a:latin typeface="NimbusRomNo9L-Regu"/>
              </a:rPr>
              <a:t>is an additional damping parameter used to ensure that the system takes a “downhill” step in energy</a:t>
            </a:r>
          </a:p>
          <a:p>
            <a:pPr algn="l"/>
            <a:r>
              <a:rPr lang="en-US" sz="1800" b="0" i="0" u="none" strike="noStrike" baseline="0" dirty="0">
                <a:latin typeface="NimbusRomNo9L-Regu"/>
              </a:rPr>
              <a:t>(squared error) and is an essential component of the Levenberg–Marquardt algorithm.</a:t>
            </a:r>
          </a:p>
          <a:p>
            <a:pPr algn="l"/>
            <a:endParaRPr lang="en-US" sz="1800" b="0" i="0" u="none" strike="noStrike" baseline="0" dirty="0">
              <a:latin typeface="NimbusRomNo9L-Regu"/>
            </a:endParaRPr>
          </a:p>
          <a:p>
            <a:pPr algn="l"/>
            <a:r>
              <a:rPr lang="en-US" sz="1800" b="0" i="0" u="none" strike="noStrike" baseline="0" dirty="0">
                <a:latin typeface="NimbusRomNo9L-Regu"/>
              </a:rPr>
              <a:t>In many applications, it can be set to </a:t>
            </a:r>
            <a:r>
              <a:rPr lang="en-US" sz="1800" b="0" i="0" u="none" strike="noStrike" baseline="0" dirty="0">
                <a:latin typeface="CMR10"/>
              </a:rPr>
              <a:t>0 </a:t>
            </a:r>
            <a:r>
              <a:rPr lang="en-US" sz="1800" b="0" i="0" u="none" strike="noStrike" baseline="0" dirty="0">
                <a:latin typeface="NimbusRomNo9L-Regu"/>
              </a:rPr>
              <a:t>if the system is successfully converging.</a:t>
            </a:r>
          </a:p>
        </p:txBody>
      </p:sp>
      <p:sp>
        <p:nvSpPr>
          <p:cNvPr id="4" name="Slide Number Placeholder 3"/>
          <p:cNvSpPr>
            <a:spLocks noGrp="1"/>
          </p:cNvSpPr>
          <p:nvPr>
            <p:ph type="sldNum" sz="quarter" idx="5"/>
          </p:nvPr>
        </p:nvSpPr>
        <p:spPr/>
        <p:txBody>
          <a:bodyPr/>
          <a:lstStyle/>
          <a:p>
            <a:fld id="{DE63367A-BE55-451E-92C3-586DC2AB4C24}" type="slidenum">
              <a:rPr lang="en-001" smtClean="0"/>
              <a:t>16</a:t>
            </a:fld>
            <a:endParaRPr lang="en-001"/>
          </a:p>
        </p:txBody>
      </p:sp>
    </p:spTree>
    <p:extLst>
      <p:ext uri="{BB962C8B-B14F-4D97-AF65-F5344CB8AC3E}">
        <p14:creationId xmlns:p14="http://schemas.microsoft.com/office/powerpoint/2010/main" val="378079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17</a:t>
            </a:fld>
            <a:endParaRPr lang="en-001"/>
          </a:p>
        </p:txBody>
      </p:sp>
    </p:spTree>
    <p:extLst>
      <p:ext uri="{BB962C8B-B14F-4D97-AF65-F5344CB8AC3E}">
        <p14:creationId xmlns:p14="http://schemas.microsoft.com/office/powerpoint/2010/main" val="75744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However, this is not optimal from a statistical point of view, since the denominator </a:t>
            </a:r>
            <a:r>
              <a:rPr lang="en-US" sz="1800" b="0" i="0" u="none" strike="noStrike" baseline="0" dirty="0">
                <a:solidFill>
                  <a:srgbClr val="000000"/>
                </a:solidFill>
                <a:latin typeface="CMMI10"/>
              </a:rPr>
              <a:t>D</a:t>
            </a:r>
            <a:r>
              <a:rPr lang="en-US" sz="1800" b="0" i="0" u="none" strike="noStrike" baseline="0" dirty="0">
                <a:solidFill>
                  <a:srgbClr val="000000"/>
                </a:solidFill>
                <a:latin typeface="NimbusRomNo9L-Regu"/>
              </a:rPr>
              <a:t>, which</a:t>
            </a:r>
          </a:p>
          <a:p>
            <a:pPr algn="l"/>
            <a:r>
              <a:rPr lang="en-US" sz="1800" b="0" i="0" u="none" strike="noStrike" baseline="0" dirty="0">
                <a:solidFill>
                  <a:srgbClr val="000000"/>
                </a:solidFill>
                <a:latin typeface="NimbusRomNo9L-Regu"/>
              </a:rPr>
              <a:t>was used to multiply each equation, can vary quite a bit from point to point.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18</a:t>
            </a:fld>
            <a:endParaRPr lang="en-001"/>
          </a:p>
        </p:txBody>
      </p:sp>
    </p:spTree>
    <p:extLst>
      <p:ext uri="{BB962C8B-B14F-4D97-AF65-F5344CB8AC3E}">
        <p14:creationId xmlns:p14="http://schemas.microsoft.com/office/powerpoint/2010/main" val="608560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While these look similar to (</a:t>
            </a:r>
            <a:r>
              <a:rPr lang="en-US" sz="1800" b="0" i="0" u="none" strike="noStrike" baseline="0" dirty="0">
                <a:solidFill>
                  <a:srgbClr val="002966"/>
                </a:solidFill>
                <a:latin typeface="NimbusRomNo9L-Regu"/>
              </a:rPr>
              <a:t>8.22</a:t>
            </a:r>
            <a:r>
              <a:rPr lang="en-US" sz="1800" b="0" i="0" u="none" strike="noStrike" baseline="0" dirty="0">
                <a:solidFill>
                  <a:srgbClr val="000000"/>
                </a:solidFill>
                <a:latin typeface="NimbusRomNo9L-Regu"/>
              </a:rPr>
              <a:t>), they differ in two important respects. First, the left hand</a:t>
            </a:r>
          </a:p>
          <a:p>
            <a:pPr algn="l"/>
            <a:r>
              <a:rPr lang="en-US" sz="1800" b="0" i="0" u="none" strike="noStrike" baseline="0" dirty="0">
                <a:solidFill>
                  <a:srgbClr val="000000"/>
                </a:solidFill>
                <a:latin typeface="NimbusRomNo9L-Regu"/>
              </a:rPr>
              <a:t>side consists of unweighted </a:t>
            </a:r>
            <a:r>
              <a:rPr lang="en-US" sz="1800" b="0" i="0" u="none" strike="noStrike" baseline="0" dirty="0">
                <a:solidFill>
                  <a:srgbClr val="000000"/>
                </a:solidFill>
                <a:latin typeface="NimbusRomNo9L-ReguItal"/>
              </a:rPr>
              <a:t>prediction errors </a:t>
            </a:r>
            <a:r>
              <a:rPr lang="en-US" sz="1800" b="0" i="0" u="none" strike="noStrike" baseline="0" dirty="0">
                <a:solidFill>
                  <a:srgbClr val="000000"/>
                </a:solidFill>
                <a:latin typeface="NimbusRomNo9L-Regu"/>
              </a:rPr>
              <a:t>rather than point displacements and the solution</a:t>
            </a:r>
          </a:p>
          <a:p>
            <a:pPr algn="l"/>
            <a:r>
              <a:rPr lang="en-US" sz="1800" b="0" i="0" u="none" strike="noStrike" baseline="0" dirty="0">
                <a:solidFill>
                  <a:srgbClr val="000000"/>
                </a:solidFill>
                <a:latin typeface="NimbusRomNo9L-Regu"/>
              </a:rPr>
              <a:t>vector is a </a:t>
            </a:r>
            <a:r>
              <a:rPr lang="en-US" sz="1800" b="0" i="0" u="none" strike="noStrike" baseline="0" dirty="0">
                <a:solidFill>
                  <a:srgbClr val="000000"/>
                </a:solidFill>
                <a:latin typeface="NimbusRomNo9L-ReguItal"/>
              </a:rPr>
              <a:t>perturbation </a:t>
            </a:r>
            <a:r>
              <a:rPr lang="en-US" sz="1800" b="0" i="0" u="none" strike="noStrike" baseline="0" dirty="0">
                <a:solidFill>
                  <a:srgbClr val="000000"/>
                </a:solidFill>
                <a:latin typeface="NimbusRomNo9L-Regu"/>
              </a:rPr>
              <a:t>to the parameter vector </a:t>
            </a:r>
            <a:r>
              <a:rPr lang="en-US" sz="1800" b="0" i="0" u="none" strike="noStrike" baseline="0" dirty="0">
                <a:solidFill>
                  <a:srgbClr val="000000"/>
                </a:solidFill>
                <a:latin typeface="CMBX10"/>
              </a:rPr>
              <a:t>p</a:t>
            </a:r>
            <a:r>
              <a:rPr lang="en-US" sz="1800" b="0" i="0" u="none" strike="noStrike" baseline="0" dirty="0">
                <a:solidFill>
                  <a:srgbClr val="000000"/>
                </a:solidFill>
                <a:latin typeface="NimbusRomNo9L-Regu"/>
              </a:rPr>
              <a:t>. Second, the quantities inside </a:t>
            </a:r>
            <a:r>
              <a:rPr lang="en-US" sz="1800" b="0" i="0" u="none" strike="noStrike" baseline="0" dirty="0">
                <a:solidFill>
                  <a:srgbClr val="000000"/>
                </a:solidFill>
                <a:latin typeface="CMBX10"/>
              </a:rPr>
              <a:t>J </a:t>
            </a:r>
            <a:r>
              <a:rPr lang="en-US" sz="1800" b="0" i="0" u="none" strike="noStrike" baseline="0" dirty="0">
                <a:solidFill>
                  <a:srgbClr val="000000"/>
                </a:solidFill>
                <a:latin typeface="NimbusRomNo9L-Regu"/>
              </a:rPr>
              <a:t>involve</a:t>
            </a:r>
          </a:p>
          <a:p>
            <a:pPr algn="l"/>
            <a:r>
              <a:rPr lang="en-US" sz="1800" b="0" i="0" u="none" strike="noStrike" baseline="0" dirty="0">
                <a:solidFill>
                  <a:srgbClr val="000000"/>
                </a:solidFill>
                <a:latin typeface="NimbusRomNo9L-ReguItal"/>
              </a:rPr>
              <a:t>predicted </a:t>
            </a:r>
            <a:r>
              <a:rPr lang="en-US" sz="1800" b="0" i="0" u="none" strike="noStrike" baseline="0" dirty="0">
                <a:solidFill>
                  <a:srgbClr val="000000"/>
                </a:solidFill>
                <a:latin typeface="NimbusRomNo9L-Regu"/>
              </a:rPr>
              <a:t>feature locations </a:t>
            </a:r>
            <a:r>
              <a:rPr lang="en-US" sz="1800" b="0" i="0" u="none" strike="noStrike" baseline="0" dirty="0">
                <a:solidFill>
                  <a:srgbClr val="000000"/>
                </a:solidFill>
                <a:latin typeface="CMR10"/>
              </a:rPr>
              <a:t>(~</a:t>
            </a:r>
            <a:r>
              <a:rPr lang="en-US" sz="1800" b="0" i="0" u="none" strike="noStrike" baseline="0" dirty="0">
                <a:solidFill>
                  <a:srgbClr val="000000"/>
                </a:solidFill>
                <a:latin typeface="CMMI10"/>
              </a:rPr>
              <a:t>x</a:t>
            </a:r>
            <a:r>
              <a:rPr lang="en-US" sz="1800" b="0" i="0" u="none" strike="noStrike" baseline="0" dirty="0">
                <a:solidFill>
                  <a:srgbClr val="000000"/>
                </a:solidFill>
                <a:latin typeface="CMSY7"/>
              </a:rPr>
              <a:t>0</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a:t>
            </a:r>
            <a:r>
              <a:rPr lang="en-US" sz="1800" b="0" i="0" u="none" strike="noStrike" baseline="0" dirty="0">
                <a:solidFill>
                  <a:srgbClr val="000000"/>
                </a:solidFill>
                <a:latin typeface="CMMI10"/>
              </a:rPr>
              <a:t>y</a:t>
            </a:r>
            <a:r>
              <a:rPr lang="en-US" sz="1800" b="0" i="0" u="none" strike="noStrike" baseline="0" dirty="0">
                <a:solidFill>
                  <a:srgbClr val="000000"/>
                </a:solidFill>
                <a:latin typeface="CMSY7"/>
              </a:rPr>
              <a:t>0</a:t>
            </a:r>
            <a:r>
              <a:rPr lang="en-US" sz="1800" b="0" i="0" u="none" strike="noStrike" baseline="0" dirty="0">
                <a:solidFill>
                  <a:srgbClr val="000000"/>
                </a:solidFill>
                <a:latin typeface="CMR10"/>
              </a:rPr>
              <a:t>) </a:t>
            </a:r>
            <a:r>
              <a:rPr lang="en-US" sz="1800" b="0" i="0" u="none" strike="noStrike" baseline="0" dirty="0">
                <a:solidFill>
                  <a:srgbClr val="000000"/>
                </a:solidFill>
                <a:latin typeface="NimbusRomNo9L-Regu"/>
              </a:rPr>
              <a:t>instead of </a:t>
            </a:r>
            <a:r>
              <a:rPr lang="en-US" sz="1800" b="0" i="0" u="none" strike="noStrike" baseline="0" dirty="0">
                <a:solidFill>
                  <a:srgbClr val="000000"/>
                </a:solidFill>
                <a:latin typeface="NimbusRomNo9L-ReguItal"/>
              </a:rPr>
              <a:t>sensed </a:t>
            </a:r>
            <a:r>
              <a:rPr lang="en-US" sz="1800" b="0" i="0" u="none" strike="noStrike" baseline="0" dirty="0">
                <a:solidFill>
                  <a:srgbClr val="000000"/>
                </a:solidFill>
                <a:latin typeface="NimbusRomNo9L-Regu"/>
              </a:rPr>
              <a:t>feature locations </a:t>
            </a:r>
            <a:r>
              <a:rPr lang="en-US" sz="1800" b="0" i="0" u="none" strike="noStrike" baseline="0" dirty="0">
                <a:solidFill>
                  <a:srgbClr val="000000"/>
                </a:solidFill>
                <a:latin typeface="CMR10"/>
              </a:rPr>
              <a:t>(^</a:t>
            </a:r>
            <a:r>
              <a:rPr lang="en-US" sz="1800" b="0" i="0" u="none" strike="noStrike" baseline="0" dirty="0">
                <a:solidFill>
                  <a:srgbClr val="000000"/>
                </a:solidFill>
                <a:latin typeface="CMMI10"/>
              </a:rPr>
              <a:t>x</a:t>
            </a:r>
            <a:r>
              <a:rPr lang="en-US" sz="1800" b="0" i="0" u="none" strike="noStrike" baseline="0" dirty="0">
                <a:solidFill>
                  <a:srgbClr val="000000"/>
                </a:solidFill>
                <a:latin typeface="CMSY7"/>
              </a:rPr>
              <a:t>0</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a:t>
            </a:r>
            <a:r>
              <a:rPr lang="en-US" sz="1800" b="0" i="0" u="none" strike="noStrike" baseline="0" dirty="0">
                <a:solidFill>
                  <a:srgbClr val="000000"/>
                </a:solidFill>
                <a:latin typeface="CMMI10"/>
              </a:rPr>
              <a:t>y</a:t>
            </a:r>
            <a:r>
              <a:rPr lang="en-US" sz="1800" b="0" i="0" u="none" strike="noStrike" baseline="0" dirty="0">
                <a:solidFill>
                  <a:srgbClr val="000000"/>
                </a:solidFill>
                <a:latin typeface="CMSY7"/>
              </a:rPr>
              <a:t>0</a:t>
            </a:r>
            <a:r>
              <a:rPr lang="en-US" sz="1800" b="0" i="0" u="none" strike="noStrike" baseline="0" dirty="0">
                <a:solidFill>
                  <a:srgbClr val="000000"/>
                </a:solidFill>
                <a:latin typeface="CMR10"/>
              </a:rPr>
              <a:t>)</a:t>
            </a:r>
            <a:r>
              <a:rPr lang="en-US" sz="1800" b="0" i="0" u="none" strike="noStrike" baseline="0" dirty="0">
                <a:solidFill>
                  <a:srgbClr val="000000"/>
                </a:solidFill>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19</a:t>
            </a:fld>
            <a:endParaRPr lang="en-001"/>
          </a:p>
        </p:txBody>
      </p:sp>
    </p:spTree>
    <p:extLst>
      <p:ext uri="{BB962C8B-B14F-4D97-AF65-F5344CB8AC3E}">
        <p14:creationId xmlns:p14="http://schemas.microsoft.com/office/powerpoint/2010/main" val="130582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20</a:t>
            </a:fld>
            <a:endParaRPr lang="en-001"/>
          </a:p>
        </p:txBody>
      </p:sp>
    </p:spTree>
    <p:extLst>
      <p:ext uri="{BB962C8B-B14F-4D97-AF65-F5344CB8AC3E}">
        <p14:creationId xmlns:p14="http://schemas.microsoft.com/office/powerpoint/2010/main" val="226892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21</a:t>
            </a:fld>
            <a:endParaRPr lang="en-001"/>
          </a:p>
        </p:txBody>
      </p:sp>
    </p:spTree>
    <p:extLst>
      <p:ext uri="{BB962C8B-B14F-4D97-AF65-F5344CB8AC3E}">
        <p14:creationId xmlns:p14="http://schemas.microsoft.com/office/powerpoint/2010/main" val="2470931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22</a:t>
            </a:fld>
            <a:endParaRPr lang="en-001"/>
          </a:p>
        </p:txBody>
      </p:sp>
    </p:spTree>
    <p:extLst>
      <p:ext uri="{BB962C8B-B14F-4D97-AF65-F5344CB8AC3E}">
        <p14:creationId xmlns:p14="http://schemas.microsoft.com/office/powerpoint/2010/main" val="14945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23</a:t>
            </a:fld>
            <a:endParaRPr lang="en-001"/>
          </a:p>
        </p:txBody>
      </p:sp>
    </p:spTree>
    <p:extLst>
      <p:ext uri="{BB962C8B-B14F-4D97-AF65-F5344CB8AC3E}">
        <p14:creationId xmlns:p14="http://schemas.microsoft.com/office/powerpoint/2010/main" val="119423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In this chapter, we look at the topic of geometric image registration, i.e., the computation of 2D and 3D transformations that map features in one image to another</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4</a:t>
            </a:fld>
            <a:endParaRPr lang="en-001"/>
          </a:p>
        </p:txBody>
      </p:sp>
    </p:spTree>
    <p:extLst>
      <p:ext uri="{BB962C8B-B14F-4D97-AF65-F5344CB8AC3E}">
        <p14:creationId xmlns:p14="http://schemas.microsoft.com/office/powerpoint/2010/main" val="387233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24</a:t>
            </a:fld>
            <a:endParaRPr lang="en-001"/>
          </a:p>
        </p:txBody>
      </p:sp>
    </p:spTree>
    <p:extLst>
      <p:ext uri="{BB962C8B-B14F-4D97-AF65-F5344CB8AC3E}">
        <p14:creationId xmlns:p14="http://schemas.microsoft.com/office/powerpoint/2010/main" val="339957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25</a:t>
            </a:fld>
            <a:endParaRPr lang="en-001"/>
          </a:p>
        </p:txBody>
      </p:sp>
    </p:spTree>
    <p:extLst>
      <p:ext uri="{BB962C8B-B14F-4D97-AF65-F5344CB8AC3E}">
        <p14:creationId xmlns:p14="http://schemas.microsoft.com/office/powerpoint/2010/main" val="2668776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26</a:t>
            </a:fld>
            <a:endParaRPr lang="en-001"/>
          </a:p>
        </p:txBody>
      </p:sp>
    </p:spTree>
    <p:extLst>
      <p:ext uri="{BB962C8B-B14F-4D97-AF65-F5344CB8AC3E}">
        <p14:creationId xmlns:p14="http://schemas.microsoft.com/office/powerpoint/2010/main" val="29072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27</a:t>
            </a:fld>
            <a:endParaRPr lang="en-001"/>
          </a:p>
        </p:txBody>
      </p:sp>
    </p:spTree>
    <p:extLst>
      <p:ext uri="{BB962C8B-B14F-4D97-AF65-F5344CB8AC3E}">
        <p14:creationId xmlns:p14="http://schemas.microsoft.com/office/powerpoint/2010/main" val="975575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28</a:t>
            </a:fld>
            <a:endParaRPr lang="en-001"/>
          </a:p>
        </p:txBody>
      </p:sp>
    </p:spTree>
    <p:extLst>
      <p:ext uri="{BB962C8B-B14F-4D97-AF65-F5344CB8AC3E}">
        <p14:creationId xmlns:p14="http://schemas.microsoft.com/office/powerpoint/2010/main" val="974510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Section </a:t>
            </a:r>
            <a:r>
              <a:rPr lang="en-US" sz="1800" b="0" i="0" u="none" strike="noStrike" baseline="0" dirty="0">
                <a:solidFill>
                  <a:srgbClr val="002966"/>
                </a:solidFill>
                <a:latin typeface="NimbusRomNo9L-Regu"/>
              </a:rPr>
              <a:t>8.2.1 </a:t>
            </a:r>
            <a:r>
              <a:rPr lang="en-US" sz="1800" b="0" i="0" u="none" strike="noStrike" baseline="0" dirty="0">
                <a:solidFill>
                  <a:srgbClr val="000000"/>
                </a:solidFill>
                <a:latin typeface="NimbusRomNo9L-Regu"/>
              </a:rPr>
              <a:t>reviews the basic models we have studied and presents some new motion models related specifically to panoramic image stitching</a:t>
            </a:r>
          </a:p>
          <a:p>
            <a:pPr algn="l"/>
            <a:endParaRPr lang="en-US" sz="1800" b="0" i="0" u="none" strike="noStrike" baseline="0" dirty="0">
              <a:solidFill>
                <a:srgbClr val="000000"/>
              </a:solidFill>
              <a:latin typeface="NimbusRomNo9L-Regu"/>
            </a:endParaRPr>
          </a:p>
          <a:p>
            <a:pPr algn="l"/>
            <a:r>
              <a:rPr lang="en-US" sz="1800" b="0" i="0" u="none" strike="noStrike" baseline="0" dirty="0">
                <a:solidFill>
                  <a:srgbClr val="000000"/>
                </a:solidFill>
                <a:latin typeface="NimbusRomNo9L-Regu"/>
              </a:rPr>
              <a:t>Section </a:t>
            </a:r>
            <a:r>
              <a:rPr lang="en-US" sz="1800" b="0" i="0" u="none" strike="noStrike" baseline="0" dirty="0">
                <a:solidFill>
                  <a:srgbClr val="002966"/>
                </a:solidFill>
                <a:latin typeface="NimbusRomNo9L-Regu"/>
              </a:rPr>
              <a:t>8.3</a:t>
            </a:r>
            <a:r>
              <a:rPr lang="en-US" sz="1800" b="0" i="0" u="none" strike="noStrike" baseline="0" dirty="0">
                <a:solidFill>
                  <a:srgbClr val="000000"/>
                </a:solidFill>
                <a:latin typeface="NimbusRomNo9L-Regu"/>
              </a:rPr>
              <a:t>, we look at how each of these previously developed techniques can be modified to take advantage of the imaging setups commonly used to create panoramas</a:t>
            </a:r>
          </a:p>
          <a:p>
            <a:pPr algn="l"/>
            <a:endParaRPr lang="en-US" sz="1800" b="0" i="0" u="none" strike="noStrike" baseline="0" dirty="0">
              <a:solidFill>
                <a:srgbClr val="000000"/>
              </a:solidFill>
              <a:latin typeface="NimbusRomNo9L-Regu"/>
            </a:endParaRPr>
          </a:p>
          <a:p>
            <a:pPr algn="l"/>
            <a:r>
              <a:rPr lang="en-US" sz="1800" b="0" i="0" u="none" strike="noStrike" baseline="0" dirty="0">
                <a:solidFill>
                  <a:srgbClr val="000000"/>
                </a:solidFill>
                <a:latin typeface="NimbusRomNo9L-Regu"/>
              </a:rPr>
              <a:t>Once we have aligned the images, we must choose a final compositing surface for warping the aligned images (Section </a:t>
            </a:r>
            <a:r>
              <a:rPr lang="en-US" sz="1800" b="0" i="0" u="none" strike="noStrike" baseline="0" dirty="0">
                <a:solidFill>
                  <a:srgbClr val="002966"/>
                </a:solidFill>
                <a:latin typeface="NimbusRomNo9L-Regu"/>
              </a:rPr>
              <a:t>8.4.1</a:t>
            </a:r>
            <a:r>
              <a:rPr lang="en-US" sz="1800" b="0" i="0" u="none" strike="noStrike" baseline="0" dirty="0">
                <a:solidFill>
                  <a:srgbClr val="000000"/>
                </a:solidFill>
                <a:latin typeface="NimbusRomNo9L-Regu"/>
              </a:rPr>
              <a:t>). We also need algorithms to seamlessly cut and blend overlapping</a:t>
            </a:r>
          </a:p>
          <a:p>
            <a:pPr algn="l"/>
            <a:r>
              <a:rPr lang="en-US" sz="1800" b="0" i="0" u="none" strike="noStrike" baseline="0" dirty="0">
                <a:solidFill>
                  <a:srgbClr val="000000"/>
                </a:solidFill>
                <a:latin typeface="NimbusRomNo9L-Regu"/>
              </a:rPr>
              <a:t>images, even in the presence of parallax, lens distortion, scene motion, and exposure differences (Section </a:t>
            </a:r>
            <a:r>
              <a:rPr lang="en-US" sz="1800" b="0" i="0" u="none" strike="noStrike" baseline="0" dirty="0">
                <a:solidFill>
                  <a:srgbClr val="002966"/>
                </a:solidFill>
                <a:latin typeface="NimbusRomNo9L-Regu"/>
              </a:rPr>
              <a:t>8.4.2</a:t>
            </a:r>
            <a:r>
              <a:rPr lang="en-US" sz="1800" b="0" i="0" u="none" strike="noStrike" baseline="0" dirty="0">
                <a:solidFill>
                  <a:srgbClr val="000000"/>
                </a:solidFill>
                <a:latin typeface="NimbusRomNo9L-Regu"/>
              </a:rPr>
              <a:t>–</a:t>
            </a:r>
            <a:r>
              <a:rPr lang="en-US" sz="1800" b="0" i="0" u="none" strike="noStrike" baseline="0" dirty="0">
                <a:solidFill>
                  <a:srgbClr val="002966"/>
                </a:solidFill>
                <a:latin typeface="NimbusRomNo9L-Regu"/>
              </a:rPr>
              <a:t>8.4.4</a:t>
            </a:r>
            <a:r>
              <a:rPr lang="en-US" sz="1800" b="0" i="0" u="none" strike="noStrike" baseline="0" dirty="0">
                <a:solidFill>
                  <a:srgbClr val="000000"/>
                </a:solidFill>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30</a:t>
            </a:fld>
            <a:endParaRPr lang="en-001"/>
          </a:p>
        </p:txBody>
      </p:sp>
    </p:spTree>
    <p:extLst>
      <p:ext uri="{BB962C8B-B14F-4D97-AF65-F5344CB8AC3E}">
        <p14:creationId xmlns:p14="http://schemas.microsoft.com/office/powerpoint/2010/main" val="469155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The simplest possible motion model to use when aligning images is to simply translate and</a:t>
            </a:r>
          </a:p>
          <a:p>
            <a:pPr algn="l"/>
            <a:r>
              <a:rPr lang="en-US" sz="1800" b="0" i="0" u="none" strike="noStrike" baseline="0" dirty="0">
                <a:solidFill>
                  <a:srgbClr val="000000"/>
                </a:solidFill>
                <a:latin typeface="NimbusRomNo9L-Regu"/>
              </a:rPr>
              <a:t>rotate them in 2D (Figure </a:t>
            </a:r>
            <a:r>
              <a:rPr lang="en-US" sz="1800" b="0" i="0" u="none" strike="noStrike" baseline="0" dirty="0">
                <a:solidFill>
                  <a:srgbClr val="002966"/>
                </a:solidFill>
                <a:latin typeface="NimbusRomNo9L-Regu"/>
              </a:rPr>
              <a:t>8.4</a:t>
            </a:r>
            <a:r>
              <a:rPr lang="en-US" sz="1800" b="0" i="0" u="none" strike="noStrike" baseline="0" dirty="0">
                <a:solidFill>
                  <a:srgbClr val="000000"/>
                </a:solidFill>
                <a:latin typeface="NimbusRomNo9L-Regu"/>
              </a:rPr>
              <a:t>a). This is exactly the same kind of motion that you would</a:t>
            </a:r>
          </a:p>
          <a:p>
            <a:pPr algn="l"/>
            <a:r>
              <a:rPr lang="en-US" sz="1800" b="0" i="0" u="none" strike="noStrike" baseline="0" dirty="0">
                <a:solidFill>
                  <a:srgbClr val="000000"/>
                </a:solidFill>
                <a:latin typeface="NimbusRomNo9L-Regu"/>
              </a:rPr>
              <a:t>use if you had overlapping photographic prints</a:t>
            </a:r>
          </a:p>
          <a:p>
            <a:pPr algn="l"/>
            <a:endParaRPr lang="en-US" sz="1800" b="0" i="0" u="none" strike="noStrike" baseline="0" dirty="0">
              <a:solidFill>
                <a:srgbClr val="000000"/>
              </a:solidFill>
              <a:latin typeface="NimbusRomNo9L-Regu"/>
            </a:endParaRPr>
          </a:p>
          <a:p>
            <a:pPr algn="l"/>
            <a:r>
              <a:rPr lang="en-US" sz="1800" b="0" i="0" u="none" strike="noStrike" baseline="0" dirty="0">
                <a:latin typeface="NimbusRomNo9L-Regu"/>
              </a:rPr>
              <a:t>Translation and rotation are also usually adequate motion models to compensate for small camera motions in applications</a:t>
            </a:r>
          </a:p>
          <a:p>
            <a:pPr algn="l"/>
            <a:r>
              <a:rPr lang="en-US" sz="1800" b="0" i="0" u="none" strike="noStrike" baseline="0" dirty="0">
                <a:latin typeface="NimbusRomNo9L-Regu"/>
              </a:rPr>
              <a:t>such as photo and video stabilization and merging</a:t>
            </a:r>
          </a:p>
        </p:txBody>
      </p:sp>
      <p:sp>
        <p:nvSpPr>
          <p:cNvPr id="4" name="Slide Number Placeholder 3"/>
          <p:cNvSpPr>
            <a:spLocks noGrp="1"/>
          </p:cNvSpPr>
          <p:nvPr>
            <p:ph type="sldNum" sz="quarter" idx="5"/>
          </p:nvPr>
        </p:nvSpPr>
        <p:spPr/>
        <p:txBody>
          <a:bodyPr/>
          <a:lstStyle/>
          <a:p>
            <a:fld id="{DE63367A-BE55-451E-92C3-586DC2AB4C24}" type="slidenum">
              <a:rPr lang="en-001" smtClean="0"/>
              <a:t>31</a:t>
            </a:fld>
            <a:endParaRPr lang="en-001"/>
          </a:p>
        </p:txBody>
      </p:sp>
    </p:spTree>
    <p:extLst>
      <p:ext uri="{BB962C8B-B14F-4D97-AF65-F5344CB8AC3E}">
        <p14:creationId xmlns:p14="http://schemas.microsoft.com/office/powerpoint/2010/main" val="731287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32</a:t>
            </a:fld>
            <a:endParaRPr lang="en-001"/>
          </a:p>
        </p:txBody>
      </p:sp>
    </p:spTree>
    <p:extLst>
      <p:ext uri="{BB962C8B-B14F-4D97-AF65-F5344CB8AC3E}">
        <p14:creationId xmlns:p14="http://schemas.microsoft.com/office/powerpoint/2010/main" val="2755781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33</a:t>
            </a:fld>
            <a:endParaRPr lang="en-001"/>
          </a:p>
        </p:txBody>
      </p:sp>
    </p:spTree>
    <p:extLst>
      <p:ext uri="{BB962C8B-B14F-4D97-AF65-F5344CB8AC3E}">
        <p14:creationId xmlns:p14="http://schemas.microsoft.com/office/powerpoint/2010/main" val="555361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Such global optimization </a:t>
            </a:r>
            <a:r>
              <a:rPr lang="en-US" sz="1800" b="0" i="0" u="none" strike="noStrike" baseline="0" dirty="0">
                <a:solidFill>
                  <a:srgbClr val="000000"/>
                </a:solidFill>
                <a:latin typeface="NimbusRomNo9L-Regu"/>
              </a:rPr>
              <a:t>often requires a large system of non-linear equations to be solved, although in some cases,</a:t>
            </a:r>
          </a:p>
          <a:p>
            <a:pPr algn="l"/>
            <a:r>
              <a:rPr lang="en-US" sz="1800" b="0" i="0" u="none" strike="noStrike" baseline="0" dirty="0">
                <a:solidFill>
                  <a:srgbClr val="000000"/>
                </a:solidFill>
                <a:latin typeface="NimbusRomNo9L-Regu"/>
              </a:rPr>
              <a:t>such as linearized </a:t>
            </a:r>
            <a:r>
              <a:rPr lang="en-US" sz="1800" b="0" i="0" u="none" strike="noStrike" baseline="0" dirty="0" err="1">
                <a:solidFill>
                  <a:srgbClr val="000000"/>
                </a:solidFill>
                <a:latin typeface="NimbusRomNo9L-Regu"/>
              </a:rPr>
              <a:t>homographies</a:t>
            </a:r>
            <a:r>
              <a:rPr lang="en-US" sz="1800" b="0" i="0" u="none" strike="noStrike" baseline="0" dirty="0">
                <a:solidFill>
                  <a:srgbClr val="000000"/>
                </a:solidFill>
                <a:latin typeface="NimbusRomNo9L-Regu"/>
              </a:rPr>
              <a:t> (Section </a:t>
            </a:r>
            <a:r>
              <a:rPr lang="en-US" sz="1800" b="0" i="0" u="none" strike="noStrike" baseline="0" dirty="0">
                <a:solidFill>
                  <a:srgbClr val="002966"/>
                </a:solidFill>
                <a:latin typeface="NimbusRomNo9L-Regu"/>
              </a:rPr>
              <a:t>8.2.3</a:t>
            </a:r>
            <a:r>
              <a:rPr lang="en-US" sz="1800" b="0" i="0" u="none" strike="noStrike" baseline="0" dirty="0">
                <a:solidFill>
                  <a:srgbClr val="000000"/>
                </a:solidFill>
                <a:latin typeface="NimbusRomNo9L-Regu"/>
              </a:rPr>
              <a:t>) or similarity transforms (Section </a:t>
            </a:r>
            <a:r>
              <a:rPr lang="en-US" sz="1800" b="0" i="0" u="none" strike="noStrike" baseline="0" dirty="0">
                <a:solidFill>
                  <a:srgbClr val="002966"/>
                </a:solidFill>
                <a:latin typeface="NimbusRomNo9L-Regu"/>
              </a:rPr>
              <a:t>8.1.2</a:t>
            </a:r>
            <a:r>
              <a:rPr lang="en-US" sz="1800" b="0" i="0" u="none" strike="noStrike" baseline="0" dirty="0">
                <a:solidFill>
                  <a:srgbClr val="000000"/>
                </a:solidFill>
                <a:latin typeface="NimbusRomNo9L-Regu"/>
              </a:rPr>
              <a:t>), regular</a:t>
            </a:r>
          </a:p>
          <a:p>
            <a:pPr algn="l"/>
            <a:r>
              <a:rPr lang="en-US" sz="1800" b="0" i="0" u="none" strike="noStrike" baseline="0" dirty="0">
                <a:solidFill>
                  <a:srgbClr val="000000"/>
                </a:solidFill>
                <a:latin typeface="NimbusRomNo9L-Regu"/>
              </a:rPr>
              <a:t>least squares may be an option</a:t>
            </a:r>
          </a:p>
          <a:p>
            <a:pPr algn="l"/>
            <a:endParaRPr lang="en-US" sz="1800" b="0" i="0" u="none" strike="noStrike" baseline="0" dirty="0">
              <a:solidFill>
                <a:srgbClr val="000000"/>
              </a:solidFill>
              <a:latin typeface="NimbusRomNo9L-Regu"/>
            </a:endParaRPr>
          </a:p>
          <a:p>
            <a:pPr algn="l"/>
            <a:r>
              <a:rPr lang="en-US" sz="1800" b="0" i="0" u="none" strike="noStrike" baseline="0" dirty="0">
                <a:solidFill>
                  <a:srgbClr val="000000"/>
                </a:solidFill>
                <a:latin typeface="NimbusRomNo9L-Regu"/>
              </a:rPr>
              <a:t>A slightly more complex scenario is when you take multiple overlapping handheld pictures</a:t>
            </a:r>
          </a:p>
          <a:p>
            <a:pPr algn="l"/>
            <a:r>
              <a:rPr lang="en-US" sz="1800" b="0" i="0" u="none" strike="noStrike" baseline="0" dirty="0">
                <a:solidFill>
                  <a:srgbClr val="000000"/>
                </a:solidFill>
                <a:latin typeface="NimbusRomNo9L-Regu"/>
              </a:rPr>
              <a:t>of a whiteboard or other large planar object (</a:t>
            </a:r>
            <a:r>
              <a:rPr lang="en-US" sz="1800" b="0" i="0" u="none" strike="noStrike" baseline="0" dirty="0">
                <a:solidFill>
                  <a:srgbClr val="4D0F00"/>
                </a:solidFill>
                <a:latin typeface="NimbusRomNo9L-Regu"/>
              </a:rPr>
              <a:t>He and Zhang 2005</a:t>
            </a:r>
            <a:r>
              <a:rPr lang="en-US" sz="1800" b="0" i="0" u="none" strike="noStrike" baseline="0" dirty="0">
                <a:solidFill>
                  <a:srgbClr val="000000"/>
                </a:solidFill>
                <a:latin typeface="NimbusRomNo9L-Regu"/>
              </a:rPr>
              <a:t>; </a:t>
            </a:r>
            <a:r>
              <a:rPr lang="en-US" sz="1800" b="0" i="0" u="none" strike="noStrike" baseline="0" dirty="0">
                <a:solidFill>
                  <a:srgbClr val="4D0F00"/>
                </a:solidFill>
                <a:latin typeface="NimbusRomNo9L-Regu"/>
              </a:rPr>
              <a:t>Zhang and He 2007</a:t>
            </a:r>
            <a:r>
              <a:rPr lang="en-US" sz="1800" b="0" i="0" u="none" strike="noStrike" baseline="0" dirty="0">
                <a:solidFill>
                  <a:srgbClr val="000000"/>
                </a:solidFill>
                <a:latin typeface="NimbusRomNo9L-Regu"/>
              </a:rPr>
              <a:t>).</a:t>
            </a:r>
          </a:p>
          <a:p>
            <a:pPr algn="l"/>
            <a:r>
              <a:rPr lang="en-US" sz="1800" b="0" i="0" u="none" strike="noStrike" baseline="0" dirty="0">
                <a:solidFill>
                  <a:srgbClr val="000000"/>
                </a:solidFill>
                <a:latin typeface="NimbusRomNo9L-Regu"/>
              </a:rPr>
              <a:t>Here, the natural motion model to use is a </a:t>
            </a:r>
            <a:r>
              <a:rPr lang="en-US" sz="1800" b="0" i="0" u="none" strike="noStrike" baseline="0" dirty="0" err="1">
                <a:solidFill>
                  <a:srgbClr val="000000"/>
                </a:solidFill>
                <a:latin typeface="NimbusRomNo9L-Regu"/>
              </a:rPr>
              <a:t>homography</a:t>
            </a:r>
            <a:r>
              <a:rPr lang="en-US" sz="1800" b="0" i="0" u="none" strike="noStrike" baseline="0" dirty="0">
                <a:solidFill>
                  <a:srgbClr val="000000"/>
                </a:solidFill>
                <a:latin typeface="NimbusRomNo9L-Regu"/>
              </a:rPr>
              <a:t>, although a more complex model that</a:t>
            </a:r>
          </a:p>
          <a:p>
            <a:pPr algn="l"/>
            <a:r>
              <a:rPr lang="en-US" sz="1800" b="0" i="0" u="none" strike="noStrike" baseline="0" dirty="0">
                <a:solidFill>
                  <a:srgbClr val="000000"/>
                </a:solidFill>
                <a:latin typeface="NimbusRomNo9L-Regu"/>
              </a:rPr>
              <a:t>estimates the 3D rigid motion relative to the plane (plus the focal length, if unknown), could</a:t>
            </a:r>
          </a:p>
          <a:p>
            <a:pPr algn="l"/>
            <a:r>
              <a:rPr lang="en-US" sz="1800" b="0" i="0" u="none" strike="noStrike" baseline="0" dirty="0">
                <a:solidFill>
                  <a:srgbClr val="000000"/>
                </a:solidFill>
                <a:latin typeface="NimbusRomNo9L-Regu"/>
              </a:rPr>
              <a:t>in principle be used.</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34</a:t>
            </a:fld>
            <a:endParaRPr lang="en-001"/>
          </a:p>
        </p:txBody>
      </p:sp>
    </p:spTree>
    <p:extLst>
      <p:ext uri="{BB962C8B-B14F-4D97-AF65-F5344CB8AC3E}">
        <p14:creationId xmlns:p14="http://schemas.microsoft.com/office/powerpoint/2010/main" val="169943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1transformation, For examples of non-planar parametric models, such as quadrics, see the work of </a:t>
            </a:r>
            <a:r>
              <a:rPr lang="en-US" sz="1800" b="0" i="0" u="none" strike="noStrike" baseline="0" dirty="0" err="1">
                <a:solidFill>
                  <a:srgbClr val="4D0F00"/>
                </a:solidFill>
                <a:latin typeface="NimbusRomNo9L-Regu"/>
              </a:rPr>
              <a:t>Shashua</a:t>
            </a:r>
            <a:r>
              <a:rPr lang="en-US" sz="1800" b="0" i="0" u="none" strike="noStrike" baseline="0" dirty="0">
                <a:solidFill>
                  <a:srgbClr val="4D0F00"/>
                </a:solidFill>
                <a:latin typeface="NimbusRomNo9L-Regu"/>
              </a:rPr>
              <a:t> and </a:t>
            </a:r>
            <a:r>
              <a:rPr lang="en-US" sz="1800" b="0" i="0" u="none" strike="noStrike" baseline="0" dirty="0" err="1">
                <a:solidFill>
                  <a:srgbClr val="4D0F00"/>
                </a:solidFill>
                <a:latin typeface="NimbusRomNo9L-Regu"/>
              </a:rPr>
              <a:t>Toelg</a:t>
            </a:r>
            <a:r>
              <a:rPr lang="en-US" sz="1800" b="0" i="0" u="none" strike="noStrike" baseline="0" dirty="0">
                <a:solidFill>
                  <a:srgbClr val="4D0F00"/>
                </a:solidFill>
                <a:latin typeface="NimbusRomNo9L-Regu"/>
              </a:rPr>
              <a:t> </a:t>
            </a:r>
            <a:r>
              <a:rPr lang="en-US" sz="1800" b="0" i="0" u="none" strike="noStrike" baseline="0" dirty="0">
                <a:solidFill>
                  <a:srgbClr val="000000"/>
                </a:solidFill>
                <a:latin typeface="NimbusRomNo9L-Regu"/>
              </a:rPr>
              <a:t>(</a:t>
            </a:r>
            <a:r>
              <a:rPr lang="en-US" sz="1800" b="0" i="0" u="none" strike="noStrike" baseline="0" dirty="0">
                <a:solidFill>
                  <a:srgbClr val="4D0F00"/>
                </a:solidFill>
                <a:latin typeface="NimbusRomNo9L-Regu"/>
              </a:rPr>
              <a:t>1997</a:t>
            </a:r>
            <a:r>
              <a:rPr lang="en-US" sz="1800" b="0" i="0" u="none" strike="noStrike" baseline="0" dirty="0">
                <a:solidFill>
                  <a:srgbClr val="000000"/>
                </a:solidFill>
                <a:latin typeface="NimbusRomNo9L-Regu"/>
              </a:rPr>
              <a:t>); </a:t>
            </a:r>
            <a:r>
              <a:rPr lang="en-US" sz="1800" b="0" i="0" u="none" strike="noStrike" baseline="0" dirty="0" err="1">
                <a:solidFill>
                  <a:srgbClr val="4D0F00"/>
                </a:solidFill>
                <a:latin typeface="NimbusRomNo9L-Regu"/>
              </a:rPr>
              <a:t>Shashua</a:t>
            </a:r>
            <a:r>
              <a:rPr lang="en-US" sz="1800" b="0" i="0" u="none" strike="noStrike" baseline="0" dirty="0">
                <a:solidFill>
                  <a:srgbClr val="4D0F00"/>
                </a:solidFill>
                <a:latin typeface="NimbusRomNo9L-Regu"/>
              </a:rPr>
              <a:t> and Wexler </a:t>
            </a:r>
            <a:r>
              <a:rPr lang="en-US" sz="1800" b="0" i="0" u="none" strike="noStrike" baseline="0" dirty="0">
                <a:solidFill>
                  <a:srgbClr val="000000"/>
                </a:solidFill>
                <a:latin typeface="NimbusRomNo9L-Regu"/>
              </a:rPr>
              <a:t>(</a:t>
            </a:r>
            <a:r>
              <a:rPr lang="en-US" sz="1800" b="0" i="0" u="none" strike="noStrike" baseline="0" dirty="0">
                <a:solidFill>
                  <a:srgbClr val="4D0F00"/>
                </a:solidFill>
                <a:latin typeface="NimbusRomNo9L-Regu"/>
              </a:rPr>
              <a:t>2001</a:t>
            </a:r>
            <a:r>
              <a:rPr lang="en-US" sz="1800" b="0" i="0" u="none" strike="noStrike" baseline="0" dirty="0">
                <a:solidFill>
                  <a:srgbClr val="000000"/>
                </a:solidFill>
                <a:latin typeface="NimbusRomNo9L-Regu"/>
              </a:rPr>
              <a:t>).</a:t>
            </a:r>
          </a:p>
          <a:p>
            <a:pPr algn="l"/>
            <a:r>
              <a:rPr lang="en-US" sz="1200" b="0" i="0" u="none" strike="noStrike" baseline="0" dirty="0">
                <a:latin typeface="NimbusRomNo9L-Regu"/>
              </a:rPr>
              <a:t>Ri is the </a:t>
            </a:r>
            <a:r>
              <a:rPr lang="en-US" sz="1200" b="0" i="0" u="none" strike="noStrike" baseline="0" dirty="0">
                <a:latin typeface="NimbusRomNo9L-ReguItal"/>
              </a:rPr>
              <a:t>residual </a:t>
            </a:r>
            <a:r>
              <a:rPr lang="en-US" sz="1200" b="0" i="0" u="none" strike="noStrike" baseline="0" dirty="0">
                <a:latin typeface="NimbusRomNo9L-Regu"/>
              </a:rPr>
              <a:t>between the measured location </a:t>
            </a:r>
            <a:r>
              <a:rPr lang="en-US" sz="1200" b="0" i="0" u="none" strike="noStrike" baseline="0" dirty="0">
                <a:latin typeface="CMR10"/>
              </a:rPr>
              <a:t>^</a:t>
            </a:r>
            <a:r>
              <a:rPr lang="en-US" sz="1200" b="0" i="0" u="none" strike="noStrike" baseline="0" dirty="0">
                <a:latin typeface="CMBX10"/>
              </a:rPr>
              <a:t>x</a:t>
            </a:r>
            <a:r>
              <a:rPr lang="en-US" sz="500" b="0" i="0" u="none" strike="noStrike" baseline="0" dirty="0">
                <a:latin typeface="CMSY7"/>
              </a:rPr>
              <a:t>0</a:t>
            </a:r>
            <a:r>
              <a:rPr lang="en-US" sz="500" b="0" i="0" u="none" strike="noStrike" baseline="0" dirty="0">
                <a:latin typeface="CMMI7"/>
              </a:rPr>
              <a:t>i </a:t>
            </a:r>
            <a:r>
              <a:rPr lang="en-US" sz="1200" b="0" i="0" u="none" strike="noStrike" baseline="0" dirty="0">
                <a:latin typeface="NimbusRomNo9L-Regu"/>
              </a:rPr>
              <a:t>and its corresponding current </a:t>
            </a:r>
            <a:r>
              <a:rPr lang="en-US" sz="1200" b="0" i="0" u="none" strike="noStrike" baseline="0" dirty="0">
                <a:latin typeface="NimbusRomNo9L-ReguItal"/>
              </a:rPr>
              <a:t>predicted </a:t>
            </a:r>
            <a:r>
              <a:rPr lang="en-US" sz="1200" b="0" i="0" u="none" strike="noStrike" baseline="0" dirty="0">
                <a:latin typeface="NimbusRomNo9L-Regu"/>
              </a:rPr>
              <a:t>location </a:t>
            </a:r>
            <a:r>
              <a:rPr lang="en-US" sz="1200" b="0" i="0" u="none" strike="noStrike" baseline="0" dirty="0">
                <a:latin typeface="CMR10"/>
              </a:rPr>
              <a:t>~</a:t>
            </a:r>
            <a:r>
              <a:rPr lang="en-US" sz="1200" b="0" i="0" u="none" strike="noStrike" baseline="0" dirty="0">
                <a:latin typeface="CMBX10"/>
              </a:rPr>
              <a:t>x</a:t>
            </a:r>
            <a:r>
              <a:rPr lang="en-US" sz="500" b="0" i="0" u="none" strike="noStrike" baseline="0" dirty="0">
                <a:latin typeface="CMSY7"/>
              </a:rPr>
              <a:t>0</a:t>
            </a:r>
            <a:r>
              <a:rPr lang="en-US" sz="500" b="0" i="0" u="none" strike="noStrike" baseline="0" dirty="0">
                <a:latin typeface="CMMI7"/>
              </a:rPr>
              <a:t>i </a:t>
            </a:r>
            <a:r>
              <a:rPr lang="en-US" sz="1200" b="0" i="0" u="none" strike="noStrike" baseline="0" dirty="0">
                <a:latin typeface="CMR10"/>
              </a:rPr>
              <a:t>= </a:t>
            </a:r>
            <a:r>
              <a:rPr lang="en-US" sz="1200" b="0" i="0" u="none" strike="noStrike" baseline="0" dirty="0">
                <a:latin typeface="CMBX10"/>
              </a:rPr>
              <a:t>f </a:t>
            </a:r>
            <a:r>
              <a:rPr lang="en-US" sz="1200" b="0" i="0" u="none" strike="noStrike" baseline="0" dirty="0">
                <a:latin typeface="CMR10"/>
              </a:rPr>
              <a:t>(</a:t>
            </a:r>
            <a:r>
              <a:rPr lang="en-US" sz="1200" b="0" i="0" u="none" strike="noStrike" baseline="0" dirty="0">
                <a:latin typeface="CMBX10"/>
              </a:rPr>
              <a:t>x</a:t>
            </a:r>
            <a:r>
              <a:rPr lang="en-US" sz="500" b="0" i="0" u="none" strike="noStrike" baseline="0" dirty="0">
                <a:latin typeface="CMMI7"/>
              </a:rPr>
              <a:t>i</a:t>
            </a:r>
            <a:r>
              <a:rPr lang="en-US" sz="1200" b="0" i="0" u="none" strike="noStrike" baseline="0" dirty="0">
                <a:latin typeface="CMR10"/>
              </a:rPr>
              <a:t>; </a:t>
            </a:r>
            <a:r>
              <a:rPr lang="en-US" sz="1200" b="0" i="0" u="none" strike="noStrike" baseline="0" dirty="0">
                <a:latin typeface="CMBX10"/>
              </a:rPr>
              <a:t>p</a:t>
            </a:r>
            <a:r>
              <a:rPr lang="en-US" sz="1200" b="0" i="0" u="none" strike="noStrike" baseline="0" dirty="0">
                <a:latin typeface="CMR10"/>
              </a:rPr>
              <a:t>)</a:t>
            </a:r>
            <a:r>
              <a:rPr lang="en-US" sz="1200" b="0" i="0" u="none" strike="noStrike" baseline="0" dirty="0">
                <a:latin typeface="NimbusRomNo9L-Regu"/>
              </a:rPr>
              <a:t>.</a:t>
            </a:r>
            <a:endParaRPr lang="en-001" dirty="0"/>
          </a:p>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6</a:t>
            </a:fld>
            <a:endParaRPr lang="en-001"/>
          </a:p>
        </p:txBody>
      </p:sp>
    </p:spTree>
    <p:extLst>
      <p:ext uri="{BB962C8B-B14F-4D97-AF65-F5344CB8AC3E}">
        <p14:creationId xmlns:p14="http://schemas.microsoft.com/office/powerpoint/2010/main" val="3256124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35</a:t>
            </a:fld>
            <a:endParaRPr lang="en-001"/>
          </a:p>
        </p:txBody>
      </p:sp>
    </p:spTree>
    <p:extLst>
      <p:ext uri="{BB962C8B-B14F-4D97-AF65-F5344CB8AC3E}">
        <p14:creationId xmlns:p14="http://schemas.microsoft.com/office/powerpoint/2010/main" val="3796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36</a:t>
            </a:fld>
            <a:endParaRPr lang="en-001"/>
          </a:p>
        </p:txBody>
      </p:sp>
    </p:spTree>
    <p:extLst>
      <p:ext uri="{BB962C8B-B14F-4D97-AF65-F5344CB8AC3E}">
        <p14:creationId xmlns:p14="http://schemas.microsoft.com/office/powerpoint/2010/main" val="2802246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37</a:t>
            </a:fld>
            <a:endParaRPr lang="en-001"/>
          </a:p>
        </p:txBody>
      </p:sp>
    </p:spTree>
    <p:extLst>
      <p:ext uri="{BB962C8B-B14F-4D97-AF65-F5344CB8AC3E}">
        <p14:creationId xmlns:p14="http://schemas.microsoft.com/office/powerpoint/2010/main" val="3860823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which reveals the simplicity of the mapping equations and makes all of the motion parameters</a:t>
            </a:r>
          </a:p>
          <a:p>
            <a:pPr algn="l"/>
            <a:r>
              <a:rPr lang="en-US" sz="1800" b="0" i="0" u="none" strike="noStrike" baseline="0" dirty="0">
                <a:latin typeface="NimbusRomNo9L-Regu"/>
              </a:rPr>
              <a:t>explicit </a:t>
            </a:r>
          </a:p>
          <a:p>
            <a:pPr algn="l"/>
            <a:endParaRPr lang="en-US" sz="1800" b="0" i="0" u="none" strike="noStrike" baseline="0" dirty="0">
              <a:latin typeface="NimbusRomNo9L-Regu"/>
            </a:endParaRPr>
          </a:p>
          <a:p>
            <a:pPr algn="l"/>
            <a:r>
              <a:rPr lang="en-US" sz="1800" b="0" i="0" u="none" strike="noStrike" baseline="0" dirty="0">
                <a:latin typeface="NimbusRomNo9L-Regu"/>
              </a:rPr>
              <a:t>Thus, instead of the general eight-parameter </a:t>
            </a:r>
            <a:r>
              <a:rPr lang="en-US" sz="1800" b="0" i="0" u="none" strike="noStrike" baseline="0" dirty="0" err="1">
                <a:latin typeface="NimbusRomNo9L-Regu"/>
              </a:rPr>
              <a:t>homography</a:t>
            </a:r>
            <a:r>
              <a:rPr lang="en-US" sz="1800" b="0" i="0" u="none" strike="noStrike" baseline="0" dirty="0">
                <a:latin typeface="NimbusRomNo9L-Regu"/>
              </a:rPr>
              <a:t> relating a pair of images,</a:t>
            </a:r>
          </a:p>
          <a:p>
            <a:pPr algn="l"/>
            <a:endParaRPr lang="en-US" sz="1800" b="0" i="0" u="none" strike="noStrike" baseline="0" dirty="0">
              <a:latin typeface="NimbusRomNo9L-Regu"/>
            </a:endParaRPr>
          </a:p>
          <a:p>
            <a:pPr algn="l"/>
            <a:r>
              <a:rPr lang="en-US" sz="1800" b="0" i="0" u="none" strike="noStrike" baseline="0" dirty="0">
                <a:latin typeface="NimbusRomNo9L-Regu"/>
              </a:rPr>
              <a:t>we get the three-, four-, or five-parameter </a:t>
            </a:r>
            <a:r>
              <a:rPr lang="en-US" sz="1800" b="0" i="0" u="none" strike="noStrike" baseline="0" dirty="0">
                <a:latin typeface="NimbusRomNo9L-ReguItal"/>
              </a:rPr>
              <a:t>3D rotation </a:t>
            </a:r>
            <a:r>
              <a:rPr lang="en-US" sz="1800" b="0" i="0" u="none" strike="noStrike" baseline="0" dirty="0">
                <a:latin typeface="NimbusRomNo9L-Regu"/>
              </a:rPr>
              <a:t>motion models corresponding to the</a:t>
            </a:r>
          </a:p>
          <a:p>
            <a:pPr algn="l"/>
            <a:r>
              <a:rPr lang="en-US" sz="1800" b="0" i="0" u="none" strike="noStrike" baseline="0" dirty="0">
                <a:latin typeface="NimbusRomNo9L-Regu"/>
              </a:rPr>
              <a:t>cases where the focal length </a:t>
            </a:r>
            <a:r>
              <a:rPr lang="en-US" sz="1800" b="0" i="0" u="none" strike="noStrike" baseline="0" dirty="0">
                <a:latin typeface="CMMI10"/>
              </a:rPr>
              <a:t>f </a:t>
            </a:r>
            <a:r>
              <a:rPr lang="en-US" sz="1800" b="0" i="0" u="none" strike="noStrike" baseline="0" dirty="0">
                <a:latin typeface="NimbusRomNo9L-Regu"/>
              </a:rPr>
              <a:t>is known, fixed, or variable</a:t>
            </a:r>
          </a:p>
        </p:txBody>
      </p:sp>
      <p:sp>
        <p:nvSpPr>
          <p:cNvPr id="4" name="Slide Number Placeholder 3"/>
          <p:cNvSpPr>
            <a:spLocks noGrp="1"/>
          </p:cNvSpPr>
          <p:nvPr>
            <p:ph type="sldNum" sz="quarter" idx="5"/>
          </p:nvPr>
        </p:nvSpPr>
        <p:spPr/>
        <p:txBody>
          <a:bodyPr/>
          <a:lstStyle/>
          <a:p>
            <a:fld id="{DE63367A-BE55-451E-92C3-586DC2AB4C24}" type="slidenum">
              <a:rPr lang="en-001" smtClean="0"/>
              <a:t>38</a:t>
            </a:fld>
            <a:endParaRPr lang="en-001"/>
          </a:p>
        </p:txBody>
      </p:sp>
    </p:spTree>
    <p:extLst>
      <p:ext uri="{BB962C8B-B14F-4D97-AF65-F5344CB8AC3E}">
        <p14:creationId xmlns:p14="http://schemas.microsoft.com/office/powerpoint/2010/main" val="403098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Using the small-angle approximation to </a:t>
            </a:r>
            <a:r>
              <a:rPr lang="en-US" sz="1800" b="0" i="0" u="none" strike="noStrike" baseline="0" dirty="0">
                <a:solidFill>
                  <a:srgbClr val="000000"/>
                </a:solidFill>
                <a:latin typeface="CMBX10"/>
              </a:rPr>
              <a:t>R</a:t>
            </a:r>
            <a:r>
              <a:rPr lang="en-US" sz="1800" b="0" i="0" u="none" strike="noStrike" baseline="0" dirty="0">
                <a:solidFill>
                  <a:srgbClr val="000000"/>
                </a:solidFill>
                <a:latin typeface="CMR10"/>
              </a:rPr>
              <a:t>(</a:t>
            </a:r>
            <a:r>
              <a:rPr lang="en-US" sz="1800" b="0" i="0" u="none" strike="noStrike" baseline="0" dirty="0">
                <a:solidFill>
                  <a:srgbClr val="000000"/>
                </a:solidFill>
                <a:latin typeface="CMMIB10"/>
              </a:rPr>
              <a:t>w</a:t>
            </a:r>
            <a:r>
              <a:rPr lang="en-US" sz="1800" b="0" i="0" u="none" strike="noStrike" baseline="0" dirty="0">
                <a:solidFill>
                  <a:srgbClr val="000000"/>
                </a:solidFill>
                <a:latin typeface="CMR10"/>
              </a:rPr>
              <a:t>) </a:t>
            </a:r>
            <a:r>
              <a:rPr lang="en-US" sz="1800" b="0" i="0" u="none" strike="noStrike" baseline="0" dirty="0">
                <a:solidFill>
                  <a:srgbClr val="000000"/>
                </a:solidFill>
                <a:latin typeface="NimbusRomNo9L-Regu"/>
              </a:rPr>
              <a:t>given in (</a:t>
            </a:r>
            <a:r>
              <a:rPr lang="en-US" sz="1800" b="0" i="0" u="none" strike="noStrike" baseline="0" dirty="0">
                <a:solidFill>
                  <a:srgbClr val="002966"/>
                </a:solidFill>
                <a:latin typeface="NimbusRomNo9L-Regu"/>
              </a:rPr>
              <a:t>2.35</a:t>
            </a:r>
            <a:r>
              <a:rPr lang="en-US" sz="1800" b="0" i="0" u="none" strike="noStrike" baseline="0" dirty="0">
                <a:solidFill>
                  <a:srgbClr val="000000"/>
                </a:solidFill>
                <a:latin typeface="NimbusRomNo9L-Regu"/>
              </a:rPr>
              <a:t>), we can write the incremental update matrix as 8.42</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39</a:t>
            </a:fld>
            <a:endParaRPr lang="en-001"/>
          </a:p>
        </p:txBody>
      </p:sp>
    </p:spTree>
    <p:extLst>
      <p:ext uri="{BB962C8B-B14F-4D97-AF65-F5344CB8AC3E}">
        <p14:creationId xmlns:p14="http://schemas.microsoft.com/office/powerpoint/2010/main" val="3235068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which give us the linearized update equations needed to estimate </a:t>
            </a:r>
            <a:r>
              <a:rPr lang="en-US" sz="1800" b="0" i="0" u="none" strike="noStrike" baseline="0" dirty="0">
                <a:latin typeface="CMMIB10"/>
              </a:rPr>
              <a:t>w</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40</a:t>
            </a:fld>
            <a:endParaRPr lang="en-001"/>
          </a:p>
        </p:txBody>
      </p:sp>
    </p:spTree>
    <p:extLst>
      <p:ext uri="{BB962C8B-B14F-4D97-AF65-F5344CB8AC3E}">
        <p14:creationId xmlns:p14="http://schemas.microsoft.com/office/powerpoint/2010/main" val="3932155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41</a:t>
            </a:fld>
            <a:endParaRPr lang="en-001"/>
          </a:p>
        </p:txBody>
      </p:sp>
    </p:spTree>
    <p:extLst>
      <p:ext uri="{BB962C8B-B14F-4D97-AF65-F5344CB8AC3E}">
        <p14:creationId xmlns:p14="http://schemas.microsoft.com/office/powerpoint/2010/main" val="82218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Figure </a:t>
            </a:r>
            <a:r>
              <a:rPr lang="en-US" sz="1800" b="0" i="0" u="none" strike="noStrike" baseline="0" dirty="0">
                <a:solidFill>
                  <a:srgbClr val="002966"/>
                </a:solidFill>
                <a:latin typeface="NimbusRomNo9L-Regu"/>
              </a:rPr>
              <a:t>8.6</a:t>
            </a:r>
            <a:r>
              <a:rPr lang="en-US" sz="1800" b="0" i="0" u="none" strike="noStrike" baseline="0" dirty="0">
                <a:solidFill>
                  <a:srgbClr val="000000"/>
                </a:solidFill>
                <a:latin typeface="NimbusRomNo9L-Regu"/>
              </a:rPr>
              <a:t>a shows the end of registered image sequence and the first image. There is a</a:t>
            </a:r>
          </a:p>
          <a:p>
            <a:pPr algn="l"/>
            <a:r>
              <a:rPr lang="en-US" sz="1800" b="0" i="0" u="none" strike="noStrike" baseline="0" dirty="0">
                <a:solidFill>
                  <a:srgbClr val="000000"/>
                </a:solidFill>
                <a:latin typeface="NimbusRomNo9L-Regu"/>
              </a:rPr>
              <a:t>big gap between the last image and the first which are in fact the same image. The gap is</a:t>
            </a:r>
          </a:p>
          <a:p>
            <a:pPr algn="l"/>
            <a:r>
              <a:rPr lang="en-US" sz="1800" b="0" i="0" u="none" strike="noStrike" baseline="0" dirty="0">
                <a:solidFill>
                  <a:srgbClr val="000000"/>
                </a:solidFill>
                <a:latin typeface="CMR10"/>
              </a:rPr>
              <a:t>32 degree</a:t>
            </a:r>
            <a:r>
              <a:rPr lang="en-US" sz="1800" b="0" i="0" u="none" strike="noStrike" baseline="0" dirty="0">
                <a:solidFill>
                  <a:srgbClr val="000000"/>
                </a:solidFill>
                <a:latin typeface="CMSY7"/>
              </a:rPr>
              <a:t> </a:t>
            </a:r>
            <a:r>
              <a:rPr lang="en-US" sz="1800" b="0" i="0" u="none" strike="noStrike" baseline="0" dirty="0">
                <a:solidFill>
                  <a:srgbClr val="000000"/>
                </a:solidFill>
                <a:latin typeface="NimbusRomNo9L-Regu"/>
              </a:rPr>
              <a:t>because the wrong estimate of focal length (</a:t>
            </a:r>
            <a:r>
              <a:rPr lang="en-US" sz="1800" b="0" i="0" u="none" strike="noStrike" baseline="0" dirty="0">
                <a:solidFill>
                  <a:srgbClr val="000000"/>
                </a:solidFill>
                <a:latin typeface="CMMI10"/>
              </a:rPr>
              <a:t>f </a:t>
            </a:r>
            <a:r>
              <a:rPr lang="en-US" sz="1800" b="0" i="0" u="none" strike="noStrike" baseline="0" dirty="0">
                <a:solidFill>
                  <a:srgbClr val="000000"/>
                </a:solidFill>
                <a:latin typeface="CMR10"/>
              </a:rPr>
              <a:t>= 510</a:t>
            </a:r>
            <a:r>
              <a:rPr lang="en-US" sz="1800" b="0" i="0" u="none" strike="noStrike" baseline="0" dirty="0">
                <a:solidFill>
                  <a:srgbClr val="000000"/>
                </a:solidFill>
                <a:latin typeface="NimbusRomNo9L-Regu"/>
              </a:rPr>
              <a:t>) was used.</a:t>
            </a:r>
          </a:p>
          <a:p>
            <a:pPr algn="l"/>
            <a:endParaRPr lang="en-US" sz="1800" b="0" i="0" u="none" strike="noStrike" baseline="0" dirty="0">
              <a:solidFill>
                <a:srgbClr val="000000"/>
              </a:solidFill>
              <a:latin typeface="NimbusRomNo9L-Regu"/>
            </a:endParaRPr>
          </a:p>
          <a:p>
            <a:pPr algn="l"/>
            <a:r>
              <a:rPr lang="en-US" sz="1800" b="0" i="0" u="none" strike="noStrike" baseline="0" dirty="0">
                <a:solidFill>
                  <a:srgbClr val="000000"/>
                </a:solidFill>
                <a:latin typeface="NimbusRomNo9L-Regu"/>
              </a:rPr>
              <a:t> Figure </a:t>
            </a:r>
            <a:r>
              <a:rPr lang="en-US" sz="1800" b="0" i="0" u="none" strike="noStrike" baseline="0" dirty="0">
                <a:solidFill>
                  <a:srgbClr val="002966"/>
                </a:solidFill>
                <a:latin typeface="NimbusRomNo9L-Regu"/>
              </a:rPr>
              <a:t>8.6</a:t>
            </a:r>
            <a:r>
              <a:rPr lang="en-US" sz="1800" b="0" i="0" u="none" strike="noStrike" baseline="0" dirty="0">
                <a:solidFill>
                  <a:srgbClr val="000000"/>
                </a:solidFill>
                <a:latin typeface="NimbusRomNo9L-Regu"/>
              </a:rPr>
              <a:t>b shows the registration after closing the gap with the correct focal length (</a:t>
            </a:r>
            <a:r>
              <a:rPr lang="en-US" sz="1800" b="0" i="0" u="none" strike="noStrike" baseline="0" dirty="0">
                <a:solidFill>
                  <a:srgbClr val="000000"/>
                </a:solidFill>
                <a:latin typeface="CMMI10"/>
              </a:rPr>
              <a:t>f </a:t>
            </a:r>
            <a:r>
              <a:rPr lang="en-US" sz="1800" b="0" i="0" u="none" strike="noStrike" baseline="0" dirty="0">
                <a:solidFill>
                  <a:srgbClr val="000000"/>
                </a:solidFill>
                <a:latin typeface="CMR10"/>
              </a:rPr>
              <a:t>= 468</a:t>
            </a:r>
            <a:r>
              <a:rPr lang="en-US" sz="1800" b="0" i="0" u="none" strike="noStrike" baseline="0" dirty="0">
                <a:solidFill>
                  <a:srgbClr val="000000"/>
                </a:solidFill>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42</a:t>
            </a:fld>
            <a:endParaRPr lang="en-001"/>
          </a:p>
        </p:txBody>
      </p:sp>
    </p:spTree>
    <p:extLst>
      <p:ext uri="{BB962C8B-B14F-4D97-AF65-F5344CB8AC3E}">
        <p14:creationId xmlns:p14="http://schemas.microsoft.com/office/powerpoint/2010/main" val="1277707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43</a:t>
            </a:fld>
            <a:endParaRPr lang="en-001"/>
          </a:p>
        </p:txBody>
      </p:sp>
    </p:spTree>
    <p:extLst>
      <p:ext uri="{BB962C8B-B14F-4D97-AF65-F5344CB8AC3E}">
        <p14:creationId xmlns:p14="http://schemas.microsoft.com/office/powerpoint/2010/main" val="2616484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44</a:t>
            </a:fld>
            <a:endParaRPr lang="en-001"/>
          </a:p>
        </p:txBody>
      </p:sp>
    </p:spTree>
    <p:extLst>
      <p:ext uri="{BB962C8B-B14F-4D97-AF65-F5344CB8AC3E}">
        <p14:creationId xmlns:p14="http://schemas.microsoft.com/office/powerpoint/2010/main" val="127047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7</a:t>
            </a:fld>
            <a:endParaRPr lang="en-001"/>
          </a:p>
        </p:txBody>
      </p:sp>
    </p:spTree>
    <p:extLst>
      <p:ext uri="{BB962C8B-B14F-4D97-AF65-F5344CB8AC3E}">
        <p14:creationId xmlns:p14="http://schemas.microsoft.com/office/powerpoint/2010/main" val="2302227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45</a:t>
            </a:fld>
            <a:endParaRPr lang="en-001"/>
          </a:p>
        </p:txBody>
      </p:sp>
    </p:spTree>
    <p:extLst>
      <p:ext uri="{BB962C8B-B14F-4D97-AF65-F5344CB8AC3E}">
        <p14:creationId xmlns:p14="http://schemas.microsoft.com/office/powerpoint/2010/main" val="3237244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46</a:t>
            </a:fld>
            <a:endParaRPr lang="en-001"/>
          </a:p>
        </p:txBody>
      </p:sp>
    </p:spTree>
    <p:extLst>
      <p:ext uri="{BB962C8B-B14F-4D97-AF65-F5344CB8AC3E}">
        <p14:creationId xmlns:p14="http://schemas.microsoft.com/office/powerpoint/2010/main" val="3568839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47</a:t>
            </a:fld>
            <a:endParaRPr lang="en-001"/>
          </a:p>
        </p:txBody>
      </p:sp>
    </p:spTree>
    <p:extLst>
      <p:ext uri="{BB962C8B-B14F-4D97-AF65-F5344CB8AC3E}">
        <p14:creationId xmlns:p14="http://schemas.microsoft.com/office/powerpoint/2010/main" val="3219090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48</a:t>
            </a:fld>
            <a:endParaRPr lang="en-001"/>
          </a:p>
        </p:txBody>
      </p:sp>
    </p:spTree>
    <p:extLst>
      <p:ext uri="{BB962C8B-B14F-4D97-AF65-F5344CB8AC3E}">
        <p14:creationId xmlns:p14="http://schemas.microsoft.com/office/powerpoint/2010/main" val="34752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Cylindrical image stitching algorithms are most commonly used when the camera is</a:t>
            </a:r>
          </a:p>
          <a:p>
            <a:pPr algn="l"/>
            <a:r>
              <a:rPr lang="en-US" sz="1800" b="0" i="0" u="none" strike="noStrike" baseline="0" dirty="0">
                <a:solidFill>
                  <a:srgbClr val="000000"/>
                </a:solidFill>
                <a:latin typeface="NimbusRomNo9L-Regu"/>
              </a:rPr>
              <a:t>known to be level and only rotating around its vertical axis (</a:t>
            </a:r>
            <a:r>
              <a:rPr lang="en-US" sz="1800" b="0" i="0" u="none" strike="noStrike" baseline="0" dirty="0">
                <a:solidFill>
                  <a:srgbClr val="4D0F00"/>
                </a:solidFill>
                <a:latin typeface="NimbusRomNo9L-Regu"/>
              </a:rPr>
              <a:t>Chen 1995</a:t>
            </a:r>
            <a:r>
              <a:rPr lang="en-US" sz="1800" b="0" i="0" u="none" strike="noStrike" baseline="0" dirty="0">
                <a:solidFill>
                  <a:srgbClr val="000000"/>
                </a:solidFill>
                <a:latin typeface="NimbusRomNo9L-Regu"/>
              </a:rPr>
              <a:t>). Under these conditions,</a:t>
            </a:r>
          </a:p>
          <a:p>
            <a:pPr algn="l"/>
            <a:r>
              <a:rPr lang="en-US" sz="1800" b="0" i="0" u="none" strike="noStrike" baseline="0" dirty="0">
                <a:solidFill>
                  <a:srgbClr val="000000"/>
                </a:solidFill>
                <a:latin typeface="NimbusRomNo9L-Regu"/>
              </a:rPr>
              <a:t>images at different rotations are related by a pure horizontal translation</a:t>
            </a: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49</a:t>
            </a:fld>
            <a:endParaRPr lang="en-001"/>
          </a:p>
        </p:txBody>
      </p:sp>
    </p:spTree>
    <p:extLst>
      <p:ext uri="{BB962C8B-B14F-4D97-AF65-F5344CB8AC3E}">
        <p14:creationId xmlns:p14="http://schemas.microsoft.com/office/powerpoint/2010/main" val="2268259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50</a:t>
            </a:fld>
            <a:endParaRPr lang="en-001"/>
          </a:p>
        </p:txBody>
      </p:sp>
    </p:spTree>
    <p:extLst>
      <p:ext uri="{BB962C8B-B14F-4D97-AF65-F5344CB8AC3E}">
        <p14:creationId xmlns:p14="http://schemas.microsoft.com/office/powerpoint/2010/main" val="4088251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51</a:t>
            </a:fld>
            <a:endParaRPr lang="en-001"/>
          </a:p>
        </p:txBody>
      </p:sp>
    </p:spTree>
    <p:extLst>
      <p:ext uri="{BB962C8B-B14F-4D97-AF65-F5344CB8AC3E}">
        <p14:creationId xmlns:p14="http://schemas.microsoft.com/office/powerpoint/2010/main" val="846654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For multi-image alignment, instead of having a single collection of pairwise feature correspondences, </a:t>
            </a:r>
            <a:r>
              <a:rPr lang="en-US" sz="1800" b="0" i="0" u="none" strike="noStrike" baseline="0" dirty="0">
                <a:solidFill>
                  <a:srgbClr val="000000"/>
                </a:solidFill>
                <a:latin typeface="CMR10"/>
              </a:rPr>
              <a:t>(</a:t>
            </a:r>
            <a:r>
              <a:rPr lang="en-US" sz="1800" b="0" i="0" u="none" strike="noStrike" baseline="0" dirty="0">
                <a:solidFill>
                  <a:srgbClr val="000000"/>
                </a:solidFill>
                <a:latin typeface="CMBX10"/>
              </a:rPr>
              <a:t>x</a:t>
            </a:r>
            <a:r>
              <a:rPr lang="en-US" sz="1800" b="0" i="0" u="none" strike="noStrike" baseline="0" dirty="0">
                <a:solidFill>
                  <a:srgbClr val="000000"/>
                </a:solidFill>
                <a:latin typeface="CMMI7"/>
              </a:rPr>
              <a:t>i</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x hat prime </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R10"/>
              </a:rPr>
              <a:t>)</a:t>
            </a:r>
            <a:r>
              <a:rPr lang="en-US" sz="1800" b="0" i="0" u="none" strike="noStrike" baseline="0" dirty="0">
                <a:solidFill>
                  <a:srgbClr val="000000"/>
                </a:solidFill>
                <a:latin typeface="NimbusRomNo9L-Regu"/>
              </a:rPr>
              <a:t>, </a:t>
            </a:r>
          </a:p>
          <a:p>
            <a:pPr algn="l"/>
            <a:endParaRPr lang="en-US" sz="1800" b="0" i="0" u="none" strike="noStrike" baseline="0" dirty="0">
              <a:solidFill>
                <a:srgbClr val="000000"/>
              </a:solidFill>
              <a:latin typeface="NimbusRomNo9L-Regu"/>
            </a:endParaRPr>
          </a:p>
          <a:p>
            <a:pPr algn="l"/>
            <a:r>
              <a:rPr lang="en-US" sz="1800" b="0" i="0" u="none" strike="noStrike" baseline="0" dirty="0">
                <a:solidFill>
                  <a:srgbClr val="000000"/>
                </a:solidFill>
                <a:latin typeface="NimbusRomNo9L-Regu"/>
              </a:rPr>
              <a:t>we have a collection of </a:t>
            </a:r>
            <a:r>
              <a:rPr lang="en-US" sz="1800" b="0" i="0" u="none" strike="noStrike" baseline="0" dirty="0">
                <a:solidFill>
                  <a:srgbClr val="000000"/>
                </a:solidFill>
                <a:latin typeface="CMMI10"/>
              </a:rPr>
              <a:t>n </a:t>
            </a:r>
            <a:r>
              <a:rPr lang="en-US" sz="1800" b="0" i="0" u="none" strike="noStrike" baseline="0" dirty="0">
                <a:solidFill>
                  <a:srgbClr val="000000"/>
                </a:solidFill>
                <a:latin typeface="NimbusRomNo9L-Regu"/>
              </a:rPr>
              <a:t>features, with the location of the </a:t>
            </a:r>
            <a:r>
              <a:rPr lang="en-US" sz="1800" b="0" i="0" u="none" strike="noStrike" baseline="0" dirty="0" err="1">
                <a:solidFill>
                  <a:srgbClr val="000000"/>
                </a:solidFill>
                <a:latin typeface="CMMI10"/>
              </a:rPr>
              <a:t>i</a:t>
            </a:r>
            <a:r>
              <a:rPr lang="en-US" sz="1800" b="0" i="0" u="none" strike="noStrike" baseline="0" dirty="0" err="1">
                <a:solidFill>
                  <a:srgbClr val="000000"/>
                </a:solidFill>
                <a:latin typeface="NimbusRomNo9L-Regu"/>
              </a:rPr>
              <a:t>th</a:t>
            </a:r>
            <a:r>
              <a:rPr lang="en-US" sz="1800" b="0" i="0" u="none" strike="noStrike" baseline="0" dirty="0">
                <a:solidFill>
                  <a:srgbClr val="000000"/>
                </a:solidFill>
                <a:latin typeface="NimbusRomNo9L-Regu"/>
              </a:rPr>
              <a:t> feature point in the </a:t>
            </a:r>
            <a:r>
              <a:rPr lang="en-US" sz="1800" b="0" i="0" u="none" strike="noStrike" baseline="0" dirty="0" err="1">
                <a:solidFill>
                  <a:srgbClr val="000000"/>
                </a:solidFill>
                <a:latin typeface="CMMI10"/>
              </a:rPr>
              <a:t>j</a:t>
            </a:r>
            <a:r>
              <a:rPr lang="en-US" sz="1800" b="0" i="0" u="none" strike="noStrike" baseline="0" dirty="0" err="1">
                <a:solidFill>
                  <a:srgbClr val="000000"/>
                </a:solidFill>
                <a:latin typeface="NimbusRomNo9L-Regu"/>
              </a:rPr>
              <a:t>th</a:t>
            </a:r>
            <a:r>
              <a:rPr lang="en-US" sz="1800" b="0" i="0" u="none" strike="noStrike" baseline="0" dirty="0">
                <a:solidFill>
                  <a:srgbClr val="000000"/>
                </a:solidFill>
                <a:latin typeface="NimbusRomNo9L-Regu"/>
              </a:rPr>
              <a:t> image denoted by </a:t>
            </a:r>
            <a:r>
              <a:rPr lang="en-US" sz="1800" b="0" i="0" u="none" strike="noStrike" baseline="0" dirty="0" err="1">
                <a:solidFill>
                  <a:srgbClr val="000000"/>
                </a:solidFill>
                <a:latin typeface="CMBX10"/>
              </a:rPr>
              <a:t>x</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NimbusRomNo9L-Regu"/>
              </a:rPr>
              <a:t>and its scalar confidence (i.e., inverse variance) denoted</a:t>
            </a:r>
          </a:p>
          <a:p>
            <a:pPr algn="l"/>
            <a:r>
              <a:rPr lang="en-US" sz="1800" b="0" i="0" u="none" strike="noStrike" baseline="0" dirty="0">
                <a:solidFill>
                  <a:srgbClr val="000000"/>
                </a:solidFill>
                <a:latin typeface="NimbusRomNo9L-Regu"/>
              </a:rPr>
              <a:t>by </a:t>
            </a:r>
            <a:r>
              <a:rPr lang="en-US" sz="1800" b="0" i="0" u="none" strike="noStrike" baseline="0" dirty="0" err="1">
                <a:solidFill>
                  <a:srgbClr val="000000"/>
                </a:solidFill>
                <a:latin typeface="CMMI10"/>
              </a:rPr>
              <a:t>c</a:t>
            </a:r>
            <a:r>
              <a:rPr lang="en-US" sz="1800" b="0" i="0" u="none" strike="noStrike" baseline="0" dirty="0" err="1">
                <a:solidFill>
                  <a:srgbClr val="000000"/>
                </a:solidFill>
                <a:latin typeface="CMMI7"/>
              </a:rPr>
              <a:t>ij</a:t>
            </a:r>
            <a:endParaRPr lang="en-US" sz="1800" b="0" i="0" u="none" strike="noStrike" baseline="0" dirty="0">
              <a:solidFill>
                <a:srgbClr val="002966"/>
              </a:solidFill>
              <a:latin typeface="NimbusRomNo9L-Regu"/>
            </a:endParaRPr>
          </a:p>
          <a:p>
            <a:pPr algn="l"/>
            <a:endParaRPr lang="en-US" sz="1800" b="0" i="0" u="none" strike="noStrike" baseline="0" dirty="0">
              <a:solidFill>
                <a:srgbClr val="002966"/>
              </a:solidFill>
              <a:latin typeface="NimbusRomNo9L-Regu"/>
            </a:endParaRPr>
          </a:p>
          <a:p>
            <a:pPr algn="l"/>
            <a:r>
              <a:rPr lang="en-US" sz="1800" b="0" i="0" u="none" strike="noStrike" baseline="0" dirty="0">
                <a:solidFill>
                  <a:srgbClr val="000000"/>
                </a:solidFill>
                <a:latin typeface="NimbusRomNo9L-Regu"/>
              </a:rPr>
              <a:t>Each image also has some associated pose parameters.</a:t>
            </a:r>
          </a:p>
          <a:p>
            <a:pPr algn="l"/>
            <a:endParaRPr lang="en-US" sz="1800" b="0" i="0" u="none" strike="noStrike" baseline="0" dirty="0">
              <a:solidFill>
                <a:srgbClr val="000000"/>
              </a:solidFill>
              <a:latin typeface="NimbusRomNo9L-Regu"/>
            </a:endParaRP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52</a:t>
            </a:fld>
            <a:endParaRPr lang="en-001"/>
          </a:p>
        </p:txBody>
      </p:sp>
    </p:spTree>
    <p:extLst>
      <p:ext uri="{BB962C8B-B14F-4D97-AF65-F5344CB8AC3E}">
        <p14:creationId xmlns:p14="http://schemas.microsoft.com/office/powerpoint/2010/main" val="1853371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55</a:t>
            </a:fld>
            <a:endParaRPr lang="en-001"/>
          </a:p>
        </p:txBody>
      </p:sp>
    </p:spTree>
    <p:extLst>
      <p:ext uri="{BB962C8B-B14F-4D97-AF65-F5344CB8AC3E}">
        <p14:creationId xmlns:p14="http://schemas.microsoft.com/office/powerpoint/2010/main" val="3039847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56</a:t>
            </a:fld>
            <a:endParaRPr lang="en-001"/>
          </a:p>
        </p:txBody>
      </p:sp>
    </p:spTree>
    <p:extLst>
      <p:ext uri="{BB962C8B-B14F-4D97-AF65-F5344CB8AC3E}">
        <p14:creationId xmlns:p14="http://schemas.microsoft.com/office/powerpoint/2010/main" val="414227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For the case of pure translation, the resulting equations have a particularly simple form, i.e., the translation is the average translation</a:t>
            </a:r>
          </a:p>
          <a:p>
            <a:pPr algn="l"/>
            <a:r>
              <a:rPr lang="en-US" sz="1800" b="0" i="0" u="none" strike="noStrike" baseline="0" dirty="0">
                <a:latin typeface="NimbusRomNo9L-Regu"/>
              </a:rPr>
              <a:t>between corresponding points or, equivalently, the translation of the point centroids.</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8</a:t>
            </a:fld>
            <a:endParaRPr lang="en-001"/>
          </a:p>
        </p:txBody>
      </p:sp>
    </p:spTree>
    <p:extLst>
      <p:ext uri="{BB962C8B-B14F-4D97-AF65-F5344CB8AC3E}">
        <p14:creationId xmlns:p14="http://schemas.microsoft.com/office/powerpoint/2010/main" val="422337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57</a:t>
            </a:fld>
            <a:endParaRPr lang="en-001"/>
          </a:p>
        </p:txBody>
      </p:sp>
    </p:spTree>
    <p:extLst>
      <p:ext uri="{BB962C8B-B14F-4D97-AF65-F5344CB8AC3E}">
        <p14:creationId xmlns:p14="http://schemas.microsoft.com/office/powerpoint/2010/main" val="1160163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58</a:t>
            </a:fld>
            <a:endParaRPr lang="en-001"/>
          </a:p>
        </p:txBody>
      </p:sp>
    </p:spTree>
    <p:extLst>
      <p:ext uri="{BB962C8B-B14F-4D97-AF65-F5344CB8AC3E}">
        <p14:creationId xmlns:p14="http://schemas.microsoft.com/office/powerpoint/2010/main" val="4259503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59</a:t>
            </a:fld>
            <a:endParaRPr lang="en-001"/>
          </a:p>
        </p:txBody>
      </p:sp>
    </p:spTree>
    <p:extLst>
      <p:ext uri="{BB962C8B-B14F-4D97-AF65-F5344CB8AC3E}">
        <p14:creationId xmlns:p14="http://schemas.microsoft.com/office/powerpoint/2010/main" val="2340378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60</a:t>
            </a:fld>
            <a:endParaRPr lang="en-001"/>
          </a:p>
        </p:txBody>
      </p:sp>
    </p:spTree>
    <p:extLst>
      <p:ext uri="{BB962C8B-B14F-4D97-AF65-F5344CB8AC3E}">
        <p14:creationId xmlns:p14="http://schemas.microsoft.com/office/powerpoint/2010/main" val="4165157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61</a:t>
            </a:fld>
            <a:endParaRPr lang="en-001"/>
          </a:p>
        </p:txBody>
      </p:sp>
    </p:spTree>
    <p:extLst>
      <p:ext uri="{BB962C8B-B14F-4D97-AF65-F5344CB8AC3E}">
        <p14:creationId xmlns:p14="http://schemas.microsoft.com/office/powerpoint/2010/main" val="2969629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62</a:t>
            </a:fld>
            <a:endParaRPr lang="en-001"/>
          </a:p>
        </p:txBody>
      </p:sp>
    </p:spTree>
    <p:extLst>
      <p:ext uri="{BB962C8B-B14F-4D97-AF65-F5344CB8AC3E}">
        <p14:creationId xmlns:p14="http://schemas.microsoft.com/office/powerpoint/2010/main" val="3767216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63</a:t>
            </a:fld>
            <a:endParaRPr lang="en-001"/>
          </a:p>
        </p:txBody>
      </p:sp>
    </p:spTree>
    <p:extLst>
      <p:ext uri="{BB962C8B-B14F-4D97-AF65-F5344CB8AC3E}">
        <p14:creationId xmlns:p14="http://schemas.microsoft.com/office/powerpoint/2010/main" val="2865208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64</a:t>
            </a:fld>
            <a:endParaRPr lang="en-001"/>
          </a:p>
        </p:txBody>
      </p:sp>
    </p:spTree>
    <p:extLst>
      <p:ext uri="{BB962C8B-B14F-4D97-AF65-F5344CB8AC3E}">
        <p14:creationId xmlns:p14="http://schemas.microsoft.com/office/powerpoint/2010/main" val="1951552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In this section, we review techniques that address these problems, namely compositing</a:t>
            </a:r>
          </a:p>
          <a:p>
            <a:pPr algn="l"/>
            <a:r>
              <a:rPr lang="en-US" sz="1800" b="0" i="0" u="none" strike="noStrike" baseline="0" dirty="0">
                <a:latin typeface="NimbusRomNo9L-Regu"/>
              </a:rPr>
              <a:t>surface parameterization, pixel and seam selection, blending, and exposure compensation.</a:t>
            </a:r>
          </a:p>
          <a:p>
            <a:pPr algn="l"/>
            <a:r>
              <a:rPr lang="en-US" sz="1800" b="0" i="0" u="none" strike="noStrike" baseline="0" dirty="0">
                <a:latin typeface="NimbusRomNo9L-Regu"/>
              </a:rPr>
              <a:t>Our emphasis is on fully automated approaches to the problem.</a:t>
            </a:r>
          </a:p>
        </p:txBody>
      </p:sp>
      <p:sp>
        <p:nvSpPr>
          <p:cNvPr id="4" name="Slide Number Placeholder 3"/>
          <p:cNvSpPr>
            <a:spLocks noGrp="1"/>
          </p:cNvSpPr>
          <p:nvPr>
            <p:ph type="sldNum" sz="quarter" idx="5"/>
          </p:nvPr>
        </p:nvSpPr>
        <p:spPr/>
        <p:txBody>
          <a:bodyPr/>
          <a:lstStyle/>
          <a:p>
            <a:fld id="{DE63367A-BE55-451E-92C3-586DC2AB4C24}" type="slidenum">
              <a:rPr lang="en-001" smtClean="0"/>
              <a:t>65</a:t>
            </a:fld>
            <a:endParaRPr lang="en-001"/>
          </a:p>
        </p:txBody>
      </p:sp>
    </p:spTree>
    <p:extLst>
      <p:ext uri="{BB962C8B-B14F-4D97-AF65-F5344CB8AC3E}">
        <p14:creationId xmlns:p14="http://schemas.microsoft.com/office/powerpoint/2010/main" val="23546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66</a:t>
            </a:fld>
            <a:endParaRPr lang="en-001"/>
          </a:p>
        </p:txBody>
      </p:sp>
    </p:spTree>
    <p:extLst>
      <p:ext uri="{BB962C8B-B14F-4D97-AF65-F5344CB8AC3E}">
        <p14:creationId xmlns:p14="http://schemas.microsoft.com/office/powerpoint/2010/main" val="340867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10</a:t>
            </a:fld>
            <a:endParaRPr lang="en-001"/>
          </a:p>
        </p:txBody>
      </p:sp>
    </p:spTree>
    <p:extLst>
      <p:ext uri="{BB962C8B-B14F-4D97-AF65-F5344CB8AC3E}">
        <p14:creationId xmlns:p14="http://schemas.microsoft.com/office/powerpoint/2010/main" val="1389104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67</a:t>
            </a:fld>
            <a:endParaRPr lang="en-001"/>
          </a:p>
        </p:txBody>
      </p:sp>
    </p:spTree>
    <p:extLst>
      <p:ext uri="{BB962C8B-B14F-4D97-AF65-F5344CB8AC3E}">
        <p14:creationId xmlns:p14="http://schemas.microsoft.com/office/powerpoint/2010/main" val="4065432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68</a:t>
            </a:fld>
            <a:endParaRPr lang="en-001"/>
          </a:p>
        </p:txBody>
      </p:sp>
    </p:spTree>
    <p:extLst>
      <p:ext uri="{BB962C8B-B14F-4D97-AF65-F5344CB8AC3E}">
        <p14:creationId xmlns:p14="http://schemas.microsoft.com/office/powerpoint/2010/main" val="97668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69</a:t>
            </a:fld>
            <a:endParaRPr lang="en-001"/>
          </a:p>
        </p:txBody>
      </p:sp>
    </p:spTree>
    <p:extLst>
      <p:ext uri="{BB962C8B-B14F-4D97-AF65-F5344CB8AC3E}">
        <p14:creationId xmlns:p14="http://schemas.microsoft.com/office/powerpoint/2010/main" val="5414763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70</a:t>
            </a:fld>
            <a:endParaRPr lang="en-001"/>
          </a:p>
        </p:txBody>
      </p:sp>
    </p:spTree>
    <p:extLst>
      <p:ext uri="{BB962C8B-B14F-4D97-AF65-F5344CB8AC3E}">
        <p14:creationId xmlns:p14="http://schemas.microsoft.com/office/powerpoint/2010/main" val="18061420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71</a:t>
            </a:fld>
            <a:endParaRPr lang="en-001"/>
          </a:p>
        </p:txBody>
      </p:sp>
    </p:spTree>
    <p:extLst>
      <p:ext uri="{BB962C8B-B14F-4D97-AF65-F5344CB8AC3E}">
        <p14:creationId xmlns:p14="http://schemas.microsoft.com/office/powerpoint/2010/main" val="3976141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72</a:t>
            </a:fld>
            <a:endParaRPr lang="en-001"/>
          </a:p>
        </p:txBody>
      </p:sp>
    </p:spTree>
    <p:extLst>
      <p:ext uri="{BB962C8B-B14F-4D97-AF65-F5344CB8AC3E}">
        <p14:creationId xmlns:p14="http://schemas.microsoft.com/office/powerpoint/2010/main" val="131414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73</a:t>
            </a:fld>
            <a:endParaRPr lang="en-001"/>
          </a:p>
        </p:txBody>
      </p:sp>
    </p:spTree>
    <p:extLst>
      <p:ext uri="{BB962C8B-B14F-4D97-AF65-F5344CB8AC3E}">
        <p14:creationId xmlns:p14="http://schemas.microsoft.com/office/powerpoint/2010/main" val="4076832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74</a:t>
            </a:fld>
            <a:endParaRPr lang="en-001"/>
          </a:p>
        </p:txBody>
      </p:sp>
    </p:spTree>
    <p:extLst>
      <p:ext uri="{BB962C8B-B14F-4D97-AF65-F5344CB8AC3E}">
        <p14:creationId xmlns:p14="http://schemas.microsoft.com/office/powerpoint/2010/main" val="2655463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75</a:t>
            </a:fld>
            <a:endParaRPr lang="en-001"/>
          </a:p>
        </p:txBody>
      </p:sp>
    </p:spTree>
    <p:extLst>
      <p:ext uri="{BB962C8B-B14F-4D97-AF65-F5344CB8AC3E}">
        <p14:creationId xmlns:p14="http://schemas.microsoft.com/office/powerpoint/2010/main" val="2350832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76</a:t>
            </a:fld>
            <a:endParaRPr lang="en-001"/>
          </a:p>
        </p:txBody>
      </p:sp>
    </p:spTree>
    <p:extLst>
      <p:ext uri="{BB962C8B-B14F-4D97-AF65-F5344CB8AC3E}">
        <p14:creationId xmlns:p14="http://schemas.microsoft.com/office/powerpoint/2010/main" val="304561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11</a:t>
            </a:fld>
            <a:endParaRPr lang="en-001"/>
          </a:p>
        </p:txBody>
      </p:sp>
    </p:spTree>
    <p:extLst>
      <p:ext uri="{BB962C8B-B14F-4D97-AF65-F5344CB8AC3E}">
        <p14:creationId xmlns:p14="http://schemas.microsoft.com/office/powerpoint/2010/main" val="28416154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77</a:t>
            </a:fld>
            <a:endParaRPr lang="en-001"/>
          </a:p>
        </p:txBody>
      </p:sp>
    </p:spTree>
    <p:extLst>
      <p:ext uri="{BB962C8B-B14F-4D97-AF65-F5344CB8AC3E}">
        <p14:creationId xmlns:p14="http://schemas.microsoft.com/office/powerpoint/2010/main" val="37606788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78</a:t>
            </a:fld>
            <a:endParaRPr lang="en-001"/>
          </a:p>
        </p:txBody>
      </p:sp>
    </p:spTree>
    <p:extLst>
      <p:ext uri="{BB962C8B-B14F-4D97-AF65-F5344CB8AC3E}">
        <p14:creationId xmlns:p14="http://schemas.microsoft.com/office/powerpoint/2010/main" val="3059591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79</a:t>
            </a:fld>
            <a:endParaRPr lang="en-001"/>
          </a:p>
        </p:txBody>
      </p:sp>
    </p:spTree>
    <p:extLst>
      <p:ext uri="{BB962C8B-B14F-4D97-AF65-F5344CB8AC3E}">
        <p14:creationId xmlns:p14="http://schemas.microsoft.com/office/powerpoint/2010/main" val="38062181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80</a:t>
            </a:fld>
            <a:endParaRPr lang="en-001"/>
          </a:p>
        </p:txBody>
      </p:sp>
    </p:spTree>
    <p:extLst>
      <p:ext uri="{BB962C8B-B14F-4D97-AF65-F5344CB8AC3E}">
        <p14:creationId xmlns:p14="http://schemas.microsoft.com/office/powerpoint/2010/main" val="18943622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81</a:t>
            </a:fld>
            <a:endParaRPr lang="en-001"/>
          </a:p>
        </p:txBody>
      </p:sp>
    </p:spTree>
    <p:extLst>
      <p:ext uri="{BB962C8B-B14F-4D97-AF65-F5344CB8AC3E}">
        <p14:creationId xmlns:p14="http://schemas.microsoft.com/office/powerpoint/2010/main" val="21484419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82</a:t>
            </a:fld>
            <a:endParaRPr lang="en-001"/>
          </a:p>
        </p:txBody>
      </p:sp>
    </p:spTree>
    <p:extLst>
      <p:ext uri="{BB962C8B-B14F-4D97-AF65-F5344CB8AC3E}">
        <p14:creationId xmlns:p14="http://schemas.microsoft.com/office/powerpoint/2010/main" val="33427981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83</a:t>
            </a:fld>
            <a:endParaRPr lang="en-001"/>
          </a:p>
        </p:txBody>
      </p:sp>
    </p:spTree>
    <p:extLst>
      <p:ext uri="{BB962C8B-B14F-4D97-AF65-F5344CB8AC3E}">
        <p14:creationId xmlns:p14="http://schemas.microsoft.com/office/powerpoint/2010/main" val="17754261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84</a:t>
            </a:fld>
            <a:endParaRPr lang="en-001"/>
          </a:p>
        </p:txBody>
      </p:sp>
    </p:spTree>
    <p:extLst>
      <p:ext uri="{BB962C8B-B14F-4D97-AF65-F5344CB8AC3E}">
        <p14:creationId xmlns:p14="http://schemas.microsoft.com/office/powerpoint/2010/main" val="40830435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85</a:t>
            </a:fld>
            <a:endParaRPr lang="en-001"/>
          </a:p>
        </p:txBody>
      </p:sp>
    </p:spTree>
    <p:extLst>
      <p:ext uri="{BB962C8B-B14F-4D97-AF65-F5344CB8AC3E}">
        <p14:creationId xmlns:p14="http://schemas.microsoft.com/office/powerpoint/2010/main" val="1113554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800" dirty="0">
                <a:latin typeface="Adobe Caslon Pro" panose="0205050205050A020403" pitchFamily="18" charset="0"/>
                <a:cs typeface="Adobe Arabic" panose="02040503050201020203" pitchFamily="18" charset="-78"/>
              </a:rPr>
              <a:t>The results shown by </a:t>
            </a:r>
            <a:r>
              <a:rPr lang="en-US" sz="1800" dirty="0" err="1">
                <a:latin typeface="Adobe Caslon Pro" panose="0205050205050A020403" pitchFamily="18" charset="0"/>
                <a:cs typeface="Adobe Arabic" panose="02040503050201020203" pitchFamily="18" charset="-78"/>
              </a:rPr>
              <a:t>Uyttendaele</a:t>
            </a:r>
            <a:r>
              <a:rPr lang="en-US" sz="1800" dirty="0">
                <a:latin typeface="Adobe Caslon Pro" panose="0205050205050A020403" pitchFamily="18" charset="0"/>
                <a:cs typeface="Adobe Arabic" panose="02040503050201020203" pitchFamily="18" charset="-78"/>
              </a:rPr>
              <a:t>, Eden, and </a:t>
            </a:r>
            <a:r>
              <a:rPr lang="en-US" sz="1800" dirty="0" err="1">
                <a:latin typeface="Adobe Caslon Pro" panose="0205050205050A020403" pitchFamily="18" charset="0"/>
                <a:cs typeface="Adobe Arabic" panose="02040503050201020203" pitchFamily="18" charset="-78"/>
              </a:rPr>
              <a:t>Szeliski</a:t>
            </a:r>
            <a:r>
              <a:rPr lang="en-US" sz="1800" dirty="0">
                <a:latin typeface="Adobe Caslon Pro" panose="0205050205050A020403" pitchFamily="18" charset="0"/>
                <a:cs typeface="Adobe Arabic" panose="02040503050201020203" pitchFamily="18" charset="-78"/>
              </a:rPr>
              <a:t> (2001) demonstrate that this does a better job of exposure compensation than simple </a:t>
            </a:r>
            <a:r>
              <a:rPr lang="en-US" sz="1800">
                <a:latin typeface="Adobe Caslon Pro" panose="0205050205050A020403" pitchFamily="18" charset="0"/>
                <a:cs typeface="Adobe Arabic" panose="02040503050201020203" pitchFamily="18" charset="-78"/>
              </a:rPr>
              <a:t>feathering and can </a:t>
            </a:r>
            <a:r>
              <a:rPr lang="en-US" sz="1800" dirty="0">
                <a:latin typeface="Adobe Caslon Pro" panose="0205050205050A020403" pitchFamily="18" charset="0"/>
                <a:cs typeface="Adobe Arabic" panose="02040503050201020203" pitchFamily="18" charset="-78"/>
              </a:rPr>
              <a:t>handle local variations in exposure due to effects such as lens vignetting.</a:t>
            </a: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86</a:t>
            </a:fld>
            <a:endParaRPr lang="en-001"/>
          </a:p>
        </p:txBody>
      </p:sp>
    </p:spTree>
    <p:extLst>
      <p:ext uri="{BB962C8B-B14F-4D97-AF65-F5344CB8AC3E}">
        <p14:creationId xmlns:p14="http://schemas.microsoft.com/office/powerpoint/2010/main" val="304952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12</a:t>
            </a:fld>
            <a:endParaRPr lang="en-001"/>
          </a:p>
        </p:txBody>
      </p:sp>
    </p:spTree>
    <p:extLst>
      <p:ext uri="{BB962C8B-B14F-4D97-AF65-F5344CB8AC3E}">
        <p14:creationId xmlns:p14="http://schemas.microsoft.com/office/powerpoint/2010/main" val="264119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13</a:t>
            </a:fld>
            <a:endParaRPr lang="en-001"/>
          </a:p>
        </p:txBody>
      </p:sp>
    </p:spTree>
    <p:extLst>
      <p:ext uri="{BB962C8B-B14F-4D97-AF65-F5344CB8AC3E}">
        <p14:creationId xmlns:p14="http://schemas.microsoft.com/office/powerpoint/2010/main" val="100152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BF1A5451-AE42-4FCB-8658-7BE2916F19F4}" type="datetime1">
              <a:rPr lang="en-US" smtClean="0"/>
              <a:t>4/19/2022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4925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EA8B5AA6-88C5-4A14-BCFC-42DE443E0C5A}" type="datetime1">
              <a:rPr lang="en-US" smtClean="0"/>
              <a:t>4/19/2022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1197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360C3B8A-7708-4FC3-BAD1-10FB61169160}" type="datetime1">
              <a:rPr lang="en-US" smtClean="0"/>
              <a:t>4/19/2022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4973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C3DC57DD-BF7E-4FA7-991B-4F45E1FFCE33}" type="datetime1">
              <a:rPr lang="en-US" smtClean="0"/>
              <a:t>4/19/2022</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3618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F21B7AB6-9C10-4590-8557-2D8425973514}" type="datetime1">
              <a:rPr lang="en-US" smtClean="0"/>
              <a:t>4/19/2022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0454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59B1F2CE-8E7A-4042-913F-1DC4B5F91F0B}" type="datetime1">
              <a:rPr lang="en-US" smtClean="0"/>
              <a:t>4/19/2022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3655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7AECDD80-FF06-4A9F-B8F8-EB24F2C9CFD5}" type="datetime1">
              <a:rPr lang="en-US" smtClean="0"/>
              <a:t>4/19/2022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4937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4FED98AE-FABA-447F-8397-23506FE31E09}" type="datetime1">
              <a:rPr lang="en-US" smtClean="0"/>
              <a:t>4/19/2022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84083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9D9E412A-7A4C-4091-A4CD-2C2B344BE4C9}" type="datetime1">
              <a:rPr lang="en-US" smtClean="0"/>
              <a:t>4/19/2022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4818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5C0E67C1-01E8-4594-9BBB-DB9554ABD2E7}" type="datetime1">
              <a:rPr lang="en-US" smtClean="0"/>
              <a:t>4/19/2022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099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3523604-3E26-46F4-B212-6EA4B0890F4B}" type="datetime1">
              <a:rPr lang="en-US" smtClean="0"/>
              <a:t>4/19/2022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1526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8C144175-97C5-4A29-87E5-23CA3E8CAF5A}" type="datetime1">
              <a:rPr lang="en-US" smtClean="0"/>
              <a:t>4/19/2022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1526484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02" r:id="rId4"/>
    <p:sldLayoutId id="2147483703" r:id="rId5"/>
    <p:sldLayoutId id="2147483708" r:id="rId6"/>
    <p:sldLayoutId id="2147483704" r:id="rId7"/>
    <p:sldLayoutId id="2147483705" r:id="rId8"/>
    <p:sldLayoutId id="2147483706" r:id="rId9"/>
    <p:sldLayoutId id="2147483707" r:id="rId10"/>
    <p:sldLayoutId id="2147483709" r:id="rId11"/>
  </p:sldLayoutIdLst>
  <p:hf hdr="0" ftr="0" dt="0"/>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Ryandhimas@citi.sinica.edu.t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png"/><Relationship Id="rId7"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CFC68-8785-490F-A020-73D13D3A96BE}"/>
              </a:ext>
            </a:extLst>
          </p:cNvPr>
          <p:cNvSpPr>
            <a:spLocks noGrp="1"/>
          </p:cNvSpPr>
          <p:nvPr>
            <p:ph type="ctrTitle"/>
          </p:nvPr>
        </p:nvSpPr>
        <p:spPr>
          <a:xfrm>
            <a:off x="871870" y="749596"/>
            <a:ext cx="5645888" cy="859674"/>
          </a:xfrm>
        </p:spPr>
        <p:txBody>
          <a:bodyPr anchor="t">
            <a:normAutofit fontScale="90000"/>
          </a:bodyPr>
          <a:lstStyle/>
          <a:p>
            <a:pPr algn="l"/>
            <a:r>
              <a:rPr lang="en-US" sz="4000" b="1" cap="none" dirty="0">
                <a:solidFill>
                  <a:schemeClr val="tx1"/>
                </a:solidFill>
                <a:latin typeface="Adobe Caslon Pro" panose="0205050205050A020403" pitchFamily="18" charset="0"/>
              </a:rPr>
              <a:t>Chapter</a:t>
            </a:r>
            <a:r>
              <a:rPr lang="en-US" sz="4000" b="1" dirty="0">
                <a:solidFill>
                  <a:schemeClr val="tx1"/>
                </a:solidFill>
                <a:latin typeface="Adobe Caslon Pro" panose="0205050205050A020403" pitchFamily="18" charset="0"/>
              </a:rPr>
              <a:t> 8</a:t>
            </a:r>
            <a:br>
              <a:rPr lang="en-US" dirty="0">
                <a:solidFill>
                  <a:schemeClr val="tx1"/>
                </a:solidFill>
              </a:rPr>
            </a:br>
            <a:endParaRPr lang="en-001" dirty="0">
              <a:solidFill>
                <a:schemeClr val="tx1"/>
              </a:solidFill>
            </a:endParaRPr>
          </a:p>
        </p:txBody>
      </p:sp>
      <p:sp>
        <p:nvSpPr>
          <p:cNvPr id="3" name="Subtitle 2">
            <a:extLst>
              <a:ext uri="{FF2B5EF4-FFF2-40B4-BE49-F238E27FC236}">
                <a16:creationId xmlns:a16="http://schemas.microsoft.com/office/drawing/2014/main" id="{C4D49D4A-FE67-4B09-820B-B4F9B69ACDC2}"/>
              </a:ext>
            </a:extLst>
          </p:cNvPr>
          <p:cNvSpPr>
            <a:spLocks noGrp="1"/>
          </p:cNvSpPr>
          <p:nvPr>
            <p:ph type="subTitle" idx="1"/>
          </p:nvPr>
        </p:nvSpPr>
        <p:spPr>
          <a:xfrm>
            <a:off x="956171" y="4378739"/>
            <a:ext cx="5110677" cy="359223"/>
          </a:xfrm>
        </p:spPr>
        <p:txBody>
          <a:bodyPr anchor="b">
            <a:noAutofit/>
          </a:bodyPr>
          <a:lstStyle/>
          <a:p>
            <a:pPr algn="l"/>
            <a:r>
              <a:rPr lang="en-US" cap="none" dirty="0">
                <a:solidFill>
                  <a:schemeClr val="tx1"/>
                </a:solidFill>
                <a:latin typeface="Times New Roman" panose="02020603050405020304" pitchFamily="18" charset="0"/>
                <a:cs typeface="Times New Roman" panose="02020603050405020304" pitchFamily="18" charset="0"/>
              </a:rPr>
              <a:t>Presented by</a:t>
            </a:r>
            <a:r>
              <a:rPr lang="en-US"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Ryandhimas</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Zezario</a:t>
            </a:r>
            <a:endParaRPr lang="en-US" cap="none" dirty="0">
              <a:solidFill>
                <a:schemeClr val="tx1"/>
              </a:solidFill>
              <a:latin typeface="Times New Roman" panose="02020603050405020304" pitchFamily="18" charset="0"/>
              <a:cs typeface="Times New Roman" panose="02020603050405020304" pitchFamily="18" charset="0"/>
            </a:endParaRPr>
          </a:p>
          <a:p>
            <a:pPr algn="l"/>
            <a:r>
              <a:rPr lang="en-US" cap="none" dirty="0">
                <a:solidFill>
                  <a:schemeClr val="tx1"/>
                </a:solidFill>
                <a:latin typeface="Times New Roman" panose="02020603050405020304" pitchFamily="18" charset="0"/>
                <a:cs typeface="Times New Roman" panose="02020603050405020304" pitchFamily="18" charset="0"/>
              </a:rPr>
              <a:t>Edited by: Chi Chia Wu</a:t>
            </a:r>
          </a:p>
        </p:txBody>
      </p:sp>
      <p:pic>
        <p:nvPicPr>
          <p:cNvPr id="16" name="Picture 3">
            <a:extLst>
              <a:ext uri="{FF2B5EF4-FFF2-40B4-BE49-F238E27FC236}">
                <a16:creationId xmlns:a16="http://schemas.microsoft.com/office/drawing/2014/main" id="{12287747-7EFD-4860-88DD-EDF8E9C82069}"/>
              </a:ext>
            </a:extLst>
          </p:cNvPr>
          <p:cNvPicPr>
            <a:picLocks noChangeAspect="1"/>
          </p:cNvPicPr>
          <p:nvPr/>
        </p:nvPicPr>
        <p:blipFill rotWithShape="1">
          <a:blip r:embed="rId3"/>
          <a:srcRect l="30810" r="7900" b="2"/>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13" name="Straight Connector 1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8" name="Subtitle 2">
            <a:extLst>
              <a:ext uri="{FF2B5EF4-FFF2-40B4-BE49-F238E27FC236}">
                <a16:creationId xmlns:a16="http://schemas.microsoft.com/office/drawing/2014/main" id="{1A8990FA-B25E-4F28-8F68-010500797BA1}"/>
              </a:ext>
            </a:extLst>
          </p:cNvPr>
          <p:cNvSpPr txBox="1">
            <a:spLocks/>
          </p:cNvSpPr>
          <p:nvPr/>
        </p:nvSpPr>
        <p:spPr>
          <a:xfrm>
            <a:off x="923514" y="1357587"/>
            <a:ext cx="6214117" cy="1000627"/>
          </a:xfrm>
          <a:prstGeom prst="rect">
            <a:avLst/>
          </a:prstGeom>
        </p:spPr>
        <p:txBody>
          <a:bodyPr vert="horz" lIns="91440" tIns="45720" rIns="91440" bIns="45720" rtlCol="0" anchor="b">
            <a:no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cap="none" dirty="0">
                <a:solidFill>
                  <a:schemeClr val="tx1"/>
                </a:solidFill>
                <a:latin typeface="Adobe Caslon Pro" panose="0205050205050A020403" pitchFamily="18" charset="0"/>
              </a:rPr>
              <a:t>Image Alignment and Stitching</a:t>
            </a:r>
          </a:p>
        </p:txBody>
      </p:sp>
      <p:sp>
        <p:nvSpPr>
          <p:cNvPr id="100" name="Subtitle 2">
            <a:extLst>
              <a:ext uri="{FF2B5EF4-FFF2-40B4-BE49-F238E27FC236}">
                <a16:creationId xmlns:a16="http://schemas.microsoft.com/office/drawing/2014/main" id="{FDE874CE-FD9A-4355-AF70-BA10EB13D2ED}"/>
              </a:ext>
            </a:extLst>
          </p:cNvPr>
          <p:cNvSpPr txBox="1">
            <a:spLocks/>
          </p:cNvSpPr>
          <p:nvPr/>
        </p:nvSpPr>
        <p:spPr>
          <a:xfrm>
            <a:off x="956171" y="5072083"/>
            <a:ext cx="4890977" cy="359223"/>
          </a:xfrm>
          <a:prstGeom prst="rect">
            <a:avLst/>
          </a:prstGeom>
        </p:spPr>
        <p:txBody>
          <a:bodyPr vert="horz" lIns="91440" tIns="45720" rIns="91440" bIns="45720" rtlCol="0" anchor="b">
            <a:no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Ryandhimas@citi.sinica.edu.tw</a:t>
            </a:r>
            <a:endParaRPr lang="en-US" sz="1400" dirty="0">
              <a:solidFill>
                <a:schemeClr val="tx1"/>
              </a:solidFill>
              <a:latin typeface="Times New Roman" panose="02020603050405020304" pitchFamily="18" charset="0"/>
              <a:cs typeface="Times New Roman" panose="02020603050405020304" pitchFamily="18" charset="0"/>
            </a:endParaRPr>
          </a:p>
          <a:p>
            <a:pPr algn="l"/>
            <a:r>
              <a:rPr lang="en-US" sz="1400" dirty="0">
                <a:solidFill>
                  <a:schemeClr val="tx1"/>
                </a:solidFill>
                <a:latin typeface="Times New Roman" panose="02020603050405020304" pitchFamily="18" charset="0"/>
                <a:cs typeface="Times New Roman" panose="02020603050405020304" pitchFamily="18" charset="0"/>
              </a:rPr>
              <a:t>kevinwu777k#@gmail.com</a:t>
            </a:r>
          </a:p>
        </p:txBody>
      </p:sp>
      <p:sp>
        <p:nvSpPr>
          <p:cNvPr id="101" name="Subtitle 2">
            <a:extLst>
              <a:ext uri="{FF2B5EF4-FFF2-40B4-BE49-F238E27FC236}">
                <a16:creationId xmlns:a16="http://schemas.microsoft.com/office/drawing/2014/main" id="{AE26B444-F55C-4047-9B23-E29B527086C7}"/>
              </a:ext>
            </a:extLst>
          </p:cNvPr>
          <p:cNvSpPr txBox="1">
            <a:spLocks/>
          </p:cNvSpPr>
          <p:nvPr/>
        </p:nvSpPr>
        <p:spPr>
          <a:xfrm>
            <a:off x="3022899" y="6227659"/>
            <a:ext cx="1460786" cy="446571"/>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2020</a:t>
            </a:r>
          </a:p>
        </p:txBody>
      </p:sp>
      <p:pic>
        <p:nvPicPr>
          <p:cNvPr id="102" name="Picture 101">
            <a:extLst>
              <a:ext uri="{FF2B5EF4-FFF2-40B4-BE49-F238E27FC236}">
                <a16:creationId xmlns:a16="http://schemas.microsoft.com/office/drawing/2014/main" id="{7B37FD47-2AC2-46D4-B704-BFEBD732540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5323" y="6227659"/>
            <a:ext cx="1920619" cy="507333"/>
          </a:xfrm>
          <a:prstGeom prst="rect">
            <a:avLst/>
          </a:prstGeom>
        </p:spPr>
      </p:pic>
      <p:sp>
        <p:nvSpPr>
          <p:cNvPr id="5" name="Slide Number Placeholder 4">
            <a:extLst>
              <a:ext uri="{FF2B5EF4-FFF2-40B4-BE49-F238E27FC236}">
                <a16:creationId xmlns:a16="http://schemas.microsoft.com/office/drawing/2014/main" id="{9F6B4682-76D8-4757-8EA8-6F884B629D82}"/>
              </a:ext>
            </a:extLst>
          </p:cNvPr>
          <p:cNvSpPr>
            <a:spLocks noGrp="1"/>
          </p:cNvSpPr>
          <p:nvPr>
            <p:ph type="sldNum" sz="quarter" idx="12"/>
          </p:nvPr>
        </p:nvSpPr>
        <p:spPr/>
        <p:txBody>
          <a:bodyPr/>
          <a:lstStyle/>
          <a:p>
            <a:fld id="{312CC964-A50B-4C29-B4E4-2C30BB34CCF3}" type="slidenum">
              <a:rPr lang="en-US" smtClean="0"/>
              <a:t>1</a:t>
            </a:fld>
            <a:endParaRPr lang="en-US"/>
          </a:p>
        </p:txBody>
      </p:sp>
      <p:sp>
        <p:nvSpPr>
          <p:cNvPr id="17" name="TextBox 16">
            <a:extLst>
              <a:ext uri="{FF2B5EF4-FFF2-40B4-BE49-F238E27FC236}">
                <a16:creationId xmlns:a16="http://schemas.microsoft.com/office/drawing/2014/main" id="{16145314-6155-4E48-B498-DB1BA38EF2CB}"/>
              </a:ext>
            </a:extLst>
          </p:cNvPr>
          <p:cNvSpPr txBox="1"/>
          <p:nvPr/>
        </p:nvSpPr>
        <p:spPr>
          <a:xfrm>
            <a:off x="985323" y="5740326"/>
            <a:ext cx="2798453" cy="369332"/>
          </a:xfrm>
          <a:prstGeom prst="rect">
            <a:avLst/>
          </a:prstGeom>
          <a:noFill/>
        </p:spPr>
        <p:txBody>
          <a:bodyPr wrap="square">
            <a:spAutoFit/>
          </a:bodyPr>
          <a:lstStyle/>
          <a:p>
            <a:r>
              <a:rPr kumimoji="0" lang="zh-TW" altLang="en-US" dirty="0"/>
              <a:t>授課教授：傅楸善 博士</a:t>
            </a:r>
            <a:endParaRPr lang="en-001" dirty="0"/>
          </a:p>
        </p:txBody>
      </p:sp>
    </p:spTree>
    <p:extLst>
      <p:ext uri="{BB962C8B-B14F-4D97-AF65-F5344CB8AC3E}">
        <p14:creationId xmlns:p14="http://schemas.microsoft.com/office/powerpoint/2010/main" val="416915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10</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830997"/>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p>
          <a:p>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820999" y="2029607"/>
            <a:ext cx="9230308" cy="1938992"/>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The above least squares formulation assumes that all feature points are matched with the same accuracy. </a:t>
            </a:r>
          </a:p>
          <a:p>
            <a:pPr marL="342900" indent="-342900" algn="l">
              <a:buFont typeface="Arial" panose="020B0604020202020204" pitchFamily="34" charset="0"/>
              <a:buChar char="•"/>
            </a:pPr>
            <a:endParaRPr lang="en-US" sz="2000" dirty="0">
              <a:solidFill>
                <a:srgbClr val="000000"/>
              </a:solidFill>
              <a:latin typeface="Adobe Caslon Pro" panose="0205050205050A020403" pitchFamily="18" charset="0"/>
            </a:endParaRPr>
          </a:p>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This is often not the case, since certain points may fall into more textured regions than others. If we associate a scalar variance estimate        with each correspondence, we can minimize the weighted least squares problem instead.</a:t>
            </a:r>
            <a:endParaRPr lang="en-001" sz="2000" dirty="0">
              <a:latin typeface="Adobe Caslon Pro" panose="0205050205050A020403" pitchFamily="18" charset="0"/>
            </a:endParaRPr>
          </a:p>
        </p:txBody>
      </p:sp>
      <p:sp>
        <p:nvSpPr>
          <p:cNvPr id="14" name="TextBox 13">
            <a:extLst>
              <a:ext uri="{FF2B5EF4-FFF2-40B4-BE49-F238E27FC236}">
                <a16:creationId xmlns:a16="http://schemas.microsoft.com/office/drawing/2014/main" id="{70E27A37-3387-46B4-BDE3-DB1F19A4B24D}"/>
              </a:ext>
            </a:extLst>
          </p:cNvPr>
          <p:cNvSpPr txBox="1"/>
          <p:nvPr/>
        </p:nvSpPr>
        <p:spPr>
          <a:xfrm>
            <a:off x="820999" y="1379080"/>
            <a:ext cx="4021589" cy="369332"/>
          </a:xfrm>
          <a:prstGeom prst="rect">
            <a:avLst/>
          </a:prstGeom>
          <a:noFill/>
        </p:spPr>
        <p:txBody>
          <a:bodyPr wrap="square">
            <a:spAutoFit/>
          </a:bodyPr>
          <a:lstStyle/>
          <a:p>
            <a:r>
              <a:rPr lang="en-US" sz="1800" b="0" i="0" u="none" strike="noStrike" baseline="0" dirty="0">
                <a:latin typeface="Adobe Caslon Pro" panose="0205050205050A020403" pitchFamily="18" charset="0"/>
              </a:rPr>
              <a:t>Uncertainty weighting</a:t>
            </a:r>
            <a:endParaRPr lang="en-001" dirty="0">
              <a:latin typeface="Adobe Caslon Pro" panose="0205050205050A020403" pitchFamily="18" charset="0"/>
            </a:endParaRPr>
          </a:p>
        </p:txBody>
      </p:sp>
      <p:pic>
        <p:nvPicPr>
          <p:cNvPr id="11" name="Picture 10">
            <a:extLst>
              <a:ext uri="{FF2B5EF4-FFF2-40B4-BE49-F238E27FC236}">
                <a16:creationId xmlns:a16="http://schemas.microsoft.com/office/drawing/2014/main" id="{3E42519F-1199-4671-B6B2-15CE2C4401DB}"/>
              </a:ext>
            </a:extLst>
          </p:cNvPr>
          <p:cNvPicPr>
            <a:picLocks noChangeAspect="1"/>
          </p:cNvPicPr>
          <p:nvPr/>
        </p:nvPicPr>
        <p:blipFill>
          <a:blip r:embed="rId4"/>
          <a:stretch>
            <a:fillRect/>
          </a:stretch>
        </p:blipFill>
        <p:spPr>
          <a:xfrm>
            <a:off x="8106552" y="3219450"/>
            <a:ext cx="476250" cy="419100"/>
          </a:xfrm>
          <a:prstGeom prst="rect">
            <a:avLst/>
          </a:prstGeom>
        </p:spPr>
      </p:pic>
      <p:pic>
        <p:nvPicPr>
          <p:cNvPr id="16" name="Picture 15">
            <a:extLst>
              <a:ext uri="{FF2B5EF4-FFF2-40B4-BE49-F238E27FC236}">
                <a16:creationId xmlns:a16="http://schemas.microsoft.com/office/drawing/2014/main" id="{FE93A7A5-481F-4F13-B531-71C0855F34F3}"/>
              </a:ext>
            </a:extLst>
          </p:cNvPr>
          <p:cNvPicPr>
            <a:picLocks noChangeAspect="1"/>
          </p:cNvPicPr>
          <p:nvPr/>
        </p:nvPicPr>
        <p:blipFill>
          <a:blip r:embed="rId5"/>
          <a:stretch>
            <a:fillRect/>
          </a:stretch>
        </p:blipFill>
        <p:spPr>
          <a:xfrm>
            <a:off x="3926828" y="3968599"/>
            <a:ext cx="6838950" cy="866775"/>
          </a:xfrm>
          <a:prstGeom prst="rect">
            <a:avLst/>
          </a:prstGeom>
        </p:spPr>
      </p:pic>
      <p:sp>
        <p:nvSpPr>
          <p:cNvPr id="12" name="Subtitle 2">
            <a:extLst>
              <a:ext uri="{FF2B5EF4-FFF2-40B4-BE49-F238E27FC236}">
                <a16:creationId xmlns:a16="http://schemas.microsoft.com/office/drawing/2014/main" id="{AF975F0F-5E44-46C3-8012-D89BD2C7BA78}"/>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4973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11</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830997"/>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p>
          <a:p>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820999" y="2029607"/>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Weighting each squared residual by its inverse covariance                                </a:t>
            </a:r>
            <a:r>
              <a:rPr lang="en-US" sz="2000" b="0" i="0" u="none" strike="noStrike" baseline="0" dirty="0">
                <a:latin typeface="Adobe Caslon Pro" panose="0205050205050A020403" pitchFamily="18" charset="0"/>
              </a:rPr>
              <a:t>(which is called the information matrix), we obtain</a:t>
            </a:r>
            <a:r>
              <a:rPr lang="en-US" sz="2000" b="0" i="0" u="none" strike="noStrike" baseline="0" dirty="0">
                <a:solidFill>
                  <a:srgbClr val="000000"/>
                </a:solidFill>
                <a:latin typeface="Adobe Caslon Pro" panose="0205050205050A020403" pitchFamily="18" charset="0"/>
              </a:rPr>
              <a:t> </a:t>
            </a:r>
            <a:endParaRPr lang="en-001" sz="2000" dirty="0">
              <a:latin typeface="Adobe Caslon Pro" panose="0205050205050A020403" pitchFamily="18" charset="0"/>
            </a:endParaRPr>
          </a:p>
        </p:txBody>
      </p:sp>
      <p:sp>
        <p:nvSpPr>
          <p:cNvPr id="14" name="TextBox 13">
            <a:extLst>
              <a:ext uri="{FF2B5EF4-FFF2-40B4-BE49-F238E27FC236}">
                <a16:creationId xmlns:a16="http://schemas.microsoft.com/office/drawing/2014/main" id="{70E27A37-3387-46B4-BDE3-DB1F19A4B24D}"/>
              </a:ext>
            </a:extLst>
          </p:cNvPr>
          <p:cNvSpPr txBox="1"/>
          <p:nvPr/>
        </p:nvSpPr>
        <p:spPr>
          <a:xfrm>
            <a:off x="820999" y="1379080"/>
            <a:ext cx="5275001" cy="369332"/>
          </a:xfrm>
          <a:prstGeom prst="rect">
            <a:avLst/>
          </a:prstGeom>
          <a:noFill/>
        </p:spPr>
        <p:txBody>
          <a:bodyPr wrap="square">
            <a:spAutoFit/>
          </a:bodyPr>
          <a:lstStyle/>
          <a:p>
            <a:r>
              <a:rPr lang="en-US" sz="1800" b="0" i="0" u="none" strike="noStrike" baseline="0" dirty="0">
                <a:latin typeface="Adobe Caslon Pro" panose="0205050205050A020403" pitchFamily="18" charset="0"/>
              </a:rPr>
              <a:t>Uncertainty weighting</a:t>
            </a:r>
            <a:endParaRPr lang="en-001" dirty="0">
              <a:latin typeface="Adobe Caslon Pro" panose="0205050205050A020403" pitchFamily="18" charset="0"/>
            </a:endParaRPr>
          </a:p>
        </p:txBody>
      </p:sp>
      <p:pic>
        <p:nvPicPr>
          <p:cNvPr id="7" name="Picture 6">
            <a:extLst>
              <a:ext uri="{FF2B5EF4-FFF2-40B4-BE49-F238E27FC236}">
                <a16:creationId xmlns:a16="http://schemas.microsoft.com/office/drawing/2014/main" id="{767E2E93-8F34-4108-811B-20D74779DAFC}"/>
              </a:ext>
            </a:extLst>
          </p:cNvPr>
          <p:cNvPicPr>
            <a:picLocks noChangeAspect="1"/>
          </p:cNvPicPr>
          <p:nvPr/>
        </p:nvPicPr>
        <p:blipFill>
          <a:blip r:embed="rId4"/>
          <a:stretch>
            <a:fillRect/>
          </a:stretch>
        </p:blipFill>
        <p:spPr>
          <a:xfrm>
            <a:off x="7938019" y="1905569"/>
            <a:ext cx="1819275" cy="514350"/>
          </a:xfrm>
          <a:prstGeom prst="rect">
            <a:avLst/>
          </a:prstGeom>
        </p:spPr>
      </p:pic>
      <p:pic>
        <p:nvPicPr>
          <p:cNvPr id="12" name="Picture 11">
            <a:extLst>
              <a:ext uri="{FF2B5EF4-FFF2-40B4-BE49-F238E27FC236}">
                <a16:creationId xmlns:a16="http://schemas.microsoft.com/office/drawing/2014/main" id="{6B466934-59AF-406D-A783-643E9405BF12}"/>
              </a:ext>
            </a:extLst>
          </p:cNvPr>
          <p:cNvPicPr>
            <a:picLocks noChangeAspect="1"/>
          </p:cNvPicPr>
          <p:nvPr/>
        </p:nvPicPr>
        <p:blipFill>
          <a:blip r:embed="rId5"/>
          <a:stretch>
            <a:fillRect/>
          </a:stretch>
        </p:blipFill>
        <p:spPr>
          <a:xfrm>
            <a:off x="2257425" y="2861531"/>
            <a:ext cx="8791575" cy="838200"/>
          </a:xfrm>
          <a:prstGeom prst="rect">
            <a:avLst/>
          </a:prstGeom>
        </p:spPr>
      </p:pic>
      <p:sp>
        <p:nvSpPr>
          <p:cNvPr id="11" name="Subtitle 2">
            <a:extLst>
              <a:ext uri="{FF2B5EF4-FFF2-40B4-BE49-F238E27FC236}">
                <a16:creationId xmlns:a16="http://schemas.microsoft.com/office/drawing/2014/main" id="{5F8697B0-7861-493B-BD39-81CC891EC4C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489DB44A-67A5-4896-A2E7-8245F6454672}"/>
              </a:ext>
            </a:extLst>
          </p:cNvPr>
          <p:cNvPicPr>
            <a:picLocks noChangeAspect="1"/>
          </p:cNvPicPr>
          <p:nvPr/>
        </p:nvPicPr>
        <p:blipFill>
          <a:blip r:embed="rId6"/>
          <a:stretch>
            <a:fillRect/>
          </a:stretch>
        </p:blipFill>
        <p:spPr>
          <a:xfrm>
            <a:off x="3403675" y="3972394"/>
            <a:ext cx="5975589" cy="421806"/>
          </a:xfrm>
          <a:prstGeom prst="rect">
            <a:avLst/>
          </a:prstGeom>
        </p:spPr>
      </p:pic>
      <p:pic>
        <p:nvPicPr>
          <p:cNvPr id="4" name="圖片 3">
            <a:extLst>
              <a:ext uri="{FF2B5EF4-FFF2-40B4-BE49-F238E27FC236}">
                <a16:creationId xmlns:a16="http://schemas.microsoft.com/office/drawing/2014/main" id="{0FF0FCA6-945C-4B01-B117-E3D26A158B3E}"/>
              </a:ext>
            </a:extLst>
          </p:cNvPr>
          <p:cNvPicPr>
            <a:picLocks noChangeAspect="1"/>
          </p:cNvPicPr>
          <p:nvPr/>
        </p:nvPicPr>
        <p:blipFill>
          <a:blip r:embed="rId7"/>
          <a:stretch>
            <a:fillRect/>
          </a:stretch>
        </p:blipFill>
        <p:spPr>
          <a:xfrm>
            <a:off x="3403675" y="4537621"/>
            <a:ext cx="1943091" cy="412382"/>
          </a:xfrm>
          <a:prstGeom prst="rect">
            <a:avLst/>
          </a:prstGeom>
        </p:spPr>
      </p:pic>
      <p:sp>
        <p:nvSpPr>
          <p:cNvPr id="8" name="文字方塊 7">
            <a:extLst>
              <a:ext uri="{FF2B5EF4-FFF2-40B4-BE49-F238E27FC236}">
                <a16:creationId xmlns:a16="http://schemas.microsoft.com/office/drawing/2014/main" id="{B936FAD0-FDEC-4FBA-9288-C537CFF1D3EB}"/>
              </a:ext>
            </a:extLst>
          </p:cNvPr>
          <p:cNvSpPr txBox="1"/>
          <p:nvPr/>
        </p:nvSpPr>
        <p:spPr>
          <a:xfrm>
            <a:off x="970384" y="5225143"/>
            <a:ext cx="9825134" cy="400110"/>
          </a:xfrm>
          <a:prstGeom prst="rect">
            <a:avLst/>
          </a:prstGeom>
          <a:noFill/>
        </p:spPr>
        <p:txBody>
          <a:bodyPr wrap="square" rtlCol="0">
            <a:spAutoFit/>
          </a:bodyPr>
          <a:lstStyle/>
          <a:p>
            <a:pPr marL="342900" indent="-342900">
              <a:buFont typeface="Arial" panose="020B0604020202020204" pitchFamily="34" charset="0"/>
              <a:buChar char="•"/>
            </a:pPr>
            <a:r>
              <a:rPr lang="en-US" altLang="zh-TW" sz="2000" dirty="0">
                <a:solidFill>
                  <a:srgbClr val="000000"/>
                </a:solidFill>
                <a:latin typeface="Adobe Caslon Pro" panose="0205050205050A020403" pitchFamily="18" charset="0"/>
              </a:rPr>
              <a:t>This will be discussed in section 9.1.3.</a:t>
            </a:r>
          </a:p>
        </p:txBody>
      </p:sp>
    </p:spTree>
    <p:extLst>
      <p:ext uri="{BB962C8B-B14F-4D97-AF65-F5344CB8AC3E}">
        <p14:creationId xmlns:p14="http://schemas.microsoft.com/office/powerpoint/2010/main" val="382966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12</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8.1.2 Application: </a:t>
            </a:r>
            <a:r>
              <a:rPr lang="en-US" sz="2400" i="0" u="none" strike="noStrike" baseline="0" dirty="0" err="1">
                <a:latin typeface="Adobe Caslon Pro" panose="0205050205050A020403" pitchFamily="18" charset="0"/>
              </a:rPr>
              <a:t>Panography</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660412"/>
            <a:ext cx="9295623"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In a </a:t>
            </a:r>
            <a:r>
              <a:rPr lang="en-US" sz="2000" b="0" i="0" u="none" strike="noStrike" baseline="0" dirty="0" err="1">
                <a:latin typeface="Adobe Caslon Pro" panose="0205050205050A020403" pitchFamily="18" charset="0"/>
                <a:cs typeface="Adobe Arabic" panose="02040503050201020203" pitchFamily="18" charset="-78"/>
              </a:rPr>
              <a:t>panograph</a:t>
            </a:r>
            <a:r>
              <a:rPr lang="en-US" sz="2000" b="0" i="0" u="none" strike="noStrike" baseline="0" dirty="0">
                <a:latin typeface="Adobe Caslon Pro" panose="0205050205050A020403" pitchFamily="18" charset="0"/>
                <a:cs typeface="Adobe Arabic" panose="02040503050201020203" pitchFamily="18" charset="-78"/>
              </a:rPr>
              <a:t>, images are translated and optionally rotated and scaled before being blended with simple averaging</a:t>
            </a:r>
            <a:endParaRPr lang="en-001" sz="2000" dirty="0">
              <a:latin typeface="Adobe Caslon Pro" panose="0205050205050A020403" pitchFamily="18" charset="0"/>
              <a:cs typeface="Adobe Arabic" panose="02040503050201020203" pitchFamily="18" charset="-78"/>
            </a:endParaRPr>
          </a:p>
        </p:txBody>
      </p:sp>
      <p:pic>
        <p:nvPicPr>
          <p:cNvPr id="10" name="Picture 9">
            <a:extLst>
              <a:ext uri="{FF2B5EF4-FFF2-40B4-BE49-F238E27FC236}">
                <a16:creationId xmlns:a16="http://schemas.microsoft.com/office/drawing/2014/main" id="{3C1A83F0-8177-463A-A4B1-E8D25A0F54BA}"/>
              </a:ext>
            </a:extLst>
          </p:cNvPr>
          <p:cNvPicPr>
            <a:picLocks noChangeAspect="1"/>
          </p:cNvPicPr>
          <p:nvPr/>
        </p:nvPicPr>
        <p:blipFill>
          <a:blip r:embed="rId4"/>
          <a:stretch>
            <a:fillRect/>
          </a:stretch>
        </p:blipFill>
        <p:spPr>
          <a:xfrm>
            <a:off x="488916" y="2368299"/>
            <a:ext cx="9703086" cy="4372378"/>
          </a:xfrm>
          <a:prstGeom prst="rect">
            <a:avLst/>
          </a:prstGeom>
        </p:spPr>
      </p:pic>
      <p:sp>
        <p:nvSpPr>
          <p:cNvPr id="11" name="Subtitle 2">
            <a:extLst>
              <a:ext uri="{FF2B5EF4-FFF2-40B4-BE49-F238E27FC236}">
                <a16:creationId xmlns:a16="http://schemas.microsoft.com/office/drawing/2014/main" id="{6C3D31A6-0261-4DED-8E75-A716E4E96915}"/>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7885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13</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8.1.2 Application: </a:t>
            </a:r>
            <a:r>
              <a:rPr lang="en-US" sz="2400" i="0" u="none" strike="noStrike" baseline="0" dirty="0" err="1">
                <a:latin typeface="Adobe Caslon Pro" panose="0205050205050A020403" pitchFamily="18" charset="0"/>
              </a:rPr>
              <a:t>Panography</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F1B369F-98CA-4BF3-A098-51F515E14505}"/>
                  </a:ext>
                </a:extLst>
              </p:cNvPr>
              <p:cNvSpPr txBox="1"/>
              <p:nvPr/>
            </p:nvSpPr>
            <p:spPr>
              <a:xfrm>
                <a:off x="790770" y="1786891"/>
                <a:ext cx="10154038" cy="227145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Consider a simple translational model. We want all the corresponding features in different images to line up as best as possible.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Let </a:t>
                </a:r>
                <a14:m>
                  <m:oMath xmlns:m="http://schemas.openxmlformats.org/officeDocument/2006/math">
                    <m:sSub>
                      <m:sSubPr>
                        <m:ctrlPr>
                          <a:rPr lang="en-US" sz="2000" b="0" i="1" u="none" strike="noStrike" baseline="0" smtClean="0">
                            <a:latin typeface="Cambria Math" panose="02040503050406030204" pitchFamily="18" charset="0"/>
                            <a:cs typeface="Adobe Arabic" panose="02040503050201020203" pitchFamily="18" charset="-78"/>
                          </a:rPr>
                        </m:ctrlPr>
                      </m:sSubPr>
                      <m:e>
                        <m:r>
                          <a:rPr lang="en-US" sz="2000" b="0" i="1" u="none" strike="noStrike" baseline="0" smtClean="0">
                            <a:latin typeface="Cambria Math" panose="02040503050406030204" pitchFamily="18" charset="0"/>
                            <a:cs typeface="Adobe Arabic" panose="02040503050201020203" pitchFamily="18" charset="-78"/>
                          </a:rPr>
                          <m:t>𝑡</m:t>
                        </m:r>
                      </m:e>
                      <m:sub>
                        <m:r>
                          <a:rPr lang="en-US" sz="2000" b="0" i="1" u="none" strike="noStrike" baseline="0" smtClean="0">
                            <a:latin typeface="Cambria Math" panose="02040503050406030204" pitchFamily="18" charset="0"/>
                            <a:cs typeface="Adobe Arabic" panose="02040503050201020203" pitchFamily="18" charset="-78"/>
                          </a:rPr>
                          <m:t>𝑖</m:t>
                        </m:r>
                      </m:sub>
                    </m:sSub>
                  </m:oMath>
                </a14:m>
                <a:r>
                  <a:rPr lang="en-US" sz="2000" b="0" i="0" u="none" strike="noStrike" baseline="0" dirty="0">
                    <a:latin typeface="Adobe Caslon Pro" panose="0205050205050A020403" pitchFamily="18" charset="0"/>
                    <a:cs typeface="Adobe Arabic" panose="02040503050201020203" pitchFamily="18" charset="-78"/>
                  </a:rPr>
                  <a:t> be the location of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𝑗</m:t>
                    </m:r>
                  </m:oMath>
                </a14:m>
                <a:r>
                  <a:rPr lang="en-US" sz="2000" b="0" i="0" u="none" strike="noStrike" baseline="0" dirty="0">
                    <a:latin typeface="Adobe Caslon Pro" panose="0205050205050A020403" pitchFamily="18" charset="0"/>
                    <a:cs typeface="Adobe Arabic" panose="02040503050201020203" pitchFamily="18" charset="-78"/>
                  </a:rPr>
                  <a:t>th image coordinate frame in the global composite frame and </a:t>
                </a:r>
                <a14:m>
                  <m:oMath xmlns:m="http://schemas.openxmlformats.org/officeDocument/2006/math">
                    <m:sSub>
                      <m:sSubPr>
                        <m:ctrlPr>
                          <a:rPr lang="en-US" sz="2000" b="0" i="1" smtClean="0">
                            <a:latin typeface="Cambria Math" panose="02040503050406030204" pitchFamily="18" charset="0"/>
                            <a:cs typeface="Adobe Arabic" panose="02040503050201020203" pitchFamily="18" charset="-78"/>
                          </a:rPr>
                        </m:ctrlPr>
                      </m:sSubPr>
                      <m:e>
                        <m:r>
                          <a:rPr lang="en-US" sz="2000" b="0" i="1" smtClean="0">
                            <a:latin typeface="Cambria Math" panose="02040503050406030204" pitchFamily="18" charset="0"/>
                            <a:cs typeface="Adobe Arabic" panose="02040503050201020203" pitchFamily="18" charset="-78"/>
                          </a:rPr>
                          <m:t>𝑥</m:t>
                        </m:r>
                      </m:e>
                      <m:sub>
                        <m:r>
                          <a:rPr lang="en-US" sz="2000" b="0" i="1" smtClean="0">
                            <a:latin typeface="Cambria Math" panose="02040503050406030204" pitchFamily="18" charset="0"/>
                            <a:cs typeface="Adobe Arabic" panose="02040503050201020203" pitchFamily="18" charset="-78"/>
                          </a:rPr>
                          <m:t>𝑖𝑗</m:t>
                        </m:r>
                      </m:sub>
                    </m:sSub>
                  </m:oMath>
                </a14:m>
                <a:r>
                  <a:rPr lang="en-US" sz="2000" dirty="0">
                    <a:latin typeface="Adobe Caslon Pro" panose="0205050205050A020403" pitchFamily="18" charset="0"/>
                    <a:cs typeface="Adobe Arabic" panose="02040503050201020203" pitchFamily="18" charset="-78"/>
                  </a:rPr>
                  <a:t> </a:t>
                </a:r>
                <a:r>
                  <a:rPr lang="en-US" sz="2000" b="0" i="0" u="none" strike="noStrike" baseline="0" dirty="0">
                    <a:latin typeface="Adobe Caslon Pro" panose="0205050205050A020403" pitchFamily="18" charset="0"/>
                    <a:cs typeface="Adobe Arabic" panose="02040503050201020203" pitchFamily="18" charset="-78"/>
                  </a:rPr>
                  <a:t>be the location of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𝑖</m:t>
                    </m:r>
                  </m:oMath>
                </a14:m>
                <a:r>
                  <a:rPr lang="en-US" sz="2000" b="0" i="0" u="none" strike="noStrike" baseline="0" dirty="0" err="1">
                    <a:latin typeface="Adobe Caslon Pro" panose="0205050205050A020403" pitchFamily="18" charset="0"/>
                    <a:cs typeface="Adobe Arabic" panose="02040503050201020203" pitchFamily="18" charset="-78"/>
                  </a:rPr>
                  <a:t>th</a:t>
                </a:r>
                <a:r>
                  <a:rPr lang="en-US" sz="2000" b="0" i="0" u="none" strike="noStrike" baseline="0" dirty="0">
                    <a:latin typeface="Adobe Caslon Pro" panose="0205050205050A020403" pitchFamily="18" charset="0"/>
                    <a:cs typeface="Adobe Arabic" panose="02040503050201020203" pitchFamily="18" charset="-78"/>
                  </a:rPr>
                  <a:t> matched feature in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𝑗</m:t>
                    </m:r>
                  </m:oMath>
                </a14:m>
                <a:r>
                  <a:rPr lang="en-US" sz="2000" b="0" i="0" u="none" strike="noStrike" baseline="0" dirty="0" err="1">
                    <a:latin typeface="Adobe Caslon Pro" panose="0205050205050A020403" pitchFamily="18" charset="0"/>
                    <a:cs typeface="Adobe Arabic" panose="02040503050201020203" pitchFamily="18" charset="-78"/>
                  </a:rPr>
                  <a:t>th</a:t>
                </a:r>
                <a:r>
                  <a:rPr lang="en-US" sz="2000" b="0" i="0" u="none" strike="noStrike" baseline="0" dirty="0">
                    <a:latin typeface="Adobe Caslon Pro" panose="0205050205050A020403" pitchFamily="18" charset="0"/>
                    <a:cs typeface="Adobe Arabic" panose="02040503050201020203" pitchFamily="18" charset="-78"/>
                  </a:rPr>
                  <a:t>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In order to align the images, we wish to minimize the least squares error</a:t>
                </a:r>
                <a:endParaRPr lang="en-001" sz="2000" dirty="0">
                  <a:latin typeface="Adobe Caslon Pro" panose="0205050205050A020403" pitchFamily="18" charset="0"/>
                  <a:cs typeface="Adobe Arabic" panose="02040503050201020203" pitchFamily="18" charset="-78"/>
                </a:endParaRPr>
              </a:p>
            </p:txBody>
          </p:sp>
        </mc:Choice>
        <mc:Fallback>
          <p:sp>
            <p:nvSpPr>
              <p:cNvPr id="8" name="TextBox 7">
                <a:extLst>
                  <a:ext uri="{FF2B5EF4-FFF2-40B4-BE49-F238E27FC236}">
                    <a16:creationId xmlns:a16="http://schemas.microsoft.com/office/drawing/2014/main" id="{CF1B369F-98CA-4BF3-A098-51F515E14505}"/>
                  </a:ext>
                </a:extLst>
              </p:cNvPr>
              <p:cNvSpPr txBox="1">
                <a:spLocks noRot="1" noChangeAspect="1" noMove="1" noResize="1" noEditPoints="1" noAdjustHandles="1" noChangeArrowheads="1" noChangeShapeType="1" noTextEdit="1"/>
              </p:cNvSpPr>
              <p:nvPr/>
            </p:nvSpPr>
            <p:spPr>
              <a:xfrm>
                <a:off x="790770" y="1786891"/>
                <a:ext cx="10154038" cy="2271456"/>
              </a:xfrm>
              <a:prstGeom prst="rect">
                <a:avLst/>
              </a:prstGeom>
              <a:blipFill>
                <a:blip r:embed="rId4"/>
                <a:stretch>
                  <a:fillRect l="-541" t="-1340" r="-300" b="-3753"/>
                </a:stretch>
              </a:blipFill>
            </p:spPr>
            <p:txBody>
              <a:bodyPr/>
              <a:lstStyle/>
              <a:p>
                <a:r>
                  <a:rPr lang="zh-TW" altLang="en-US">
                    <a:noFill/>
                  </a:rPr>
                  <a:t> </a:t>
                </a:r>
              </a:p>
            </p:txBody>
          </p:sp>
        </mc:Fallback>
      </mc:AlternateContent>
      <p:pic>
        <p:nvPicPr>
          <p:cNvPr id="7" name="Picture 6">
            <a:extLst>
              <a:ext uri="{FF2B5EF4-FFF2-40B4-BE49-F238E27FC236}">
                <a16:creationId xmlns:a16="http://schemas.microsoft.com/office/drawing/2014/main" id="{D2B4E2A9-A88B-4856-871E-6A9AF59B6895}"/>
              </a:ext>
            </a:extLst>
          </p:cNvPr>
          <p:cNvPicPr>
            <a:picLocks noChangeAspect="1"/>
          </p:cNvPicPr>
          <p:nvPr/>
        </p:nvPicPr>
        <p:blipFill>
          <a:blip r:embed="rId5"/>
          <a:stretch>
            <a:fillRect/>
          </a:stretch>
        </p:blipFill>
        <p:spPr>
          <a:xfrm>
            <a:off x="3063357" y="4258647"/>
            <a:ext cx="7715250" cy="990600"/>
          </a:xfrm>
          <a:prstGeom prst="rect">
            <a:avLst/>
          </a:prstGeom>
        </p:spPr>
      </p:pic>
      <p:sp>
        <p:nvSpPr>
          <p:cNvPr id="15" name="Subtitle 2">
            <a:extLst>
              <a:ext uri="{FF2B5EF4-FFF2-40B4-BE49-F238E27FC236}">
                <a16:creationId xmlns:a16="http://schemas.microsoft.com/office/drawing/2014/main" id="{C1A0D980-DE31-482A-83E5-592C9D37EB6F}"/>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9D81F4D5-F0EA-447B-AAD2-198C7748A3DC}"/>
              </a:ext>
            </a:extLst>
          </p:cNvPr>
          <p:cNvPicPr>
            <a:picLocks noChangeAspect="1"/>
          </p:cNvPicPr>
          <p:nvPr/>
        </p:nvPicPr>
        <p:blipFill>
          <a:blip r:embed="rId6"/>
          <a:stretch>
            <a:fillRect/>
          </a:stretch>
        </p:blipFill>
        <p:spPr>
          <a:xfrm>
            <a:off x="1354598" y="5198378"/>
            <a:ext cx="9026382" cy="502338"/>
          </a:xfrm>
          <a:prstGeom prst="rect">
            <a:avLst/>
          </a:prstGeom>
        </p:spPr>
      </p:pic>
    </p:spTree>
    <p:extLst>
      <p:ext uri="{BB962C8B-B14F-4D97-AF65-F5344CB8AC3E}">
        <p14:creationId xmlns:p14="http://schemas.microsoft.com/office/powerpoint/2010/main" val="296354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14</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1631216"/>
          </a:xfrm>
          <a:prstGeom prst="rect">
            <a:avLst/>
          </a:prstGeom>
          <a:noFill/>
        </p:spPr>
        <p:txBody>
          <a:bodyPr wrap="square">
            <a:spAutoFit/>
          </a:bodyPr>
          <a:lstStyle/>
          <a:p>
            <a:pPr marL="342900"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We cannot use linear least squares to solve a non-linear least squares or non-linear regression problem.</a:t>
            </a:r>
          </a:p>
          <a:p>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example, the problem of estimating a rigid Euclidean 2D transformation (translation plus rotation) between two sets of points. </a:t>
            </a:r>
          </a:p>
        </p:txBody>
      </p:sp>
      <p:sp>
        <p:nvSpPr>
          <p:cNvPr id="11" name="Subtitle 2">
            <a:extLst>
              <a:ext uri="{FF2B5EF4-FFF2-40B4-BE49-F238E27FC236}">
                <a16:creationId xmlns:a16="http://schemas.microsoft.com/office/drawing/2014/main" id="{276E5BCD-7EDC-4B0E-8245-D67059DE47D3}"/>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9B7753F9-C0CF-4148-8719-31E364DC46B3}"/>
              </a:ext>
            </a:extLst>
          </p:cNvPr>
          <p:cNvPicPr>
            <a:picLocks noChangeAspect="1"/>
          </p:cNvPicPr>
          <p:nvPr/>
        </p:nvPicPr>
        <p:blipFill>
          <a:blip r:embed="rId4"/>
          <a:stretch>
            <a:fillRect/>
          </a:stretch>
        </p:blipFill>
        <p:spPr>
          <a:xfrm>
            <a:off x="1211657" y="3730080"/>
            <a:ext cx="2248214" cy="1105054"/>
          </a:xfrm>
          <a:prstGeom prst="rect">
            <a:avLst/>
          </a:prstGeom>
        </p:spPr>
      </p:pic>
    </p:spTree>
    <p:extLst>
      <p:ext uri="{BB962C8B-B14F-4D97-AF65-F5344CB8AC3E}">
        <p14:creationId xmlns:p14="http://schemas.microsoft.com/office/powerpoint/2010/main" val="2548102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25DEFA9-F6D3-458F-8E6E-6F16B733C5CC}"/>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15</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10275336"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t>
            </a:r>
            <a:r>
              <a:rPr lang="en-US" sz="2400" dirty="0">
                <a:latin typeface="Adobe Caslon Pro" panose="0205050205050A020403" pitchFamily="18" charset="0"/>
              </a:rPr>
              <a:t>algorithms: </a:t>
            </a:r>
            <a:r>
              <a:rPr lang="en-US" dirty="0">
                <a:latin typeface="Adobe Caslon Pro" panose="0205050205050A020403" pitchFamily="18" charset="0"/>
              </a:rPr>
              <a:t>Gauss–Newton approximation</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69" y="1554180"/>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iteratively find an update          to the current parameter estimate p by minimizing</a:t>
            </a:r>
            <a:endParaRPr lang="en-001" sz="2000" dirty="0">
              <a:latin typeface="Adobe Caslon Pro" panose="0205050205050A020403" pitchFamily="18" charset="0"/>
              <a:cs typeface="Adobe Arabic" panose="02040503050201020203" pitchFamily="18" charset="-78"/>
            </a:endParaRPr>
          </a:p>
        </p:txBody>
      </p:sp>
      <p:pic>
        <p:nvPicPr>
          <p:cNvPr id="13" name="Picture 12">
            <a:extLst>
              <a:ext uri="{FF2B5EF4-FFF2-40B4-BE49-F238E27FC236}">
                <a16:creationId xmlns:a16="http://schemas.microsoft.com/office/drawing/2014/main" id="{7FAC610F-C59D-4051-851E-FC6179131880}"/>
              </a:ext>
            </a:extLst>
          </p:cNvPr>
          <p:cNvPicPr>
            <a:picLocks noChangeAspect="1"/>
          </p:cNvPicPr>
          <p:nvPr/>
        </p:nvPicPr>
        <p:blipFill>
          <a:blip r:embed="rId4"/>
          <a:stretch>
            <a:fillRect/>
          </a:stretch>
        </p:blipFill>
        <p:spPr>
          <a:xfrm>
            <a:off x="4572239" y="1554180"/>
            <a:ext cx="476250" cy="352425"/>
          </a:xfrm>
          <a:prstGeom prst="rect">
            <a:avLst/>
          </a:prstGeom>
        </p:spPr>
      </p:pic>
      <p:pic>
        <p:nvPicPr>
          <p:cNvPr id="15" name="Picture 14">
            <a:extLst>
              <a:ext uri="{FF2B5EF4-FFF2-40B4-BE49-F238E27FC236}">
                <a16:creationId xmlns:a16="http://schemas.microsoft.com/office/drawing/2014/main" id="{B1BAEFB2-8DB9-4E5A-8DD4-04FB446EE15E}"/>
              </a:ext>
            </a:extLst>
          </p:cNvPr>
          <p:cNvPicPr>
            <a:picLocks noChangeAspect="1"/>
          </p:cNvPicPr>
          <p:nvPr/>
        </p:nvPicPr>
        <p:blipFill>
          <a:blip r:embed="rId5"/>
          <a:stretch>
            <a:fillRect/>
          </a:stretch>
        </p:blipFill>
        <p:spPr>
          <a:xfrm>
            <a:off x="941955" y="1979810"/>
            <a:ext cx="9851665" cy="4359144"/>
          </a:xfrm>
          <a:prstGeom prst="rect">
            <a:avLst/>
          </a:prstGeom>
        </p:spPr>
      </p:pic>
    </p:spTree>
    <p:extLst>
      <p:ext uri="{BB962C8B-B14F-4D97-AF65-F5344CB8AC3E}">
        <p14:creationId xmlns:p14="http://schemas.microsoft.com/office/powerpoint/2010/main" val="4092947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A and b have been computed, we solve for         using</a:t>
            </a:r>
            <a:endParaRPr lang="en-001" sz="2000" dirty="0">
              <a:latin typeface="Adobe Caslon Pro" panose="0205050205050A020403" pitchFamily="18" charset="0"/>
              <a:cs typeface="Adobe Arabic" panose="02040503050201020203" pitchFamily="18" charset="-78"/>
            </a:endParaRPr>
          </a:p>
        </p:txBody>
      </p:sp>
      <p:pic>
        <p:nvPicPr>
          <p:cNvPr id="13" name="Picture 12">
            <a:extLst>
              <a:ext uri="{FF2B5EF4-FFF2-40B4-BE49-F238E27FC236}">
                <a16:creationId xmlns:a16="http://schemas.microsoft.com/office/drawing/2014/main" id="{7FAC610F-C59D-4051-851E-FC6179131880}"/>
              </a:ext>
            </a:extLst>
          </p:cNvPr>
          <p:cNvPicPr>
            <a:picLocks noChangeAspect="1"/>
          </p:cNvPicPr>
          <p:nvPr/>
        </p:nvPicPr>
        <p:blipFill>
          <a:blip r:embed="rId4"/>
          <a:stretch>
            <a:fillRect/>
          </a:stretch>
        </p:blipFill>
        <p:spPr>
          <a:xfrm>
            <a:off x="6682857" y="1741978"/>
            <a:ext cx="476250" cy="352425"/>
          </a:xfrm>
          <a:prstGeom prst="rect">
            <a:avLst/>
          </a:prstGeom>
        </p:spPr>
      </p:pic>
      <p:pic>
        <p:nvPicPr>
          <p:cNvPr id="7" name="Picture 6">
            <a:extLst>
              <a:ext uri="{FF2B5EF4-FFF2-40B4-BE49-F238E27FC236}">
                <a16:creationId xmlns:a16="http://schemas.microsoft.com/office/drawing/2014/main" id="{5EF56430-4445-40F4-92F2-A47EE16DCD4A}"/>
              </a:ext>
            </a:extLst>
          </p:cNvPr>
          <p:cNvPicPr>
            <a:picLocks noChangeAspect="1"/>
          </p:cNvPicPr>
          <p:nvPr/>
        </p:nvPicPr>
        <p:blipFill>
          <a:blip r:embed="rId5"/>
          <a:stretch>
            <a:fillRect/>
          </a:stretch>
        </p:blipFill>
        <p:spPr>
          <a:xfrm>
            <a:off x="3836212" y="2211427"/>
            <a:ext cx="7067550" cy="714375"/>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D71DF9DE-7C88-41AD-ADD0-969DDAC40E3C}"/>
                  </a:ext>
                </a:extLst>
              </p:cNvPr>
              <p:cNvSpPr txBox="1"/>
              <p:nvPr/>
            </p:nvSpPr>
            <p:spPr>
              <a:xfrm>
                <a:off x="790770" y="3287618"/>
                <a:ext cx="10154037" cy="10156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00"/>
                    </a:solidFill>
                    <a:latin typeface="Adobe Caslon Pro" panose="0205050205050A020403" pitchFamily="18" charset="0"/>
                    <a:cs typeface="Adobe Arabic" panose="02040503050201020203" pitchFamily="18" charset="-78"/>
                  </a:rPr>
                  <a:t>Levenberg–Marquardt algorithm (damped least-squares) is more robust than Gauss-Newton algorithm.</a:t>
                </a:r>
              </a:p>
              <a:p>
                <a:pPr marL="285750" indent="-285750">
                  <a:buFont typeface="Arial" panose="020B0604020202020204" pitchFamily="34" charset="0"/>
                  <a:buChar char="•"/>
                </a:pPr>
                <a:r>
                  <a:rPr lang="en-US" sz="2000" dirty="0">
                    <a:solidFill>
                      <a:srgbClr val="000000"/>
                    </a:solidFill>
                    <a:latin typeface="Adobe Caslon Pro" panose="0205050205050A020403" pitchFamily="18" charset="0"/>
                    <a:cs typeface="Adobe Arabic" panose="02040503050201020203" pitchFamily="18" charset="-78"/>
                  </a:rPr>
                  <a:t>In many applications,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cs typeface="Adobe Arabic" panose="02040503050201020203" pitchFamily="18" charset="-78"/>
                      </a:rPr>
                      <m:t>𝜆</m:t>
                    </m:r>
                  </m:oMath>
                </a14:m>
                <a:r>
                  <a:rPr lang="en-US" sz="2000" dirty="0">
                    <a:solidFill>
                      <a:srgbClr val="000000"/>
                    </a:solidFill>
                    <a:latin typeface="Adobe Caslon Pro" panose="0205050205050A020403" pitchFamily="18" charset="0"/>
                    <a:cs typeface="Adobe Arabic" panose="02040503050201020203" pitchFamily="18" charset="-78"/>
                  </a:rPr>
                  <a:t> can be set to 0 if the system is successfully converging.</a:t>
                </a:r>
              </a:p>
            </p:txBody>
          </p:sp>
        </mc:Choice>
        <mc:Fallback>
          <p:sp>
            <p:nvSpPr>
              <p:cNvPr id="14" name="TextBox 13">
                <a:extLst>
                  <a:ext uri="{FF2B5EF4-FFF2-40B4-BE49-F238E27FC236}">
                    <a16:creationId xmlns:a16="http://schemas.microsoft.com/office/drawing/2014/main" id="{D71DF9DE-7C88-41AD-ADD0-969DDAC40E3C}"/>
                  </a:ext>
                </a:extLst>
              </p:cNvPr>
              <p:cNvSpPr txBox="1">
                <a:spLocks noRot="1" noChangeAspect="1" noMove="1" noResize="1" noEditPoints="1" noAdjustHandles="1" noChangeArrowheads="1" noChangeShapeType="1" noTextEdit="1"/>
              </p:cNvSpPr>
              <p:nvPr/>
            </p:nvSpPr>
            <p:spPr>
              <a:xfrm>
                <a:off x="790770" y="3287618"/>
                <a:ext cx="10154037" cy="1015663"/>
              </a:xfrm>
              <a:prstGeom prst="rect">
                <a:avLst/>
              </a:prstGeom>
              <a:blipFill>
                <a:blip r:embed="rId6"/>
                <a:stretch>
                  <a:fillRect l="-541" t="-2994" b="-9581"/>
                </a:stretch>
              </a:blipFill>
            </p:spPr>
            <p:txBody>
              <a:bodyPr/>
              <a:lstStyle/>
              <a:p>
                <a:r>
                  <a:rPr lang="zh-TW" altLang="en-US">
                    <a:noFill/>
                  </a:rPr>
                  <a:t> </a:t>
                </a:r>
              </a:p>
            </p:txBody>
          </p:sp>
        </mc:Fallback>
      </mc:AlternateContent>
      <p:sp>
        <p:nvSpPr>
          <p:cNvPr id="11" name="Subtitle 2">
            <a:extLst>
              <a:ext uri="{FF2B5EF4-FFF2-40B4-BE49-F238E27FC236}">
                <a16:creationId xmlns:a16="http://schemas.microsoft.com/office/drawing/2014/main" id="{F0424A60-39F1-4C6E-A481-BF448BDA018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91953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707886"/>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the projective 2D motion (</a:t>
            </a:r>
            <a:r>
              <a:rPr lang="en-US" sz="2000" dirty="0" err="1">
                <a:latin typeface="Adobe Caslon Pro" panose="0205050205050A020403" pitchFamily="18" charset="0"/>
                <a:cs typeface="Adobe Arabic" panose="02040503050201020203" pitchFamily="18" charset="-78"/>
              </a:rPr>
              <a:t>homography</a:t>
            </a:r>
            <a:r>
              <a:rPr lang="en-US" sz="2000" dirty="0">
                <a:latin typeface="Adobe Caslon Pro" panose="0205050205050A020403" pitchFamily="18" charset="0"/>
                <a:cs typeface="Adobe Arabic" panose="02040503050201020203" pitchFamily="18" charset="-78"/>
              </a:rPr>
              <a:t>),  the equations can be written in parametric form as</a:t>
            </a:r>
          </a:p>
        </p:txBody>
      </p:sp>
      <p:pic>
        <p:nvPicPr>
          <p:cNvPr id="11" name="Picture 10">
            <a:extLst>
              <a:ext uri="{FF2B5EF4-FFF2-40B4-BE49-F238E27FC236}">
                <a16:creationId xmlns:a16="http://schemas.microsoft.com/office/drawing/2014/main" id="{383001FA-F975-4FA0-AF69-96B134BCE973}"/>
              </a:ext>
            </a:extLst>
          </p:cNvPr>
          <p:cNvPicPr>
            <a:picLocks noChangeAspect="1"/>
          </p:cNvPicPr>
          <p:nvPr/>
        </p:nvPicPr>
        <p:blipFill>
          <a:blip r:embed="rId4"/>
          <a:stretch>
            <a:fillRect/>
          </a:stretch>
        </p:blipFill>
        <p:spPr>
          <a:xfrm>
            <a:off x="1025119" y="2430180"/>
            <a:ext cx="9685340" cy="2645335"/>
          </a:xfrm>
          <a:prstGeom prst="rect">
            <a:avLst/>
          </a:prstGeom>
        </p:spPr>
      </p:pic>
      <p:pic>
        <p:nvPicPr>
          <p:cNvPr id="18" name="Picture 17">
            <a:extLst>
              <a:ext uri="{FF2B5EF4-FFF2-40B4-BE49-F238E27FC236}">
                <a16:creationId xmlns:a16="http://schemas.microsoft.com/office/drawing/2014/main" id="{EBE499C8-F8BD-44CA-8BC9-23101203D9EA}"/>
              </a:ext>
            </a:extLst>
          </p:cNvPr>
          <p:cNvPicPr>
            <a:picLocks noChangeAspect="1"/>
          </p:cNvPicPr>
          <p:nvPr/>
        </p:nvPicPr>
        <p:blipFill>
          <a:blip r:embed="rId5"/>
          <a:stretch>
            <a:fillRect/>
          </a:stretch>
        </p:blipFill>
        <p:spPr>
          <a:xfrm>
            <a:off x="1025119" y="5019766"/>
            <a:ext cx="9569867" cy="732259"/>
          </a:xfrm>
          <a:prstGeom prst="rect">
            <a:avLst/>
          </a:prstGeom>
        </p:spPr>
      </p:pic>
      <p:sp>
        <p:nvSpPr>
          <p:cNvPr id="10" name="Subtitle 2">
            <a:extLst>
              <a:ext uri="{FF2B5EF4-FFF2-40B4-BE49-F238E27FC236}">
                <a16:creationId xmlns:a16="http://schemas.microsoft.com/office/drawing/2014/main" id="{697814D4-B1D4-4033-8261-81015403446B}"/>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725681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18</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70788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eight unknowns                                       can be obtained by multiplying both sides of the equations in (8.19) by the denominator</a:t>
            </a:r>
          </a:p>
        </p:txBody>
      </p:sp>
      <p:pic>
        <p:nvPicPr>
          <p:cNvPr id="7" name="Picture 6">
            <a:extLst>
              <a:ext uri="{FF2B5EF4-FFF2-40B4-BE49-F238E27FC236}">
                <a16:creationId xmlns:a16="http://schemas.microsoft.com/office/drawing/2014/main" id="{917ACEDF-F688-40CC-B473-47D06BA1336F}"/>
              </a:ext>
            </a:extLst>
          </p:cNvPr>
          <p:cNvPicPr>
            <a:picLocks noChangeAspect="1"/>
          </p:cNvPicPr>
          <p:nvPr/>
        </p:nvPicPr>
        <p:blipFill>
          <a:blip r:embed="rId4"/>
          <a:stretch>
            <a:fillRect/>
          </a:stretch>
        </p:blipFill>
        <p:spPr>
          <a:xfrm>
            <a:off x="3591120" y="1599402"/>
            <a:ext cx="2371725" cy="495300"/>
          </a:xfrm>
          <a:prstGeom prst="rect">
            <a:avLst/>
          </a:prstGeom>
        </p:spPr>
      </p:pic>
      <p:pic>
        <p:nvPicPr>
          <p:cNvPr id="12" name="Picture 11">
            <a:extLst>
              <a:ext uri="{FF2B5EF4-FFF2-40B4-BE49-F238E27FC236}">
                <a16:creationId xmlns:a16="http://schemas.microsoft.com/office/drawing/2014/main" id="{2FCB4D99-3B9E-4427-985F-7D7A04A4A77C}"/>
              </a:ext>
            </a:extLst>
          </p:cNvPr>
          <p:cNvPicPr>
            <a:picLocks noChangeAspect="1"/>
          </p:cNvPicPr>
          <p:nvPr/>
        </p:nvPicPr>
        <p:blipFill>
          <a:blip r:embed="rId5"/>
          <a:stretch>
            <a:fillRect/>
          </a:stretch>
        </p:blipFill>
        <p:spPr>
          <a:xfrm>
            <a:off x="1684564" y="2376444"/>
            <a:ext cx="8953500" cy="1466850"/>
          </a:xfrm>
          <a:prstGeom prst="rect">
            <a:avLst/>
          </a:prstGeom>
        </p:spPr>
      </p:pic>
      <p:sp>
        <p:nvSpPr>
          <p:cNvPr id="14" name="TextBox 13">
            <a:extLst>
              <a:ext uri="{FF2B5EF4-FFF2-40B4-BE49-F238E27FC236}">
                <a16:creationId xmlns:a16="http://schemas.microsoft.com/office/drawing/2014/main" id="{EF26214B-9010-404A-A0BF-992FE38315CF}"/>
              </a:ext>
            </a:extLst>
          </p:cNvPr>
          <p:cNvSpPr txBox="1"/>
          <p:nvPr/>
        </p:nvSpPr>
        <p:spPr>
          <a:xfrm>
            <a:off x="809819" y="3813721"/>
            <a:ext cx="10154038" cy="1323439"/>
          </a:xfrm>
          <a:prstGeom prst="rect">
            <a:avLst/>
          </a:prstGeom>
          <a:noFill/>
        </p:spPr>
        <p:txBody>
          <a:bodyPr wrap="square">
            <a:spAutoFit/>
          </a:bodyPr>
          <a:lstStyle/>
          <a:p>
            <a:r>
              <a:rPr lang="en-US" sz="2000" dirty="0">
                <a:latin typeface="Adobe Caslon Pro" panose="0205050205050A020403" pitchFamily="18" charset="0"/>
                <a:cs typeface="Adobe Arabic" panose="02040503050201020203" pitchFamily="18" charset="-78"/>
              </a:rPr>
              <a:t>	However, this is not optimal, since the denominator D, can vary quite a bit from 	point to point.</a:t>
            </a: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way to compensate for this is to reweight each equation by the inverse of the current estimate of the denominator, D,</a:t>
            </a:r>
          </a:p>
        </p:txBody>
      </p:sp>
      <p:pic>
        <p:nvPicPr>
          <p:cNvPr id="17" name="Picture 16">
            <a:extLst>
              <a:ext uri="{FF2B5EF4-FFF2-40B4-BE49-F238E27FC236}">
                <a16:creationId xmlns:a16="http://schemas.microsoft.com/office/drawing/2014/main" id="{9F1F9907-18F1-48AD-8E76-E11CB7D7FEF1}"/>
              </a:ext>
            </a:extLst>
          </p:cNvPr>
          <p:cNvPicPr>
            <a:picLocks noChangeAspect="1"/>
          </p:cNvPicPr>
          <p:nvPr/>
        </p:nvPicPr>
        <p:blipFill>
          <a:blip r:embed="rId6"/>
          <a:stretch>
            <a:fillRect/>
          </a:stretch>
        </p:blipFill>
        <p:spPr>
          <a:xfrm>
            <a:off x="1228143" y="5086640"/>
            <a:ext cx="9229725" cy="1685925"/>
          </a:xfrm>
          <a:prstGeom prst="rect">
            <a:avLst/>
          </a:prstGeom>
        </p:spPr>
      </p:pic>
      <p:sp>
        <p:nvSpPr>
          <p:cNvPr id="13" name="Subtitle 2">
            <a:extLst>
              <a:ext uri="{FF2B5EF4-FFF2-40B4-BE49-F238E27FC236}">
                <a16:creationId xmlns:a16="http://schemas.microsoft.com/office/drawing/2014/main" id="{78F01F18-B121-45F3-B999-81F43887F0BC}"/>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52965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19</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most principled way to do the estimation, however, is to directly minimize the squared residual equations using the Gauss–Newton approximation, which yields the set of equations,</a:t>
            </a:r>
          </a:p>
        </p:txBody>
      </p:sp>
      <p:pic>
        <p:nvPicPr>
          <p:cNvPr id="10" name="Picture 9">
            <a:extLst>
              <a:ext uri="{FF2B5EF4-FFF2-40B4-BE49-F238E27FC236}">
                <a16:creationId xmlns:a16="http://schemas.microsoft.com/office/drawing/2014/main" id="{9DF31E69-A0CF-499A-BD96-FCBB3C891507}"/>
              </a:ext>
            </a:extLst>
          </p:cNvPr>
          <p:cNvPicPr>
            <a:picLocks noChangeAspect="1"/>
          </p:cNvPicPr>
          <p:nvPr/>
        </p:nvPicPr>
        <p:blipFill>
          <a:blip r:embed="rId4"/>
          <a:stretch>
            <a:fillRect/>
          </a:stretch>
        </p:blipFill>
        <p:spPr>
          <a:xfrm>
            <a:off x="1347787" y="2741741"/>
            <a:ext cx="9496425" cy="1647825"/>
          </a:xfrm>
          <a:prstGeom prst="rect">
            <a:avLst/>
          </a:prstGeom>
        </p:spPr>
      </p:pic>
      <p:sp>
        <p:nvSpPr>
          <p:cNvPr id="11" name="Subtitle 2">
            <a:extLst>
              <a:ext uri="{FF2B5EF4-FFF2-40B4-BE49-F238E27FC236}">
                <a16:creationId xmlns:a16="http://schemas.microsoft.com/office/drawing/2014/main" id="{0D4C74F6-26F0-4BCF-AA21-7391E88F4A79}"/>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3" name="文字方塊 2">
            <a:extLst>
              <a:ext uri="{FF2B5EF4-FFF2-40B4-BE49-F238E27FC236}">
                <a16:creationId xmlns:a16="http://schemas.microsoft.com/office/drawing/2014/main" id="{54CECA76-0B12-4AA0-8BE1-2F645663E78A}"/>
              </a:ext>
            </a:extLst>
          </p:cNvPr>
          <p:cNvSpPr txBox="1"/>
          <p:nvPr/>
        </p:nvSpPr>
        <p:spPr>
          <a:xfrm>
            <a:off x="905069" y="4472953"/>
            <a:ext cx="10154038" cy="923330"/>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latin typeface="Adobe Caslon Pro" panose="0205050205050A020403"/>
              </a:rPr>
              <a:t>The left-hand side consists of unweighted prediction errors.</a:t>
            </a:r>
          </a:p>
          <a:p>
            <a:pPr marL="285750" indent="-285750">
              <a:buFont typeface="Arial" panose="020B0604020202020204" pitchFamily="34" charset="0"/>
              <a:buChar char="•"/>
            </a:pPr>
            <a:r>
              <a:rPr lang="en-US" altLang="zh-TW" dirty="0">
                <a:latin typeface="Adobe Caslon Pro" panose="0205050205050A020403"/>
              </a:rPr>
              <a:t>the quantities inside J involve predicted feature locations  (x˜, y˜) instead of sensed feature locations (xˆ, yˆ).</a:t>
            </a:r>
            <a:endParaRPr lang="zh-TW" altLang="en-US" dirty="0">
              <a:latin typeface="Adobe Caslon Pro" panose="0205050205050A020403"/>
            </a:endParaRPr>
          </a:p>
        </p:txBody>
      </p:sp>
    </p:spTree>
    <p:extLst>
      <p:ext uri="{BB962C8B-B14F-4D97-AF65-F5344CB8AC3E}">
        <p14:creationId xmlns:p14="http://schemas.microsoft.com/office/powerpoint/2010/main" val="68716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818762" y="528376"/>
            <a:ext cx="2329962" cy="486507"/>
          </a:xfrm>
        </p:spPr>
        <p:txBody>
          <a:bodyPr>
            <a:normAutofit fontScale="90000"/>
          </a:bodyPr>
          <a:lstStyle/>
          <a:p>
            <a:r>
              <a:rPr lang="en-US" sz="3200" b="1" i="0" cap="none" dirty="0">
                <a:solidFill>
                  <a:schemeClr val="tx1"/>
                </a:solidFill>
                <a:latin typeface="Adobe Caslon Pro" panose="0205050205050A020403" pitchFamily="18" charset="0"/>
                <a:cs typeface="Arial" panose="020B0604020202020204" pitchFamily="34" charset="0"/>
              </a:rPr>
              <a:t>Outlines</a:t>
            </a:r>
            <a:endParaRPr lang="en-001" sz="3200" b="1" i="0" cap="none" dirty="0">
              <a:solidFill>
                <a:schemeClr val="tx1"/>
              </a:solidFill>
              <a:latin typeface="Adobe Caslon Pro" panose="0205050205050A020403" pitchFamily="18" charset="0"/>
              <a:cs typeface="Arial" panose="020B0604020202020204" pitchFamily="34" charset="0"/>
            </a:endParaRPr>
          </a:p>
        </p:txBody>
      </p:sp>
      <p:sp>
        <p:nvSpPr>
          <p:cNvPr id="3" name="Content Placeholder 2">
            <a:extLst>
              <a:ext uri="{FF2B5EF4-FFF2-40B4-BE49-F238E27FC236}">
                <a16:creationId xmlns:a16="http://schemas.microsoft.com/office/drawing/2014/main" id="{FD48A962-333C-4270-947E-35506C1A98C1}"/>
              </a:ext>
            </a:extLst>
          </p:cNvPr>
          <p:cNvSpPr>
            <a:spLocks noGrp="1"/>
          </p:cNvSpPr>
          <p:nvPr>
            <p:ph idx="1"/>
          </p:nvPr>
        </p:nvSpPr>
        <p:spPr>
          <a:xfrm>
            <a:off x="1143000" y="1624256"/>
            <a:ext cx="9906000" cy="2560882"/>
          </a:xfrm>
        </p:spPr>
        <p:txBody>
          <a:bodyPr>
            <a:normAutofit/>
          </a:bodyPr>
          <a:lstStyle/>
          <a:p>
            <a:r>
              <a:rPr lang="en-US" dirty="0"/>
              <a:t>8.1 Pairwise alignment</a:t>
            </a:r>
          </a:p>
          <a:p>
            <a:r>
              <a:rPr lang="en-US" dirty="0"/>
              <a:t>8.2 Image stitching</a:t>
            </a:r>
          </a:p>
          <a:p>
            <a:r>
              <a:rPr lang="en-US" dirty="0"/>
              <a:t>8.3 Global alignment</a:t>
            </a:r>
          </a:p>
          <a:p>
            <a:r>
              <a:rPr lang="en-US" dirty="0"/>
              <a:t>8.4 Compositing</a:t>
            </a:r>
          </a:p>
        </p:txBody>
      </p:sp>
      <p:sp>
        <p:nvSpPr>
          <p:cNvPr id="4" name="Subtitle 2">
            <a:extLst>
              <a:ext uri="{FF2B5EF4-FFF2-40B4-BE49-F238E27FC236}">
                <a16:creationId xmlns:a16="http://schemas.microsoft.com/office/drawing/2014/main" id="{9D569B3A-CBC3-43B1-82D2-B4BADACB0EEA}"/>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a:t>
            </a:fld>
            <a:endParaRPr lang="en-US" dirty="0"/>
          </a:p>
        </p:txBody>
      </p:sp>
    </p:spTree>
    <p:extLst>
      <p:ext uri="{BB962C8B-B14F-4D97-AF65-F5344CB8AC3E}">
        <p14:creationId xmlns:p14="http://schemas.microsoft.com/office/powerpoint/2010/main" val="88857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20</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Robust least squares and RANSAC</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32343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It is preferable to use an M-estimator when there are outliers among the correspondences. M-estimators are a broad class of extremum estimators for which the objective function is a sample average.</a:t>
                </a: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Apply a robust penalty function </a:t>
                </a:r>
                <a14:m>
                  <m:oMath xmlns:m="http://schemas.openxmlformats.org/officeDocument/2006/math">
                    <m:r>
                      <a:rPr lang="en-US" sz="2000" i="1" smtClean="0">
                        <a:latin typeface="Cambria Math" panose="02040503050406030204" pitchFamily="18" charset="0"/>
                        <a:ea typeface="Cambria Math" panose="02040503050406030204" pitchFamily="18" charset="0"/>
                        <a:cs typeface="Adobe Arabic" panose="02040503050201020203" pitchFamily="18" charset="-78"/>
                      </a:rPr>
                      <m:t>𝜌</m:t>
                    </m:r>
                    <m:r>
                      <a:rPr lang="en-US" sz="2000" b="0" i="1" smtClean="0">
                        <a:latin typeface="Cambria Math" panose="02040503050406030204" pitchFamily="18" charset="0"/>
                        <a:ea typeface="Cambria Math" panose="02040503050406030204" pitchFamily="18" charset="0"/>
                        <a:cs typeface="Adobe Arabic" panose="02040503050201020203" pitchFamily="18" charset="-78"/>
                      </a:rPr>
                      <m:t>(|</m:t>
                    </m:r>
                    <m:d>
                      <m:dPr>
                        <m:begChr m:val="|"/>
                        <m:endChr m:val="|"/>
                        <m:ctrlPr>
                          <a:rPr lang="en-US" sz="2000" b="0" i="1" smtClean="0">
                            <a:latin typeface="Cambria Math" panose="02040503050406030204" pitchFamily="18" charset="0"/>
                            <a:ea typeface="Cambria Math" panose="02040503050406030204" pitchFamily="18" charset="0"/>
                            <a:cs typeface="Adobe Arabic" panose="02040503050201020203" pitchFamily="18" charset="-78"/>
                          </a:rPr>
                        </m:ctrlPr>
                      </m:dPr>
                      <m:e>
                        <m:sSub>
                          <m:sSubPr>
                            <m:ctrlPr>
                              <a:rPr lang="en-US" sz="2000" b="0" i="1" smtClean="0">
                                <a:latin typeface="Cambria Math" panose="02040503050406030204" pitchFamily="18" charset="0"/>
                                <a:ea typeface="Cambria Math" panose="02040503050406030204" pitchFamily="18" charset="0"/>
                                <a:cs typeface="Adobe Arabic" panose="02040503050201020203" pitchFamily="18" charset="-78"/>
                              </a:rPr>
                            </m:ctrlPr>
                          </m:sSubPr>
                          <m:e>
                            <m:r>
                              <a:rPr lang="en-US" sz="2000" b="0" i="1" smtClean="0">
                                <a:latin typeface="Cambria Math" panose="02040503050406030204" pitchFamily="18" charset="0"/>
                                <a:ea typeface="Cambria Math" panose="02040503050406030204" pitchFamily="18" charset="0"/>
                                <a:cs typeface="Adobe Arabic" panose="02040503050201020203" pitchFamily="18" charset="-78"/>
                              </a:rPr>
                              <m:t>𝑟</m:t>
                            </m:r>
                          </m:e>
                          <m:sub>
                            <m:r>
                              <a:rPr lang="en-US" sz="2000" b="0" i="1" smtClean="0">
                                <a:latin typeface="Cambria Math" panose="02040503050406030204" pitchFamily="18" charset="0"/>
                                <a:ea typeface="Cambria Math" panose="02040503050406030204" pitchFamily="18" charset="0"/>
                                <a:cs typeface="Adobe Arabic" panose="02040503050201020203" pitchFamily="18" charset="-78"/>
                              </a:rPr>
                              <m:t>𝑖</m:t>
                            </m:r>
                          </m:sub>
                        </m:sSub>
                      </m:e>
                    </m:d>
                    <m:r>
                      <a:rPr lang="en-US" sz="2000" b="0" i="1" smtClean="0">
                        <a:latin typeface="Cambria Math" panose="02040503050406030204" pitchFamily="18" charset="0"/>
                        <a:ea typeface="Cambria Math" panose="02040503050406030204" pitchFamily="18" charset="0"/>
                        <a:cs typeface="Adobe Arabic" panose="02040503050201020203" pitchFamily="18" charset="-78"/>
                      </a:rPr>
                      <m:t>|)</m:t>
                    </m:r>
                  </m:oMath>
                </a14:m>
                <a:r>
                  <a:rPr lang="en-US" sz="2000" dirty="0">
                    <a:latin typeface="Adobe Caslon Pro" panose="0205050205050A020403" pitchFamily="18" charset="0"/>
                    <a:cs typeface="Adobe Arabic" panose="02040503050201020203" pitchFamily="18" charset="-78"/>
                  </a:rPr>
                  <a:t> to the residuals instead of squaring them</a:t>
                </a:r>
              </a:p>
            </p:txBody>
          </p:sp>
        </mc:Choice>
        <mc:Fallback>
          <p:sp>
            <p:nvSpPr>
              <p:cNvPr id="8" name="TextBox 7">
                <a:extLst>
                  <a:ext uri="{FF2B5EF4-FFF2-40B4-BE49-F238E27FC236}">
                    <a16:creationId xmlns:a16="http://schemas.microsoft.com/office/drawing/2014/main" id="{CF1B369F-98CA-4BF3-A098-51F515E14505}"/>
                  </a:ext>
                </a:extLst>
              </p:cNvPr>
              <p:cNvSpPr txBox="1">
                <a:spLocks noRot="1" noChangeAspect="1" noMove="1" noResize="1" noEditPoints="1" noAdjustHandles="1" noChangeArrowheads="1" noChangeShapeType="1" noTextEdit="1"/>
              </p:cNvSpPr>
              <p:nvPr/>
            </p:nvSpPr>
            <p:spPr>
              <a:xfrm>
                <a:off x="790770" y="1726078"/>
                <a:ext cx="10154038" cy="1323439"/>
              </a:xfrm>
              <a:prstGeom prst="rect">
                <a:avLst/>
              </a:prstGeom>
              <a:blipFill>
                <a:blip r:embed="rId4"/>
                <a:stretch>
                  <a:fillRect l="-541" t="-2304" b="-7373"/>
                </a:stretch>
              </a:blipFill>
            </p:spPr>
            <p:txBody>
              <a:bodyPr/>
              <a:lstStyle/>
              <a:p>
                <a:r>
                  <a:rPr lang="zh-TW" altLang="en-US">
                    <a:noFill/>
                  </a:rPr>
                  <a:t> </a:t>
                </a:r>
              </a:p>
            </p:txBody>
          </p:sp>
        </mc:Fallback>
      </mc:AlternateContent>
      <p:pic>
        <p:nvPicPr>
          <p:cNvPr id="7" name="Picture 6">
            <a:extLst>
              <a:ext uri="{FF2B5EF4-FFF2-40B4-BE49-F238E27FC236}">
                <a16:creationId xmlns:a16="http://schemas.microsoft.com/office/drawing/2014/main" id="{5262CC1F-EF63-4ED0-90F6-0AC3131BFCFF}"/>
              </a:ext>
            </a:extLst>
          </p:cNvPr>
          <p:cNvPicPr>
            <a:picLocks noChangeAspect="1"/>
          </p:cNvPicPr>
          <p:nvPr/>
        </p:nvPicPr>
        <p:blipFill>
          <a:blip r:embed="rId5"/>
          <a:stretch>
            <a:fillRect/>
          </a:stretch>
        </p:blipFill>
        <p:spPr>
          <a:xfrm>
            <a:off x="3114481" y="3113613"/>
            <a:ext cx="5715000" cy="704850"/>
          </a:xfrm>
          <a:prstGeom prst="rect">
            <a:avLst/>
          </a:prstGeom>
        </p:spPr>
      </p:pic>
      <p:sp>
        <p:nvSpPr>
          <p:cNvPr id="15" name="TextBox 14">
            <a:extLst>
              <a:ext uri="{FF2B5EF4-FFF2-40B4-BE49-F238E27FC236}">
                <a16:creationId xmlns:a16="http://schemas.microsoft.com/office/drawing/2014/main" id="{42B8F4AC-E533-4EA7-BEE2-E7A82238E478}"/>
              </a:ext>
            </a:extLst>
          </p:cNvPr>
          <p:cNvSpPr txBox="1"/>
          <p:nvPr/>
        </p:nvSpPr>
        <p:spPr>
          <a:xfrm>
            <a:off x="894962" y="3945676"/>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can take the derivative of this function with respect to p and set it to 0,</a:t>
            </a:r>
          </a:p>
        </p:txBody>
      </p:sp>
      <p:pic>
        <p:nvPicPr>
          <p:cNvPr id="17" name="Picture 16">
            <a:extLst>
              <a:ext uri="{FF2B5EF4-FFF2-40B4-BE49-F238E27FC236}">
                <a16:creationId xmlns:a16="http://schemas.microsoft.com/office/drawing/2014/main" id="{4738BAAF-8943-4A21-9336-EFE5F9D40919}"/>
              </a:ext>
            </a:extLst>
          </p:cNvPr>
          <p:cNvPicPr>
            <a:picLocks noChangeAspect="1"/>
          </p:cNvPicPr>
          <p:nvPr/>
        </p:nvPicPr>
        <p:blipFill>
          <a:blip r:embed="rId6"/>
          <a:stretch>
            <a:fillRect/>
          </a:stretch>
        </p:blipFill>
        <p:spPr>
          <a:xfrm>
            <a:off x="1868554" y="4378734"/>
            <a:ext cx="6562725" cy="800100"/>
          </a:xfrm>
          <a:prstGeom prst="rect">
            <a:avLst/>
          </a:prstGeom>
        </p:spPr>
      </p:pic>
      <p:pic>
        <p:nvPicPr>
          <p:cNvPr id="18" name="Picture 17">
            <a:extLst>
              <a:ext uri="{FF2B5EF4-FFF2-40B4-BE49-F238E27FC236}">
                <a16:creationId xmlns:a16="http://schemas.microsoft.com/office/drawing/2014/main" id="{DCCF82DB-89CA-407C-BC90-2ACF38352616}"/>
              </a:ext>
            </a:extLst>
          </p:cNvPr>
          <p:cNvPicPr>
            <a:picLocks noChangeAspect="1"/>
          </p:cNvPicPr>
          <p:nvPr/>
        </p:nvPicPr>
        <p:blipFill>
          <a:blip r:embed="rId7"/>
          <a:stretch>
            <a:fillRect/>
          </a:stretch>
        </p:blipFill>
        <p:spPr>
          <a:xfrm>
            <a:off x="1999183" y="5276748"/>
            <a:ext cx="6981825" cy="266700"/>
          </a:xfrm>
          <a:prstGeom prst="rect">
            <a:avLst/>
          </a:prstGeom>
        </p:spPr>
      </p:pic>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3" name="文字方塊 2">
            <a:extLst>
              <a:ext uri="{FF2B5EF4-FFF2-40B4-BE49-F238E27FC236}">
                <a16:creationId xmlns:a16="http://schemas.microsoft.com/office/drawing/2014/main" id="{3328B845-9EAA-4BE9-9124-BE70AFFC8E0E}"/>
              </a:ext>
            </a:extLst>
          </p:cNvPr>
          <p:cNvSpPr txBox="1"/>
          <p:nvPr/>
        </p:nvSpPr>
        <p:spPr>
          <a:xfrm>
            <a:off x="7541312" y="158592"/>
            <a:ext cx="3403496" cy="369332"/>
          </a:xfrm>
          <a:prstGeom prst="rect">
            <a:avLst/>
          </a:prstGeom>
          <a:noFill/>
        </p:spPr>
        <p:txBody>
          <a:bodyPr wrap="none" rtlCol="0">
            <a:spAutoFit/>
          </a:bodyPr>
          <a:lstStyle/>
          <a:p>
            <a:r>
              <a:rPr lang="en-US" altLang="zh-TW" dirty="0"/>
              <a:t>RANSAC: </a:t>
            </a:r>
            <a:r>
              <a:rPr lang="en-US" altLang="zh-TW" dirty="0" err="1"/>
              <a:t>RANdom</a:t>
            </a:r>
            <a:r>
              <a:rPr lang="en-US" altLang="zh-TW" dirty="0"/>
              <a:t> Sample Consensus</a:t>
            </a:r>
            <a:endParaRPr lang="zh-TW" altLang="en-US" dirty="0"/>
          </a:p>
        </p:txBody>
      </p:sp>
    </p:spTree>
    <p:extLst>
      <p:ext uri="{BB962C8B-B14F-4D97-AF65-F5344CB8AC3E}">
        <p14:creationId xmlns:p14="http://schemas.microsoft.com/office/powerpoint/2010/main" val="191181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21</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Robust least squares and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we introduce a weight function,                         , we observe that finding the stationary point of (8.25) using (8.26) is equivalent to minimizing the Iteratively Reweighted Least Squares (IRLS) problem</a:t>
            </a:r>
          </a:p>
        </p:txBody>
      </p:sp>
      <p:pic>
        <p:nvPicPr>
          <p:cNvPr id="12" name="Picture 11">
            <a:extLst>
              <a:ext uri="{FF2B5EF4-FFF2-40B4-BE49-F238E27FC236}">
                <a16:creationId xmlns:a16="http://schemas.microsoft.com/office/drawing/2014/main" id="{B01AE6C2-0866-4483-A0C9-70CD1BB3054D}"/>
              </a:ext>
            </a:extLst>
          </p:cNvPr>
          <p:cNvPicPr>
            <a:picLocks noChangeAspect="1"/>
          </p:cNvPicPr>
          <p:nvPr/>
        </p:nvPicPr>
        <p:blipFill>
          <a:blip r:embed="rId4"/>
          <a:stretch>
            <a:fillRect/>
          </a:stretch>
        </p:blipFill>
        <p:spPr>
          <a:xfrm>
            <a:off x="5134364" y="1720899"/>
            <a:ext cx="1466850" cy="361950"/>
          </a:xfrm>
          <a:prstGeom prst="rect">
            <a:avLst/>
          </a:prstGeom>
        </p:spPr>
      </p:pic>
      <p:pic>
        <p:nvPicPr>
          <p:cNvPr id="14" name="Picture 13">
            <a:extLst>
              <a:ext uri="{FF2B5EF4-FFF2-40B4-BE49-F238E27FC236}">
                <a16:creationId xmlns:a16="http://schemas.microsoft.com/office/drawing/2014/main" id="{33F89D91-1238-430C-9D0D-41B07040BA9D}"/>
              </a:ext>
            </a:extLst>
          </p:cNvPr>
          <p:cNvPicPr>
            <a:picLocks noChangeAspect="1"/>
          </p:cNvPicPr>
          <p:nvPr/>
        </p:nvPicPr>
        <p:blipFill>
          <a:blip r:embed="rId5"/>
          <a:stretch>
            <a:fillRect/>
          </a:stretch>
        </p:blipFill>
        <p:spPr>
          <a:xfrm>
            <a:off x="4486275" y="2866835"/>
            <a:ext cx="5657850" cy="619125"/>
          </a:xfrm>
          <a:prstGeom prst="rect">
            <a:avLst/>
          </a:prstGeom>
        </p:spPr>
      </p:pic>
      <p:pic>
        <p:nvPicPr>
          <p:cNvPr id="18" name="Picture 17">
            <a:extLst>
              <a:ext uri="{FF2B5EF4-FFF2-40B4-BE49-F238E27FC236}">
                <a16:creationId xmlns:a16="http://schemas.microsoft.com/office/drawing/2014/main" id="{7AB40EC0-3282-4327-B438-4B59736CB0EF}"/>
              </a:ext>
            </a:extLst>
          </p:cNvPr>
          <p:cNvPicPr>
            <a:picLocks noChangeAspect="1"/>
          </p:cNvPicPr>
          <p:nvPr/>
        </p:nvPicPr>
        <p:blipFill>
          <a:blip r:embed="rId6"/>
          <a:stretch>
            <a:fillRect/>
          </a:stretch>
        </p:blipFill>
        <p:spPr>
          <a:xfrm>
            <a:off x="1165860" y="3611054"/>
            <a:ext cx="8077200" cy="371475"/>
          </a:xfrm>
          <a:prstGeom prst="rect">
            <a:avLst/>
          </a:prstGeom>
        </p:spPr>
      </p:pic>
      <p:sp>
        <p:nvSpPr>
          <p:cNvPr id="11" name="Subtitle 2">
            <a:extLst>
              <a:ext uri="{FF2B5EF4-FFF2-40B4-BE49-F238E27FC236}">
                <a16:creationId xmlns:a16="http://schemas.microsoft.com/office/drawing/2014/main" id="{D9ADF857-DFD0-4AEB-ACC1-A8DD768B7908}"/>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3" name="文字方塊 2">
            <a:extLst>
              <a:ext uri="{FF2B5EF4-FFF2-40B4-BE49-F238E27FC236}">
                <a16:creationId xmlns:a16="http://schemas.microsoft.com/office/drawing/2014/main" id="{FB14F997-45EB-4FB0-AB60-0423BC5E1201}"/>
              </a:ext>
            </a:extLst>
          </p:cNvPr>
          <p:cNvSpPr txBox="1"/>
          <p:nvPr/>
        </p:nvSpPr>
        <p:spPr>
          <a:xfrm>
            <a:off x="7541312" y="149714"/>
            <a:ext cx="3403496" cy="369332"/>
          </a:xfrm>
          <a:prstGeom prst="rect">
            <a:avLst/>
          </a:prstGeom>
          <a:noFill/>
        </p:spPr>
        <p:txBody>
          <a:bodyPr wrap="none" rtlCol="0">
            <a:spAutoFit/>
          </a:bodyPr>
          <a:lstStyle/>
          <a:p>
            <a:r>
              <a:rPr lang="en-US" altLang="zh-TW" dirty="0"/>
              <a:t>RANSAC: </a:t>
            </a:r>
            <a:r>
              <a:rPr lang="en-US" altLang="zh-TW" dirty="0" err="1"/>
              <a:t>RANdom</a:t>
            </a:r>
            <a:r>
              <a:rPr lang="en-US" altLang="zh-TW" dirty="0"/>
              <a:t> Sample Consensus</a:t>
            </a:r>
            <a:endParaRPr lang="zh-TW" altLang="en-US" dirty="0"/>
          </a:p>
        </p:txBody>
      </p:sp>
      <p:pic>
        <p:nvPicPr>
          <p:cNvPr id="13" name="Picture 15">
            <a:extLst>
              <a:ext uri="{FF2B5EF4-FFF2-40B4-BE49-F238E27FC236}">
                <a16:creationId xmlns:a16="http://schemas.microsoft.com/office/drawing/2014/main" id="{C69EF9CD-654B-468F-970F-61602B6A1F6B}"/>
              </a:ext>
            </a:extLst>
          </p:cNvPr>
          <p:cNvPicPr>
            <a:picLocks noChangeAspect="1"/>
          </p:cNvPicPr>
          <p:nvPr/>
        </p:nvPicPr>
        <p:blipFill>
          <a:blip r:embed="rId7"/>
          <a:stretch>
            <a:fillRect/>
          </a:stretch>
        </p:blipFill>
        <p:spPr>
          <a:xfrm>
            <a:off x="4426714" y="4097636"/>
            <a:ext cx="5891893" cy="746744"/>
          </a:xfrm>
          <a:prstGeom prst="rect">
            <a:avLst/>
          </a:prstGeom>
        </p:spPr>
      </p:pic>
    </p:spTree>
    <p:extLst>
      <p:ext uri="{BB962C8B-B14F-4D97-AF65-F5344CB8AC3E}">
        <p14:creationId xmlns:p14="http://schemas.microsoft.com/office/powerpoint/2010/main" val="1837129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22</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Robust least squares and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IRLS algorithm alternates between computing the influence functions                   and solving the resulting weighted least squares problem (with fixed w values)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M-estimators can help reduce the influence of outliers. Starting with too many outliers will prevent IRLS (or other gradient descent algorithms) from converging to the global optimum.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 better approach is often to find a starting set of inlier correspondences, i.e., points that are consistent with a dominant motion estimate</a:t>
            </a:r>
          </a:p>
        </p:txBody>
      </p:sp>
      <p:pic>
        <p:nvPicPr>
          <p:cNvPr id="7" name="Picture 6">
            <a:extLst>
              <a:ext uri="{FF2B5EF4-FFF2-40B4-BE49-F238E27FC236}">
                <a16:creationId xmlns:a16="http://schemas.microsoft.com/office/drawing/2014/main" id="{610D2F3C-01FF-45A6-A268-45C6C41A3A7E}"/>
              </a:ext>
            </a:extLst>
          </p:cNvPr>
          <p:cNvPicPr>
            <a:picLocks noChangeAspect="1"/>
          </p:cNvPicPr>
          <p:nvPr/>
        </p:nvPicPr>
        <p:blipFill>
          <a:blip r:embed="rId4"/>
          <a:stretch>
            <a:fillRect/>
          </a:stretch>
        </p:blipFill>
        <p:spPr>
          <a:xfrm>
            <a:off x="9644937" y="1660815"/>
            <a:ext cx="1047750" cy="476250"/>
          </a:xfrm>
          <a:prstGeom prst="rect">
            <a:avLst/>
          </a:prstGeom>
        </p:spPr>
      </p:pic>
      <p:sp>
        <p:nvSpPr>
          <p:cNvPr id="13" name="Subtitle 2">
            <a:extLst>
              <a:ext uri="{FF2B5EF4-FFF2-40B4-BE49-F238E27FC236}">
                <a16:creationId xmlns:a16="http://schemas.microsoft.com/office/drawing/2014/main" id="{D418B170-3A0A-4E1D-AE68-7877689D6A18}"/>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121372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23</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Robust least squares and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Two widely used approaches to this problem are called </a:t>
            </a:r>
            <a:r>
              <a:rPr lang="en-US" sz="2000" dirty="0" err="1">
                <a:latin typeface="Adobe Caslon Pro" panose="0205050205050A020403" pitchFamily="18" charset="0"/>
                <a:cs typeface="Adobe Arabic" panose="02040503050201020203" pitchFamily="18" charset="-78"/>
              </a:rPr>
              <a:t>RANdom</a:t>
            </a:r>
            <a:r>
              <a:rPr lang="en-US" sz="2000" dirty="0">
                <a:latin typeface="Adobe Caslon Pro" panose="0205050205050A020403" pitchFamily="18" charset="0"/>
                <a:cs typeface="Adobe Arabic" panose="02040503050201020203" pitchFamily="18" charset="-78"/>
              </a:rPr>
              <a:t> </a:t>
            </a:r>
            <a:r>
              <a:rPr lang="en-US" sz="2000" dirty="0" err="1">
                <a:latin typeface="Adobe Caslon Pro" panose="0205050205050A020403" pitchFamily="18" charset="0"/>
                <a:cs typeface="Adobe Arabic" panose="02040503050201020203" pitchFamily="18" charset="-78"/>
              </a:rPr>
              <a:t>SAmple</a:t>
            </a:r>
            <a:r>
              <a:rPr lang="en-US" sz="2000" dirty="0">
                <a:latin typeface="Adobe Caslon Pro" panose="0205050205050A020403" pitchFamily="18" charset="0"/>
                <a:cs typeface="Adobe Arabic" panose="02040503050201020203" pitchFamily="18" charset="-78"/>
              </a:rPr>
              <a:t> Consensus, or RANSAC for short (</a:t>
            </a:r>
            <a:r>
              <a:rPr lang="en-US" sz="2000" dirty="0" err="1">
                <a:latin typeface="Adobe Caslon Pro" panose="0205050205050A020403" pitchFamily="18" charset="0"/>
                <a:cs typeface="Adobe Arabic" panose="02040503050201020203" pitchFamily="18" charset="-78"/>
              </a:rPr>
              <a:t>Fischler</a:t>
            </a:r>
            <a:r>
              <a:rPr lang="en-US" sz="2000" dirty="0">
                <a:latin typeface="Adobe Caslon Pro" panose="0205050205050A020403" pitchFamily="18" charset="0"/>
                <a:cs typeface="Adobe Arabic" panose="02040503050201020203" pitchFamily="18" charset="-78"/>
              </a:rPr>
              <a:t> and </a:t>
            </a:r>
            <a:r>
              <a:rPr lang="en-US" sz="2000" dirty="0" err="1">
                <a:latin typeface="Adobe Caslon Pro" panose="0205050205050A020403" pitchFamily="18" charset="0"/>
                <a:cs typeface="Adobe Arabic" panose="02040503050201020203" pitchFamily="18" charset="-78"/>
              </a:rPr>
              <a:t>Bolles</a:t>
            </a:r>
            <a:r>
              <a:rPr lang="en-US" sz="2000" dirty="0">
                <a:latin typeface="Adobe Caslon Pro" panose="0205050205050A020403" pitchFamily="18" charset="0"/>
                <a:cs typeface="Adobe Arabic" panose="02040503050201020203" pitchFamily="18" charset="-78"/>
              </a:rPr>
              <a:t> 1981), and Least Median of Squares (LMS) (</a:t>
            </a:r>
            <a:r>
              <a:rPr lang="en-US" sz="2000" dirty="0" err="1">
                <a:latin typeface="Adobe Caslon Pro" panose="0205050205050A020403" pitchFamily="18" charset="0"/>
                <a:cs typeface="Adobe Arabic" panose="02040503050201020203" pitchFamily="18" charset="-78"/>
              </a:rPr>
              <a:t>Rousseeuw</a:t>
            </a:r>
            <a:r>
              <a:rPr lang="en-US" sz="2000" dirty="0">
                <a:latin typeface="Adobe Caslon Pro" panose="0205050205050A020403" pitchFamily="18" charset="0"/>
                <a:cs typeface="Adobe Arabic" panose="02040503050201020203" pitchFamily="18" charset="-78"/>
              </a:rPr>
              <a:t> 1984).</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Both techniques start by selecting (at random) a subset of k correspondences, which is then used to compute an initial estimate for p. The residuals of the full set of correspondences are then computed as</a:t>
            </a:r>
          </a:p>
        </p:txBody>
      </p:sp>
      <p:pic>
        <p:nvPicPr>
          <p:cNvPr id="10" name="Picture 9">
            <a:extLst>
              <a:ext uri="{FF2B5EF4-FFF2-40B4-BE49-F238E27FC236}">
                <a16:creationId xmlns:a16="http://schemas.microsoft.com/office/drawing/2014/main" id="{1068FCB4-BCEB-44C8-83DB-84A33503F1AE}"/>
              </a:ext>
            </a:extLst>
          </p:cNvPr>
          <p:cNvPicPr>
            <a:picLocks noChangeAspect="1"/>
          </p:cNvPicPr>
          <p:nvPr/>
        </p:nvPicPr>
        <p:blipFill>
          <a:blip r:embed="rId4"/>
          <a:stretch>
            <a:fillRect/>
          </a:stretch>
        </p:blipFill>
        <p:spPr>
          <a:xfrm>
            <a:off x="4467808" y="3888807"/>
            <a:ext cx="6477000" cy="685800"/>
          </a:xfrm>
          <a:prstGeom prst="rect">
            <a:avLst/>
          </a:prstGeom>
        </p:spPr>
      </p:pic>
      <p:pic>
        <p:nvPicPr>
          <p:cNvPr id="12" name="Picture 11">
            <a:extLst>
              <a:ext uri="{FF2B5EF4-FFF2-40B4-BE49-F238E27FC236}">
                <a16:creationId xmlns:a16="http://schemas.microsoft.com/office/drawing/2014/main" id="{1887D816-5852-4783-8BD7-49C8532A877C}"/>
              </a:ext>
            </a:extLst>
          </p:cNvPr>
          <p:cNvPicPr>
            <a:picLocks noChangeAspect="1"/>
          </p:cNvPicPr>
          <p:nvPr/>
        </p:nvPicPr>
        <p:blipFill>
          <a:blip r:embed="rId5"/>
          <a:stretch>
            <a:fillRect/>
          </a:stretch>
        </p:blipFill>
        <p:spPr>
          <a:xfrm>
            <a:off x="1096735" y="4574607"/>
            <a:ext cx="10172700" cy="676275"/>
          </a:xfrm>
          <a:prstGeom prst="rect">
            <a:avLst/>
          </a:prstGeom>
        </p:spPr>
      </p:pic>
      <p:sp>
        <p:nvSpPr>
          <p:cNvPr id="13" name="Subtitle 2">
            <a:extLst>
              <a:ext uri="{FF2B5EF4-FFF2-40B4-BE49-F238E27FC236}">
                <a16:creationId xmlns:a16="http://schemas.microsoft.com/office/drawing/2014/main" id="{E09CB748-6AB8-4B46-B753-E398A25C1BBD}"/>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40063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24</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Robust least squares and RANSAC</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RANSAC technique then counts the number of inliers that are within </a:t>
                </a:r>
                <a14:m>
                  <m:oMath xmlns:m="http://schemas.openxmlformats.org/officeDocument/2006/math">
                    <m:r>
                      <a:rPr lang="en-US" sz="2000" i="1" smtClean="0">
                        <a:latin typeface="Cambria Math" panose="02040503050406030204" pitchFamily="18" charset="0"/>
                        <a:ea typeface="Cambria Math" panose="02040503050406030204" pitchFamily="18" charset="0"/>
                        <a:cs typeface="Adobe Arabic" panose="02040503050201020203" pitchFamily="18" charset="-78"/>
                      </a:rPr>
                      <m:t>𝜖</m:t>
                    </m:r>
                  </m:oMath>
                </a14:m>
                <a:r>
                  <a:rPr lang="en-US" sz="2000" dirty="0">
                    <a:latin typeface="Adobe Caslon Pro" panose="0205050205050A020403" pitchFamily="18" charset="0"/>
                    <a:cs typeface="Adobe Arabic" panose="02040503050201020203" pitchFamily="18" charset="-78"/>
                  </a:rPr>
                  <a:t> of their predicted location, i.e., whose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algn="l"/>
                <a:r>
                  <a:rPr lang="en-US" sz="2000" dirty="0">
                    <a:latin typeface="Adobe Caslon Pro" panose="0205050205050A020403" pitchFamily="18" charset="0"/>
                    <a:cs typeface="Adobe Arabic" panose="02040503050201020203" pitchFamily="18" charset="-78"/>
                  </a:rPr>
                  <a:t>     (The epsilon value is application-dependent but is often around 1–3 pixels.)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Least median of squares finds the median value of the            values.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random selection process is repeated S times and the sample set with the largest number of inliers (or with the smallest median residual) is kept as the final solution.</a:t>
                </a:r>
              </a:p>
            </p:txBody>
          </p:sp>
        </mc:Choice>
        <mc:Fallback>
          <p:sp>
            <p:nvSpPr>
              <p:cNvPr id="8" name="TextBox 7">
                <a:extLst>
                  <a:ext uri="{FF2B5EF4-FFF2-40B4-BE49-F238E27FC236}">
                    <a16:creationId xmlns:a16="http://schemas.microsoft.com/office/drawing/2014/main" id="{CF1B369F-98CA-4BF3-A098-51F515E14505}"/>
                  </a:ext>
                </a:extLst>
              </p:cNvPr>
              <p:cNvSpPr txBox="1">
                <a:spLocks noRot="1" noChangeAspect="1" noMove="1" noResize="1" noEditPoints="1" noAdjustHandles="1" noChangeArrowheads="1" noChangeShapeType="1" noTextEdit="1"/>
              </p:cNvSpPr>
              <p:nvPr/>
            </p:nvSpPr>
            <p:spPr>
              <a:xfrm>
                <a:off x="790770" y="1726078"/>
                <a:ext cx="10154038" cy="2862322"/>
              </a:xfrm>
              <a:prstGeom prst="rect">
                <a:avLst/>
              </a:prstGeom>
              <a:blipFill>
                <a:blip r:embed="rId4"/>
                <a:stretch>
                  <a:fillRect l="-541" t="-1064" b="-2766"/>
                </a:stretch>
              </a:blipFill>
            </p:spPr>
            <p:txBody>
              <a:bodyPr/>
              <a:lstStyle/>
              <a:p>
                <a:r>
                  <a:rPr lang="zh-TW" altLang="en-US">
                    <a:noFill/>
                  </a:rPr>
                  <a:t> </a:t>
                </a:r>
              </a:p>
            </p:txBody>
          </p:sp>
        </mc:Fallback>
      </mc:AlternateContent>
      <p:pic>
        <p:nvPicPr>
          <p:cNvPr id="7" name="Picture 6">
            <a:extLst>
              <a:ext uri="{FF2B5EF4-FFF2-40B4-BE49-F238E27FC236}">
                <a16:creationId xmlns:a16="http://schemas.microsoft.com/office/drawing/2014/main" id="{C8AEF6A9-7200-4929-9CF2-4500AB6B14EA}"/>
              </a:ext>
            </a:extLst>
          </p:cNvPr>
          <p:cNvPicPr>
            <a:picLocks noChangeAspect="1"/>
          </p:cNvPicPr>
          <p:nvPr/>
        </p:nvPicPr>
        <p:blipFill>
          <a:blip r:embed="rId5"/>
          <a:stretch>
            <a:fillRect/>
          </a:stretch>
        </p:blipFill>
        <p:spPr>
          <a:xfrm>
            <a:off x="4705739" y="2049923"/>
            <a:ext cx="1162050" cy="447675"/>
          </a:xfrm>
          <a:prstGeom prst="rect">
            <a:avLst/>
          </a:prstGeom>
        </p:spPr>
      </p:pic>
      <p:pic>
        <p:nvPicPr>
          <p:cNvPr id="13" name="Picture 12">
            <a:extLst>
              <a:ext uri="{FF2B5EF4-FFF2-40B4-BE49-F238E27FC236}">
                <a16:creationId xmlns:a16="http://schemas.microsoft.com/office/drawing/2014/main" id="{DE19C989-84DA-4D71-B681-309C767EA86F}"/>
              </a:ext>
            </a:extLst>
          </p:cNvPr>
          <p:cNvPicPr>
            <a:picLocks noChangeAspect="1"/>
          </p:cNvPicPr>
          <p:nvPr/>
        </p:nvPicPr>
        <p:blipFill>
          <a:blip r:embed="rId6"/>
          <a:stretch>
            <a:fillRect/>
          </a:stretch>
        </p:blipFill>
        <p:spPr>
          <a:xfrm>
            <a:off x="7381486" y="3157239"/>
            <a:ext cx="666750" cy="495300"/>
          </a:xfrm>
          <a:prstGeom prst="rect">
            <a:avLst/>
          </a:prstGeom>
        </p:spPr>
      </p:pic>
      <p:sp>
        <p:nvSpPr>
          <p:cNvPr id="14" name="Subtitle 2">
            <a:extLst>
              <a:ext uri="{FF2B5EF4-FFF2-40B4-BE49-F238E27FC236}">
                <a16:creationId xmlns:a16="http://schemas.microsoft.com/office/drawing/2014/main" id="{36953D1C-73C4-4D51-99EB-C52616EF51D0}"/>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037023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25</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Robust least squares and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17009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When the number of measurements is quite large, it may be preferable to only score a subset of the measurements in an initial round that selects the most plausible hypotheses for additional scoring and selection.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modification of RANSAC, which can significantly speed up its performance, is called Preemptive RANSAC (</a:t>
            </a:r>
            <a:r>
              <a:rPr lang="en-US" sz="2000" dirty="0" err="1">
                <a:latin typeface="Adobe Caslon Pro" panose="0205050205050A020403" pitchFamily="18" charset="0"/>
                <a:cs typeface="Adobe Arabic" panose="02040503050201020203" pitchFamily="18" charset="-78"/>
              </a:rPr>
              <a:t>Nist´er</a:t>
            </a:r>
            <a:r>
              <a:rPr lang="en-US" sz="2000" dirty="0">
                <a:latin typeface="Adobe Caslon Pro" panose="0205050205050A020403" pitchFamily="18" charset="0"/>
                <a:cs typeface="Adobe Arabic" panose="02040503050201020203" pitchFamily="18" charset="-78"/>
              </a:rPr>
              <a:t> 2003).</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another variant on RANSAC called PROSAC (</a:t>
            </a:r>
            <a:r>
              <a:rPr lang="en-US" sz="2000" dirty="0" err="1">
                <a:latin typeface="Adobe Caslon Pro" panose="0205050205050A020403" pitchFamily="18" charset="0"/>
                <a:cs typeface="Adobe Arabic" panose="02040503050201020203" pitchFamily="18" charset="-78"/>
              </a:rPr>
              <a:t>PROgressive</a:t>
            </a:r>
            <a:r>
              <a:rPr lang="en-US" sz="2000" dirty="0">
                <a:latin typeface="Adobe Caslon Pro" panose="0205050205050A020403" pitchFamily="18" charset="0"/>
                <a:cs typeface="Adobe Arabic" panose="02040503050201020203" pitchFamily="18" charset="-78"/>
              </a:rPr>
              <a:t> </a:t>
            </a:r>
            <a:r>
              <a:rPr lang="en-US" sz="2000" dirty="0" err="1">
                <a:latin typeface="Adobe Caslon Pro" panose="0205050205050A020403" pitchFamily="18" charset="0"/>
                <a:cs typeface="Adobe Arabic" panose="02040503050201020203" pitchFamily="18" charset="-78"/>
              </a:rPr>
              <a:t>SAmple</a:t>
            </a:r>
            <a:r>
              <a:rPr lang="en-US" sz="2000" dirty="0">
                <a:latin typeface="Adobe Caslon Pro" panose="0205050205050A020403" pitchFamily="18" charset="0"/>
                <a:cs typeface="Adobe Arabic" panose="02040503050201020203" pitchFamily="18" charset="-78"/>
              </a:rPr>
              <a:t> Consensus), random samples are initially added from the most “confident” matches, thereby speeding up the process of finding a (statistically) likely good set of inliers (Chum and </a:t>
            </a:r>
            <a:r>
              <a:rPr lang="en-US" sz="2000" dirty="0" err="1">
                <a:latin typeface="Adobe Caslon Pro" panose="0205050205050A020403" pitchFamily="18" charset="0"/>
                <a:cs typeface="Adobe Arabic" panose="02040503050201020203" pitchFamily="18" charset="-78"/>
              </a:rPr>
              <a:t>Matas</a:t>
            </a:r>
            <a:r>
              <a:rPr lang="en-US" sz="2000" dirty="0">
                <a:latin typeface="Adobe Caslon Pro" panose="0205050205050A020403" pitchFamily="18" charset="0"/>
                <a:cs typeface="Adobe Arabic" panose="02040503050201020203" pitchFamily="18" charset="-78"/>
              </a:rPr>
              <a:t> 2005).</a:t>
            </a:r>
          </a:p>
        </p:txBody>
      </p:sp>
      <p:sp>
        <p:nvSpPr>
          <p:cNvPr id="10" name="Subtitle 2">
            <a:extLst>
              <a:ext uri="{FF2B5EF4-FFF2-40B4-BE49-F238E27FC236}">
                <a16:creationId xmlns:a16="http://schemas.microsoft.com/office/drawing/2014/main" id="{8C50AE59-4675-49E6-9B0C-F1A5D5FFED54}"/>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307966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8.1.5 3D Alignment</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63121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Instead of aligning 2D sets of image features, many computer vision applications require the alignment of 3D points.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the case where the 3D transformations are linear in the motion parameters, e.g., for translation, similarity, and affine, regular least squares (8.5) can be used</a:t>
            </a:r>
          </a:p>
        </p:txBody>
      </p:sp>
      <p:pic>
        <p:nvPicPr>
          <p:cNvPr id="7" name="Picture 6">
            <a:extLst>
              <a:ext uri="{FF2B5EF4-FFF2-40B4-BE49-F238E27FC236}">
                <a16:creationId xmlns:a16="http://schemas.microsoft.com/office/drawing/2014/main" id="{5151E7CC-2B8A-4D52-8087-71BB572CD723}"/>
              </a:ext>
            </a:extLst>
          </p:cNvPr>
          <p:cNvPicPr>
            <a:picLocks noChangeAspect="1"/>
          </p:cNvPicPr>
          <p:nvPr/>
        </p:nvPicPr>
        <p:blipFill>
          <a:blip r:embed="rId4"/>
          <a:stretch>
            <a:fillRect/>
          </a:stretch>
        </p:blipFill>
        <p:spPr>
          <a:xfrm>
            <a:off x="1134058" y="3572011"/>
            <a:ext cx="9810750" cy="1476375"/>
          </a:xfrm>
          <a:prstGeom prst="rect">
            <a:avLst/>
          </a:prstGeom>
        </p:spPr>
      </p:pic>
      <p:sp>
        <p:nvSpPr>
          <p:cNvPr id="11" name="TextBox 10">
            <a:extLst>
              <a:ext uri="{FF2B5EF4-FFF2-40B4-BE49-F238E27FC236}">
                <a16:creationId xmlns:a16="http://schemas.microsoft.com/office/drawing/2014/main" id="{F552053A-4D6B-4A5F-ACEE-22C7ACCAA868}"/>
              </a:ext>
            </a:extLst>
          </p:cNvPr>
          <p:cNvSpPr txBox="1"/>
          <p:nvPr/>
        </p:nvSpPr>
        <p:spPr>
          <a:xfrm>
            <a:off x="1134058" y="5048386"/>
            <a:ext cx="10260813" cy="707886"/>
          </a:xfrm>
          <a:prstGeom prst="rect">
            <a:avLst/>
          </a:prstGeom>
          <a:noFill/>
        </p:spPr>
        <p:txBody>
          <a:bodyPr wrap="square">
            <a:spAutoFit/>
          </a:bodyPr>
          <a:lstStyle/>
          <a:p>
            <a:pPr algn="l"/>
            <a:r>
              <a:rPr lang="en-US" sz="2000" b="0" i="0" u="none" strike="noStrike" baseline="0" dirty="0">
                <a:solidFill>
                  <a:srgbClr val="000000"/>
                </a:solidFill>
                <a:latin typeface="Adobe Caslon Pro" panose="0205050205050A020403" pitchFamily="18" charset="0"/>
                <a:cs typeface="Adobe Arabic" panose="02040503050201020203" pitchFamily="18" charset="-78"/>
              </a:rPr>
              <a:t>which arises more frequently and is often called the absolute orientation problem (</a:t>
            </a:r>
            <a:r>
              <a:rPr lang="en-US" sz="2000" b="0" i="0" u="none" strike="noStrike" baseline="0" dirty="0">
                <a:solidFill>
                  <a:srgbClr val="4D0F00"/>
                </a:solidFill>
                <a:latin typeface="Adobe Caslon Pro" panose="0205050205050A020403" pitchFamily="18" charset="0"/>
                <a:cs typeface="Adobe Arabic" panose="02040503050201020203" pitchFamily="18" charset="-78"/>
              </a:rPr>
              <a:t>Horn</a:t>
            </a:r>
          </a:p>
          <a:p>
            <a:pPr algn="l"/>
            <a:r>
              <a:rPr lang="en-US" sz="2000" b="0" i="0" u="none" strike="noStrike" baseline="0" dirty="0">
                <a:solidFill>
                  <a:srgbClr val="4D0F00"/>
                </a:solidFill>
                <a:latin typeface="Adobe Caslon Pro" panose="0205050205050A020403" pitchFamily="18" charset="0"/>
                <a:cs typeface="Adobe Arabic" panose="02040503050201020203" pitchFamily="18" charset="-78"/>
              </a:rPr>
              <a:t>1987</a:t>
            </a:r>
            <a:r>
              <a:rPr lang="en-US" sz="2000" b="0" i="0" u="none" strike="noStrike" baseline="0" dirty="0">
                <a:solidFill>
                  <a:srgbClr val="000000"/>
                </a:solidFill>
                <a:latin typeface="Adobe Caslon Pro" panose="0205050205050A020403" pitchFamily="18" charset="0"/>
                <a:cs typeface="Adobe Arabic" panose="02040503050201020203" pitchFamily="18" charset="-78"/>
              </a:rPr>
              <a:t>), requires slightly different techniques.</a:t>
            </a:r>
            <a:endParaRPr lang="en-001" sz="2000" dirty="0">
              <a:latin typeface="Adobe Caslon Pro" panose="0205050205050A020403" pitchFamily="18" charset="0"/>
              <a:cs typeface="Adobe Arabic" panose="02040503050201020203" pitchFamily="18" charset="-78"/>
            </a:endParaRPr>
          </a:p>
        </p:txBody>
      </p:sp>
      <p:sp>
        <p:nvSpPr>
          <p:cNvPr id="12" name="Subtitle 2">
            <a:extLst>
              <a:ext uri="{FF2B5EF4-FFF2-40B4-BE49-F238E27FC236}">
                <a16:creationId xmlns:a16="http://schemas.microsoft.com/office/drawing/2014/main" id="{A2152450-5C9A-4690-AAD6-16A7498FCB8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48196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8.1.5 3D Alignment</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17009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scalar weightings are being used (as opposed to full 3D per-point anisotropic covariance estimates), the weighted centroids of the two point clouds c and c’ can be used to estimate the translation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are then left with the problem of estimating the rotation between two sets of points                            and                             that are both centered at the origin.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commonly used technique is called the orthogonal Procrustes algorithm (Golub and Van Loan 1996, p. 601) and involves computing the singular value decomposition (SVD) of the 3 x 3 correlation matrix</a:t>
            </a:r>
          </a:p>
        </p:txBody>
      </p:sp>
      <p:pic>
        <p:nvPicPr>
          <p:cNvPr id="10" name="Picture 9">
            <a:extLst>
              <a:ext uri="{FF2B5EF4-FFF2-40B4-BE49-F238E27FC236}">
                <a16:creationId xmlns:a16="http://schemas.microsoft.com/office/drawing/2014/main" id="{83612CE2-ECAA-4476-99DC-A09AF729D103}"/>
              </a:ext>
            </a:extLst>
          </p:cNvPr>
          <p:cNvPicPr>
            <a:picLocks noChangeAspect="1"/>
          </p:cNvPicPr>
          <p:nvPr/>
        </p:nvPicPr>
        <p:blipFill>
          <a:blip r:embed="rId4"/>
          <a:stretch>
            <a:fillRect/>
          </a:stretch>
        </p:blipFill>
        <p:spPr>
          <a:xfrm>
            <a:off x="4886520" y="2415495"/>
            <a:ext cx="1504950" cy="419100"/>
          </a:xfrm>
          <a:prstGeom prst="rect">
            <a:avLst/>
          </a:prstGeom>
        </p:spPr>
      </p:pic>
      <p:pic>
        <p:nvPicPr>
          <p:cNvPr id="12" name="Picture 11">
            <a:extLst>
              <a:ext uri="{FF2B5EF4-FFF2-40B4-BE49-F238E27FC236}">
                <a16:creationId xmlns:a16="http://schemas.microsoft.com/office/drawing/2014/main" id="{59C35D80-B8E9-4001-A55D-668D60083A36}"/>
              </a:ext>
            </a:extLst>
          </p:cNvPr>
          <p:cNvPicPr>
            <a:picLocks noChangeAspect="1"/>
          </p:cNvPicPr>
          <p:nvPr/>
        </p:nvPicPr>
        <p:blipFill>
          <a:blip r:embed="rId5"/>
          <a:stretch>
            <a:fillRect/>
          </a:stretch>
        </p:blipFill>
        <p:spPr>
          <a:xfrm>
            <a:off x="2048070" y="3296797"/>
            <a:ext cx="1543050" cy="438150"/>
          </a:xfrm>
          <a:prstGeom prst="rect">
            <a:avLst/>
          </a:prstGeom>
        </p:spPr>
      </p:pic>
      <p:pic>
        <p:nvPicPr>
          <p:cNvPr id="14" name="Picture 13">
            <a:extLst>
              <a:ext uri="{FF2B5EF4-FFF2-40B4-BE49-F238E27FC236}">
                <a16:creationId xmlns:a16="http://schemas.microsoft.com/office/drawing/2014/main" id="{A20D237D-3E1E-4363-867B-5F6B2E01E49E}"/>
              </a:ext>
            </a:extLst>
          </p:cNvPr>
          <p:cNvPicPr>
            <a:picLocks noChangeAspect="1"/>
          </p:cNvPicPr>
          <p:nvPr/>
        </p:nvPicPr>
        <p:blipFill>
          <a:blip r:embed="rId6"/>
          <a:stretch>
            <a:fillRect/>
          </a:stretch>
        </p:blipFill>
        <p:spPr>
          <a:xfrm>
            <a:off x="4134239" y="3238994"/>
            <a:ext cx="1733550" cy="495300"/>
          </a:xfrm>
          <a:prstGeom prst="rect">
            <a:avLst/>
          </a:prstGeom>
        </p:spPr>
      </p:pic>
      <p:pic>
        <p:nvPicPr>
          <p:cNvPr id="16" name="Picture 15">
            <a:extLst>
              <a:ext uri="{FF2B5EF4-FFF2-40B4-BE49-F238E27FC236}">
                <a16:creationId xmlns:a16="http://schemas.microsoft.com/office/drawing/2014/main" id="{577A8C16-BD5E-43A6-AD3A-BFE4DAF4033B}"/>
              </a:ext>
            </a:extLst>
          </p:cNvPr>
          <p:cNvPicPr>
            <a:picLocks noChangeAspect="1"/>
          </p:cNvPicPr>
          <p:nvPr/>
        </p:nvPicPr>
        <p:blipFill>
          <a:blip r:embed="rId7"/>
          <a:stretch>
            <a:fillRect/>
          </a:stretch>
        </p:blipFill>
        <p:spPr>
          <a:xfrm>
            <a:off x="3492953" y="4891684"/>
            <a:ext cx="6686550" cy="781050"/>
          </a:xfrm>
          <a:prstGeom prst="rect">
            <a:avLst/>
          </a:prstGeom>
        </p:spPr>
      </p:pic>
      <p:pic>
        <p:nvPicPr>
          <p:cNvPr id="18" name="Picture 17">
            <a:extLst>
              <a:ext uri="{FF2B5EF4-FFF2-40B4-BE49-F238E27FC236}">
                <a16:creationId xmlns:a16="http://schemas.microsoft.com/office/drawing/2014/main" id="{7C5B9A19-CAC9-48B4-AF72-8ED0CF5E6A34}"/>
              </a:ext>
            </a:extLst>
          </p:cNvPr>
          <p:cNvPicPr>
            <a:picLocks noChangeAspect="1"/>
          </p:cNvPicPr>
          <p:nvPr/>
        </p:nvPicPr>
        <p:blipFill rotWithShape="1">
          <a:blip r:embed="rId8"/>
          <a:srcRect t="1" r="44334" b="7069"/>
          <a:stretch/>
        </p:blipFill>
        <p:spPr>
          <a:xfrm>
            <a:off x="1146402" y="5705164"/>
            <a:ext cx="5668056" cy="362916"/>
          </a:xfrm>
          <a:prstGeom prst="rect">
            <a:avLst/>
          </a:prstGeom>
        </p:spPr>
      </p:pic>
      <p:sp>
        <p:nvSpPr>
          <p:cNvPr id="19" name="Subtitle 2">
            <a:extLst>
              <a:ext uri="{FF2B5EF4-FFF2-40B4-BE49-F238E27FC236}">
                <a16:creationId xmlns:a16="http://schemas.microsoft.com/office/drawing/2014/main" id="{1203E110-B54B-44BC-996C-3554A28CF6B3}"/>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88598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28</a:t>
            </a:fld>
            <a:endParaRPr lang="en-US"/>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78565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 stitching algorithms create the high-resolution photo-mosaics used to produce today’s digital maps and satellite photos. They are also now a standard mode in smartphone cameras and can be used to create beautiful ultra wide-angle panoramas.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 stitching originated in the photogrammetry(</a:t>
            </a:r>
            <a:r>
              <a:rPr lang="zh-TW" altLang="en-US" dirty="0"/>
              <a:t>攝影測量法</a:t>
            </a:r>
            <a:r>
              <a:rPr lang="en-US" altLang="zh-TW" dirty="0"/>
              <a:t>) </a:t>
            </a:r>
            <a:r>
              <a:rPr lang="en-US" sz="2000" dirty="0">
                <a:latin typeface="Adobe Caslon Pro" panose="0205050205050A020403" pitchFamily="18" charset="0"/>
                <a:cs typeface="Adobe Arabic" panose="02040503050201020203" pitchFamily="18" charset="-78"/>
              </a:rPr>
              <a:t>community, where more manually intensive methods based on surveyed ground control points or manually registered tie points have long been used to register aerial photos into large-scale photo-mosaics (</a:t>
            </a:r>
            <a:r>
              <a:rPr lang="en-US" sz="2000" dirty="0" err="1">
                <a:latin typeface="Adobe Caslon Pro" panose="0205050205050A020403" pitchFamily="18" charset="0"/>
                <a:cs typeface="Adobe Arabic" panose="02040503050201020203" pitchFamily="18" charset="-78"/>
              </a:rPr>
              <a:t>Slama</a:t>
            </a:r>
            <a:r>
              <a:rPr lang="en-US" sz="2000" dirty="0">
                <a:latin typeface="Adobe Caslon Pro" panose="0205050205050A020403" pitchFamily="18" charset="0"/>
                <a:cs typeface="Adobe Arabic" panose="02040503050201020203" pitchFamily="18" charset="-78"/>
              </a:rPr>
              <a:t> 1980).</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early techniques worked by directly minimizing pixel-to-pixel dissimilarities, today’s algorithms extract a sparse set of features and match them to each other, as described in Chapter 7.</a:t>
            </a:r>
          </a:p>
        </p:txBody>
      </p:sp>
      <p:sp>
        <p:nvSpPr>
          <p:cNvPr id="13" name="Subtitle 2">
            <a:extLst>
              <a:ext uri="{FF2B5EF4-FFF2-40B4-BE49-F238E27FC236}">
                <a16:creationId xmlns:a16="http://schemas.microsoft.com/office/drawing/2014/main" id="{B07EFB57-F122-4CA5-BDC4-D9A77A01D12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359233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A1E71-DC3D-4587-9253-732F883BFDCE}"/>
              </a:ext>
            </a:extLst>
          </p:cNvPr>
          <p:cNvSpPr>
            <a:spLocks noGrp="1"/>
          </p:cNvSpPr>
          <p:nvPr>
            <p:ph type="title"/>
          </p:nvPr>
        </p:nvSpPr>
        <p:spPr>
          <a:xfrm>
            <a:off x="5957595" y="29548"/>
            <a:ext cx="3382348" cy="1382156"/>
          </a:xfrm>
        </p:spPr>
        <p:txBody>
          <a:bodyPr/>
          <a:lstStyle/>
          <a:p>
            <a:endParaRPr lang="zh-TW" altLang="en-US" dirty="0"/>
          </a:p>
        </p:txBody>
      </p:sp>
      <p:sp>
        <p:nvSpPr>
          <p:cNvPr id="3" name="內容版面配置區 2">
            <a:extLst>
              <a:ext uri="{FF2B5EF4-FFF2-40B4-BE49-F238E27FC236}">
                <a16:creationId xmlns:a16="http://schemas.microsoft.com/office/drawing/2014/main" id="{3E0201E1-14FC-449A-A765-EFCDF7175161}"/>
              </a:ext>
            </a:extLst>
          </p:cNvPr>
          <p:cNvSpPr>
            <a:spLocks noGrp="1"/>
          </p:cNvSpPr>
          <p:nvPr>
            <p:ph idx="1"/>
          </p:nvPr>
        </p:nvSpPr>
        <p:spPr>
          <a:xfrm>
            <a:off x="0" y="533401"/>
            <a:ext cx="4404049" cy="4027352"/>
          </a:xfrm>
        </p:spPr>
        <p:txBody>
          <a:bodyPr/>
          <a:lstStyle/>
          <a:p>
            <a:r>
              <a:rPr lang="en-US" altLang="zh-TW" dirty="0" err="1">
                <a:latin typeface="Adobe Caslon Pro"/>
              </a:rPr>
              <a:t>Tuure</a:t>
            </a:r>
            <a:r>
              <a:rPr lang="en-US" altLang="zh-TW" dirty="0">
                <a:latin typeface="Adobe Caslon Pro"/>
              </a:rPr>
              <a:t> </a:t>
            </a:r>
            <a:r>
              <a:rPr lang="en-US" altLang="zh-TW" dirty="0" err="1">
                <a:latin typeface="Adobe Caslon Pro"/>
              </a:rPr>
              <a:t>Leppänen</a:t>
            </a:r>
            <a:r>
              <a:rPr lang="en-US" altLang="zh-TW" dirty="0">
                <a:latin typeface="Adobe Caslon Pro"/>
              </a:rPr>
              <a:t>, Reconstruction I: 2D image from a 3D model built with photogrammetry methods from hundreds of ground-level photos of a </a:t>
            </a:r>
            <a:r>
              <a:rPr lang="en-US" altLang="zh-TW" dirty="0" err="1">
                <a:latin typeface="Adobe Caslon Pro"/>
              </a:rPr>
              <a:t>japanese</a:t>
            </a:r>
            <a:r>
              <a:rPr lang="en-US" altLang="zh-TW" dirty="0">
                <a:latin typeface="Adobe Caslon Pro"/>
              </a:rPr>
              <a:t> garden.</a:t>
            </a:r>
          </a:p>
          <a:p>
            <a:endParaRPr lang="zh-TW" altLang="en-US" dirty="0">
              <a:latin typeface="Adobe Caslon Pro"/>
            </a:endParaRPr>
          </a:p>
        </p:txBody>
      </p:sp>
      <p:sp>
        <p:nvSpPr>
          <p:cNvPr id="4" name="投影片編號版面配置區 3">
            <a:extLst>
              <a:ext uri="{FF2B5EF4-FFF2-40B4-BE49-F238E27FC236}">
                <a16:creationId xmlns:a16="http://schemas.microsoft.com/office/drawing/2014/main" id="{BB5AD657-8C04-4033-88B3-A77193A15659}"/>
              </a:ext>
            </a:extLst>
          </p:cNvPr>
          <p:cNvSpPr>
            <a:spLocks noGrp="1"/>
          </p:cNvSpPr>
          <p:nvPr>
            <p:ph type="sldNum" sz="quarter" idx="12"/>
          </p:nvPr>
        </p:nvSpPr>
        <p:spPr/>
        <p:txBody>
          <a:bodyPr/>
          <a:lstStyle/>
          <a:p>
            <a:fld id="{312CC964-A50B-4C29-B4E4-2C30BB34CCF3}" type="slidenum">
              <a:rPr lang="en-US" smtClean="0"/>
              <a:t>29</a:t>
            </a:fld>
            <a:endParaRPr lang="en-US"/>
          </a:p>
        </p:txBody>
      </p:sp>
      <p:pic>
        <p:nvPicPr>
          <p:cNvPr id="8" name="圖片 7">
            <a:extLst>
              <a:ext uri="{FF2B5EF4-FFF2-40B4-BE49-F238E27FC236}">
                <a16:creationId xmlns:a16="http://schemas.microsoft.com/office/drawing/2014/main" id="{47853619-9F54-45EC-80C5-527A868B2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049" y="628326"/>
            <a:ext cx="7787951" cy="6229674"/>
          </a:xfrm>
          <a:prstGeom prst="rect">
            <a:avLst/>
          </a:prstGeom>
        </p:spPr>
      </p:pic>
    </p:spTree>
    <p:extLst>
      <p:ext uri="{BB962C8B-B14F-4D97-AF65-F5344CB8AC3E}">
        <p14:creationId xmlns:p14="http://schemas.microsoft.com/office/powerpoint/2010/main" val="3001652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a:t>
            </a:fld>
            <a:endParaRPr lang="en-US"/>
          </a:p>
        </p:txBody>
      </p:sp>
      <p:pic>
        <p:nvPicPr>
          <p:cNvPr id="9" name="Picture 8"/>
          <p:cNvPicPr>
            <a:picLocks noChangeAspect="1"/>
          </p:cNvPicPr>
          <p:nvPr/>
        </p:nvPicPr>
        <p:blipFill>
          <a:blip r:embed="rId3"/>
          <a:stretch>
            <a:fillRect/>
          </a:stretch>
        </p:blipFill>
        <p:spPr>
          <a:xfrm>
            <a:off x="1356213" y="1104901"/>
            <a:ext cx="9391650" cy="3505200"/>
          </a:xfrm>
          <a:prstGeom prst="rect">
            <a:avLst/>
          </a:prstGeom>
        </p:spPr>
      </p:pic>
      <p:sp>
        <p:nvSpPr>
          <p:cNvPr id="10" name="Rectangle 9"/>
          <p:cNvSpPr/>
          <p:nvPr/>
        </p:nvSpPr>
        <p:spPr>
          <a:xfrm>
            <a:off x="1254369" y="4610101"/>
            <a:ext cx="3106616" cy="923330"/>
          </a:xfrm>
          <a:prstGeom prst="rect">
            <a:avLst/>
          </a:prstGeom>
        </p:spPr>
        <p:txBody>
          <a:bodyPr wrap="square">
            <a:spAutoFit/>
          </a:bodyPr>
          <a:lstStyle/>
          <a:p>
            <a:r>
              <a:rPr lang="en-US" dirty="0">
                <a:solidFill>
                  <a:srgbClr val="000000"/>
                </a:solidFill>
                <a:latin typeface="NimbusRomNo9L-ReguItal"/>
              </a:rPr>
              <a:t>Geometric alignment of 2D images for stitching</a:t>
            </a:r>
          </a:p>
          <a:p>
            <a:r>
              <a:rPr lang="en-US" dirty="0">
                <a:solidFill>
                  <a:srgbClr val="000000"/>
                </a:solidFill>
                <a:latin typeface="NimbusRomNo9L-ReguItal"/>
              </a:rPr>
              <a:t>(</a:t>
            </a:r>
            <a:r>
              <a:rPr lang="en-US" dirty="0" err="1">
                <a:solidFill>
                  <a:srgbClr val="4D0F00"/>
                </a:solidFill>
                <a:latin typeface="NimbusRomNo9L-ReguItal"/>
              </a:rPr>
              <a:t>Szeliski</a:t>
            </a:r>
            <a:r>
              <a:rPr lang="en-US" dirty="0">
                <a:solidFill>
                  <a:srgbClr val="4D0F00"/>
                </a:solidFill>
                <a:latin typeface="NimbusRomNo9L-ReguItal"/>
              </a:rPr>
              <a:t> and Shum 1997</a:t>
            </a:r>
            <a:r>
              <a:rPr lang="en-US" dirty="0">
                <a:solidFill>
                  <a:srgbClr val="000000"/>
                </a:solidFill>
                <a:latin typeface="NimbusRomNo9L-ReguItal"/>
              </a:rPr>
              <a:t>) ©</a:t>
            </a:r>
            <a:endParaRPr lang="en-US" dirty="0"/>
          </a:p>
        </p:txBody>
      </p:sp>
      <p:sp>
        <p:nvSpPr>
          <p:cNvPr id="11" name="Rectangle 10"/>
          <p:cNvSpPr/>
          <p:nvPr/>
        </p:nvSpPr>
        <p:spPr>
          <a:xfrm>
            <a:off x="5079024" y="4610101"/>
            <a:ext cx="6096000" cy="646331"/>
          </a:xfrm>
          <a:prstGeom prst="rect">
            <a:avLst/>
          </a:prstGeom>
        </p:spPr>
        <p:txBody>
          <a:bodyPr>
            <a:spAutoFit/>
          </a:bodyPr>
          <a:lstStyle/>
          <a:p>
            <a:r>
              <a:rPr lang="en-US" dirty="0">
                <a:solidFill>
                  <a:srgbClr val="000000"/>
                </a:solidFill>
                <a:latin typeface="NimbusRomNo9L-ReguItal"/>
              </a:rPr>
              <a:t>A spherical panorama constructed from 54 photographs</a:t>
            </a:r>
          </a:p>
          <a:p>
            <a:r>
              <a:rPr lang="pl-PL" dirty="0">
                <a:solidFill>
                  <a:srgbClr val="000000"/>
                </a:solidFill>
                <a:latin typeface="NimbusRomNo9L-ReguItal"/>
              </a:rPr>
              <a:t>(</a:t>
            </a:r>
            <a:r>
              <a:rPr lang="pl-PL" dirty="0">
                <a:solidFill>
                  <a:srgbClr val="4D0F00"/>
                </a:solidFill>
                <a:latin typeface="NimbusRomNo9L-ReguItal"/>
              </a:rPr>
              <a:t>Szeliski and Shum 1997</a:t>
            </a:r>
            <a:r>
              <a:rPr lang="pl-PL" dirty="0">
                <a:solidFill>
                  <a:srgbClr val="000000"/>
                </a:solidFill>
                <a:latin typeface="NimbusRomNo9L-ReguItal"/>
              </a:rPr>
              <a:t>) © 1997 ACM</a:t>
            </a:r>
            <a:endParaRPr lang="en-US" dirty="0"/>
          </a:p>
        </p:txBody>
      </p:sp>
      <p:sp>
        <p:nvSpPr>
          <p:cNvPr id="8" name="Subtitle 2">
            <a:extLst>
              <a:ext uri="{FF2B5EF4-FFF2-40B4-BE49-F238E27FC236}">
                <a16:creationId xmlns:a16="http://schemas.microsoft.com/office/drawing/2014/main" id="{2D05A219-1B7D-45EC-8E54-CE8C65D3E95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文字方塊 1">
            <a:extLst>
              <a:ext uri="{FF2B5EF4-FFF2-40B4-BE49-F238E27FC236}">
                <a16:creationId xmlns:a16="http://schemas.microsoft.com/office/drawing/2014/main" id="{A06D93F2-DC56-4F46-8552-B2FFC53E0035}"/>
              </a:ext>
            </a:extLst>
          </p:cNvPr>
          <p:cNvSpPr txBox="1"/>
          <p:nvPr/>
        </p:nvSpPr>
        <p:spPr>
          <a:xfrm>
            <a:off x="7521934" y="136487"/>
            <a:ext cx="3852337" cy="369332"/>
          </a:xfrm>
          <a:prstGeom prst="rect">
            <a:avLst/>
          </a:prstGeom>
          <a:noFill/>
        </p:spPr>
        <p:txBody>
          <a:bodyPr wrap="none" rtlCol="0">
            <a:spAutoFit/>
          </a:bodyPr>
          <a:lstStyle/>
          <a:p>
            <a:r>
              <a:rPr lang="en-US" altLang="zh-TW" dirty="0"/>
              <a:t>ACM: Association for Computing Machinery</a:t>
            </a:r>
            <a:endParaRPr lang="zh-TW" altLang="en-US" dirty="0"/>
          </a:p>
        </p:txBody>
      </p:sp>
    </p:spTree>
    <p:extLst>
      <p:ext uri="{BB962C8B-B14F-4D97-AF65-F5344CB8AC3E}">
        <p14:creationId xmlns:p14="http://schemas.microsoft.com/office/powerpoint/2010/main" val="107357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30</a:t>
            </a:fld>
            <a:endParaRPr lang="en-US"/>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As with image alignment, we must first determine the appropriate mathematical model relating pixel coordinates in one image to pixel coordinates in another.</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estimate the correct alignments relating various pairs (or collections) of images</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aligned the images, we must choose a final compositing surface for warping the aligned images (Section 8.4.1).</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Finally, we need to seamlessly cut and blend overlapping images, even in the presence of parallax, lens distortion, scene motion, and exposure differences (Section 8.4.2–8.4.4).</a:t>
            </a:r>
          </a:p>
        </p:txBody>
      </p:sp>
      <p:sp>
        <p:nvSpPr>
          <p:cNvPr id="10" name="Subtitle 2">
            <a:extLst>
              <a:ext uri="{FF2B5EF4-FFF2-40B4-BE49-F238E27FC236}">
                <a16:creationId xmlns:a16="http://schemas.microsoft.com/office/drawing/2014/main" id="{2371AED6-01FC-4855-BD2A-6F0D48F7CF38}"/>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232859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31</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8.2.1 Parametric motion models</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D8F4CE64-11D2-4F92-97F5-B6B38475F3EC}"/>
              </a:ext>
            </a:extLst>
          </p:cNvPr>
          <p:cNvPicPr>
            <a:picLocks noChangeAspect="1"/>
          </p:cNvPicPr>
          <p:nvPr/>
        </p:nvPicPr>
        <p:blipFill>
          <a:blip r:embed="rId4"/>
          <a:stretch>
            <a:fillRect/>
          </a:stretch>
        </p:blipFill>
        <p:spPr>
          <a:xfrm>
            <a:off x="790770" y="1562100"/>
            <a:ext cx="10496550" cy="3733800"/>
          </a:xfrm>
          <a:prstGeom prst="rect">
            <a:avLst/>
          </a:prstGeom>
        </p:spPr>
      </p:pic>
      <p:sp>
        <p:nvSpPr>
          <p:cNvPr id="10" name="Subtitle 2">
            <a:extLst>
              <a:ext uri="{FF2B5EF4-FFF2-40B4-BE49-F238E27FC236}">
                <a16:creationId xmlns:a16="http://schemas.microsoft.com/office/drawing/2014/main" id="{4C60D2B9-9508-41E6-8F10-01F01EE1E6FD}"/>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3" name="文字方塊 2">
            <a:extLst>
              <a:ext uri="{FF2B5EF4-FFF2-40B4-BE49-F238E27FC236}">
                <a16:creationId xmlns:a16="http://schemas.microsoft.com/office/drawing/2014/main" id="{A052AAE3-D3F7-41C4-B92B-BF96FC986FBC}"/>
              </a:ext>
            </a:extLst>
          </p:cNvPr>
          <p:cNvSpPr txBox="1"/>
          <p:nvPr/>
        </p:nvSpPr>
        <p:spPr>
          <a:xfrm>
            <a:off x="8718407" y="736148"/>
            <a:ext cx="2211355" cy="369332"/>
          </a:xfrm>
          <a:prstGeom prst="rect">
            <a:avLst/>
          </a:prstGeom>
          <a:noFill/>
        </p:spPr>
        <p:txBody>
          <a:bodyPr wrap="square" rtlCol="0">
            <a:spAutoFit/>
          </a:bodyPr>
          <a:lstStyle/>
          <a:p>
            <a:r>
              <a:rPr lang="en-US" altLang="zh-TW" dirty="0" err="1"/>
              <a:t>dof</a:t>
            </a:r>
            <a:r>
              <a:rPr lang="en-US" altLang="zh-TW" dirty="0"/>
              <a:t> : degree of freedom</a:t>
            </a:r>
            <a:endParaRPr lang="zh-TW" altLang="en-US" dirty="0"/>
          </a:p>
        </p:txBody>
      </p:sp>
      <p:pic>
        <p:nvPicPr>
          <p:cNvPr id="8" name="圖片 7">
            <a:extLst>
              <a:ext uri="{FF2B5EF4-FFF2-40B4-BE49-F238E27FC236}">
                <a16:creationId xmlns:a16="http://schemas.microsoft.com/office/drawing/2014/main" id="{4C1FB081-2AF9-4AFE-9C81-055BED81FC0D}"/>
              </a:ext>
            </a:extLst>
          </p:cNvPr>
          <p:cNvPicPr>
            <a:picLocks noChangeAspect="1"/>
          </p:cNvPicPr>
          <p:nvPr/>
        </p:nvPicPr>
        <p:blipFill>
          <a:blip r:embed="rId5"/>
          <a:stretch>
            <a:fillRect/>
          </a:stretch>
        </p:blipFill>
        <p:spPr>
          <a:xfrm>
            <a:off x="2767705" y="5325231"/>
            <a:ext cx="3271340" cy="1538018"/>
          </a:xfrm>
          <a:prstGeom prst="rect">
            <a:avLst/>
          </a:prstGeom>
        </p:spPr>
      </p:pic>
      <p:pic>
        <p:nvPicPr>
          <p:cNvPr id="12" name="圖片 11">
            <a:extLst>
              <a:ext uri="{FF2B5EF4-FFF2-40B4-BE49-F238E27FC236}">
                <a16:creationId xmlns:a16="http://schemas.microsoft.com/office/drawing/2014/main" id="{00259E3B-54C0-4960-9F7A-0C61C2A92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2515" y="5201816"/>
            <a:ext cx="2208245" cy="1656184"/>
          </a:xfrm>
          <a:prstGeom prst="rect">
            <a:avLst/>
          </a:prstGeom>
        </p:spPr>
      </p:pic>
    </p:spTree>
    <p:extLst>
      <p:ext uri="{BB962C8B-B14F-4D97-AF65-F5344CB8AC3E}">
        <p14:creationId xmlns:p14="http://schemas.microsoft.com/office/powerpoint/2010/main" val="1234886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32</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527264"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simplest image-stitching application is to stitch together a number of image scans taken on a flatbed scanner.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Say you have a large map, or a piece of child’s artwork, that is too large to fit on your scanner.</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Simply take multiple scans of the document, making sure to overlap the scans by a large enough amount to ensure that there are enough common features.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take successive pairs of images that you know overlap, extract features, match them up, and estimate the 2D rigid transform.</a:t>
            </a:r>
          </a:p>
        </p:txBody>
      </p:sp>
      <p:sp>
        <p:nvSpPr>
          <p:cNvPr id="9" name="Subtitle 2">
            <a:extLst>
              <a:ext uri="{FF2B5EF4-FFF2-40B4-BE49-F238E27FC236}">
                <a16:creationId xmlns:a16="http://schemas.microsoft.com/office/drawing/2014/main" id="{4D538A91-4080-46C1-B099-118B1B7486D9}"/>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792601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61046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Then, </a:t>
            </a:r>
            <a:r>
              <a:rPr lang="en-US" altLang="zh-TW" sz="2000" dirty="0">
                <a:latin typeface="Adobe Caslon Pro" panose="0205050205050A020403" pitchFamily="18" charset="0"/>
                <a:cs typeface="Adobe Arabic" panose="02040503050201020203" pitchFamily="18" charset="-78"/>
              </a:rPr>
              <a:t>if necessary,</a:t>
            </a:r>
            <a:r>
              <a:rPr lang="en-US" sz="2000" dirty="0">
                <a:latin typeface="Adobe Caslon Pro" panose="0205050205050A020403" pitchFamily="18" charset="0"/>
                <a:cs typeface="Adobe Arabic" panose="02040503050201020203" pitchFamily="18" charset="-78"/>
              </a:rPr>
              <a:t> use Two-point RANSAC to find a good set of inliers.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Finally, on a final compositing surface (aligned with the first scan, for example), resample your images (Section 3.6.1) and average them together.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Can you see any potential problems with this scheme?</a:t>
            </a:r>
          </a:p>
        </p:txBody>
      </p:sp>
      <p:sp>
        <p:nvSpPr>
          <p:cNvPr id="9" name="Subtitle 2">
            <a:extLst>
              <a:ext uri="{FF2B5EF4-FFF2-40B4-BE49-F238E27FC236}">
                <a16:creationId xmlns:a16="http://schemas.microsoft.com/office/drawing/2014/main" id="{83DFD578-F63A-4EA8-8A3A-2D8BE27BB91E}"/>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716934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154038"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complication is that a 2D rigid transformation is non-linear in the rotation angle </a:t>
                </a:r>
                <a14:m>
                  <m:oMath xmlns:m="http://schemas.openxmlformats.org/officeDocument/2006/math">
                    <m:r>
                      <a:rPr lang="en-US" sz="2000" i="1" smtClean="0">
                        <a:latin typeface="Cambria Math" panose="02040503050406030204" pitchFamily="18" charset="0"/>
                        <a:ea typeface="Cambria Math" panose="02040503050406030204" pitchFamily="18" charset="0"/>
                        <a:cs typeface="Adobe Arabic" panose="02040503050201020203" pitchFamily="18" charset="-78"/>
                      </a:rPr>
                      <m:t>𝜃</m:t>
                    </m:r>
                  </m:oMath>
                </a14:m>
                <a:r>
                  <a:rPr lang="en-US" sz="2000" dirty="0">
                    <a:latin typeface="Adobe Caslon Pro" panose="0205050205050A020403" pitchFamily="18" charset="0"/>
                    <a:cs typeface="Adobe Arabic" panose="02040503050201020203" pitchFamily="18" charset="-78"/>
                  </a:rPr>
                  <a:t> so you will have to either use non-linear least squares or constrain R to be orthonormal, as described in Section 8.1.3.</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 bigger problem lies in the pairwise alignment process. As you align more and more pairs, the solution may drift so that it is no longer globally consistent.</a:t>
                </a:r>
              </a:p>
              <a:p>
                <a:pPr algn="l"/>
                <a:endParaRPr lang="en-US" sz="2000" dirty="0">
                  <a:latin typeface="Adobe Caslon Pro" panose="0205050205050A020403" pitchFamily="18" charset="0"/>
                  <a:cs typeface="Adobe Arabic" panose="02040503050201020203" pitchFamily="18" charset="-78"/>
                </a:endParaRPr>
              </a:p>
              <a:p>
                <a:pPr algn="l"/>
                <a:r>
                  <a:rPr lang="en-US" sz="2000" dirty="0">
                    <a:latin typeface="Adobe Caslon Pro" panose="0205050205050A020403" pitchFamily="18" charset="0"/>
                    <a:cs typeface="Adobe Arabic" panose="02040503050201020203" pitchFamily="18" charset="-78"/>
                  </a:rPr>
                  <a:t>	- A global optimization procedure, as described in Section 8.3, may be required.</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mc:Choice>
        <mc:Fallback>
          <p:sp>
            <p:nvSpPr>
              <p:cNvPr id="8" name="TextBox 7">
                <a:extLst>
                  <a:ext uri="{FF2B5EF4-FFF2-40B4-BE49-F238E27FC236}">
                    <a16:creationId xmlns:a16="http://schemas.microsoft.com/office/drawing/2014/main" id="{587191C2-D7FA-4064-A851-63E0767025D4}"/>
                  </a:ext>
                </a:extLst>
              </p:cNvPr>
              <p:cNvSpPr txBox="1">
                <a:spLocks noRot="1" noChangeAspect="1" noMove="1" noResize="1" noEditPoints="1" noAdjustHandles="1" noChangeArrowheads="1" noChangeShapeType="1" noTextEdit="1"/>
              </p:cNvSpPr>
              <p:nvPr/>
            </p:nvSpPr>
            <p:spPr>
              <a:xfrm>
                <a:off x="790770" y="1726078"/>
                <a:ext cx="10154038" cy="2862322"/>
              </a:xfrm>
              <a:prstGeom prst="rect">
                <a:avLst/>
              </a:prstGeom>
              <a:blipFill>
                <a:blip r:embed="rId4"/>
                <a:stretch>
                  <a:fillRect l="-541" t="-1064" r="-1021"/>
                </a:stretch>
              </a:blipFill>
            </p:spPr>
            <p:txBody>
              <a:bodyPr/>
              <a:lstStyle/>
              <a:p>
                <a:r>
                  <a:rPr lang="zh-TW" altLang="en-US">
                    <a:noFill/>
                  </a:rPr>
                  <a:t> </a:t>
                </a:r>
              </a:p>
            </p:txBody>
          </p:sp>
        </mc:Fallback>
      </mc:AlternateContent>
      <p:sp>
        <p:nvSpPr>
          <p:cNvPr id="9" name="Subtitle 2">
            <a:extLst>
              <a:ext uri="{FF2B5EF4-FFF2-40B4-BE49-F238E27FC236}">
                <a16:creationId xmlns:a16="http://schemas.microsoft.com/office/drawing/2014/main" id="{B2C797B1-C6AB-447C-BA1F-A7C304FBC3F6}"/>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020627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most typical case for panoramic image stitching is when the camera undergoes a pure rotation.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Think of standing at the rim of the Grand Canyon. Relative to the distant geometry in the scene, as you snap away, the camera is undergoing a pure rotation, which is equivalent to assuming that all points are very far from the camera, i.e., on the plane at infinity.</a:t>
            </a: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FF70B12C-535F-454C-8955-369012F03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790" y="3788229"/>
            <a:ext cx="9649574" cy="3069771"/>
          </a:xfrm>
          <a:prstGeom prst="rect">
            <a:avLst/>
          </a:prstGeom>
        </p:spPr>
      </p:pic>
    </p:spTree>
    <p:extLst>
      <p:ext uri="{BB962C8B-B14F-4D97-AF65-F5344CB8AC3E}">
        <p14:creationId xmlns:p14="http://schemas.microsoft.com/office/powerpoint/2010/main" val="2757844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6ACE6095-6B76-40D3-AC2A-063F4FF4DD85}"/>
              </a:ext>
            </a:extLst>
          </p:cNvPr>
          <p:cNvPicPr>
            <a:picLocks noChangeAspect="1"/>
          </p:cNvPicPr>
          <p:nvPr/>
        </p:nvPicPr>
        <p:blipFill>
          <a:blip r:embed="rId4"/>
          <a:stretch>
            <a:fillRect/>
          </a:stretch>
        </p:blipFill>
        <p:spPr>
          <a:xfrm>
            <a:off x="790769" y="1461236"/>
            <a:ext cx="10258231" cy="4391211"/>
          </a:xfrm>
          <a:prstGeom prst="rect">
            <a:avLst/>
          </a:prstGeom>
        </p:spPr>
      </p:pic>
      <p:sp>
        <p:nvSpPr>
          <p:cNvPr id="11" name="Subtitle 2">
            <a:extLst>
              <a:ext uri="{FF2B5EF4-FFF2-40B4-BE49-F238E27FC236}">
                <a16:creationId xmlns:a16="http://schemas.microsoft.com/office/drawing/2014/main" id="{2450717D-D719-43A5-A6A8-42A36A5F8C9A}"/>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08917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70788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Setting </a:t>
            </a:r>
            <a:r>
              <a:rPr lang="en-US" sz="2000" i="1" dirty="0">
                <a:latin typeface="Adobe Caslon Pro" panose="0205050205050A020403" pitchFamily="18" charset="0"/>
                <a:cs typeface="Adobe Arabic" panose="02040503050201020203" pitchFamily="18" charset="-78"/>
              </a:rPr>
              <a:t>t</a:t>
            </a:r>
            <a:r>
              <a:rPr lang="en-US" sz="2000" i="1" baseline="-25000" dirty="0">
                <a:latin typeface="Adobe Caslon Pro" panose="0205050205050A020403" pitchFamily="18" charset="0"/>
                <a:cs typeface="Adobe Arabic" panose="02040503050201020203" pitchFamily="18" charset="-78"/>
              </a:rPr>
              <a:t>0</a:t>
            </a:r>
            <a:r>
              <a:rPr lang="en-US" sz="2000" dirty="0">
                <a:latin typeface="Adobe Caslon Pro" panose="0205050205050A020403" pitchFamily="18" charset="0"/>
                <a:cs typeface="Adobe Arabic" panose="02040503050201020203" pitchFamily="18" charset="-78"/>
              </a:rPr>
              <a:t> = </a:t>
            </a:r>
            <a:r>
              <a:rPr lang="en-US" sz="2000" i="1" dirty="0">
                <a:latin typeface="Adobe Caslon Pro" panose="0205050205050A020403" pitchFamily="18" charset="0"/>
                <a:cs typeface="Adobe Arabic" panose="02040503050201020203" pitchFamily="18" charset="-78"/>
              </a:rPr>
              <a:t>t</a:t>
            </a:r>
            <a:r>
              <a:rPr lang="en-US" sz="2000" i="1" baseline="-25000" dirty="0">
                <a:latin typeface="Adobe Caslon Pro" panose="0205050205050A020403" pitchFamily="18" charset="0"/>
                <a:cs typeface="Adobe Arabic" panose="02040503050201020203" pitchFamily="18" charset="-78"/>
              </a:rPr>
              <a:t>1</a:t>
            </a:r>
            <a:r>
              <a:rPr lang="en-US" sz="2000" dirty="0">
                <a:latin typeface="Adobe Caslon Pro" panose="0205050205050A020403" pitchFamily="18" charset="0"/>
                <a:cs typeface="Adobe Arabic" panose="02040503050201020203" pitchFamily="18" charset="-78"/>
              </a:rPr>
              <a:t> = 0, we get the simplified 3x3 </a:t>
            </a:r>
            <a:r>
              <a:rPr lang="en-US" sz="2000" dirty="0" err="1">
                <a:latin typeface="Adobe Caslon Pro" panose="0205050205050A020403" pitchFamily="18" charset="0"/>
                <a:cs typeface="Adobe Arabic" panose="02040503050201020203" pitchFamily="18" charset="-78"/>
              </a:rPr>
              <a:t>homography</a:t>
            </a:r>
            <a:r>
              <a:rPr lang="en-US" sz="2000" dirty="0">
                <a:latin typeface="Adobe Caslon Pro" panose="0205050205050A020403" pitchFamily="18" charset="0"/>
                <a:cs typeface="Adobe Arabic" panose="02040503050201020203" pitchFamily="18" charset="-78"/>
              </a:rPr>
              <a:t>.</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15" name="Picture 14">
            <a:extLst>
              <a:ext uri="{FF2B5EF4-FFF2-40B4-BE49-F238E27FC236}">
                <a16:creationId xmlns:a16="http://schemas.microsoft.com/office/drawing/2014/main" id="{00367126-C79F-4B76-B3BD-CE7C52067A2E}"/>
              </a:ext>
            </a:extLst>
          </p:cNvPr>
          <p:cNvPicPr>
            <a:picLocks noChangeAspect="1"/>
          </p:cNvPicPr>
          <p:nvPr/>
        </p:nvPicPr>
        <p:blipFill>
          <a:blip r:embed="rId4"/>
          <a:stretch>
            <a:fillRect/>
          </a:stretch>
        </p:blipFill>
        <p:spPr>
          <a:xfrm>
            <a:off x="1172797" y="2433964"/>
            <a:ext cx="10420350" cy="1647825"/>
          </a:xfrm>
          <a:prstGeom prst="rect">
            <a:avLst/>
          </a:prstGeom>
        </p:spPr>
      </p:pic>
      <p:sp>
        <p:nvSpPr>
          <p:cNvPr id="16" name="Subtitle 2">
            <a:extLst>
              <a:ext uri="{FF2B5EF4-FFF2-40B4-BE49-F238E27FC236}">
                <a16:creationId xmlns:a16="http://schemas.microsoft.com/office/drawing/2014/main" id="{068D6BD7-C4F8-469A-B6CD-BB276549195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74225453-37F3-40D2-B9E4-C584F3D6DEC4}"/>
              </a:ext>
            </a:extLst>
          </p:cNvPr>
          <p:cNvPicPr>
            <a:picLocks noChangeAspect="1"/>
          </p:cNvPicPr>
          <p:nvPr/>
        </p:nvPicPr>
        <p:blipFill>
          <a:blip r:embed="rId5"/>
          <a:stretch>
            <a:fillRect/>
          </a:stretch>
        </p:blipFill>
        <p:spPr>
          <a:xfrm>
            <a:off x="8266922" y="4082666"/>
            <a:ext cx="3028311" cy="1765804"/>
          </a:xfrm>
          <a:prstGeom prst="rect">
            <a:avLst/>
          </a:prstGeom>
        </p:spPr>
      </p:pic>
    </p:spTree>
    <p:extLst>
      <p:ext uri="{BB962C8B-B14F-4D97-AF65-F5344CB8AC3E}">
        <p14:creationId xmlns:p14="http://schemas.microsoft.com/office/powerpoint/2010/main" val="3680244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707886"/>
          </a:xfrm>
          <a:prstGeom prst="rect">
            <a:avLst/>
          </a:prstGeom>
          <a:noFill/>
        </p:spPr>
        <p:txBody>
          <a:bodyPr wrap="square">
            <a:spAutoFit/>
          </a:bodyPr>
          <a:lstStyle/>
          <a:p>
            <a:pPr marL="342900" lvl="0"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Setting </a:t>
            </a:r>
            <a:r>
              <a:rPr lang="en-US" altLang="zh-TW" sz="2000" i="1" dirty="0">
                <a:latin typeface="Adobe Caslon Pro" panose="0205050205050A020403" pitchFamily="18" charset="0"/>
                <a:cs typeface="Adobe Arabic" panose="02040503050201020203" pitchFamily="18" charset="-78"/>
              </a:rPr>
              <a:t>t</a:t>
            </a:r>
            <a:r>
              <a:rPr lang="en-US" altLang="zh-TW" sz="2000" i="1" baseline="-25000" dirty="0">
                <a:latin typeface="Adobe Caslon Pro" panose="0205050205050A020403" pitchFamily="18" charset="0"/>
                <a:cs typeface="Adobe Arabic" panose="02040503050201020203" pitchFamily="18" charset="-78"/>
              </a:rPr>
              <a:t>0</a:t>
            </a:r>
            <a:r>
              <a:rPr lang="en-US" altLang="zh-TW" sz="2000" dirty="0">
                <a:latin typeface="Adobe Caslon Pro" panose="0205050205050A020403" pitchFamily="18" charset="0"/>
                <a:cs typeface="Adobe Arabic" panose="02040503050201020203" pitchFamily="18" charset="-78"/>
              </a:rPr>
              <a:t> = </a:t>
            </a:r>
            <a:r>
              <a:rPr lang="en-US" altLang="zh-TW" sz="2000" i="1" dirty="0">
                <a:latin typeface="Adobe Caslon Pro" panose="0205050205050A020403" pitchFamily="18" charset="0"/>
                <a:cs typeface="Adobe Arabic" panose="02040503050201020203" pitchFamily="18" charset="-78"/>
              </a:rPr>
              <a:t>t</a:t>
            </a:r>
            <a:r>
              <a:rPr lang="en-US" altLang="zh-TW" sz="2000" i="1" baseline="-25000" dirty="0">
                <a:latin typeface="Adobe Caslon Pro" panose="0205050205050A020403" pitchFamily="18" charset="0"/>
                <a:cs typeface="Adobe Arabic" panose="02040503050201020203" pitchFamily="18" charset="-78"/>
              </a:rPr>
              <a:t>1</a:t>
            </a:r>
            <a:r>
              <a:rPr lang="en-US" altLang="zh-TW" sz="2000" dirty="0">
                <a:latin typeface="Adobe Caslon Pro" panose="0205050205050A020403" pitchFamily="18" charset="0"/>
                <a:cs typeface="Adobe Arabic" panose="02040503050201020203" pitchFamily="18" charset="-78"/>
              </a:rPr>
              <a:t> = 0, we get the simplified 3x3 </a:t>
            </a:r>
            <a:r>
              <a:rPr lang="en-US" altLang="zh-TW" sz="2000" dirty="0" err="1">
                <a:latin typeface="Adobe Caslon Pro" panose="0205050205050A020403" pitchFamily="18" charset="0"/>
                <a:cs typeface="Adobe Arabic" panose="02040503050201020203" pitchFamily="18" charset="-78"/>
              </a:rPr>
              <a:t>homography</a:t>
            </a:r>
            <a:r>
              <a:rPr lang="en-US" altLang="zh-TW" sz="2000" dirty="0">
                <a:latin typeface="Adobe Caslon Pro" panose="0205050205050A020403" pitchFamily="18" charset="0"/>
                <a:cs typeface="Adobe Arabic" panose="02040503050201020203" pitchFamily="18" charset="-78"/>
              </a:rPr>
              <a:t>.</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8" name="Picture 7">
            <a:extLst>
              <a:ext uri="{FF2B5EF4-FFF2-40B4-BE49-F238E27FC236}">
                <a16:creationId xmlns:a16="http://schemas.microsoft.com/office/drawing/2014/main" id="{0142B6FA-2304-4EA3-86DC-8C5284A02964}"/>
              </a:ext>
            </a:extLst>
          </p:cNvPr>
          <p:cNvPicPr>
            <a:picLocks noChangeAspect="1"/>
          </p:cNvPicPr>
          <p:nvPr/>
        </p:nvPicPr>
        <p:blipFill rotWithShape="1">
          <a:blip r:embed="rId4"/>
          <a:srcRect b="4726"/>
          <a:stretch/>
        </p:blipFill>
        <p:spPr>
          <a:xfrm>
            <a:off x="914400" y="2190345"/>
            <a:ext cx="10363200" cy="3548265"/>
          </a:xfrm>
          <a:prstGeom prst="rect">
            <a:avLst/>
          </a:prstGeom>
        </p:spPr>
      </p:pic>
      <p:sp>
        <p:nvSpPr>
          <p:cNvPr id="11" name="Subtitle 2">
            <a:extLst>
              <a:ext uri="{FF2B5EF4-FFF2-40B4-BE49-F238E27FC236}">
                <a16:creationId xmlns:a16="http://schemas.microsoft.com/office/drawing/2014/main" id="{74EFC429-81A1-4257-B181-E6F1FAC8F874}"/>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962217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39</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Given a current estimate for the </a:t>
            </a:r>
            <a:r>
              <a:rPr lang="en-US" sz="2000" dirty="0" err="1">
                <a:latin typeface="Adobe Caslon Pro" panose="0205050205050A020403" pitchFamily="18" charset="0"/>
                <a:cs typeface="Adobe Arabic" panose="02040503050201020203" pitchFamily="18" charset="-78"/>
              </a:rPr>
              <a:t>homography</a:t>
            </a:r>
            <a:r>
              <a:rPr lang="en-US" sz="2000" dirty="0">
                <a:latin typeface="Adobe Caslon Pro" panose="0205050205050A020403" pitchFamily="18" charset="0"/>
                <a:cs typeface="Adobe Arabic" panose="02040503050201020203" pitchFamily="18" charset="-78"/>
              </a:rPr>
              <a:t>          in (8.38), the best way to update    is to prepend an incremental rotation matrix               to the current estimate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and Shum 1997; Shum and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2000),   </a:t>
            </a:r>
          </a:p>
        </p:txBody>
      </p:sp>
      <p:pic>
        <p:nvPicPr>
          <p:cNvPr id="9" name="Picture 8">
            <a:extLst>
              <a:ext uri="{FF2B5EF4-FFF2-40B4-BE49-F238E27FC236}">
                <a16:creationId xmlns:a16="http://schemas.microsoft.com/office/drawing/2014/main" id="{9AE4302E-51C1-463F-AE99-4854746ACD2F}"/>
              </a:ext>
            </a:extLst>
          </p:cNvPr>
          <p:cNvPicPr>
            <a:picLocks noChangeAspect="1"/>
          </p:cNvPicPr>
          <p:nvPr/>
        </p:nvPicPr>
        <p:blipFill>
          <a:blip r:embed="rId4"/>
          <a:stretch>
            <a:fillRect/>
          </a:stretch>
        </p:blipFill>
        <p:spPr>
          <a:xfrm>
            <a:off x="6391470" y="1635683"/>
            <a:ext cx="542925" cy="457200"/>
          </a:xfrm>
          <a:prstGeom prst="rect">
            <a:avLst/>
          </a:prstGeom>
        </p:spPr>
      </p:pic>
      <p:pic>
        <p:nvPicPr>
          <p:cNvPr id="11" name="Picture 10">
            <a:extLst>
              <a:ext uri="{FF2B5EF4-FFF2-40B4-BE49-F238E27FC236}">
                <a16:creationId xmlns:a16="http://schemas.microsoft.com/office/drawing/2014/main" id="{2E52F0EF-AAA5-419C-BB9D-47CB6E308FB4}"/>
              </a:ext>
            </a:extLst>
          </p:cNvPr>
          <p:cNvPicPr>
            <a:picLocks noChangeAspect="1"/>
          </p:cNvPicPr>
          <p:nvPr/>
        </p:nvPicPr>
        <p:blipFill>
          <a:blip r:embed="rId5"/>
          <a:stretch>
            <a:fillRect/>
          </a:stretch>
        </p:blipFill>
        <p:spPr>
          <a:xfrm>
            <a:off x="10558462" y="1817774"/>
            <a:ext cx="504825" cy="276225"/>
          </a:xfrm>
          <a:prstGeom prst="rect">
            <a:avLst/>
          </a:prstGeom>
        </p:spPr>
      </p:pic>
      <p:pic>
        <p:nvPicPr>
          <p:cNvPr id="14" name="Picture 13">
            <a:extLst>
              <a:ext uri="{FF2B5EF4-FFF2-40B4-BE49-F238E27FC236}">
                <a16:creationId xmlns:a16="http://schemas.microsoft.com/office/drawing/2014/main" id="{71551346-6AC8-4AB5-9F90-CCDC0270840B}"/>
              </a:ext>
            </a:extLst>
          </p:cNvPr>
          <p:cNvPicPr>
            <a:picLocks noChangeAspect="1"/>
          </p:cNvPicPr>
          <p:nvPr/>
        </p:nvPicPr>
        <p:blipFill>
          <a:blip r:embed="rId6"/>
          <a:stretch>
            <a:fillRect/>
          </a:stretch>
        </p:blipFill>
        <p:spPr>
          <a:xfrm>
            <a:off x="6305744" y="2046213"/>
            <a:ext cx="714375" cy="361950"/>
          </a:xfrm>
          <a:prstGeom prst="rect">
            <a:avLst/>
          </a:prstGeom>
        </p:spPr>
      </p:pic>
      <p:pic>
        <p:nvPicPr>
          <p:cNvPr id="15" name="Picture 14">
            <a:extLst>
              <a:ext uri="{FF2B5EF4-FFF2-40B4-BE49-F238E27FC236}">
                <a16:creationId xmlns:a16="http://schemas.microsoft.com/office/drawing/2014/main" id="{4D10F1A7-3B8B-4A7C-B1FD-835090D22C91}"/>
              </a:ext>
            </a:extLst>
          </p:cNvPr>
          <p:cNvPicPr>
            <a:picLocks noChangeAspect="1"/>
          </p:cNvPicPr>
          <p:nvPr/>
        </p:nvPicPr>
        <p:blipFill>
          <a:blip r:embed="rId5"/>
          <a:stretch>
            <a:fillRect/>
          </a:stretch>
        </p:blipFill>
        <p:spPr>
          <a:xfrm>
            <a:off x="9935158" y="2107761"/>
            <a:ext cx="504825" cy="276225"/>
          </a:xfrm>
          <a:prstGeom prst="rect">
            <a:avLst/>
          </a:prstGeom>
        </p:spPr>
      </p:pic>
      <p:pic>
        <p:nvPicPr>
          <p:cNvPr id="17" name="Picture 16">
            <a:extLst>
              <a:ext uri="{FF2B5EF4-FFF2-40B4-BE49-F238E27FC236}">
                <a16:creationId xmlns:a16="http://schemas.microsoft.com/office/drawing/2014/main" id="{E7C39ADB-415C-4EF9-AE20-1A569FFEDEAB}"/>
              </a:ext>
            </a:extLst>
          </p:cNvPr>
          <p:cNvPicPr>
            <a:picLocks noChangeAspect="1"/>
          </p:cNvPicPr>
          <p:nvPr/>
        </p:nvPicPr>
        <p:blipFill>
          <a:blip r:embed="rId7"/>
          <a:stretch>
            <a:fillRect/>
          </a:stretch>
        </p:blipFill>
        <p:spPr>
          <a:xfrm>
            <a:off x="1333499" y="2879175"/>
            <a:ext cx="9429750" cy="628650"/>
          </a:xfrm>
          <a:prstGeom prst="rect">
            <a:avLst/>
          </a:prstGeom>
        </p:spPr>
      </p:pic>
      <p:pic>
        <p:nvPicPr>
          <p:cNvPr id="19" name="Picture 18">
            <a:extLst>
              <a:ext uri="{FF2B5EF4-FFF2-40B4-BE49-F238E27FC236}">
                <a16:creationId xmlns:a16="http://schemas.microsoft.com/office/drawing/2014/main" id="{0A1D7371-0030-4C13-8C75-E7B1B4218A05}"/>
              </a:ext>
            </a:extLst>
          </p:cNvPr>
          <p:cNvPicPr>
            <a:picLocks noChangeAspect="1"/>
          </p:cNvPicPr>
          <p:nvPr/>
        </p:nvPicPr>
        <p:blipFill>
          <a:blip r:embed="rId8"/>
          <a:stretch>
            <a:fillRect/>
          </a:stretch>
        </p:blipFill>
        <p:spPr>
          <a:xfrm>
            <a:off x="1033462" y="3572543"/>
            <a:ext cx="10029825" cy="1362075"/>
          </a:xfrm>
          <a:prstGeom prst="rect">
            <a:avLst/>
          </a:prstGeom>
        </p:spPr>
      </p:pic>
      <p:sp>
        <p:nvSpPr>
          <p:cNvPr id="20" name="Subtitle 2">
            <a:extLst>
              <a:ext uri="{FF2B5EF4-FFF2-40B4-BE49-F238E27FC236}">
                <a16:creationId xmlns:a16="http://schemas.microsoft.com/office/drawing/2014/main" id="{B371C9F5-2A64-4BA5-9082-278301CE054D}"/>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7D2B7966-B0BC-4BF4-ABBE-93C357105894}"/>
              </a:ext>
            </a:extLst>
          </p:cNvPr>
          <p:cNvPicPr>
            <a:picLocks noChangeAspect="1"/>
          </p:cNvPicPr>
          <p:nvPr/>
        </p:nvPicPr>
        <p:blipFill>
          <a:blip r:embed="rId9"/>
          <a:stretch>
            <a:fillRect/>
          </a:stretch>
        </p:blipFill>
        <p:spPr>
          <a:xfrm>
            <a:off x="2409535" y="4846772"/>
            <a:ext cx="8749003" cy="1504166"/>
          </a:xfrm>
          <a:prstGeom prst="rect">
            <a:avLst/>
          </a:prstGeom>
        </p:spPr>
      </p:pic>
    </p:spTree>
    <p:extLst>
      <p:ext uri="{BB962C8B-B14F-4D97-AF65-F5344CB8AC3E}">
        <p14:creationId xmlns:p14="http://schemas.microsoft.com/office/powerpoint/2010/main" val="289313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9252" y="256442"/>
            <a:ext cx="9229725" cy="4991100"/>
          </a:xfrm>
          <a:prstGeom prst="rect">
            <a:avLst/>
          </a:prstGeom>
        </p:spPr>
      </p:pic>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a:t>
            </a:fld>
            <a:endParaRPr lang="en-US"/>
          </a:p>
        </p:txBody>
      </p:sp>
      <p:sp>
        <p:nvSpPr>
          <p:cNvPr id="3" name="Rectangle 2"/>
          <p:cNvSpPr/>
          <p:nvPr/>
        </p:nvSpPr>
        <p:spPr>
          <a:xfrm>
            <a:off x="1799491" y="5350144"/>
            <a:ext cx="9313985" cy="369332"/>
          </a:xfrm>
          <a:prstGeom prst="rect">
            <a:avLst/>
          </a:prstGeom>
        </p:spPr>
        <p:txBody>
          <a:bodyPr wrap="square">
            <a:spAutoFit/>
          </a:bodyPr>
          <a:lstStyle/>
          <a:p>
            <a:r>
              <a:rPr lang="en-US" dirty="0">
                <a:latin typeface="NimbusRomNo9L-ReguItal"/>
              </a:rPr>
              <a:t>A multi-image panorama automatically assembled from an unordered photo collection</a:t>
            </a:r>
            <a:endParaRPr lang="en-US" dirty="0"/>
          </a:p>
        </p:txBody>
      </p:sp>
      <p:sp>
        <p:nvSpPr>
          <p:cNvPr id="7" name="Subtitle 2">
            <a:extLst>
              <a:ext uri="{FF2B5EF4-FFF2-40B4-BE49-F238E27FC236}">
                <a16:creationId xmlns:a16="http://schemas.microsoft.com/office/drawing/2014/main" id="{C3CBF850-FB9A-4672-8691-3D3EC7A8EB80}"/>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04044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40</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70788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Notice how there is now a nice one-to-one correspondence between the entries in the D matrix and the        e                parameters used in Table 8.1 and Equation (8.19), i.e.,</a:t>
            </a:r>
          </a:p>
        </p:txBody>
      </p:sp>
      <p:pic>
        <p:nvPicPr>
          <p:cNvPr id="8" name="Picture 7">
            <a:extLst>
              <a:ext uri="{FF2B5EF4-FFF2-40B4-BE49-F238E27FC236}">
                <a16:creationId xmlns:a16="http://schemas.microsoft.com/office/drawing/2014/main" id="{4C78C749-1789-4122-83B5-F6DE202E9965}"/>
              </a:ext>
            </a:extLst>
          </p:cNvPr>
          <p:cNvPicPr>
            <a:picLocks noChangeAspect="1"/>
          </p:cNvPicPr>
          <p:nvPr/>
        </p:nvPicPr>
        <p:blipFill>
          <a:blip r:embed="rId4"/>
          <a:stretch>
            <a:fillRect/>
          </a:stretch>
        </p:blipFill>
        <p:spPr>
          <a:xfrm>
            <a:off x="3260855" y="2080021"/>
            <a:ext cx="1428750" cy="438150"/>
          </a:xfrm>
          <a:prstGeom prst="rect">
            <a:avLst/>
          </a:prstGeom>
        </p:spPr>
      </p:pic>
      <p:pic>
        <p:nvPicPr>
          <p:cNvPr id="13" name="Picture 12">
            <a:extLst>
              <a:ext uri="{FF2B5EF4-FFF2-40B4-BE49-F238E27FC236}">
                <a16:creationId xmlns:a16="http://schemas.microsoft.com/office/drawing/2014/main" id="{56A9E457-95DA-4610-8463-7619AB001179}"/>
              </a:ext>
            </a:extLst>
          </p:cNvPr>
          <p:cNvPicPr>
            <a:picLocks noChangeAspect="1"/>
          </p:cNvPicPr>
          <p:nvPr/>
        </p:nvPicPr>
        <p:blipFill>
          <a:blip r:embed="rId5"/>
          <a:stretch>
            <a:fillRect/>
          </a:stretch>
        </p:blipFill>
        <p:spPr>
          <a:xfrm>
            <a:off x="952500" y="2490810"/>
            <a:ext cx="10287000" cy="962025"/>
          </a:xfrm>
          <a:prstGeom prst="rect">
            <a:avLst/>
          </a:prstGeom>
        </p:spPr>
      </p:pic>
      <p:pic>
        <p:nvPicPr>
          <p:cNvPr id="18" name="Picture 17">
            <a:extLst>
              <a:ext uri="{FF2B5EF4-FFF2-40B4-BE49-F238E27FC236}">
                <a16:creationId xmlns:a16="http://schemas.microsoft.com/office/drawing/2014/main" id="{34206015-8C7F-4457-A579-26F939166C63}"/>
              </a:ext>
            </a:extLst>
          </p:cNvPr>
          <p:cNvPicPr>
            <a:picLocks noChangeAspect="1"/>
          </p:cNvPicPr>
          <p:nvPr/>
        </p:nvPicPr>
        <p:blipFill>
          <a:blip r:embed="rId6"/>
          <a:stretch>
            <a:fillRect/>
          </a:stretch>
        </p:blipFill>
        <p:spPr>
          <a:xfrm>
            <a:off x="733425" y="4290841"/>
            <a:ext cx="10315575" cy="1838325"/>
          </a:xfrm>
          <a:prstGeom prst="rect">
            <a:avLst/>
          </a:prstGeom>
        </p:spPr>
      </p:pic>
      <p:sp>
        <p:nvSpPr>
          <p:cNvPr id="21" name="Subtitle 2">
            <a:extLst>
              <a:ext uri="{FF2B5EF4-FFF2-40B4-BE49-F238E27FC236}">
                <a16:creationId xmlns:a16="http://schemas.microsoft.com/office/drawing/2014/main" id="{FFE3B56F-D77C-4A9E-8676-D9CAD6010FCB}"/>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A309F4FE-D998-4959-97B9-5F981E1FF384}"/>
              </a:ext>
            </a:extLst>
          </p:cNvPr>
          <p:cNvPicPr>
            <a:picLocks noChangeAspect="1"/>
          </p:cNvPicPr>
          <p:nvPr/>
        </p:nvPicPr>
        <p:blipFill>
          <a:blip r:embed="rId7"/>
          <a:stretch>
            <a:fillRect/>
          </a:stretch>
        </p:blipFill>
        <p:spPr>
          <a:xfrm>
            <a:off x="2964111" y="2852744"/>
            <a:ext cx="142895" cy="238158"/>
          </a:xfrm>
          <a:prstGeom prst="rect">
            <a:avLst/>
          </a:prstGeom>
        </p:spPr>
      </p:pic>
      <p:pic>
        <p:nvPicPr>
          <p:cNvPr id="4" name="圖片 3">
            <a:extLst>
              <a:ext uri="{FF2B5EF4-FFF2-40B4-BE49-F238E27FC236}">
                <a16:creationId xmlns:a16="http://schemas.microsoft.com/office/drawing/2014/main" id="{B3FB0FC4-7472-470B-9039-06EDA188AB4E}"/>
              </a:ext>
            </a:extLst>
          </p:cNvPr>
          <p:cNvPicPr>
            <a:picLocks noChangeAspect="1"/>
          </p:cNvPicPr>
          <p:nvPr/>
        </p:nvPicPr>
        <p:blipFill>
          <a:blip r:embed="rId8"/>
          <a:stretch>
            <a:fillRect/>
          </a:stretch>
        </p:blipFill>
        <p:spPr>
          <a:xfrm>
            <a:off x="1106163" y="3160423"/>
            <a:ext cx="5285307" cy="1130418"/>
          </a:xfrm>
          <a:prstGeom prst="rect">
            <a:avLst/>
          </a:prstGeom>
        </p:spPr>
      </p:pic>
    </p:spTree>
    <p:extLst>
      <p:ext uri="{BB962C8B-B14F-4D97-AF65-F5344CB8AC3E}">
        <p14:creationId xmlns:p14="http://schemas.microsoft.com/office/powerpoint/2010/main" val="2492102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41</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8.2.4 Gap Closing</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4093428"/>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techniques presented in this section can be used to estimate a series of rotation matrices and focal lengths, which can be chained together to create large panoramas.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Unfortunately, because of accumulated errors, this approach will rarely produce a closed 360 panorama. Instead, there will invariably be either a gap or an overlap.</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can solve this problem by matching the first image in the sequence with the last one.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difference between the two rotation matrix estimates associated with the repeated first indicates the amount of misregistration.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857609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42</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8.2.4 Gap Closing</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Picture 3">
            <a:extLst>
              <a:ext uri="{FF2B5EF4-FFF2-40B4-BE49-F238E27FC236}">
                <a16:creationId xmlns:a16="http://schemas.microsoft.com/office/drawing/2014/main" id="{A7D623CD-73B7-42C7-A73A-46A537DA8734}"/>
              </a:ext>
            </a:extLst>
          </p:cNvPr>
          <p:cNvPicPr>
            <a:picLocks noChangeAspect="1"/>
          </p:cNvPicPr>
          <p:nvPr/>
        </p:nvPicPr>
        <p:blipFill>
          <a:blip r:embed="rId4"/>
          <a:stretch>
            <a:fillRect/>
          </a:stretch>
        </p:blipFill>
        <p:spPr>
          <a:xfrm>
            <a:off x="2856292" y="1630699"/>
            <a:ext cx="9457006" cy="5271814"/>
          </a:xfrm>
          <a:prstGeom prst="rect">
            <a:avLst/>
          </a:prstGeom>
        </p:spPr>
      </p:pic>
      <p:pic>
        <p:nvPicPr>
          <p:cNvPr id="3" name="圖片 2">
            <a:extLst>
              <a:ext uri="{FF2B5EF4-FFF2-40B4-BE49-F238E27FC236}">
                <a16:creationId xmlns:a16="http://schemas.microsoft.com/office/drawing/2014/main" id="{7AEC3BB3-4950-45FA-BD9B-C0A6CB183366}"/>
              </a:ext>
            </a:extLst>
          </p:cNvPr>
          <p:cNvPicPr>
            <a:picLocks noChangeAspect="1"/>
          </p:cNvPicPr>
          <p:nvPr/>
        </p:nvPicPr>
        <p:blipFill>
          <a:blip r:embed="rId5"/>
          <a:stretch>
            <a:fillRect/>
          </a:stretch>
        </p:blipFill>
        <p:spPr>
          <a:xfrm>
            <a:off x="295827" y="1706040"/>
            <a:ext cx="2934109" cy="495369"/>
          </a:xfrm>
          <a:prstGeom prst="rect">
            <a:avLst/>
          </a:prstGeom>
        </p:spPr>
      </p:pic>
      <p:pic>
        <p:nvPicPr>
          <p:cNvPr id="8" name="圖片 7">
            <a:extLst>
              <a:ext uri="{FF2B5EF4-FFF2-40B4-BE49-F238E27FC236}">
                <a16:creationId xmlns:a16="http://schemas.microsoft.com/office/drawing/2014/main" id="{334C1AFF-90FD-487A-9930-28016553A35E}"/>
              </a:ext>
            </a:extLst>
          </p:cNvPr>
          <p:cNvPicPr>
            <a:picLocks noChangeAspect="1"/>
          </p:cNvPicPr>
          <p:nvPr/>
        </p:nvPicPr>
        <p:blipFill>
          <a:blip r:embed="rId6"/>
          <a:stretch>
            <a:fillRect/>
          </a:stretch>
        </p:blipFill>
        <p:spPr>
          <a:xfrm>
            <a:off x="295827" y="2397001"/>
            <a:ext cx="1895740" cy="504895"/>
          </a:xfrm>
          <a:prstGeom prst="rect">
            <a:avLst/>
          </a:prstGeom>
        </p:spPr>
      </p:pic>
      <p:sp>
        <p:nvSpPr>
          <p:cNvPr id="10" name="矩形 9">
            <a:extLst>
              <a:ext uri="{FF2B5EF4-FFF2-40B4-BE49-F238E27FC236}">
                <a16:creationId xmlns:a16="http://schemas.microsoft.com/office/drawing/2014/main" id="{052D6D2C-3554-4A30-A05E-B34DAF0BD785}"/>
              </a:ext>
            </a:extLst>
          </p:cNvPr>
          <p:cNvSpPr/>
          <p:nvPr/>
        </p:nvSpPr>
        <p:spPr>
          <a:xfrm>
            <a:off x="0" y="3032939"/>
            <a:ext cx="3722914" cy="923330"/>
          </a:xfrm>
          <a:prstGeom prst="rect">
            <a:avLst/>
          </a:prstGeom>
        </p:spPr>
        <p:txBody>
          <a:bodyPr wrap="square">
            <a:spAutoFit/>
          </a:bodyPr>
          <a:lstStyle/>
          <a:p>
            <a:r>
              <a:rPr lang="en-US" altLang="zh-TW" dirty="0">
                <a:latin typeface="Adobe Caslon Pro" panose="0205050205050A020403"/>
              </a:rPr>
              <a:t>Notice that both mosaics show very little visual misregistration (except at the gap).</a:t>
            </a:r>
            <a:endParaRPr lang="zh-TW" altLang="en-US" dirty="0">
              <a:latin typeface="Adobe Caslon Pro" panose="0205050205050A020403"/>
            </a:endParaRPr>
          </a:p>
        </p:txBody>
      </p:sp>
    </p:spTree>
    <p:extLst>
      <p:ext uri="{BB962C8B-B14F-4D97-AF65-F5344CB8AC3E}">
        <p14:creationId xmlns:p14="http://schemas.microsoft.com/office/powerpoint/2010/main" val="282978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9790145"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8.2.5 Application: Video summarization and compression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Picture 3">
            <a:extLst>
              <a:ext uri="{FF2B5EF4-FFF2-40B4-BE49-F238E27FC236}">
                <a16:creationId xmlns:a16="http://schemas.microsoft.com/office/drawing/2014/main" id="{BA77F91B-7D8B-4EA8-8490-A9F57FA358B8}"/>
              </a:ext>
            </a:extLst>
          </p:cNvPr>
          <p:cNvPicPr>
            <a:picLocks noChangeAspect="1"/>
          </p:cNvPicPr>
          <p:nvPr/>
        </p:nvPicPr>
        <p:blipFill>
          <a:blip r:embed="rId4"/>
          <a:stretch>
            <a:fillRect/>
          </a:stretch>
        </p:blipFill>
        <p:spPr>
          <a:xfrm>
            <a:off x="1717952" y="1546707"/>
            <a:ext cx="9363491" cy="5217296"/>
          </a:xfrm>
          <a:prstGeom prst="rect">
            <a:avLst/>
          </a:prstGeom>
        </p:spPr>
      </p:pic>
      <p:sp>
        <p:nvSpPr>
          <p:cNvPr id="3" name="文字方塊 2">
            <a:extLst>
              <a:ext uri="{FF2B5EF4-FFF2-40B4-BE49-F238E27FC236}">
                <a16:creationId xmlns:a16="http://schemas.microsoft.com/office/drawing/2014/main" id="{E0B75D96-5948-43C8-B2AF-13209D8EC4EC}"/>
              </a:ext>
            </a:extLst>
          </p:cNvPr>
          <p:cNvSpPr txBox="1"/>
          <p:nvPr/>
        </p:nvSpPr>
        <p:spPr>
          <a:xfrm>
            <a:off x="6391470" y="208302"/>
            <a:ext cx="4583306" cy="369332"/>
          </a:xfrm>
          <a:prstGeom prst="rect">
            <a:avLst/>
          </a:prstGeom>
          <a:noFill/>
        </p:spPr>
        <p:txBody>
          <a:bodyPr wrap="none" rtlCol="0">
            <a:spAutoFit/>
          </a:bodyPr>
          <a:lstStyle/>
          <a:p>
            <a:r>
              <a:rPr lang="en-US" altLang="zh-TW" dirty="0"/>
              <a:t>IEEE: Institute of Electrical and Electronics Engineers</a:t>
            </a:r>
            <a:endParaRPr lang="zh-TW" altLang="en-US" dirty="0"/>
          </a:p>
        </p:txBody>
      </p:sp>
    </p:spTree>
    <p:extLst>
      <p:ext uri="{BB962C8B-B14F-4D97-AF65-F5344CB8AC3E}">
        <p14:creationId xmlns:p14="http://schemas.microsoft.com/office/powerpoint/2010/main" val="3649969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0" name="TextBox 9">
            <a:extLst>
              <a:ext uri="{FF2B5EF4-FFF2-40B4-BE49-F238E27FC236}">
                <a16:creationId xmlns:a16="http://schemas.microsoft.com/office/drawing/2014/main" id="{5BB06AF3-2439-4159-B198-ADA8CAF23F37}"/>
              </a:ext>
            </a:extLst>
          </p:cNvPr>
          <p:cNvSpPr txBox="1"/>
          <p:nvPr/>
        </p:nvSpPr>
        <p:spPr>
          <a:xfrm>
            <a:off x="790770" y="1726078"/>
            <a:ext cx="10154038" cy="378565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An alternative to using </a:t>
            </a:r>
            <a:r>
              <a:rPr lang="en-US" sz="2000" dirty="0" err="1">
                <a:latin typeface="Adobe Caslon Pro" panose="0205050205050A020403" pitchFamily="18" charset="0"/>
                <a:cs typeface="Adobe Arabic" panose="02040503050201020203" pitchFamily="18" charset="-78"/>
              </a:rPr>
              <a:t>homographies</a:t>
            </a:r>
            <a:r>
              <a:rPr lang="en-US" sz="2000" dirty="0">
                <a:latin typeface="Adobe Caslon Pro" panose="0205050205050A020403" pitchFamily="18" charset="0"/>
                <a:cs typeface="Adobe Arabic" panose="02040503050201020203" pitchFamily="18" charset="-78"/>
              </a:rPr>
              <a:t> or 3D motions to align images is to first warp the images into cylindrical coordinates and then use a pure translational model to align them (Chen 1995;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1996).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Unfortunately, this only works if the images are all taken with a level camera or with a known tilt angle.</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Assume for now that the camera is in its canonical position, i.e., its rotation matrix is the identity, </a:t>
            </a:r>
            <a:r>
              <a:rPr lang="en-US" sz="2000" i="1" dirty="0">
                <a:latin typeface="Adobe Caslon Pro" panose="0205050205050A020403" pitchFamily="18" charset="0"/>
                <a:cs typeface="Adobe Arabic" panose="02040503050201020203" pitchFamily="18" charset="-78"/>
              </a:rPr>
              <a:t>R = I</a:t>
            </a:r>
            <a:r>
              <a:rPr lang="en-US" sz="2000" dirty="0">
                <a:latin typeface="Adobe Caslon Pro" panose="0205050205050A020403" pitchFamily="18" charset="0"/>
                <a:cs typeface="Adobe Arabic" panose="02040503050201020203" pitchFamily="18" charset="-78"/>
              </a:rPr>
              <a:t>, so that the optical axis is aligned with the </a:t>
            </a:r>
            <a:r>
              <a:rPr lang="en-US" sz="2000" i="1" dirty="0">
                <a:latin typeface="Adobe Caslon Pro" panose="0205050205050A020403" pitchFamily="18" charset="0"/>
                <a:cs typeface="Adobe Arabic" panose="02040503050201020203" pitchFamily="18" charset="-78"/>
              </a:rPr>
              <a:t>z</a:t>
            </a:r>
            <a:r>
              <a:rPr lang="en-US" sz="2000" dirty="0">
                <a:latin typeface="Adobe Caslon Pro" panose="0205050205050A020403" pitchFamily="18" charset="0"/>
                <a:cs typeface="Adobe Arabic" panose="02040503050201020203" pitchFamily="18" charset="-78"/>
              </a:rPr>
              <a:t> axis and the </a:t>
            </a:r>
            <a:r>
              <a:rPr lang="en-US" sz="2000" i="1" dirty="0">
                <a:latin typeface="Adobe Caslon Pro" panose="0205050205050A020403" pitchFamily="18" charset="0"/>
                <a:cs typeface="Adobe Arabic" panose="02040503050201020203" pitchFamily="18" charset="-78"/>
              </a:rPr>
              <a:t>y</a:t>
            </a:r>
            <a:r>
              <a:rPr lang="en-US" sz="2000" dirty="0">
                <a:latin typeface="Adobe Caslon Pro" panose="0205050205050A020403" pitchFamily="18" charset="0"/>
                <a:cs typeface="Adobe Arabic" panose="02040503050201020203" pitchFamily="18" charset="-78"/>
              </a:rPr>
              <a:t> axis is aligned vertically. The 3D ray corresponding to an (</a:t>
            </a:r>
            <a:r>
              <a:rPr lang="en-US" sz="2000" i="1" dirty="0">
                <a:latin typeface="Adobe Caslon Pro" panose="0205050205050A020403" pitchFamily="18" charset="0"/>
                <a:cs typeface="Adobe Arabic" panose="02040503050201020203" pitchFamily="18" charset="-78"/>
              </a:rPr>
              <a:t>x; y</a:t>
            </a:r>
            <a:r>
              <a:rPr lang="en-US" sz="2000" dirty="0">
                <a:latin typeface="Adobe Caslon Pro" panose="0205050205050A020403" pitchFamily="18" charset="0"/>
                <a:cs typeface="Adobe Arabic" panose="02040503050201020203" pitchFamily="18" charset="-78"/>
              </a:rPr>
              <a:t>) pixel is therefore (</a:t>
            </a:r>
            <a:r>
              <a:rPr lang="en-US" sz="2000" i="1" dirty="0">
                <a:latin typeface="Adobe Caslon Pro" panose="0205050205050A020403" pitchFamily="18" charset="0"/>
                <a:cs typeface="Adobe Arabic" panose="02040503050201020203" pitchFamily="18" charset="-78"/>
              </a:rPr>
              <a:t>x; y; f</a:t>
            </a:r>
            <a:r>
              <a:rPr lang="en-US" sz="2000" dirty="0">
                <a:latin typeface="Adobe Caslon Pro" panose="0205050205050A020403" pitchFamily="18" charset="0"/>
                <a:cs typeface="Adobe Arabic" panose="02040503050201020203" pitchFamily="18" charset="-78"/>
              </a:rPr>
              <a:t>).</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153638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Picture 3">
            <a:extLst>
              <a:ext uri="{FF2B5EF4-FFF2-40B4-BE49-F238E27FC236}">
                <a16:creationId xmlns:a16="http://schemas.microsoft.com/office/drawing/2014/main" id="{C080DB4F-410C-481F-9A7A-B7CC216E7508}"/>
              </a:ext>
            </a:extLst>
          </p:cNvPr>
          <p:cNvPicPr>
            <a:picLocks noChangeAspect="1"/>
          </p:cNvPicPr>
          <p:nvPr/>
        </p:nvPicPr>
        <p:blipFill>
          <a:blip r:embed="rId4"/>
          <a:stretch>
            <a:fillRect/>
          </a:stretch>
        </p:blipFill>
        <p:spPr>
          <a:xfrm>
            <a:off x="857250" y="1767568"/>
            <a:ext cx="10477500" cy="2190750"/>
          </a:xfrm>
          <a:prstGeom prst="rect">
            <a:avLst/>
          </a:prstGeom>
        </p:spPr>
      </p:pic>
      <p:pic>
        <p:nvPicPr>
          <p:cNvPr id="3" name="圖片 2">
            <a:extLst>
              <a:ext uri="{FF2B5EF4-FFF2-40B4-BE49-F238E27FC236}">
                <a16:creationId xmlns:a16="http://schemas.microsoft.com/office/drawing/2014/main" id="{838522FC-27E3-4FE8-8508-3C01A0ABE546}"/>
              </a:ext>
            </a:extLst>
          </p:cNvPr>
          <p:cNvPicPr>
            <a:picLocks noChangeAspect="1"/>
          </p:cNvPicPr>
          <p:nvPr/>
        </p:nvPicPr>
        <p:blipFill>
          <a:blip r:embed="rId5"/>
          <a:stretch>
            <a:fillRect/>
          </a:stretch>
        </p:blipFill>
        <p:spPr>
          <a:xfrm>
            <a:off x="0" y="3904178"/>
            <a:ext cx="4728053" cy="2859825"/>
          </a:xfrm>
          <a:prstGeom prst="rect">
            <a:avLst/>
          </a:prstGeom>
        </p:spPr>
      </p:pic>
    </p:spTree>
    <p:extLst>
      <p:ext uri="{BB962C8B-B14F-4D97-AF65-F5344CB8AC3E}">
        <p14:creationId xmlns:p14="http://schemas.microsoft.com/office/powerpoint/2010/main" val="3318355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Picture 7">
            <a:extLst>
              <a:ext uri="{FF2B5EF4-FFF2-40B4-BE49-F238E27FC236}">
                <a16:creationId xmlns:a16="http://schemas.microsoft.com/office/drawing/2014/main" id="{E34AFA1D-444F-4113-ACD4-DD8BF2E5A6B2}"/>
              </a:ext>
            </a:extLst>
          </p:cNvPr>
          <p:cNvPicPr>
            <a:picLocks noChangeAspect="1"/>
          </p:cNvPicPr>
          <p:nvPr/>
        </p:nvPicPr>
        <p:blipFill>
          <a:blip r:embed="rId4"/>
          <a:stretch>
            <a:fillRect/>
          </a:stretch>
        </p:blipFill>
        <p:spPr>
          <a:xfrm>
            <a:off x="890587" y="1621714"/>
            <a:ext cx="10410825" cy="3962400"/>
          </a:xfrm>
          <a:prstGeom prst="rect">
            <a:avLst/>
          </a:prstGeom>
        </p:spPr>
      </p:pic>
    </p:spTree>
    <p:extLst>
      <p:ext uri="{BB962C8B-B14F-4D97-AF65-F5344CB8AC3E}">
        <p14:creationId xmlns:p14="http://schemas.microsoft.com/office/powerpoint/2010/main" val="3012528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0" name="TextBox 9">
            <a:extLst>
              <a:ext uri="{FF2B5EF4-FFF2-40B4-BE49-F238E27FC236}">
                <a16:creationId xmlns:a16="http://schemas.microsoft.com/office/drawing/2014/main" id="{5BB06AF3-2439-4159-B198-ADA8CAF23F37}"/>
              </a:ext>
            </a:extLst>
          </p:cNvPr>
          <p:cNvSpPr txBox="1"/>
          <p:nvPr/>
        </p:nvSpPr>
        <p:spPr>
          <a:xfrm>
            <a:off x="790770" y="1726078"/>
            <a:ext cx="10154038" cy="193899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Images can also be projected onto a spherical surface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and Shum 1997), which is useful if the final panorama includes a full sphere or hemisphere of views.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this case, the sphere is parameterized by two angles              spherical coordinates given by</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Picture 3">
            <a:extLst>
              <a:ext uri="{FF2B5EF4-FFF2-40B4-BE49-F238E27FC236}">
                <a16:creationId xmlns:a16="http://schemas.microsoft.com/office/drawing/2014/main" id="{F73CB81A-897E-453E-8933-77F90E86A25F}"/>
              </a:ext>
            </a:extLst>
          </p:cNvPr>
          <p:cNvPicPr>
            <a:picLocks noChangeAspect="1"/>
          </p:cNvPicPr>
          <p:nvPr/>
        </p:nvPicPr>
        <p:blipFill>
          <a:blip r:embed="rId4"/>
          <a:stretch>
            <a:fillRect/>
          </a:stretch>
        </p:blipFill>
        <p:spPr>
          <a:xfrm>
            <a:off x="7389011" y="2586607"/>
            <a:ext cx="666750" cy="457200"/>
          </a:xfrm>
          <a:prstGeom prst="rect">
            <a:avLst/>
          </a:prstGeom>
        </p:spPr>
      </p:pic>
      <p:pic>
        <p:nvPicPr>
          <p:cNvPr id="13" name="Picture 12">
            <a:extLst>
              <a:ext uri="{FF2B5EF4-FFF2-40B4-BE49-F238E27FC236}">
                <a16:creationId xmlns:a16="http://schemas.microsoft.com/office/drawing/2014/main" id="{6CE34A32-ED7A-44DE-A4FB-D44E3B57B934}"/>
              </a:ext>
            </a:extLst>
          </p:cNvPr>
          <p:cNvPicPr>
            <a:picLocks noChangeAspect="1"/>
          </p:cNvPicPr>
          <p:nvPr/>
        </p:nvPicPr>
        <p:blipFill>
          <a:blip r:embed="rId5"/>
          <a:stretch>
            <a:fillRect/>
          </a:stretch>
        </p:blipFill>
        <p:spPr>
          <a:xfrm>
            <a:off x="2412645" y="3001693"/>
            <a:ext cx="7439025" cy="495300"/>
          </a:xfrm>
          <a:prstGeom prst="rect">
            <a:avLst/>
          </a:prstGeom>
        </p:spPr>
      </p:pic>
      <p:pic>
        <p:nvPicPr>
          <p:cNvPr id="12" name="Picture 3">
            <a:extLst>
              <a:ext uri="{FF2B5EF4-FFF2-40B4-BE49-F238E27FC236}">
                <a16:creationId xmlns:a16="http://schemas.microsoft.com/office/drawing/2014/main" id="{6714905B-299B-4255-A22E-30DF678DC5D6}"/>
              </a:ext>
            </a:extLst>
          </p:cNvPr>
          <p:cNvPicPr>
            <a:picLocks noChangeAspect="1"/>
          </p:cNvPicPr>
          <p:nvPr/>
        </p:nvPicPr>
        <p:blipFill rotWithShape="1">
          <a:blip r:embed="rId6"/>
          <a:srcRect l="50000" b="18062"/>
          <a:stretch/>
        </p:blipFill>
        <p:spPr>
          <a:xfrm>
            <a:off x="3257883" y="3490298"/>
            <a:ext cx="4667250" cy="2848656"/>
          </a:xfrm>
          <a:prstGeom prst="rect">
            <a:avLst/>
          </a:prstGeom>
        </p:spPr>
      </p:pic>
    </p:spTree>
    <p:extLst>
      <p:ext uri="{BB962C8B-B14F-4D97-AF65-F5344CB8AC3E}">
        <p14:creationId xmlns:p14="http://schemas.microsoft.com/office/powerpoint/2010/main" val="331921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Picture 7">
            <a:extLst>
              <a:ext uri="{FF2B5EF4-FFF2-40B4-BE49-F238E27FC236}">
                <a16:creationId xmlns:a16="http://schemas.microsoft.com/office/drawing/2014/main" id="{7230CEAF-A9F9-4789-A690-C0B1600D1AE2}"/>
              </a:ext>
            </a:extLst>
          </p:cNvPr>
          <p:cNvPicPr>
            <a:picLocks noChangeAspect="1"/>
          </p:cNvPicPr>
          <p:nvPr/>
        </p:nvPicPr>
        <p:blipFill>
          <a:blip r:embed="rId4"/>
          <a:stretch>
            <a:fillRect/>
          </a:stretch>
        </p:blipFill>
        <p:spPr>
          <a:xfrm>
            <a:off x="928687" y="1709535"/>
            <a:ext cx="10334625" cy="4029075"/>
          </a:xfrm>
          <a:prstGeom prst="rect">
            <a:avLst/>
          </a:prstGeom>
        </p:spPr>
      </p:pic>
    </p:spTree>
    <p:extLst>
      <p:ext uri="{BB962C8B-B14F-4D97-AF65-F5344CB8AC3E}">
        <p14:creationId xmlns:p14="http://schemas.microsoft.com/office/powerpoint/2010/main" val="2782978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49</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Picture 3">
            <a:extLst>
              <a:ext uri="{FF2B5EF4-FFF2-40B4-BE49-F238E27FC236}">
                <a16:creationId xmlns:a16="http://schemas.microsoft.com/office/drawing/2014/main" id="{DAA0B7E1-66A1-4951-A63E-29D2EE3A5BFE}"/>
              </a:ext>
            </a:extLst>
          </p:cNvPr>
          <p:cNvPicPr>
            <a:picLocks noChangeAspect="1"/>
          </p:cNvPicPr>
          <p:nvPr/>
        </p:nvPicPr>
        <p:blipFill>
          <a:blip r:embed="rId4"/>
          <a:stretch>
            <a:fillRect/>
          </a:stretch>
        </p:blipFill>
        <p:spPr>
          <a:xfrm>
            <a:off x="790769" y="1467218"/>
            <a:ext cx="10668000" cy="4524375"/>
          </a:xfrm>
          <a:prstGeom prst="rect">
            <a:avLst/>
          </a:prstGeom>
        </p:spPr>
      </p:pic>
      <p:pic>
        <p:nvPicPr>
          <p:cNvPr id="8" name="圖片 7">
            <a:extLst>
              <a:ext uri="{FF2B5EF4-FFF2-40B4-BE49-F238E27FC236}">
                <a16:creationId xmlns:a16="http://schemas.microsoft.com/office/drawing/2014/main" id="{F4839108-D9D2-44CB-A277-51D8651FE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7939" y="-385668"/>
            <a:ext cx="2843787" cy="3575246"/>
          </a:xfrm>
          <a:prstGeom prst="rect">
            <a:avLst/>
          </a:prstGeom>
        </p:spPr>
      </p:pic>
    </p:spTree>
    <p:extLst>
      <p:ext uri="{BB962C8B-B14F-4D97-AF65-F5344CB8AC3E}">
        <p14:creationId xmlns:p14="http://schemas.microsoft.com/office/powerpoint/2010/main" val="85259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a:t>
            </a:fld>
            <a:endParaRPr lang="en-US"/>
          </a:p>
        </p:txBody>
      </p:sp>
      <p:sp>
        <p:nvSpPr>
          <p:cNvPr id="7" name="TextBox 6">
            <a:extLst>
              <a:ext uri="{FF2B5EF4-FFF2-40B4-BE49-F238E27FC236}">
                <a16:creationId xmlns:a16="http://schemas.microsoft.com/office/drawing/2014/main" id="{34AEBD39-5DBF-460C-9AF6-A2BDC117C001}"/>
              </a:ext>
            </a:extLst>
          </p:cNvPr>
          <p:cNvSpPr txBox="1"/>
          <p:nvPr/>
        </p:nvSpPr>
        <p:spPr>
          <a:xfrm>
            <a:off x="937724" y="1359265"/>
            <a:ext cx="9054911" cy="1938992"/>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latin typeface="Adobe Caslon Pro" panose="0205050205050A020403" pitchFamily="18" charset="0"/>
              </a:rPr>
              <a:t>Feature-based alignment is the problem of estimating the motion between two or more sets of matched 2D or 3D points. </a:t>
            </a:r>
          </a:p>
          <a:p>
            <a:pPr marL="285750" indent="-285750" algn="l">
              <a:buFont typeface="Arial" panose="020B0604020202020204" pitchFamily="34" charset="0"/>
              <a:buChar char="•"/>
            </a:pPr>
            <a:endParaRPr lang="en-US" sz="2000" b="0" i="0" u="none" strike="noStrike" baseline="0" dirty="0">
              <a:latin typeface="Adobe Caslon Pro" panose="0205050205050A020403" pitchFamily="18" charset="0"/>
            </a:endParaRPr>
          </a:p>
          <a:p>
            <a:pPr marL="285750" indent="-285750" algn="l">
              <a:buFont typeface="Arial" panose="020B0604020202020204" pitchFamily="34" charset="0"/>
              <a:buChar char="•"/>
            </a:pPr>
            <a:r>
              <a:rPr lang="en-US" sz="2000" b="0" i="0" u="none" strike="noStrike" baseline="0" dirty="0">
                <a:latin typeface="Adobe Caslon Pro" panose="0205050205050A020403" pitchFamily="18" charset="0"/>
              </a:rPr>
              <a:t>In this section, we restrict ourselves to global parametric transformations, such as basic 2D planar transformations, or higher order transformation for curved surfaces.</a:t>
            </a:r>
            <a:endParaRPr lang="en-001" sz="2000" dirty="0">
              <a:latin typeface="Adobe Caslon Pro" panose="0205050205050A020403" pitchFamily="18" charset="0"/>
            </a:endParaRPr>
          </a:p>
        </p:txBody>
      </p:sp>
      <p:sp>
        <p:nvSpPr>
          <p:cNvPr id="8" name="Subtitle 2">
            <a:extLst>
              <a:ext uri="{FF2B5EF4-FFF2-40B4-BE49-F238E27FC236}">
                <a16:creationId xmlns:a16="http://schemas.microsoft.com/office/drawing/2014/main" id="{2C1975E3-A21B-48DB-9B6E-0B4F4E78F924}"/>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085ED3ED-3696-418C-BB65-8557ACB6D5B3}"/>
              </a:ext>
            </a:extLst>
          </p:cNvPr>
          <p:cNvPicPr>
            <a:picLocks noChangeAspect="1"/>
          </p:cNvPicPr>
          <p:nvPr/>
        </p:nvPicPr>
        <p:blipFill>
          <a:blip r:embed="rId3"/>
          <a:stretch>
            <a:fillRect/>
          </a:stretch>
        </p:blipFill>
        <p:spPr>
          <a:xfrm>
            <a:off x="3380429" y="2959372"/>
            <a:ext cx="7896076" cy="3739368"/>
          </a:xfrm>
          <a:prstGeom prst="rect">
            <a:avLst/>
          </a:prstGeom>
        </p:spPr>
      </p:pic>
    </p:spTree>
    <p:extLst>
      <p:ext uri="{BB962C8B-B14F-4D97-AF65-F5344CB8AC3E}">
        <p14:creationId xmlns:p14="http://schemas.microsoft.com/office/powerpoint/2010/main" val="413425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347787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goal is to find a globally consistent set of alignment parameters that minimize the misregistration between all pairs of images.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8.3.1: Extend the pairwise matching criteria (8.2, 9.1, and 9.43) to a global energy function that involves all of the per-image pose parameters.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8.3.2</a:t>
            </a:r>
            <a:r>
              <a:rPr lang="en-US" altLang="zh-TW" sz="2000" dirty="0">
                <a:latin typeface="Adobe Caslon Pro" panose="0205050205050A020403" pitchFamily="18" charset="0"/>
                <a:cs typeface="Adobe Arabic" panose="02040503050201020203" pitchFamily="18" charset="-78"/>
              </a:rPr>
              <a:t>:</a:t>
            </a:r>
            <a:r>
              <a:rPr lang="en-US" sz="2000" dirty="0">
                <a:latin typeface="Adobe Caslon Pro" panose="0205050205050A020403" pitchFamily="18" charset="0"/>
                <a:cs typeface="Adobe Arabic" panose="02040503050201020203" pitchFamily="18" charset="-78"/>
              </a:rPr>
              <a:t> </a:t>
            </a:r>
            <a:r>
              <a:rPr lang="en-US" altLang="zh-TW" sz="2000" dirty="0">
                <a:latin typeface="Adobe Caslon Pro" panose="0205050205050A020403" pitchFamily="18" charset="0"/>
                <a:cs typeface="Adobe Arabic" panose="02040503050201020203" pitchFamily="18" charset="-78"/>
              </a:rPr>
              <a:t>Perform l</a:t>
            </a:r>
            <a:r>
              <a:rPr lang="en-US" sz="2000" dirty="0">
                <a:latin typeface="Adobe Caslon Pro" panose="0205050205050A020403" pitchFamily="18" charset="0"/>
                <a:cs typeface="Adobe Arabic" panose="02040503050201020203" pitchFamily="18" charset="-78"/>
              </a:rPr>
              <a:t>ocal adjustments, such as parallax removal, to reduce double images and blurring due to local mis-registrations.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8.3.3 </a:t>
            </a:r>
            <a:r>
              <a:rPr lang="en-US" altLang="zh-TW" sz="2000" i="1" dirty="0">
                <a:latin typeface="Adobe Caslon Pro" panose="0205050205050A020403" pitchFamily="18" charset="0"/>
                <a:cs typeface="Adobe Arabic" panose="02040503050201020203" pitchFamily="18" charset="-78"/>
              </a:rPr>
              <a:t>panorama recognition</a:t>
            </a:r>
            <a:r>
              <a:rPr lang="en-US" sz="2000" dirty="0">
                <a:latin typeface="Adobe Caslon Pro" panose="0205050205050A020403" pitchFamily="18" charset="0"/>
                <a:cs typeface="Adobe Arabic" panose="02040503050201020203" pitchFamily="18" charset="-78"/>
              </a:rPr>
              <a:t>: Given an unordered set of images to register, we need to discover which images go together to form one or more panoramas.</a:t>
            </a:r>
          </a:p>
        </p:txBody>
      </p:sp>
    </p:spTree>
    <p:extLst>
      <p:ext uri="{BB962C8B-B14F-4D97-AF65-F5344CB8AC3E}">
        <p14:creationId xmlns:p14="http://schemas.microsoft.com/office/powerpoint/2010/main" val="371878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8.3.1 Bundle adjustment </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3" name="文字方塊 2">
                <a:extLst>
                  <a:ext uri="{FF2B5EF4-FFF2-40B4-BE49-F238E27FC236}">
                    <a16:creationId xmlns:a16="http://schemas.microsoft.com/office/drawing/2014/main" id="{03377522-F53D-42D3-BB94-2097CDE21026}"/>
                  </a:ext>
                </a:extLst>
              </p:cNvPr>
              <p:cNvSpPr txBox="1"/>
              <p:nvPr/>
            </p:nvSpPr>
            <p:spPr>
              <a:xfrm>
                <a:off x="790769" y="1835169"/>
                <a:ext cx="10154038" cy="1798954"/>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latin typeface="Adobe Caslon Pro" panose="0205050205050A020403"/>
                  </a:rPr>
                  <a:t>Instead of a single collection of pairwise feature correspondences, we have</a:t>
                </a:r>
              </a:p>
              <a:p>
                <a:pPr marL="285750" indent="-285750">
                  <a:buFont typeface="Arial" panose="020B0604020202020204" pitchFamily="34" charset="0"/>
                  <a:buChar char="•"/>
                </a:pPr>
                <a:endParaRPr lang="en-US" altLang="zh-TW" dirty="0">
                  <a:latin typeface="Adobe Caslon Pro" panose="0205050205050A020403"/>
                </a:endParaRPr>
              </a:p>
              <a:p>
                <a:pPr marL="285750" indent="-285750">
                  <a:buFont typeface="Arial" panose="020B0604020202020204" pitchFamily="34" charset="0"/>
                  <a:buChar char="•"/>
                </a:pPr>
                <a:r>
                  <a:rPr lang="en-US" altLang="zh-TW" dirty="0">
                    <a:latin typeface="Adobe Caslon Pro" panose="0205050205050A020403"/>
                  </a:rPr>
                  <a:t>A collection of n features,</a:t>
                </a:r>
              </a:p>
              <a:p>
                <a:pPr marL="285750" indent="-285750">
                  <a:buFont typeface="Arial" panose="020B0604020202020204" pitchFamily="34" charset="0"/>
                  <a:buChar char="•"/>
                </a:pPr>
                <a:r>
                  <a:rPr lang="en-US" altLang="zh-TW" dirty="0">
                    <a:latin typeface="Adobe Caslon Pro" panose="0205050205050A020403"/>
                  </a:rPr>
                  <a:t>The location of the </a:t>
                </a:r>
                <a:r>
                  <a:rPr lang="en-US" altLang="zh-TW" i="1" dirty="0" err="1">
                    <a:latin typeface="Adobe Caslon Pro" panose="0205050205050A020403"/>
                  </a:rPr>
                  <a:t>i</a:t>
                </a:r>
                <a:r>
                  <a:rPr lang="en-US" altLang="zh-TW" dirty="0" err="1">
                    <a:latin typeface="Adobe Caslon Pro" panose="0205050205050A020403"/>
                  </a:rPr>
                  <a:t>th</a:t>
                </a:r>
                <a:r>
                  <a:rPr lang="en-US" altLang="zh-TW" dirty="0">
                    <a:latin typeface="Adobe Caslon Pro" panose="0205050205050A020403"/>
                  </a:rPr>
                  <a:t> feature point in </a:t>
                </a:r>
                <a:r>
                  <a:rPr lang="en-US" altLang="zh-TW" i="1" dirty="0" err="1">
                    <a:latin typeface="Adobe Caslon Pro" panose="0205050205050A020403"/>
                  </a:rPr>
                  <a:t>j</a:t>
                </a:r>
                <a:r>
                  <a:rPr lang="en-US" altLang="zh-TW" dirty="0" err="1">
                    <a:latin typeface="Adobe Caslon Pro" panose="0205050205050A020403"/>
                  </a:rPr>
                  <a:t>th</a:t>
                </a:r>
                <a:r>
                  <a:rPr lang="en-US" altLang="zh-TW" dirty="0">
                    <a:latin typeface="Adobe Caslon Pro" panose="0205050205050A020403"/>
                  </a:rPr>
                  <a:t> image: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𝑖𝑗</m:t>
                        </m:r>
                      </m:sub>
                    </m:sSub>
                  </m:oMath>
                </a14:m>
                <a:endParaRPr lang="en-US" altLang="zh-TW" dirty="0">
                  <a:latin typeface="Adobe Caslon Pro" panose="0205050205050A020403"/>
                </a:endParaRPr>
              </a:p>
              <a:p>
                <a:pPr marL="285750" indent="-285750">
                  <a:buFont typeface="Arial" panose="020B0604020202020204" pitchFamily="34" charset="0"/>
                  <a:buChar char="•"/>
                </a:pPr>
                <a:r>
                  <a:rPr lang="en-US" altLang="zh-TW" dirty="0">
                    <a:latin typeface="Adobe Caslon Pro" panose="0205050205050A020403"/>
                  </a:rPr>
                  <a:t>Its scalar confidence (i.e. inverse variance)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𝑖𝑗</m:t>
                        </m:r>
                      </m:sub>
                    </m:sSub>
                  </m:oMath>
                </a14:m>
                <a:endParaRPr lang="en-US" altLang="zh-TW" dirty="0">
                  <a:latin typeface="Adobe Caslon Pro" panose="0205050205050A020403"/>
                </a:endParaRPr>
              </a:p>
              <a:p>
                <a:pPr marL="285750" indent="-285750">
                  <a:buFont typeface="Arial" panose="020B0604020202020204" pitchFamily="34" charset="0"/>
                  <a:buChar char="•"/>
                </a:pPr>
                <a:r>
                  <a:rPr lang="en-US" altLang="zh-TW" dirty="0">
                    <a:latin typeface="Adobe Caslon Pro" panose="0205050205050A020403"/>
                  </a:rPr>
                  <a:t>Each image’s pose parameters.</a:t>
                </a:r>
              </a:p>
            </p:txBody>
          </p:sp>
        </mc:Choice>
        <mc:Fallback>
          <p:sp>
            <p:nvSpPr>
              <p:cNvPr id="3" name="文字方塊 2">
                <a:extLst>
                  <a:ext uri="{FF2B5EF4-FFF2-40B4-BE49-F238E27FC236}">
                    <a16:creationId xmlns:a16="http://schemas.microsoft.com/office/drawing/2014/main" id="{03377522-F53D-42D3-BB94-2097CDE21026}"/>
                  </a:ext>
                </a:extLst>
              </p:cNvPr>
              <p:cNvSpPr txBox="1">
                <a:spLocks noRot="1" noChangeAspect="1" noMove="1" noResize="1" noEditPoints="1" noAdjustHandles="1" noChangeArrowheads="1" noChangeShapeType="1" noTextEdit="1"/>
              </p:cNvSpPr>
              <p:nvPr/>
            </p:nvSpPr>
            <p:spPr>
              <a:xfrm>
                <a:off x="790769" y="1835169"/>
                <a:ext cx="10154038" cy="1798954"/>
              </a:xfrm>
              <a:prstGeom prst="rect">
                <a:avLst/>
              </a:prstGeom>
              <a:blipFill>
                <a:blip r:embed="rId4"/>
                <a:stretch>
                  <a:fillRect l="-420" t="-1695" b="-440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58640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t>52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163121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this section, we assume that the pose consists of a rotation matrix        and a focal length       although formulations in terms of </a:t>
            </a:r>
            <a:r>
              <a:rPr lang="en-US" sz="2000" dirty="0" err="1">
                <a:latin typeface="Adobe Caslon Pro" panose="0205050205050A020403" pitchFamily="18" charset="0"/>
                <a:cs typeface="Adobe Arabic" panose="02040503050201020203" pitchFamily="18" charset="-78"/>
              </a:rPr>
              <a:t>homographies</a:t>
            </a:r>
            <a:r>
              <a:rPr lang="en-US" sz="2000" dirty="0">
                <a:latin typeface="Adobe Caslon Pro" panose="0205050205050A020403" pitchFamily="18" charset="0"/>
                <a:cs typeface="Adobe Arabic" panose="02040503050201020203" pitchFamily="18" charset="-78"/>
              </a:rPr>
              <a:t> are also possible.</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equation mapping a 3D point        into a point         in frame j can be re-written from Equations (2.68) and (8.38) as</a:t>
            </a: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8.3.1 Bundle adjustment </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B910A368-D9BA-4415-A0FC-A40F62E9E0E7}"/>
              </a:ext>
            </a:extLst>
          </p:cNvPr>
          <p:cNvPicPr>
            <a:picLocks noChangeAspect="1"/>
          </p:cNvPicPr>
          <p:nvPr/>
        </p:nvPicPr>
        <p:blipFill>
          <a:blip r:embed="rId4"/>
          <a:stretch>
            <a:fillRect/>
          </a:stretch>
        </p:blipFill>
        <p:spPr>
          <a:xfrm>
            <a:off x="8972277" y="1603394"/>
            <a:ext cx="476250" cy="495300"/>
          </a:xfrm>
          <a:prstGeom prst="rect">
            <a:avLst/>
          </a:prstGeom>
        </p:spPr>
      </p:pic>
      <p:pic>
        <p:nvPicPr>
          <p:cNvPr id="10" name="Picture 9">
            <a:extLst>
              <a:ext uri="{FF2B5EF4-FFF2-40B4-BE49-F238E27FC236}">
                <a16:creationId xmlns:a16="http://schemas.microsoft.com/office/drawing/2014/main" id="{5E418456-C6D7-4476-9134-CB7864E1C24A}"/>
              </a:ext>
            </a:extLst>
          </p:cNvPr>
          <p:cNvPicPr>
            <a:picLocks noChangeAspect="1"/>
          </p:cNvPicPr>
          <p:nvPr/>
        </p:nvPicPr>
        <p:blipFill>
          <a:blip r:embed="rId5"/>
          <a:stretch>
            <a:fillRect/>
          </a:stretch>
        </p:blipFill>
        <p:spPr>
          <a:xfrm>
            <a:off x="2116664" y="1943413"/>
            <a:ext cx="292871" cy="399369"/>
          </a:xfrm>
          <a:prstGeom prst="rect">
            <a:avLst/>
          </a:prstGeom>
        </p:spPr>
      </p:pic>
      <p:pic>
        <p:nvPicPr>
          <p:cNvPr id="13" name="Picture 12">
            <a:extLst>
              <a:ext uri="{FF2B5EF4-FFF2-40B4-BE49-F238E27FC236}">
                <a16:creationId xmlns:a16="http://schemas.microsoft.com/office/drawing/2014/main" id="{C8AEC1E8-A122-417B-8152-DFC5BC9BF6B4}"/>
              </a:ext>
            </a:extLst>
          </p:cNvPr>
          <p:cNvPicPr>
            <a:picLocks noChangeAspect="1"/>
          </p:cNvPicPr>
          <p:nvPr/>
        </p:nvPicPr>
        <p:blipFill>
          <a:blip r:embed="rId6"/>
          <a:stretch>
            <a:fillRect/>
          </a:stretch>
        </p:blipFill>
        <p:spPr>
          <a:xfrm>
            <a:off x="6931713" y="2563700"/>
            <a:ext cx="466725" cy="371475"/>
          </a:xfrm>
          <a:prstGeom prst="rect">
            <a:avLst/>
          </a:prstGeom>
        </p:spPr>
      </p:pic>
      <p:pic>
        <p:nvPicPr>
          <p:cNvPr id="15" name="Picture 14">
            <a:extLst>
              <a:ext uri="{FF2B5EF4-FFF2-40B4-BE49-F238E27FC236}">
                <a16:creationId xmlns:a16="http://schemas.microsoft.com/office/drawing/2014/main" id="{4553079E-6637-4FA5-ACB2-5BC7105633DA}"/>
              </a:ext>
            </a:extLst>
          </p:cNvPr>
          <p:cNvPicPr>
            <a:picLocks noChangeAspect="1"/>
          </p:cNvPicPr>
          <p:nvPr/>
        </p:nvPicPr>
        <p:blipFill>
          <a:blip r:embed="rId7"/>
          <a:stretch>
            <a:fillRect/>
          </a:stretch>
        </p:blipFill>
        <p:spPr>
          <a:xfrm>
            <a:off x="5216784" y="2601800"/>
            <a:ext cx="361950" cy="333375"/>
          </a:xfrm>
          <a:prstGeom prst="rect">
            <a:avLst/>
          </a:prstGeom>
        </p:spPr>
      </p:pic>
      <p:pic>
        <p:nvPicPr>
          <p:cNvPr id="17" name="Picture 16">
            <a:extLst>
              <a:ext uri="{FF2B5EF4-FFF2-40B4-BE49-F238E27FC236}">
                <a16:creationId xmlns:a16="http://schemas.microsoft.com/office/drawing/2014/main" id="{83A84E59-9E18-4285-9194-D4341AD4EEA0}"/>
              </a:ext>
            </a:extLst>
          </p:cNvPr>
          <p:cNvPicPr>
            <a:picLocks noChangeAspect="1"/>
          </p:cNvPicPr>
          <p:nvPr/>
        </p:nvPicPr>
        <p:blipFill rotWithShape="1">
          <a:blip r:embed="rId8"/>
          <a:srcRect b="28601"/>
          <a:stretch/>
        </p:blipFill>
        <p:spPr>
          <a:xfrm>
            <a:off x="1267807" y="3311438"/>
            <a:ext cx="9656386" cy="2155371"/>
          </a:xfrm>
          <a:prstGeom prst="rect">
            <a:avLst/>
          </a:prstGeom>
        </p:spPr>
      </p:pic>
      <p:pic>
        <p:nvPicPr>
          <p:cNvPr id="3" name="圖片 2">
            <a:extLst>
              <a:ext uri="{FF2B5EF4-FFF2-40B4-BE49-F238E27FC236}">
                <a16:creationId xmlns:a16="http://schemas.microsoft.com/office/drawing/2014/main" id="{7FDD6C01-A256-4FF1-BFC0-8BDAD52CB3EF}"/>
              </a:ext>
            </a:extLst>
          </p:cNvPr>
          <p:cNvPicPr>
            <a:picLocks noChangeAspect="1"/>
          </p:cNvPicPr>
          <p:nvPr/>
        </p:nvPicPr>
        <p:blipFill>
          <a:blip r:embed="rId9"/>
          <a:stretch>
            <a:fillRect/>
          </a:stretch>
        </p:blipFill>
        <p:spPr>
          <a:xfrm>
            <a:off x="2607490" y="5827273"/>
            <a:ext cx="1622320" cy="503479"/>
          </a:xfrm>
          <a:prstGeom prst="rect">
            <a:avLst/>
          </a:prstGeom>
        </p:spPr>
      </p:pic>
      <p:pic>
        <p:nvPicPr>
          <p:cNvPr id="9" name="圖片 8">
            <a:extLst>
              <a:ext uri="{FF2B5EF4-FFF2-40B4-BE49-F238E27FC236}">
                <a16:creationId xmlns:a16="http://schemas.microsoft.com/office/drawing/2014/main" id="{4222F669-2202-444E-880C-A76646F23DE2}"/>
              </a:ext>
            </a:extLst>
          </p:cNvPr>
          <p:cNvPicPr>
            <a:picLocks noChangeAspect="1"/>
          </p:cNvPicPr>
          <p:nvPr/>
        </p:nvPicPr>
        <p:blipFill>
          <a:blip r:embed="rId10"/>
          <a:stretch>
            <a:fillRect/>
          </a:stretch>
        </p:blipFill>
        <p:spPr>
          <a:xfrm>
            <a:off x="2465974" y="6241868"/>
            <a:ext cx="3527672" cy="491810"/>
          </a:xfrm>
          <a:prstGeom prst="rect">
            <a:avLst/>
          </a:prstGeom>
        </p:spPr>
      </p:pic>
    </p:spTree>
    <p:extLst>
      <p:ext uri="{BB962C8B-B14F-4D97-AF65-F5344CB8AC3E}">
        <p14:creationId xmlns:p14="http://schemas.microsoft.com/office/powerpoint/2010/main" val="463490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B72C4BE-7C09-409D-BC23-3DB6EE053E04}"/>
              </a:ext>
            </a:extLst>
          </p:cNvPr>
          <p:cNvSpPr>
            <a:spLocks noGrp="1"/>
          </p:cNvSpPr>
          <p:nvPr>
            <p:ph type="sldNum" sz="quarter" idx="12"/>
          </p:nvPr>
        </p:nvSpPr>
        <p:spPr/>
        <p:txBody>
          <a:bodyPr/>
          <a:lstStyle/>
          <a:p>
            <a:fld id="{312CC964-A50B-4C29-B4E4-2C30BB34CCF3}" type="slidenum">
              <a:rPr lang="en-US" smtClean="0"/>
              <a:t>53</a:t>
            </a:fld>
            <a:endParaRPr lang="en-US"/>
          </a:p>
        </p:txBody>
      </p:sp>
      <p:sp>
        <p:nvSpPr>
          <p:cNvPr id="5" name="Title 1">
            <a:extLst>
              <a:ext uri="{FF2B5EF4-FFF2-40B4-BE49-F238E27FC236}">
                <a16:creationId xmlns:a16="http://schemas.microsoft.com/office/drawing/2014/main" id="{6329F99D-2072-4817-A57F-E243767F8456}"/>
              </a:ext>
            </a:extLst>
          </p:cNvPr>
          <p:cNvSpPr txBox="1">
            <a:spLocks/>
          </p:cNvSpPr>
          <p:nvPr/>
        </p:nvSpPr>
        <p:spPr>
          <a:xfrm>
            <a:off x="790769" y="535328"/>
            <a:ext cx="5600700" cy="48650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n-US" sz="3200" b="1" i="0">
                <a:solidFill>
                  <a:schemeClr val="tx1"/>
                </a:solidFill>
                <a:latin typeface="Adobe Caslon Pro" panose="0205050205050A020403" pitchFamily="18" charset="0"/>
                <a:cs typeface="Arial" panose="020B0604020202020204" pitchFamily="34" charset="0"/>
              </a:rPr>
              <a:t>8.3 </a:t>
            </a:r>
            <a:r>
              <a:rPr lang="en-US" sz="3200" b="1" i="0" cap="none">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6" name="Picture 4">
            <a:extLst>
              <a:ext uri="{FF2B5EF4-FFF2-40B4-BE49-F238E27FC236}">
                <a16:creationId xmlns:a16="http://schemas.microsoft.com/office/drawing/2014/main" id="{845DAA1D-536A-4F51-BF05-CE25250F1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7" name="Slide Number Placeholder 5">
            <a:extLst>
              <a:ext uri="{FF2B5EF4-FFF2-40B4-BE49-F238E27FC236}">
                <a16:creationId xmlns:a16="http://schemas.microsoft.com/office/drawing/2014/main" id="{2492C519-AFD3-4A52-85E0-043F793A3499}"/>
              </a:ext>
            </a:extLst>
          </p:cNvPr>
          <p:cNvSpPr txBox="1">
            <a:spLocks/>
          </p:cNvSpPr>
          <p:nvPr/>
        </p:nvSpPr>
        <p:spPr>
          <a:xfrm>
            <a:off x="11602477" y="6398878"/>
            <a:ext cx="470887" cy="365125"/>
          </a:xfrm>
          <a:prstGeom prst="rect">
            <a:avLst/>
          </a:prstGeom>
        </p:spPr>
        <p:txBody>
          <a:bodyPr vert="horz" lIns="91440" tIns="45720" rIns="91440" bIns="45720" rtlCol="0" anchor="ctr">
            <a:normAutofit/>
          </a:bodyPr>
          <a:lstStyle>
            <a:defPPr>
              <a:defRPr lang="en-001"/>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2CC964-A50B-4C29-B4E4-2C30BB34CCF3}" type="slidenum">
              <a:rPr lang="en-US" smtClean="0"/>
              <a:pPr/>
              <a:t>53</a:t>
            </a:fld>
            <a:endParaRPr lang="en-US"/>
          </a:p>
        </p:txBody>
      </p:sp>
      <p:sp>
        <p:nvSpPr>
          <p:cNvPr id="8" name="Subtitle 2">
            <a:extLst>
              <a:ext uri="{FF2B5EF4-FFF2-40B4-BE49-F238E27FC236}">
                <a16:creationId xmlns:a16="http://schemas.microsoft.com/office/drawing/2014/main" id="{7F9AF175-138D-4129-9D05-93EEB108F540}"/>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0" name="TextBox 6">
            <a:extLst>
              <a:ext uri="{FF2B5EF4-FFF2-40B4-BE49-F238E27FC236}">
                <a16:creationId xmlns:a16="http://schemas.microsoft.com/office/drawing/2014/main" id="{038C163E-D6C3-456D-916E-87790BE18A5E}"/>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8.3.1 Bundle adjustment </a:t>
            </a:r>
            <a:endParaRPr lang="en-001" sz="2400" dirty="0">
              <a:latin typeface="Adobe Caslon Pro" panose="0205050205050A020403" pitchFamily="18" charset="0"/>
            </a:endParaRPr>
          </a:p>
        </p:txBody>
      </p:sp>
      <p:pic>
        <p:nvPicPr>
          <p:cNvPr id="18" name="圖片 17">
            <a:extLst>
              <a:ext uri="{FF2B5EF4-FFF2-40B4-BE49-F238E27FC236}">
                <a16:creationId xmlns:a16="http://schemas.microsoft.com/office/drawing/2014/main" id="{2B6542C9-0080-412A-A28B-C4F76342B23A}"/>
              </a:ext>
            </a:extLst>
          </p:cNvPr>
          <p:cNvPicPr>
            <a:picLocks noChangeAspect="1"/>
          </p:cNvPicPr>
          <p:nvPr/>
        </p:nvPicPr>
        <p:blipFill>
          <a:blip r:embed="rId3"/>
          <a:stretch>
            <a:fillRect/>
          </a:stretch>
        </p:blipFill>
        <p:spPr>
          <a:xfrm>
            <a:off x="689574" y="1656955"/>
            <a:ext cx="11148346" cy="2645640"/>
          </a:xfrm>
          <a:prstGeom prst="rect">
            <a:avLst/>
          </a:prstGeom>
        </p:spPr>
      </p:pic>
      <p:pic>
        <p:nvPicPr>
          <p:cNvPr id="19" name="圖片 18">
            <a:extLst>
              <a:ext uri="{FF2B5EF4-FFF2-40B4-BE49-F238E27FC236}">
                <a16:creationId xmlns:a16="http://schemas.microsoft.com/office/drawing/2014/main" id="{339A3BDE-2903-4738-872E-41EA9B1791E5}"/>
              </a:ext>
            </a:extLst>
          </p:cNvPr>
          <p:cNvPicPr>
            <a:picLocks noChangeAspect="1"/>
          </p:cNvPicPr>
          <p:nvPr/>
        </p:nvPicPr>
        <p:blipFill>
          <a:blip r:embed="rId4"/>
          <a:stretch>
            <a:fillRect/>
          </a:stretch>
        </p:blipFill>
        <p:spPr>
          <a:xfrm>
            <a:off x="5924939" y="4492332"/>
            <a:ext cx="4909896" cy="666167"/>
          </a:xfrm>
          <a:prstGeom prst="rect">
            <a:avLst/>
          </a:prstGeom>
        </p:spPr>
      </p:pic>
      <p:pic>
        <p:nvPicPr>
          <p:cNvPr id="20" name="圖片 19">
            <a:extLst>
              <a:ext uri="{FF2B5EF4-FFF2-40B4-BE49-F238E27FC236}">
                <a16:creationId xmlns:a16="http://schemas.microsoft.com/office/drawing/2014/main" id="{70E9CDB6-DE71-4DC1-B23B-4D7C90CE4813}"/>
              </a:ext>
            </a:extLst>
          </p:cNvPr>
          <p:cNvPicPr>
            <a:picLocks noChangeAspect="1"/>
          </p:cNvPicPr>
          <p:nvPr/>
        </p:nvPicPr>
        <p:blipFill>
          <a:blip r:embed="rId5"/>
          <a:stretch>
            <a:fillRect/>
          </a:stretch>
        </p:blipFill>
        <p:spPr>
          <a:xfrm>
            <a:off x="5999584" y="5201045"/>
            <a:ext cx="3978922" cy="416926"/>
          </a:xfrm>
          <a:prstGeom prst="rect">
            <a:avLst/>
          </a:prstGeom>
        </p:spPr>
      </p:pic>
    </p:spTree>
    <p:extLst>
      <p:ext uri="{BB962C8B-B14F-4D97-AF65-F5344CB8AC3E}">
        <p14:creationId xmlns:p14="http://schemas.microsoft.com/office/powerpoint/2010/main" val="1359396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529ED8-7D03-4724-949C-0B0B8378B948}"/>
              </a:ext>
            </a:extLst>
          </p:cNvPr>
          <p:cNvSpPr>
            <a:spLocks noGrp="1"/>
          </p:cNvSpPr>
          <p:nvPr>
            <p:ph type="title"/>
          </p:nvPr>
        </p:nvSpPr>
        <p:spPr/>
        <p:txBody>
          <a:bodyPr/>
          <a:lstStyle/>
          <a:p>
            <a:endParaRPr lang="zh-TW" altLang="en-US"/>
          </a:p>
        </p:txBody>
      </p:sp>
      <mc:AlternateContent xmlns:mc="http://schemas.openxmlformats.org/markup-compatibility/2006">
        <mc:Choice xmlns:a14="http://schemas.microsoft.com/office/drawing/2010/main" Requires="a14">
          <p:sp>
            <p:nvSpPr>
              <p:cNvPr id="3" name="內容版面配置區 2">
                <a:extLst>
                  <a:ext uri="{FF2B5EF4-FFF2-40B4-BE49-F238E27FC236}">
                    <a16:creationId xmlns:a16="http://schemas.microsoft.com/office/drawing/2014/main" id="{9127B84D-9AC6-411B-B8A8-B0CE80498A59}"/>
                  </a:ext>
                </a:extLst>
              </p:cNvPr>
              <p:cNvSpPr>
                <a:spLocks noGrp="1"/>
              </p:cNvSpPr>
              <p:nvPr>
                <p:ph idx="1"/>
              </p:nvPr>
            </p:nvSpPr>
            <p:spPr/>
            <p:txBody>
              <a:bodyPr>
                <a:normAutofit/>
              </a:bodyPr>
              <a:lstStyle/>
              <a:p>
                <a:r>
                  <a:rPr lang="en-US" altLang="zh-TW" sz="2000" dirty="0">
                    <a:latin typeface="Adobe Caslon Pro"/>
                  </a:rPr>
                  <a:t>Note that since x˜ depends on the xˆ</a:t>
                </a:r>
                <a:r>
                  <a:rPr lang="zh-TW" altLang="en-US" sz="2000" dirty="0">
                    <a:latin typeface="Adobe Caslon Pro"/>
                  </a:rPr>
                  <a:t> </a:t>
                </a:r>
                <a:r>
                  <a:rPr lang="en-US" altLang="zh-TW" sz="2000" dirty="0">
                    <a:latin typeface="Adobe Caslon Pro"/>
                  </a:rPr>
                  <a:t>observed value, we actually have an </a:t>
                </a:r>
                <a:r>
                  <a:rPr lang="en-US" altLang="zh-TW" sz="2000" i="1" dirty="0">
                    <a:latin typeface="Adobe Caslon Pro"/>
                  </a:rPr>
                  <a:t>errors-in-variable problem</a:t>
                </a:r>
                <a:r>
                  <a:rPr lang="en-US" altLang="zh-TW" sz="2000" dirty="0">
                    <a:latin typeface="Adobe Caslon Pro"/>
                  </a:rPr>
                  <a:t>, which in principle requires</a:t>
                </a:r>
                <a:r>
                  <a:rPr lang="zh-TW" altLang="en-US" sz="2000" dirty="0">
                    <a:latin typeface="Adobe Caslon Pro"/>
                  </a:rPr>
                  <a:t> </a:t>
                </a:r>
                <a:r>
                  <a:rPr lang="en-US" altLang="zh-TW" sz="2000" dirty="0">
                    <a:latin typeface="Adobe Caslon Pro"/>
                  </a:rPr>
                  <a:t>more sophisticated techniques than least squares to solve.</a:t>
                </a:r>
              </a:p>
              <a:p>
                <a:endParaRPr lang="en-US" altLang="zh-TW" sz="2000" dirty="0">
                  <a:latin typeface="Adobe Caslon Pro"/>
                </a:endParaRPr>
              </a:p>
              <a:p>
                <a:pPr marL="0" indent="0">
                  <a:buNone/>
                </a:pPr>
                <a:endParaRPr lang="en-US" altLang="zh-TW" sz="2000" dirty="0">
                  <a:latin typeface="Adobe Caslon Pro"/>
                </a:endParaRPr>
              </a:p>
              <a:p>
                <a:r>
                  <a:rPr lang="en-US" altLang="zh-TW" sz="2000" dirty="0">
                    <a:latin typeface="Adobe Caslon Pro"/>
                  </a:rPr>
                  <a:t>However, in practice, if we have enough features, we can directly minimize the above quantity using regular non-linear least squares and obtain an accurate multi-frame alignment.</a:t>
                </a:r>
              </a:p>
              <a:p>
                <a:r>
                  <a:rPr lang="en-US" altLang="zh-TW" sz="2000" dirty="0">
                    <a:latin typeface="Adobe Caslon Pro"/>
                  </a:rPr>
                  <a:t>Features that are observed many times are </a:t>
                </a:r>
                <a:r>
                  <a:rPr lang="en-US" altLang="zh-TW" sz="2000" dirty="0" err="1">
                    <a:latin typeface="Adobe Caslon Pro"/>
                  </a:rPr>
                  <a:t>overweighted</a:t>
                </a:r>
                <a:r>
                  <a:rPr lang="en-US" altLang="zh-TW" sz="2000" dirty="0">
                    <a:latin typeface="Adobe Caslon Pro"/>
                  </a:rPr>
                  <a:t> in the final solution. </a:t>
                </a:r>
              </a:p>
              <a:p>
                <a:pPr lvl="1"/>
                <a:r>
                  <a:rPr lang="en-US" altLang="zh-TW" sz="1600" dirty="0">
                    <a:latin typeface="Adobe Caslon Pro" panose="0205050205050A020403"/>
                  </a:rPr>
                  <a:t>counted </a:t>
                </a:r>
                <a14:m>
                  <m:oMath xmlns:m="http://schemas.openxmlformats.org/officeDocument/2006/math">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𝑚</m:t>
                    </m:r>
                    <m:r>
                      <a:rPr lang="en-US" altLang="zh-TW" sz="1600" b="0" i="1" smtClean="0">
                        <a:latin typeface="Cambria Math" panose="02040503050406030204" pitchFamily="18" charset="0"/>
                      </a:rPr>
                      <m:t>, 2)</m:t>
                    </m:r>
                  </m:oMath>
                </a14:m>
                <a:r>
                  <a:rPr lang="en-US" altLang="zh-TW" sz="1600" dirty="0">
                    <a:latin typeface="Adobe Caslon Pro"/>
                  </a:rPr>
                  <a:t> times</a:t>
                </a:r>
              </a:p>
              <a:p>
                <a:endParaRPr lang="en-US" altLang="zh-TW" sz="2000" dirty="0">
                  <a:latin typeface="Adobe Caslon Pro"/>
                </a:endParaRPr>
              </a:p>
              <a:p>
                <a:endParaRPr lang="en-US" altLang="zh-TW" sz="2000" dirty="0">
                  <a:latin typeface="Adobe Caslon Pro"/>
                </a:endParaRPr>
              </a:p>
            </p:txBody>
          </p:sp>
        </mc:Choice>
        <mc:Fallback>
          <p:sp>
            <p:nvSpPr>
              <p:cNvPr id="3" name="內容版面配置區 2">
                <a:extLst>
                  <a:ext uri="{FF2B5EF4-FFF2-40B4-BE49-F238E27FC236}">
                    <a16:creationId xmlns:a16="http://schemas.microsoft.com/office/drawing/2014/main" id="{9127B84D-9AC6-411B-B8A8-B0CE80498A59}"/>
                  </a:ext>
                </a:extLst>
              </p:cNvPr>
              <p:cNvSpPr>
                <a:spLocks noGrp="1" noRot="1" noChangeAspect="1" noMove="1" noResize="1" noEditPoints="1" noAdjustHandles="1" noChangeArrowheads="1" noChangeShapeType="1" noTextEdit="1"/>
              </p:cNvSpPr>
              <p:nvPr>
                <p:ph idx="1"/>
              </p:nvPr>
            </p:nvSpPr>
            <p:spPr>
              <a:blipFill>
                <a:blip r:embed="rId2"/>
                <a:stretch>
                  <a:fillRect l="-246" t="-909" r="-1046"/>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7BFBECC-3634-4BB1-B98F-074E05ACEB65}"/>
              </a:ext>
            </a:extLst>
          </p:cNvPr>
          <p:cNvSpPr>
            <a:spLocks noGrp="1"/>
          </p:cNvSpPr>
          <p:nvPr>
            <p:ph type="sldNum" sz="quarter" idx="12"/>
          </p:nvPr>
        </p:nvSpPr>
        <p:spPr/>
        <p:txBody>
          <a:bodyPr/>
          <a:lstStyle/>
          <a:p>
            <a:fld id="{312CC964-A50B-4C29-B4E4-2C30BB34CCF3}" type="slidenum">
              <a:rPr lang="en-US" smtClean="0"/>
              <a:t>54</a:t>
            </a:fld>
            <a:endParaRPr lang="en-US"/>
          </a:p>
        </p:txBody>
      </p:sp>
      <p:pic>
        <p:nvPicPr>
          <p:cNvPr id="5" name="圖片 4">
            <a:extLst>
              <a:ext uri="{FF2B5EF4-FFF2-40B4-BE49-F238E27FC236}">
                <a16:creationId xmlns:a16="http://schemas.microsoft.com/office/drawing/2014/main" id="{2B23DB70-FBDC-4AC4-800E-2FBE83B5F684}"/>
              </a:ext>
            </a:extLst>
          </p:cNvPr>
          <p:cNvPicPr>
            <a:picLocks noChangeAspect="1"/>
          </p:cNvPicPr>
          <p:nvPr/>
        </p:nvPicPr>
        <p:blipFill>
          <a:blip r:embed="rId3"/>
          <a:stretch>
            <a:fillRect/>
          </a:stretch>
        </p:blipFill>
        <p:spPr>
          <a:xfrm>
            <a:off x="1679511" y="2992711"/>
            <a:ext cx="7939661" cy="872577"/>
          </a:xfrm>
          <a:prstGeom prst="rect">
            <a:avLst/>
          </a:prstGeom>
        </p:spPr>
      </p:pic>
    </p:spTree>
    <p:extLst>
      <p:ext uri="{BB962C8B-B14F-4D97-AF65-F5344CB8AC3E}">
        <p14:creationId xmlns:p14="http://schemas.microsoft.com/office/powerpoint/2010/main" val="780800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8.3.1 Bundle adjustment </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70788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Another way to formulate the optimization is to use true bundle adjustment, i.e., to solve not only for the pose parameters                     but also for the 3D point positions </a:t>
            </a:r>
          </a:p>
        </p:txBody>
      </p:sp>
      <p:pic>
        <p:nvPicPr>
          <p:cNvPr id="4" name="Picture 3">
            <a:extLst>
              <a:ext uri="{FF2B5EF4-FFF2-40B4-BE49-F238E27FC236}">
                <a16:creationId xmlns:a16="http://schemas.microsoft.com/office/drawing/2014/main" id="{0D5F3AC8-A2ED-48D6-BE45-C7406AA4C260}"/>
              </a:ext>
            </a:extLst>
          </p:cNvPr>
          <p:cNvPicPr>
            <a:picLocks noChangeAspect="1"/>
          </p:cNvPicPr>
          <p:nvPr/>
        </p:nvPicPr>
        <p:blipFill>
          <a:blip r:embed="rId4"/>
          <a:stretch>
            <a:fillRect/>
          </a:stretch>
        </p:blipFill>
        <p:spPr>
          <a:xfrm>
            <a:off x="5643561" y="1993969"/>
            <a:ext cx="1210064" cy="386346"/>
          </a:xfrm>
          <a:prstGeom prst="rect">
            <a:avLst/>
          </a:prstGeom>
        </p:spPr>
      </p:pic>
      <p:pic>
        <p:nvPicPr>
          <p:cNvPr id="12" name="Picture 11">
            <a:extLst>
              <a:ext uri="{FF2B5EF4-FFF2-40B4-BE49-F238E27FC236}">
                <a16:creationId xmlns:a16="http://schemas.microsoft.com/office/drawing/2014/main" id="{BE8E5DAA-B90D-46A8-B0A5-28982829BD36}"/>
              </a:ext>
            </a:extLst>
          </p:cNvPr>
          <p:cNvPicPr>
            <a:picLocks noChangeAspect="1"/>
          </p:cNvPicPr>
          <p:nvPr/>
        </p:nvPicPr>
        <p:blipFill>
          <a:blip r:embed="rId5"/>
          <a:stretch>
            <a:fillRect/>
          </a:stretch>
        </p:blipFill>
        <p:spPr>
          <a:xfrm>
            <a:off x="10872817" y="1977196"/>
            <a:ext cx="583039" cy="396466"/>
          </a:xfrm>
          <a:prstGeom prst="rect">
            <a:avLst/>
          </a:prstGeom>
        </p:spPr>
      </p:pic>
      <p:pic>
        <p:nvPicPr>
          <p:cNvPr id="14" name="Picture 13">
            <a:extLst>
              <a:ext uri="{FF2B5EF4-FFF2-40B4-BE49-F238E27FC236}">
                <a16:creationId xmlns:a16="http://schemas.microsoft.com/office/drawing/2014/main" id="{6E4EC479-83A7-4E71-87EA-0C662E139CC1}"/>
              </a:ext>
            </a:extLst>
          </p:cNvPr>
          <p:cNvPicPr>
            <a:picLocks noChangeAspect="1"/>
          </p:cNvPicPr>
          <p:nvPr/>
        </p:nvPicPr>
        <p:blipFill>
          <a:blip r:embed="rId6"/>
          <a:stretch>
            <a:fillRect/>
          </a:stretch>
        </p:blipFill>
        <p:spPr>
          <a:xfrm>
            <a:off x="1898632" y="2662315"/>
            <a:ext cx="8699925" cy="951678"/>
          </a:xfrm>
          <a:prstGeom prst="rect">
            <a:avLst/>
          </a:prstGeom>
        </p:spPr>
      </p:pic>
      <p:sp>
        <p:nvSpPr>
          <p:cNvPr id="15" name="TextBox 14">
            <a:extLst>
              <a:ext uri="{FF2B5EF4-FFF2-40B4-BE49-F238E27FC236}">
                <a16:creationId xmlns:a16="http://schemas.microsoft.com/office/drawing/2014/main" id="{97E82798-924A-4F55-B4A3-273775BD0678}"/>
              </a:ext>
            </a:extLst>
          </p:cNvPr>
          <p:cNvSpPr txBox="1"/>
          <p:nvPr/>
        </p:nvSpPr>
        <p:spPr>
          <a:xfrm>
            <a:off x="790769" y="3608933"/>
            <a:ext cx="10154038" cy="70788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An alternative formulation is to minimize the error in 3D projected ray directions (Shum and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2000), i.e.,</a:t>
            </a:r>
          </a:p>
        </p:txBody>
      </p:sp>
      <p:pic>
        <p:nvPicPr>
          <p:cNvPr id="17" name="Picture 16">
            <a:extLst>
              <a:ext uri="{FF2B5EF4-FFF2-40B4-BE49-F238E27FC236}">
                <a16:creationId xmlns:a16="http://schemas.microsoft.com/office/drawing/2014/main" id="{2E256A19-7E5B-49DD-819F-5D7A86D61749}"/>
              </a:ext>
            </a:extLst>
          </p:cNvPr>
          <p:cNvPicPr>
            <a:picLocks noChangeAspect="1"/>
          </p:cNvPicPr>
          <p:nvPr/>
        </p:nvPicPr>
        <p:blipFill>
          <a:blip r:embed="rId7"/>
          <a:stretch>
            <a:fillRect/>
          </a:stretch>
        </p:blipFill>
        <p:spPr>
          <a:xfrm>
            <a:off x="1746035" y="4316819"/>
            <a:ext cx="9005115" cy="659507"/>
          </a:xfrm>
          <a:prstGeom prst="rect">
            <a:avLst/>
          </a:prstGeom>
        </p:spPr>
      </p:pic>
      <p:pic>
        <p:nvPicPr>
          <p:cNvPr id="19" name="Picture 18">
            <a:extLst>
              <a:ext uri="{FF2B5EF4-FFF2-40B4-BE49-F238E27FC236}">
                <a16:creationId xmlns:a16="http://schemas.microsoft.com/office/drawing/2014/main" id="{7F1B3B4F-A37B-483E-B1D8-65FFB44E45B2}"/>
              </a:ext>
            </a:extLst>
          </p:cNvPr>
          <p:cNvPicPr>
            <a:picLocks noChangeAspect="1"/>
          </p:cNvPicPr>
          <p:nvPr/>
        </p:nvPicPr>
        <p:blipFill>
          <a:blip r:embed="rId8"/>
          <a:stretch>
            <a:fillRect/>
          </a:stretch>
        </p:blipFill>
        <p:spPr>
          <a:xfrm>
            <a:off x="1236603" y="5402997"/>
            <a:ext cx="6639304" cy="335613"/>
          </a:xfrm>
          <a:prstGeom prst="rect">
            <a:avLst/>
          </a:prstGeom>
        </p:spPr>
      </p:pic>
      <p:pic>
        <p:nvPicPr>
          <p:cNvPr id="3" name="圖片 2">
            <a:extLst>
              <a:ext uri="{FF2B5EF4-FFF2-40B4-BE49-F238E27FC236}">
                <a16:creationId xmlns:a16="http://schemas.microsoft.com/office/drawing/2014/main" id="{278AA337-B3C4-43B8-9A51-EFFC529FC2E8}"/>
              </a:ext>
            </a:extLst>
          </p:cNvPr>
          <p:cNvPicPr>
            <a:picLocks noChangeAspect="1"/>
          </p:cNvPicPr>
          <p:nvPr/>
        </p:nvPicPr>
        <p:blipFill>
          <a:blip r:embed="rId9"/>
          <a:stretch>
            <a:fillRect/>
          </a:stretch>
        </p:blipFill>
        <p:spPr>
          <a:xfrm>
            <a:off x="6737775" y="557804"/>
            <a:ext cx="4658490" cy="551447"/>
          </a:xfrm>
          <a:prstGeom prst="rect">
            <a:avLst/>
          </a:prstGeom>
        </p:spPr>
      </p:pic>
    </p:spTree>
    <p:extLst>
      <p:ext uri="{BB962C8B-B14F-4D97-AF65-F5344CB8AC3E}">
        <p14:creationId xmlns:p14="http://schemas.microsoft.com/office/powerpoint/2010/main" val="287806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8.3.1 Bundle adjustment </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70788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However, if we eliminate the 3D rays </a:t>
                </a:r>
                <a14:m>
                  <m:oMath xmlns:m="http://schemas.openxmlformats.org/officeDocument/2006/math">
                    <m:sSub>
                      <m:sSubPr>
                        <m:ctrlPr>
                          <a:rPr lang="en-US" sz="2000" b="0" i="1" smtClean="0">
                            <a:latin typeface="Cambria Math" panose="02040503050406030204" pitchFamily="18" charset="0"/>
                            <a:cs typeface="Adobe Arabic" panose="02040503050201020203" pitchFamily="18" charset="-78"/>
                          </a:rPr>
                        </m:ctrlPr>
                      </m:sSubPr>
                      <m:e>
                        <m:r>
                          <a:rPr lang="en-US" sz="2000" b="0" i="1" smtClean="0">
                            <a:latin typeface="Cambria Math" panose="02040503050406030204" pitchFamily="18" charset="0"/>
                            <a:cs typeface="Adobe Arabic" panose="02040503050201020203" pitchFamily="18" charset="-78"/>
                          </a:rPr>
                          <m:t>𝑥</m:t>
                        </m:r>
                      </m:e>
                      <m:sub>
                        <m:r>
                          <a:rPr lang="en-US" sz="2000" b="0" i="1" smtClean="0">
                            <a:latin typeface="Cambria Math" panose="02040503050406030204" pitchFamily="18" charset="0"/>
                            <a:cs typeface="Adobe Arabic" panose="02040503050201020203" pitchFamily="18" charset="-78"/>
                          </a:rPr>
                          <m:t>𝑖</m:t>
                        </m:r>
                      </m:sub>
                    </m:sSub>
                  </m:oMath>
                </a14:m>
                <a:r>
                  <a:rPr lang="en-US" sz="2000" dirty="0">
                    <a:latin typeface="Adobe Caslon Pro" panose="0205050205050A020403" pitchFamily="18" charset="0"/>
                    <a:cs typeface="Adobe Arabic" panose="02040503050201020203" pitchFamily="18" charset="-78"/>
                  </a:rPr>
                  <a:t>, we can derive a pairwise energy formulated in 3D ray space (Shum and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2000)</a:t>
                </a:r>
              </a:p>
            </p:txBody>
          </p:sp>
        </mc:Choice>
        <mc:Fallback>
          <p:sp>
            <p:nvSpPr>
              <p:cNvPr id="9" name="TextBox 8">
                <a:extLst>
                  <a:ext uri="{FF2B5EF4-FFF2-40B4-BE49-F238E27FC236}">
                    <a16:creationId xmlns:a16="http://schemas.microsoft.com/office/drawing/2014/main" id="{5A949C97-996F-4972-AD3E-035683C97F46}"/>
                  </a:ext>
                </a:extLst>
              </p:cNvPr>
              <p:cNvSpPr txBox="1">
                <a:spLocks noRot="1" noChangeAspect="1" noMove="1" noResize="1" noEditPoints="1" noAdjustHandles="1" noChangeArrowheads="1" noChangeShapeType="1" noTextEdit="1"/>
              </p:cNvSpPr>
              <p:nvPr/>
            </p:nvSpPr>
            <p:spPr>
              <a:xfrm>
                <a:off x="894962" y="1633144"/>
                <a:ext cx="10154038" cy="707886"/>
              </a:xfrm>
              <a:prstGeom prst="rect">
                <a:avLst/>
              </a:prstGeom>
              <a:blipFill>
                <a:blip r:embed="rId4"/>
                <a:stretch>
                  <a:fillRect l="-540" t="-5172" b="-14655"/>
                </a:stretch>
              </a:blipFill>
            </p:spPr>
            <p:txBody>
              <a:bodyPr/>
              <a:lstStyle/>
              <a:p>
                <a:r>
                  <a:rPr lang="zh-TW" altLang="en-US">
                    <a:noFill/>
                  </a:rPr>
                  <a:t> </a:t>
                </a:r>
              </a:p>
            </p:txBody>
          </p:sp>
        </mc:Fallback>
      </mc:AlternateContent>
      <p:pic>
        <p:nvPicPr>
          <p:cNvPr id="10" name="Picture 9">
            <a:extLst>
              <a:ext uri="{FF2B5EF4-FFF2-40B4-BE49-F238E27FC236}">
                <a16:creationId xmlns:a16="http://schemas.microsoft.com/office/drawing/2014/main" id="{7D266AC6-8D83-4AA1-ADDC-484BEE6E9BB6}"/>
              </a:ext>
            </a:extLst>
          </p:cNvPr>
          <p:cNvPicPr>
            <a:picLocks noChangeAspect="1"/>
          </p:cNvPicPr>
          <p:nvPr/>
        </p:nvPicPr>
        <p:blipFill>
          <a:blip r:embed="rId5"/>
          <a:stretch>
            <a:fillRect/>
          </a:stretch>
        </p:blipFill>
        <p:spPr>
          <a:xfrm>
            <a:off x="1087244" y="2496678"/>
            <a:ext cx="10017512" cy="857114"/>
          </a:xfrm>
          <a:prstGeom prst="rect">
            <a:avLst/>
          </a:prstGeom>
        </p:spPr>
      </p:pic>
      <p:sp>
        <p:nvSpPr>
          <p:cNvPr id="3" name="矩形 2">
            <a:extLst>
              <a:ext uri="{FF2B5EF4-FFF2-40B4-BE49-F238E27FC236}">
                <a16:creationId xmlns:a16="http://schemas.microsoft.com/office/drawing/2014/main" id="{9D0055FB-5556-490B-92D9-B96B96B7D4F3}"/>
              </a:ext>
            </a:extLst>
          </p:cNvPr>
          <p:cNvSpPr/>
          <p:nvPr/>
        </p:nvSpPr>
        <p:spPr>
          <a:xfrm>
            <a:off x="894962" y="3451926"/>
            <a:ext cx="6277681" cy="400110"/>
          </a:xfrm>
          <a:prstGeom prst="rect">
            <a:avLst/>
          </a:prstGeom>
        </p:spPr>
        <p:txBody>
          <a:bodyPr wrap="none">
            <a:spAutoFit/>
          </a:bodyPr>
          <a:lstStyle/>
          <a:p>
            <a:pPr marL="285750" indent="-285750">
              <a:buFont typeface="Arial" panose="020B0604020202020204" pitchFamily="34" charset="0"/>
              <a:buChar char="•"/>
            </a:pPr>
            <a:r>
              <a:rPr lang="en-US" altLang="zh-TW" sz="2000" dirty="0">
                <a:latin typeface="Adobe Caslon Pro" panose="0205050205050A020403"/>
              </a:rPr>
              <a:t>This results in the simplest set of update equations.</a:t>
            </a:r>
            <a:endParaRPr lang="zh-TW" altLang="en-US" sz="2000" dirty="0">
              <a:latin typeface="Adobe Caslon Pro" panose="0205050205050A020403"/>
            </a:endParaRPr>
          </a:p>
        </p:txBody>
      </p:sp>
    </p:spTree>
    <p:extLst>
      <p:ext uri="{BB962C8B-B14F-4D97-AF65-F5344CB8AC3E}">
        <p14:creationId xmlns:p14="http://schemas.microsoft.com/office/powerpoint/2010/main" val="2575699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optimized the global orientations and focal lengths of our cameras, we may find that the images are still not perfectly aligned, i.e., the resulting stitched image looks blurry or ghosted in some places.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can be caused by a variety of factors, including unmodeled radial distortion, 3D parallax (failure to rotate the camera around its front nodal point), small scene motions such as waving tree branches, and large-scale scene motions such as people moving in and out of pictures</a:t>
            </a:r>
          </a:p>
        </p:txBody>
      </p:sp>
    </p:spTree>
    <p:extLst>
      <p:ext uri="{BB962C8B-B14F-4D97-AF65-F5344CB8AC3E}">
        <p14:creationId xmlns:p14="http://schemas.microsoft.com/office/powerpoint/2010/main" val="4087179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3D parallax can be handled by doing a full 3D bundle adjustment, i.e., by replacing the projection, which models camera translations.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3D positions of the matched feature points and cameras can then be simultaneously recovered, although this can be significantly more expensive than parallax-free image registration.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3D structure has been recovered, the scene could (in theory) be projected to a single (central) viewpoint that contains no parallax.</a:t>
            </a:r>
          </a:p>
        </p:txBody>
      </p:sp>
    </p:spTree>
    <p:extLst>
      <p:ext uri="{BB962C8B-B14F-4D97-AF65-F5344CB8AC3E}">
        <p14:creationId xmlns:p14="http://schemas.microsoft.com/office/powerpoint/2010/main" val="3345884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647683C8-88CD-49DF-8664-4288B8C04A42}"/>
              </a:ext>
            </a:extLst>
          </p:cNvPr>
          <p:cNvPicPr>
            <a:picLocks noChangeAspect="1"/>
          </p:cNvPicPr>
          <p:nvPr/>
        </p:nvPicPr>
        <p:blipFill>
          <a:blip r:embed="rId4"/>
          <a:stretch>
            <a:fillRect/>
          </a:stretch>
        </p:blipFill>
        <p:spPr>
          <a:xfrm>
            <a:off x="949480" y="1752370"/>
            <a:ext cx="10293039" cy="3986240"/>
          </a:xfrm>
          <a:prstGeom prst="rect">
            <a:avLst/>
          </a:prstGeom>
        </p:spPr>
      </p:pic>
    </p:spTree>
    <p:extLst>
      <p:ext uri="{BB962C8B-B14F-4D97-AF65-F5344CB8AC3E}">
        <p14:creationId xmlns:p14="http://schemas.microsoft.com/office/powerpoint/2010/main" val="273268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Given a set of matched feature points </a:t>
                </a:r>
                <a14:m>
                  <m:oMath xmlns:m="http://schemas.openxmlformats.org/officeDocument/2006/math">
                    <m:r>
                      <a:rPr lang="en-US" sz="2000" b="0" i="1" u="none" strike="noStrike" baseline="0" smtClean="0">
                        <a:solidFill>
                          <a:srgbClr val="000000"/>
                        </a:solidFill>
                        <a:latin typeface="Cambria Math" panose="02040503050406030204" pitchFamily="18" charset="0"/>
                      </a:rPr>
                      <m:t>{(</m:t>
                    </m:r>
                    <m:sSub>
                      <m:sSubPr>
                        <m:ctrlPr>
                          <a:rPr lang="en-US" sz="2000" b="0" i="1" u="none" strike="noStrike" baseline="0" smtClean="0">
                            <a:solidFill>
                              <a:srgbClr val="000000"/>
                            </a:solidFill>
                            <a:latin typeface="Cambria Math" panose="02040503050406030204" pitchFamily="18" charset="0"/>
                          </a:rPr>
                        </m:ctrlPr>
                      </m:sSubPr>
                      <m:e>
                        <m:r>
                          <a:rPr lang="en-US" sz="2000" b="0" i="1" u="none" strike="noStrike" baseline="0" smtClean="0">
                            <a:solidFill>
                              <a:srgbClr val="000000"/>
                            </a:solidFill>
                            <a:latin typeface="Cambria Math" panose="02040503050406030204" pitchFamily="18" charset="0"/>
                          </a:rPr>
                          <m:t>𝑥</m:t>
                        </m:r>
                      </m:e>
                      <m:sub>
                        <m:r>
                          <a:rPr lang="en-US" sz="2000" b="0" i="1" u="none" strike="noStrike" baseline="0" smtClean="0">
                            <a:solidFill>
                              <a:srgbClr val="000000"/>
                            </a:solidFill>
                            <a:latin typeface="Cambria Math" panose="02040503050406030204" pitchFamily="18" charset="0"/>
                          </a:rPr>
                          <m:t>𝑖</m:t>
                        </m:r>
                      </m:sub>
                    </m:sSub>
                    <m:r>
                      <a:rPr lang="en-US" sz="2000" b="0" i="1" u="none" strike="noStrike" baseline="0" smtClean="0">
                        <a:solidFill>
                          <a:srgbClr val="000000"/>
                        </a:solidFill>
                        <a:latin typeface="Cambria Math" panose="02040503050406030204" pitchFamily="18" charset="0"/>
                      </a:rPr>
                      <m:t>, </m:t>
                    </m:r>
                    <m:sSubSup>
                      <m:sSubSupPr>
                        <m:ctrlPr>
                          <a:rPr lang="en-US" sz="2000" b="0" i="1" u="none" strike="noStrike" baseline="0" smtClean="0">
                            <a:solidFill>
                              <a:srgbClr val="000000"/>
                            </a:solidFill>
                            <a:latin typeface="Cambria Math" panose="02040503050406030204" pitchFamily="18" charset="0"/>
                          </a:rPr>
                        </m:ctrlPr>
                      </m:sSubSupPr>
                      <m:e>
                        <m:r>
                          <a:rPr lang="en-US" sz="2000" b="0" i="1" u="none" strike="noStrike" baseline="0" smtClean="0">
                            <a:solidFill>
                              <a:srgbClr val="000000"/>
                            </a:solidFill>
                            <a:latin typeface="Cambria Math" panose="02040503050406030204" pitchFamily="18" charset="0"/>
                          </a:rPr>
                          <m:t>𝑥</m:t>
                        </m:r>
                      </m:e>
                      <m:sub>
                        <m:r>
                          <a:rPr lang="en-US" sz="2000" b="0" i="1" u="none" strike="noStrike" baseline="0" smtClean="0">
                            <a:solidFill>
                              <a:srgbClr val="000000"/>
                            </a:solidFill>
                            <a:latin typeface="Cambria Math" panose="02040503050406030204" pitchFamily="18" charset="0"/>
                          </a:rPr>
                          <m:t>𝑖</m:t>
                        </m:r>
                      </m:sub>
                      <m:sup>
                        <m:r>
                          <a:rPr lang="en-US" sz="2000" b="0" i="1" u="none" strike="noStrike" baseline="0" smtClean="0">
                            <a:solidFill>
                              <a:srgbClr val="000000"/>
                            </a:solidFill>
                            <a:latin typeface="Cambria Math" panose="02040503050406030204" pitchFamily="18" charset="0"/>
                          </a:rPr>
                          <m:t>′</m:t>
                        </m:r>
                      </m:sup>
                    </m:sSubSup>
                    <m:r>
                      <a:rPr lang="en-US" sz="2000" b="0" i="1" u="none" strike="noStrike" baseline="0" smtClean="0">
                        <a:solidFill>
                          <a:srgbClr val="000000"/>
                        </a:solidFill>
                        <a:latin typeface="Cambria Math" panose="02040503050406030204" pitchFamily="18" charset="0"/>
                      </a:rPr>
                      <m:t>)}</m:t>
                    </m:r>
                  </m:oMath>
                </a14:m>
                <a:r>
                  <a:rPr lang="en-US" sz="2000" b="0" i="0" u="none" strike="noStrike" baseline="0" dirty="0">
                    <a:solidFill>
                      <a:srgbClr val="000000"/>
                    </a:solidFill>
                    <a:latin typeface="Adobe Caslon Pro" panose="0205050205050A020403" pitchFamily="18" charset="0"/>
                  </a:rPr>
                  <a:t> and a planar parametric transformation</a:t>
                </a:r>
                <a:r>
                  <a:rPr lang="en-US" sz="2000" b="0" i="0" u="none" strike="noStrike" baseline="0" dirty="0">
                    <a:solidFill>
                      <a:srgbClr val="002966"/>
                    </a:solidFill>
                    <a:latin typeface="Adobe Caslon Pro" panose="0205050205050A020403" pitchFamily="18" charset="0"/>
                  </a:rPr>
                  <a:t> </a:t>
                </a:r>
                <a:r>
                  <a:rPr lang="en-US" sz="2000" b="0" i="0" u="none" strike="noStrike" baseline="0" dirty="0">
                    <a:solidFill>
                      <a:srgbClr val="000000"/>
                    </a:solidFill>
                    <a:latin typeface="Adobe Caslon Pro" panose="0205050205050A020403" pitchFamily="18" charset="0"/>
                  </a:rPr>
                  <a:t>of the form:</a:t>
                </a:r>
                <a:endParaRPr lang="en-001" sz="2000" dirty="0">
                  <a:latin typeface="Adobe Caslon Pro" panose="0205050205050A020403" pitchFamily="18" charset="0"/>
                </a:endParaRPr>
              </a:p>
            </p:txBody>
          </p:sp>
        </mc:Choice>
        <mc:Fallback>
          <p:sp>
            <p:nvSpPr>
              <p:cNvPr id="10" name="TextBox 9">
                <a:extLst>
                  <a:ext uri="{FF2B5EF4-FFF2-40B4-BE49-F238E27FC236}">
                    <a16:creationId xmlns:a16="http://schemas.microsoft.com/office/drawing/2014/main" id="{AA3E2D31-F2A1-4C1E-BC94-296C50AA4BE6}"/>
                  </a:ext>
                </a:extLst>
              </p:cNvPr>
              <p:cNvSpPr txBox="1">
                <a:spLocks noRot="1" noChangeAspect="1" noMove="1" noResize="1" noEditPoints="1" noAdjustHandles="1" noChangeArrowheads="1" noChangeShapeType="1" noTextEdit="1"/>
              </p:cNvSpPr>
              <p:nvPr/>
            </p:nvSpPr>
            <p:spPr>
              <a:xfrm>
                <a:off x="790770" y="1609730"/>
                <a:ext cx="9230308" cy="707886"/>
              </a:xfrm>
              <a:prstGeom prst="rect">
                <a:avLst/>
              </a:prstGeom>
              <a:blipFill>
                <a:blip r:embed="rId4"/>
                <a:stretch>
                  <a:fillRect l="-594" t="-4310" b="-14655"/>
                </a:stretch>
              </a:blipFill>
            </p:spPr>
            <p:txBody>
              <a:bodyPr/>
              <a:lstStyle/>
              <a:p>
                <a:r>
                  <a:rPr lang="zh-TW" altLang="en-US">
                    <a:noFill/>
                  </a:rPr>
                  <a:t> </a:t>
                </a:r>
              </a:p>
            </p:txBody>
          </p:sp>
        </mc:Fallback>
      </mc:AlternateContent>
      <p:pic>
        <p:nvPicPr>
          <p:cNvPr id="14" name="Picture 13">
            <a:extLst>
              <a:ext uri="{FF2B5EF4-FFF2-40B4-BE49-F238E27FC236}">
                <a16:creationId xmlns:a16="http://schemas.microsoft.com/office/drawing/2014/main" id="{D2EAB9EB-B846-4DDB-A939-9AF812E2AFCB}"/>
              </a:ext>
            </a:extLst>
          </p:cNvPr>
          <p:cNvPicPr>
            <a:picLocks noChangeAspect="1"/>
          </p:cNvPicPr>
          <p:nvPr/>
        </p:nvPicPr>
        <p:blipFill rotWithShape="1">
          <a:blip r:embed="rId5"/>
          <a:srcRect l="40245" t="-6170" r="1" b="-1"/>
          <a:stretch/>
        </p:blipFill>
        <p:spPr>
          <a:xfrm>
            <a:off x="4842588" y="2129872"/>
            <a:ext cx="6476999" cy="707886"/>
          </a:xfrm>
          <a:prstGeom prst="rect">
            <a:avLst/>
          </a:prstGeom>
        </p:spPr>
      </p:pic>
      <p:sp>
        <p:nvSpPr>
          <p:cNvPr id="15" name="TextBox 14">
            <a:extLst>
              <a:ext uri="{FF2B5EF4-FFF2-40B4-BE49-F238E27FC236}">
                <a16:creationId xmlns:a16="http://schemas.microsoft.com/office/drawing/2014/main" id="{AD5B9D84-78A6-4FBE-A23E-40A64CA85610}"/>
              </a:ext>
            </a:extLst>
          </p:cNvPr>
          <p:cNvSpPr txBox="1"/>
          <p:nvPr/>
        </p:nvSpPr>
        <p:spPr>
          <a:xfrm>
            <a:off x="790770" y="2861746"/>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The usual way to estimate motion parameters p is to use least squares, i.e., to minimize the sum of squared residuals</a:t>
            </a:r>
            <a:endParaRPr lang="en-001" sz="2000" dirty="0">
              <a:latin typeface="Adobe Caslon Pro" panose="0205050205050A020403" pitchFamily="18" charset="0"/>
            </a:endParaRPr>
          </a:p>
        </p:txBody>
      </p:sp>
      <p:pic>
        <p:nvPicPr>
          <p:cNvPr id="17" name="Picture 16">
            <a:extLst>
              <a:ext uri="{FF2B5EF4-FFF2-40B4-BE49-F238E27FC236}">
                <a16:creationId xmlns:a16="http://schemas.microsoft.com/office/drawing/2014/main" id="{C344C4AF-53C5-4649-B4A8-620236B35001}"/>
              </a:ext>
            </a:extLst>
          </p:cNvPr>
          <p:cNvPicPr>
            <a:picLocks noChangeAspect="1"/>
          </p:cNvPicPr>
          <p:nvPr/>
        </p:nvPicPr>
        <p:blipFill>
          <a:blip r:embed="rId6"/>
          <a:stretch>
            <a:fillRect/>
          </a:stretch>
        </p:blipFill>
        <p:spPr>
          <a:xfrm>
            <a:off x="3046250" y="3493720"/>
            <a:ext cx="8096250" cy="1019175"/>
          </a:xfrm>
          <a:prstGeom prst="rect">
            <a:avLst/>
          </a:prstGeom>
        </p:spPr>
      </p:pic>
      <p:sp>
        <p:nvSpPr>
          <p:cNvPr id="20" name="TextBox 19">
            <a:extLst>
              <a:ext uri="{FF2B5EF4-FFF2-40B4-BE49-F238E27FC236}">
                <a16:creationId xmlns:a16="http://schemas.microsoft.com/office/drawing/2014/main" id="{3FEBAC6E-D8D6-4AC8-A51D-56ED70942B56}"/>
              </a:ext>
            </a:extLst>
          </p:cNvPr>
          <p:cNvSpPr txBox="1"/>
          <p:nvPr/>
        </p:nvSpPr>
        <p:spPr>
          <a:xfrm>
            <a:off x="905848" y="4478874"/>
            <a:ext cx="9230308" cy="400110"/>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where</a:t>
            </a:r>
            <a:endParaRPr lang="en-001" sz="2000" dirty="0">
              <a:latin typeface="Adobe Caslon Pro" panose="0205050205050A020403" pitchFamily="18" charset="0"/>
            </a:endParaRPr>
          </a:p>
        </p:txBody>
      </p:sp>
      <p:pic>
        <p:nvPicPr>
          <p:cNvPr id="22" name="Picture 21">
            <a:extLst>
              <a:ext uri="{FF2B5EF4-FFF2-40B4-BE49-F238E27FC236}">
                <a16:creationId xmlns:a16="http://schemas.microsoft.com/office/drawing/2014/main" id="{FEAC32B9-96F3-4835-B582-8990AE1285E0}"/>
              </a:ext>
            </a:extLst>
          </p:cNvPr>
          <p:cNvPicPr>
            <a:picLocks noChangeAspect="1"/>
          </p:cNvPicPr>
          <p:nvPr/>
        </p:nvPicPr>
        <p:blipFill>
          <a:blip r:embed="rId7"/>
          <a:stretch>
            <a:fillRect/>
          </a:stretch>
        </p:blipFill>
        <p:spPr>
          <a:xfrm>
            <a:off x="3666542" y="4784915"/>
            <a:ext cx="7410450" cy="581025"/>
          </a:xfrm>
          <a:prstGeom prst="rect">
            <a:avLst/>
          </a:prstGeom>
        </p:spPr>
      </p:pic>
      <p:sp>
        <p:nvSpPr>
          <p:cNvPr id="16" name="Subtitle 2">
            <a:extLst>
              <a:ext uri="{FF2B5EF4-FFF2-40B4-BE49-F238E27FC236}">
                <a16:creationId xmlns:a16="http://schemas.microsoft.com/office/drawing/2014/main" id="{381B184E-F1F4-4180-88EC-051B8A088713}"/>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346EA2C5-A7EE-4D34-833C-6F2CEE88F820}"/>
              </a:ext>
            </a:extLst>
          </p:cNvPr>
          <p:cNvPicPr>
            <a:picLocks noChangeAspect="1"/>
          </p:cNvPicPr>
          <p:nvPr/>
        </p:nvPicPr>
        <p:blipFill>
          <a:blip r:embed="rId8"/>
          <a:stretch>
            <a:fillRect/>
          </a:stretch>
        </p:blipFill>
        <p:spPr>
          <a:xfrm>
            <a:off x="3855876" y="5473154"/>
            <a:ext cx="2730578" cy="402585"/>
          </a:xfrm>
          <a:prstGeom prst="rect">
            <a:avLst/>
          </a:prstGeom>
        </p:spPr>
      </p:pic>
    </p:spTree>
    <p:extLst>
      <p:ext uri="{BB962C8B-B14F-4D97-AF65-F5344CB8AC3E}">
        <p14:creationId xmlns:p14="http://schemas.microsoft.com/office/powerpoint/2010/main" val="2200256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22091C1E-DA66-4B0F-8503-B59852C394D3}"/>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final piece needed to perform fully automated image stitching is a technique to recognize which images actually go together, which Brown and Lowe (2007) call recognizing panoramas.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To recognize panoramas, Brown and Lowe (2007) first find all pairwise image overlaps using a feature-based method and then find connected components in the overlap graph to “recognize” individual panoramas (Figure 8.11)</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591459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3458AE4C-5534-4068-AE90-4E03C176540D}"/>
              </a:ext>
            </a:extLst>
          </p:cNvPr>
          <p:cNvPicPr>
            <a:picLocks noChangeAspect="1"/>
          </p:cNvPicPr>
          <p:nvPr/>
        </p:nvPicPr>
        <p:blipFill>
          <a:blip r:embed="rId4"/>
          <a:stretch>
            <a:fillRect/>
          </a:stretch>
        </p:blipFill>
        <p:spPr>
          <a:xfrm>
            <a:off x="4060507" y="1067819"/>
            <a:ext cx="6067425" cy="4943475"/>
          </a:xfrm>
          <a:prstGeom prst="rect">
            <a:avLst/>
          </a:prstGeom>
        </p:spPr>
      </p:pic>
      <p:pic>
        <p:nvPicPr>
          <p:cNvPr id="9" name="圖片 8">
            <a:extLst>
              <a:ext uri="{FF2B5EF4-FFF2-40B4-BE49-F238E27FC236}">
                <a16:creationId xmlns:a16="http://schemas.microsoft.com/office/drawing/2014/main" id="{17D67B28-3233-4881-85DB-EF20EA7F1380}"/>
              </a:ext>
            </a:extLst>
          </p:cNvPr>
          <p:cNvPicPr>
            <a:picLocks noChangeAspect="1"/>
          </p:cNvPicPr>
          <p:nvPr/>
        </p:nvPicPr>
        <p:blipFill>
          <a:blip r:embed="rId5"/>
          <a:stretch>
            <a:fillRect/>
          </a:stretch>
        </p:blipFill>
        <p:spPr>
          <a:xfrm>
            <a:off x="1794862" y="2757394"/>
            <a:ext cx="8602275" cy="1343212"/>
          </a:xfrm>
          <a:prstGeom prst="rect">
            <a:avLst/>
          </a:prstGeom>
        </p:spPr>
      </p:pic>
    </p:spTree>
    <p:extLst>
      <p:ext uri="{BB962C8B-B14F-4D97-AF65-F5344CB8AC3E}">
        <p14:creationId xmlns:p14="http://schemas.microsoft.com/office/powerpoint/2010/main" val="754199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97AD8C21-14DF-442D-89C3-E9878AB9E4E3}"/>
              </a:ext>
            </a:extLst>
          </p:cNvPr>
          <p:cNvPicPr>
            <a:picLocks noChangeAspect="1"/>
          </p:cNvPicPr>
          <p:nvPr/>
        </p:nvPicPr>
        <p:blipFill>
          <a:blip r:embed="rId4"/>
          <a:stretch>
            <a:fillRect/>
          </a:stretch>
        </p:blipFill>
        <p:spPr>
          <a:xfrm>
            <a:off x="2381250" y="1622901"/>
            <a:ext cx="7429500" cy="4276725"/>
          </a:xfrm>
          <a:prstGeom prst="rect">
            <a:avLst/>
          </a:prstGeom>
        </p:spPr>
      </p:pic>
    </p:spTree>
    <p:extLst>
      <p:ext uri="{BB962C8B-B14F-4D97-AF65-F5344CB8AC3E}">
        <p14:creationId xmlns:p14="http://schemas.microsoft.com/office/powerpoint/2010/main" val="2096614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4ED85A-7DF9-4C83-BF3D-114C144AC806}"/>
              </a:ext>
            </a:extLst>
          </p:cNvPr>
          <p:cNvPicPr>
            <a:picLocks noChangeAspect="1"/>
          </p:cNvPicPr>
          <p:nvPr/>
        </p:nvPicPr>
        <p:blipFill>
          <a:blip r:embed="rId3"/>
          <a:stretch>
            <a:fillRect/>
          </a:stretch>
        </p:blipFill>
        <p:spPr>
          <a:xfrm>
            <a:off x="2774960" y="1347180"/>
            <a:ext cx="6394042" cy="4750594"/>
          </a:xfrm>
          <a:prstGeom prst="rect">
            <a:avLst/>
          </a:prstGeom>
        </p:spPr>
      </p:pic>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a:t>
            </a:r>
            <a:r>
              <a:rPr lang="en-US" sz="3200" b="1" i="0" cap="none" dirty="0">
                <a:solidFill>
                  <a:srgbClr val="FF0000"/>
                </a:solidFill>
                <a:latin typeface="Adobe Caslon Pro" panose="0205050205050A020403" pitchFamily="18" charset="0"/>
                <a:cs typeface="Arial" panose="020B0604020202020204" pitchFamily="34" charset="0"/>
              </a:rPr>
              <a:t> </a:t>
            </a:r>
            <a:r>
              <a:rPr lang="en-US" sz="3200" b="1" i="0" cap="none" dirty="0">
                <a:solidFill>
                  <a:schemeClr val="tx1"/>
                </a:solidFill>
                <a:latin typeface="Adobe Caslon Pro" panose="0205050205050A020403" pitchFamily="18" charset="0"/>
                <a:cs typeface="Arial" panose="020B0604020202020204" pitchFamily="34" charset="0"/>
              </a:rPr>
              <a:t>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4182105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40764CB4-4274-4730-8A10-00A07FA1F464}"/>
              </a:ext>
            </a:extLst>
          </p:cNvPr>
          <p:cNvPicPr>
            <a:picLocks noChangeAspect="1"/>
          </p:cNvPicPr>
          <p:nvPr/>
        </p:nvPicPr>
        <p:blipFill>
          <a:blip r:embed="rId4"/>
          <a:stretch>
            <a:fillRect/>
          </a:stretch>
        </p:blipFill>
        <p:spPr>
          <a:xfrm>
            <a:off x="1839434" y="1492060"/>
            <a:ext cx="8749505" cy="4906817"/>
          </a:xfrm>
          <a:prstGeom prst="rect">
            <a:avLst/>
          </a:prstGeom>
        </p:spPr>
      </p:pic>
    </p:spTree>
    <p:extLst>
      <p:ext uri="{BB962C8B-B14F-4D97-AF65-F5344CB8AC3E}">
        <p14:creationId xmlns:p14="http://schemas.microsoft.com/office/powerpoint/2010/main" val="2869350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registered all of the input images with respect to each other, we need to decide how to produce the final stitched mosaic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involves selecting a final compositing surface (flat, cylindrical, spherical, etc.) and view (reference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It also involves selecting which pixels contribute to the final composite and how to optimally blend these pixels to minimize visible seams, blur, and ghosting.</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162663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first choice to be made is how to represent the final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a few images are stitched together, a natural approach is to select one of the images as the reference and to then warp all of the other images into its reference coordinate system.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resulting composite is sometimes called a flat panorama, since the projection onto the final surface is still a perspective projection, and hence straight lines remain straight (which is often a desirable attribute)</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larger fields of view, however, we cannot maintain a flat representation without excessively stretching pixels near the border of the image.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895086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255454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first choice to be made is how to represent the final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a few images are stitched together, a natural approach is to select one of the images as the reference and to then warp all of the other images into its reference coordinate system.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resulting composite is sometimes called a flat panorama, since the projection onto the final surface is still a perspective projection, and hence straight lines remain straight (which is often a desirable attribute)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3464610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2246769"/>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usual choice for compositing larger panoramas is to use a cylindrical or spherical projection.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fact, any surface used for environment mapping in computer graphics can be used, including a cube map, which represents the full viewing sphere with the six square faces of a cube.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39491981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132343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View selection</a:t>
            </a: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Coordinate transformations</a:t>
            </a: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Sampling issues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573450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2D63AF7E-A386-456B-8F29-ED549E80E746}"/>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1015663"/>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Many of the motion models presented, i.e., translation, similarity, and affine, have a linear relationship between the amount of motion                           and the unknown parameters </a:t>
            </a:r>
            <a:r>
              <a:rPr lang="en-US" sz="2000" b="1" i="0" u="none" strike="noStrike" baseline="0" dirty="0">
                <a:solidFill>
                  <a:srgbClr val="000000"/>
                </a:solidFill>
                <a:latin typeface="Adobe Caslon Pro" panose="0205050205050A020403" pitchFamily="18" charset="0"/>
              </a:rPr>
              <a:t>p</a:t>
            </a:r>
            <a:r>
              <a:rPr lang="en-US" sz="2000" dirty="0">
                <a:solidFill>
                  <a:srgbClr val="000000"/>
                </a:solidFill>
                <a:latin typeface="Adobe Caslon Pro" panose="0205050205050A020403" pitchFamily="18" charset="0"/>
              </a:rPr>
              <a:t>.</a:t>
            </a:r>
            <a:endParaRPr lang="en-001" sz="2000" dirty="0">
              <a:latin typeface="Adobe Caslon Pro" panose="0205050205050A020403" pitchFamily="18" charset="0"/>
            </a:endParaRPr>
          </a:p>
        </p:txBody>
      </p:sp>
      <p:pic>
        <p:nvPicPr>
          <p:cNvPr id="7" name="Picture 6">
            <a:extLst>
              <a:ext uri="{FF2B5EF4-FFF2-40B4-BE49-F238E27FC236}">
                <a16:creationId xmlns:a16="http://schemas.microsoft.com/office/drawing/2014/main" id="{0AF2136C-B218-4F32-AD23-19432D93DD93}"/>
              </a:ext>
            </a:extLst>
          </p:cNvPr>
          <p:cNvPicPr>
            <a:picLocks noChangeAspect="1"/>
          </p:cNvPicPr>
          <p:nvPr/>
        </p:nvPicPr>
        <p:blipFill>
          <a:blip r:embed="rId4"/>
          <a:stretch>
            <a:fillRect/>
          </a:stretch>
        </p:blipFill>
        <p:spPr>
          <a:xfrm>
            <a:off x="7613780" y="1957594"/>
            <a:ext cx="1619250" cy="314325"/>
          </a:xfrm>
          <a:prstGeom prst="rect">
            <a:avLst/>
          </a:prstGeom>
        </p:spPr>
      </p:pic>
      <p:pic>
        <p:nvPicPr>
          <p:cNvPr id="11" name="Picture 10">
            <a:extLst>
              <a:ext uri="{FF2B5EF4-FFF2-40B4-BE49-F238E27FC236}">
                <a16:creationId xmlns:a16="http://schemas.microsoft.com/office/drawing/2014/main" id="{0802CE04-EBCC-492C-AFF8-C5257EEF502C}"/>
              </a:ext>
            </a:extLst>
          </p:cNvPr>
          <p:cNvPicPr>
            <a:picLocks noChangeAspect="1"/>
          </p:cNvPicPr>
          <p:nvPr/>
        </p:nvPicPr>
        <p:blipFill>
          <a:blip r:embed="rId5"/>
          <a:stretch>
            <a:fillRect/>
          </a:stretch>
        </p:blipFill>
        <p:spPr>
          <a:xfrm>
            <a:off x="4171950" y="2542208"/>
            <a:ext cx="7019925" cy="657225"/>
          </a:xfrm>
          <a:prstGeom prst="rect">
            <a:avLst/>
          </a:prstGeom>
        </p:spPr>
      </p:pic>
      <p:sp>
        <p:nvSpPr>
          <p:cNvPr id="21" name="TextBox 20">
            <a:extLst>
              <a:ext uri="{FF2B5EF4-FFF2-40B4-BE49-F238E27FC236}">
                <a16:creationId xmlns:a16="http://schemas.microsoft.com/office/drawing/2014/main" id="{1D956368-8ED3-43BC-A38B-7485A6B30318}"/>
              </a:ext>
            </a:extLst>
          </p:cNvPr>
          <p:cNvSpPr txBox="1"/>
          <p:nvPr/>
        </p:nvSpPr>
        <p:spPr>
          <a:xfrm>
            <a:off x="790770" y="3165970"/>
            <a:ext cx="923030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solidFill>
                  <a:srgbClr val="000000"/>
                </a:solidFill>
                <a:latin typeface="Adobe Caslon Pro" panose="0205050205050A020403" pitchFamily="18" charset="0"/>
              </a:rPr>
              <a:t>w</a:t>
            </a:r>
            <a:r>
              <a:rPr lang="en-US" sz="2000" b="0" i="0" u="none" strike="noStrike" baseline="0" dirty="0">
                <a:solidFill>
                  <a:srgbClr val="000000"/>
                </a:solidFill>
                <a:latin typeface="Adobe Caslon Pro" panose="0205050205050A020403" pitchFamily="18" charset="0"/>
              </a:rPr>
              <a:t>here                         is the Jacobian of the transformation f with respect to the motion parameters </a:t>
            </a:r>
            <a:r>
              <a:rPr lang="en-US" sz="2000" b="1" i="0" u="none" strike="noStrike" baseline="0" dirty="0">
                <a:solidFill>
                  <a:srgbClr val="000000"/>
                </a:solidFill>
                <a:latin typeface="Adobe Caslon Pro" panose="0205050205050A020403" pitchFamily="18" charset="0"/>
              </a:rPr>
              <a:t>p. </a:t>
            </a:r>
            <a:r>
              <a:rPr lang="en-US" sz="2000" i="0" u="none" strike="noStrike" baseline="0" dirty="0">
                <a:solidFill>
                  <a:srgbClr val="000000"/>
                </a:solidFill>
                <a:latin typeface="Adobe Caslon Pro" panose="0205050205050A020403" pitchFamily="18" charset="0"/>
              </a:rPr>
              <a:t>In this case, a simple linear regression (linear least squares problem) can be formulated as:</a:t>
            </a:r>
          </a:p>
        </p:txBody>
      </p:sp>
      <p:pic>
        <p:nvPicPr>
          <p:cNvPr id="18" name="Picture 17">
            <a:extLst>
              <a:ext uri="{FF2B5EF4-FFF2-40B4-BE49-F238E27FC236}">
                <a16:creationId xmlns:a16="http://schemas.microsoft.com/office/drawing/2014/main" id="{34016895-CEA0-4AE7-964C-A3DF241E88F8}"/>
              </a:ext>
            </a:extLst>
          </p:cNvPr>
          <p:cNvPicPr>
            <a:picLocks noChangeAspect="1"/>
          </p:cNvPicPr>
          <p:nvPr/>
        </p:nvPicPr>
        <p:blipFill>
          <a:blip r:embed="rId6"/>
          <a:stretch>
            <a:fillRect/>
          </a:stretch>
        </p:blipFill>
        <p:spPr>
          <a:xfrm>
            <a:off x="2025131" y="3119072"/>
            <a:ext cx="1466850" cy="485775"/>
          </a:xfrm>
          <a:prstGeom prst="rect">
            <a:avLst/>
          </a:prstGeom>
        </p:spPr>
      </p:pic>
      <p:pic>
        <p:nvPicPr>
          <p:cNvPr id="24" name="Picture 23">
            <a:extLst>
              <a:ext uri="{FF2B5EF4-FFF2-40B4-BE49-F238E27FC236}">
                <a16:creationId xmlns:a16="http://schemas.microsoft.com/office/drawing/2014/main" id="{3A78F22C-5DCC-4245-9337-EAD130FCE78D}"/>
              </a:ext>
            </a:extLst>
          </p:cNvPr>
          <p:cNvPicPr>
            <a:picLocks noChangeAspect="1"/>
          </p:cNvPicPr>
          <p:nvPr/>
        </p:nvPicPr>
        <p:blipFill>
          <a:blip r:embed="rId7"/>
          <a:stretch>
            <a:fillRect/>
          </a:stretch>
        </p:blipFill>
        <p:spPr>
          <a:xfrm>
            <a:off x="1000125" y="4298281"/>
            <a:ext cx="10191750" cy="2324100"/>
          </a:xfrm>
          <a:prstGeom prst="rect">
            <a:avLst/>
          </a:prstGeom>
        </p:spPr>
      </p:pic>
    </p:spTree>
    <p:extLst>
      <p:ext uri="{BB962C8B-B14F-4D97-AF65-F5344CB8AC3E}">
        <p14:creationId xmlns:p14="http://schemas.microsoft.com/office/powerpoint/2010/main" val="2644895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3170099"/>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View selection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chosen the output parameterization, we still need to determine which part of the scene will be centered in the final view. As mentioned above, for a flat composite, we can choose one of the images as a reference.</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example, for rotational panoramas represented as a collection of 3D rotation matrices, we can choose the image whose </a:t>
            </a:r>
            <a:r>
              <a:rPr lang="en-US" sz="2000" i="1" dirty="0">
                <a:solidFill>
                  <a:srgbClr val="FF0000"/>
                </a:solidFill>
                <a:latin typeface="Adobe Caslon Pro" panose="0205050205050A020403" pitchFamily="18" charset="0"/>
                <a:cs typeface="Adobe Arabic" panose="02040503050201020203" pitchFamily="18" charset="-78"/>
              </a:rPr>
              <a:t>z</a:t>
            </a:r>
            <a:r>
              <a:rPr lang="en-US" sz="2000" dirty="0">
                <a:latin typeface="Adobe Caslon Pro" panose="0205050205050A020403" pitchFamily="18" charset="0"/>
                <a:cs typeface="Adobe Arabic" panose="02040503050201020203" pitchFamily="18" charset="-78"/>
              </a:rPr>
              <a:t>-axis is closest to the average z-axis (assuming a reasonable field of view).</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1750954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4401205"/>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Coordinate transformations</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After selecting the parameterization and reference view, we still need to compute the mappings between the input and output pixels coordinates.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the final compositing surface is flat (e.g., a single plane or the face of a cube map) and the input images have no radial distortion, the coordinate transformation is the simple </a:t>
            </a:r>
            <a:r>
              <a:rPr lang="en-US" sz="2000" dirty="0" err="1">
                <a:latin typeface="Adobe Caslon Pro" panose="0205050205050A020403" pitchFamily="18" charset="0"/>
                <a:cs typeface="Adobe Arabic" panose="02040503050201020203" pitchFamily="18" charset="-78"/>
              </a:rPr>
              <a:t>homography</a:t>
            </a:r>
            <a:r>
              <a:rPr lang="en-US" sz="2000" dirty="0">
                <a:latin typeface="Adobe Caslon Pro" panose="0205050205050A020403" pitchFamily="18" charset="0"/>
                <a:cs typeface="Adobe Arabic" panose="02040503050201020203" pitchFamily="18" charset="-78"/>
              </a:rPr>
              <a:t> described by (8.38).</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the final composite surface has some other analytic form (e.g., cylindrical or spherical), we need to convert every pixel in the final panorama into a viewing ray (3D point) and then map it back into each image according to the projection (and optionally radial distortion) equations.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3319256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4401205"/>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Sampling issues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the above computations can yield the correct (fractional) pixel addresses in each input image, we still need to pay attention to sampling issues.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example, if the final panorama has a lower resolution than the input images, pre-filtering the input images is necessary to avoid aliasing</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basic problem is to compute the appropriate pre-filter, which depends on the distance (and arrangement) between neighboring samples in a source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As discussed in Sections 3.5.2 and 3.6.1, various approximate solutions, such as MIP mapping (Williams 1983) or elliptically weighted Gaussian averaging (Greene and </a:t>
            </a:r>
            <a:r>
              <a:rPr lang="en-US" sz="2000" dirty="0" err="1">
                <a:latin typeface="Adobe Caslon Pro" panose="0205050205050A020403" pitchFamily="18" charset="0"/>
                <a:cs typeface="Adobe Arabic" panose="02040503050201020203" pitchFamily="18" charset="-78"/>
              </a:rPr>
              <a:t>Heckbert</a:t>
            </a:r>
            <a:r>
              <a:rPr lang="en-US" sz="2000" dirty="0">
                <a:latin typeface="Adobe Caslon Pro" panose="0205050205050A020403" pitchFamily="18" charset="0"/>
                <a:cs typeface="Adobe Arabic" panose="02040503050201020203" pitchFamily="18" charset="-78"/>
              </a:rPr>
              <a:t> 1986) have been developed in the graphics community</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2241315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255454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source pixels have been mapped onto the final composite surface, we must still decide how to blend them in order to create an attractive-looking panorama.</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all of the images are in perfect registration and identically exposed, this is an easy problem, i.e., any pixel or combination will do.</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However, for real images, visible seams (due to exposure differences), blurring (due to mis-registration), or ghosting (due to moving objects) can occur.</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2364140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09DDF529-AC1D-4912-BCF9-016CBFE795A2}"/>
              </a:ext>
            </a:extLst>
          </p:cNvPr>
          <p:cNvSpPr txBox="1"/>
          <p:nvPr/>
        </p:nvSpPr>
        <p:spPr>
          <a:xfrm>
            <a:off x="894962" y="1633144"/>
            <a:ext cx="10256258" cy="1938992"/>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Feathering and center-weighting</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When an image has some cutout regions, down-weighting pixels near the edges of both cutouts and the image is preferable.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can be done by computing a distance map or grassfire transform.</a:t>
            </a:r>
          </a:p>
        </p:txBody>
      </p:sp>
      <p:pic>
        <p:nvPicPr>
          <p:cNvPr id="4" name="Picture 3">
            <a:extLst>
              <a:ext uri="{FF2B5EF4-FFF2-40B4-BE49-F238E27FC236}">
                <a16:creationId xmlns:a16="http://schemas.microsoft.com/office/drawing/2014/main" id="{8B2F67DD-524E-4762-B81C-629B066F9C42}"/>
              </a:ext>
            </a:extLst>
          </p:cNvPr>
          <p:cNvPicPr>
            <a:picLocks noChangeAspect="1"/>
          </p:cNvPicPr>
          <p:nvPr/>
        </p:nvPicPr>
        <p:blipFill>
          <a:blip r:embed="rId4"/>
          <a:stretch>
            <a:fillRect/>
          </a:stretch>
        </p:blipFill>
        <p:spPr>
          <a:xfrm>
            <a:off x="1500807" y="3738062"/>
            <a:ext cx="9548193" cy="1615951"/>
          </a:xfrm>
          <a:prstGeom prst="rect">
            <a:avLst/>
          </a:prstGeom>
        </p:spPr>
      </p:pic>
    </p:spTree>
    <p:extLst>
      <p:ext uri="{BB962C8B-B14F-4D97-AF65-F5344CB8AC3E}">
        <p14:creationId xmlns:p14="http://schemas.microsoft.com/office/powerpoint/2010/main" val="767644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09DDF529-AC1D-4912-BCF9-016CBFE795A2}"/>
              </a:ext>
            </a:extLst>
          </p:cNvPr>
          <p:cNvSpPr txBox="1"/>
          <p:nvPr/>
        </p:nvSpPr>
        <p:spPr>
          <a:xfrm>
            <a:off x="894962" y="1633144"/>
            <a:ext cx="10256258" cy="1015663"/>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Feathering and center-weighting</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simplest way to create a final composite is to simply take an average value at each pixel,</a:t>
            </a:r>
          </a:p>
        </p:txBody>
      </p:sp>
      <p:pic>
        <p:nvPicPr>
          <p:cNvPr id="13" name="Picture 12">
            <a:extLst>
              <a:ext uri="{FF2B5EF4-FFF2-40B4-BE49-F238E27FC236}">
                <a16:creationId xmlns:a16="http://schemas.microsoft.com/office/drawing/2014/main" id="{26E004CB-494E-4338-9744-3FDD356010CA}"/>
              </a:ext>
            </a:extLst>
          </p:cNvPr>
          <p:cNvPicPr>
            <a:picLocks noChangeAspect="1"/>
          </p:cNvPicPr>
          <p:nvPr/>
        </p:nvPicPr>
        <p:blipFill>
          <a:blip r:embed="rId4"/>
          <a:stretch>
            <a:fillRect/>
          </a:stretch>
        </p:blipFill>
        <p:spPr>
          <a:xfrm>
            <a:off x="1531123" y="2831460"/>
            <a:ext cx="9620097" cy="2034890"/>
          </a:xfrm>
          <a:prstGeom prst="rect">
            <a:avLst/>
          </a:prstGeom>
        </p:spPr>
      </p:pic>
    </p:spTree>
    <p:extLst>
      <p:ext uri="{BB962C8B-B14F-4D97-AF65-F5344CB8AC3E}">
        <p14:creationId xmlns:p14="http://schemas.microsoft.com/office/powerpoint/2010/main" val="16616168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999ADB1A-3272-450F-9B8E-65BDE6C459BD}"/>
              </a:ext>
            </a:extLst>
          </p:cNvPr>
          <p:cNvPicPr>
            <a:picLocks noChangeAspect="1"/>
          </p:cNvPicPr>
          <p:nvPr/>
        </p:nvPicPr>
        <p:blipFill>
          <a:blip r:embed="rId4"/>
          <a:stretch>
            <a:fillRect/>
          </a:stretch>
        </p:blipFill>
        <p:spPr>
          <a:xfrm>
            <a:off x="2283982" y="1833199"/>
            <a:ext cx="7781219" cy="4074803"/>
          </a:xfrm>
          <a:prstGeom prst="rect">
            <a:avLst/>
          </a:prstGeom>
        </p:spPr>
      </p:pic>
    </p:spTree>
    <p:extLst>
      <p:ext uri="{BB962C8B-B14F-4D97-AF65-F5344CB8AC3E}">
        <p14:creationId xmlns:p14="http://schemas.microsoft.com/office/powerpoint/2010/main" val="3243436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pic>
        <p:nvPicPr>
          <p:cNvPr id="7" name="Picture 6">
            <a:extLst>
              <a:ext uri="{FF2B5EF4-FFF2-40B4-BE49-F238E27FC236}">
                <a16:creationId xmlns:a16="http://schemas.microsoft.com/office/drawing/2014/main" id="{189163BB-33E3-408A-AEC6-BE5E101EC3FB}"/>
              </a:ext>
            </a:extLst>
          </p:cNvPr>
          <p:cNvPicPr>
            <a:picLocks noChangeAspect="1"/>
          </p:cNvPicPr>
          <p:nvPr/>
        </p:nvPicPr>
        <p:blipFill>
          <a:blip r:embed="rId4"/>
          <a:stretch>
            <a:fillRect/>
          </a:stretch>
        </p:blipFill>
        <p:spPr>
          <a:xfrm>
            <a:off x="1690874" y="1535357"/>
            <a:ext cx="7966082" cy="5228646"/>
          </a:xfrm>
          <a:prstGeom prst="rect">
            <a:avLst/>
          </a:prstGeom>
        </p:spPr>
      </p:pic>
    </p:spTree>
    <p:extLst>
      <p:ext uri="{BB962C8B-B14F-4D97-AF65-F5344CB8AC3E}">
        <p14:creationId xmlns:p14="http://schemas.microsoft.com/office/powerpoint/2010/main" val="23558217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D1D23EE5-84B4-45D1-830D-1501BA24C397}"/>
              </a:ext>
            </a:extLst>
          </p:cNvPr>
          <p:cNvSpPr txBox="1"/>
          <p:nvPr/>
        </p:nvSpPr>
        <p:spPr>
          <a:xfrm>
            <a:off x="894962" y="1633144"/>
            <a:ext cx="10256258" cy="4093428"/>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Optimal seam selection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Computing the Voronoi diagram is one way to select the seams between regions where different images contribute to the final composite.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However, Voronoi images totally ignore the local image structure underlying the seam.</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 better approach is to place the seams in regions where the images agree, so that transitions from one source to another are not visible. In this way, the algorithm avoids “cutting through” moving objects where a seam would look unnatural (Davis 1998).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a pair of images, this process can be formulated as a simple dynamic program starting from one edge of the overlap region and ending at the other</a:t>
            </a:r>
          </a:p>
        </p:txBody>
      </p:sp>
    </p:spTree>
    <p:extLst>
      <p:ext uri="{BB962C8B-B14F-4D97-AF65-F5344CB8AC3E}">
        <p14:creationId xmlns:p14="http://schemas.microsoft.com/office/powerpoint/2010/main" val="38045002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8.4.3 Photomontage</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A53777CD-F658-403A-B8F7-A14725D43689}"/>
              </a:ext>
            </a:extLst>
          </p:cNvPr>
          <p:cNvSpPr txBox="1"/>
          <p:nvPr/>
        </p:nvSpPr>
        <p:spPr>
          <a:xfrm>
            <a:off x="894962" y="1633144"/>
            <a:ext cx="1025625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image stitching is normally used to composite partially overlapping photographs, it can also be used to composite repeated shots of a scene taken with the aim of obtaining the best possible composition and appearance of each element.</a:t>
            </a:r>
          </a:p>
        </p:txBody>
      </p:sp>
    </p:spTree>
    <p:extLst>
      <p:ext uri="{BB962C8B-B14F-4D97-AF65-F5344CB8AC3E}">
        <p14:creationId xmlns:p14="http://schemas.microsoft.com/office/powerpoint/2010/main" val="382319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rPr>
              <a:t>The minimum can be found by solving the Symmetric Positive Definite (SPD) system of normal equations</a:t>
            </a:r>
            <a:endParaRPr lang="en-001" sz="2000" dirty="0">
              <a:latin typeface="Adobe Caslon Pro" panose="0205050205050A020403" pitchFamily="18" charset="0"/>
            </a:endParaRPr>
          </a:p>
        </p:txBody>
      </p:sp>
      <p:pic>
        <p:nvPicPr>
          <p:cNvPr id="8" name="Picture 7">
            <a:extLst>
              <a:ext uri="{FF2B5EF4-FFF2-40B4-BE49-F238E27FC236}">
                <a16:creationId xmlns:a16="http://schemas.microsoft.com/office/drawing/2014/main" id="{14815DCA-2245-4447-861B-D7E272A45DDF}"/>
              </a:ext>
            </a:extLst>
          </p:cNvPr>
          <p:cNvPicPr>
            <a:picLocks noChangeAspect="1"/>
          </p:cNvPicPr>
          <p:nvPr/>
        </p:nvPicPr>
        <p:blipFill>
          <a:blip r:embed="rId4"/>
          <a:stretch>
            <a:fillRect/>
          </a:stretch>
        </p:blipFill>
        <p:spPr>
          <a:xfrm>
            <a:off x="4216271" y="2317616"/>
            <a:ext cx="6696075" cy="762000"/>
          </a:xfrm>
          <a:prstGeom prst="rect">
            <a:avLst/>
          </a:prstGeom>
        </p:spPr>
      </p:pic>
      <p:pic>
        <p:nvPicPr>
          <p:cNvPr id="13" name="Picture 12">
            <a:extLst>
              <a:ext uri="{FF2B5EF4-FFF2-40B4-BE49-F238E27FC236}">
                <a16:creationId xmlns:a16="http://schemas.microsoft.com/office/drawing/2014/main" id="{50DC05BC-99CF-4512-B017-416381BFFCEE}"/>
              </a:ext>
            </a:extLst>
          </p:cNvPr>
          <p:cNvPicPr>
            <a:picLocks noChangeAspect="1"/>
          </p:cNvPicPr>
          <p:nvPr/>
        </p:nvPicPr>
        <p:blipFill>
          <a:blip r:embed="rId5"/>
          <a:stretch>
            <a:fillRect/>
          </a:stretch>
        </p:blipFill>
        <p:spPr>
          <a:xfrm>
            <a:off x="3978146" y="3271546"/>
            <a:ext cx="6934200" cy="800100"/>
          </a:xfrm>
          <a:prstGeom prst="rect">
            <a:avLst/>
          </a:prstGeom>
        </p:spPr>
      </p:pic>
      <p:sp>
        <p:nvSpPr>
          <p:cNvPr id="17" name="TextBox 16">
            <a:extLst>
              <a:ext uri="{FF2B5EF4-FFF2-40B4-BE49-F238E27FC236}">
                <a16:creationId xmlns:a16="http://schemas.microsoft.com/office/drawing/2014/main" id="{C4AA9BAF-630F-47AE-A10D-5F552D91D0CD}"/>
              </a:ext>
            </a:extLst>
          </p:cNvPr>
          <p:cNvSpPr txBox="1"/>
          <p:nvPr/>
        </p:nvSpPr>
        <p:spPr>
          <a:xfrm>
            <a:off x="1182654" y="2746827"/>
            <a:ext cx="1159328" cy="400110"/>
          </a:xfrm>
          <a:prstGeom prst="rect">
            <a:avLst/>
          </a:prstGeom>
          <a:noFill/>
        </p:spPr>
        <p:txBody>
          <a:bodyPr wrap="square">
            <a:spAutoFit/>
          </a:bodyPr>
          <a:lstStyle/>
          <a:p>
            <a:pPr algn="l"/>
            <a:r>
              <a:rPr lang="en-US" sz="2000" dirty="0">
                <a:latin typeface="Adobe Caslon Pro" panose="0205050205050A020403" pitchFamily="18" charset="0"/>
              </a:rPr>
              <a:t>where</a:t>
            </a:r>
            <a:endParaRPr lang="en-001" sz="2000" dirty="0">
              <a:latin typeface="Adobe Caslon Pro" panose="0205050205050A020403" pitchFamily="18" charset="0"/>
            </a:endParaRPr>
          </a:p>
        </p:txBody>
      </p:sp>
      <p:sp>
        <p:nvSpPr>
          <p:cNvPr id="19" name="TextBox 18">
            <a:extLst>
              <a:ext uri="{FF2B5EF4-FFF2-40B4-BE49-F238E27FC236}">
                <a16:creationId xmlns:a16="http://schemas.microsoft.com/office/drawing/2014/main" id="{40EDA72F-88C2-413B-BE4A-A39305859888}"/>
              </a:ext>
            </a:extLst>
          </p:cNvPr>
          <p:cNvSpPr txBox="1"/>
          <p:nvPr/>
        </p:nvSpPr>
        <p:spPr>
          <a:xfrm>
            <a:off x="1200508" y="3815574"/>
            <a:ext cx="2827271" cy="400110"/>
          </a:xfrm>
          <a:prstGeom prst="rect">
            <a:avLst/>
          </a:prstGeom>
          <a:noFill/>
        </p:spPr>
        <p:txBody>
          <a:bodyPr wrap="square">
            <a:spAutoFit/>
          </a:bodyPr>
          <a:lstStyle/>
          <a:p>
            <a:pPr algn="l"/>
            <a:r>
              <a:rPr lang="en-US" sz="2000" dirty="0">
                <a:latin typeface="Adobe Caslon Pro" panose="0205050205050A020403" pitchFamily="18" charset="0"/>
              </a:rPr>
              <a:t>is called the Hessian and</a:t>
            </a:r>
            <a:endParaRPr lang="en-001" sz="2000" dirty="0">
              <a:latin typeface="Adobe Caslon Pro" panose="0205050205050A020403" pitchFamily="18" charset="0"/>
            </a:endParaRPr>
          </a:p>
        </p:txBody>
      </p:sp>
      <p:pic>
        <p:nvPicPr>
          <p:cNvPr id="15" name="Picture 14">
            <a:extLst>
              <a:ext uri="{FF2B5EF4-FFF2-40B4-BE49-F238E27FC236}">
                <a16:creationId xmlns:a16="http://schemas.microsoft.com/office/drawing/2014/main" id="{D655FD3B-A4B9-4A42-8DBF-E7BAB0BF91B5}"/>
              </a:ext>
            </a:extLst>
          </p:cNvPr>
          <p:cNvPicPr>
            <a:picLocks noChangeAspect="1"/>
          </p:cNvPicPr>
          <p:nvPr/>
        </p:nvPicPr>
        <p:blipFill rotWithShape="1">
          <a:blip r:embed="rId6"/>
          <a:srcRect b="10311"/>
          <a:stretch/>
        </p:blipFill>
        <p:spPr>
          <a:xfrm>
            <a:off x="4129574" y="4896921"/>
            <a:ext cx="2552700" cy="486945"/>
          </a:xfrm>
          <a:prstGeom prst="rect">
            <a:avLst/>
          </a:prstGeom>
        </p:spPr>
      </p:pic>
      <p:sp>
        <p:nvSpPr>
          <p:cNvPr id="14" name="Subtitle 2">
            <a:extLst>
              <a:ext uri="{FF2B5EF4-FFF2-40B4-BE49-F238E27FC236}">
                <a16:creationId xmlns:a16="http://schemas.microsoft.com/office/drawing/2014/main" id="{E66FB0CE-E029-4047-9A37-ADD0F6BAEF9A}"/>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30606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8.4.3 Photomontage</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E1C77309-7195-44A4-A85F-F999469E8C79}"/>
              </a:ext>
            </a:extLst>
          </p:cNvPr>
          <p:cNvPicPr>
            <a:picLocks noChangeAspect="1"/>
          </p:cNvPicPr>
          <p:nvPr/>
        </p:nvPicPr>
        <p:blipFill>
          <a:blip r:embed="rId4"/>
          <a:stretch>
            <a:fillRect/>
          </a:stretch>
        </p:blipFill>
        <p:spPr>
          <a:xfrm>
            <a:off x="1822295" y="1391944"/>
            <a:ext cx="8770434" cy="4947010"/>
          </a:xfrm>
          <a:prstGeom prst="rect">
            <a:avLst/>
          </a:prstGeom>
        </p:spPr>
      </p:pic>
    </p:spTree>
    <p:extLst>
      <p:ext uri="{BB962C8B-B14F-4D97-AF65-F5344CB8AC3E}">
        <p14:creationId xmlns:p14="http://schemas.microsoft.com/office/powerpoint/2010/main" val="3152865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A53777CD-F658-403A-B8F7-A14725D43689}"/>
              </a:ext>
            </a:extLst>
          </p:cNvPr>
          <p:cNvSpPr txBox="1"/>
          <p:nvPr/>
        </p:nvSpPr>
        <p:spPr>
          <a:xfrm>
            <a:off x="894962" y="1633144"/>
            <a:ext cx="10256258" cy="163121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seams between images have been determined and unwanted objects removed, we still need to blend the images to compensate for exposure differences and other misalignments.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spatially varying weighting (feathering) previously discussed can often be used to accomplish this.</a:t>
            </a:r>
          </a:p>
        </p:txBody>
      </p:sp>
    </p:spTree>
    <p:extLst>
      <p:ext uri="{BB962C8B-B14F-4D97-AF65-F5344CB8AC3E}">
        <p14:creationId xmlns:p14="http://schemas.microsoft.com/office/powerpoint/2010/main" val="2203891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D1D23EE5-84B4-45D1-830D-1501BA24C397}"/>
              </a:ext>
            </a:extLst>
          </p:cNvPr>
          <p:cNvSpPr txBox="1"/>
          <p:nvPr/>
        </p:nvSpPr>
        <p:spPr>
          <a:xfrm>
            <a:off x="894962" y="1633144"/>
            <a:ext cx="10256258" cy="1631216"/>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Laplacian pyramid blending</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Instead of using a single transition width, a frequency-adaptive width is used by creating a band-pass (Laplacian) pyramid and making the transition widths within each level a function of the level, i.e., the same width in pixels</a:t>
            </a:r>
          </a:p>
        </p:txBody>
      </p:sp>
      <p:pic>
        <p:nvPicPr>
          <p:cNvPr id="12" name="Picture 11">
            <a:extLst>
              <a:ext uri="{FF2B5EF4-FFF2-40B4-BE49-F238E27FC236}">
                <a16:creationId xmlns:a16="http://schemas.microsoft.com/office/drawing/2014/main" id="{CFF95CE9-52F1-4DB5-9C85-A357B6486FA7}"/>
              </a:ext>
            </a:extLst>
          </p:cNvPr>
          <p:cNvPicPr>
            <a:picLocks noChangeAspect="1"/>
          </p:cNvPicPr>
          <p:nvPr/>
        </p:nvPicPr>
        <p:blipFill rotWithShape="1">
          <a:blip r:embed="rId4"/>
          <a:srcRect l="49395" t="34347" r="2876" b="31306"/>
          <a:stretch/>
        </p:blipFill>
        <p:spPr>
          <a:xfrm>
            <a:off x="2845649" y="3221297"/>
            <a:ext cx="6727487" cy="3177581"/>
          </a:xfrm>
          <a:prstGeom prst="rect">
            <a:avLst/>
          </a:prstGeom>
        </p:spPr>
      </p:pic>
    </p:spTree>
    <p:extLst>
      <p:ext uri="{BB962C8B-B14F-4D97-AF65-F5344CB8AC3E}">
        <p14:creationId xmlns:p14="http://schemas.microsoft.com/office/powerpoint/2010/main" val="1038665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D1D23EE5-84B4-45D1-830D-1501BA24C397}"/>
              </a:ext>
            </a:extLst>
          </p:cNvPr>
          <p:cNvSpPr txBox="1"/>
          <p:nvPr/>
        </p:nvSpPr>
        <p:spPr>
          <a:xfrm>
            <a:off x="894962" y="1633144"/>
            <a:ext cx="10256258" cy="2246769"/>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Gradient domain blending</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An alternative approach to multi-band image blending is to perform the operations in the gradient domain.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Perez, </a:t>
            </a:r>
            <a:r>
              <a:rPr lang="en-US" sz="2000" dirty="0" err="1">
                <a:latin typeface="Adobe Caslon Pro" panose="0205050205050A020403" pitchFamily="18" charset="0"/>
                <a:cs typeface="Adobe Arabic" panose="02040503050201020203" pitchFamily="18" charset="-78"/>
              </a:rPr>
              <a:t>Gangnet</a:t>
            </a:r>
            <a:r>
              <a:rPr lang="en-US" sz="2000" dirty="0">
                <a:latin typeface="Adobe Caslon Pro" panose="0205050205050A020403" pitchFamily="18" charset="0"/>
                <a:cs typeface="Adobe Arabic" panose="02040503050201020203" pitchFamily="18" charset="-78"/>
              </a:rPr>
              <a:t>, and Blake (2003) show how gradient domain reconstruction can be used to do seamless object insertion in image editing applications</a:t>
            </a:r>
          </a:p>
        </p:txBody>
      </p:sp>
    </p:spTree>
    <p:extLst>
      <p:ext uri="{BB962C8B-B14F-4D97-AF65-F5344CB8AC3E}">
        <p14:creationId xmlns:p14="http://schemas.microsoft.com/office/powerpoint/2010/main" val="1638019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D1D23EE5-84B4-45D1-830D-1501BA24C397}"/>
              </a:ext>
            </a:extLst>
          </p:cNvPr>
          <p:cNvSpPr txBox="1"/>
          <p:nvPr/>
        </p:nvSpPr>
        <p:spPr>
          <a:xfrm>
            <a:off x="894962" y="1633144"/>
            <a:ext cx="10256258" cy="400110"/>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Gradient domain blending</a:t>
            </a:r>
          </a:p>
        </p:txBody>
      </p:sp>
      <p:pic>
        <p:nvPicPr>
          <p:cNvPr id="4" name="Picture 3">
            <a:extLst>
              <a:ext uri="{FF2B5EF4-FFF2-40B4-BE49-F238E27FC236}">
                <a16:creationId xmlns:a16="http://schemas.microsoft.com/office/drawing/2014/main" id="{9BCE885E-12A5-44C6-8980-C910F1DFEC87}"/>
              </a:ext>
            </a:extLst>
          </p:cNvPr>
          <p:cNvPicPr>
            <a:picLocks noChangeAspect="1"/>
          </p:cNvPicPr>
          <p:nvPr/>
        </p:nvPicPr>
        <p:blipFill>
          <a:blip r:embed="rId4"/>
          <a:stretch>
            <a:fillRect/>
          </a:stretch>
        </p:blipFill>
        <p:spPr>
          <a:xfrm>
            <a:off x="2553630" y="2045517"/>
            <a:ext cx="8537874" cy="4439103"/>
          </a:xfrm>
          <a:prstGeom prst="rect">
            <a:avLst/>
          </a:prstGeom>
        </p:spPr>
      </p:pic>
    </p:spTree>
    <p:extLst>
      <p:ext uri="{BB962C8B-B14F-4D97-AF65-F5344CB8AC3E}">
        <p14:creationId xmlns:p14="http://schemas.microsoft.com/office/powerpoint/2010/main" val="1132300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D1D23EE5-84B4-45D1-830D-1501BA24C397}"/>
              </a:ext>
            </a:extLst>
          </p:cNvPr>
          <p:cNvSpPr txBox="1"/>
          <p:nvPr/>
        </p:nvSpPr>
        <p:spPr>
          <a:xfrm>
            <a:off x="894962" y="1633144"/>
            <a:ext cx="10256258" cy="2246769"/>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Exposure compensation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Pyramid and gradient domain blending can do a good job of compensating for moderate amounts of exposure differences between images.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However, when the exposure differences become large, alternative approaches may be necessary</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2851508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D1D23EE5-84B4-45D1-830D-1501BA24C397}"/>
              </a:ext>
            </a:extLst>
          </p:cNvPr>
          <p:cNvSpPr txBox="1"/>
          <p:nvPr/>
        </p:nvSpPr>
        <p:spPr>
          <a:xfrm>
            <a:off x="894962" y="1633144"/>
            <a:ext cx="10256258" cy="4401205"/>
          </a:xfrm>
          <a:prstGeom prst="rect">
            <a:avLst/>
          </a:prstGeom>
          <a:noFill/>
        </p:spPr>
        <p:txBody>
          <a:bodyPr wrap="square">
            <a:spAutoFit/>
          </a:bodyPr>
          <a:lstStyle/>
          <a:p>
            <a:pPr algn="l"/>
            <a:r>
              <a:rPr lang="en-US" sz="2000" dirty="0">
                <a:latin typeface="Adobe Caslon Pro" panose="0205050205050A020403" pitchFamily="18" charset="0"/>
                <a:cs typeface="Adobe Arabic" panose="02040503050201020203" pitchFamily="18" charset="-78"/>
              </a:rPr>
              <a:t>Exposure compensation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err="1">
                <a:latin typeface="Adobe Caslon Pro" panose="0205050205050A020403" pitchFamily="18" charset="0"/>
                <a:cs typeface="Adobe Arabic" panose="02040503050201020203" pitchFamily="18" charset="-78"/>
              </a:rPr>
              <a:t>Uyttendaele</a:t>
            </a:r>
            <a:r>
              <a:rPr lang="en-US" sz="2000" dirty="0">
                <a:latin typeface="Adobe Caslon Pro" panose="0205050205050A020403" pitchFamily="18" charset="0"/>
                <a:cs typeface="Adobe Arabic" panose="02040503050201020203" pitchFamily="18" charset="-78"/>
              </a:rPr>
              <a:t>, Eden, and </a:t>
            </a:r>
            <a:r>
              <a:rPr lang="en-US" sz="2000" dirty="0" err="1">
                <a:latin typeface="Adobe Caslon Pro" panose="0205050205050A020403" pitchFamily="18" charset="0"/>
                <a:cs typeface="Adobe Arabic" panose="02040503050201020203" pitchFamily="18" charset="-78"/>
              </a:rPr>
              <a:t>Szeliski</a:t>
            </a:r>
            <a:r>
              <a:rPr lang="en-US" sz="2000" dirty="0">
                <a:latin typeface="Adobe Caslon Pro" panose="0205050205050A020403" pitchFamily="18" charset="0"/>
                <a:cs typeface="Adobe Arabic" panose="02040503050201020203" pitchFamily="18" charset="-78"/>
              </a:rPr>
              <a:t> (2001) iteratively estimate a local correction between</a:t>
            </a:r>
          </a:p>
          <a:p>
            <a:pPr algn="l"/>
            <a:r>
              <a:rPr lang="en-US" sz="2000" dirty="0">
                <a:latin typeface="Adobe Caslon Pro" panose="0205050205050A020403" pitchFamily="18" charset="0"/>
                <a:cs typeface="Adobe Arabic" panose="02040503050201020203" pitchFamily="18" charset="-78"/>
              </a:rPr>
              <a:t>each source image and a blended composite.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First, a block-based quadratic transfer function is fit between each source image and an initial feathered composite.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transfer functions are averaged with their neighbors to get a smoother mapping and per-pixel transfer functions are computed by splining (interpolating) between neighboring block values.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each source image has been smoothly adjusted, a new feathered composite is computed and the process is repeated (typically three times). </a:t>
            </a:r>
          </a:p>
        </p:txBody>
      </p:sp>
    </p:spTree>
    <p:extLst>
      <p:ext uri="{BB962C8B-B14F-4D97-AF65-F5344CB8AC3E}">
        <p14:creationId xmlns:p14="http://schemas.microsoft.com/office/powerpoint/2010/main" val="39297318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0AB9-027D-40A6-B545-4150AAE9E44C}"/>
              </a:ext>
            </a:extLst>
          </p:cNvPr>
          <p:cNvSpPr>
            <a:spLocks noGrp="1"/>
          </p:cNvSpPr>
          <p:nvPr>
            <p:ph type="title"/>
          </p:nvPr>
        </p:nvSpPr>
        <p:spPr>
          <a:xfrm>
            <a:off x="4453303" y="2886330"/>
            <a:ext cx="3285393" cy="662352"/>
          </a:xfrm>
        </p:spPr>
        <p:txBody>
          <a:bodyPr>
            <a:normAutofit/>
          </a:bodyPr>
          <a:lstStyle/>
          <a:p>
            <a:r>
              <a:rPr lang="en-US" sz="3600" b="1" i="0" cap="none" dirty="0">
                <a:solidFill>
                  <a:schemeClr val="tx1"/>
                </a:solidFill>
                <a:latin typeface="Adobe Caslon Pro" panose="0205050205050A020403" pitchFamily="18" charset="0"/>
              </a:rPr>
              <a:t>Thank You</a:t>
            </a:r>
            <a:endParaRPr lang="en-001" sz="3600" b="1" i="0" cap="none" dirty="0">
              <a:solidFill>
                <a:schemeClr val="tx1"/>
              </a:solidFill>
              <a:latin typeface="Adobe Caslon Pro" panose="0205050205050A020403" pitchFamily="18" charset="0"/>
            </a:endParaRPr>
          </a:p>
        </p:txBody>
      </p:sp>
      <p:sp>
        <p:nvSpPr>
          <p:cNvPr id="4" name="Slide Number Placeholder 3">
            <a:extLst>
              <a:ext uri="{FF2B5EF4-FFF2-40B4-BE49-F238E27FC236}">
                <a16:creationId xmlns:a16="http://schemas.microsoft.com/office/drawing/2014/main" id="{AF02430F-B2B3-42E9-9DA3-F69C08DD9437}"/>
              </a:ext>
            </a:extLst>
          </p:cNvPr>
          <p:cNvSpPr>
            <a:spLocks noGrp="1"/>
          </p:cNvSpPr>
          <p:nvPr>
            <p:ph type="sldNum" sz="quarter" idx="12"/>
          </p:nvPr>
        </p:nvSpPr>
        <p:spPr/>
        <p:txBody>
          <a:bodyPr/>
          <a:lstStyle/>
          <a:p>
            <a:fld id="{312CC964-A50B-4C29-B4E4-2C30BB34CCF3}" type="slidenum">
              <a:rPr lang="en-US" smtClean="0"/>
              <a:t>87</a:t>
            </a:fld>
            <a:endParaRPr lang="en-US"/>
          </a:p>
        </p:txBody>
      </p:sp>
    </p:spTree>
    <p:extLst>
      <p:ext uri="{BB962C8B-B14F-4D97-AF65-F5344CB8AC3E}">
        <p14:creationId xmlns:p14="http://schemas.microsoft.com/office/powerpoint/2010/main" val="193486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a:t>
            </a:fld>
            <a:endParaRPr lang="en-US"/>
          </a:p>
        </p:txBody>
      </p:sp>
      <p:pic>
        <p:nvPicPr>
          <p:cNvPr id="8" name="Picture 7">
            <a:extLst>
              <a:ext uri="{FF2B5EF4-FFF2-40B4-BE49-F238E27FC236}">
                <a16:creationId xmlns:a16="http://schemas.microsoft.com/office/drawing/2014/main" id="{15A10797-C91E-4185-82E6-B200A5D0932E}"/>
              </a:ext>
            </a:extLst>
          </p:cNvPr>
          <p:cNvPicPr>
            <a:picLocks noChangeAspect="1"/>
          </p:cNvPicPr>
          <p:nvPr/>
        </p:nvPicPr>
        <p:blipFill>
          <a:blip r:embed="rId3"/>
          <a:stretch>
            <a:fillRect/>
          </a:stretch>
        </p:blipFill>
        <p:spPr>
          <a:xfrm>
            <a:off x="1793757" y="1005553"/>
            <a:ext cx="8432594" cy="5286720"/>
          </a:xfrm>
          <a:prstGeom prst="rect">
            <a:avLst/>
          </a:prstGeom>
        </p:spPr>
      </p:pic>
      <p:sp>
        <p:nvSpPr>
          <p:cNvPr id="7" name="Subtitle 2">
            <a:extLst>
              <a:ext uri="{FF2B5EF4-FFF2-40B4-BE49-F238E27FC236}">
                <a16:creationId xmlns:a16="http://schemas.microsoft.com/office/drawing/2014/main" id="{6FBD7CD2-5C7F-44F9-98D5-C07BF49CFE5D}"/>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155891212"/>
      </p:ext>
    </p:extLst>
  </p:cSld>
  <p:clrMapOvr>
    <a:masterClrMapping/>
  </p:clrMapOvr>
</p:sld>
</file>

<file path=ppt/theme/theme1.xml><?xml version="1.0" encoding="utf-8"?>
<a:theme xmlns:a="http://schemas.openxmlformats.org/drawingml/2006/main" name="AngleLinesVTI">
  <a:themeElements>
    <a:clrScheme name="AnalogousFromDarkSeed_2SEEDS">
      <a:dk1>
        <a:srgbClr val="000000"/>
      </a:dk1>
      <a:lt1>
        <a:srgbClr val="FFFFFF"/>
      </a:lt1>
      <a:dk2>
        <a:srgbClr val="1B2830"/>
      </a:dk2>
      <a:lt2>
        <a:srgbClr val="F3F2F0"/>
      </a:lt2>
      <a:accent1>
        <a:srgbClr val="1774D5"/>
      </a:accent1>
      <a:accent2>
        <a:srgbClr val="23B4C3"/>
      </a:accent2>
      <a:accent3>
        <a:srgbClr val="2D3BE7"/>
      </a:accent3>
      <a:accent4>
        <a:srgbClr val="D51739"/>
      </a:accent4>
      <a:accent5>
        <a:srgbClr val="E75629"/>
      </a:accent5>
      <a:accent6>
        <a:srgbClr val="D59317"/>
      </a:accent6>
      <a:hlink>
        <a:srgbClr val="BF3FBE"/>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6609</TotalTime>
  <Words>6415</Words>
  <Application>Microsoft Office PowerPoint</Application>
  <PresentationFormat>寬螢幕</PresentationFormat>
  <Paragraphs>751</Paragraphs>
  <Slides>87</Slides>
  <Notes>79</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87</vt:i4>
      </vt:variant>
    </vt:vector>
  </HeadingPairs>
  <TitlesOfParts>
    <vt:vector size="105" baseType="lpstr">
      <vt:lpstr>Adobe Arabic</vt:lpstr>
      <vt:lpstr>Adobe Caslon Pro</vt:lpstr>
      <vt:lpstr>CMBX10</vt:lpstr>
      <vt:lpstr>CMMI10</vt:lpstr>
      <vt:lpstr>CMMI7</vt:lpstr>
      <vt:lpstr>CMMIB10</vt:lpstr>
      <vt:lpstr>CMR10</vt:lpstr>
      <vt:lpstr>CMSY10</vt:lpstr>
      <vt:lpstr>CMSY7</vt:lpstr>
      <vt:lpstr>NimbusRomNo9L-Regu</vt:lpstr>
      <vt:lpstr>NimbusRomNo9L-ReguItal</vt:lpstr>
      <vt:lpstr>Arial</vt:lpstr>
      <vt:lpstr>Calibri</vt:lpstr>
      <vt:lpstr>Cambria Math</vt:lpstr>
      <vt:lpstr>Times New Roman</vt:lpstr>
      <vt:lpstr>Univers Condensed Light</vt:lpstr>
      <vt:lpstr>Walbaum Display Light</vt:lpstr>
      <vt:lpstr>AngleLinesVTI</vt:lpstr>
      <vt:lpstr>Chapter 8 </vt:lpstr>
      <vt:lpstr>Outlines</vt:lpstr>
      <vt:lpstr>PowerPoint 簡報</vt:lpstr>
      <vt:lpstr>PowerPoint 簡報</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8.2 Image Stitching</vt:lpstr>
      <vt:lpstr>PowerPoint 簡報</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8.3 Global Alignment</vt:lpstr>
      <vt:lpstr>8.3 Global Alignment</vt:lpstr>
      <vt:lpstr>8.3 Global Alignment</vt:lpstr>
      <vt:lpstr>PowerPoint 簡報</vt:lpstr>
      <vt:lpstr>PowerPoint 簡報</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dc:title>
  <dc:creator>Ryandhimas Edo</dc:creator>
  <cp:lastModifiedBy>Kevin Wu</cp:lastModifiedBy>
  <cp:revision>883</cp:revision>
  <dcterms:created xsi:type="dcterms:W3CDTF">2020-12-22T07:00:59Z</dcterms:created>
  <dcterms:modified xsi:type="dcterms:W3CDTF">2022-04-19T06:01:51Z</dcterms:modified>
</cp:coreProperties>
</file>