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405" r:id="rId3"/>
    <p:sldId id="299" r:id="rId4"/>
    <p:sldId id="300" r:id="rId5"/>
    <p:sldId id="384" r:id="rId6"/>
    <p:sldId id="301" r:id="rId7"/>
    <p:sldId id="302" r:id="rId8"/>
    <p:sldId id="385" r:id="rId9"/>
    <p:sldId id="386" r:id="rId10"/>
    <p:sldId id="303" r:id="rId11"/>
    <p:sldId id="305" r:id="rId12"/>
    <p:sldId id="397" r:id="rId13"/>
    <p:sldId id="306" r:id="rId14"/>
    <p:sldId id="307" r:id="rId15"/>
    <p:sldId id="317" r:id="rId16"/>
    <p:sldId id="309" r:id="rId17"/>
    <p:sldId id="318" r:id="rId18"/>
    <p:sldId id="319" r:id="rId19"/>
    <p:sldId id="320" r:id="rId20"/>
    <p:sldId id="387" r:id="rId21"/>
    <p:sldId id="404" r:id="rId22"/>
    <p:sldId id="321" r:id="rId23"/>
    <p:sldId id="388" r:id="rId24"/>
    <p:sldId id="322" r:id="rId25"/>
    <p:sldId id="389" r:id="rId26"/>
    <p:sldId id="323" r:id="rId27"/>
    <p:sldId id="324" r:id="rId28"/>
    <p:sldId id="326" r:id="rId29"/>
    <p:sldId id="325" r:id="rId30"/>
    <p:sldId id="327" r:id="rId31"/>
    <p:sldId id="328" r:id="rId32"/>
    <p:sldId id="330" r:id="rId33"/>
    <p:sldId id="390" r:id="rId34"/>
    <p:sldId id="391" r:id="rId35"/>
    <p:sldId id="395" r:id="rId36"/>
    <p:sldId id="392" r:id="rId37"/>
    <p:sldId id="338" r:id="rId38"/>
    <p:sldId id="396" r:id="rId39"/>
    <p:sldId id="329" r:id="rId40"/>
    <p:sldId id="383" r:id="rId41"/>
    <p:sldId id="334" r:id="rId42"/>
    <p:sldId id="394" r:id="rId43"/>
    <p:sldId id="337" r:id="rId44"/>
    <p:sldId id="339" r:id="rId45"/>
    <p:sldId id="393" r:id="rId46"/>
    <p:sldId id="340" r:id="rId47"/>
    <p:sldId id="341" r:id="rId48"/>
    <p:sldId id="342" r:id="rId49"/>
    <p:sldId id="375" r:id="rId50"/>
    <p:sldId id="343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61" r:id="rId63"/>
    <p:sldId id="363" r:id="rId64"/>
    <p:sldId id="364" r:id="rId65"/>
    <p:sldId id="407" r:id="rId66"/>
    <p:sldId id="406" r:id="rId67"/>
    <p:sldId id="365" r:id="rId68"/>
    <p:sldId id="366" r:id="rId69"/>
    <p:sldId id="367" r:id="rId70"/>
    <p:sldId id="368" r:id="rId71"/>
    <p:sldId id="377" r:id="rId72"/>
    <p:sldId id="369" r:id="rId73"/>
    <p:sldId id="408" r:id="rId74"/>
    <p:sldId id="370" r:id="rId75"/>
    <p:sldId id="371" r:id="rId76"/>
    <p:sldId id="372" r:id="rId77"/>
    <p:sldId id="373" r:id="rId78"/>
    <p:sldId id="398" r:id="rId79"/>
    <p:sldId id="399" r:id="rId80"/>
    <p:sldId id="401" r:id="rId81"/>
    <p:sldId id="409" r:id="rId82"/>
    <p:sldId id="410" r:id="rId83"/>
    <p:sldId id="402" r:id="rId84"/>
    <p:sldId id="403" r:id="rId85"/>
    <p:sldId id="400" r:id="rId8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81919" autoAdjust="0"/>
  </p:normalViewPr>
  <p:slideViewPr>
    <p:cSldViewPr>
      <p:cViewPr varScale="1">
        <p:scale>
          <a:sx n="70" d="100"/>
          <a:sy n="70" d="100"/>
        </p:scale>
        <p:origin x="170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02903-57D9-4F94-B9E8-854C5F3116ED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481D3-6815-42F4-851B-2E76A655E3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81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tech/zpy9zzg.html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tech/zpy9zzg.html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58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Patches</a:t>
            </a:r>
            <a:r>
              <a:rPr lang="zh-TW" altLang="en-US" dirty="0"/>
              <a:t>中文叫做補丁，在電腦視覺裡面，我們把圖片中的一小塊區域叫做</a:t>
            </a:r>
            <a:r>
              <a:rPr lang="en-US" altLang="zh-TW" dirty="0"/>
              <a:t>patch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zh-TW" altLang="en-US" dirty="0"/>
              <a:t>圖</a:t>
            </a:r>
            <a:r>
              <a:rPr lang="en-US" altLang="zh-TW" dirty="0"/>
              <a:t>7.3</a:t>
            </a:r>
            <a:r>
              <a:rPr lang="zh-TW" altLang="en-US" dirty="0"/>
              <a:t> 有一組照片，不同角度下拍的同一座山峰</a:t>
            </a:r>
            <a:endParaRPr lang="en-US" altLang="zh-TW" dirty="0"/>
          </a:p>
          <a:p>
            <a:r>
              <a:rPr lang="zh-TW" altLang="en-US" dirty="0"/>
              <a:t>在這組照片我們擷取出了三塊</a:t>
            </a:r>
            <a:r>
              <a:rPr lang="en-US" altLang="zh-TW" dirty="0"/>
              <a:t>patches</a:t>
            </a:r>
            <a:r>
              <a:rPr lang="zh-TW" altLang="en-US" dirty="0"/>
              <a:t>，這三塊就是</a:t>
            </a:r>
            <a:r>
              <a:rPr lang="en-US" altLang="zh-TW" dirty="0"/>
              <a:t>feature</a:t>
            </a:r>
          </a:p>
          <a:p>
            <a:r>
              <a:rPr lang="zh-TW" altLang="en-US" dirty="0"/>
              <a:t>我們用這三塊</a:t>
            </a:r>
            <a:r>
              <a:rPr lang="en-US" altLang="zh-TW" dirty="0"/>
              <a:t>patches</a:t>
            </a:r>
            <a:r>
              <a:rPr lang="zh-TW" altLang="en-US" dirty="0"/>
              <a:t>來做圖片的配對跟分析，這兩張照片是不是同一個物體。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文字敘述</a:t>
            </a:r>
            <a:r>
              <a:rPr lang="en-US" altLang="zh-TW" dirty="0"/>
              <a:t>)(</a:t>
            </a:r>
            <a:r>
              <a:rPr lang="zh-TW" altLang="en-US" dirty="0"/>
              <a:t>可以注意到有些</a:t>
            </a:r>
            <a:r>
              <a:rPr lang="en-US" altLang="zh-TW" dirty="0"/>
              <a:t>patches</a:t>
            </a:r>
            <a:r>
              <a:rPr lang="zh-TW" altLang="en-US" dirty="0"/>
              <a:t>在做配對時有更高的精準度，例如山峰的</a:t>
            </a:r>
            <a:r>
              <a:rPr lang="en-US" altLang="zh-TW" dirty="0"/>
              <a:t>patch&gt;</a:t>
            </a:r>
            <a:r>
              <a:rPr lang="zh-TW" altLang="en-US" dirty="0"/>
              <a:t>天空的</a:t>
            </a:r>
            <a:r>
              <a:rPr lang="en-US" altLang="zh-TW" dirty="0"/>
              <a:t>patch)</a:t>
            </a:r>
          </a:p>
          <a:p>
            <a:r>
              <a:rPr lang="zh-TW" altLang="en-US" dirty="0"/>
              <a:t>天空那一塊</a:t>
            </a:r>
            <a:r>
              <a:rPr lang="en-US" altLang="zh-TW" dirty="0"/>
              <a:t>patch</a:t>
            </a:r>
            <a:r>
              <a:rPr lang="zh-TW" altLang="en-US" dirty="0"/>
              <a:t>我們會稱他為</a:t>
            </a:r>
            <a:r>
              <a:rPr lang="en-US" altLang="zh-TW" dirty="0" err="1"/>
              <a:t>textureless</a:t>
            </a:r>
            <a:r>
              <a:rPr lang="en-US" altLang="zh-TW" dirty="0"/>
              <a:t> </a:t>
            </a:r>
          </a:p>
          <a:p>
            <a:r>
              <a:rPr lang="en-US" altLang="zh-TW" dirty="0" err="1"/>
              <a:t>Textureless</a:t>
            </a:r>
            <a:r>
              <a:rPr lang="zh-TW" altLang="en-US" dirty="0"/>
              <a:t>的</a:t>
            </a:r>
            <a:r>
              <a:rPr lang="en-US" altLang="zh-TW" dirty="0"/>
              <a:t>patch</a:t>
            </a:r>
            <a:r>
              <a:rPr lang="zh-TW" altLang="en-US" dirty="0"/>
              <a:t>幾乎是不可能去</a:t>
            </a:r>
            <a:r>
              <a:rPr lang="en-US" altLang="zh-TW" dirty="0"/>
              <a:t>localize</a:t>
            </a:r>
            <a:r>
              <a:rPr lang="zh-TW" altLang="en-US" dirty="0"/>
              <a:t>它的位置的</a:t>
            </a:r>
            <a:endParaRPr lang="en-US" altLang="zh-TW" dirty="0"/>
          </a:p>
          <a:p>
            <a:r>
              <a:rPr lang="en-US" altLang="zh-TW" dirty="0"/>
              <a:t>Patch</a:t>
            </a:r>
            <a:r>
              <a:rPr lang="zh-TW" altLang="en-US" dirty="0"/>
              <a:t>中有更高的對比</a:t>
            </a:r>
            <a:r>
              <a:rPr lang="en-US" altLang="zh-TW" dirty="0"/>
              <a:t>(</a:t>
            </a:r>
            <a:r>
              <a:rPr lang="en-US" altLang="zh-TW" dirty="0" err="1"/>
              <a:t>gradien</a:t>
            </a:r>
            <a:r>
              <a:rPr lang="zh-TW" altLang="en-US" dirty="0"/>
              <a:t>比較高</a:t>
            </a:r>
            <a:r>
              <a:rPr lang="en-US" altLang="zh-TW" dirty="0"/>
              <a:t>)</a:t>
            </a:r>
            <a:r>
              <a:rPr lang="zh-TW" altLang="en-US" dirty="0"/>
              <a:t>的比較容易去</a:t>
            </a:r>
            <a:r>
              <a:rPr lang="en-US" altLang="zh-TW" dirty="0"/>
              <a:t>localize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814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zh-TW" altLang="en-US" b="0" i="0" dirty="0">
                <a:solidFill>
                  <a:srgbClr val="000000"/>
                </a:solidFill>
                <a:effectLst/>
                <a:latin typeface="Open Sans"/>
              </a:rPr>
              <a:t>這首詩告訴我們，人們觀察事物的立足點、立場不同，就會得到不同的結論。觀察問題應該客觀全面，如果主觀片面，就得不出正確的結論。人們只有擺脫了主客觀的局限，置身廬山之外，高瞻遠矚，才能真正看清廬山的真面目。我們要想認清事物的本質，就必須從各個角度去觀察，既要客觀，又要全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418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孔徑問題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198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兩張照片</a:t>
            </a:r>
            <a:r>
              <a:rPr lang="en-US" altLang="zh-TW" dirty="0"/>
              <a:t>i0</a:t>
            </a:r>
            <a:r>
              <a:rPr lang="zh-TW" altLang="en-US" dirty="0"/>
              <a:t>和</a:t>
            </a:r>
            <a:r>
              <a:rPr lang="en-US" altLang="zh-TW" dirty="0"/>
              <a:t>i1 </a:t>
            </a:r>
          </a:p>
          <a:p>
            <a:r>
              <a:rPr lang="en-US" altLang="zh-TW" dirty="0"/>
              <a:t>i1+</a:t>
            </a:r>
            <a:r>
              <a:rPr lang="zh-TW" altLang="en-US" dirty="0"/>
              <a:t>偏移的量</a:t>
            </a:r>
            <a:r>
              <a:rPr lang="en-US" altLang="zh-TW" dirty="0"/>
              <a:t>u</a:t>
            </a:r>
            <a:r>
              <a:rPr lang="zh-TW" altLang="en-US" dirty="0"/>
              <a:t> 減掉</a:t>
            </a:r>
            <a:r>
              <a:rPr lang="en-US" altLang="zh-TW" dirty="0"/>
              <a:t>i0</a:t>
            </a:r>
          </a:p>
          <a:p>
            <a:r>
              <a:rPr lang="zh-TW" altLang="en-US" dirty="0"/>
              <a:t>平方後乘上一定的權重 最後總合起來</a:t>
            </a:r>
            <a:r>
              <a:rPr lang="en-US" altLang="zh-TW" dirty="0"/>
              <a:t>difference</a:t>
            </a:r>
            <a:r>
              <a:rPr lang="zh-TW" altLang="en-US" dirty="0"/>
              <a:t>越小的話 代表這兩張的這兩塊越相似 越</a:t>
            </a:r>
            <a:r>
              <a:rPr lang="en-US" altLang="zh-TW" dirty="0"/>
              <a:t>match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0130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Auto-correlation </a:t>
            </a:r>
            <a:r>
              <a:rPr lang="zh-TW" altLang="en-US" dirty="0"/>
              <a:t>就是對</a:t>
            </a:r>
            <a:r>
              <a:rPr lang="en-US" altLang="zh-TW" dirty="0"/>
              <a:t>I0</a:t>
            </a:r>
            <a:r>
              <a:rPr lang="zh-TW" altLang="en-US" dirty="0"/>
              <a:t>對</a:t>
            </a:r>
            <a:r>
              <a:rPr lang="en-US" altLang="zh-TW" dirty="0"/>
              <a:t>I0</a:t>
            </a:r>
            <a:r>
              <a:rPr lang="zh-TW" altLang="en-US" dirty="0"/>
              <a:t>自身做</a:t>
            </a:r>
            <a:r>
              <a:rPr lang="en-US" altLang="zh-TW" dirty="0" err="1"/>
              <a:t>correlatio</a:t>
            </a:r>
            <a:r>
              <a:rPr lang="zh-TW" altLang="en-US" dirty="0"/>
              <a:t>的</a:t>
            </a:r>
            <a:r>
              <a:rPr lang="en-US" altLang="zh-TW" dirty="0"/>
              <a:t>function</a:t>
            </a:r>
          </a:p>
          <a:p>
            <a:r>
              <a:rPr lang="zh-TW" altLang="en-US" dirty="0"/>
              <a:t>把同一個</a:t>
            </a:r>
            <a:r>
              <a:rPr lang="en-US" altLang="zh-TW" dirty="0"/>
              <a:t>pixel</a:t>
            </a:r>
            <a:r>
              <a:rPr lang="zh-TW" altLang="en-US" dirty="0"/>
              <a:t>加上一個小量的移動，再減掉原本的值 乘上權重後</a:t>
            </a:r>
            <a:endParaRPr lang="en-US" altLang="zh-TW" dirty="0"/>
          </a:p>
          <a:p>
            <a:r>
              <a:rPr lang="zh-TW" altLang="en-US" dirty="0"/>
              <a:t>可以知道這片</a:t>
            </a:r>
            <a:r>
              <a:rPr lang="en-US" altLang="zh-TW" dirty="0"/>
              <a:t>patch</a:t>
            </a:r>
            <a:r>
              <a:rPr lang="zh-TW" altLang="en-US" dirty="0"/>
              <a:t> 經過小量的移動後，容不容易看出變化</a:t>
            </a:r>
            <a:endParaRPr lang="en-US" altLang="zh-TW" dirty="0"/>
          </a:p>
          <a:p>
            <a:r>
              <a:rPr lang="zh-TW" altLang="en-US" dirty="0"/>
              <a:t>如果有個明顯的低點 </a:t>
            </a:r>
            <a:r>
              <a:rPr lang="en-US" altLang="zh-TW" dirty="0"/>
              <a:t>(difference</a:t>
            </a:r>
            <a:r>
              <a:rPr lang="zh-TW" altLang="en-US" dirty="0"/>
              <a:t>低</a:t>
            </a:r>
            <a:r>
              <a:rPr lang="en-US" altLang="zh-TW" dirty="0"/>
              <a:t>)</a:t>
            </a:r>
            <a:r>
              <a:rPr lang="zh-TW" altLang="en-US" dirty="0"/>
              <a:t>代表他就算經過</a:t>
            </a:r>
            <a:r>
              <a:rPr lang="en-US" altLang="zh-TW" dirty="0"/>
              <a:t>shift</a:t>
            </a:r>
            <a:r>
              <a:rPr lang="zh-TW" altLang="en-US" dirty="0"/>
              <a:t>還是可以分辨特徵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V.S. cross correlation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81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經過</a:t>
            </a:r>
            <a:r>
              <a:rPr lang="en-US" altLang="zh-TW" dirty="0"/>
              <a:t>auto-correlation</a:t>
            </a:r>
            <a:r>
              <a:rPr lang="zh-TW" altLang="en-US" dirty="0"/>
              <a:t> 的計算可以得到像這樣的三張</a:t>
            </a:r>
            <a:r>
              <a:rPr lang="en-US" altLang="zh-TW" dirty="0"/>
              <a:t>surface</a:t>
            </a:r>
          </a:p>
          <a:p>
            <a:r>
              <a:rPr lang="zh-TW" altLang="en-US" dirty="0"/>
              <a:t>從</a:t>
            </a:r>
            <a:r>
              <a:rPr lang="en-US" altLang="zh-TW" dirty="0"/>
              <a:t>surface</a:t>
            </a:r>
            <a:r>
              <a:rPr lang="zh-TW" altLang="en-US" dirty="0"/>
              <a:t>的最小點來看 最低點越明顯代表他的特徵越好找</a:t>
            </a:r>
            <a:endParaRPr lang="en-US" altLang="zh-TW" dirty="0"/>
          </a:p>
          <a:p>
            <a:r>
              <a:rPr lang="zh-TW" altLang="en-US" dirty="0"/>
              <a:t>看到像是圖</a:t>
            </a:r>
            <a:r>
              <a:rPr lang="en-US" altLang="zh-TW" dirty="0"/>
              <a:t>d</a:t>
            </a:r>
            <a:r>
              <a:rPr lang="zh-TW" altLang="en-US" dirty="0"/>
              <a:t> 是雲的</a:t>
            </a:r>
            <a:r>
              <a:rPr lang="en-US" altLang="zh-TW" dirty="0"/>
              <a:t>patch</a:t>
            </a:r>
            <a:r>
              <a:rPr lang="zh-TW" altLang="en-US" dirty="0"/>
              <a:t> 所以我們得到的</a:t>
            </a:r>
            <a:r>
              <a:rPr lang="en-US" altLang="zh-TW" dirty="0"/>
              <a:t>surface</a:t>
            </a:r>
            <a:r>
              <a:rPr lang="zh-TW" altLang="en-US" dirty="0"/>
              <a:t>沒有明顯的低點，這樣就會找不到特徵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(b)</a:t>
            </a:r>
            <a:r>
              <a:rPr lang="zh-TW" altLang="en-US" dirty="0"/>
              <a:t>是 </a:t>
            </a:r>
            <a:r>
              <a:rPr lang="en-US" altLang="zh-TW" dirty="0"/>
              <a:t>good unique</a:t>
            </a:r>
            <a:r>
              <a:rPr lang="en-US" altLang="zh-TW" baseline="0" dirty="0"/>
              <a:t> minimum</a:t>
            </a:r>
          </a:p>
          <a:p>
            <a:r>
              <a:rPr lang="en-US" altLang="zh-TW" baseline="0" dirty="0"/>
              <a:t>(c)</a:t>
            </a:r>
            <a:r>
              <a:rPr lang="zh-TW" altLang="en-US" baseline="0" dirty="0"/>
              <a:t>是 </a:t>
            </a:r>
            <a:r>
              <a:rPr lang="en-US" altLang="zh-TW" baseline="0" dirty="0"/>
              <a:t>one-dimensional aperture problem</a:t>
            </a:r>
          </a:p>
          <a:p>
            <a:r>
              <a:rPr lang="en-US" altLang="zh-TW" baseline="0" dirty="0"/>
              <a:t>(d)</a:t>
            </a:r>
            <a:r>
              <a:rPr lang="zh-TW" altLang="en-US" baseline="0" dirty="0"/>
              <a:t>是 </a:t>
            </a:r>
            <a:r>
              <a:rPr lang="en-US" altLang="zh-TW" baseline="0" dirty="0"/>
              <a:t>no good peak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259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E</a:t>
            </a:r>
            <a:r>
              <a:rPr lang="zh-TW" altLang="en-US" dirty="0"/>
              <a:t> </a:t>
            </a:r>
            <a:r>
              <a:rPr lang="en-US" altLang="zh-TW" dirty="0"/>
              <a:t>AC</a:t>
            </a:r>
            <a:r>
              <a:rPr lang="zh-TW" altLang="en-US" dirty="0"/>
              <a:t> 的</a:t>
            </a:r>
            <a:r>
              <a:rPr lang="en-US" altLang="zh-TW" dirty="0"/>
              <a:t>AC</a:t>
            </a:r>
            <a:r>
              <a:rPr lang="zh-TW" altLang="en-US" dirty="0"/>
              <a:t>就是</a:t>
            </a:r>
            <a:r>
              <a:rPr lang="en-US" altLang="zh-TW" dirty="0"/>
              <a:t>auto correlation</a:t>
            </a:r>
          </a:p>
          <a:p>
            <a:r>
              <a:rPr lang="zh-TW" altLang="en-US" dirty="0"/>
              <a:t>第二步用了泰勒展開</a:t>
            </a:r>
            <a:endParaRPr lang="en-US" altLang="zh-TW" dirty="0"/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Using a Taylor Series expansion of the image function </a:t>
            </a:r>
            <a:r>
              <a:rPr lang="en-US" altLang="zh-TW" sz="1800" b="0" i="0" u="none" strike="noStrike" baseline="0" dirty="0">
                <a:latin typeface="CMMI10"/>
              </a:rPr>
              <a:t>I</a:t>
            </a:r>
            <a:r>
              <a:rPr lang="en-US" altLang="zh-TW" sz="1800" b="0" i="0" u="none" strike="noStrike" baseline="0" dirty="0">
                <a:latin typeface="CMR7"/>
              </a:rPr>
              <a:t>0</a:t>
            </a:r>
            <a:r>
              <a:rPr lang="en-US" altLang="zh-TW" sz="1800" b="0" i="0" u="none" strike="noStrike" baseline="0" dirty="0">
                <a:latin typeface="CMR10"/>
              </a:rPr>
              <a:t>(</a:t>
            </a:r>
            <a:r>
              <a:rPr lang="en-US" altLang="zh-TW" sz="1800" b="0" i="0" u="none" strike="noStrike" baseline="0" dirty="0" err="1">
                <a:latin typeface="CMBX10"/>
              </a:rPr>
              <a:t>x</a:t>
            </a:r>
            <a:r>
              <a:rPr lang="en-US" altLang="zh-TW" sz="1800" b="0" i="0" u="none" strike="noStrike" baseline="0" dirty="0" err="1">
                <a:latin typeface="CMMI7"/>
              </a:rPr>
              <a:t>i</a:t>
            </a:r>
            <a:r>
              <a:rPr lang="en-US" altLang="zh-TW" sz="1800" b="0" i="0" u="none" strike="noStrike" baseline="0" dirty="0" err="1">
                <a:latin typeface="CMR10"/>
              </a:rPr>
              <a:t>+</a:t>
            </a:r>
            <a:r>
              <a:rPr lang="en-US" altLang="zh-TW" sz="1800" b="0" i="0" u="none" strike="noStrike" baseline="0" dirty="0" err="1">
                <a:latin typeface="CMBX10"/>
              </a:rPr>
              <a:t>u</a:t>
            </a:r>
            <a:r>
              <a:rPr lang="en-US" altLang="zh-TW" sz="1800" b="0" i="0" u="none" strike="noStrike" baseline="0" dirty="0">
                <a:latin typeface="CMR10"/>
              </a:rPr>
              <a:t>) </a:t>
            </a:r>
            <a:r>
              <a:rPr lang="en-US" altLang="zh-TW" sz="1800" b="0" i="0" u="none" strike="noStrike" baseline="0" dirty="0">
                <a:latin typeface="CMSY10"/>
              </a:rPr>
              <a:t> </a:t>
            </a:r>
            <a:r>
              <a:rPr lang="en-US" altLang="zh-TW" sz="1800" b="0" i="0" u="none" strike="noStrike" baseline="0" dirty="0">
                <a:latin typeface="CMMI10"/>
              </a:rPr>
              <a:t>I</a:t>
            </a:r>
            <a:r>
              <a:rPr lang="en-US" altLang="zh-TW" sz="1800" b="0" i="0" u="none" strike="noStrike" baseline="0" dirty="0">
                <a:latin typeface="CMR7"/>
              </a:rPr>
              <a:t>0</a:t>
            </a:r>
            <a:r>
              <a:rPr lang="en-US" altLang="zh-TW" sz="1800" b="0" i="0" u="none" strike="noStrike" baseline="0" dirty="0">
                <a:latin typeface="CMR10"/>
              </a:rPr>
              <a:t>(</a:t>
            </a:r>
            <a:r>
              <a:rPr lang="en-US" altLang="zh-TW" sz="1800" b="0" i="0" u="none" strike="noStrike" baseline="0" dirty="0">
                <a:latin typeface="CMBX10"/>
              </a:rPr>
              <a:t>x</a:t>
            </a:r>
            <a:r>
              <a:rPr lang="en-US" altLang="zh-TW" sz="1800" b="0" i="0" u="none" strike="noStrike" baseline="0" dirty="0">
                <a:latin typeface="CMMI7"/>
              </a:rPr>
              <a:t>i</a:t>
            </a:r>
            <a:r>
              <a:rPr lang="en-US" altLang="zh-TW" sz="1800" b="0" i="0" u="none" strike="noStrike" baseline="0" dirty="0">
                <a:latin typeface="CMR10"/>
              </a:rPr>
              <a:t>)+</a:t>
            </a:r>
            <a:r>
              <a:rPr lang="en-US" altLang="zh-TW" sz="1800" b="0" i="0" u="none" strike="noStrike" baseline="0" dirty="0">
                <a:latin typeface="CMSY10"/>
              </a:rPr>
              <a:t>r</a:t>
            </a:r>
            <a:r>
              <a:rPr lang="en-US" altLang="zh-TW" sz="1800" b="0" i="0" u="none" strike="noStrike" baseline="0" dirty="0">
                <a:latin typeface="CMMI10"/>
              </a:rPr>
              <a:t>I</a:t>
            </a:r>
            <a:r>
              <a:rPr lang="en-US" altLang="zh-TW" sz="1800" b="0" i="0" u="none" strike="noStrike" baseline="0" dirty="0">
                <a:latin typeface="CMR7"/>
              </a:rPr>
              <a:t>0</a:t>
            </a:r>
            <a:r>
              <a:rPr lang="en-US" altLang="zh-TW" sz="1800" b="0" i="0" u="none" strike="noStrike" baseline="0" dirty="0">
                <a:latin typeface="CMR10"/>
              </a:rPr>
              <a:t>(</a:t>
            </a:r>
            <a:r>
              <a:rPr lang="en-US" altLang="zh-TW" sz="1800" b="0" i="0" u="none" strike="noStrike" baseline="0" dirty="0">
                <a:latin typeface="CMBX10"/>
              </a:rPr>
              <a:t>x</a:t>
            </a:r>
            <a:r>
              <a:rPr lang="en-US" altLang="zh-TW" sz="1800" b="0" i="0" u="none" strike="noStrike" baseline="0" dirty="0">
                <a:latin typeface="CMMI7"/>
              </a:rPr>
              <a:t>i</a:t>
            </a:r>
            <a:r>
              <a:rPr lang="en-US" altLang="zh-TW" sz="1800" b="0" i="0" u="none" strike="noStrike" baseline="0" dirty="0">
                <a:latin typeface="CMR10"/>
              </a:rPr>
              <a:t>) </a:t>
            </a:r>
            <a:endParaRPr lang="en-US" altLang="zh-TW" sz="1800" b="0" i="0" u="none" strike="noStrike" baseline="0" dirty="0">
              <a:latin typeface="CMSY10"/>
            </a:endParaRPr>
          </a:p>
          <a:p>
            <a:pPr algn="l"/>
            <a:r>
              <a:rPr lang="en-US" altLang="zh-TW" sz="1800" b="0" i="0" u="none" strike="noStrike" baseline="0" dirty="0">
                <a:latin typeface="CMBX10"/>
              </a:rPr>
              <a:t>U</a:t>
            </a:r>
          </a:p>
          <a:p>
            <a:pPr algn="l"/>
            <a:r>
              <a:rPr lang="zh-TW" altLang="en-US" sz="1800" b="0" i="0" u="none" strike="noStrike" baseline="0" dirty="0">
                <a:latin typeface="CMBX10"/>
              </a:rPr>
              <a:t>倒三角</a:t>
            </a:r>
            <a:r>
              <a:rPr lang="en-US" altLang="zh-TW" sz="1800" b="0" i="0" u="none" strike="noStrike" baseline="0" dirty="0">
                <a:latin typeface="CMBX10"/>
              </a:rPr>
              <a:t>(</a:t>
            </a:r>
            <a:r>
              <a:rPr lang="en-US" altLang="zh-TW" sz="1800" b="0" i="0" u="none" strike="noStrike" baseline="0" dirty="0" err="1">
                <a:latin typeface="CMBX10"/>
              </a:rPr>
              <a:t>nabla</a:t>
            </a:r>
            <a:r>
              <a:rPr lang="en-US" altLang="zh-TW" sz="1800" b="0" i="0" u="none" strike="noStrike" baseline="0" dirty="0">
                <a:latin typeface="CMBX10"/>
              </a:rPr>
              <a:t>) i0</a:t>
            </a:r>
            <a:r>
              <a:rPr lang="zh-TW" altLang="en-US" sz="1800" b="0" i="0" u="none" strike="noStrike" baseline="0" dirty="0">
                <a:latin typeface="CMBX10"/>
              </a:rPr>
              <a:t> 是在</a:t>
            </a:r>
            <a:r>
              <a:rPr lang="en-US" altLang="zh-TW" sz="1800" b="0" i="0" u="none" strike="noStrike" baseline="0" dirty="0">
                <a:latin typeface="CMBX10"/>
              </a:rPr>
              <a:t>xi</a:t>
            </a:r>
            <a:r>
              <a:rPr lang="zh-TW" altLang="en-US" sz="1800" b="0" i="0" u="none" strike="noStrike" baseline="0" dirty="0">
                <a:latin typeface="CMBX10"/>
              </a:rPr>
              <a:t>點上的</a:t>
            </a:r>
            <a:r>
              <a:rPr lang="en-US" altLang="zh-TW" sz="1800" b="0" i="0" u="none" strike="noStrike" baseline="0" dirty="0">
                <a:latin typeface="CMBX10"/>
              </a:rPr>
              <a:t>image gradient</a:t>
            </a:r>
          </a:p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725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Ix </a:t>
            </a:r>
            <a:r>
              <a:rPr lang="en-US" altLang="zh-TW" dirty="0" err="1"/>
              <a:t>Iy</a:t>
            </a:r>
            <a:r>
              <a:rPr lang="en-US" altLang="zh-TW" dirty="0"/>
              <a:t> </a:t>
            </a:r>
            <a:r>
              <a:rPr lang="zh-TW" altLang="en-US" dirty="0"/>
              <a:t>是水平和垂直的</a:t>
            </a:r>
            <a:r>
              <a:rPr lang="en-US" altLang="zh-TW" dirty="0"/>
              <a:t>DOG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9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(</a:t>
            </a:r>
            <a:r>
              <a:rPr lang="zh-TW" altLang="en-US" sz="1800" b="0" i="0" u="none" strike="noStrike" baseline="0" dirty="0">
                <a:latin typeface="NimbusRomNo9L-Regu"/>
              </a:rPr>
              <a:t>上課</a:t>
            </a:r>
            <a:r>
              <a:rPr lang="en-US" altLang="zh-TW" sz="1800" b="0" i="0" u="none" strike="noStrike" baseline="0" dirty="0">
                <a:latin typeface="NimbusRomNo9L-Regu"/>
              </a:rPr>
              <a:t>: </a:t>
            </a:r>
            <a:r>
              <a:rPr lang="zh-TW" altLang="en-US" sz="1800" b="0" i="0" u="none" strike="noStrike" baseline="0" dirty="0">
                <a:latin typeface="NimbusRomNo9L-Regu"/>
              </a:rPr>
              <a:t>畫圖補充 水平微分和垂直微分 趨近於</a:t>
            </a:r>
            <a:r>
              <a:rPr lang="en-US" altLang="zh-TW" sz="1800" b="0" i="0" u="none" strike="noStrike" baseline="0" dirty="0">
                <a:latin typeface="NimbusRomNo9L-Regu"/>
              </a:rPr>
              <a:t>0 </a:t>
            </a:r>
            <a:r>
              <a:rPr lang="zh-TW" altLang="en-US" sz="1800" b="0" i="0" u="none" strike="noStrike" baseline="0" dirty="0">
                <a:latin typeface="NimbusRomNo9L-Regu"/>
              </a:rPr>
              <a:t>趨近於</a:t>
            </a:r>
            <a:r>
              <a:rPr lang="en-US" altLang="zh-TW" sz="1800" b="0" i="0" u="none" strike="noStrike" baseline="0" dirty="0">
                <a:latin typeface="NimbusRomNo9L-Regu"/>
              </a:rPr>
              <a:t>1)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(</a:t>
            </a:r>
            <a:r>
              <a:rPr lang="zh-TW" altLang="en-US" sz="1800" b="0" i="0" u="none" strike="noStrike" baseline="0" dirty="0">
                <a:latin typeface="NimbusRomNo9L-Regu"/>
              </a:rPr>
              <a:t>所以一個特徵如果是</a:t>
            </a:r>
            <a:r>
              <a:rPr lang="en-US" altLang="zh-TW" sz="1800" b="0" i="0" u="none" strike="noStrike" baseline="0" dirty="0">
                <a:latin typeface="NimbusRomNo9L-Regu"/>
              </a:rPr>
              <a:t>corner</a:t>
            </a:r>
            <a:r>
              <a:rPr lang="zh-TW" altLang="en-US" sz="1800" b="0" i="0" u="none" strike="noStrike" baseline="0" dirty="0">
                <a:latin typeface="NimbusRomNo9L-Regu"/>
              </a:rPr>
              <a:t> 爛打</a:t>
            </a:r>
            <a:r>
              <a:rPr lang="en-US" altLang="zh-TW" sz="1800" b="0" i="0" u="none" strike="noStrike" baseline="0" dirty="0">
                <a:latin typeface="NimbusRomNo9L-Regu"/>
              </a:rPr>
              <a:t>0</a:t>
            </a:r>
            <a:r>
              <a:rPr lang="zh-TW" altLang="en-US" sz="1800" b="0" i="0" u="none" strike="noStrike" baseline="0" dirty="0">
                <a:latin typeface="NimbusRomNo9L-Regu"/>
              </a:rPr>
              <a:t>跟爛打</a:t>
            </a:r>
            <a:r>
              <a:rPr lang="en-US" altLang="zh-TW" sz="1800" b="0" i="0" u="none" strike="noStrike" baseline="0" dirty="0">
                <a:latin typeface="NimbusRomNo9L-Regu"/>
              </a:rPr>
              <a:t>1</a:t>
            </a:r>
            <a:r>
              <a:rPr lang="zh-TW" altLang="en-US" sz="1800" b="0" i="0" u="none" strike="noStrike" baseline="0" dirty="0">
                <a:latin typeface="NimbusRomNo9L-Regu"/>
              </a:rPr>
              <a:t>會都很接近</a:t>
            </a:r>
            <a:r>
              <a:rPr lang="en-US" altLang="zh-TW" sz="1800" b="0" i="0" u="none" strike="noStrike" baseline="0" dirty="0">
                <a:latin typeface="NimbusRomNo9L-Regu"/>
              </a:rPr>
              <a:t>1)(</a:t>
            </a:r>
            <a:r>
              <a:rPr lang="zh-TW" altLang="en-US" sz="1800" b="0" i="0" u="none" strike="noStrike" baseline="0" dirty="0">
                <a:latin typeface="NimbusRomNo9L-Regu"/>
              </a:rPr>
              <a:t>所以取爛打</a:t>
            </a:r>
            <a:r>
              <a:rPr lang="en-US" altLang="zh-TW" sz="1800" b="0" i="0" u="none" strike="noStrike" baseline="0" dirty="0">
                <a:latin typeface="NimbusRomNo9L-Regu"/>
              </a:rPr>
              <a:t>0</a:t>
            </a:r>
            <a:r>
              <a:rPr lang="zh-TW" altLang="en-US" sz="1800" b="0" i="0" u="none" strike="noStrike" baseline="0" dirty="0">
                <a:latin typeface="NimbusRomNo9L-Regu"/>
              </a:rPr>
              <a:t>來找</a:t>
            </a:r>
            <a:r>
              <a:rPr lang="en-US" altLang="zh-TW" sz="1800" b="0" i="0" u="none" strike="noStrike" baseline="0" dirty="0">
                <a:latin typeface="NimbusRomNo9L-Regu"/>
              </a:rPr>
              <a:t>local maxima)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the inverse of the matrix </a:t>
            </a:r>
            <a:r>
              <a:rPr lang="en-US" altLang="zh-TW" sz="1800" b="0" i="0" u="none" strike="noStrike" baseline="0" dirty="0">
                <a:latin typeface="CMBX10"/>
              </a:rPr>
              <a:t>A </a:t>
            </a:r>
            <a:r>
              <a:rPr lang="en-US" altLang="zh-TW" sz="1800" b="0" i="0" u="none" strike="noStrike" baseline="0" dirty="0">
                <a:latin typeface="NimbusRomNo9L-Regu"/>
              </a:rPr>
              <a:t>provides a lower bound on the uncertainty in the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location of a matching patch.</a:t>
            </a: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過去有個科學家提出，之後會在第九章會說到，透過分析</a:t>
            </a:r>
            <a:r>
              <a:rPr lang="en-US" altLang="zh-TW" sz="1800" b="0" i="0" u="none" strike="noStrike" baseline="0" dirty="0">
                <a:latin typeface="NimbusRomNo9L-Regu"/>
              </a:rPr>
              <a:t>auto-correlation matrix A </a:t>
            </a:r>
            <a:r>
              <a:rPr lang="zh-TW" altLang="en-US" sz="1800" b="0" i="0" u="none" strike="noStrike" baseline="0" dirty="0">
                <a:latin typeface="NimbusRomNo9L-Regu"/>
              </a:rPr>
              <a:t>的</a:t>
            </a:r>
            <a:r>
              <a:rPr lang="en-US" altLang="zh-TW" sz="1800" b="0" i="0" u="none" strike="noStrike" baseline="0" dirty="0">
                <a:latin typeface="NimbusRomNo9L-Regu"/>
              </a:rPr>
              <a:t>inverse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Inverse A</a:t>
            </a: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可以知道在</a:t>
            </a:r>
            <a:r>
              <a:rPr lang="en-US" altLang="zh-TW" sz="1800" b="0" i="0" u="none" strike="noStrike" baseline="0" dirty="0">
                <a:latin typeface="NimbusRomNo9L-Regu"/>
              </a:rPr>
              <a:t>matching patches</a:t>
            </a:r>
            <a:r>
              <a:rPr lang="zh-TW" altLang="en-US" sz="1800" b="0" i="0" u="none" strike="noStrike" baseline="0" dirty="0">
                <a:latin typeface="NimbusRomNo9L-Regu"/>
              </a:rPr>
              <a:t>的時候的不確定性，</a:t>
            </a:r>
            <a:endParaRPr lang="en-US" altLang="zh-TW" sz="1800" b="0" i="0" u="none" strike="noStrike" baseline="0" dirty="0">
              <a:latin typeface="NimbusRomNo9L-Regu"/>
            </a:endParaRP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我們可以確定哪一塊</a:t>
            </a:r>
            <a:r>
              <a:rPr lang="en-US" altLang="zh-TW" sz="1800" b="0" i="0" u="none" strike="noStrike" baseline="0" dirty="0">
                <a:latin typeface="NimbusRomNo9L-Regu"/>
              </a:rPr>
              <a:t>patch</a:t>
            </a:r>
            <a:r>
              <a:rPr lang="zh-TW" altLang="en-US" sz="1800" b="0" i="0" u="none" strike="noStrike" baseline="0" dirty="0">
                <a:latin typeface="NimbusRomNo9L-Regu"/>
              </a:rPr>
              <a:t>是更有可信度的</a:t>
            </a:r>
            <a:endParaRPr lang="en-US" altLang="zh-TW" sz="1800" b="0" i="0" u="none" strike="noStrike" baseline="0" dirty="0">
              <a:latin typeface="NimbusRomNo9L-Regu"/>
            </a:endParaRP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那假設爛打</a:t>
            </a:r>
            <a:r>
              <a:rPr lang="en-US" altLang="zh-TW" sz="1800" b="0" i="0" u="none" strike="noStrike" baseline="0" dirty="0">
                <a:latin typeface="NimbusRomNo9L-Regu"/>
              </a:rPr>
              <a:t>0</a:t>
            </a:r>
            <a:r>
              <a:rPr lang="zh-TW" altLang="en-US" sz="1800" b="0" i="0" u="none" strike="noStrike" baseline="0" dirty="0">
                <a:latin typeface="NimbusRomNo9L-Regu"/>
              </a:rPr>
              <a:t>和爛打</a:t>
            </a:r>
            <a:r>
              <a:rPr lang="en-US" altLang="zh-TW" sz="1800" b="0" i="0" u="none" strike="noStrike" baseline="0" dirty="0">
                <a:latin typeface="NimbusRomNo9L-Regu"/>
              </a:rPr>
              <a:t>1</a:t>
            </a:r>
            <a:r>
              <a:rPr lang="zh-TW" altLang="en-US" sz="1800" b="0" i="0" u="none" strike="noStrike" baseline="0" dirty="0">
                <a:latin typeface="NimbusRomNo9L-Regu"/>
              </a:rPr>
              <a:t>是兩個挨跟</a:t>
            </a:r>
            <a:r>
              <a:rPr lang="en-US" altLang="zh-TW" sz="1800" b="0" i="0" u="none" strike="noStrike" baseline="0" dirty="0">
                <a:latin typeface="NimbusRomNo9L-Regu"/>
              </a:rPr>
              <a:t>value</a:t>
            </a: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爛打</a:t>
            </a:r>
            <a:r>
              <a:rPr lang="en-US" altLang="zh-TW" sz="1800" b="0" i="0" u="none" strike="noStrike" baseline="0" dirty="0">
                <a:latin typeface="NimbusRomNo9L-Regu"/>
              </a:rPr>
              <a:t>0</a:t>
            </a:r>
            <a:r>
              <a:rPr lang="zh-TW" altLang="en-US" sz="1800" b="0" i="0" u="none" strike="noStrike" baseline="0" dirty="0">
                <a:latin typeface="NimbusRomNo9L-Regu"/>
              </a:rPr>
              <a:t>小於爛打</a:t>
            </a:r>
            <a:r>
              <a:rPr lang="en-US" altLang="zh-TW" sz="1800" b="0" i="0" u="none" strike="noStrike" baseline="0" dirty="0">
                <a:latin typeface="NimbusRomNo9L-Regu"/>
              </a:rPr>
              <a:t>1</a:t>
            </a:r>
          </a:p>
          <a:p>
            <a:pPr algn="l"/>
            <a:r>
              <a:rPr lang="zh-TW" altLang="en-US" sz="1800" b="0" i="0" u="none" strike="noStrike" baseline="0" dirty="0">
                <a:latin typeface="NimbusRomNo9L-Regu"/>
              </a:rPr>
              <a:t>結論是比較小的哀跟</a:t>
            </a:r>
            <a:r>
              <a:rPr lang="en-US" altLang="zh-TW" sz="1800" b="0" i="0" u="none" strike="noStrike" baseline="0" dirty="0">
                <a:latin typeface="NimbusRomNo9L-Regu"/>
              </a:rPr>
              <a:t>value </a:t>
            </a:r>
            <a:r>
              <a:rPr lang="zh-TW" altLang="en-US" sz="1800" b="0" i="0" u="none" strike="noStrike" baseline="0" dirty="0">
                <a:latin typeface="NimbusRomNo9L-Regu"/>
              </a:rPr>
              <a:t>爛打</a:t>
            </a:r>
            <a:r>
              <a:rPr lang="en-US" altLang="zh-TW" sz="1800" b="0" i="0" u="none" strike="noStrike" baseline="0" dirty="0">
                <a:latin typeface="NimbusRomNo9L-Regu"/>
              </a:rPr>
              <a:t>0</a:t>
            </a:r>
            <a:r>
              <a:rPr lang="zh-TW" altLang="en-US" sz="1800" b="0" i="0" u="none" strike="noStrike" baseline="0" dirty="0">
                <a:latin typeface="NimbusRomNo9L-Regu"/>
              </a:rPr>
              <a:t>可以代表他們不確定性</a:t>
            </a:r>
            <a:endParaRPr lang="en-US" altLang="zh-TW" sz="1800" b="0" i="0" u="none" strike="noStrike" baseline="0" dirty="0">
              <a:latin typeface="NimbusRomNo9L-Regu"/>
            </a:endParaRPr>
          </a:p>
          <a:p>
            <a:pPr algn="l"/>
            <a:endParaRPr lang="en-US" altLang="zh-TW" sz="1800" b="0" i="0" u="none" strike="noStrike" baseline="0" dirty="0">
              <a:latin typeface="NimbusRomNo9L-Regu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516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不確定性是由爛打</a:t>
            </a:r>
            <a:r>
              <a:rPr lang="en-US" altLang="zh-TW" dirty="0"/>
              <a:t>0</a:t>
            </a:r>
            <a:r>
              <a:rPr lang="zh-TW" altLang="en-US" dirty="0"/>
              <a:t>決定的</a:t>
            </a:r>
            <a:endParaRPr lang="en-US" altLang="zh-TW" dirty="0"/>
          </a:p>
          <a:p>
            <a:r>
              <a:rPr lang="zh-TW" altLang="en-US" dirty="0"/>
              <a:t>如果一塊特徵有邊緣，那他的微分後會比較大 也就是</a:t>
            </a:r>
            <a:r>
              <a:rPr lang="en-US" altLang="zh-TW" dirty="0"/>
              <a:t>faster</a:t>
            </a:r>
            <a:r>
              <a:rPr lang="en-US" altLang="zh-TW" baseline="0" dirty="0"/>
              <a:t> change</a:t>
            </a:r>
            <a:r>
              <a:rPr lang="zh-TW" altLang="en-US" baseline="0" dirty="0"/>
              <a:t>那裡</a:t>
            </a:r>
            <a:endParaRPr lang="en-US" altLang="zh-TW" baseline="0" dirty="0"/>
          </a:p>
          <a:p>
            <a:r>
              <a:rPr lang="zh-TW" altLang="en-US" baseline="0" dirty="0"/>
              <a:t>也是我們比較能夠確定的部分，</a:t>
            </a:r>
            <a:endParaRPr lang="en-US" altLang="zh-TW" baseline="0" dirty="0"/>
          </a:p>
          <a:p>
            <a:r>
              <a:rPr lang="zh-TW" altLang="en-US" dirty="0"/>
              <a:t>所以這項分析主要是在找 不確定比較大的那個方向 之中誰的不確定性比較小一點</a:t>
            </a:r>
            <a:endParaRPr lang="en-US" altLang="zh-TW" dirty="0"/>
          </a:p>
          <a:p>
            <a:r>
              <a:rPr lang="zh-TW" altLang="en-US" dirty="0"/>
              <a:t>紅線如果越大 代表他的不確定性越大，</a:t>
            </a:r>
            <a:endParaRPr lang="en-US" altLang="zh-TW" dirty="0"/>
          </a:p>
          <a:p>
            <a:r>
              <a:rPr lang="zh-TW" altLang="en-US" dirty="0"/>
              <a:t>紅線越小 代表他的不確定性比較小，越小的不確定性可以代表的是這個</a:t>
            </a:r>
            <a:r>
              <a:rPr lang="en-US" altLang="zh-TW" dirty="0"/>
              <a:t>patch</a:t>
            </a:r>
            <a:r>
              <a:rPr lang="zh-TW" altLang="en-US" dirty="0"/>
              <a:t>在做</a:t>
            </a:r>
            <a:r>
              <a:rPr lang="en-US" altLang="zh-TW" dirty="0"/>
              <a:t>matching</a:t>
            </a:r>
            <a:r>
              <a:rPr lang="zh-TW" altLang="en-US" dirty="0"/>
              <a:t>的時候更</a:t>
            </a:r>
            <a:r>
              <a:rPr lang="en-US" altLang="zh-TW" dirty="0"/>
              <a:t>reliable</a:t>
            </a:r>
          </a:p>
          <a:p>
            <a:r>
              <a:rPr lang="zh-TW" altLang="en-US" dirty="0"/>
              <a:t>也就是透過分析</a:t>
            </a:r>
            <a:r>
              <a:rPr lang="en-US" altLang="zh-TW" dirty="0"/>
              <a:t>eigenvalue</a:t>
            </a:r>
            <a:r>
              <a:rPr lang="zh-TW" altLang="en-US" dirty="0"/>
              <a:t>之類的 ，我們是在找不確定性越小的</a:t>
            </a:r>
            <a:r>
              <a:rPr lang="en-US" altLang="zh-TW" dirty="0"/>
              <a:t>patch</a:t>
            </a:r>
            <a:r>
              <a:rPr lang="zh-TW" altLang="en-US" dirty="0"/>
              <a:t>，可信度更高，會變成我們優先做</a:t>
            </a:r>
            <a:r>
              <a:rPr lang="en-US" altLang="zh-TW" dirty="0"/>
              <a:t>Match</a:t>
            </a:r>
            <a:r>
              <a:rPr lang="zh-TW" altLang="en-US" dirty="0"/>
              <a:t>的部分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92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先講一下</a:t>
            </a:r>
            <a:r>
              <a:rPr lang="en-US" altLang="zh-TW" dirty="0"/>
              <a:t>feature detection and matching</a:t>
            </a:r>
            <a:r>
              <a:rPr lang="zh-TW" altLang="en-US" dirty="0"/>
              <a:t>這一章會說到的部分。</a:t>
            </a:r>
            <a:endParaRPr lang="en-US" altLang="zh-TW" dirty="0"/>
          </a:p>
          <a:p>
            <a:r>
              <a:rPr lang="zh-TW" altLang="en-US" dirty="0"/>
              <a:t>在這個第七章我們會依序介紹到這幾種的</a:t>
            </a:r>
            <a:r>
              <a:rPr lang="en-US" altLang="zh-TW" dirty="0"/>
              <a:t>feature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en-US" altLang="zh-TW" dirty="0"/>
              <a:t>7.1</a:t>
            </a:r>
            <a:r>
              <a:rPr lang="zh-TW" altLang="en-US" dirty="0"/>
              <a:t> 點和塊</a:t>
            </a:r>
            <a:endParaRPr lang="en-US" altLang="zh-TW" dirty="0"/>
          </a:p>
          <a:p>
            <a:r>
              <a:rPr lang="en-US" altLang="zh-TW" dirty="0"/>
              <a:t>7.2</a:t>
            </a:r>
            <a:r>
              <a:rPr lang="zh-TW" altLang="en-US" dirty="0"/>
              <a:t> 邊緣和輪廓 </a:t>
            </a:r>
            <a:endParaRPr lang="en-US" altLang="zh-TW" dirty="0"/>
          </a:p>
          <a:p>
            <a:r>
              <a:rPr lang="en-US" altLang="zh-TW" dirty="0"/>
              <a:t>7.3</a:t>
            </a:r>
            <a:r>
              <a:rPr lang="zh-TW" altLang="en-US" dirty="0"/>
              <a:t> 輪廓追蹤 </a:t>
            </a:r>
            <a:endParaRPr lang="en-US" altLang="zh-TW" dirty="0"/>
          </a:p>
          <a:p>
            <a:r>
              <a:rPr lang="en-US" altLang="zh-TW" dirty="0"/>
              <a:t>7.4</a:t>
            </a:r>
            <a:r>
              <a:rPr lang="zh-TW" altLang="en-US" dirty="0"/>
              <a:t> 線段和消失點 </a:t>
            </a:r>
            <a:endParaRPr lang="en-US" altLang="zh-TW" dirty="0"/>
          </a:p>
          <a:p>
            <a:r>
              <a:rPr lang="en-US" altLang="zh-TW" dirty="0"/>
              <a:t>7.5</a:t>
            </a:r>
            <a:r>
              <a:rPr lang="zh-TW" altLang="en-US" dirty="0"/>
              <a:t> 分割</a:t>
            </a:r>
            <a:endParaRPr lang="en-US" altLang="zh-TW" dirty="0"/>
          </a:p>
          <a:p>
            <a:r>
              <a:rPr lang="zh-TW" altLang="en-US" dirty="0"/>
              <a:t>還有怎麼把這些特徵抓出來跟做配對的大概方法。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189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The minimum eigenvalue λ0 (Shi and </a:t>
            </a:r>
            <a:r>
              <a:rPr lang="en-US" altLang="zh-TW" dirty="0" err="1"/>
              <a:t>Tomasi</a:t>
            </a:r>
            <a:r>
              <a:rPr lang="en-US" altLang="zh-TW" dirty="0"/>
              <a:t> 1994) is not the only quantity that can be used to find </a:t>
            </a:r>
            <a:r>
              <a:rPr lang="en-US" altLang="zh-TW" dirty="0" err="1"/>
              <a:t>keypoints</a:t>
            </a:r>
            <a:r>
              <a:rPr lang="en-US" altLang="zh-TW" dirty="0"/>
              <a:t>. A simpler quantity, proposed by Harris and Stephens (1988)</a:t>
            </a:r>
          </a:p>
          <a:p>
            <a:r>
              <a:rPr lang="zh-TW" altLang="en-US" dirty="0"/>
              <a:t>除了前一個分析</a:t>
            </a:r>
            <a:r>
              <a:rPr lang="en-US" altLang="zh-TW" dirty="0"/>
              <a:t>eigenvalue</a:t>
            </a:r>
            <a:r>
              <a:rPr lang="zh-TW" altLang="en-US" dirty="0"/>
              <a:t>的方法</a:t>
            </a:r>
            <a:endParaRPr lang="en-US" altLang="zh-TW" dirty="0"/>
          </a:p>
          <a:p>
            <a:r>
              <a:rPr lang="en-US" altLang="zh-TW" dirty="0"/>
              <a:t>Harris and Stephens</a:t>
            </a:r>
            <a:r>
              <a:rPr lang="zh-TW" altLang="en-US" dirty="0"/>
              <a:t> 發表了另一個方法來分析</a:t>
            </a:r>
            <a:r>
              <a:rPr lang="en-US" altLang="zh-TW" dirty="0"/>
              <a:t>features(1988</a:t>
            </a:r>
            <a:r>
              <a:rPr lang="zh-TW" altLang="en-US" dirty="0"/>
              <a:t>年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拿到爛打</a:t>
            </a:r>
            <a:r>
              <a:rPr lang="en-US" altLang="zh-TW" dirty="0"/>
              <a:t>0</a:t>
            </a:r>
            <a:r>
              <a:rPr lang="zh-TW" altLang="en-US" dirty="0"/>
              <a:t>和爛打</a:t>
            </a:r>
            <a:r>
              <a:rPr lang="en-US" altLang="zh-TW" dirty="0"/>
              <a:t>1</a:t>
            </a:r>
            <a:r>
              <a:rPr lang="zh-TW" altLang="en-US" dirty="0"/>
              <a:t>之後就直接算出</a:t>
            </a:r>
            <a:r>
              <a:rPr lang="en-US" altLang="zh-TW" dirty="0"/>
              <a:t>det(A)-</a:t>
            </a:r>
            <a:r>
              <a:rPr lang="zh-TW" altLang="en-US" dirty="0"/>
              <a:t>阿法</a:t>
            </a:r>
            <a:r>
              <a:rPr lang="en-US" altLang="zh-TW" dirty="0"/>
              <a:t>trace(A)</a:t>
            </a:r>
            <a:r>
              <a:rPr lang="zh-TW" altLang="en-US" dirty="0"/>
              <a:t>平方的值</a:t>
            </a:r>
            <a:endParaRPr lang="en-US" altLang="zh-TW" dirty="0"/>
          </a:p>
          <a:p>
            <a:r>
              <a:rPr lang="zh-TW" altLang="en-US" dirty="0"/>
              <a:t>這個值就等於爛打</a:t>
            </a:r>
            <a:r>
              <a:rPr lang="en-US" altLang="zh-TW" dirty="0"/>
              <a:t>0</a:t>
            </a:r>
            <a:r>
              <a:rPr lang="zh-TW" altLang="en-US" dirty="0"/>
              <a:t>乘以爛打</a:t>
            </a:r>
            <a:r>
              <a:rPr lang="en-US" altLang="zh-TW" dirty="0"/>
              <a:t>1-</a:t>
            </a:r>
            <a:r>
              <a:rPr lang="zh-TW" altLang="en-US" dirty="0"/>
              <a:t>阿法</a:t>
            </a:r>
            <a:r>
              <a:rPr lang="en-US" altLang="zh-TW" dirty="0"/>
              <a:t>(</a:t>
            </a:r>
            <a:r>
              <a:rPr lang="zh-TW" altLang="en-US" dirty="0"/>
              <a:t>爛打</a:t>
            </a:r>
            <a:r>
              <a:rPr lang="en-US" altLang="zh-TW" dirty="0"/>
              <a:t>0+</a:t>
            </a:r>
            <a:r>
              <a:rPr lang="zh-TW" altLang="en-US" dirty="0"/>
              <a:t>爛打</a:t>
            </a:r>
            <a:r>
              <a:rPr lang="en-US" altLang="zh-TW" dirty="0"/>
              <a:t>1)</a:t>
            </a:r>
            <a:r>
              <a:rPr lang="zh-TW" altLang="en-US" dirty="0"/>
              <a:t>的平方</a:t>
            </a:r>
            <a:endParaRPr lang="en-US" altLang="zh-TW" dirty="0"/>
          </a:p>
          <a:p>
            <a:r>
              <a:rPr lang="zh-TW" altLang="en-US" dirty="0"/>
              <a:t>比起前一個分析方法</a:t>
            </a:r>
            <a:endParaRPr lang="en-US" altLang="zh-TW" dirty="0"/>
          </a:p>
          <a:p>
            <a:r>
              <a:rPr lang="zh-TW" altLang="en-US" dirty="0"/>
              <a:t>用這一條算式不會用到開根號，所以數字不會有太難看的情況</a:t>
            </a:r>
            <a:endParaRPr lang="en-US" altLang="zh-TW" dirty="0"/>
          </a:p>
          <a:p>
            <a:r>
              <a:rPr lang="zh-TW" altLang="en-US" dirty="0"/>
              <a:t>再使用這個值去做分析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Both of these techniques also proposed using a Gaussian weighting window instead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of the previously used square patches, which makes the detector response insensitive to</a:t>
            </a:r>
          </a:p>
          <a:p>
            <a:pPr algn="l"/>
            <a:r>
              <a:rPr lang="en-US" altLang="zh-TW" sz="1800" b="0" i="0" u="none" strike="noStrike" baseline="0" dirty="0">
                <a:latin typeface="NimbusRomNo9L-Regu"/>
              </a:rPr>
              <a:t>in-plane image rotations.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199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λ1 &gt;&gt;λ0. </a:t>
            </a:r>
            <a:r>
              <a:rPr lang="en-US" altLang="zh-TW" dirty="0" err="1"/>
              <a:t>Triggs</a:t>
            </a:r>
            <a:r>
              <a:rPr lang="en-US" altLang="zh-TW" dirty="0"/>
              <a:t> (2004) suggests using the quantity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778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適用在兩個</a:t>
            </a:r>
            <a:r>
              <a:rPr lang="en-US" altLang="zh-TW" dirty="0"/>
              <a:t>eigenvalue</a:t>
            </a:r>
            <a:r>
              <a:rPr lang="zh-TW" altLang="en-US" dirty="0"/>
              <a:t>幾乎相近的情況，例如雲</a:t>
            </a:r>
            <a:endParaRPr lang="en-US" altLang="zh-TW" dirty="0"/>
          </a:p>
          <a:p>
            <a:r>
              <a:rPr lang="zh-TW" altLang="en-US" dirty="0"/>
              <a:t>就可以用這個值來做分析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154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322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178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397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Note that non-maximal </a:t>
            </a:r>
            <a:r>
              <a:rPr lang="en-US" altLang="zh-TW" dirty="0" err="1"/>
              <a:t>suppresion</a:t>
            </a:r>
            <a:r>
              <a:rPr lang="en-US" altLang="zh-TW" dirty="0"/>
              <a:t> is now also an essential component of DNN-based object detectors, as discussed in Section 6.3.3.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478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自應性的非最大化壓制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885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我們為了要找到這些挑出來的點最好的那幾個</a:t>
            </a:r>
            <a:endParaRPr lang="en-US" altLang="zh-TW" dirty="0"/>
          </a:p>
          <a:p>
            <a:r>
              <a:rPr lang="zh-TW" altLang="en-US" dirty="0"/>
              <a:t>所以我們還會在做一些反覆的動作</a:t>
            </a:r>
            <a:endParaRPr lang="en-US" altLang="zh-TW" dirty="0"/>
          </a:p>
          <a:p>
            <a:r>
              <a:rPr lang="zh-TW" altLang="en-US" dirty="0"/>
              <a:t>像是改變我們</a:t>
            </a:r>
            <a:r>
              <a:rPr lang="en-US" altLang="zh-TW" dirty="0"/>
              <a:t>window</a:t>
            </a:r>
            <a:r>
              <a:rPr lang="zh-TW" altLang="en-US" dirty="0"/>
              <a:t>的大小 改變場景的光線， 視角改變，增加雜訊</a:t>
            </a:r>
            <a:endParaRPr lang="en-US" altLang="zh-TW" dirty="0"/>
          </a:p>
          <a:p>
            <a:r>
              <a:rPr lang="zh-TW" altLang="en-US" dirty="0"/>
              <a:t>做這些改變之後我們再看一次哪些</a:t>
            </a:r>
            <a:r>
              <a:rPr lang="en-US" altLang="zh-TW" dirty="0"/>
              <a:t>feature points</a:t>
            </a:r>
            <a:r>
              <a:rPr lang="zh-TW" altLang="en-US" dirty="0"/>
              <a:t>是屹立不搖的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352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 many situations, detecting features at the finest stable scale possible may not be appropriate. For example, when matching images with little high frequency detail (e.g., clouds), fine-scale features may not exist.</a:t>
            </a:r>
          </a:p>
          <a:p>
            <a:r>
              <a:rPr lang="zh-TW" altLang="en-US" dirty="0"/>
              <a:t>在大多數的情況中，用一個固定並且最佳的大小去</a:t>
            </a:r>
            <a:r>
              <a:rPr lang="en-US" altLang="zh-TW" dirty="0"/>
              <a:t>detect</a:t>
            </a:r>
            <a:r>
              <a:rPr lang="zh-TW" altLang="en-US" dirty="0"/>
              <a:t> </a:t>
            </a:r>
            <a:r>
              <a:rPr lang="en-US" altLang="zh-TW" dirty="0"/>
              <a:t>features</a:t>
            </a:r>
            <a:r>
              <a:rPr lang="zh-TW" altLang="en-US" dirty="0"/>
              <a:t>可能並不恰當</a:t>
            </a:r>
            <a:endParaRPr lang="en-US" altLang="zh-TW" dirty="0"/>
          </a:p>
          <a:p>
            <a:r>
              <a:rPr lang="zh-TW" altLang="en-US" dirty="0"/>
              <a:t>比如說 在配對那種有很小，但出現頻率很高的特徵的圖片</a:t>
            </a:r>
            <a:r>
              <a:rPr lang="en-US" altLang="zh-TW" dirty="0"/>
              <a:t>(</a:t>
            </a:r>
            <a:r>
              <a:rPr lang="zh-TW" altLang="en-US" dirty="0"/>
              <a:t>像是整張都是雲的</a:t>
            </a:r>
            <a:r>
              <a:rPr lang="en-US" altLang="zh-TW" dirty="0"/>
              <a:t>)</a:t>
            </a:r>
            <a:r>
              <a:rPr lang="zh-TW" altLang="en-US" dirty="0"/>
              <a:t> 可能會找不到任何可用的特徵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這張圖展示用了不同</a:t>
            </a:r>
            <a:r>
              <a:rPr lang="en-US" altLang="zh-TW" dirty="0"/>
              <a:t>scale</a:t>
            </a:r>
            <a:r>
              <a:rPr lang="zh-TW" altLang="en-US" dirty="0"/>
              <a:t>的</a:t>
            </a:r>
            <a:r>
              <a:rPr lang="en-US" altLang="zh-TW" dirty="0"/>
              <a:t>weighting window</a:t>
            </a:r>
            <a:r>
              <a:rPr lang="zh-TW" altLang="en-US" dirty="0"/>
              <a:t>去找</a:t>
            </a:r>
            <a:r>
              <a:rPr lang="en-US" altLang="zh-TW" dirty="0"/>
              <a:t>feature points</a:t>
            </a:r>
            <a:r>
              <a:rPr lang="zh-TW" altLang="en-US" dirty="0"/>
              <a:t>的結果</a:t>
            </a:r>
            <a:endParaRPr lang="en-US" altLang="zh-TW" dirty="0"/>
          </a:p>
          <a:p>
            <a:r>
              <a:rPr lang="zh-TW" altLang="en-US" dirty="0"/>
              <a:t>可以看到一開始 因為</a:t>
            </a:r>
            <a:r>
              <a:rPr lang="en-US" altLang="zh-TW" dirty="0"/>
              <a:t>patch</a:t>
            </a:r>
            <a:r>
              <a:rPr lang="zh-TW" altLang="en-US" dirty="0"/>
              <a:t>的大小太小，所以框出了一大堆特徵點，好像每個地方都是特徵一樣，這堆點非常難用。</a:t>
            </a:r>
            <a:endParaRPr lang="en-US" altLang="zh-TW" dirty="0"/>
          </a:p>
          <a:p>
            <a:r>
              <a:rPr lang="zh-TW" altLang="en-US" dirty="0"/>
              <a:t>所以我們逐漸的放大</a:t>
            </a:r>
            <a:r>
              <a:rPr lang="en-US" altLang="zh-TW" dirty="0"/>
              <a:t>scale</a:t>
            </a:r>
            <a:r>
              <a:rPr lang="zh-TW" altLang="en-US" dirty="0"/>
              <a:t> 就開始找到更多的特徵點</a:t>
            </a:r>
            <a:endParaRPr lang="en-US" altLang="zh-TW" dirty="0"/>
          </a:p>
          <a:p>
            <a:r>
              <a:rPr lang="zh-TW" altLang="en-US" dirty="0"/>
              <a:t>但是到最後</a:t>
            </a:r>
            <a:r>
              <a:rPr lang="en-US" altLang="zh-TW" dirty="0"/>
              <a:t>window</a:t>
            </a:r>
            <a:r>
              <a:rPr lang="zh-TW" altLang="en-US" dirty="0"/>
              <a:t>太大卻只找到少少幾個點 沒有辦法用</a:t>
            </a:r>
            <a:endParaRPr lang="en-US" altLang="zh-TW" dirty="0"/>
          </a:p>
          <a:p>
            <a:r>
              <a:rPr lang="zh-TW" altLang="en-US" dirty="0"/>
              <a:t>所以這個過程就是我們找到最適合的大小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64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a. Point like interest operators</a:t>
            </a:r>
          </a:p>
          <a:p>
            <a:r>
              <a:rPr lang="en-US" altLang="zh-TW" dirty="0"/>
              <a:t>b. Edges</a:t>
            </a:r>
          </a:p>
          <a:p>
            <a:r>
              <a:rPr lang="en-US" altLang="zh-TW" dirty="0"/>
              <a:t>c. Straight lines</a:t>
            </a:r>
          </a:p>
          <a:p>
            <a:r>
              <a:rPr lang="en-US" altLang="zh-TW" dirty="0"/>
              <a:t>d. Level sets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816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Harris response</a:t>
            </a:r>
            <a:r>
              <a:rPr lang="zh-TW" altLang="en-US" dirty="0"/>
              <a:t>和</a:t>
            </a:r>
            <a:r>
              <a:rPr lang="en-US" altLang="zh-TW" dirty="0" err="1"/>
              <a:t>DoG</a:t>
            </a:r>
            <a:r>
              <a:rPr lang="en-US" altLang="zh-TW" dirty="0"/>
              <a:t> response</a:t>
            </a:r>
            <a:r>
              <a:rPr lang="zh-TW" altLang="en-US" dirty="0"/>
              <a:t>所找出的特徵點是互補的。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078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旋轉的不變性，</a:t>
            </a:r>
            <a:endParaRPr lang="en-US" altLang="zh-TW" dirty="0"/>
          </a:p>
          <a:p>
            <a:r>
              <a:rPr lang="zh-TW" altLang="en-US" dirty="0"/>
              <a:t>我們除了在不同的</a:t>
            </a:r>
            <a:r>
              <a:rPr lang="en-US" altLang="zh-TW" dirty="0"/>
              <a:t>scale</a:t>
            </a:r>
            <a:r>
              <a:rPr lang="zh-TW" altLang="en-US" dirty="0"/>
              <a:t>下找</a:t>
            </a:r>
            <a:r>
              <a:rPr lang="en-US" altLang="zh-TW" dirty="0"/>
              <a:t>feature</a:t>
            </a:r>
          </a:p>
          <a:p>
            <a:r>
              <a:rPr lang="zh-TW" altLang="en-US" dirty="0"/>
              <a:t>有時候也會對圖片做旋轉，希望在旋轉之後，還能夠找到一樣的特徵點。</a:t>
            </a:r>
            <a:endParaRPr lang="en-US" altLang="zh-TW" dirty="0"/>
          </a:p>
          <a:p>
            <a:r>
              <a:rPr lang="zh-TW" altLang="en-US" dirty="0"/>
              <a:t>為此我們就要另外去分析</a:t>
            </a:r>
            <a:r>
              <a:rPr lang="en-US" altLang="zh-TW" dirty="0"/>
              <a:t>patches</a:t>
            </a:r>
            <a:r>
              <a:rPr lang="zh-TW" altLang="en-US" dirty="0"/>
              <a:t>有沒有方向</a:t>
            </a:r>
            <a:endParaRPr lang="en-US" altLang="zh-TW" dirty="0"/>
          </a:p>
          <a:p>
            <a:r>
              <a:rPr lang="zh-TW" altLang="en-US" dirty="0"/>
              <a:t>我們要找到他的</a:t>
            </a:r>
            <a:r>
              <a:rPr lang="en-US" altLang="zh-TW" dirty="0"/>
              <a:t>dominant orientation</a:t>
            </a:r>
            <a:r>
              <a:rPr lang="zh-TW" altLang="en-US" dirty="0"/>
              <a:t> 主要的方向。</a:t>
            </a:r>
            <a:endParaRPr lang="en-US" altLang="zh-TW" dirty="0"/>
          </a:p>
          <a:p>
            <a:r>
              <a:rPr lang="zh-TW" altLang="en-US" dirty="0"/>
              <a:t>那就是要從每個點去算他的梯度，最後產生一個角度的圖表。</a:t>
            </a:r>
            <a:endParaRPr lang="en-US" altLang="zh-TW" dirty="0"/>
          </a:p>
          <a:p>
            <a:r>
              <a:rPr lang="zh-TW" altLang="en-US" dirty="0"/>
              <a:t>有最多點的梯度是那個方向的話，我們就當這個</a:t>
            </a:r>
            <a:r>
              <a:rPr lang="en-US" altLang="zh-TW" dirty="0"/>
              <a:t>patch</a:t>
            </a:r>
            <a:r>
              <a:rPr lang="zh-TW" altLang="en-US" dirty="0"/>
              <a:t>主要當方向是這個方向。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820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映射不變性。</a:t>
            </a:r>
            <a:endParaRPr lang="en-US" altLang="zh-TW" dirty="0"/>
          </a:p>
          <a:p>
            <a:r>
              <a:rPr lang="zh-TW" altLang="en-US" dirty="0"/>
              <a:t>這個主要是說 在同個場景中，不同</a:t>
            </a:r>
            <a:r>
              <a:rPr lang="en-US" altLang="zh-TW" dirty="0"/>
              <a:t>view point</a:t>
            </a:r>
            <a:r>
              <a:rPr lang="zh-TW" altLang="en-US" dirty="0"/>
              <a:t>所拍攝的照片。</a:t>
            </a:r>
            <a:endParaRPr lang="en-US" altLang="zh-TW" dirty="0"/>
          </a:p>
          <a:p>
            <a:r>
              <a:rPr lang="zh-TW" altLang="en-US" dirty="0"/>
              <a:t>我們是不是還能夠找到同樣的特徵點，</a:t>
            </a:r>
            <a:endParaRPr lang="en-US" altLang="zh-TW" dirty="0"/>
          </a:p>
          <a:p>
            <a:r>
              <a:rPr lang="zh-TW" altLang="en-US" dirty="0"/>
              <a:t>在經過視角的變形後，仍然可以辨認的特徵點，就是我們要找的。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234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這裡有一個方法是拿來做</a:t>
            </a:r>
            <a:r>
              <a:rPr lang="en-US" altLang="zh-TW" dirty="0"/>
              <a:t>affine invariance</a:t>
            </a:r>
            <a:r>
              <a:rPr lang="zh-TW" altLang="en-US" dirty="0"/>
              <a:t>的</a:t>
            </a:r>
            <a:endParaRPr lang="en-US" altLang="zh-TW" dirty="0"/>
          </a:p>
          <a:p>
            <a:r>
              <a:rPr lang="zh-TW" altLang="en-US" dirty="0"/>
              <a:t>叫做</a:t>
            </a:r>
            <a:r>
              <a:rPr lang="en-US" altLang="zh-TW" dirty="0"/>
              <a:t>MSER.(</a:t>
            </a:r>
            <a:r>
              <a:rPr lang="zh-TW" altLang="en-US" dirty="0"/>
              <a:t>最大穩定極值區域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 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NimbusRomNo9L-Regu"/>
              </a:rPr>
              <a:t>developed by </a:t>
            </a:r>
            <a:r>
              <a:rPr lang="en-US" altLang="zh-TW" sz="1800" b="0" i="0" u="none" strike="noStrike" baseline="0" dirty="0" err="1">
                <a:solidFill>
                  <a:srgbClr val="4D0F00"/>
                </a:solidFill>
                <a:latin typeface="NimbusRomNo9L-Regu"/>
              </a:rPr>
              <a:t>Matas</a:t>
            </a:r>
            <a:r>
              <a:rPr lang="en-US" altLang="zh-TW" sz="1800" b="0" i="0" u="none" strike="noStrike" baseline="0" dirty="0">
                <a:solidFill>
                  <a:srgbClr val="4D0F00"/>
                </a:solidFill>
                <a:latin typeface="NimbusRomNo9L-Regu"/>
              </a:rPr>
              <a:t>, Chum </a:t>
            </a:r>
            <a:r>
              <a:rPr lang="en-US" altLang="zh-TW" sz="1800" b="0" i="0" u="none" strike="noStrike" baseline="0" dirty="0">
                <a:solidFill>
                  <a:srgbClr val="4D0F00"/>
                </a:solidFill>
                <a:latin typeface="NimbusRomNo9L-ReguItal"/>
              </a:rPr>
              <a:t>et al. 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NimbusRomNo9L-Regu"/>
              </a:rPr>
              <a:t>(</a:t>
            </a:r>
            <a:r>
              <a:rPr lang="en-US" altLang="zh-TW" sz="1800" b="0" i="0" u="none" strike="noStrike" baseline="0" dirty="0">
                <a:solidFill>
                  <a:srgbClr val="4D0F00"/>
                </a:solidFill>
                <a:latin typeface="NimbusRomNo9L-Regu"/>
              </a:rPr>
              <a:t>2004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NimbusRomNo9L-Regu"/>
              </a:rPr>
              <a:t>).</a:t>
            </a:r>
            <a:endParaRPr lang="en-US" altLang="zh-TW" dirty="0"/>
          </a:p>
          <a:p>
            <a:r>
              <a:rPr lang="zh-TW" altLang="en-US" dirty="0"/>
              <a:t>那他主要只能使用在灰階圖上</a:t>
            </a:r>
            <a:endParaRPr lang="en-US" altLang="zh-TW" dirty="0"/>
          </a:p>
          <a:p>
            <a:r>
              <a:rPr lang="zh-TW" altLang="en-US" dirty="0"/>
              <a:t>他主要的做法就是先把影像轉成灰階的</a:t>
            </a:r>
            <a:endParaRPr lang="en-US" altLang="zh-TW" dirty="0"/>
          </a:p>
          <a:p>
            <a:r>
              <a:rPr lang="zh-TW" altLang="en-US" dirty="0"/>
              <a:t>接著再慢慢增加</a:t>
            </a:r>
            <a:r>
              <a:rPr lang="en-US" altLang="zh-TW" dirty="0"/>
              <a:t>threshold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dirty="0"/>
              <a:t>那最後</a:t>
            </a:r>
            <a:r>
              <a:rPr lang="en-US" altLang="zh-TW" dirty="0"/>
              <a:t>changing rate</a:t>
            </a:r>
            <a:r>
              <a:rPr lang="zh-TW" altLang="en-US" dirty="0"/>
              <a:t>最低 </a:t>
            </a:r>
            <a:r>
              <a:rPr lang="en-US" altLang="zh-TW" dirty="0"/>
              <a:t>threshold</a:t>
            </a:r>
            <a:r>
              <a:rPr lang="zh-TW" altLang="en-US" dirty="0"/>
              <a:t>也最低的 稱做</a:t>
            </a:r>
            <a:r>
              <a:rPr lang="en-US" altLang="zh-TW" dirty="0"/>
              <a:t>maximally stable</a:t>
            </a:r>
          </a:p>
          <a:p>
            <a:r>
              <a:rPr lang="zh-TW" altLang="en-US" dirty="0"/>
              <a:t>這種方法找出來的區域</a:t>
            </a:r>
            <a:r>
              <a:rPr lang="en-US" altLang="zh-TW" dirty="0"/>
              <a:t>(region)</a:t>
            </a:r>
            <a:r>
              <a:rPr lang="zh-TW" altLang="en-US" dirty="0"/>
              <a:t>他是能夠承受仿射變換的，就是他的視角變了之後還是找的到那一塊</a:t>
            </a:r>
            <a:endParaRPr lang="en-US" altLang="zh-TW" dirty="0"/>
          </a:p>
          <a:p>
            <a:r>
              <a:rPr lang="en-US" altLang="zh-TW" dirty="0"/>
              <a:t>https://www.youtube.com/watch?v=yJ7HSDvTdmg</a:t>
            </a:r>
          </a:p>
          <a:p>
            <a:r>
              <a:rPr lang="en-US" altLang="zh-TW" dirty="0"/>
              <a:t>https://www.youtube.com/watch?v=tWdJ-NFE6vY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9983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書中提到的一些近期的論文</a:t>
            </a:r>
            <a:endParaRPr lang="en-US" altLang="zh-TW" dirty="0"/>
          </a:p>
          <a:p>
            <a:r>
              <a:rPr lang="zh-TW" altLang="en-US" dirty="0"/>
              <a:t>有關於使用</a:t>
            </a:r>
            <a:r>
              <a:rPr lang="en-US" altLang="zh-TW" dirty="0"/>
              <a:t>CNN</a:t>
            </a:r>
            <a:r>
              <a:rPr lang="zh-TW" altLang="en-US" dirty="0"/>
              <a:t>來找特徵值的</a:t>
            </a:r>
            <a:endParaRPr lang="en-US" altLang="zh-TW" dirty="0"/>
          </a:p>
          <a:p>
            <a:r>
              <a:rPr lang="zh-TW" altLang="en-US" dirty="0"/>
              <a:t>這些都會有相關的概念，各種的旋轉、尺度、仿射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2193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兩種方法主要是用來判斷 這兩張圖片所取的特徵點</a:t>
            </a:r>
            <a:endParaRPr lang="en-US" altLang="zh-TW" dirty="0"/>
          </a:p>
          <a:p>
            <a:r>
              <a:rPr lang="zh-TW" altLang="en-US" dirty="0"/>
              <a:t>是不是一樣的點</a:t>
            </a:r>
            <a:endParaRPr lang="en-US" altLang="zh-TW" dirty="0"/>
          </a:p>
          <a:p>
            <a:r>
              <a:rPr lang="zh-TW" altLang="en-US" dirty="0"/>
              <a:t>我們去描述我們所挑出來的點，給他一些性質， 再利用這些性質去比對其他的</a:t>
            </a:r>
            <a:r>
              <a:rPr lang="en-US" altLang="zh-TW" dirty="0"/>
              <a:t>feature</a:t>
            </a:r>
            <a:r>
              <a:rPr lang="zh-TW" altLang="en-US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71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b="0" i="0" dirty="0">
                <a:solidFill>
                  <a:srgbClr val="6A6C6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朋友買了一件衣料，綠色的底子帶白色方格，當她拿給我們看時，一位對圍棋十分感與趣的同學說：</a:t>
            </a:r>
            <a:endParaRPr lang="en-US" altLang="zh-TW" b="0" i="0" dirty="0">
              <a:solidFill>
                <a:srgbClr val="6A6C6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b="0" i="0" dirty="0">
                <a:solidFill>
                  <a:srgbClr val="6A6C6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「啊，好像棋盤似的。」</a:t>
            </a:r>
          </a:p>
          <a:p>
            <a:pPr algn="l"/>
            <a:r>
              <a:rPr lang="zh-TW" altLang="en-US" b="0" i="0" dirty="0">
                <a:solidFill>
                  <a:srgbClr val="6A6C6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「我看倒有點像稿紙。」我說。</a:t>
            </a:r>
          </a:p>
          <a:p>
            <a:pPr algn="l"/>
            <a:r>
              <a:rPr lang="zh-TW" altLang="en-US" b="0" i="0" dirty="0">
                <a:solidFill>
                  <a:srgbClr val="6A6C6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「真像一塊塊綠豆糕。」一位外號叫「大食客」的同學緊接著說。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190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(</a:t>
            </a:r>
            <a:r>
              <a:rPr lang="zh-TW" altLang="en-US" dirty="0"/>
              <a:t>上課</a:t>
            </a:r>
            <a:r>
              <a:rPr lang="en-US" altLang="zh-TW" dirty="0"/>
              <a:t>:</a:t>
            </a:r>
            <a:r>
              <a:rPr lang="zh-TW" altLang="en-US" dirty="0"/>
              <a:t>畫圖補充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影像中常用的找特徵值的方法 </a:t>
            </a:r>
            <a:r>
              <a:rPr lang="en-US" altLang="zh-TW" dirty="0"/>
              <a:t>SIFT</a:t>
            </a:r>
          </a:p>
          <a:p>
            <a:r>
              <a:rPr lang="zh-TW" altLang="en-US" dirty="0"/>
              <a:t>原圖</a:t>
            </a:r>
            <a:r>
              <a:rPr lang="en-US" altLang="zh-TW" dirty="0"/>
              <a:t>(</a:t>
            </a:r>
            <a:r>
              <a:rPr lang="zh-TW" altLang="en-US" dirty="0"/>
              <a:t>左</a:t>
            </a:r>
            <a:r>
              <a:rPr lang="en-US" altLang="zh-TW" dirty="0"/>
              <a:t>)</a:t>
            </a:r>
            <a:r>
              <a:rPr lang="zh-TW" altLang="en-US" dirty="0"/>
              <a:t> 做了高斯低通，再做相減，得到右邊的高斯差</a:t>
            </a:r>
            <a:endParaRPr lang="en-US" altLang="zh-TW" dirty="0"/>
          </a:p>
          <a:p>
            <a:r>
              <a:rPr lang="zh-TW" altLang="en-US" dirty="0"/>
              <a:t>會只剩下峰值</a:t>
            </a:r>
            <a:endParaRPr lang="en-US" altLang="zh-TW" dirty="0"/>
          </a:p>
          <a:p>
            <a:r>
              <a:rPr lang="en-US" altLang="zh-TW" dirty="0"/>
              <a:t>Octave(</a:t>
            </a:r>
            <a:r>
              <a:rPr lang="zh-TW" altLang="en-US" dirty="0"/>
              <a:t>八度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越往上的時候高斯低通的參數不同，所以越往上越模糊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3963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左下角為原圖</a:t>
            </a:r>
            <a:endParaRPr lang="en-US" altLang="zh-TW" dirty="0"/>
          </a:p>
          <a:p>
            <a:r>
              <a:rPr lang="zh-TW" altLang="en-US" dirty="0"/>
              <a:t>往上是做過高斯低通濾波後的結果</a:t>
            </a:r>
            <a:endParaRPr lang="en-US" altLang="zh-TW" dirty="0"/>
          </a:p>
          <a:p>
            <a:r>
              <a:rPr lang="zh-TW" altLang="en-US" dirty="0"/>
              <a:t>所以會越來越模糊</a:t>
            </a:r>
            <a:endParaRPr lang="en-US" altLang="zh-TW" dirty="0"/>
          </a:p>
          <a:p>
            <a:r>
              <a:rPr lang="zh-TW" altLang="en-US" dirty="0"/>
              <a:t>右邊就是相減之後的結果</a:t>
            </a:r>
            <a:endParaRPr lang="en-US" altLang="zh-TW" dirty="0"/>
          </a:p>
          <a:p>
            <a:r>
              <a:rPr lang="zh-TW" altLang="en-US" dirty="0"/>
              <a:t>白點是最小值 黑點是最大值</a:t>
            </a:r>
            <a:endParaRPr lang="en-US" altLang="zh-TW" dirty="0"/>
          </a:p>
          <a:p>
            <a:r>
              <a:rPr lang="zh-TW" altLang="en-US" dirty="0"/>
              <a:t>綠點是最小值 紅點是最大值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313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MOP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Multi scale oriented patches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651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E. graph-based merging</a:t>
            </a:r>
          </a:p>
          <a:p>
            <a:r>
              <a:rPr lang="en-US" altLang="zh-TW" dirty="0"/>
              <a:t>F. Mean shift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9896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這張前面出現過的圖其實就是</a:t>
            </a:r>
            <a:r>
              <a:rPr lang="en-US" altLang="zh-TW" dirty="0"/>
              <a:t>MOP</a:t>
            </a:r>
            <a:r>
              <a:rPr lang="zh-TW" altLang="en-US" dirty="0"/>
              <a:t>的應用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651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159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Location – orientation Histogram</a:t>
            </a:r>
          </a:p>
          <a:p>
            <a:r>
              <a:rPr lang="en-US" altLang="zh-TW" dirty="0"/>
              <a:t>Lowe</a:t>
            </a:r>
            <a:r>
              <a:rPr lang="zh-TW" altLang="en-US" dirty="0"/>
              <a:t>的方法是把一張影像分成一小部分來找方向，</a:t>
            </a:r>
            <a:endParaRPr lang="en-US" altLang="zh-TW" dirty="0"/>
          </a:p>
          <a:p>
            <a:r>
              <a:rPr lang="zh-TW" altLang="en-US" dirty="0"/>
              <a:t>下一頁會有</a:t>
            </a:r>
            <a:r>
              <a:rPr lang="en-US" altLang="zh-TW" dirty="0"/>
              <a:t>GLOH</a:t>
            </a:r>
            <a:r>
              <a:rPr lang="zh-TW" altLang="en-US" dirty="0"/>
              <a:t>使用的表達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3096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方向梯度直方圖</a:t>
            </a:r>
          </a:p>
          <a:p>
            <a:endParaRPr lang="en-US" altLang="zh-TW" dirty="0"/>
          </a:p>
          <a:p>
            <a:r>
              <a:rPr lang="zh-TW" altLang="en-US" dirty="0"/>
              <a:t>這是</a:t>
            </a:r>
            <a:r>
              <a:rPr lang="en-US" altLang="zh-TW" dirty="0"/>
              <a:t>GLOH</a:t>
            </a:r>
            <a:r>
              <a:rPr lang="zh-TW" altLang="en-US" dirty="0"/>
              <a:t>的</a:t>
            </a:r>
            <a:r>
              <a:rPr lang="en-US" altLang="zh-TW" dirty="0"/>
              <a:t>descriptor</a:t>
            </a:r>
          </a:p>
          <a:p>
            <a:r>
              <a:rPr lang="zh-TW" altLang="en-US" dirty="0"/>
              <a:t>他使用了</a:t>
            </a:r>
            <a:r>
              <a:rPr lang="en-US" altLang="zh-TW" dirty="0"/>
              <a:t>log-polar bins</a:t>
            </a:r>
            <a:r>
              <a:rPr lang="zh-TW" altLang="en-US" dirty="0"/>
              <a:t> 而不是</a:t>
            </a:r>
            <a:r>
              <a:rPr lang="en-US" altLang="zh-TW" dirty="0"/>
              <a:t>square bins</a:t>
            </a:r>
            <a:r>
              <a:rPr lang="zh-TW" altLang="en-US" dirty="0"/>
              <a:t>去算方向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我們常用的數學是笛卡兒坐標系</a:t>
            </a:r>
            <a:r>
              <a:rPr lang="en-US" altLang="zh-TW" dirty="0"/>
              <a:t>(</a:t>
            </a:r>
            <a:r>
              <a:rPr lang="zh-TW" altLang="en-US" dirty="0"/>
              <a:t>也就是直角坐標系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en-US" altLang="zh-TW" dirty="0"/>
              <a:t>https://zh.wikipedia.org/wiki/%E5%B0%8D%E6%95%B8%E6%A5%B5%E5%BA%A7%E6%A8%99%E8%BD%89%E6%8F%9B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149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1632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r>
              <a:rPr lang="zh-TW" altLang="en-US" dirty="0"/>
              <a:t>要和</a:t>
            </a:r>
            <a:r>
              <a:rPr lang="en-US" altLang="zh-TW" dirty="0"/>
              <a:t>1</a:t>
            </a:r>
            <a:r>
              <a:rPr lang="zh-TW" altLang="en-US" dirty="0"/>
              <a:t>配對 </a:t>
            </a:r>
            <a:r>
              <a:rPr lang="en-US" altLang="zh-TW" dirty="0"/>
              <a:t>2</a:t>
            </a:r>
            <a:r>
              <a:rPr lang="zh-TW" altLang="en-US" dirty="0"/>
              <a:t>要和</a:t>
            </a:r>
            <a:r>
              <a:rPr lang="en-US" altLang="zh-TW" dirty="0"/>
              <a:t>2</a:t>
            </a:r>
            <a:r>
              <a:rPr lang="zh-TW" altLang="en-US" dirty="0"/>
              <a:t>配對 </a:t>
            </a:r>
            <a:endParaRPr lang="en-US" altLang="zh-TW" dirty="0"/>
          </a:p>
          <a:p>
            <a:r>
              <a:rPr lang="zh-TW" altLang="en-US" dirty="0"/>
              <a:t>所以</a:t>
            </a:r>
            <a:r>
              <a:rPr lang="en-US" altLang="zh-TW" dirty="0"/>
              <a:t>3</a:t>
            </a:r>
            <a:r>
              <a:rPr lang="zh-TW" altLang="en-US" dirty="0"/>
              <a:t>對</a:t>
            </a:r>
            <a:r>
              <a:rPr lang="en-US" altLang="zh-TW" dirty="0"/>
              <a:t>2</a:t>
            </a:r>
            <a:r>
              <a:rPr lang="zh-TW" altLang="en-US" dirty="0"/>
              <a:t>來說是錯的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這個最簡單的方法呢 好像也沒有名字</a:t>
            </a:r>
            <a:endParaRPr lang="en-US" altLang="zh-TW" dirty="0"/>
          </a:p>
          <a:p>
            <a:r>
              <a:rPr lang="zh-TW" altLang="en-US" dirty="0"/>
              <a:t>總之他就是對於目標的特徵點， 設定一段距離，距離內的</a:t>
            </a:r>
            <a:r>
              <a:rPr lang="en-US" altLang="zh-TW" dirty="0"/>
              <a:t>feature</a:t>
            </a:r>
            <a:r>
              <a:rPr lang="zh-TW" altLang="en-US" dirty="0"/>
              <a:t>就拿去做配對</a:t>
            </a:r>
            <a:endParaRPr lang="en-US" altLang="zh-TW" dirty="0"/>
          </a:p>
          <a:p>
            <a:r>
              <a:rPr lang="zh-TW" altLang="en-US" dirty="0"/>
              <a:t>實心的圓是我們的</a:t>
            </a:r>
            <a:r>
              <a:rPr lang="en-US" altLang="zh-TW" dirty="0"/>
              <a:t>threshold</a:t>
            </a:r>
          </a:p>
          <a:p>
            <a:r>
              <a:rPr lang="zh-TW" altLang="en-US" dirty="0"/>
              <a:t>可以看出 綠色的</a:t>
            </a:r>
            <a:r>
              <a:rPr lang="en-US" altLang="zh-TW" dirty="0"/>
              <a:t>1</a:t>
            </a:r>
            <a:r>
              <a:rPr lang="zh-TW" altLang="en-US" dirty="0"/>
              <a:t> 是正確的配對</a:t>
            </a:r>
            <a:r>
              <a:rPr lang="en-US" altLang="zh-TW" dirty="0"/>
              <a:t>(good match)</a:t>
            </a:r>
            <a:r>
              <a:rPr lang="zh-TW" altLang="en-US" dirty="0"/>
              <a:t> 所以我們叫他 </a:t>
            </a:r>
            <a:r>
              <a:rPr lang="en-US" altLang="zh-TW" dirty="0"/>
              <a:t>true positive</a:t>
            </a:r>
          </a:p>
          <a:p>
            <a:r>
              <a:rPr lang="zh-TW" altLang="en-US" dirty="0"/>
              <a:t>藍色的</a:t>
            </a:r>
            <a:r>
              <a:rPr lang="en-US" altLang="zh-TW" dirty="0"/>
              <a:t>1</a:t>
            </a:r>
            <a:r>
              <a:rPr lang="zh-TW" altLang="en-US" dirty="0"/>
              <a:t> 是 本來該配對到但沒有配對到的</a:t>
            </a:r>
            <a:r>
              <a:rPr lang="en-US" altLang="zh-TW" dirty="0"/>
              <a:t>(failure to match) </a:t>
            </a:r>
            <a:r>
              <a:rPr lang="zh-TW" altLang="en-US" dirty="0"/>
              <a:t>所以是 </a:t>
            </a:r>
            <a:r>
              <a:rPr lang="en-US" altLang="zh-TW" dirty="0"/>
              <a:t>false negative</a:t>
            </a:r>
            <a:r>
              <a:rPr lang="en-US" altLang="zh-TW" baseline="0" dirty="0"/>
              <a:t> </a:t>
            </a:r>
            <a:r>
              <a:rPr lang="zh-TW" altLang="en-US" baseline="0" dirty="0"/>
              <a:t>錯誤的負值</a:t>
            </a:r>
            <a:endParaRPr lang="en-US" altLang="zh-TW" baseline="0" dirty="0"/>
          </a:p>
          <a:p>
            <a:r>
              <a:rPr lang="zh-TW" altLang="en-US" baseline="0" dirty="0"/>
              <a:t>紅色的</a:t>
            </a:r>
            <a:r>
              <a:rPr lang="en-US" altLang="zh-TW" baseline="0" dirty="0"/>
              <a:t>3</a:t>
            </a:r>
            <a:r>
              <a:rPr lang="zh-TW" altLang="en-US" baseline="0" dirty="0"/>
              <a:t> 本來就不該跟</a:t>
            </a:r>
            <a:r>
              <a:rPr lang="en-US" altLang="zh-TW" baseline="0" dirty="0"/>
              <a:t>2</a:t>
            </a:r>
            <a:r>
              <a:rPr lang="zh-TW" altLang="en-US" baseline="0" dirty="0"/>
              <a:t>配對到一起，但是因為我們單純地用距離來做配對，所以是</a:t>
            </a:r>
            <a:r>
              <a:rPr lang="en-US" altLang="zh-TW" baseline="0" dirty="0"/>
              <a:t>incorrect match </a:t>
            </a:r>
            <a:r>
              <a:rPr lang="zh-TW" altLang="en-US" baseline="0" dirty="0"/>
              <a:t>叫他 </a:t>
            </a:r>
            <a:r>
              <a:rPr lang="en-US" altLang="zh-TW" baseline="0" dirty="0"/>
              <a:t>false positive (</a:t>
            </a:r>
            <a:r>
              <a:rPr lang="zh-TW" altLang="en-US" baseline="0" dirty="0"/>
              <a:t>錯誤的正值</a:t>
            </a:r>
            <a:r>
              <a:rPr lang="en-US" altLang="zh-TW" baseline="0" dirty="0"/>
              <a:t>)</a:t>
            </a:r>
          </a:p>
          <a:p>
            <a:r>
              <a:rPr lang="zh-TW" altLang="en-US" dirty="0"/>
              <a:t>深紅色的</a:t>
            </a:r>
            <a:r>
              <a:rPr lang="en-US" altLang="zh-TW" dirty="0"/>
              <a:t>4</a:t>
            </a:r>
            <a:r>
              <a:rPr lang="zh-TW" altLang="en-US" dirty="0"/>
              <a:t>是本來就不該跟</a:t>
            </a:r>
            <a:r>
              <a:rPr lang="en-US" altLang="zh-TW" dirty="0"/>
              <a:t>2</a:t>
            </a:r>
            <a:r>
              <a:rPr lang="zh-TW" altLang="en-US" dirty="0"/>
              <a:t>配到一起 也剛好不再</a:t>
            </a:r>
            <a:r>
              <a:rPr lang="en-US" altLang="zh-TW" dirty="0"/>
              <a:t>threshold</a:t>
            </a:r>
            <a:r>
              <a:rPr lang="zh-TW" altLang="en-US" dirty="0"/>
              <a:t>內，所以是</a:t>
            </a:r>
            <a:r>
              <a:rPr lang="en-US" altLang="zh-TW" dirty="0"/>
              <a:t>true</a:t>
            </a:r>
            <a:r>
              <a:rPr lang="en-US" altLang="zh-TW" baseline="0" dirty="0"/>
              <a:t> negative( </a:t>
            </a:r>
            <a:r>
              <a:rPr lang="zh-TW" altLang="en-US" baseline="0" dirty="0"/>
              <a:t>正確的負值</a:t>
            </a:r>
            <a:r>
              <a:rPr lang="en-US" altLang="zh-TW" baseline="0" dirty="0"/>
              <a:t>)</a:t>
            </a:r>
          </a:p>
          <a:p>
            <a:endParaRPr lang="en-US" altLang="zh-TW" baseline="0" dirty="0"/>
          </a:p>
          <a:p>
            <a:r>
              <a:rPr lang="zh-TW" altLang="en-US" baseline="0" dirty="0"/>
              <a:t>圖上說明的是 如果我們放大</a:t>
            </a:r>
            <a:r>
              <a:rPr lang="en-US" altLang="zh-TW" baseline="0" dirty="0"/>
              <a:t>threshold </a:t>
            </a:r>
            <a:r>
              <a:rPr lang="zh-TW" altLang="en-US" baseline="0" dirty="0"/>
              <a:t>變成虛線圈圈， 那麼藍色</a:t>
            </a:r>
            <a:r>
              <a:rPr lang="en-US" altLang="zh-TW" baseline="0" dirty="0"/>
              <a:t>1</a:t>
            </a:r>
            <a:r>
              <a:rPr lang="zh-TW" altLang="en-US" baseline="0" dirty="0"/>
              <a:t>會成為</a:t>
            </a:r>
            <a:r>
              <a:rPr lang="en-US" altLang="zh-TW" baseline="0" dirty="0"/>
              <a:t>true positive </a:t>
            </a:r>
            <a:r>
              <a:rPr lang="zh-TW" altLang="en-US" baseline="0" dirty="0"/>
              <a:t>但同時， </a:t>
            </a:r>
            <a:r>
              <a:rPr lang="en-US" altLang="zh-TW" baseline="0" dirty="0"/>
              <a:t>4</a:t>
            </a:r>
            <a:r>
              <a:rPr lang="zh-TW" altLang="en-US" baseline="0" dirty="0"/>
              <a:t>也會變成新的</a:t>
            </a:r>
            <a:r>
              <a:rPr lang="en-US" altLang="zh-TW" baseline="0" dirty="0"/>
              <a:t>false positive (</a:t>
            </a:r>
            <a:r>
              <a:rPr lang="zh-TW" altLang="en-US" baseline="0" dirty="0"/>
              <a:t>我們不希望</a:t>
            </a:r>
            <a:r>
              <a:rPr lang="en-US" altLang="zh-TW" baseline="0" dirty="0"/>
              <a:t>false </a:t>
            </a:r>
            <a:r>
              <a:rPr lang="en-US" altLang="zh-TW" baseline="0" dirty="0" err="1"/>
              <a:t>positiv</a:t>
            </a:r>
            <a:r>
              <a:rPr lang="zh-TW" altLang="en-US" baseline="0" dirty="0"/>
              <a:t>變高</a:t>
            </a:r>
            <a:r>
              <a:rPr lang="en-US" altLang="zh-TW" baseline="0" dirty="0"/>
              <a:t>)</a:t>
            </a:r>
            <a:r>
              <a:rPr lang="zh-TW" altLang="en-US" baseline="0" dirty="0"/>
              <a:t> 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7088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9100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6884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前面我們有了</a:t>
            </a:r>
            <a:r>
              <a:rPr lang="en-US" altLang="zh-TW" dirty="0"/>
              <a:t>matching</a:t>
            </a:r>
            <a:r>
              <a:rPr lang="en-US" altLang="zh-TW" baseline="0" dirty="0"/>
              <a:t> strategy </a:t>
            </a:r>
            <a:r>
              <a:rPr lang="zh-TW" altLang="en-US" baseline="0" dirty="0"/>
              <a:t>配對的策略</a:t>
            </a:r>
            <a:endParaRPr lang="en-US" altLang="zh-TW" baseline="0" dirty="0"/>
          </a:p>
          <a:p>
            <a:r>
              <a:rPr lang="zh-TW" altLang="en-US" baseline="0" dirty="0"/>
              <a:t>接下來就是要有效率的去搜尋附近的點的演算法。</a:t>
            </a:r>
            <a:endParaRPr lang="en-US" altLang="zh-TW" baseline="0" dirty="0"/>
          </a:p>
          <a:p>
            <a:r>
              <a:rPr lang="zh-TW" altLang="en-US" dirty="0"/>
              <a:t>我們大可以直接把所有特徵點拿去和其他所有點做比對，但是想當然這個方法太笨了，</a:t>
            </a:r>
            <a:endParaRPr lang="en-US" altLang="zh-TW" dirty="0"/>
          </a:p>
          <a:p>
            <a:r>
              <a:rPr lang="zh-TW" altLang="en-US" dirty="0"/>
              <a:t>所以我們可以把這些點根據位置之類的先做初步的分類，可以建立一個</a:t>
            </a:r>
            <a:r>
              <a:rPr lang="en-US" altLang="zh-TW" dirty="0"/>
              <a:t>search tree</a:t>
            </a:r>
            <a:r>
              <a:rPr lang="en-US" altLang="zh-TW" baseline="0" dirty="0"/>
              <a:t> </a:t>
            </a:r>
            <a:r>
              <a:rPr lang="zh-TW" altLang="en-US" baseline="0" dirty="0"/>
              <a:t>或是建立一個</a:t>
            </a:r>
            <a:r>
              <a:rPr lang="en-US" altLang="zh-TW" baseline="0" dirty="0"/>
              <a:t>hash table</a:t>
            </a:r>
          </a:p>
          <a:p>
            <a:endParaRPr lang="en-US" altLang="zh-TW" dirty="0"/>
          </a:p>
          <a:p>
            <a:r>
              <a:rPr lang="zh-TW" altLang="en-US" dirty="0"/>
              <a:t>課本舉的例子是</a:t>
            </a:r>
            <a:endParaRPr lang="en-US" altLang="zh-TW" dirty="0"/>
          </a:p>
          <a:p>
            <a:r>
              <a:rPr lang="en-US" altLang="zh-TW" dirty="0"/>
              <a:t>Multi-dimensional search tree</a:t>
            </a:r>
            <a:r>
              <a:rPr lang="en-US" altLang="zh-TW" baseline="0" dirty="0"/>
              <a:t> </a:t>
            </a:r>
            <a:r>
              <a:rPr lang="zh-TW" altLang="en-US" baseline="0" dirty="0"/>
              <a:t>其中最有名的就是這上面的 </a:t>
            </a:r>
            <a:r>
              <a:rPr lang="en-US" altLang="zh-TW" baseline="0" dirty="0"/>
              <a:t>K-d tree</a:t>
            </a:r>
            <a:endParaRPr lang="en-US" altLang="zh-TW" dirty="0"/>
          </a:p>
          <a:p>
            <a:r>
              <a:rPr lang="en-US" altLang="zh-TW" dirty="0"/>
              <a:t>The best bin first (BBF) search</a:t>
            </a:r>
          </a:p>
          <a:p>
            <a:r>
              <a:rPr lang="en-US" altLang="zh-TW" dirty="0"/>
              <a:t>(d1 .34) d1</a:t>
            </a:r>
            <a:r>
              <a:rPr lang="zh-TW" altLang="en-US" dirty="0"/>
              <a:t>是指垂直的</a:t>
            </a:r>
            <a:r>
              <a:rPr lang="zh-TW" altLang="en-US" baseline="0" dirty="0"/>
              <a:t>  </a:t>
            </a:r>
            <a:r>
              <a:rPr lang="en-US" altLang="zh-TW" baseline="0" dirty="0"/>
              <a:t>d2</a:t>
            </a:r>
            <a:r>
              <a:rPr lang="zh-TW" altLang="en-US" baseline="0" dirty="0"/>
              <a:t>是指水平的切</a:t>
            </a:r>
            <a:endParaRPr lang="en-US" altLang="zh-TW" baseline="0" dirty="0"/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二維的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 tree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時間複雜度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O(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NlogN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。空間複雜度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O(2N - 1) = O(N)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dirty="0"/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插入、刪除、搜尋的方式跟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 Search Tree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的概念完全相同，時間複雜度都是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O(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logN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20358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特徵追蹤的核心思想就是我們先找到一個我們需要的位置，再從那個位置的周圍去做搜尋，這樣就不用每次都把整張圖的</a:t>
            </a:r>
            <a:r>
              <a:rPr lang="en-US" altLang="zh-TW" dirty="0"/>
              <a:t>feature</a:t>
            </a:r>
            <a:r>
              <a:rPr lang="zh-TW" altLang="en-US" dirty="0"/>
              <a:t>搜尋一次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48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Establish: </a:t>
            </a:r>
            <a:r>
              <a:rPr lang="zh-TW" altLang="en-US" dirty="0"/>
              <a:t>查證 確定</a:t>
            </a:r>
            <a:endParaRPr lang="en-US" altLang="zh-TW" dirty="0"/>
          </a:p>
          <a:p>
            <a:r>
              <a:rPr lang="zh-TW" altLang="en-US" dirty="0"/>
              <a:t>這裡有兩組圖片，我們的目的是要去</a:t>
            </a:r>
            <a:r>
              <a:rPr lang="en-US" altLang="zh-TW" dirty="0"/>
              <a:t>match</a:t>
            </a:r>
            <a:r>
              <a:rPr lang="zh-TW" altLang="en-US" dirty="0"/>
              <a:t>他們，確定哪兩張是相關聯的。</a:t>
            </a:r>
            <a:endParaRPr lang="en-US" altLang="zh-TW" dirty="0"/>
          </a:p>
          <a:p>
            <a:r>
              <a:rPr lang="zh-TW" altLang="en-US" dirty="0"/>
              <a:t>圖片中哪些</a:t>
            </a:r>
            <a:r>
              <a:rPr lang="en-US" altLang="zh-TW" dirty="0"/>
              <a:t>features</a:t>
            </a:r>
            <a:r>
              <a:rPr lang="zh-TW" altLang="en-US" dirty="0"/>
              <a:t>，哪些特徵是我們可以用來確定這兩張的一致性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找</a:t>
            </a:r>
            <a:r>
              <a:rPr lang="en-US" altLang="zh-TW" dirty="0"/>
              <a:t>points</a:t>
            </a:r>
            <a:r>
              <a:rPr lang="zh-TW" altLang="en-US" dirty="0"/>
              <a:t> 或是</a:t>
            </a:r>
            <a:r>
              <a:rPr lang="en-US" altLang="zh-TW" dirty="0"/>
              <a:t>lines</a:t>
            </a:r>
            <a:r>
              <a:rPr lang="zh-TW" altLang="en-US" dirty="0"/>
              <a:t> 或是用</a:t>
            </a:r>
            <a:r>
              <a:rPr lang="en-US" altLang="zh-TW" dirty="0"/>
              <a:t>contours</a:t>
            </a:r>
            <a:r>
              <a:rPr lang="zh-TW" altLang="en-US" dirty="0"/>
              <a:t>來做配對</a:t>
            </a:r>
            <a:r>
              <a:rPr lang="en-US" altLang="zh-TW" dirty="0"/>
              <a:t>?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729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找到好的</a:t>
            </a:r>
            <a:r>
              <a:rPr lang="en-US" altLang="zh-TW" dirty="0"/>
              <a:t>feature</a:t>
            </a:r>
            <a:r>
              <a:rPr lang="zh-TW" altLang="en-US" dirty="0"/>
              <a:t>來追蹤就是等於找到了好的</a:t>
            </a:r>
            <a:r>
              <a:rPr lang="en-US" altLang="zh-TW" dirty="0"/>
              <a:t>feature</a:t>
            </a:r>
            <a:r>
              <a:rPr lang="zh-TW" altLang="en-US" dirty="0"/>
              <a:t>來做配對</a:t>
            </a:r>
            <a:endParaRPr lang="en-US" altLang="zh-TW" dirty="0"/>
          </a:p>
          <a:p>
            <a:r>
              <a:rPr lang="zh-TW" altLang="en-US" dirty="0"/>
              <a:t>這句是廢話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在確定了要追蹤的</a:t>
            </a:r>
            <a:r>
              <a:rPr lang="en-US" altLang="zh-TW" dirty="0"/>
              <a:t>feature</a:t>
            </a:r>
            <a:r>
              <a:rPr lang="zh-TW" altLang="en-US" dirty="0"/>
              <a:t>之後 搜尋附近的其他</a:t>
            </a:r>
            <a:r>
              <a:rPr lang="en-US" altLang="zh-TW" dirty="0"/>
              <a:t>patch </a:t>
            </a:r>
          </a:p>
          <a:p>
            <a:r>
              <a:rPr lang="zh-TW" altLang="en-US" dirty="0"/>
              <a:t>之前所說的</a:t>
            </a:r>
            <a:r>
              <a:rPr lang="en-US" altLang="zh-TW" dirty="0"/>
              <a:t>weighted</a:t>
            </a:r>
            <a:r>
              <a:rPr lang="en-US" altLang="zh-TW" baseline="0" dirty="0"/>
              <a:t> summed square </a:t>
            </a:r>
            <a:r>
              <a:rPr lang="en-US" altLang="zh-TW" baseline="0" dirty="0" err="1"/>
              <a:t>diiference</a:t>
            </a:r>
            <a:r>
              <a:rPr lang="zh-TW" altLang="en-US" baseline="0" dirty="0"/>
              <a:t>就可以應用在這部分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9320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如果我們的特徵是需要在很長的影像序列中長期追蹤的話</a:t>
            </a:r>
            <a:endParaRPr lang="en-US" altLang="zh-TW" dirty="0"/>
          </a:p>
          <a:p>
            <a:r>
              <a:rPr lang="zh-TW" altLang="en-US" dirty="0"/>
              <a:t>特徵可能會有許多變化。</a:t>
            </a:r>
            <a:endParaRPr lang="en-US" altLang="zh-TW" dirty="0"/>
          </a:p>
          <a:p>
            <a:r>
              <a:rPr lang="zh-TW" altLang="en-US" dirty="0"/>
              <a:t>我們要決定</a:t>
            </a:r>
            <a:endParaRPr lang="en-US" altLang="zh-TW" dirty="0"/>
          </a:p>
          <a:p>
            <a:r>
              <a:rPr lang="zh-TW" altLang="en-US" dirty="0"/>
              <a:t>是否要繼續追蹤原本的</a:t>
            </a:r>
            <a:r>
              <a:rPr lang="en-US" altLang="zh-TW" dirty="0"/>
              <a:t>feature</a:t>
            </a:r>
          </a:p>
          <a:p>
            <a:r>
              <a:rPr lang="zh-TW" altLang="en-US" dirty="0"/>
              <a:t>在原本</a:t>
            </a:r>
            <a:r>
              <a:rPr lang="en-US" altLang="zh-TW" dirty="0"/>
              <a:t>feature</a:t>
            </a:r>
            <a:r>
              <a:rPr lang="zh-TW" altLang="en-US" dirty="0"/>
              <a:t>那一個區域 重新取樣找到 新的</a:t>
            </a:r>
            <a:r>
              <a:rPr lang="en-US" altLang="zh-TW" dirty="0"/>
              <a:t>feature</a:t>
            </a:r>
          </a:p>
          <a:p>
            <a:endParaRPr lang="en-US" altLang="zh-TW" dirty="0"/>
          </a:p>
          <a:p>
            <a:r>
              <a:rPr lang="zh-TW" altLang="en-US" dirty="0"/>
              <a:t>前者容易因為</a:t>
            </a:r>
            <a:r>
              <a:rPr lang="en-US" altLang="zh-TW" dirty="0"/>
              <a:t>feature</a:t>
            </a:r>
            <a:r>
              <a:rPr lang="zh-TW" altLang="en-US" dirty="0"/>
              <a:t>的改變 比如說在影像中 同一個點的透視收縮 </a:t>
            </a:r>
            <a:r>
              <a:rPr lang="en-US" altLang="zh-TW" dirty="0"/>
              <a:t>(foreshortening)</a:t>
            </a:r>
          </a:p>
          <a:p>
            <a:r>
              <a:rPr lang="zh-TW" altLang="en-US" dirty="0"/>
              <a:t>後者則是容易因為 </a:t>
            </a:r>
            <a:r>
              <a:rPr lang="en-US" altLang="zh-TW" dirty="0"/>
              <a:t>feature</a:t>
            </a:r>
            <a:r>
              <a:rPr lang="zh-TW" altLang="en-US" dirty="0"/>
              <a:t>的 </a:t>
            </a:r>
            <a:r>
              <a:rPr lang="en-US" altLang="zh-TW" dirty="0"/>
              <a:t>drifting</a:t>
            </a:r>
            <a:r>
              <a:rPr lang="en-US" altLang="zh-TW" baseline="0" dirty="0"/>
              <a:t> (</a:t>
            </a:r>
            <a:r>
              <a:rPr lang="zh-TW" altLang="en-US" baseline="0" dirty="0"/>
              <a:t>位置偏移掉了</a:t>
            </a:r>
            <a:r>
              <a:rPr lang="en-US" altLang="zh-TW" baseline="0" dirty="0"/>
              <a:t>)</a:t>
            </a:r>
            <a:r>
              <a:rPr lang="zh-TW" altLang="en-US" baseline="0" dirty="0"/>
              <a:t> 而有誤差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所以可以用一種叫做</a:t>
            </a:r>
            <a:r>
              <a:rPr lang="en-US" altLang="zh-TW" baseline="0" dirty="0"/>
              <a:t>KLT</a:t>
            </a:r>
            <a:r>
              <a:rPr lang="zh-TW" altLang="en-US" baseline="0" dirty="0"/>
              <a:t> </a:t>
            </a:r>
            <a:r>
              <a:rPr lang="en-US" altLang="zh-TW" baseline="0" dirty="0"/>
              <a:t>tracker</a:t>
            </a:r>
            <a:r>
              <a:rPr lang="zh-TW" altLang="en-US" baseline="0" dirty="0"/>
              <a:t>的方法來持續追蹤</a:t>
            </a:r>
            <a:r>
              <a:rPr lang="en-US" altLang="zh-TW" baseline="0" dirty="0"/>
              <a:t>feature</a:t>
            </a:r>
            <a:r>
              <a:rPr lang="zh-TW" altLang="en-US" baseline="0" dirty="0"/>
              <a:t> 這個方法的詳細會在後面的章節講到。</a:t>
            </a:r>
            <a:endParaRPr lang="en-US" altLang="zh-TW" baseline="0" dirty="0"/>
          </a:p>
          <a:p>
            <a:r>
              <a:rPr lang="zh-TW" altLang="en-US" baseline="0" dirty="0"/>
              <a:t>用在影片中。</a:t>
            </a:r>
            <a:endParaRPr lang="en-US" altLang="zh-TW" baseline="0" dirty="0"/>
          </a:p>
          <a:p>
            <a:r>
              <a:rPr lang="en-US" altLang="zh-TW" baseline="0" dirty="0"/>
              <a:t>(dissimilarity: </a:t>
            </a:r>
            <a:r>
              <a:rPr lang="zh-TW" altLang="en-US" baseline="0" dirty="0"/>
              <a:t>不相似性</a:t>
            </a:r>
            <a:r>
              <a:rPr lang="en-US" altLang="zh-TW" baseline="0" dirty="0"/>
              <a:t>)</a:t>
            </a:r>
          </a:p>
          <a:p>
            <a:r>
              <a:rPr lang="en-US" altLang="zh-TW" dirty="0"/>
              <a:t>While feature-based tracking is still widely used in real-time applications such as SLAM, autonomous navigation, and augmented reality </a:t>
            </a:r>
            <a:endParaRPr lang="en-US" altLang="zh-TW" baseline="0" dirty="0"/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2583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邊緣是什麼</a:t>
            </a:r>
            <a:endParaRPr lang="en-US" altLang="zh-TW" dirty="0"/>
          </a:p>
          <a:p>
            <a:r>
              <a:rPr lang="zh-TW" altLang="en-US" dirty="0"/>
              <a:t>物體的邊界</a:t>
            </a:r>
            <a:endParaRPr lang="en-US" altLang="zh-TW" dirty="0"/>
          </a:p>
          <a:p>
            <a:r>
              <a:rPr lang="en-US" altLang="zh-TW" dirty="0"/>
              <a:t>3D</a:t>
            </a:r>
            <a:r>
              <a:rPr lang="zh-TW" altLang="en-US" dirty="0"/>
              <a:t>物體的遮擋</a:t>
            </a:r>
            <a:r>
              <a:rPr lang="en-US" altLang="zh-TW" dirty="0"/>
              <a:t>(</a:t>
            </a:r>
            <a:r>
              <a:rPr lang="zh-TW" altLang="en-US" dirty="0"/>
              <a:t>前後關係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陰影邊界和摺痕</a:t>
            </a:r>
            <a:endParaRPr lang="en-US" altLang="zh-TW" dirty="0"/>
          </a:p>
          <a:p>
            <a:r>
              <a:rPr lang="zh-TW" altLang="en-US" dirty="0"/>
              <a:t>輪廓較大的地方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8478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9935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做一階微分 </a:t>
            </a:r>
            <a:r>
              <a:rPr lang="en-US" altLang="zh-TW" dirty="0"/>
              <a:t>(Sobel)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663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但是一般的</a:t>
            </a:r>
            <a:r>
              <a:rPr lang="en-US" altLang="zh-TW" dirty="0" err="1"/>
              <a:t>sobel</a:t>
            </a:r>
            <a:r>
              <a:rPr lang="zh-TW" altLang="en-US" dirty="0"/>
              <a:t> </a:t>
            </a:r>
            <a:r>
              <a:rPr lang="en-US" altLang="zh-TW" dirty="0"/>
              <a:t>filter</a:t>
            </a:r>
          </a:p>
          <a:p>
            <a:r>
              <a:rPr lang="zh-TW" altLang="en-US" dirty="0"/>
              <a:t>會友比較大的</a:t>
            </a:r>
            <a:r>
              <a:rPr lang="en-US" altLang="zh-TW" dirty="0"/>
              <a:t>noise</a:t>
            </a:r>
          </a:p>
          <a:p>
            <a:r>
              <a:rPr lang="zh-TW" altLang="en-US" dirty="0"/>
              <a:t>我們可以再套一層高斯</a:t>
            </a:r>
            <a:r>
              <a:rPr lang="en-US" altLang="zh-TW" dirty="0"/>
              <a:t>filter</a:t>
            </a:r>
            <a:r>
              <a:rPr lang="zh-TW" altLang="en-US" dirty="0"/>
              <a:t>來移除雜訊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9257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如果還是覺得不夠的話</a:t>
            </a:r>
            <a:endParaRPr lang="en-US" altLang="zh-TW" dirty="0"/>
          </a:p>
          <a:p>
            <a:r>
              <a:rPr lang="zh-TW" altLang="en-US" dirty="0"/>
              <a:t>可以對影像作二階的微分</a:t>
            </a:r>
            <a:endParaRPr lang="en-US" altLang="zh-TW" dirty="0"/>
          </a:p>
          <a:p>
            <a:r>
              <a:rPr lang="zh-TW" altLang="en-US" dirty="0"/>
              <a:t>也就是</a:t>
            </a:r>
            <a:r>
              <a:rPr lang="en-US" altLang="zh-TW" dirty="0" err="1"/>
              <a:t>LoG</a:t>
            </a:r>
            <a:endParaRPr lang="en-US" altLang="zh-TW" dirty="0"/>
          </a:p>
          <a:p>
            <a:r>
              <a:rPr lang="zh-TW" altLang="en-US" dirty="0"/>
              <a:t>這個公式就是做了二階微分在套用一個高斯濾波</a:t>
            </a:r>
            <a:r>
              <a:rPr lang="en-US" altLang="zh-TW" dirty="0"/>
              <a:t>\</a:t>
            </a:r>
          </a:p>
          <a:p>
            <a:r>
              <a:rPr lang="zh-TW" altLang="en-US" dirty="0"/>
              <a:t>找到他的過零點 那就是梯度最大的地方，也就是邊緣。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9646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3171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可以不一定是灰度 或</a:t>
            </a:r>
            <a:r>
              <a:rPr lang="en-US" altLang="zh-TW" dirty="0"/>
              <a:t>RGB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可以直接從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BG:</a:t>
            </a:r>
            <a:r>
              <a:rPr lang="zh-TW" altLang="en-US" dirty="0"/>
              <a:t>亮度的梯度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CG:</a:t>
            </a:r>
            <a:r>
              <a:rPr lang="zh-TW" altLang="en-US" dirty="0"/>
              <a:t>顏色的梯度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TG:</a:t>
            </a:r>
            <a:r>
              <a:rPr lang="zh-TW" altLang="en-US" dirty="0"/>
              <a:t>紋理的梯度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來找邊緣 再融合在一起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6340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971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特徵點，找圖片中的</a:t>
            </a:r>
            <a:r>
              <a:rPr lang="en-US" altLang="zh-TW" dirty="0"/>
              <a:t>feature</a:t>
            </a:r>
            <a:r>
              <a:rPr lang="zh-TW" altLang="en-US" dirty="0"/>
              <a:t> </a:t>
            </a:r>
            <a:r>
              <a:rPr lang="en-US" altLang="zh-TW" dirty="0"/>
              <a:t>points</a:t>
            </a:r>
            <a:r>
              <a:rPr lang="zh-TW" altLang="en-US" dirty="0"/>
              <a:t>可以有很多種應用，我們可以在不同的照片中找到一個鬆散的點集合，藉此來做配對。</a:t>
            </a:r>
            <a:endParaRPr lang="en-US" altLang="zh-TW" dirty="0"/>
          </a:p>
          <a:p>
            <a:r>
              <a:rPr lang="zh-TW" altLang="en-US" dirty="0"/>
              <a:t>或是有一個很經典的應用 </a:t>
            </a:r>
            <a:r>
              <a:rPr lang="en-US" altLang="zh-TW" dirty="0"/>
              <a:t>stereo matching (</a:t>
            </a:r>
            <a:r>
              <a:rPr lang="zh-TW" altLang="en-US" dirty="0"/>
              <a:t>後面章節可能會提到</a:t>
            </a:r>
            <a:r>
              <a:rPr lang="en-US" altLang="zh-TW" dirty="0"/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dirty="0"/>
              <a:t>用不同角度的兩張照片來重建環境的</a:t>
            </a:r>
            <a:r>
              <a:rPr lang="en-US" altLang="zh-TW" dirty="0"/>
              <a:t>3D</a:t>
            </a:r>
            <a:r>
              <a:rPr lang="zh-TW" altLang="en-US" dirty="0"/>
              <a:t>資訊。</a:t>
            </a:r>
            <a:endParaRPr lang="en-US" altLang="zh-TW" dirty="0"/>
          </a:p>
          <a:p>
            <a:r>
              <a:rPr lang="zh-TW" altLang="en-US" dirty="0"/>
              <a:t>有兩種主要的方法來找到</a:t>
            </a:r>
            <a:endParaRPr lang="en-US" altLang="zh-TW" dirty="0"/>
          </a:p>
          <a:p>
            <a:r>
              <a:rPr lang="zh-TW" altLang="en-US" dirty="0"/>
              <a:t>第一種是用這裡所說的</a:t>
            </a:r>
            <a:r>
              <a:rPr lang="en-US" altLang="zh-TW" dirty="0"/>
              <a:t>local search technique</a:t>
            </a:r>
            <a:r>
              <a:rPr lang="zh-TW" altLang="en-US" dirty="0"/>
              <a:t> 來在一張照片中找到一些可以精準追蹤的特徵點。</a:t>
            </a:r>
            <a:endParaRPr lang="en-US" altLang="zh-TW" dirty="0"/>
          </a:p>
          <a:p>
            <a:r>
              <a:rPr lang="zh-TW" altLang="en-US" dirty="0"/>
              <a:t>方法</a:t>
            </a:r>
            <a:r>
              <a:rPr lang="en-US" altLang="zh-TW" dirty="0"/>
              <a:t>such as correlation or least squares</a:t>
            </a:r>
          </a:p>
          <a:p>
            <a:r>
              <a:rPr lang="zh-TW" altLang="en-US" dirty="0"/>
              <a:t>比較適用在幾張視角相近的圖片做</a:t>
            </a:r>
            <a:r>
              <a:rPr lang="en-US" altLang="zh-TW" dirty="0"/>
              <a:t>matching </a:t>
            </a:r>
            <a:r>
              <a:rPr lang="zh-TW" altLang="en-US" dirty="0"/>
              <a:t>比如說影片的每一個</a:t>
            </a:r>
            <a:r>
              <a:rPr lang="en-US" altLang="zh-TW" dirty="0"/>
              <a:t>frame</a:t>
            </a:r>
            <a:r>
              <a:rPr lang="zh-TW" altLang="en-US" dirty="0"/>
              <a:t> 他們是連續的，每一個</a:t>
            </a:r>
            <a:r>
              <a:rPr lang="en-US" altLang="zh-TW" dirty="0"/>
              <a:t>frame</a:t>
            </a:r>
            <a:r>
              <a:rPr lang="zh-TW" altLang="en-US" dirty="0"/>
              <a:t>和前後不會有太大的差別</a:t>
            </a:r>
            <a:endParaRPr lang="en-US" altLang="zh-TW" dirty="0"/>
          </a:p>
          <a:p>
            <a:r>
              <a:rPr lang="zh-TW" altLang="en-US" dirty="0"/>
              <a:t>就可以先找出一個真的很明顯的特徵，再連續的追蹤這個特徵在這幾張圖片中的移動位置。</a:t>
            </a:r>
            <a:endParaRPr lang="en-US" altLang="zh-TW" dirty="0"/>
          </a:p>
          <a:p>
            <a:r>
              <a:rPr lang="zh-TW" altLang="en-US" dirty="0"/>
              <a:t>第二種方法是在所有的圖片都分別去分析特徵點，再根據每一張找出來的特徵點他們表現，去做配對。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6701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用許多段的直線去逼近一個曲線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5129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7683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1412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9266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https://www.youtube.com/watch?v=4zHbI-fFIlI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67975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隨機抽樣一致</a:t>
            </a:r>
            <a:endParaRPr lang="en-US" altLang="zh-TW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7654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https://www.youtube.com/watch?v=1YNjMxxXO-E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8854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Source: https://www.google.com/url?sa=i&amp;url=http%3A%2F%2Fopass.logdown.com%2Fposts%2F1153364&amp;psig=AOvVaw1_a7l-zyQT2oSbeidzugya&amp;ust=1646620256167000&amp;source=images&amp;cd=vfe&amp;ved=0CAwQjhxqFwoTCIDM4NG4sPYCFQAAAAAdAAAAABAD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9940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661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033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第一種方法，課本所舉的例子為</a:t>
            </a:r>
            <a:r>
              <a:rPr lang="en-US" altLang="zh-TW" dirty="0"/>
              <a:t>video</a:t>
            </a:r>
            <a:r>
              <a:rPr lang="zh-TW" altLang="en-US" dirty="0"/>
              <a:t> </a:t>
            </a:r>
            <a:r>
              <a:rPr lang="en-US" altLang="zh-TW" dirty="0"/>
              <a:t>sequences</a:t>
            </a:r>
          </a:p>
          <a:p>
            <a:r>
              <a:rPr lang="zh-TW" altLang="en-US" dirty="0"/>
              <a:t>那我用這張跑步的動畫來舉例</a:t>
            </a:r>
            <a:endParaRPr lang="en-US" altLang="zh-TW" dirty="0"/>
          </a:p>
          <a:p>
            <a:r>
              <a:rPr lang="zh-TW" altLang="en-US" dirty="0"/>
              <a:t>右下角是跑步動作的每一個</a:t>
            </a:r>
            <a:r>
              <a:rPr lang="en-US" altLang="zh-TW" dirty="0"/>
              <a:t>frame</a:t>
            </a:r>
            <a:r>
              <a:rPr lang="zh-TW" altLang="en-US" dirty="0"/>
              <a:t>他會長的樣子</a:t>
            </a:r>
            <a:endParaRPr lang="en-US" altLang="zh-TW" dirty="0"/>
          </a:p>
          <a:p>
            <a:r>
              <a:rPr lang="zh-TW" altLang="en-US" dirty="0"/>
              <a:t>所以第一種方法，找一個真的特徵的</a:t>
            </a:r>
            <a:r>
              <a:rPr lang="en-US" altLang="zh-TW" dirty="0"/>
              <a:t>point</a:t>
            </a:r>
            <a:r>
              <a:rPr lang="zh-TW" altLang="en-US" dirty="0"/>
              <a:t> 之後在其他照片只要追蹤這個特徵就好</a:t>
            </a:r>
            <a:endParaRPr lang="en-US" altLang="zh-TW" dirty="0"/>
          </a:p>
          <a:p>
            <a:r>
              <a:rPr lang="zh-TW" altLang="en-US" dirty="0"/>
              <a:t>找到頭和四肢的位置，就可以在連續的</a:t>
            </a:r>
            <a:r>
              <a:rPr lang="en-US" altLang="zh-TW" dirty="0"/>
              <a:t>video sequences</a:t>
            </a:r>
            <a:r>
              <a:rPr lang="zh-TW" altLang="en-US" dirty="0"/>
              <a:t>持續追蹤這幾個特徵點的位置。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8693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兩個點</a:t>
            </a:r>
            <a:r>
              <a:rPr lang="en-US" altLang="zh-TW" dirty="0"/>
              <a:t>P</a:t>
            </a:r>
            <a:r>
              <a:rPr lang="zh-TW" altLang="en-US" dirty="0"/>
              <a:t>和消失點</a:t>
            </a:r>
            <a:r>
              <a:rPr lang="en-US" altLang="zh-TW" dirty="0"/>
              <a:t>V</a:t>
            </a:r>
            <a:r>
              <a:rPr lang="zh-TW" altLang="en-US" dirty="0"/>
              <a:t>的面積</a:t>
            </a:r>
            <a:endParaRPr lang="en-US" altLang="zh-TW" dirty="0"/>
          </a:p>
          <a:p>
            <a:r>
              <a:rPr lang="zh-TW" altLang="en-US" dirty="0"/>
              <a:t>可以應用在後面的公式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5627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用來估計消失點正確性與否的一個估計值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4871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這是一種</a:t>
            </a:r>
            <a:r>
              <a:rPr lang="en-US" altLang="zh-TW" dirty="0"/>
              <a:t>greedy</a:t>
            </a:r>
            <a:r>
              <a:rPr lang="zh-TW" altLang="en-US" dirty="0"/>
              <a:t>的分割演算法</a:t>
            </a:r>
            <a:endParaRPr lang="en-US" altLang="zh-TW" dirty="0"/>
          </a:p>
          <a:p>
            <a:r>
              <a:rPr lang="zh-TW" altLang="en-US" dirty="0"/>
              <a:t>基本上是決定許多個</a:t>
            </a:r>
            <a:r>
              <a:rPr lang="en-US" altLang="zh-TW" dirty="0"/>
              <a:t>threshold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dirty="0"/>
              <a:t>根據這些</a:t>
            </a:r>
            <a:r>
              <a:rPr lang="en-US" altLang="zh-TW" dirty="0"/>
              <a:t>threshold</a:t>
            </a:r>
            <a:r>
              <a:rPr lang="zh-TW" altLang="en-US" dirty="0"/>
              <a:t>來慢慢的合併所有符合的區域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76517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71661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將圖像表示為空間中的點。一種簡單的方法是使用紅色、綠色和藍色像素值將每個像素映射到三維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空間中的一個點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如下圖所示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br>
              <a:rPr lang="zh-TW" altLang="en-US" dirty="0"/>
            </a:br>
            <a:r>
              <a:rPr lang="en-US" altLang="zh-TW" dirty="0"/>
              <a:t>LUV</a:t>
            </a:r>
            <a:r>
              <a:rPr lang="zh-TW" altLang="en-US" dirty="0"/>
              <a:t>　色彩空間</a:t>
            </a:r>
            <a:br>
              <a:rPr lang="zh-TW" altLang="en-US" dirty="0"/>
            </a:br>
            <a:r>
              <a:rPr lang="en-US" altLang="zh-TW" dirty="0"/>
              <a:t>L </a:t>
            </a:r>
            <a:r>
              <a:rPr lang="zh-TW" altLang="en-US" dirty="0"/>
              <a:t>亮度 </a:t>
            </a:r>
            <a:r>
              <a:rPr lang="en-US" altLang="zh-TW" dirty="0"/>
              <a:t>UV</a:t>
            </a:r>
            <a:r>
              <a:rPr lang="zh-TW" altLang="en-US" dirty="0"/>
              <a:t> 色度</a:t>
            </a:r>
            <a:endParaRPr lang="en-US" altLang="zh-TW" dirty="0"/>
          </a:p>
          <a:p>
            <a:r>
              <a:rPr lang="en-US" altLang="zh-TW" dirty="0"/>
              <a:t>http://haruandaki.blogspot.com/2015/12/cie-luv.html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4788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當點集中的所有點都完成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Shift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之後，可以對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進行一些合併。當兩個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距離小於閾值，則將兩個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進行合併。</a:t>
            </a:r>
            <a:br>
              <a:rPr lang="zh-TW" altLang="en-US" dirty="0"/>
            </a:br>
            <a:br>
              <a:rPr lang="zh-TW" altLang="en-US" dirty="0"/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原文網址：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https://kknews.cc/tech/zpy9zzg.html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05609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Shift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的一個很好的應用是圖像分割，圖像分割的目標是將圖像分割成具有語義意義的區域，這個目標可以通過聚類圖像中的像素來實現。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原文網址：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https://kknews.cc/tech/zpy9zzg.html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7223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第二種方法課本說比較適合用在這種，合併全景圖的情況。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在這種情況，我們要在每一張圖片都各自去分析特徵點，再去分析他們各自</a:t>
            </a:r>
            <a:r>
              <a:rPr lang="en-US" altLang="zh-TW" dirty="0"/>
              <a:t>local</a:t>
            </a:r>
            <a:r>
              <a:rPr lang="zh-TW" altLang="en-US" dirty="0"/>
              <a:t>的表現，再決定誰跟誰要接在一起</a:t>
            </a:r>
            <a:endParaRPr lang="en-US" altLang="zh-TW" dirty="0"/>
          </a:p>
          <a:p>
            <a:r>
              <a:rPr lang="zh-TW" altLang="en-US" dirty="0"/>
              <a:t>還有哪裡該接在一起。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63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81D3-6815-42F4-851B-2E76A655E3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540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E5C30-ABA9-4131-89D1-4378ED7EBEE7}" type="datetimeFigureOut">
              <a:rPr lang="zh-TW" altLang="en-US" smtClean="0"/>
              <a:pPr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6BF6D-2D3A-41BA-8F36-2BF2F35F56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c1.xuehuaimg.com/proxy/csdn/https:/img-blog.csdn.net/20140411113244171" TargetMode="Externa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J7HSDvTdmg" TargetMode="External"/><Relationship Id="rId4" Type="http://schemas.openxmlformats.org/officeDocument/2006/relationships/hyperlink" Target="https://www.youtube.com/watch?v=tWdJ-NFE6vY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microsoft.com/office/2007/relationships/hdphoto" Target="../media/hdphoto1.wdp"/><Relationship Id="rId9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UgZS0UiFqmk&amp;list=LL&amp;index=3" TargetMode="Externa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6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knews.cc/tech/zpy9zzg.html" TargetMode="External"/><Relationship Id="rId4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edu3KcPP0" TargetMode="External"/><Relationship Id="rId2" Type="http://schemas.openxmlformats.org/officeDocument/2006/relationships/hyperlink" Target="https://www.youtube.com/watch?v=yGXoep8dX6Q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laWGd1cUms" TargetMode="External"/><Relationship Id="rId4" Type="http://schemas.openxmlformats.org/officeDocument/2006/relationships/hyperlink" Target="https://www.youtube.com/watch?v=piboGnmohY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04801"/>
            <a:ext cx="7772400" cy="1470025"/>
          </a:xfrm>
        </p:spPr>
        <p:txBody>
          <a:bodyPr/>
          <a:lstStyle/>
          <a:p>
            <a:r>
              <a:rPr lang="zh-TW" altLang="zh-TW" b="1" dirty="0"/>
              <a:t>Advanced Computer Vision 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60576"/>
            <a:ext cx="6400800" cy="1752600"/>
          </a:xfrm>
        </p:spPr>
        <p:txBody>
          <a:bodyPr/>
          <a:lstStyle/>
          <a:p>
            <a:r>
              <a:rPr lang="en-US" altLang="zh-TW" dirty="0"/>
              <a:t>Chapter 7</a:t>
            </a:r>
          </a:p>
          <a:p>
            <a:r>
              <a:rPr lang="en-US" altLang="zh-TW" dirty="0"/>
              <a:t>Feature Detection and Matching</a:t>
            </a:r>
            <a:endParaRPr lang="zh-TW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11638" y="5667375"/>
            <a:ext cx="49323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TW" dirty="0"/>
              <a:t>Presented by: </a:t>
            </a:r>
            <a:r>
              <a:rPr kumimoji="0" lang="zh-TW" altLang="en-US" dirty="0"/>
              <a:t>傅楸善 </a:t>
            </a:r>
            <a:r>
              <a:rPr kumimoji="0" lang="en-US" altLang="zh-TW" dirty="0"/>
              <a:t>&amp;</a:t>
            </a:r>
            <a:r>
              <a:rPr kumimoji="0" lang="zh-TW" altLang="en-US" dirty="0"/>
              <a:t> 游凱任</a:t>
            </a:r>
            <a:r>
              <a:rPr kumimoji="0" lang="en-US" altLang="zh-TW" dirty="0"/>
              <a:t>z7852143z</a:t>
            </a:r>
            <a:r>
              <a:rPr lang="en-US" altLang="zh-TW" dirty="0"/>
              <a:t>@gmail.com</a:t>
            </a:r>
            <a:endParaRPr kumimoji="0" lang="en-US" altLang="zh-TW" dirty="0"/>
          </a:p>
          <a:p>
            <a:pPr algn="ctr"/>
            <a:r>
              <a:rPr kumimoji="0" lang="en-US" altLang="zh-TW" dirty="0"/>
              <a:t>0913880410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Points and Patches (4/4)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Three stages:</a:t>
            </a:r>
          </a:p>
          <a:p>
            <a:pPr lvl="1"/>
            <a:r>
              <a:rPr lang="en-US" altLang="zh-TW" dirty="0"/>
              <a:t>Feature detection (extraction) stage</a:t>
            </a:r>
          </a:p>
          <a:p>
            <a:pPr lvl="1"/>
            <a:r>
              <a:rPr lang="en-US" altLang="zh-TW" dirty="0"/>
              <a:t>Feature description stage</a:t>
            </a:r>
          </a:p>
          <a:p>
            <a:pPr lvl="1"/>
            <a:r>
              <a:rPr lang="en-US" altLang="zh-TW" dirty="0"/>
              <a:t>Feature matching stage or Feature Tracking stage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7.1.1 Feature Detectors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70EFD1A-C320-463A-AE74-A5B0B53C7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671" y="1268760"/>
            <a:ext cx="8818658" cy="500141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C3FC2770-8829-43F6-B878-5047CA60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 dirty="0"/>
              <a:t>Aperture Problem</a:t>
            </a:r>
            <a:endParaRPr lang="zh-TW" altLang="en-US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DEDED5A3-A63D-46C6-B086-04190DACC3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8016"/>
            <a:ext cx="38048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6B1E938-3E16-4601-AF1E-CF3AAB90B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4753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959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 dirty="0"/>
              <a:t>Aperture Problem(</a:t>
            </a:r>
            <a:r>
              <a:rPr lang="zh-TW" altLang="en-US" dirty="0"/>
              <a:t>孔徑問題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  <p:pic>
        <p:nvPicPr>
          <p:cNvPr id="7" name="圖片 6" descr="未命名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9144000" cy="4714908"/>
          </a:xfrm>
          <a:prstGeom prst="rect">
            <a:avLst/>
          </a:prstGeom>
        </p:spPr>
      </p:pic>
      <p:pic>
        <p:nvPicPr>
          <p:cNvPr id="1026" name="Picture 2" descr="「barber pole」的圖片搜尋結果">
            <a:extLst>
              <a:ext uri="{FF2B5EF4-FFF2-40B4-BE49-F238E27FC236}">
                <a16:creationId xmlns:a16="http://schemas.microsoft.com/office/drawing/2014/main" id="{4B1F5E25-6A5A-4E5C-B56B-A1FF6E203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92" y="125844"/>
            <a:ext cx="97210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6364791-8C5D-417D-81BA-C3D1B9E9302E}"/>
              </a:ext>
            </a:extLst>
          </p:cNvPr>
          <p:cNvSpPr/>
          <p:nvPr/>
        </p:nvSpPr>
        <p:spPr>
          <a:xfrm>
            <a:off x="0" y="0"/>
            <a:ext cx="7524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hlinkClick r:id="rId5"/>
              </a:rPr>
              <a:t>https://pic1.xuehuaimg.com/proxy/csdn/https://img-blog.csdn.net/20140411113244171</a:t>
            </a:r>
            <a:endParaRPr lang="zh-TW" alt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Weighted Summed Square Difference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dirty="0"/>
              <a:t>, 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1</a:t>
            </a:r>
            <a:r>
              <a:rPr lang="en-US" altLang="zh-TW" dirty="0"/>
              <a:t>: the two images being compared</a:t>
            </a:r>
          </a:p>
          <a:p>
            <a:r>
              <a:rPr lang="en-US" altLang="zh-TW" i="1" dirty="0"/>
              <a:t>u</a:t>
            </a:r>
            <a:r>
              <a:rPr lang="en-US" altLang="zh-TW" dirty="0"/>
              <a:t>: the displacement vector</a:t>
            </a:r>
          </a:p>
          <a:p>
            <a:r>
              <a:rPr lang="en-US" altLang="zh-TW" i="1" dirty="0"/>
              <a:t>w(x)</a:t>
            </a:r>
            <a:r>
              <a:rPr lang="en-US" altLang="zh-TW" dirty="0"/>
              <a:t>: spatially varying weighting function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TW" sz="3200" dirty="0"/>
              <a:t>summation </a:t>
            </a:r>
            <a:r>
              <a:rPr lang="en-US" altLang="zh-TW" sz="3200" i="1" dirty="0" err="1"/>
              <a:t>i</a:t>
            </a:r>
            <a:r>
              <a:rPr lang="en-US" altLang="zh-TW" sz="3200" i="1" dirty="0"/>
              <a:t>:</a:t>
            </a:r>
            <a:r>
              <a:rPr lang="en-US" altLang="zh-TW" sz="3200" dirty="0"/>
              <a:t> over all the pixels in the patch</a:t>
            </a:r>
          </a:p>
          <a:p>
            <a:endParaRPr lang="en-US" altLang="zh-TW" dirty="0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850109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Auto-correlation Function or Surface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dirty="0"/>
              <a:t>: the image being compared</a:t>
            </a:r>
          </a:p>
          <a:p>
            <a:r>
              <a:rPr lang="en-US" altLang="zh-TW" i="1" dirty="0"/>
              <a:t>∆u</a:t>
            </a:r>
            <a:r>
              <a:rPr lang="en-US" altLang="zh-TW" dirty="0"/>
              <a:t>: small variations in position </a:t>
            </a:r>
          </a:p>
          <a:p>
            <a:r>
              <a:rPr lang="en-US" altLang="zh-TW" i="1" dirty="0"/>
              <a:t>w(x)</a:t>
            </a:r>
            <a:r>
              <a:rPr lang="en-US" altLang="zh-TW" dirty="0"/>
              <a:t>: spatially varying weighting function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TW" sz="3200" dirty="0"/>
              <a:t>summation </a:t>
            </a:r>
            <a:r>
              <a:rPr lang="en-US" altLang="zh-TW" sz="3200" i="1" dirty="0" err="1"/>
              <a:t>i</a:t>
            </a:r>
            <a:r>
              <a:rPr lang="en-US" altLang="zh-TW" sz="3200" i="1" dirty="0"/>
              <a:t>:</a:t>
            </a:r>
            <a:r>
              <a:rPr lang="en-US" altLang="zh-TW" sz="3200" dirty="0"/>
              <a:t> over all the pixels in the patch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altLang="zh-TW" sz="3200" dirty="0"/>
          </a:p>
          <a:p>
            <a:endParaRPr lang="en-US" altLang="zh-TW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8"/>
            <a:ext cx="8143932" cy="95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71713"/>
            <a:ext cx="6192688" cy="67862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Approximation of Auto-correlation Function (1/3)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i="1" dirty="0"/>
              <a:t>(x</a:t>
            </a:r>
            <a:r>
              <a:rPr lang="en-US" altLang="zh-TW" i="1" baseline="-25000" dirty="0"/>
              <a:t>i</a:t>
            </a:r>
            <a:r>
              <a:rPr lang="en-US" altLang="zh-TW" i="1" dirty="0"/>
              <a:t>+ ∆u) </a:t>
            </a:r>
            <a:r>
              <a:rPr lang="en-US" altLang="zh-TW" i="1" dirty="0">
                <a:latin typeface="Calibri"/>
              </a:rPr>
              <a:t>≈</a:t>
            </a:r>
            <a:r>
              <a:rPr lang="en-US" altLang="zh-TW" i="1" dirty="0"/>
              <a:t> I</a:t>
            </a:r>
            <a:r>
              <a:rPr lang="en-US" altLang="zh-TW" i="1" baseline="-25000" dirty="0"/>
              <a:t>0</a:t>
            </a:r>
            <a:r>
              <a:rPr lang="en-US" altLang="zh-TW" i="1" dirty="0"/>
              <a:t>(x</a:t>
            </a:r>
            <a:r>
              <a:rPr lang="en-US" altLang="zh-TW" i="1" baseline="-25000" dirty="0"/>
              <a:t>i</a:t>
            </a:r>
            <a:r>
              <a:rPr lang="en-US" altLang="zh-TW" i="1" dirty="0"/>
              <a:t>) +</a:t>
            </a:r>
            <a:r>
              <a:rPr lang="zh-TW" altLang="en-US" i="1" dirty="0"/>
              <a:t> ∇ 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i="1" dirty="0"/>
              <a:t>(x</a:t>
            </a:r>
            <a:r>
              <a:rPr lang="en-US" altLang="zh-TW" i="1" baseline="-25000" dirty="0"/>
              <a:t>i</a:t>
            </a:r>
            <a:r>
              <a:rPr lang="en-US" altLang="zh-TW" i="1" dirty="0"/>
              <a:t>)</a:t>
            </a:r>
            <a:r>
              <a:rPr lang="zh-TW" altLang="en-US" i="1" dirty="0"/>
              <a:t>．</a:t>
            </a:r>
            <a:r>
              <a:rPr lang="en-US" altLang="zh-TW" i="1" dirty="0"/>
              <a:t>∆u</a:t>
            </a:r>
          </a:p>
          <a:p>
            <a:endParaRPr lang="en-US" altLang="zh-TW" i="1" dirty="0"/>
          </a:p>
          <a:p>
            <a:endParaRPr lang="en-US" altLang="zh-TW" i="1" dirty="0"/>
          </a:p>
          <a:p>
            <a:endParaRPr lang="en-US" altLang="zh-TW" i="1" dirty="0"/>
          </a:p>
          <a:p>
            <a:endParaRPr lang="en-US" altLang="zh-TW" i="1" dirty="0"/>
          </a:p>
          <a:p>
            <a:endParaRPr lang="en-US" altLang="zh-TW" i="1" dirty="0"/>
          </a:p>
          <a:p>
            <a:endParaRPr lang="en-US" altLang="zh-TW" i="1" dirty="0"/>
          </a:p>
          <a:p>
            <a:r>
              <a:rPr lang="zh-TW" altLang="en-US" i="1" dirty="0"/>
              <a:t>∇ 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0</a:t>
            </a:r>
            <a:r>
              <a:rPr lang="en-US" altLang="zh-TW" i="1" dirty="0"/>
              <a:t>(x</a:t>
            </a:r>
            <a:r>
              <a:rPr lang="en-US" altLang="zh-TW" i="1" baseline="-25000" dirty="0"/>
              <a:t>i</a:t>
            </a:r>
            <a:r>
              <a:rPr lang="en-US" altLang="zh-TW" i="1" dirty="0"/>
              <a:t>)</a:t>
            </a:r>
            <a:r>
              <a:rPr lang="en-US" altLang="zh-TW" dirty="0"/>
              <a:t>: image gradient at 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i</a:t>
            </a:r>
          </a:p>
          <a:p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8334919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DBB3D70-F009-44EA-9175-F71CE84F1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142" y="5870383"/>
            <a:ext cx="4358858" cy="10236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Approximation of Auto-correlation Function (2/3)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Auto-correlation matrix </a:t>
            </a:r>
            <a:r>
              <a:rPr lang="en-US" altLang="zh-TW" i="1" dirty="0"/>
              <a:t>A</a:t>
            </a:r>
            <a:r>
              <a:rPr lang="en-US" altLang="zh-TW" dirty="0"/>
              <a:t>: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i="1" dirty="0"/>
              <a:t>w</a:t>
            </a:r>
            <a:r>
              <a:rPr lang="en-US" altLang="zh-TW" dirty="0"/>
              <a:t>: weighting kernel (from spatially varying weighting function)</a:t>
            </a:r>
          </a:p>
          <a:p>
            <a:r>
              <a:rPr lang="en-US" altLang="zh-TW" i="1" dirty="0"/>
              <a:t>I</a:t>
            </a:r>
            <a:r>
              <a:rPr lang="en-US" altLang="zh-TW" i="1" baseline="-25000" dirty="0"/>
              <a:t>x</a:t>
            </a:r>
            <a:r>
              <a:rPr lang="en-US" altLang="zh-TW" dirty="0"/>
              <a:t>, 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: horizontal and vertical derivatives of Gaussians</a:t>
            </a:r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428868"/>
            <a:ext cx="3857652" cy="140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5495933"/>
            <a:ext cx="6276988" cy="12604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5576" y="6625587"/>
            <a:ext cx="95050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err="1"/>
              <a:t>Schmid</a:t>
            </a:r>
            <a:r>
              <a:rPr lang="en-US" altLang="zh-TW" sz="1100" dirty="0"/>
              <a:t>, C., Mohr, R., and </a:t>
            </a:r>
            <a:r>
              <a:rPr lang="en-US" altLang="zh-TW" sz="1100" dirty="0" err="1"/>
              <a:t>Bauckhage</a:t>
            </a:r>
            <a:r>
              <a:rPr lang="en-US" altLang="zh-TW" sz="1100" dirty="0"/>
              <a:t>, C. (2000). Evaluation of interest point detectors. International Journal of Computer Vision, 37(2):151–172.</a:t>
            </a:r>
            <a:endParaRPr lang="zh-TW" altLang="en-US" sz="11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39920BB-5CDE-4697-9CA3-DE4DBB613778}"/>
              </a:ext>
            </a:extLst>
          </p:cNvPr>
          <p:cNvSpPr txBox="1"/>
          <p:nvPr/>
        </p:nvSpPr>
        <p:spPr>
          <a:xfrm>
            <a:off x="6372200" y="2204865"/>
            <a:ext cx="23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Hessian Matrix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Approximation of Auto-correlation Function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Assume (</a:t>
            </a:r>
            <a:r>
              <a:rPr lang="el-GR" altLang="zh-TW" i="1" dirty="0">
                <a:latin typeface="Calibri"/>
              </a:rPr>
              <a:t>λ</a:t>
            </a:r>
            <a:r>
              <a:rPr lang="en-US" altLang="zh-TW" i="1" baseline="-25000" dirty="0"/>
              <a:t>0</a:t>
            </a:r>
            <a:r>
              <a:rPr lang="en-US" altLang="zh-TW" dirty="0"/>
              <a:t>,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1</a:t>
            </a:r>
            <a:r>
              <a:rPr lang="en-US" altLang="zh-TW" dirty="0"/>
              <a:t>) are two </a:t>
            </a:r>
            <a:r>
              <a:rPr lang="en-US" altLang="zh-TW" dirty="0" err="1"/>
              <a:t>eigenvalues</a:t>
            </a:r>
            <a:r>
              <a:rPr lang="en-US" altLang="zh-TW" dirty="0"/>
              <a:t> of </a:t>
            </a:r>
            <a:r>
              <a:rPr lang="en-US" altLang="zh-TW" i="1" dirty="0"/>
              <a:t>A</a:t>
            </a:r>
            <a:r>
              <a:rPr lang="en-US" altLang="zh-TW" dirty="0"/>
              <a:t> and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0 </a:t>
            </a:r>
            <a:r>
              <a:rPr lang="en-US" altLang="zh-TW" dirty="0"/>
              <a:t>&lt;=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1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Since the larger uncertainty depends on the smaller </a:t>
            </a:r>
            <a:r>
              <a:rPr lang="en-US" altLang="zh-TW" dirty="0" err="1"/>
              <a:t>eigenvalue</a:t>
            </a:r>
            <a:r>
              <a:rPr lang="en-US" altLang="zh-TW" dirty="0"/>
              <a:t>, it makes sense to find maxima in the smaller </a:t>
            </a:r>
            <a:r>
              <a:rPr lang="en-US" altLang="zh-TW" dirty="0" err="1"/>
              <a:t>eigenvalue</a:t>
            </a:r>
            <a:r>
              <a:rPr lang="en-US" altLang="zh-TW" dirty="0"/>
              <a:t> to locate good features to track.</a:t>
            </a:r>
            <a:endParaRPr lang="zh-TW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08E64B-A876-4D86-922E-3730F0F0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A4AEBB2-2007-473C-AC9E-E8E24E93D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91" y="692696"/>
            <a:ext cx="808510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63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4CF611-B7B9-4CE6-8BA5-399EA7FF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Approximation of Auto-correlation Function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D50D916-CF17-4CE6-940D-A2B6FFC5A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0528" y="2132856"/>
            <a:ext cx="10387523" cy="3819342"/>
          </a:xfrm>
        </p:spPr>
      </p:pic>
    </p:spTree>
    <p:extLst>
      <p:ext uri="{BB962C8B-B14F-4D97-AF65-F5344CB8AC3E}">
        <p14:creationId xmlns:p14="http://schemas.microsoft.com/office/powerpoint/2010/main" val="3588895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472990-84C5-4685-A6C2-D4328A17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</a:p>
        </p:txBody>
      </p:sp>
      <p:pic>
        <p:nvPicPr>
          <p:cNvPr id="2050" name="Picture 2" descr="7-2 以GUI 進行圖形物件的性質存取">
            <a:extLst>
              <a:ext uri="{FF2B5EF4-FFF2-40B4-BE49-F238E27FC236}">
                <a16:creationId xmlns:a16="http://schemas.microsoft.com/office/drawing/2014/main" id="{92E25466-62F4-40B5-BA39-99FC09E4C9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631"/>
            <a:ext cx="8729552" cy="65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54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Measurements (1/3)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Quantity proposed by Harris and Stephens: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l-GR" altLang="zh-TW" i="1" dirty="0"/>
              <a:t>α</a:t>
            </a:r>
            <a:r>
              <a:rPr lang="en-US" altLang="zh-TW" dirty="0"/>
              <a:t> = 0.06</a:t>
            </a:r>
          </a:p>
          <a:p>
            <a:r>
              <a:rPr lang="en-US" altLang="zh-TW" dirty="0"/>
              <a:t>No square roots</a:t>
            </a:r>
          </a:p>
          <a:p>
            <a:r>
              <a:rPr lang="en-US" altLang="zh-TW" dirty="0"/>
              <a:t>It is still rotationally invariant and </a:t>
            </a:r>
            <a:r>
              <a:rPr lang="en-US" altLang="zh-TW" dirty="0" err="1"/>
              <a:t>downweights</a:t>
            </a:r>
            <a:r>
              <a:rPr lang="en-US" altLang="zh-TW" dirty="0"/>
              <a:t> edge-like features when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1</a:t>
            </a:r>
            <a:r>
              <a:rPr lang="el-GR" altLang="zh-TW" dirty="0"/>
              <a:t> </a:t>
            </a:r>
            <a:r>
              <a:rPr lang="en-US" altLang="zh-TW" dirty="0"/>
              <a:t>&gt;&gt;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0</a:t>
            </a:r>
            <a:r>
              <a:rPr lang="en-US" altLang="zh-TW" dirty="0"/>
              <a:t>.</a:t>
            </a:r>
            <a:r>
              <a:rPr lang="en-US" altLang="zh-TW" baseline="-25000" dirty="0"/>
              <a:t> 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428868"/>
            <a:ext cx="7304307" cy="85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117D1D-5C8F-43F2-86C9-3EB586D3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Measurements (2/3)</a:t>
            </a:r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61A8B066-68AF-49AD-9E26-085274C74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Triggs</a:t>
            </a:r>
            <a:r>
              <a:rPr lang="en-US" altLang="zh-TW" dirty="0"/>
              <a:t>(2004)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l-GR" altLang="zh-TW" i="1" dirty="0"/>
              <a:t>α</a:t>
            </a:r>
            <a:r>
              <a:rPr lang="en-US" altLang="zh-TW" dirty="0"/>
              <a:t> = 0.05</a:t>
            </a:r>
          </a:p>
          <a:p>
            <a:endParaRPr lang="en-US" altLang="zh-TW" dirty="0"/>
          </a:p>
          <a:p>
            <a:endParaRPr lang="en-US" altLang="zh-TW" i="1" baseline="-25000" dirty="0"/>
          </a:p>
          <a:p>
            <a:endParaRPr lang="en-US" altLang="zh-TW" i="1" baseline="-25000" dirty="0"/>
          </a:p>
          <a:p>
            <a:endParaRPr lang="en-US" altLang="zh-TW" i="1" baseline="-25000" dirty="0"/>
          </a:p>
          <a:p>
            <a:endParaRPr lang="en-US" altLang="zh-TW" i="1" baseline="-25000" dirty="0"/>
          </a:p>
          <a:p>
            <a:endParaRPr lang="en-US" altLang="zh-TW" i="1" baseline="-25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FF24F6A-C6DF-471F-9604-5D2C11709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492896"/>
            <a:ext cx="2122407" cy="11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84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Measurements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Quantity proposed by Brown, </a:t>
            </a:r>
            <a:r>
              <a:rPr lang="en-US" altLang="zh-TW" dirty="0" err="1"/>
              <a:t>Szeliski</a:t>
            </a:r>
            <a:r>
              <a:rPr lang="en-US" altLang="zh-TW" dirty="0"/>
              <a:t>, and Winder: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It can be used when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1</a:t>
            </a:r>
            <a:r>
              <a:rPr lang="el-GR" altLang="zh-TW" dirty="0"/>
              <a:t> </a:t>
            </a:r>
            <a:r>
              <a:rPr lang="en-US" altLang="zh-TW" i="1" dirty="0"/>
              <a:t>≈</a:t>
            </a:r>
            <a:r>
              <a:rPr lang="en-US" altLang="zh-TW" dirty="0"/>
              <a:t> </a:t>
            </a:r>
            <a:r>
              <a:rPr lang="el-GR" altLang="zh-TW" i="1" dirty="0"/>
              <a:t>λ</a:t>
            </a:r>
            <a:r>
              <a:rPr lang="en-US" altLang="zh-TW" i="1" baseline="-25000" dirty="0"/>
              <a:t>0</a:t>
            </a:r>
            <a:r>
              <a:rPr lang="en-US" altLang="zh-TW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571744"/>
            <a:ext cx="3317434" cy="131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21F4DC-8011-47E2-988C-BE68D961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1B5309-6BF8-460C-BC7B-98BF42FCA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74A43C-2549-4FBA-897A-AC8301EAE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2212"/>
            <a:ext cx="9144000" cy="50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61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Basic Feature Detection Algorithm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1: Compute the horizontal and vertical derivatives of the image 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x</a:t>
            </a:r>
            <a:r>
              <a:rPr lang="en-US" altLang="zh-TW" dirty="0"/>
              <a:t> and 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 by convolving the original image with derivatives of Gaussians.</a:t>
            </a:r>
          </a:p>
          <a:p>
            <a:r>
              <a:rPr lang="en-US" altLang="zh-TW" dirty="0"/>
              <a:t>Step 2: Compute the three images (</a:t>
            </a:r>
            <a:r>
              <a:rPr lang="en-US" altLang="zh-TW" i="1" dirty="0"/>
              <a:t>I</a:t>
            </a:r>
            <a:r>
              <a:rPr lang="en-US" altLang="zh-TW" i="1" baseline="-25000" dirty="0"/>
              <a:t>x</a:t>
            </a:r>
            <a:r>
              <a:rPr lang="en-US" altLang="zh-TW" i="1" baseline="30000" dirty="0"/>
              <a:t>2</a:t>
            </a:r>
            <a:r>
              <a:rPr lang="en-US" altLang="zh-TW" dirty="0"/>
              <a:t>,</a:t>
            </a:r>
            <a:r>
              <a:rPr lang="en-US" altLang="zh-TW" i="1" dirty="0"/>
              <a:t> 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y</a:t>
            </a:r>
            <a:r>
              <a:rPr lang="en-US" altLang="zh-TW" i="1" baseline="-25000" dirty="0"/>
              <a:t> </a:t>
            </a:r>
            <a:r>
              <a:rPr lang="en-US" altLang="zh-TW" i="1" baseline="30000" dirty="0"/>
              <a:t>2</a:t>
            </a:r>
            <a:r>
              <a:rPr lang="en-US" altLang="zh-TW" dirty="0"/>
              <a:t>,</a:t>
            </a:r>
            <a:r>
              <a:rPr lang="en-US" altLang="zh-TW" i="1" dirty="0"/>
              <a:t> 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x</a:t>
            </a:r>
            <a:r>
              <a:rPr lang="en-US" altLang="zh-TW" i="1" dirty="0" err="1"/>
              <a:t>I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) corresponding to the outer products of these gradients.</a:t>
            </a:r>
            <a:endParaRPr lang="zh-TW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Basic Feature Detection Algorithm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3: Convolve each of these images with a larger Gaussian (the weighting kernel).</a:t>
            </a:r>
          </a:p>
          <a:p>
            <a:r>
              <a:rPr lang="en-US" altLang="zh-TW" dirty="0"/>
              <a:t>Step 4: Compute a scalar interest measure using one of the formulas discussed above.</a:t>
            </a:r>
          </a:p>
          <a:p>
            <a:r>
              <a:rPr lang="en-US" altLang="zh-TW" dirty="0"/>
              <a:t>Step 5: Find local maxima above a certain threshold and report them as detected feature point locations.</a:t>
            </a:r>
            <a:endParaRPr lang="zh-TW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Adaptive Non-maximal Suppression (ANMS) (1/2)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A1E05D4-7E6E-4995-B2FD-D819CA992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28" y="1417638"/>
            <a:ext cx="6696744" cy="55141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Adaptive Non-maximal Suppression (ANMS)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Simply finding local maxima -&gt; uneven distribution of feature points</a:t>
            </a:r>
          </a:p>
          <a:p>
            <a:r>
              <a:rPr lang="en-US" altLang="zh-TW" dirty="0"/>
              <a:t>Detect features that are:</a:t>
            </a:r>
          </a:p>
          <a:p>
            <a:pPr lvl="1"/>
            <a:r>
              <a:rPr lang="en-US" altLang="zh-TW" dirty="0"/>
              <a:t>Local maxima</a:t>
            </a:r>
          </a:p>
          <a:p>
            <a:pPr lvl="1"/>
            <a:r>
              <a:rPr lang="en-US" altLang="zh-TW" dirty="0"/>
              <a:t>Response value is greater than all of its neighbors within a radius </a:t>
            </a:r>
            <a:r>
              <a:rPr lang="en-US" altLang="zh-TW" i="1" dirty="0"/>
              <a:t>r</a:t>
            </a:r>
            <a:endParaRPr lang="zh-TW" altLang="en-US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Feature Detection and Matching (1/4)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7.1 Points and patches</a:t>
            </a:r>
          </a:p>
          <a:p>
            <a:r>
              <a:rPr lang="en-US" altLang="zh-TW" dirty="0"/>
              <a:t>7.2 Edges</a:t>
            </a:r>
            <a:r>
              <a:rPr lang="zh-TW" altLang="en-US" dirty="0"/>
              <a:t> </a:t>
            </a:r>
            <a:r>
              <a:rPr lang="en-US" altLang="zh-TW" dirty="0"/>
              <a:t>and contours</a:t>
            </a:r>
          </a:p>
          <a:p>
            <a:r>
              <a:rPr lang="en-US" altLang="zh-TW" dirty="0"/>
              <a:t>7.3 Contour tracking</a:t>
            </a:r>
          </a:p>
          <a:p>
            <a:r>
              <a:rPr lang="en-US" altLang="zh-TW" dirty="0"/>
              <a:t>7.4 Lines and vanishing points</a:t>
            </a:r>
          </a:p>
          <a:p>
            <a:r>
              <a:rPr lang="en-US" altLang="zh-TW" dirty="0"/>
              <a:t>7.5 Segmentation</a:t>
            </a:r>
            <a:endParaRPr lang="zh-TW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Measuring Repeatability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Which feature points should we use among the large number of detected feature points?</a:t>
            </a:r>
          </a:p>
          <a:p>
            <a:r>
              <a:rPr lang="en-US" altLang="zh-TW" dirty="0"/>
              <a:t>Measure repeatability after applying rotations, scale changes, illumination changes, viewpoint changes, and adding noise.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Scale Invariance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Problem: if no good feature points in image?</a:t>
            </a:r>
          </a:p>
          <a:p>
            <a:r>
              <a:rPr lang="en-US" altLang="zh-TW" dirty="0"/>
              <a:t>Solution: multi-scale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49E17C-AEA2-4C73-B229-2134C6CF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704483"/>
            <a:ext cx="7056784" cy="41152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Scale Invariance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012160" y="62373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DoG</a:t>
            </a:r>
            <a:r>
              <a:rPr lang="en-US" altLang="zh-TW" dirty="0"/>
              <a:t>: Difference of Gaussian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639306-346E-45EB-97DB-7DA154A7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988840"/>
            <a:ext cx="9217024" cy="386053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AD5D78-400B-4395-AB2D-3F065307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Rotational Invariance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91C2C3-690E-428D-A985-52E544516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4EDC14C-0871-41E6-BD62-B5CABEE54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6133"/>
            <a:ext cx="9144000" cy="44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15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03F8F4-9664-4267-B7D5-FE08F426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Affine Invariance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A0996E-F04B-456F-8476-A4B71ECF2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56D0646-B38C-4C29-9ACA-4E5013FCD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60" y="1913738"/>
            <a:ext cx="9474320" cy="33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31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Maximally Stable Extremal Region (MSER)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Only work for grayscale images</a:t>
            </a:r>
          </a:p>
          <a:p>
            <a:r>
              <a:rPr lang="en-US" altLang="zh-TW" dirty="0"/>
              <a:t>Incrementally add pixels as the threshold is changed.</a:t>
            </a:r>
          </a:p>
          <a:p>
            <a:r>
              <a:rPr lang="en-US" altLang="zh-TW" dirty="0"/>
              <a:t>Maximally stable: changing rate of area with respect to the threshold is minimal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248292-F3BE-467B-A33C-6D2ACF8A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5104"/>
            <a:ext cx="9144000" cy="276407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33AFB97-D49F-418D-B828-695042AE2F00}"/>
              </a:ext>
            </a:extLst>
          </p:cNvPr>
          <p:cNvSpPr/>
          <p:nvPr/>
        </p:nvSpPr>
        <p:spPr>
          <a:xfrm>
            <a:off x="0" y="-30545"/>
            <a:ext cx="5238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hlinkClick r:id="rId4"/>
              </a:rPr>
              <a:t>https://www.youtube.com/watch?v=tWdJ-NFE6vY</a:t>
            </a:r>
            <a:endParaRPr lang="en-US" altLang="zh-TW" sz="1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C7FD7E-D56F-426E-9627-917E90666F4C}"/>
              </a:ext>
            </a:extLst>
          </p:cNvPr>
          <p:cNvSpPr/>
          <p:nvPr/>
        </p:nvSpPr>
        <p:spPr>
          <a:xfrm>
            <a:off x="5264089" y="-30546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hlinkClick r:id="rId5"/>
              </a:rPr>
              <a:t>https://www.youtube.com/watch?v=yJ7HSDvTdmg</a:t>
            </a:r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2047587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895D9-90F6-4FED-9668-6680D134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Recent Papers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CF440E-1FE4-402C-A557-BCACA6FC1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Learning covariant feature detectors (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Lenc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 and 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Vedaldi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 2016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);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Learning to assign orientations to feature points (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Yi, Verdie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Ital"/>
              </a:rPr>
              <a:t>et al.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2016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);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 LIFT, learned invariant feature transforms (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Yi, Trulls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Ital"/>
              </a:rPr>
              <a:t>et al.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2016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),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n-US" altLang="zh-TW" sz="2400" b="0" i="0" u="none" strike="noStrike" baseline="0" dirty="0" err="1">
                <a:solidFill>
                  <a:srgbClr val="000000"/>
                </a:solidFill>
                <a:latin typeface="NimbusRomNo9L-Regu"/>
              </a:rPr>
              <a:t>SuperPoint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, self-supervised interest point detection and description (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DeTone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, 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Malisiewicz,and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 </a:t>
            </a:r>
            <a:r>
              <a:rPr lang="en-US" altLang="zh-TW" sz="2400" b="0" i="0" u="none" strike="noStrike" baseline="0" dirty="0" err="1">
                <a:solidFill>
                  <a:srgbClr val="4D0F00"/>
                </a:solidFill>
                <a:latin typeface="NimbusRomNo9L-Regu"/>
              </a:rPr>
              <a:t>Rabinovich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 2018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), and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 LF-Net, learning local features from images (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Ono, Trulls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Ital"/>
              </a:rPr>
              <a:t>et al. </a:t>
            </a:r>
            <a:r>
              <a:rPr lang="en-US" altLang="zh-TW" sz="2400" b="0" i="0" u="none" strike="noStrike" baseline="0" dirty="0">
                <a:solidFill>
                  <a:srgbClr val="4D0F00"/>
                </a:solidFill>
                <a:latin typeface="NimbusRomNo9L-Regu"/>
              </a:rPr>
              <a:t>2018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), all three of which</a:t>
            </a:r>
          </a:p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imbusRomNo9L-Regu"/>
              </a:rPr>
              <a:t>jointly optimize the detectors and descriptors in a single (multi-head) pipeline;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4397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7.1.2 Feature Descriptors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Sum of squared difference</a:t>
            </a:r>
          </a:p>
          <a:p>
            <a:r>
              <a:rPr lang="en-US" altLang="zh-TW" dirty="0"/>
              <a:t>Normalized cross-correlation (Chapter 9)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A80FB3-0327-461E-8D69-44B31DCD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1417638"/>
            <a:ext cx="9115425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雅量、背影、癩蝦蟆！記得這些課文，才是台灣學生啊？ | 鄉民爆報看| Oops | 聯合新聞網">
            <a:extLst>
              <a:ext uri="{FF2B5EF4-FFF2-40B4-BE49-F238E27FC236}">
                <a16:creationId xmlns:a16="http://schemas.microsoft.com/office/drawing/2014/main" id="{A0FDC01C-D8E6-4237-BF31-BF682D4BD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949113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Scale Invariant Feature Transform (SIFT)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7867895" cy="520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Feature Detection and Matching (2/4)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EAF8DB8-EA6F-413E-ACB1-A48164C40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0404" y="1600200"/>
            <a:ext cx="6103192" cy="45259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BD46714F-6C48-40AB-B22E-C5A0915F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2" y="5402861"/>
            <a:ext cx="2885169" cy="1800000"/>
          </a:xfrm>
          <a:prstGeom prst="rect">
            <a:avLst/>
          </a:prstGeom>
        </p:spPr>
      </p:pic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16A110E7-3E5C-4687-A7CC-5ECE04F2A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" y="3591587"/>
            <a:ext cx="2889473" cy="18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27E937C-08DC-4963-A854-79C10E10B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" y="1780312"/>
            <a:ext cx="2889473" cy="180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120A50-E590-416E-8969-97C2B8758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9" y="-28284"/>
            <a:ext cx="2889474" cy="179732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1477339-EC82-49F9-9C9A-E2A08D4FA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39" y="59719"/>
            <a:ext cx="5400000" cy="33589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7EA4507-C88C-40E1-BF27-5A4A2A8702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39" y="3465258"/>
            <a:ext cx="5400000" cy="33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15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Multi-scale Oriented Patches (MOP)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Simpler SIFT, without every scale </a:t>
            </a:r>
            <a:r>
              <a:rPr lang="en-US" altLang="zh-TW" dirty="0" err="1"/>
              <a:t>DoGs</a:t>
            </a:r>
            <a:endParaRPr lang="en-US" altLang="zh-TW" dirty="0"/>
          </a:p>
          <a:p>
            <a:r>
              <a:rPr lang="en-US" altLang="zh-TW" dirty="0"/>
              <a:t>Used on image stitching, and so on</a:t>
            </a:r>
          </a:p>
          <a:p>
            <a:r>
              <a:rPr lang="en-US" altLang="zh-TW" dirty="0"/>
              <a:t>Detector: Harris corner detector</a:t>
            </a:r>
          </a:p>
          <a:p>
            <a:r>
              <a:rPr lang="en-US" altLang="zh-TW" dirty="0"/>
              <a:t>Multi-scale -&gt; make program robust</a:t>
            </a:r>
          </a:p>
          <a:p>
            <a:r>
              <a:rPr lang="en-US" altLang="zh-TW" dirty="0" err="1"/>
              <a:t>DoG</a:t>
            </a:r>
            <a:r>
              <a:rPr lang="en-US" altLang="zh-TW" dirty="0"/>
              <a:t>: Difference of Gaussian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282C01-CC2A-420D-80E2-E027419A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Multi-scale Oriented Patches (MOP)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733514-80F7-4BF0-85BB-B5BF9BD90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AFB74D-DB01-4543-92B5-3F77ED584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25560"/>
            <a:ext cx="7859216" cy="45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Orientation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673E85-2FA8-44B0-AA80-21DD6D1D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6133"/>
            <a:ext cx="9144000" cy="442573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Orientation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BBB80F-6186-4B88-B1E3-1C88AB39A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08685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059C1F-6080-44BA-B37B-FD51814E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Gradient Location-orientation Histogram (GLOH)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552982-6F06-40EB-BF63-2AD208E98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0703B5D-351A-4D0D-88FE-4A9644201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808"/>
            <a:ext cx="9144000" cy="474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84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7.1.3 Feature Matching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Two subjects:</a:t>
            </a:r>
          </a:p>
          <a:p>
            <a:pPr lvl="1"/>
            <a:r>
              <a:rPr lang="en-US" altLang="zh-TW" dirty="0"/>
              <a:t>select a matching strategy</a:t>
            </a:r>
          </a:p>
          <a:p>
            <a:pPr lvl="1"/>
            <a:r>
              <a:rPr lang="en-US" altLang="zh-TW" dirty="0"/>
              <a:t>devise efficient data structures and algorithms to perform this matching</a:t>
            </a:r>
            <a:endParaRPr lang="zh-TW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Matching Strategy (1/4)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Simplest method: set a distance threshold and match within this threshold.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617AC8-1AD3-4BB5-A04C-4686C20A9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7" y="2708920"/>
            <a:ext cx="9144000" cy="401156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Matching Strategy (2/4)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Confusion matrix to estimate performance: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187451-9269-403D-850A-FEFAFBD7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9144000" cy="416784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0"/>
            <a:ext cx="9145016" cy="67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5B733455-1ACA-4595-A275-33F737DEB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32" r="44"/>
          <a:stretch/>
        </p:blipFill>
        <p:spPr>
          <a:xfrm>
            <a:off x="896369" y="1628800"/>
            <a:ext cx="7348039" cy="4497363"/>
          </a:xfr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A48F815-50AC-4CFB-B162-DF2875BA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Feature Detection and Matching (3/4)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1083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Matching Strategy (3/4)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FC0E50-E3B6-4948-8E45-211713693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40" y="1316303"/>
            <a:ext cx="7452320" cy="550991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00496" y="1571612"/>
            <a:ext cx="51435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ROC: Receiver Operating Characteristic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Matching Strategy (4/4)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94010"/>
            <a:ext cx="8229600" cy="4525963"/>
          </a:xfrm>
        </p:spPr>
        <p:txBody>
          <a:bodyPr/>
          <a:lstStyle/>
          <a:p>
            <a:r>
              <a:rPr lang="en-US" altLang="zh-TW" dirty="0"/>
              <a:t>Indexing structures:</a:t>
            </a:r>
          </a:p>
          <a:p>
            <a:pPr lvl="1"/>
            <a:r>
              <a:rPr lang="en-US" altLang="zh-TW" dirty="0"/>
              <a:t>Multi-dimensional search tree</a:t>
            </a:r>
          </a:p>
          <a:p>
            <a:pPr lvl="1"/>
            <a:r>
              <a:rPr lang="en-US" altLang="zh-TW" dirty="0"/>
              <a:t>Multi-dimensional hashing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18DC2EF-27EE-4DF5-A521-60F1CD90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19" y="2636912"/>
            <a:ext cx="5616624" cy="291950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5575870"/>
            <a:ext cx="4922346" cy="128213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7.1.4 Feature Tracking (1/3)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To find a set of likely feature locations in a first image and to then search for their corresponding locations in subsequent images.</a:t>
            </a:r>
          </a:p>
          <a:p>
            <a:r>
              <a:rPr lang="en-US" altLang="zh-TW" dirty="0"/>
              <a:t>Expected amount of motion and appearance deformation between adjacent frames is expected to be small.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Feature Tracking (2/3)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Selecting good features to track is closely related to selecting good features to match.</a:t>
            </a:r>
          </a:p>
          <a:p>
            <a:r>
              <a:rPr lang="en-US" altLang="zh-TW" dirty="0"/>
              <a:t>When searching corresponding patch, weighted summed square difference works well enough.</a:t>
            </a:r>
          </a:p>
          <a:p>
            <a:pPr>
              <a:buNone/>
            </a:pPr>
            <a:r>
              <a:rPr lang="en-US" altLang="zh-TW" dirty="0"/>
              <a:t> </a:t>
            </a:r>
            <a:endParaRPr lang="zh-TW" alt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Feature Tracking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If features are being tracked over longer image sequences, their appearance can undergo larger changes.</a:t>
            </a:r>
          </a:p>
          <a:p>
            <a:pPr lvl="1"/>
            <a:r>
              <a:rPr lang="en-US" altLang="zh-TW" dirty="0"/>
              <a:t>Continuously match against the originally detected feature</a:t>
            </a:r>
          </a:p>
          <a:p>
            <a:pPr lvl="1"/>
            <a:r>
              <a:rPr lang="en-US" altLang="zh-TW" dirty="0"/>
              <a:t>Re-sample each subsequent frame at the matching location</a:t>
            </a:r>
          </a:p>
          <a:p>
            <a:pPr lvl="1"/>
            <a:r>
              <a:rPr lang="en-US" altLang="zh-TW" dirty="0"/>
              <a:t>Use affine motion model to measure dissimilarity </a:t>
            </a:r>
          </a:p>
          <a:p>
            <a:pPr lvl="1">
              <a:buNone/>
            </a:pPr>
            <a:r>
              <a:rPr lang="en-US" altLang="zh-TW" dirty="0"/>
              <a:t>	(ex: </a:t>
            </a:r>
            <a:r>
              <a:rPr lang="en-US" altLang="zh-TW" dirty="0" err="1"/>
              <a:t>Kanade</a:t>
            </a:r>
            <a:r>
              <a:rPr lang="en-US" altLang="zh-TW" dirty="0"/>
              <a:t>–Lucas–</a:t>
            </a:r>
            <a:r>
              <a:rPr lang="en-US" altLang="zh-TW" dirty="0" err="1"/>
              <a:t>Tomasi</a:t>
            </a:r>
            <a:r>
              <a:rPr lang="en-US" altLang="zh-TW" dirty="0"/>
              <a:t> (KLT) tracker)</a:t>
            </a:r>
            <a:endParaRPr lang="zh-TW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7.2 Edges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What are edges in image:</a:t>
            </a:r>
          </a:p>
          <a:p>
            <a:pPr lvl="1"/>
            <a:r>
              <a:rPr lang="en-US" altLang="zh-TW" dirty="0"/>
              <a:t>The boundaries of objects</a:t>
            </a:r>
          </a:p>
          <a:p>
            <a:pPr lvl="1"/>
            <a:r>
              <a:rPr lang="en-US" altLang="zh-TW" dirty="0"/>
              <a:t>Occlusion events in 3D</a:t>
            </a:r>
          </a:p>
          <a:p>
            <a:pPr lvl="1"/>
            <a:r>
              <a:rPr lang="en-US" altLang="zh-TW" dirty="0"/>
              <a:t>Shadow boundaries or crease edges</a:t>
            </a:r>
          </a:p>
          <a:p>
            <a:pPr lvl="1"/>
            <a:r>
              <a:rPr lang="en-US" altLang="zh-TW" dirty="0"/>
              <a:t>Grouped into longer curves or contours</a:t>
            </a:r>
            <a:endParaRPr lang="zh-TW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Edges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67" y="1417638"/>
            <a:ext cx="9122763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7.2.1 Edge Detection (1/3)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Edge has rapid intensity variation.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i="1" dirty="0"/>
              <a:t>J</a:t>
            </a:r>
            <a:r>
              <a:rPr lang="en-US" altLang="zh-TW" dirty="0"/>
              <a:t>: local gradient vector</a:t>
            </a:r>
          </a:p>
          <a:p>
            <a:pPr lvl="1">
              <a:buNone/>
            </a:pPr>
            <a:r>
              <a:rPr lang="en-US" altLang="zh-TW" dirty="0"/>
              <a:t>	Its direction is perpendicular to the edge, and its magnitude is the intensity variation.</a:t>
            </a:r>
          </a:p>
          <a:p>
            <a:pPr lvl="1"/>
            <a:r>
              <a:rPr lang="en-US" altLang="zh-TW" i="1" dirty="0"/>
              <a:t>I</a:t>
            </a:r>
            <a:r>
              <a:rPr lang="en-US" altLang="zh-TW" dirty="0"/>
              <a:t>: original image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500306"/>
            <a:ext cx="5515862" cy="116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Edge Detection (2/3)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Taking image derivatives makes noise larger.</a:t>
            </a:r>
          </a:p>
          <a:p>
            <a:r>
              <a:rPr lang="en-US" altLang="zh-TW" dirty="0"/>
              <a:t>Use Gaussian filter to remove noise:</a:t>
            </a:r>
          </a:p>
          <a:p>
            <a:endParaRPr lang="en-US" altLang="zh-TW" dirty="0"/>
          </a:p>
          <a:p>
            <a:pPr lvl="1"/>
            <a:endParaRPr lang="en-US" altLang="zh-TW" i="1" dirty="0"/>
          </a:p>
          <a:p>
            <a:pPr lvl="1"/>
            <a:r>
              <a:rPr lang="en-US" altLang="zh-TW" i="1" dirty="0"/>
              <a:t>G</a:t>
            </a:r>
            <a:r>
              <a:rPr lang="en-US" altLang="zh-TW" dirty="0"/>
              <a:t>: Gaussian filter</a:t>
            </a:r>
          </a:p>
          <a:p>
            <a:pPr lvl="1"/>
            <a:r>
              <a:rPr lang="el-GR" altLang="zh-TW" i="1" dirty="0"/>
              <a:t>σ</a:t>
            </a:r>
            <a:r>
              <a:rPr lang="en-US" altLang="zh-TW" dirty="0"/>
              <a:t>: width of Gaussian filter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928934"/>
            <a:ext cx="718462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Edge Detection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To thin such a continuous gradient image to only return isolated edges:</a:t>
            </a:r>
          </a:p>
          <a:p>
            <a:r>
              <a:rPr lang="en-US" altLang="zh-TW" dirty="0"/>
              <a:t>Use </a:t>
            </a:r>
            <a:r>
              <a:rPr lang="en-US" altLang="zh-TW" dirty="0" err="1"/>
              <a:t>Laplacian</a:t>
            </a:r>
            <a:r>
              <a:rPr lang="en-US" altLang="zh-TW" dirty="0"/>
              <a:t> of Gaussian:</a:t>
            </a:r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i="1" dirty="0"/>
              <a:t>S</a:t>
            </a:r>
            <a:r>
              <a:rPr lang="en-US" altLang="zh-TW" dirty="0"/>
              <a:t>: second gradient operator</a:t>
            </a:r>
          </a:p>
          <a:p>
            <a:r>
              <a:rPr lang="en-US" altLang="zh-TW" dirty="0"/>
              <a:t>Then find the zero crossings to get the maximum of gradient.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357562"/>
            <a:ext cx="6879158" cy="93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Feature Detection and Matching (4/4)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200E0C5-9ECD-46E0-810C-6FFF2733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24" y="1238303"/>
            <a:ext cx="7740352" cy="489441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Scale Selection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24744"/>
            <a:ext cx="7200800" cy="557401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Color Edge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Band separation and combination -&gt; not good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173541"/>
            <a:ext cx="6286544" cy="468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 Lines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Man-made world is full of straight lines, so detecting and matching these lines can be useful in a variety of applications.</a:t>
            </a:r>
            <a:endParaRPr lang="zh-TW" alt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7.3.1 Successive Approximation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Line simplification:</a:t>
            </a:r>
          </a:p>
          <a:p>
            <a:pPr lvl="1"/>
            <a:r>
              <a:rPr lang="en-US" altLang="zh-TW" dirty="0"/>
              <a:t>Piecewise-linear </a:t>
            </a:r>
            <a:r>
              <a:rPr lang="en-US" altLang="zh-TW" dirty="0" err="1"/>
              <a:t>polyline</a:t>
            </a:r>
            <a:endParaRPr lang="en-US" altLang="zh-TW" dirty="0"/>
          </a:p>
          <a:p>
            <a:pPr lvl="1"/>
            <a:r>
              <a:rPr lang="en-US" altLang="zh-TW" dirty="0"/>
              <a:t>B-</a:t>
            </a:r>
            <a:r>
              <a:rPr lang="en-US" altLang="zh-TW" dirty="0" err="1"/>
              <a:t>spline</a:t>
            </a:r>
            <a:r>
              <a:rPr lang="en-US" altLang="zh-TW" dirty="0"/>
              <a:t> curve</a:t>
            </a: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214686"/>
            <a:ext cx="8411672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7.3.2 Hough Transforms (1/4)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Original Hough transforms: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387426"/>
            <a:ext cx="8672873" cy="39212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537832"/>
            <a:ext cx="8568952" cy="384429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E0D98BF-ABCA-4A0E-BE40-F6E1E3402DAE}"/>
              </a:ext>
            </a:extLst>
          </p:cNvPr>
          <p:cNvSpPr txBox="1"/>
          <p:nvPr/>
        </p:nvSpPr>
        <p:spPr>
          <a:xfrm>
            <a:off x="3991740" y="0"/>
            <a:ext cx="5175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hlinkClick r:id="rId5"/>
              </a:rPr>
              <a:t>https://www.youtube.com/watch?v=UgZS0UiFqmk&amp;list=LL&amp;index=3</a:t>
            </a:r>
            <a:endParaRPr lang="zh-TW" altLang="en-US" sz="14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8AE4CD-F227-4A16-8976-76307078D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Hough Transforms (2/4)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82EBEE1-8295-47DF-9014-9E6248B0D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429335"/>
            <a:ext cx="6624736" cy="52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AED5FB-56E3-4DF3-9E51-90782F628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Hough Transforms (3/4)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26E7721-88F1-45E8-B292-744FDF989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583" y="1196752"/>
            <a:ext cx="809021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12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Hough Transforms (4/4)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Oriented Hough transform: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357430"/>
            <a:ext cx="8723320" cy="393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387426"/>
            <a:ext cx="8672873" cy="392129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Hough Transforms Algorithm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1: Clear the accumulator array.</a:t>
            </a:r>
          </a:p>
          <a:p>
            <a:r>
              <a:rPr lang="en-US" altLang="zh-TW" dirty="0"/>
              <a:t>Step 2: For each detected </a:t>
            </a:r>
            <a:r>
              <a:rPr lang="en-US" altLang="zh-TW" dirty="0" err="1"/>
              <a:t>edgel</a:t>
            </a:r>
            <a:r>
              <a:rPr lang="en-US" altLang="zh-TW" dirty="0"/>
              <a:t> at location </a:t>
            </a:r>
          </a:p>
          <a:p>
            <a:pPr>
              <a:buNone/>
            </a:pPr>
            <a:r>
              <a:rPr lang="en-US" altLang="zh-TW" dirty="0"/>
              <a:t>	(</a:t>
            </a:r>
            <a:r>
              <a:rPr lang="en-US" altLang="zh-TW" i="1" dirty="0"/>
              <a:t>x</a:t>
            </a:r>
            <a:r>
              <a:rPr lang="en-US" altLang="zh-TW" dirty="0"/>
              <a:t>, </a:t>
            </a:r>
            <a:r>
              <a:rPr lang="en-US" altLang="zh-TW" i="1" dirty="0"/>
              <a:t>y</a:t>
            </a:r>
            <a:r>
              <a:rPr lang="en-US" altLang="zh-TW" dirty="0"/>
              <a:t>) and orientation </a:t>
            </a:r>
            <a:r>
              <a:rPr lang="el-GR" altLang="zh-TW" i="1" dirty="0"/>
              <a:t>θ</a:t>
            </a:r>
            <a:r>
              <a:rPr lang="en-US" altLang="zh-TW" dirty="0"/>
              <a:t> = tan</a:t>
            </a:r>
            <a:r>
              <a:rPr lang="en-US" altLang="zh-TW" baseline="30000" dirty="0"/>
              <a:t>-1</a:t>
            </a:r>
            <a:r>
              <a:rPr lang="en-US" altLang="zh-TW" dirty="0"/>
              <a:t>(</a:t>
            </a:r>
            <a:r>
              <a:rPr lang="en-US" altLang="zh-TW" i="1" dirty="0" err="1"/>
              <a:t>n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/</a:t>
            </a:r>
            <a:r>
              <a:rPr lang="en-US" altLang="zh-TW" i="1" dirty="0" err="1"/>
              <a:t>n</a:t>
            </a:r>
            <a:r>
              <a:rPr lang="en-US" altLang="zh-TW" i="1" baseline="-25000" dirty="0" err="1"/>
              <a:t>x</a:t>
            </a:r>
            <a:r>
              <a:rPr lang="en-US" altLang="zh-TW" dirty="0"/>
              <a:t>), compute the value of d = </a:t>
            </a:r>
            <a:r>
              <a:rPr lang="en-US" altLang="zh-TW" i="1" dirty="0"/>
              <a:t>x</a:t>
            </a:r>
            <a:r>
              <a:rPr lang="en-US" altLang="zh-TW" dirty="0"/>
              <a:t>*</a:t>
            </a:r>
            <a:r>
              <a:rPr lang="en-US" altLang="zh-TW" i="1" dirty="0" err="1"/>
              <a:t>n</a:t>
            </a:r>
            <a:r>
              <a:rPr lang="en-US" altLang="zh-TW" i="1" baseline="-25000" dirty="0" err="1"/>
              <a:t>x</a:t>
            </a:r>
            <a:r>
              <a:rPr lang="en-US" altLang="zh-TW" dirty="0"/>
              <a:t> + </a:t>
            </a:r>
            <a:r>
              <a:rPr lang="en-US" altLang="zh-TW" i="1" dirty="0"/>
              <a:t>y</a:t>
            </a:r>
            <a:r>
              <a:rPr lang="en-US" altLang="zh-TW" dirty="0"/>
              <a:t>*</a:t>
            </a:r>
            <a:r>
              <a:rPr lang="en-US" altLang="zh-TW" i="1" dirty="0" err="1"/>
              <a:t>n</a:t>
            </a:r>
            <a:r>
              <a:rPr lang="en-US" altLang="zh-TW" i="1" baseline="-25000" dirty="0" err="1"/>
              <a:t>y</a:t>
            </a:r>
            <a:r>
              <a:rPr lang="en-US" altLang="zh-TW" dirty="0"/>
              <a:t> and increment the accumulator corresponding to (</a:t>
            </a:r>
            <a:r>
              <a:rPr lang="el-GR" altLang="zh-TW" i="1" dirty="0"/>
              <a:t>θ</a:t>
            </a:r>
            <a:r>
              <a:rPr lang="en-US" altLang="zh-TW" dirty="0"/>
              <a:t>, </a:t>
            </a:r>
            <a:r>
              <a:rPr lang="en-US" altLang="zh-TW" i="1" dirty="0"/>
              <a:t>d</a:t>
            </a:r>
            <a:r>
              <a:rPr lang="en-US" altLang="zh-TW" dirty="0"/>
              <a:t>).</a:t>
            </a:r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343700"/>
            <a:ext cx="7429552" cy="25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Hough Transforms Algorithm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Step 3: Find the peaks in the accumulator corresponding to lines.</a:t>
            </a:r>
          </a:p>
          <a:p>
            <a:r>
              <a:rPr lang="en-US" altLang="zh-TW" dirty="0"/>
              <a:t>Step 4: Optionally re-fit the lines to the constituent </a:t>
            </a:r>
            <a:r>
              <a:rPr lang="en-US" altLang="zh-TW" dirty="0" err="1"/>
              <a:t>edgels</a:t>
            </a:r>
            <a:r>
              <a:rPr lang="en-US" altLang="zh-TW" dirty="0"/>
              <a:t>.</a:t>
            </a:r>
            <a:endParaRPr lang="zh-TW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 Points and Patches (1/4)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There are two main approaches:</a:t>
            </a:r>
          </a:p>
          <a:p>
            <a:pPr lvl="1"/>
            <a:r>
              <a:rPr lang="en-US" altLang="zh-TW" dirty="0"/>
              <a:t>Find features in one image that can be accurately tracked using a local search technique. (e.g., video sequences)</a:t>
            </a:r>
          </a:p>
          <a:p>
            <a:pPr lvl="1"/>
            <a:r>
              <a:rPr lang="en-US" altLang="zh-TW" dirty="0"/>
              <a:t>Independently detect features in all the images under consideration and then match features based on their local appearance. (e.g., stitching panoramas, establishing correspondences)</a:t>
            </a:r>
            <a:endParaRPr lang="zh-TW" alt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RANSAC-based Line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Another alternative to the Hough transform is the </a:t>
            </a:r>
            <a:r>
              <a:rPr lang="en-US" altLang="zh-TW" dirty="0" err="1"/>
              <a:t>RANdom</a:t>
            </a:r>
            <a:r>
              <a:rPr lang="en-US" altLang="zh-TW" dirty="0"/>
              <a:t> </a:t>
            </a:r>
            <a:r>
              <a:rPr lang="en-US" altLang="zh-TW" dirty="0" err="1"/>
              <a:t>SAmple</a:t>
            </a:r>
            <a:r>
              <a:rPr lang="en-US" altLang="zh-TW" dirty="0"/>
              <a:t> Consensus (RANSAC) algorithm.</a:t>
            </a:r>
          </a:p>
          <a:p>
            <a:r>
              <a:rPr lang="en-US" altLang="zh-TW" dirty="0"/>
              <a:t>RANSAC randomly chooses pairs of </a:t>
            </a:r>
            <a:r>
              <a:rPr lang="en-US" altLang="zh-TW" dirty="0" err="1"/>
              <a:t>edgels</a:t>
            </a:r>
            <a:r>
              <a:rPr lang="en-US" altLang="zh-TW" dirty="0"/>
              <a:t> to form a line hypothesis and then tests how many other </a:t>
            </a:r>
            <a:r>
              <a:rPr lang="en-US" altLang="zh-TW" dirty="0" err="1"/>
              <a:t>edgels</a:t>
            </a:r>
            <a:r>
              <a:rPr lang="en-US" altLang="zh-TW" dirty="0"/>
              <a:t> fall onto this line.</a:t>
            </a:r>
          </a:p>
          <a:p>
            <a:r>
              <a:rPr lang="en-US" altLang="zh-TW" dirty="0"/>
              <a:t>Lines with sufficiently large numbers of matching </a:t>
            </a:r>
            <a:r>
              <a:rPr lang="en-US" altLang="zh-TW" dirty="0" err="1"/>
              <a:t>edgels</a:t>
            </a:r>
            <a:r>
              <a:rPr lang="en-US" altLang="zh-TW" dirty="0"/>
              <a:t> are then selected as the desired line segments.</a:t>
            </a:r>
            <a:endParaRPr lang="zh-TW" alt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88969F-A149-471A-9930-FA0EE526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RANSAC</a:t>
            </a:r>
            <a:endParaRPr lang="zh-TW" altLang="en-US" dirty="0"/>
          </a:p>
        </p:txBody>
      </p:sp>
      <p:pic>
        <p:nvPicPr>
          <p:cNvPr id="10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390B2E3-003D-43EB-BE1E-2AFE0ADA67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40476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7.3.3 Vanishing Points (1/5)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Parallel lines in 3D have the same vanishing point.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47" y="2852936"/>
            <a:ext cx="8583106" cy="359038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544B08-6C1B-4CF9-8407-2F9897D4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1026" name="Picture 2" descr="為什麼透視圖的消失點會連成一條消失線？ « Opass&amp;amp;#39;s Blog">
            <a:extLst>
              <a:ext uri="{FF2B5EF4-FFF2-40B4-BE49-F238E27FC236}">
                <a16:creationId xmlns:a16="http://schemas.microsoft.com/office/drawing/2014/main" id="{959AC3E2-233E-48E2-A311-71E30C8A7D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" y="411659"/>
            <a:ext cx="9066188" cy="60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669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Points (2/5)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location of vanishing point hypothesis:</a:t>
            </a:r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i="1" dirty="0"/>
              <a:t>m</a:t>
            </a:r>
            <a:r>
              <a:rPr lang="en-US" altLang="zh-TW" dirty="0"/>
              <a:t>: line equations in 3D representation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BAD75F3-4FC6-4D8E-B38C-5440929A9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420888"/>
            <a:ext cx="3635896" cy="72928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Points (3/5)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Corresponding weight:</a:t>
            </a:r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i="1" dirty="0" err="1"/>
              <a:t>l</a:t>
            </a:r>
            <a:r>
              <a:rPr lang="en-US" altLang="zh-TW" i="1" baseline="-25000" dirty="0" err="1"/>
              <a:t>i</a:t>
            </a:r>
            <a:r>
              <a:rPr lang="en-US" altLang="zh-TW" dirty="0"/>
              <a:t>, </a:t>
            </a:r>
            <a:r>
              <a:rPr lang="en-US" altLang="zh-TW" i="1" dirty="0" err="1"/>
              <a:t>l</a:t>
            </a:r>
            <a:r>
              <a:rPr lang="en-US" altLang="zh-TW" i="1" baseline="-25000" dirty="0" err="1"/>
              <a:t>j</a:t>
            </a:r>
            <a:r>
              <a:rPr lang="en-US" altLang="zh-TW" dirty="0"/>
              <a:t>: corresponding line segment lengths</a:t>
            </a:r>
          </a:p>
          <a:p>
            <a:r>
              <a:rPr lang="en-US" altLang="zh-TW" dirty="0"/>
              <a:t>This has the desirable effect of </a:t>
            </a:r>
            <a:r>
              <a:rPr lang="en-US" altLang="zh-TW" dirty="0" err="1"/>
              <a:t>downweighting</a:t>
            </a:r>
            <a:r>
              <a:rPr lang="en-US" altLang="zh-TW" dirty="0"/>
              <a:t> (near-)collinear line segments and short line segments.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BEFA3F-8379-4DCE-ADF3-87C213F5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560352"/>
            <a:ext cx="2801810" cy="63294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Points (4/5)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44000" cy="31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4768822-539B-4F2B-B767-ACAEA48AB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5373216"/>
            <a:ext cx="4857750" cy="58102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Points (5/5)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 </a:t>
            </a:r>
            <a:r>
              <a:rPr lang="en-US" altLang="zh-TW" dirty="0" err="1"/>
              <a:t>robustified</a:t>
            </a:r>
            <a:r>
              <a:rPr lang="en-US" altLang="zh-TW" dirty="0"/>
              <a:t> least squares estimate for the vanishing point: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6379479-0BC4-4A92-9A5D-FB1B4C405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4" y="3140968"/>
            <a:ext cx="7680291" cy="1224136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7.4 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Graph-based segmentation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48" y="2346955"/>
            <a:ext cx="83248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800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Graph-based segmentation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40" y="2484735"/>
            <a:ext cx="6930520" cy="27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2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plementing Animations | XP Framework">
            <a:extLst>
              <a:ext uri="{FF2B5EF4-FFF2-40B4-BE49-F238E27FC236}">
                <a16:creationId xmlns:a16="http://schemas.microsoft.com/office/drawing/2014/main" id="{BA955327-FAA5-4F7F-839A-BC28E42D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93096"/>
            <a:ext cx="4572000" cy="209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F2A80D-3AAF-41F5-809C-33B17297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 Points and Patches (2/4)</a:t>
            </a:r>
            <a:endParaRPr lang="zh-TW" altLang="en-US" dirty="0"/>
          </a:p>
        </p:txBody>
      </p:sp>
      <p:pic>
        <p:nvPicPr>
          <p:cNvPr id="1026" name="Picture 2" descr="Unity3d Animation Frames Per Second Controller by Bcubedlabs">
            <a:extLst>
              <a:ext uri="{FF2B5EF4-FFF2-40B4-BE49-F238E27FC236}">
                <a16:creationId xmlns:a16="http://schemas.microsoft.com/office/drawing/2014/main" id="{570C9017-BEEA-40C1-97EF-BBFBD3E1E96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58181"/>
            <a:ext cx="3886572" cy="22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0D89ED7-63B0-4A1F-A23B-9A8A958594E2}"/>
              </a:ext>
            </a:extLst>
          </p:cNvPr>
          <p:cNvSpPr txBox="1"/>
          <p:nvPr/>
        </p:nvSpPr>
        <p:spPr>
          <a:xfrm>
            <a:off x="1333500" y="1263154"/>
            <a:ext cx="485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3600" dirty="0"/>
              <a:t>Video sequences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90953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Mean shift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5484009"/>
            <a:ext cx="7992888" cy="13659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37" y="2462997"/>
            <a:ext cx="68551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4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8CD626-F37D-4A75-A998-1D0897B9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Segmentation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B9AA6C2-687A-4F3C-AC69-656324F06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25488"/>
            <a:ext cx="6408712" cy="4951834"/>
          </a:xfrm>
          <a:prstGeom prst="rect">
            <a:avLst/>
          </a:prstGeom>
        </p:spPr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7B0DB19-CAAF-467C-878B-5F6EBBBCD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803010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8CD626-F37D-4A75-A998-1D0897B9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Segmentation</a:t>
            </a:r>
            <a:endParaRPr lang="zh-TW" altLang="en-US" dirty="0"/>
          </a:p>
        </p:txBody>
      </p:sp>
      <p:pic>
        <p:nvPicPr>
          <p:cNvPr id="2050" name="Picture 2" descr="http://4.bp.blogspot.com/-38xlfuKQG50/VmVNR47ymCI/AAAAAAAAMEM/SSbrE2HlttA/s200/CIEXYZ.jpg">
            <a:extLst>
              <a:ext uri="{FF2B5EF4-FFF2-40B4-BE49-F238E27FC236}">
                <a16:creationId xmlns:a16="http://schemas.microsoft.com/office/drawing/2014/main" id="{E3FC0BE1-E218-46E3-9A99-340BC0DBB8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328592" cy="52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44C427E-5AC9-4ECB-A6BC-53E8B75DD3DA}"/>
              </a:ext>
            </a:extLst>
          </p:cNvPr>
          <p:cNvSpPr txBox="1"/>
          <p:nvPr/>
        </p:nvSpPr>
        <p:spPr>
          <a:xfrm>
            <a:off x="3923928" y="634426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</a:t>
            </a:r>
            <a:r>
              <a:rPr lang="zh-TW" altLang="en-US" dirty="0"/>
              <a:t> </a:t>
            </a:r>
            <a:r>
              <a:rPr lang="en-US" altLang="zh-TW" dirty="0"/>
              <a:t>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43505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Mean shift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5484009"/>
            <a:ext cx="7992888" cy="136595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420888"/>
            <a:ext cx="7145271" cy="3132371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5C8165D3-9206-4E14-93EC-4F17EC76A767}"/>
              </a:ext>
            </a:extLst>
          </p:cNvPr>
          <p:cNvSpPr txBox="1">
            <a:spLocks/>
          </p:cNvSpPr>
          <p:nvPr/>
        </p:nvSpPr>
        <p:spPr>
          <a:xfrm>
            <a:off x="5436096" y="0"/>
            <a:ext cx="3962400" cy="373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800" dirty="0">
                <a:hlinkClick r:id="rId5"/>
              </a:rPr>
              <a:t>https://kknews.cc/tech/zpy9zzg.html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438842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Segmentation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Mean shift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5484009"/>
            <a:ext cx="7992888" cy="13659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596" y="2348880"/>
            <a:ext cx="4594808" cy="329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6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Joke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hlinkClick r:id="rId2"/>
              </a:rPr>
              <a:t>https://www.youtube.com/watch?v=RLuNZKEymsU</a:t>
            </a:r>
          </a:p>
          <a:p>
            <a:r>
              <a:rPr lang="en-US" altLang="zh-TW" sz="2800" dirty="0">
                <a:hlinkClick r:id="rId2"/>
              </a:rPr>
              <a:t>https://www.youtube.com/watch?v=yGXoep8dX6Q</a:t>
            </a:r>
            <a:endParaRPr lang="en-US" altLang="zh-TW" sz="2800" dirty="0"/>
          </a:p>
          <a:p>
            <a:r>
              <a:rPr lang="en-US" altLang="zh-TW" sz="2800" dirty="0">
                <a:hlinkClick r:id="rId3"/>
              </a:rPr>
              <a:t>https://www.youtube.com/watch?v=XHedu3KcPP0</a:t>
            </a:r>
            <a:endParaRPr lang="en-US" altLang="zh-TW" sz="2800" dirty="0"/>
          </a:p>
          <a:p>
            <a:r>
              <a:rPr lang="en-US" altLang="zh-TW" sz="2800" dirty="0">
                <a:hlinkClick r:id="rId4"/>
              </a:rPr>
              <a:t>https://www.youtube.com/watch?v=piboGnmohYI</a:t>
            </a:r>
            <a:endParaRPr lang="en-US" altLang="zh-TW" sz="2800" dirty="0"/>
          </a:p>
          <a:p>
            <a:r>
              <a:rPr lang="en-US" altLang="zh-TW" sz="2800" dirty="0">
                <a:hlinkClick r:id="rId5"/>
              </a:rPr>
              <a:t>https://www.youtube.com/watch?v=YlaWGd1cUms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335252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281253-63DD-4CFE-9FB6-1169E380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 Points and Patches (3/4)</a:t>
            </a:r>
            <a:endParaRPr lang="zh-TW" altLang="en-US" dirty="0"/>
          </a:p>
        </p:txBody>
      </p:sp>
      <p:pic>
        <p:nvPicPr>
          <p:cNvPr id="2050" name="Picture 2" descr="CS205 Real Time Image Stitching">
            <a:extLst>
              <a:ext uri="{FF2B5EF4-FFF2-40B4-BE49-F238E27FC236}">
                <a16:creationId xmlns:a16="http://schemas.microsoft.com/office/drawing/2014/main" id="{791428C3-A6E0-465F-AD0F-989D09F0A1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888"/>
            <a:ext cx="8229600" cy="318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14DFF7F-B700-43D1-AA68-DCE124136584}"/>
              </a:ext>
            </a:extLst>
          </p:cNvPr>
          <p:cNvSpPr txBox="1"/>
          <p:nvPr/>
        </p:nvSpPr>
        <p:spPr>
          <a:xfrm>
            <a:off x="1331640" y="14193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3600" dirty="0"/>
              <a:t>Stitching panorama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58679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15235</TotalTime>
  <Words>5291</Words>
  <Application>Microsoft Office PowerPoint</Application>
  <PresentationFormat>如螢幕大小 (4:3)</PresentationFormat>
  <Paragraphs>602</Paragraphs>
  <Slides>85</Slides>
  <Notes>76</Notes>
  <HiddenSlides>0</HiddenSlides>
  <MMClips>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99" baseType="lpstr">
      <vt:lpstr>CMBX10</vt:lpstr>
      <vt:lpstr>CMMI10</vt:lpstr>
      <vt:lpstr>CMMI7</vt:lpstr>
      <vt:lpstr>CMR10</vt:lpstr>
      <vt:lpstr>CMR7</vt:lpstr>
      <vt:lpstr>CMSY10</vt:lpstr>
      <vt:lpstr>NimbusRomNo9L-Regu</vt:lpstr>
      <vt:lpstr>NimbusRomNo9L-ReguItal</vt:lpstr>
      <vt:lpstr>Open Sans</vt:lpstr>
      <vt:lpstr>微軟正黑體</vt:lpstr>
      <vt:lpstr>新細明體</vt:lpstr>
      <vt:lpstr>Arial</vt:lpstr>
      <vt:lpstr>Calibri</vt:lpstr>
      <vt:lpstr>Office 佈景主題</vt:lpstr>
      <vt:lpstr>Advanced Computer Vision </vt:lpstr>
      <vt:lpstr> </vt:lpstr>
      <vt:lpstr>Feature Detection and Matching (1/4)</vt:lpstr>
      <vt:lpstr>Feature Detection and Matching (2/4)</vt:lpstr>
      <vt:lpstr>Feature Detection and Matching (3/4)</vt:lpstr>
      <vt:lpstr>Feature Detection and Matching (4/4)</vt:lpstr>
      <vt:lpstr>7.1 Points and Patches (1/4)</vt:lpstr>
      <vt:lpstr>7.1 Points and Patches (2/4)</vt:lpstr>
      <vt:lpstr>7.1 Points and Patches (3/4)</vt:lpstr>
      <vt:lpstr>Points and Patches (4/4)</vt:lpstr>
      <vt:lpstr>7.1.1 Feature Detectors</vt:lpstr>
      <vt:lpstr>Aperture Problem</vt:lpstr>
      <vt:lpstr>Aperture Problem(孔徑問題)</vt:lpstr>
      <vt:lpstr>Weighted Summed Square Difference</vt:lpstr>
      <vt:lpstr>Auto-correlation Function or Surface</vt:lpstr>
      <vt:lpstr>PowerPoint 簡報</vt:lpstr>
      <vt:lpstr>Approximation of Auto-correlation Function (1/3)</vt:lpstr>
      <vt:lpstr>Approximation of Auto-correlation Function (2/3)</vt:lpstr>
      <vt:lpstr>Approximation of Auto-correlation Function (3/3)</vt:lpstr>
      <vt:lpstr>Approximation of Auto-correlation Function</vt:lpstr>
      <vt:lpstr> </vt:lpstr>
      <vt:lpstr>Other Measurements (1/3)</vt:lpstr>
      <vt:lpstr>Other Measurements (2/3)</vt:lpstr>
      <vt:lpstr>Other Measurements (3/3)</vt:lpstr>
      <vt:lpstr>PowerPoint 簡報</vt:lpstr>
      <vt:lpstr>Basic Feature Detection Algorithm (1/2)</vt:lpstr>
      <vt:lpstr>Basic Feature Detection Algorithm (2/2)</vt:lpstr>
      <vt:lpstr>Adaptive Non-maximal Suppression (ANMS) (1/2)</vt:lpstr>
      <vt:lpstr>Adaptive Non-maximal Suppression (ANMS) (2/2)</vt:lpstr>
      <vt:lpstr>Measuring Repeatability</vt:lpstr>
      <vt:lpstr>Scale Invariance (1/2)</vt:lpstr>
      <vt:lpstr>Scale Invariance (2/2)</vt:lpstr>
      <vt:lpstr>Rotational Invariance</vt:lpstr>
      <vt:lpstr>Affine Invariance</vt:lpstr>
      <vt:lpstr>Maximally Stable Extremal Region (MSER)</vt:lpstr>
      <vt:lpstr>Recent Papers</vt:lpstr>
      <vt:lpstr>7.1.2 Feature Descriptors</vt:lpstr>
      <vt:lpstr>PowerPoint 簡報</vt:lpstr>
      <vt:lpstr>Scale Invariant Feature Transform (SIFT)</vt:lpstr>
      <vt:lpstr>PowerPoint 簡報</vt:lpstr>
      <vt:lpstr>Multi-scale Oriented Patches (MOP)</vt:lpstr>
      <vt:lpstr>Multi-scale Oriented Patches (MOP)</vt:lpstr>
      <vt:lpstr>Orientation Estimation</vt:lpstr>
      <vt:lpstr>Orientation Estimation</vt:lpstr>
      <vt:lpstr>Gradient Location-orientation Histogram (GLOH)</vt:lpstr>
      <vt:lpstr>7.1.3 Feature Matching</vt:lpstr>
      <vt:lpstr>Matching Strategy (1/4)</vt:lpstr>
      <vt:lpstr>Matching Strategy (2/4)</vt:lpstr>
      <vt:lpstr>PowerPoint 簡報</vt:lpstr>
      <vt:lpstr>Matching Strategy (3/4)</vt:lpstr>
      <vt:lpstr>Matching Strategy (4/4)</vt:lpstr>
      <vt:lpstr>7.1.4 Feature Tracking (1/3)</vt:lpstr>
      <vt:lpstr>Feature Tracking (2/3)</vt:lpstr>
      <vt:lpstr>Feature Tracking (3/3)</vt:lpstr>
      <vt:lpstr>7.2 Edges (1/2)</vt:lpstr>
      <vt:lpstr>Edges (2/2)</vt:lpstr>
      <vt:lpstr>7.2.1 Edge Detection (1/3)</vt:lpstr>
      <vt:lpstr>Edge Detection (2/3)</vt:lpstr>
      <vt:lpstr>Edge Detection (3/3)</vt:lpstr>
      <vt:lpstr>Scale Selection</vt:lpstr>
      <vt:lpstr>Color Edge Detection</vt:lpstr>
      <vt:lpstr>7.3 Lines</vt:lpstr>
      <vt:lpstr>7.3.1 Successive Approximation</vt:lpstr>
      <vt:lpstr>7.3.2 Hough Transforms (1/4)</vt:lpstr>
      <vt:lpstr>Hough Transforms (2/4)</vt:lpstr>
      <vt:lpstr>Hough Transforms (3/4)</vt:lpstr>
      <vt:lpstr>Hough Transforms (4/4)</vt:lpstr>
      <vt:lpstr>Hough Transforms Algorithm (1/2)</vt:lpstr>
      <vt:lpstr>Hough Transforms Algorithm (2/2)</vt:lpstr>
      <vt:lpstr>RANSAC-based Line Detection</vt:lpstr>
      <vt:lpstr>RANSAC</vt:lpstr>
      <vt:lpstr>7.3.3 Vanishing Points (1/5)</vt:lpstr>
      <vt:lpstr> </vt:lpstr>
      <vt:lpstr>Vanishing Points (2/5)</vt:lpstr>
      <vt:lpstr>Vanishing Points (3/5)</vt:lpstr>
      <vt:lpstr>Vanishing Points (4/5)</vt:lpstr>
      <vt:lpstr>Vanishing Points (5/5)</vt:lpstr>
      <vt:lpstr>7.4 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Joke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Vision</dc:title>
  <dc:creator>karen</dc:creator>
  <cp:lastModifiedBy>user</cp:lastModifiedBy>
  <cp:revision>696</cp:revision>
  <dcterms:created xsi:type="dcterms:W3CDTF">2011-01-31T07:36:26Z</dcterms:created>
  <dcterms:modified xsi:type="dcterms:W3CDTF">2022-03-29T04:44:49Z</dcterms:modified>
</cp:coreProperties>
</file>