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7"/>
  </p:notesMasterIdLst>
  <p:handoutMasterIdLst>
    <p:handoutMasterId r:id="rId178"/>
  </p:handoutMasterIdLst>
  <p:sldIdLst>
    <p:sldId id="518" r:id="rId2"/>
    <p:sldId id="827" r:id="rId3"/>
    <p:sldId id="830" r:id="rId4"/>
    <p:sldId id="831" r:id="rId5"/>
    <p:sldId id="742" r:id="rId6"/>
    <p:sldId id="777" r:id="rId7"/>
    <p:sldId id="732" r:id="rId8"/>
    <p:sldId id="781" r:id="rId9"/>
    <p:sldId id="780" r:id="rId10"/>
    <p:sldId id="779" r:id="rId11"/>
    <p:sldId id="733" r:id="rId12"/>
    <p:sldId id="734" r:id="rId13"/>
    <p:sldId id="736" r:id="rId14"/>
    <p:sldId id="737" r:id="rId15"/>
    <p:sldId id="747" r:id="rId16"/>
    <p:sldId id="797" r:id="rId17"/>
    <p:sldId id="658" r:id="rId18"/>
    <p:sldId id="924" r:id="rId19"/>
    <p:sldId id="925" r:id="rId20"/>
    <p:sldId id="926" r:id="rId21"/>
    <p:sldId id="927" r:id="rId22"/>
    <p:sldId id="928" r:id="rId23"/>
    <p:sldId id="929" r:id="rId24"/>
    <p:sldId id="930" r:id="rId25"/>
    <p:sldId id="931" r:id="rId26"/>
    <p:sldId id="932" r:id="rId27"/>
    <p:sldId id="933" r:id="rId28"/>
    <p:sldId id="923" r:id="rId29"/>
    <p:sldId id="782" r:id="rId30"/>
    <p:sldId id="837" r:id="rId31"/>
    <p:sldId id="787" r:id="rId32"/>
    <p:sldId id="788" r:id="rId33"/>
    <p:sldId id="798" r:id="rId34"/>
    <p:sldId id="799" r:id="rId35"/>
    <p:sldId id="789" r:id="rId36"/>
    <p:sldId id="790" r:id="rId37"/>
    <p:sldId id="791" r:id="rId38"/>
    <p:sldId id="792" r:id="rId39"/>
    <p:sldId id="793" r:id="rId40"/>
    <p:sldId id="794" r:id="rId41"/>
    <p:sldId id="800" r:id="rId42"/>
    <p:sldId id="664" r:id="rId43"/>
    <p:sldId id="760" r:id="rId44"/>
    <p:sldId id="761" r:id="rId45"/>
    <p:sldId id="838" r:id="rId46"/>
    <p:sldId id="839" r:id="rId47"/>
    <p:sldId id="669" r:id="rId48"/>
    <p:sldId id="906" r:id="rId49"/>
    <p:sldId id="803" r:id="rId50"/>
    <p:sldId id="804" r:id="rId51"/>
    <p:sldId id="808" r:id="rId52"/>
    <p:sldId id="806" r:id="rId53"/>
    <p:sldId id="807" r:id="rId54"/>
    <p:sldId id="907" r:id="rId55"/>
    <p:sldId id="811" r:id="rId56"/>
    <p:sldId id="809" r:id="rId57"/>
    <p:sldId id="812" r:id="rId58"/>
    <p:sldId id="815" r:id="rId59"/>
    <p:sldId id="813" r:id="rId60"/>
    <p:sldId id="814" r:id="rId61"/>
    <p:sldId id="817" r:id="rId62"/>
    <p:sldId id="818" r:id="rId63"/>
    <p:sldId id="819" r:id="rId64"/>
    <p:sldId id="832" r:id="rId65"/>
    <p:sldId id="833" r:id="rId66"/>
    <p:sldId id="820" r:id="rId67"/>
    <p:sldId id="825" r:id="rId68"/>
    <p:sldId id="674" r:id="rId69"/>
    <p:sldId id="750" r:id="rId70"/>
    <p:sldId id="751" r:id="rId71"/>
    <p:sldId id="752" r:id="rId72"/>
    <p:sldId id="753" r:id="rId73"/>
    <p:sldId id="675" r:id="rId74"/>
    <p:sldId id="897" r:id="rId75"/>
    <p:sldId id="857" r:id="rId76"/>
    <p:sldId id="677" r:id="rId77"/>
    <p:sldId id="678" r:id="rId78"/>
    <p:sldId id="845" r:id="rId79"/>
    <p:sldId id="840" r:id="rId80"/>
    <p:sldId id="841" r:id="rId81"/>
    <p:sldId id="844" r:id="rId82"/>
    <p:sldId id="681" r:id="rId83"/>
    <p:sldId id="682" r:id="rId84"/>
    <p:sldId id="884" r:id="rId85"/>
    <p:sldId id="843" r:id="rId86"/>
    <p:sldId id="842" r:id="rId87"/>
    <p:sldId id="684" r:id="rId88"/>
    <p:sldId id="846" r:id="rId89"/>
    <p:sldId id="847" r:id="rId90"/>
    <p:sldId id="848" r:id="rId91"/>
    <p:sldId id="849" r:id="rId92"/>
    <p:sldId id="851" r:id="rId93"/>
    <p:sldId id="850" r:id="rId94"/>
    <p:sldId id="854" r:id="rId95"/>
    <p:sldId id="853" r:id="rId96"/>
    <p:sldId id="855" r:id="rId97"/>
    <p:sldId id="935" r:id="rId98"/>
    <p:sldId id="688" r:id="rId99"/>
    <p:sldId id="934" r:id="rId100"/>
    <p:sldId id="936" r:id="rId101"/>
    <p:sldId id="858" r:id="rId102"/>
    <p:sldId id="860" r:id="rId103"/>
    <p:sldId id="899" r:id="rId104"/>
    <p:sldId id="861" r:id="rId105"/>
    <p:sldId id="863" r:id="rId106"/>
    <p:sldId id="862" r:id="rId107"/>
    <p:sldId id="865" r:id="rId108"/>
    <p:sldId id="864" r:id="rId109"/>
    <p:sldId id="866" r:id="rId110"/>
    <p:sldId id="868" r:id="rId111"/>
    <p:sldId id="909" r:id="rId112"/>
    <p:sldId id="910" r:id="rId113"/>
    <p:sldId id="912" r:id="rId114"/>
    <p:sldId id="913" r:id="rId115"/>
    <p:sldId id="908" r:id="rId116"/>
    <p:sldId id="867" r:id="rId117"/>
    <p:sldId id="869" r:id="rId118"/>
    <p:sldId id="870" r:id="rId119"/>
    <p:sldId id="692" r:id="rId120"/>
    <p:sldId id="916" r:id="rId121"/>
    <p:sldId id="872" r:id="rId122"/>
    <p:sldId id="871" r:id="rId123"/>
    <p:sldId id="874" r:id="rId124"/>
    <p:sldId id="873" r:id="rId125"/>
    <p:sldId id="875" r:id="rId126"/>
    <p:sldId id="878" r:id="rId127"/>
    <p:sldId id="876" r:id="rId128"/>
    <p:sldId id="695" r:id="rId129"/>
    <p:sldId id="696" r:id="rId130"/>
    <p:sldId id="697" r:id="rId131"/>
    <p:sldId id="755" r:id="rId132"/>
    <p:sldId id="917" r:id="rId133"/>
    <p:sldId id="896" r:id="rId134"/>
    <p:sldId id="900" r:id="rId135"/>
    <p:sldId id="901" r:id="rId136"/>
    <p:sldId id="902" r:id="rId137"/>
    <p:sldId id="698" r:id="rId138"/>
    <p:sldId id="699" r:id="rId139"/>
    <p:sldId id="701" r:id="rId140"/>
    <p:sldId id="702" r:id="rId141"/>
    <p:sldId id="703" r:id="rId142"/>
    <p:sldId id="704" r:id="rId143"/>
    <p:sldId id="887" r:id="rId144"/>
    <p:sldId id="705" r:id="rId145"/>
    <p:sldId id="706" r:id="rId146"/>
    <p:sldId id="942" r:id="rId147"/>
    <p:sldId id="943" r:id="rId148"/>
    <p:sldId id="888" r:id="rId149"/>
    <p:sldId id="707" r:id="rId150"/>
    <p:sldId id="889" r:id="rId151"/>
    <p:sldId id="890" r:id="rId152"/>
    <p:sldId id="708" r:id="rId153"/>
    <p:sldId id="709" r:id="rId154"/>
    <p:sldId id="756" r:id="rId155"/>
    <p:sldId id="918" r:id="rId156"/>
    <p:sldId id="937" r:id="rId157"/>
    <p:sldId id="713" r:id="rId158"/>
    <p:sldId id="938" r:id="rId159"/>
    <p:sldId id="939" r:id="rId160"/>
    <p:sldId id="940" r:id="rId161"/>
    <p:sldId id="941" r:id="rId162"/>
    <p:sldId id="893" r:id="rId163"/>
    <p:sldId id="894" r:id="rId164"/>
    <p:sldId id="919" r:id="rId165"/>
    <p:sldId id="895" r:id="rId166"/>
    <p:sldId id="715" r:id="rId167"/>
    <p:sldId id="716" r:id="rId168"/>
    <p:sldId id="717" r:id="rId169"/>
    <p:sldId id="718" r:id="rId170"/>
    <p:sldId id="719" r:id="rId171"/>
    <p:sldId id="720" r:id="rId172"/>
    <p:sldId id="721" r:id="rId173"/>
    <p:sldId id="722" r:id="rId174"/>
    <p:sldId id="880" r:id="rId175"/>
    <p:sldId id="723" r:id="rId176"/>
  </p:sldIdLst>
  <p:sldSz cx="9144000" cy="6858000" type="screen4x3"/>
  <p:notesSz cx="6858000" cy="9144000"/>
  <p:custDataLst>
    <p:tags r:id="rId1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CC0000"/>
    <a:srgbClr val="FFFFFF"/>
    <a:srgbClr val="00FF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446" autoAdjust="0"/>
  </p:normalViewPr>
  <p:slideViewPr>
    <p:cSldViewPr>
      <p:cViewPr varScale="1">
        <p:scale>
          <a:sx n="98" d="100"/>
          <a:sy n="98" d="100"/>
        </p:scale>
        <p:origin x="-19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12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92"/>
    </p:cViewPr>
  </p:sorterViewPr>
  <p:notesViewPr>
    <p:cSldViewPr>
      <p:cViewPr varScale="1">
        <p:scale>
          <a:sx n="51" d="100"/>
          <a:sy n="51" d="100"/>
        </p:scale>
        <p:origin x="-2692" y="-9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ags" Target="tags/tag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B16A-C240-4A84-8178-F7FCDAB9F3C4}" type="datetimeFigureOut">
              <a:rPr lang="zh-TW" altLang="en-US" smtClean="0"/>
              <a:pPr/>
              <a:t>2020/4/27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FB36-1450-42FE-B4F3-EC27F70D4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dirty="0"/>
              <a:t>Click to edit Master text styles</a:t>
            </a:r>
          </a:p>
          <a:p>
            <a:pPr lvl="1"/>
            <a:r>
              <a:rPr lang="en-US" altLang="zh-TW" noProof="0" dirty="0"/>
              <a:t>Second level</a:t>
            </a:r>
          </a:p>
          <a:p>
            <a:pPr lvl="2"/>
            <a:r>
              <a:rPr lang="en-US" altLang="zh-TW" noProof="0" dirty="0"/>
              <a:t>Third level</a:t>
            </a:r>
          </a:p>
          <a:p>
            <a:pPr lvl="3"/>
            <a:r>
              <a:rPr lang="en-US" altLang="zh-TW" noProof="0" dirty="0"/>
              <a:t>Fourth level</a:t>
            </a:r>
          </a:p>
          <a:p>
            <a:pPr lvl="4"/>
            <a:r>
              <a:rPr lang="en-US" altLang="zh-TW" noProof="0" dirty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E9990DF4-4AA0-48E6-9107-94C84BAB76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https://www.youtube.com/watch?v=O3HW67QzTpU</a:t>
            </a:r>
          </a:p>
          <a:p>
            <a:r>
              <a:rPr lang="en-US" altLang="zh-TW" dirty="0"/>
              <a:t>https://www.youtube.com/watch?v=vzaXw2ztCqU</a:t>
            </a:r>
          </a:p>
          <a:p>
            <a:r>
              <a:rPr lang="en-US" altLang="zh-TW" dirty="0"/>
              <a:t>https://www.youtube.com/watch?v=lOr2NOomssA</a:t>
            </a:r>
          </a:p>
          <a:p>
            <a:r>
              <a:rPr lang="en-US" altLang="zh-TW" dirty="0"/>
              <a:t>https://www.youtube.com/watch?v=vXgAShZ8vv0</a:t>
            </a:r>
          </a:p>
          <a:p>
            <a:r>
              <a:rPr lang="en-US" altLang="zh-TW"/>
              <a:t>https://www.youtube.com/watch?v=YlaWGd1cUms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0599209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815508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非視差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109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3593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>
                <a:ea typeface="新細明體" charset="-120"/>
              </a:rPr>
              <a:t>This gives us a large set of equations for the entries in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QQ</a:t>
            </a:r>
            <a:r>
              <a:rPr lang="en-US" altLang="zh-TW" sz="1200" b="1" i="1" baseline="30000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T</a:t>
            </a:r>
            <a:r>
              <a:rPr lang="en-US" altLang="zh-TW" sz="1200" b="1" i="1" dirty="0">
                <a:ea typeface="新細明體" charset="-120"/>
              </a:rPr>
              <a:t> </a:t>
            </a:r>
            <a:r>
              <a:rPr lang="en-US" altLang="zh-TW" sz="1200" dirty="0">
                <a:ea typeface="新細明體" charset="-120"/>
              </a:rPr>
              <a:t>from which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</a:t>
            </a:r>
            <a:r>
              <a:rPr lang="en-US" altLang="zh-TW" sz="1200" dirty="0">
                <a:ea typeface="新細明體" charset="-120"/>
              </a:rPr>
              <a:t> can be recovered using matrix square root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>
                <a:ea typeface="新細明體" charset="-120"/>
              </a:rPr>
              <a:t>This gives us a large set of equations for the entries in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QQ</a:t>
            </a:r>
            <a:r>
              <a:rPr lang="en-US" altLang="zh-TW" sz="1200" b="1" i="1" baseline="30000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T</a:t>
            </a:r>
            <a:r>
              <a:rPr lang="en-US" altLang="zh-TW" sz="1200" b="1" i="1" dirty="0">
                <a:ea typeface="新細明體" charset="-120"/>
              </a:rPr>
              <a:t> </a:t>
            </a:r>
            <a:r>
              <a:rPr lang="en-US" altLang="zh-TW" sz="1200" dirty="0">
                <a:ea typeface="新細明體" charset="-120"/>
              </a:rPr>
              <a:t>from which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</a:t>
            </a:r>
            <a:r>
              <a:rPr lang="en-US" altLang="zh-TW" sz="1200" dirty="0">
                <a:ea typeface="新細明體" charset="-120"/>
              </a:rPr>
              <a:t> can be recovered using matrix square root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0287895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>
                <a:ea typeface="新細明體" charset="-120"/>
              </a:rPr>
              <a:t>This gives us a large set of equations for the entries in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QQ</a:t>
            </a:r>
            <a:r>
              <a:rPr lang="en-US" altLang="zh-TW" sz="1200" b="1" i="1" baseline="30000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T</a:t>
            </a:r>
            <a:r>
              <a:rPr lang="en-US" altLang="zh-TW" sz="1200" b="1" i="1" dirty="0">
                <a:ea typeface="新細明體" charset="-120"/>
              </a:rPr>
              <a:t> </a:t>
            </a:r>
            <a:r>
              <a:rPr lang="en-US" altLang="zh-TW" sz="1200" dirty="0">
                <a:ea typeface="新細明體" charset="-120"/>
              </a:rPr>
              <a:t>from which matrix </a:t>
            </a:r>
            <a:r>
              <a:rPr lang="en-US" altLang="zh-TW" sz="1200" b="1" i="1" dirty="0">
                <a:latin typeface="Times New Roman" pitchFamily="18" charset="0"/>
                <a:ea typeface="新細明體" charset="-120"/>
                <a:cs typeface="Times New Roman" panose="02020603050405020304" pitchFamily="18" charset="0"/>
              </a:rPr>
              <a:t>Q</a:t>
            </a:r>
            <a:r>
              <a:rPr lang="en-US" altLang="zh-TW" sz="1200" dirty="0">
                <a:ea typeface="新細明體" charset="-120"/>
              </a:rPr>
              <a:t> can be recovered using matrix square root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1779391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8290376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8214875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4054207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4163552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3026481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5597670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759664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6815471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9835176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5011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7595383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169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175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2566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1519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78643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6555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76098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60150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0212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004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83105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54953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39842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Without loss of generality, we can set the first camera at the origin </a:t>
            </a:r>
            <a:r>
              <a:rPr lang="en-US" altLang="zh-TW" i="1" dirty="0">
                <a:ea typeface="新細明體" charset="-120"/>
              </a:rPr>
              <a:t>c</a:t>
            </a:r>
            <a:r>
              <a:rPr lang="en-US" altLang="zh-TW" i="1" baseline="-25000" dirty="0">
                <a:ea typeface="新細明體" charset="-120"/>
              </a:rPr>
              <a:t>0</a:t>
            </a:r>
            <a:r>
              <a:rPr lang="en-US" altLang="zh-TW" dirty="0">
                <a:ea typeface="新細明體" charset="-120"/>
              </a:rPr>
              <a:t>=0, orientation </a:t>
            </a:r>
            <a:r>
              <a:rPr lang="en-US" altLang="zh-TW" i="1" dirty="0">
                <a:ea typeface="新細明體" charset="-120"/>
              </a:rPr>
              <a:t>R</a:t>
            </a:r>
            <a:r>
              <a:rPr lang="en-US" altLang="zh-TW" i="1" baseline="-25000" dirty="0">
                <a:ea typeface="新細明體" charset="-120"/>
              </a:rPr>
              <a:t>0</a:t>
            </a:r>
            <a:r>
              <a:rPr lang="en-US" altLang="zh-TW" dirty="0">
                <a:ea typeface="新細明體" charset="-120"/>
              </a:rPr>
              <a:t>=</a:t>
            </a:r>
            <a:r>
              <a:rPr lang="en-US" altLang="zh-TW" i="1" dirty="0">
                <a:ea typeface="新細明體" charset="-120"/>
              </a:rPr>
              <a:t>I </a:t>
            </a:r>
            <a:endParaRPr lang="zh-TW" altLang="en-US" i="1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The observed location of point </a:t>
            </a:r>
            <a:r>
              <a:rPr lang="en-US" altLang="zh-TW" i="1" dirty="0">
                <a:ea typeface="新細明體" charset="-120"/>
              </a:rPr>
              <a:t>p </a:t>
            </a:r>
            <a:r>
              <a:rPr lang="en-US" altLang="zh-TW" dirty="0">
                <a:ea typeface="新細明體" charset="-120"/>
              </a:rPr>
              <a:t>in the first image,                 is mapped into the second image by the transformation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Taking the cross product of both sides with t in order to annihilate it on the right hand side yields1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Taking the dot product of both sides with ^x1 yields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triple product with two identical entries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The cross product matrix [</a:t>
            </a:r>
            <a:r>
              <a:rPr lang="en-US" altLang="zh-CN" b="1" i="1" dirty="0">
                <a:ea typeface="宋体" pitchFamily="2" charset="-122"/>
              </a:rPr>
              <a:t>t</a:t>
            </a:r>
            <a:r>
              <a:rPr lang="en-US" altLang="zh-CN" dirty="0">
                <a:ea typeface="宋体" pitchFamily="2" charset="-122"/>
              </a:rPr>
              <a:t>]</a:t>
            </a:r>
            <a:r>
              <a:rPr lang="en-US" altLang="zh-CN" baseline="-25000" dirty="0">
                <a:ea typeface="宋体" pitchFamily="2" charset="-122"/>
              </a:rPr>
              <a:t>x</a:t>
            </a:r>
            <a:r>
              <a:rPr lang="en-US" altLang="zh-CN" dirty="0">
                <a:ea typeface="宋体" pitchFamily="2" charset="-122"/>
              </a:rPr>
              <a:t> is skew symmetric and returns 0 when pre- and post-multiplied by the same vector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ea typeface="宋体" pitchFamily="2" charset="-122"/>
              </a:rPr>
              <a:t>The cross product matrix [</a:t>
            </a:r>
            <a:r>
              <a:rPr lang="en-US" altLang="zh-CN" b="1" i="1">
                <a:ea typeface="宋体" pitchFamily="2" charset="-122"/>
              </a:rPr>
              <a:t>t</a:t>
            </a:r>
            <a:r>
              <a:rPr lang="en-US" altLang="zh-CN">
                <a:ea typeface="宋体" pitchFamily="2" charset="-122"/>
              </a:rPr>
              <a:t>]</a:t>
            </a:r>
            <a:r>
              <a:rPr lang="en-US" altLang="zh-CN" baseline="-25000"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is skew symmetric and returns 0 when pre- and post-multiplied by the same vector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ea typeface="宋体" pitchFamily="2" charset="-122"/>
              </a:rPr>
              <a:t>The cross product matrix [</a:t>
            </a:r>
            <a:r>
              <a:rPr lang="en-US" altLang="zh-CN" b="1" i="1">
                <a:ea typeface="宋体" pitchFamily="2" charset="-122"/>
              </a:rPr>
              <a:t>t</a:t>
            </a:r>
            <a:r>
              <a:rPr lang="en-US" altLang="zh-CN">
                <a:ea typeface="宋体" pitchFamily="2" charset="-122"/>
              </a:rPr>
              <a:t>]</a:t>
            </a:r>
            <a:r>
              <a:rPr lang="en-US" altLang="zh-CN" baseline="-25000"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is skew symmetric and returns 0 when pre- and post-multiplied by the same vector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ea typeface="宋体" pitchFamily="2" charset="-122"/>
              </a:rPr>
              <a:t>The cross product matrix [</a:t>
            </a:r>
            <a:r>
              <a:rPr lang="en-US" altLang="zh-CN" b="1" i="1">
                <a:ea typeface="宋体" pitchFamily="2" charset="-122"/>
              </a:rPr>
              <a:t>t</a:t>
            </a:r>
            <a:r>
              <a:rPr lang="en-US" altLang="zh-CN">
                <a:ea typeface="宋体" pitchFamily="2" charset="-122"/>
              </a:rPr>
              <a:t>]</a:t>
            </a:r>
            <a:r>
              <a:rPr lang="en-US" altLang="zh-CN" baseline="-25000"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is skew symmetric and returns 0 when pre- and post-multiplied by the same vector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ea typeface="宋体" pitchFamily="2" charset="-122"/>
              </a:rPr>
              <a:t>The cross product matrix [</a:t>
            </a:r>
            <a:r>
              <a:rPr lang="en-US" altLang="zh-CN" b="1" i="1">
                <a:ea typeface="宋体" pitchFamily="2" charset="-122"/>
              </a:rPr>
              <a:t>t</a:t>
            </a:r>
            <a:r>
              <a:rPr lang="en-US" altLang="zh-CN">
                <a:ea typeface="宋体" pitchFamily="2" charset="-122"/>
              </a:rPr>
              <a:t>]</a:t>
            </a:r>
            <a:r>
              <a:rPr lang="en-US" altLang="zh-CN" baseline="-25000"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is skew symmetric and returns 0 when pre- and post-multiplied by the same vector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ea typeface="宋体" pitchFamily="2" charset="-122"/>
              </a:rPr>
              <a:t>The cross product matrix [</a:t>
            </a:r>
            <a:r>
              <a:rPr lang="en-US" altLang="zh-CN" b="1" i="1">
                <a:ea typeface="宋体" pitchFamily="2" charset="-122"/>
              </a:rPr>
              <a:t>t</a:t>
            </a:r>
            <a:r>
              <a:rPr lang="en-US" altLang="zh-CN">
                <a:ea typeface="宋体" pitchFamily="2" charset="-122"/>
              </a:rPr>
              <a:t>]</a:t>
            </a:r>
            <a:r>
              <a:rPr lang="en-US" altLang="zh-CN" baseline="-25000"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is skew symmetric and returns 0 when pre- and post-multiplied by the same vector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225100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89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 and select the combination for which the largest number of points is seen in front of both cameras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57364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90DF4-4AA0-48E6-9107-94C84BAB7657}" type="slidenum">
              <a:rPr lang="en-US" altLang="zh-TW" smtClean="0"/>
              <a:pPr>
                <a:defRPr/>
              </a:pPr>
              <a:t>99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3233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9E40-2A13-4D78-A46B-BB9A4DFCD9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93DE7-588D-4690-A6B9-F15AA0926A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5B29-4EFE-434A-8959-ED7D638A5D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2533-EE90-4F68-9935-DC895C27B8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BBE9-F54F-4BB7-BE94-ED028622B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6376-42D9-4E99-962E-71C0C5D15C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EA27-B81F-472E-BE6C-197C918A87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ADC6-7E3F-4B0C-8DEB-3C4A2B65E3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E460-9EDC-4EED-9E2E-7AAC2272E2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24FC-DE51-4B2E-A32F-A6C7457CD7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07C9-FB02-4333-A7B1-C2165EFB07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fld id="{01862127-B67A-441F-8E38-1706E3EF6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85800" y="15240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zh-TW" b="1" dirty="0">
                <a:ea typeface="新細明體" charset="-120"/>
              </a:rPr>
              <a:t>Advanced Computer Vision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205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05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3BBFC-37A9-489A-8035-72E1EFC79FDF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053" name="副標題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zh-TW" dirty="0">
                <a:solidFill>
                  <a:srgbClr val="22228B"/>
                </a:solidFill>
                <a:ea typeface="新細明體" charset="-120"/>
              </a:rPr>
              <a:t> Chapter 7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zh-TW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S</a:t>
            </a:r>
            <a:r>
              <a:rPr lang="en-US" altLang="zh-TW" sz="2400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TRUCTURE</a:t>
            </a:r>
            <a:r>
              <a:rPr lang="en-US" altLang="zh-TW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 </a:t>
            </a:r>
            <a:r>
              <a:rPr lang="en-US" altLang="zh-TW" sz="2400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FROM</a:t>
            </a:r>
            <a:r>
              <a:rPr lang="en-US" altLang="zh-TW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 M</a:t>
            </a:r>
            <a:r>
              <a:rPr lang="en-US" altLang="zh-TW" sz="2400" dirty="0">
                <a:solidFill>
                  <a:srgbClr val="22228B"/>
                </a:solidFill>
                <a:latin typeface="Century" pitchFamily="18" charset="0"/>
                <a:ea typeface="Batang" pitchFamily="18" charset="-127"/>
              </a:rPr>
              <a:t>OTION</a:t>
            </a:r>
            <a:endParaRPr lang="en-US" altLang="zh-TW" dirty="0">
              <a:solidFill>
                <a:srgbClr val="22228B"/>
              </a:solidFill>
              <a:latin typeface="Century" pitchFamily="18" charset="0"/>
              <a:ea typeface="Batang" pitchFamily="18" charset="-127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 algn="ctr" eaLnBrk="1" hangingPunct="1"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 algn="ctr" eaLnBrk="1" hangingPunct="1">
              <a:buFontTx/>
              <a:buNone/>
            </a:pPr>
            <a:r>
              <a:rPr lang="en-US" altLang="zh-TW" sz="2000" dirty="0">
                <a:ea typeface="新細明體" charset="-120"/>
              </a:rPr>
              <a:t>Presented by</a:t>
            </a:r>
          </a:p>
          <a:p>
            <a:pPr algn="ctr" eaLnBrk="1" hangingPunct="1">
              <a:buFontTx/>
              <a:buNone/>
            </a:pPr>
            <a:r>
              <a:rPr lang="en-US" altLang="zh-TW" sz="2000" dirty="0">
                <a:ea typeface="新細明體" charset="-120"/>
              </a:rPr>
              <a:t>Prof. </a:t>
            </a:r>
            <a:r>
              <a:rPr lang="en-US" altLang="zh-TW" sz="2000" dirty="0" err="1">
                <a:ea typeface="新細明體" charset="-120"/>
              </a:rPr>
              <a:t>Chiou</a:t>
            </a:r>
            <a:r>
              <a:rPr lang="en-US" altLang="zh-TW" sz="2000" dirty="0">
                <a:ea typeface="新細明體" charset="-120"/>
              </a:rPr>
              <a:t>-Shann </a:t>
            </a:r>
            <a:r>
              <a:rPr lang="en-US" altLang="zh-TW" sz="2000" dirty="0" err="1">
                <a:ea typeface="新細明體" charset="-120"/>
              </a:rPr>
              <a:t>Fuh</a:t>
            </a:r>
            <a:r>
              <a:rPr lang="en-US" altLang="zh-TW" sz="2000" dirty="0">
                <a:ea typeface="新細明體" charset="-120"/>
              </a:rPr>
              <a:t> &amp; Po-Kai Yang(</a:t>
            </a:r>
            <a:r>
              <a:rPr lang="zh-TW" altLang="en-US" sz="2000" dirty="0">
                <a:ea typeface="新細明體" charset="-120"/>
              </a:rPr>
              <a:t>楊博凱</a:t>
            </a:r>
            <a:r>
              <a:rPr lang="en-US" altLang="zh-TW" sz="2000" dirty="0">
                <a:ea typeface="新細明體" charset="-12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altLang="zh-TW" sz="2000" dirty="0">
                <a:ea typeface="新細明體" charset="-120"/>
              </a:rPr>
              <a:t>vitronectin@ntuh.gov.tw</a:t>
            </a:r>
          </a:p>
          <a:p>
            <a:pPr eaLnBrk="1" hangingPunct="1"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ea typeface="新細明體" charset="-120"/>
              </a:rPr>
              <a:t>                        </a:t>
            </a: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Example 1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F3E46-9FE3-44CA-95AD-659B6385ABC2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125" name="Picture 2" descr="C:\Users\vision\Desktop\StructureFromMotion\Hus 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3657600" cy="3200400"/>
          </a:xfrm>
          <a:noFill/>
        </p:spPr>
      </p:pic>
      <p:pic>
        <p:nvPicPr>
          <p:cNvPr id="5126" name="Picture 3" descr="C:\Users\vision\Desktop\StructureFromMotion\Hus 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362200" y="5562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ea typeface="新細明體" charset="-120"/>
              </a:rPr>
              <a:t>View 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477000" y="5638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ea typeface="新細明體" charset="-120"/>
              </a:rPr>
              <a:t>View B</a:t>
            </a:r>
          </a:p>
        </p:txBody>
      </p:sp>
    </p:spTree>
  </p:cSld>
  <p:clrMapOvr>
    <a:masterClrMapping/>
  </p:clrMapOvr>
  <p:transition advClick="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H="1">
            <a:off x="3276600" y="5067300"/>
            <a:ext cx="847725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文字方塊 10">
            <a:extLst>
              <a:ext uri="{FF2B5EF4-FFF2-40B4-BE49-F238E27FC236}">
                <a16:creationId xmlns:a16="http://schemas.microsoft.com/office/drawing/2014/main" xmlns="" id="{D74B63D0-46C5-457B-97DB-6011F9171B7B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sp>
        <p:nvSpPr>
          <p:cNvPr id="10" name="文字方塊 10">
            <a:extLst>
              <a:ext uri="{FF2B5EF4-FFF2-40B4-BE49-F238E27FC236}">
                <a16:creationId xmlns:a16="http://schemas.microsoft.com/office/drawing/2014/main" xmlns="" id="{DDDB28EE-D919-46A8-842A-60E67DD34DE5}"/>
              </a:ext>
            </a:extLst>
          </p:cNvPr>
          <p:cNvSpPr txBox="1"/>
          <p:nvPr/>
        </p:nvSpPr>
        <p:spPr>
          <a:xfrm>
            <a:off x="5257800" y="43434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FOE</a:t>
            </a:r>
            <a:endParaRPr lang="zh-TW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C32755E-DD31-482E-86A5-088F6F4E5577}"/>
              </a:ext>
            </a:extLst>
          </p:cNvPr>
          <p:cNvCxnSpPr/>
          <p:nvPr/>
        </p:nvCxnSpPr>
        <p:spPr bwMode="auto">
          <a:xfrm flipV="1">
            <a:off x="4572000" y="4869160"/>
            <a:ext cx="288032" cy="17281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8472172"/>
      </p:ext>
    </p:extLst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10">
            <a:extLst>
              <a:ext uri="{FF2B5EF4-FFF2-40B4-BE49-F238E27FC236}">
                <a16:creationId xmlns:a16="http://schemas.microsoft.com/office/drawing/2014/main" xmlns="" id="{D74B63D0-46C5-457B-97DB-6011F9171B7B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C32755E-DD31-482E-86A5-088F6F4E5577}"/>
              </a:ext>
            </a:extLst>
          </p:cNvPr>
          <p:cNvCxnSpPr/>
          <p:nvPr/>
        </p:nvCxnSpPr>
        <p:spPr bwMode="auto">
          <a:xfrm flipV="1">
            <a:off x="4572000" y="4869160"/>
            <a:ext cx="288032" cy="172819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橢圓 38">
            <a:extLst>
              <a:ext uri="{FF2B5EF4-FFF2-40B4-BE49-F238E27FC236}">
                <a16:creationId xmlns:a16="http://schemas.microsoft.com/office/drawing/2014/main" xmlns="" id="{DF2B7F61-2853-4683-B29D-EBE33AAACB2A}"/>
              </a:ext>
            </a:extLst>
          </p:cNvPr>
          <p:cNvSpPr/>
          <p:nvPr/>
        </p:nvSpPr>
        <p:spPr bwMode="auto">
          <a:xfrm>
            <a:off x="3229744" y="5664994"/>
            <a:ext cx="76200" cy="762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H="1">
            <a:off x="3276600" y="5067300"/>
            <a:ext cx="847725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9" name="文字方塊 10">
            <a:extLst>
              <a:ext uri="{FF2B5EF4-FFF2-40B4-BE49-F238E27FC236}">
                <a16:creationId xmlns:a16="http://schemas.microsoft.com/office/drawing/2014/main" xmlns="" id="{3061EBDD-CBC1-4F75-AEC1-EBB9DAEA7A8F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D6DF9AA-5748-47AD-AC8D-7E04C37CB31F}"/>
              </a:ext>
            </a:extLst>
          </p:cNvPr>
          <p:cNvCxnSpPr/>
          <p:nvPr/>
        </p:nvCxnSpPr>
        <p:spPr bwMode="auto">
          <a:xfrm flipV="1">
            <a:off x="4572000" y="4869160"/>
            <a:ext cx="288032" cy="172819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H="1">
            <a:off x="3276600" y="5067300"/>
            <a:ext cx="847725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5257800" y="43434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FOC</a:t>
            </a:r>
            <a:endParaRPr lang="zh-TW" altLang="en-US" dirty="0"/>
          </a:p>
        </p:txBody>
      </p:sp>
      <p:sp>
        <p:nvSpPr>
          <p:cNvPr id="9" name="文字方塊 10">
            <a:extLst>
              <a:ext uri="{FF2B5EF4-FFF2-40B4-BE49-F238E27FC236}">
                <a16:creationId xmlns:a16="http://schemas.microsoft.com/office/drawing/2014/main" xmlns="" id="{3061EBDD-CBC1-4F75-AEC1-EBB9DAEA7A8F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BC485EE-B4CF-4F2C-A228-9163FBB7F6CD}"/>
              </a:ext>
            </a:extLst>
          </p:cNvPr>
          <p:cNvCxnSpPr/>
          <p:nvPr/>
        </p:nvCxnSpPr>
        <p:spPr bwMode="auto">
          <a:xfrm flipV="1">
            <a:off x="4572000" y="4869160"/>
            <a:ext cx="288032" cy="172819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4657553"/>
      </p:ext>
    </p:extLst>
  </p:cSld>
  <p:clrMapOvr>
    <a:masterClrMapping/>
  </p:clrMapOvr>
  <p:transition advClick="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The resulting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is (in the noise-free case) </a:t>
            </a:r>
            <a:r>
              <a:rPr lang="en-US" altLang="zh-CN" u="sng" dirty="0">
                <a:ea typeface="宋体" pitchFamily="2" charset="-122"/>
              </a:rPr>
              <a:t>skew symmetric </a:t>
            </a:r>
            <a:r>
              <a:rPr lang="en-US" altLang="zh-CN" dirty="0">
                <a:ea typeface="宋体" pitchFamily="2" charset="-122"/>
              </a:rPr>
              <a:t>and so can be estimated more directly by setting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ij</a:t>
            </a:r>
            <a:r>
              <a:rPr lang="en-US" altLang="zh-CN" dirty="0">
                <a:ea typeface="宋体" pitchFamily="2" charset="-122"/>
              </a:rPr>
              <a:t> =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ea typeface="宋体" pitchFamily="2" charset="-122"/>
              </a:rPr>
              <a:t>and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</a:t>
            </a:r>
            <a:r>
              <a:rPr lang="en-US" altLang="zh-CN" dirty="0">
                <a:ea typeface="宋体" pitchFamily="2" charset="-122"/>
              </a:rPr>
              <a:t> = 0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104</a:t>
            </a:fld>
            <a:endParaRPr lang="en-US" altLang="zh-TW">
              <a:ea typeface="新細明體" charset="-12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1219200" y="4267200"/>
            <a:ext cx="6324600" cy="1336675"/>
            <a:chOff x="1752600" y="4343400"/>
            <a:chExt cx="6324600" cy="1336675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solidFill>
                    <a:srgbClr val="595959"/>
                  </a:solidFill>
                  <a:ea typeface="宋体" pitchFamily="2" charset="-122"/>
                </a:rPr>
                <a:t>1</a:t>
              </a:r>
              <a:endParaRPr kumimoji="1" lang="zh-CN" altLang="en-US" sz="1900" dirty="0">
                <a:solidFill>
                  <a:srgbClr val="595959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 advClick="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The resulting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is (in the noise-free case) </a:t>
            </a:r>
            <a:r>
              <a:rPr lang="en-US" altLang="zh-CN" u="sng" dirty="0">
                <a:ea typeface="宋体" pitchFamily="2" charset="-122"/>
              </a:rPr>
              <a:t>skew symmetric </a:t>
            </a:r>
            <a:r>
              <a:rPr lang="en-US" altLang="zh-CN" dirty="0">
                <a:ea typeface="宋体" pitchFamily="2" charset="-122"/>
              </a:rPr>
              <a:t>and so can be estimated more directly by setting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ij</a:t>
            </a:r>
            <a:r>
              <a:rPr lang="en-US" altLang="zh-CN" dirty="0">
                <a:ea typeface="宋体" pitchFamily="2" charset="-122"/>
              </a:rPr>
              <a:t> =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ea typeface="宋体" pitchFamily="2" charset="-122"/>
              </a:rPr>
              <a:t>and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</a:t>
            </a:r>
            <a:r>
              <a:rPr lang="en-US" altLang="zh-CN" dirty="0">
                <a:ea typeface="宋体" pitchFamily="2" charset="-122"/>
              </a:rPr>
              <a:t> = 0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105</a:t>
            </a:fld>
            <a:endParaRPr lang="en-US" altLang="zh-TW">
              <a:ea typeface="新細明體" charset="-12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1219200" y="4267200"/>
            <a:ext cx="6324600" cy="1336675"/>
            <a:chOff x="1752600" y="4343400"/>
            <a:chExt cx="6324600" cy="1336675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solidFill>
                    <a:srgbClr val="595959"/>
                  </a:solidFill>
                  <a:ea typeface="宋体" pitchFamily="2" charset="-122"/>
                </a:rPr>
                <a:t>1</a:t>
              </a:r>
              <a:endParaRPr kumimoji="1" lang="zh-CN" altLang="en-US" sz="1900" dirty="0">
                <a:solidFill>
                  <a:srgbClr val="595959"/>
                </a:solidFill>
                <a:ea typeface="宋体" pitchFamily="2" charset="-122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919578" y="49778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10000" y="4572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76400" y="41148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The resulting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is (in the noise-free case) </a:t>
            </a:r>
            <a:r>
              <a:rPr lang="en-US" altLang="zh-CN" u="sng" dirty="0">
                <a:ea typeface="宋体" pitchFamily="2" charset="-122"/>
              </a:rPr>
              <a:t>skew symmetric </a:t>
            </a:r>
            <a:r>
              <a:rPr lang="en-US" altLang="zh-CN" dirty="0">
                <a:ea typeface="宋体" pitchFamily="2" charset="-122"/>
              </a:rPr>
              <a:t>and so can be estimated more directly by setting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ij</a:t>
            </a:r>
            <a:r>
              <a:rPr lang="en-US" altLang="zh-CN" dirty="0">
                <a:ea typeface="宋体" pitchFamily="2" charset="-122"/>
              </a:rPr>
              <a:t> =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ea typeface="宋体" pitchFamily="2" charset="-122"/>
              </a:rPr>
              <a:t>and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</a:t>
            </a:r>
            <a:r>
              <a:rPr lang="en-US" altLang="zh-CN" dirty="0">
                <a:ea typeface="宋体" pitchFamily="2" charset="-122"/>
              </a:rPr>
              <a:t> = 0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106</a:t>
            </a:fld>
            <a:endParaRPr lang="en-US" altLang="zh-TW">
              <a:ea typeface="新細明體" charset="-12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1219200" y="4267200"/>
            <a:ext cx="6324600" cy="1336675"/>
            <a:chOff x="1752600" y="4343400"/>
            <a:chExt cx="6324600" cy="1336675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solidFill>
                    <a:srgbClr val="595959"/>
                  </a:solidFill>
                  <a:ea typeface="宋体" pitchFamily="2" charset="-122"/>
                </a:rPr>
                <a:t>1</a:t>
              </a:r>
              <a:endParaRPr kumimoji="1" lang="zh-CN" altLang="en-US" sz="1900" dirty="0">
                <a:solidFill>
                  <a:srgbClr val="595959"/>
                </a:solidFill>
                <a:ea typeface="宋体" pitchFamily="2" charset="-122"/>
              </a:endParaRPr>
            </a:p>
          </p:txBody>
        </p:sp>
      </p:grpSp>
      <p:cxnSp>
        <p:nvCxnSpPr>
          <p:cNvPr id="10" name="直線單箭頭接點 9"/>
          <p:cNvCxnSpPr/>
          <p:nvPr/>
        </p:nvCxnSpPr>
        <p:spPr bwMode="auto">
          <a:xfrm flipV="1">
            <a:off x="4572000" y="4953000"/>
            <a:ext cx="9144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 bwMode="auto">
          <a:xfrm flipV="1">
            <a:off x="2514600" y="4495800"/>
            <a:ext cx="2895600" cy="8382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 bwMode="auto">
          <a:xfrm flipV="1">
            <a:off x="2514600" y="44958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495800" y="4267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-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800600" y="47244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-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667000" y="4215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-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919578" y="49778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810000" y="4572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676400" y="41148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The resulting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is (in the noise-free case) </a:t>
            </a:r>
            <a:r>
              <a:rPr lang="en-US" altLang="zh-CN" u="sng" dirty="0">
                <a:ea typeface="宋体" pitchFamily="2" charset="-122"/>
              </a:rPr>
              <a:t>skew symmetric </a:t>
            </a:r>
            <a:r>
              <a:rPr lang="en-US" altLang="zh-CN" dirty="0">
                <a:ea typeface="宋体" pitchFamily="2" charset="-122"/>
              </a:rPr>
              <a:t>and so can be estimated more directly by setting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ij</a:t>
            </a:r>
            <a:r>
              <a:rPr lang="en-US" altLang="zh-CN" dirty="0">
                <a:ea typeface="宋体" pitchFamily="2" charset="-122"/>
              </a:rPr>
              <a:t> =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ea typeface="宋体" pitchFamily="2" charset="-122"/>
              </a:rPr>
              <a:t>and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</a:t>
            </a:r>
            <a:r>
              <a:rPr lang="en-US" altLang="zh-CN" dirty="0">
                <a:ea typeface="宋体" pitchFamily="2" charset="-122"/>
              </a:rPr>
              <a:t> = 0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7208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Alternatively: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A more direct derivation of FOE estimates can be obtained by minimizing the triple product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62657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Two points with non-zero parallax now suffice to estimate the FOE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 </a:t>
            </a:r>
            <a:r>
              <a:rPr lang="en-US" altLang="zh-CN" dirty="0" err="1">
                <a:ea typeface="宋体" pitchFamily="2" charset="-122"/>
                <a:sym typeface="Wingdings" pitchFamily="2" charset="2"/>
              </a:rPr>
              <a:t>epipole</a:t>
            </a: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109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單箭頭接點 10"/>
          <p:cNvCxnSpPr/>
          <p:nvPr/>
        </p:nvCxnSpPr>
        <p:spPr bwMode="auto">
          <a:xfrm flipH="1">
            <a:off x="2819401" y="3962400"/>
            <a:ext cx="2781299" cy="20383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 flipH="1">
            <a:off x="2981326" y="4181475"/>
            <a:ext cx="2952749" cy="781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Example 1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新細明體" charset="-120"/>
              </a:rPr>
              <a:t/>
            </a:r>
            <a:br>
              <a:rPr lang="en-US" altLang="zh-TW">
                <a:ea typeface="新細明體" charset="-120"/>
              </a:rPr>
            </a:br>
            <a:endParaRPr lang="zh-TW" altLang="en-US">
              <a:ea typeface="新細明體" charset="-120"/>
            </a:endParaRPr>
          </a:p>
        </p:txBody>
      </p:sp>
      <p:sp>
        <p:nvSpPr>
          <p:cNvPr id="61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1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25258-5E5F-4728-96DA-0DC23FF0A9A6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150" name="Picture 2" descr="C:\Users\vision\Desktop\Garage3D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文字方塊 7"/>
          <p:cNvSpPr txBox="1">
            <a:spLocks noChangeArrowheads="1"/>
          </p:cNvSpPr>
          <p:nvPr/>
        </p:nvSpPr>
        <p:spPr bwMode="auto">
          <a:xfrm>
            <a:off x="1828800" y="55626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>
                <a:ea typeface="新細明體" charset="-120"/>
              </a:rPr>
              <a:t>3D model created from the two images</a:t>
            </a: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110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111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7" name="月亮 26"/>
          <p:cNvSpPr/>
          <p:nvPr/>
        </p:nvSpPr>
        <p:spPr bwMode="auto">
          <a:xfrm rot="2026653">
            <a:off x="1111196" y="3942180"/>
            <a:ext cx="576064" cy="936104"/>
          </a:xfrm>
          <a:prstGeom prst="mo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直線接點 28"/>
          <p:cNvCxnSpPr/>
          <p:nvPr/>
        </p:nvCxnSpPr>
        <p:spPr bwMode="auto">
          <a:xfrm flipV="1">
            <a:off x="1259632" y="4797152"/>
            <a:ext cx="6480720" cy="136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flipV="1">
            <a:off x="6732240" y="4941168"/>
            <a:ext cx="1584176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圓柱 54"/>
          <p:cNvSpPr/>
          <p:nvPr/>
        </p:nvSpPr>
        <p:spPr bwMode="auto">
          <a:xfrm>
            <a:off x="1907704" y="4293096"/>
            <a:ext cx="720080" cy="1944216"/>
          </a:xfrm>
          <a:prstGeom prst="can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圓柱 55"/>
          <p:cNvSpPr/>
          <p:nvPr/>
        </p:nvSpPr>
        <p:spPr bwMode="auto">
          <a:xfrm>
            <a:off x="3059832" y="4653136"/>
            <a:ext cx="1368152" cy="1296144"/>
          </a:xfrm>
          <a:prstGeom prst="can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圓柱 56"/>
          <p:cNvSpPr/>
          <p:nvPr/>
        </p:nvSpPr>
        <p:spPr bwMode="auto">
          <a:xfrm>
            <a:off x="5076056" y="4149080"/>
            <a:ext cx="792088" cy="136815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5652120" y="4869160"/>
            <a:ext cx="576064" cy="5760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直線接點 35"/>
          <p:cNvCxnSpPr>
            <a:stCxn id="34" idx="4"/>
          </p:cNvCxnSpPr>
          <p:nvPr/>
        </p:nvCxnSpPr>
        <p:spPr bwMode="auto">
          <a:xfrm>
            <a:off x="5940152" y="544522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5940152" y="5877272"/>
            <a:ext cx="28803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H="1">
            <a:off x="5868144" y="5877272"/>
            <a:ext cx="72008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 flipH="1">
            <a:off x="5940152" y="5517232"/>
            <a:ext cx="36004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 flipH="1">
            <a:off x="5652120" y="5589240"/>
            <a:ext cx="288032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圓柱 57"/>
          <p:cNvSpPr/>
          <p:nvPr/>
        </p:nvSpPr>
        <p:spPr bwMode="auto">
          <a:xfrm>
            <a:off x="6300192" y="4221088"/>
            <a:ext cx="432048" cy="93610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112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7" name="月亮 26"/>
          <p:cNvSpPr/>
          <p:nvPr/>
        </p:nvSpPr>
        <p:spPr bwMode="auto">
          <a:xfrm rot="2026653">
            <a:off x="1111196" y="3942180"/>
            <a:ext cx="576064" cy="936104"/>
          </a:xfrm>
          <a:prstGeom prst="mo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直線接點 28"/>
          <p:cNvCxnSpPr/>
          <p:nvPr/>
        </p:nvCxnSpPr>
        <p:spPr bwMode="auto">
          <a:xfrm flipV="1">
            <a:off x="1259632" y="4797152"/>
            <a:ext cx="6480720" cy="136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flipV="1">
            <a:off x="6732240" y="4941168"/>
            <a:ext cx="1584176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圓柱 54"/>
          <p:cNvSpPr/>
          <p:nvPr/>
        </p:nvSpPr>
        <p:spPr bwMode="auto">
          <a:xfrm>
            <a:off x="1619672" y="4365104"/>
            <a:ext cx="720080" cy="1944216"/>
          </a:xfrm>
          <a:prstGeom prst="can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圓柱 55"/>
          <p:cNvSpPr/>
          <p:nvPr/>
        </p:nvSpPr>
        <p:spPr bwMode="auto">
          <a:xfrm>
            <a:off x="2771800" y="4725144"/>
            <a:ext cx="1368152" cy="1296144"/>
          </a:xfrm>
          <a:prstGeom prst="can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圓柱 56"/>
          <p:cNvSpPr/>
          <p:nvPr/>
        </p:nvSpPr>
        <p:spPr bwMode="auto">
          <a:xfrm>
            <a:off x="4788024" y="4221088"/>
            <a:ext cx="792088" cy="136815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圓柱 57"/>
          <p:cNvSpPr/>
          <p:nvPr/>
        </p:nvSpPr>
        <p:spPr bwMode="auto">
          <a:xfrm>
            <a:off x="6012160" y="4293096"/>
            <a:ext cx="432048" cy="93610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5652120" y="4869160"/>
            <a:ext cx="576064" cy="5760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直線接點 35"/>
          <p:cNvCxnSpPr>
            <a:stCxn id="34" idx="4"/>
          </p:cNvCxnSpPr>
          <p:nvPr/>
        </p:nvCxnSpPr>
        <p:spPr bwMode="auto">
          <a:xfrm>
            <a:off x="5940152" y="544522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5940152" y="5877272"/>
            <a:ext cx="288032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H="1">
            <a:off x="5724128" y="5877272"/>
            <a:ext cx="216024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 flipH="1" flipV="1">
            <a:off x="5940152" y="5661248"/>
            <a:ext cx="288032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 flipH="1">
            <a:off x="5796136" y="5589240"/>
            <a:ext cx="144016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113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7" name="月亮 26"/>
          <p:cNvSpPr/>
          <p:nvPr/>
        </p:nvSpPr>
        <p:spPr bwMode="auto">
          <a:xfrm rot="2026653">
            <a:off x="1111196" y="3942180"/>
            <a:ext cx="576064" cy="936104"/>
          </a:xfrm>
          <a:prstGeom prst="mo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直線接點 28"/>
          <p:cNvCxnSpPr/>
          <p:nvPr/>
        </p:nvCxnSpPr>
        <p:spPr bwMode="auto">
          <a:xfrm flipV="1">
            <a:off x="1259632" y="4797152"/>
            <a:ext cx="6480720" cy="136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flipV="1">
            <a:off x="6732240" y="4941168"/>
            <a:ext cx="1584176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圓柱 54"/>
          <p:cNvSpPr/>
          <p:nvPr/>
        </p:nvSpPr>
        <p:spPr bwMode="auto">
          <a:xfrm>
            <a:off x="1331640" y="4437112"/>
            <a:ext cx="720080" cy="1944216"/>
          </a:xfrm>
          <a:prstGeom prst="can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圓柱 55"/>
          <p:cNvSpPr/>
          <p:nvPr/>
        </p:nvSpPr>
        <p:spPr bwMode="auto">
          <a:xfrm>
            <a:off x="2483768" y="4797152"/>
            <a:ext cx="1368152" cy="1296144"/>
          </a:xfrm>
          <a:prstGeom prst="can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圓柱 56"/>
          <p:cNvSpPr/>
          <p:nvPr/>
        </p:nvSpPr>
        <p:spPr bwMode="auto">
          <a:xfrm>
            <a:off x="4499992" y="4293096"/>
            <a:ext cx="792088" cy="136815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圓柱 57"/>
          <p:cNvSpPr/>
          <p:nvPr/>
        </p:nvSpPr>
        <p:spPr bwMode="auto">
          <a:xfrm>
            <a:off x="5724128" y="4365104"/>
            <a:ext cx="432048" cy="93610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5652120" y="4869160"/>
            <a:ext cx="576064" cy="5760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直線接點 35"/>
          <p:cNvCxnSpPr>
            <a:stCxn id="34" idx="4"/>
          </p:cNvCxnSpPr>
          <p:nvPr/>
        </p:nvCxnSpPr>
        <p:spPr bwMode="auto">
          <a:xfrm>
            <a:off x="5940152" y="544522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5940152" y="5877272"/>
            <a:ext cx="144016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H="1">
            <a:off x="5580112" y="5877272"/>
            <a:ext cx="36004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 flipH="1" flipV="1">
            <a:off x="5940152" y="5661248"/>
            <a:ext cx="216024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 flipH="1">
            <a:off x="5940152" y="5517232"/>
            <a:ext cx="288032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圓柱 23"/>
          <p:cNvSpPr/>
          <p:nvPr/>
        </p:nvSpPr>
        <p:spPr bwMode="auto">
          <a:xfrm>
            <a:off x="6588224" y="4437112"/>
            <a:ext cx="648072" cy="648072"/>
          </a:xfrm>
          <a:prstGeom prst="can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7" name="月亮 26"/>
          <p:cNvSpPr/>
          <p:nvPr/>
        </p:nvSpPr>
        <p:spPr bwMode="auto">
          <a:xfrm rot="2026653">
            <a:off x="1111196" y="3942180"/>
            <a:ext cx="576064" cy="936104"/>
          </a:xfrm>
          <a:prstGeom prst="mo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直線接點 28"/>
          <p:cNvCxnSpPr/>
          <p:nvPr/>
        </p:nvCxnSpPr>
        <p:spPr bwMode="auto">
          <a:xfrm flipV="1">
            <a:off x="1259632" y="4797152"/>
            <a:ext cx="6480720" cy="136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flipV="1">
            <a:off x="6732240" y="4941168"/>
            <a:ext cx="1584176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圓柱 54"/>
          <p:cNvSpPr/>
          <p:nvPr/>
        </p:nvSpPr>
        <p:spPr bwMode="auto">
          <a:xfrm>
            <a:off x="1043608" y="4509120"/>
            <a:ext cx="720080" cy="1944216"/>
          </a:xfrm>
          <a:prstGeom prst="can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圓柱 55"/>
          <p:cNvSpPr/>
          <p:nvPr/>
        </p:nvSpPr>
        <p:spPr bwMode="auto">
          <a:xfrm>
            <a:off x="2195736" y="4869160"/>
            <a:ext cx="1368152" cy="1296144"/>
          </a:xfrm>
          <a:prstGeom prst="can">
            <a:avLst/>
          </a:prstGeom>
          <a:solidFill>
            <a:srgbClr val="99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圓柱 56"/>
          <p:cNvSpPr/>
          <p:nvPr/>
        </p:nvSpPr>
        <p:spPr bwMode="auto">
          <a:xfrm>
            <a:off x="4211960" y="4365104"/>
            <a:ext cx="792088" cy="136815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圓柱 57"/>
          <p:cNvSpPr/>
          <p:nvPr/>
        </p:nvSpPr>
        <p:spPr bwMode="auto">
          <a:xfrm>
            <a:off x="5436096" y="4437112"/>
            <a:ext cx="432048" cy="93610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5652120" y="4869160"/>
            <a:ext cx="576064" cy="5760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直線接點 35"/>
          <p:cNvCxnSpPr>
            <a:stCxn id="34" idx="4"/>
          </p:cNvCxnSpPr>
          <p:nvPr/>
        </p:nvCxnSpPr>
        <p:spPr bwMode="auto">
          <a:xfrm>
            <a:off x="5940152" y="544522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5940152" y="5877272"/>
            <a:ext cx="144016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H="1">
            <a:off x="5580112" y="5877272"/>
            <a:ext cx="36004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 flipV="1">
            <a:off x="5724128" y="5661248"/>
            <a:ext cx="216024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 flipH="1">
            <a:off x="5940152" y="5517232"/>
            <a:ext cx="288032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圓柱 23"/>
          <p:cNvSpPr/>
          <p:nvPr/>
        </p:nvSpPr>
        <p:spPr bwMode="auto">
          <a:xfrm>
            <a:off x="6300192" y="4509120"/>
            <a:ext cx="648072" cy="648072"/>
          </a:xfrm>
          <a:prstGeom prst="can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situations where a </a:t>
            </a:r>
            <a:r>
              <a:rPr lang="en-US" altLang="zh-CN" u="sng" dirty="0">
                <a:ea typeface="宋体" pitchFamily="2" charset="-122"/>
              </a:rPr>
              <a:t>large number of points at infinity</a:t>
            </a:r>
            <a:r>
              <a:rPr lang="en-US" altLang="zh-CN" dirty="0">
                <a:ea typeface="宋体" pitchFamily="2" charset="-122"/>
              </a:rPr>
              <a:t> are available (e.g. outdoor scenes)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Pick </a:t>
            </a:r>
            <a:r>
              <a:rPr lang="en-US" altLang="zh-TW" u="sng" dirty="0">
                <a:ea typeface="宋体" pitchFamily="2" charset="-122"/>
              </a:rPr>
              <a:t>a pair of points to estimate a rotation</a:t>
            </a:r>
            <a:r>
              <a:rPr lang="en-US" altLang="zh-TW" dirty="0">
                <a:ea typeface="宋体" pitchFamily="2" charset="-122"/>
              </a:rPr>
              <a:t>, hoping that both of the points lie at infinity</a:t>
            </a:r>
          </a:p>
          <a:p>
            <a:pPr>
              <a:buNone/>
            </a:pPr>
            <a:r>
              <a:rPr lang="en-US" altLang="zh-TW" dirty="0">
                <a:ea typeface="宋体" pitchFamily="2" charset="-122"/>
              </a:rPr>
              <a:t>	Pre-rotate </a:t>
            </a:r>
            <a:r>
              <a:rPr lang="en-US" altLang="zh-TW" dirty="0">
                <a:ea typeface="宋体" pitchFamily="2" charset="-122"/>
                <a:sym typeface="Wingdings" panose="05000000000000000000" pitchFamily="2" charset="2"/>
              </a:rPr>
              <a:t> </a:t>
            </a:r>
            <a:r>
              <a:rPr lang="en-US" altLang="zh-TW" u="sng" dirty="0">
                <a:ea typeface="宋体" pitchFamily="2" charset="-122"/>
              </a:rPr>
              <a:t>Compute the </a:t>
            </a:r>
            <a:r>
              <a:rPr lang="en-US" altLang="zh-TW" u="sng" dirty="0" err="1">
                <a:ea typeface="宋体" pitchFamily="2" charset="-122"/>
              </a:rPr>
              <a:t>epipole</a:t>
            </a:r>
            <a:r>
              <a:rPr lang="en-US" altLang="zh-TW" u="sng" dirty="0">
                <a:ea typeface="宋体" pitchFamily="2" charset="-122"/>
              </a:rPr>
              <a:t> </a:t>
            </a:r>
            <a:r>
              <a:rPr lang="en-US" altLang="zh-TW" dirty="0">
                <a:ea typeface="宋体" pitchFamily="2" charset="-122"/>
              </a:rPr>
              <a:t>and </a:t>
            </a:r>
            <a:r>
              <a:rPr lang="en-US" altLang="zh-TW" u="sng" dirty="0">
                <a:ea typeface="宋体" pitchFamily="2" charset="-122"/>
              </a:rPr>
              <a:t>check residual</a:t>
            </a:r>
            <a:r>
              <a:rPr lang="en-US" altLang="zh-TW" dirty="0">
                <a:ea typeface="宋体" pitchFamily="2" charset="-122"/>
              </a:rPr>
              <a:t>, </a:t>
            </a:r>
            <a:r>
              <a:rPr lang="en-US" altLang="zh-TW" u="sng" dirty="0">
                <a:ea typeface="宋体" pitchFamily="2" charset="-122"/>
              </a:rPr>
              <a:t>consistency of FOE or FOC</a:t>
            </a:r>
            <a:r>
              <a:rPr lang="en-US" altLang="zh-TW" dirty="0">
                <a:ea typeface="宋体" pitchFamily="2" charset="-122"/>
              </a:rPr>
              <a:t> </a:t>
            </a:r>
            <a:r>
              <a:rPr lang="en-US" altLang="zh-TW" dirty="0">
                <a:ea typeface="宋体" pitchFamily="2" charset="-122"/>
                <a:sym typeface="Wingdings" pitchFamily="2" charset="2"/>
              </a:rPr>
              <a:t> confirm pure translation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Rotation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The case of pure rotation results in a </a:t>
            </a:r>
            <a:r>
              <a:rPr lang="en-US" altLang="zh-CN" u="sng" dirty="0">
                <a:ea typeface="宋体" pitchFamily="2" charset="-122"/>
              </a:rPr>
              <a:t>degenerate estimate </a:t>
            </a:r>
            <a:r>
              <a:rPr lang="en-US" altLang="zh-CN" dirty="0">
                <a:ea typeface="宋体" pitchFamily="2" charset="-122"/>
              </a:rPr>
              <a:t>of the essential matrix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and of the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</a:p>
          <a:p>
            <a:pPr>
              <a:buNone/>
            </a:pPr>
            <a:r>
              <a:rPr lang="en-US" altLang="zh-TW" dirty="0"/>
              <a:t>	Consider first the case of the rotation matrix being known, the estimates for the FOE will be degenerate since </a:t>
            </a:r>
            <a:r>
              <a:rPr lang="en-US" altLang="zh-TW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TW" b="1" i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i0</a:t>
            </a:r>
            <a:r>
              <a:rPr lang="en-US" altLang="zh-TW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TW" altLang="en-US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≈</a:t>
            </a:r>
            <a:r>
              <a:rPr lang="en-US" altLang="zh-TW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x</a:t>
            </a:r>
            <a:r>
              <a:rPr lang="en-US" altLang="zh-TW" b="1" i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i1</a:t>
            </a:r>
            <a:endParaRPr lang="zh-TW" altLang="en-US" b="1" i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05400"/>
            <a:ext cx="7208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Rotation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Prudent to </a:t>
            </a:r>
            <a:r>
              <a:rPr lang="en-US" altLang="zh-CN" u="sng" dirty="0">
                <a:ea typeface="宋体" pitchFamily="2" charset="-122"/>
              </a:rPr>
              <a:t>compute a rotation estimate </a:t>
            </a:r>
            <a:r>
              <a:rPr lang="en-US" altLang="zh-CN" b="1" i="1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en-US" altLang="zh-CN" dirty="0">
                <a:ea typeface="宋体" pitchFamily="2" charset="-122"/>
              </a:rPr>
              <a:t>, with just a </a:t>
            </a:r>
            <a:r>
              <a:rPr lang="en-US" altLang="zh-CN" u="sng" dirty="0">
                <a:ea typeface="宋体" pitchFamily="2" charset="-122"/>
              </a:rPr>
              <a:t>small number of points</a:t>
            </a: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Compute the </a:t>
            </a:r>
            <a:r>
              <a:rPr lang="en-US" altLang="zh-CN" u="sng" dirty="0">
                <a:ea typeface="宋体" pitchFamily="2" charset="-122"/>
              </a:rPr>
              <a:t>residuals after rotating the points</a:t>
            </a: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u="sng" dirty="0">
                <a:ea typeface="宋体" pitchFamily="2" charset="-122"/>
              </a:rPr>
              <a:t>Proceed with a full </a:t>
            </a:r>
            <a:r>
              <a:rPr lang="en-US" altLang="zh-CN" b="1" i="1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u="sng" dirty="0">
                <a:ea typeface="宋体" pitchFamily="2" charset="-122"/>
              </a:rPr>
              <a:t> computation</a:t>
            </a:r>
            <a:endParaRPr lang="zh-TW" altLang="en-US" b="1" i="1" u="sng" baseline="-25000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117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Here: </a:t>
            </a:r>
            <a:r>
              <a:rPr lang="en-US" altLang="zh-CN" dirty="0">
                <a:ea typeface="宋体" pitchFamily="2" charset="-122"/>
              </a:rPr>
              <a:t>First look at </a:t>
            </a:r>
            <a:r>
              <a:rPr lang="en-US" altLang="zh-CN" b="1" i="1" u="sng" dirty="0">
                <a:ea typeface="宋体" pitchFamily="2" charset="-122"/>
              </a:rPr>
              <a:t>structure from motion</a:t>
            </a:r>
            <a:r>
              <a:rPr lang="en-US" altLang="zh-CN" dirty="0">
                <a:ea typeface="宋体" pitchFamily="2" charset="-122"/>
              </a:rPr>
              <a:t>, which is the </a:t>
            </a:r>
            <a:r>
              <a:rPr lang="en-US" altLang="zh-CN" u="sng" dirty="0">
                <a:ea typeface="宋体" pitchFamily="2" charset="-122"/>
              </a:rPr>
              <a:t>simultaneous recovery</a:t>
            </a:r>
            <a:r>
              <a:rPr lang="en-US" altLang="zh-CN" dirty="0">
                <a:ea typeface="宋体" pitchFamily="2" charset="-122"/>
              </a:rPr>
              <a:t> of </a:t>
            </a:r>
            <a:r>
              <a:rPr lang="en-US" altLang="zh-CN" u="sng" dirty="0">
                <a:ea typeface="宋体" pitchFamily="2" charset="-122"/>
              </a:rPr>
              <a:t>3D structure</a:t>
            </a:r>
            <a:r>
              <a:rPr lang="en-US" altLang="zh-CN" dirty="0">
                <a:ea typeface="宋体" pitchFamily="2" charset="-122"/>
              </a:rPr>
              <a:t> and </a:t>
            </a:r>
            <a:r>
              <a:rPr lang="en-US" altLang="zh-CN" u="sng" dirty="0">
                <a:ea typeface="宋体" pitchFamily="2" charset="-122"/>
              </a:rPr>
              <a:t>pose</a:t>
            </a:r>
            <a:r>
              <a:rPr lang="en-US" altLang="zh-CN" dirty="0">
                <a:ea typeface="宋体" pitchFamily="2" charset="-122"/>
              </a:rPr>
              <a:t> from image correspondences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118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32004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 flipV="1">
            <a:off x="3200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32004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H="1" flipV="1">
            <a:off x="53340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flipH="1" flipV="1">
            <a:off x="58674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>
            <a:off x="54864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圓角矩形圖說文字 16"/>
          <p:cNvSpPr/>
          <p:nvPr/>
        </p:nvSpPr>
        <p:spPr bwMode="auto">
          <a:xfrm>
            <a:off x="914400" y="1828800"/>
            <a:ext cx="7772400" cy="990600"/>
          </a:xfrm>
          <a:prstGeom prst="wedgeRoundRectCallout">
            <a:avLst>
              <a:gd name="adj1" fmla="val 7539"/>
              <a:gd name="adj2" fmla="val 1503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i.e. given 2D correspondences, </a:t>
            </a:r>
            <a:r>
              <a:rPr kumimoji="0" lang="en-US" altLang="zh-TW" sz="2400" b="1" i="0" u="none" strike="sng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intrinsics</a:t>
            </a:r>
            <a:r>
              <a:rPr kumimoji="0" lang="en-US" altLang="zh-TW" sz="2400" b="1" i="0" u="none" strike="sng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estimate 3D points, pose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4174232" cy="4343400"/>
          </a:xfrm>
        </p:spPr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When we try to build 3D model from the photos taken by unknown cameras </a:t>
            </a:r>
            <a:r>
              <a:rPr lang="en-US" altLang="zh-CN" u="sng" dirty="0">
                <a:ea typeface="宋体" pitchFamily="2" charset="-122"/>
              </a:rPr>
              <a:t>without any EXIF tags</a:t>
            </a: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119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581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>
            <a:cxnSpLocks/>
          </p:cNvCxnSpPr>
          <p:nvPr/>
        </p:nvCxnSpPr>
        <p:spPr bwMode="auto">
          <a:xfrm>
            <a:off x="4788024" y="2636912"/>
            <a:ext cx="3816424" cy="29523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9">
            <a:extLst>
              <a:ext uri="{FF2B5EF4-FFF2-40B4-BE49-F238E27FC236}">
                <a16:creationId xmlns:a16="http://schemas.microsoft.com/office/drawing/2014/main" xmlns="" id="{CE0D9E4F-8137-4927-8B8D-3D200AD121ED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8024" y="2348880"/>
            <a:ext cx="3888432" cy="3240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Example 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38D001-59E7-4B1E-BC73-95F7B83CB990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1600200"/>
            <a:ext cx="26670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1600200"/>
            <a:ext cx="27622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0350" y="3783013"/>
            <a:ext cx="2514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973513"/>
            <a:ext cx="15049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6"/>
          <p:cNvSpPr txBox="1">
            <a:spLocks noChangeArrowheads="1"/>
          </p:cNvSpPr>
          <p:nvPr/>
        </p:nvSpPr>
        <p:spPr bwMode="auto">
          <a:xfrm>
            <a:off x="1447800" y="56388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0" dirty="0">
                <a:ea typeface="新細明體" charset="-120"/>
              </a:rPr>
              <a:t>Figure7.1:</a:t>
            </a:r>
            <a:r>
              <a:rPr lang="en-US" altLang="zh-CN" sz="1600" b="0" dirty="0">
                <a:ea typeface="宋体" pitchFamily="2" charset="-122"/>
              </a:rPr>
              <a:t>3D teacup model reconstructed from a 240-frame video sequence </a:t>
            </a:r>
          </a:p>
          <a:p>
            <a:endParaRPr lang="en-US" altLang="zh-TW" sz="1600" b="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4246240" cy="4343400"/>
          </a:xfrm>
        </p:spPr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CN" u="sng" dirty="0">
                <a:ea typeface="宋体" pitchFamily="2" charset="-122"/>
              </a:rPr>
              <a:t>D</a:t>
            </a:r>
            <a:r>
              <a:rPr lang="en-US" altLang="zh-TW" u="sng" dirty="0">
                <a:ea typeface="新細明體" charset="-120"/>
              </a:rPr>
              <a:t>o not know </a:t>
            </a:r>
            <a:r>
              <a:rPr lang="en-US" altLang="zh-TW" dirty="0">
                <a:ea typeface="新細明體" charset="-120"/>
              </a:rPr>
              <a:t>ahead of time </a:t>
            </a:r>
            <a:r>
              <a:rPr lang="en-US" altLang="zh-TW" u="sng" dirty="0">
                <a:ea typeface="新細明體" charset="-120"/>
              </a:rPr>
              <a:t>the intrinsic calibration parameters </a:t>
            </a:r>
            <a:r>
              <a:rPr lang="en-US" altLang="zh-TW" dirty="0">
                <a:ea typeface="新細明體" charset="-120"/>
              </a:rPr>
              <a:t>associated with input images.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581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>
            <a:cxnSpLocks/>
          </p:cNvCxnSpPr>
          <p:nvPr/>
        </p:nvCxnSpPr>
        <p:spPr bwMode="auto">
          <a:xfrm>
            <a:off x="4788024" y="2636912"/>
            <a:ext cx="3816424" cy="29523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9">
            <a:extLst>
              <a:ext uri="{FF2B5EF4-FFF2-40B4-BE49-F238E27FC236}">
                <a16:creationId xmlns:a16="http://schemas.microsoft.com/office/drawing/2014/main" xmlns="" id="{CE0D9E4F-8137-4927-8B8D-3D200AD121ED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8024" y="2348880"/>
            <a:ext cx="3888432" cy="3240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can still estimate a two-frame reconstruction, although </a:t>
            </a:r>
            <a:r>
              <a:rPr lang="en-US" altLang="zh-TW" u="sng" dirty="0">
                <a:ea typeface="新細明體" charset="-120"/>
              </a:rPr>
              <a:t>the true metric structure</a:t>
            </a:r>
            <a:r>
              <a:rPr lang="en-US" altLang="zh-TW" dirty="0">
                <a:ea typeface="新細明體" charset="-120"/>
              </a:rPr>
              <a:t> may not be available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  <a:p>
            <a:pPr>
              <a:buNone/>
            </a:pPr>
            <a:r>
              <a:rPr lang="en-US" altLang="zh-TW" b="1" dirty="0">
                <a:ea typeface="新細明體" charset="-120"/>
              </a:rPr>
              <a:t>	</a:t>
            </a:r>
            <a:r>
              <a:rPr lang="en-US" altLang="zh-TW" sz="2400" b="1" dirty="0">
                <a:ea typeface="新細明體" charset="-120"/>
              </a:rPr>
              <a:t>*True metric structure: </a:t>
            </a:r>
            <a:r>
              <a:rPr lang="en-US" altLang="zh-TW" sz="2400" dirty="0">
                <a:ea typeface="新細明體" charset="-120"/>
              </a:rPr>
              <a:t>parallel lines are parallel, orthogonal walls are at right angles, and model is scaled version of reality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In the unreliable case, we do not know the calibration matrices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i="1" dirty="0">
                <a:ea typeface="新細明體" charset="-120"/>
              </a:rPr>
              <a:t> in </a:t>
            </a:r>
            <a:r>
              <a:rPr lang="zh-CN" altLang="en-US" i="1" dirty="0">
                <a:ea typeface="新細明體" charset="-120"/>
              </a:rPr>
              <a:t>     </a:t>
            </a:r>
            <a:r>
              <a:rPr lang="en-US" altLang="zh-TW" i="1" dirty="0">
                <a:ea typeface="新細明體" charset="-120"/>
              </a:rPr>
              <a:t>            </a:t>
            </a:r>
            <a:r>
              <a:rPr lang="en-US" altLang="zh-TW" dirty="0">
                <a:ea typeface="新細明體" charset="-120"/>
              </a:rPr>
              <a:t>, so we cannot use the normalized ray directions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have access to the image coordinate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i="1" baseline="-25000" dirty="0" err="1"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, so </a:t>
            </a:r>
            <a:r>
              <a:rPr lang="en-US" altLang="zh-TW" i="1" dirty="0">
                <a:ea typeface="新細明體" charset="-120"/>
              </a:rPr>
              <a:t>essential matrix</a:t>
            </a:r>
            <a:r>
              <a:rPr lang="en-US" altLang="zh-TW" dirty="0">
                <a:ea typeface="新細明體" charset="-120"/>
              </a:rPr>
              <a:t> becomes: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52600" cy="4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953000"/>
            <a:ext cx="624320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auto">
          <a:xfrm>
            <a:off x="1955462" y="4953000"/>
            <a:ext cx="371475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491880" y="4953000"/>
            <a:ext cx="17526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In the unreliable case, we do not know the calibration matrices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i="1" dirty="0">
                <a:ea typeface="新細明體" charset="-120"/>
              </a:rPr>
              <a:t> in </a:t>
            </a:r>
            <a:r>
              <a:rPr lang="zh-CN" altLang="en-US" i="1" dirty="0">
                <a:ea typeface="新細明體" charset="-120"/>
              </a:rPr>
              <a:t>     </a:t>
            </a:r>
            <a:r>
              <a:rPr lang="en-US" altLang="zh-TW" i="1" dirty="0">
                <a:ea typeface="新細明體" charset="-120"/>
              </a:rPr>
              <a:t>            </a:t>
            </a:r>
            <a:r>
              <a:rPr lang="en-US" altLang="zh-TW" dirty="0">
                <a:ea typeface="新細明體" charset="-120"/>
              </a:rPr>
              <a:t>, so we cannot use the normalized ray directions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have access to the image coordinate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i="1" baseline="-25000" dirty="0" err="1"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, so </a:t>
            </a:r>
            <a:r>
              <a:rPr lang="en-US" altLang="zh-TW" i="1" dirty="0">
                <a:ea typeface="新細明體" charset="-120"/>
              </a:rPr>
              <a:t>essential matrix</a:t>
            </a:r>
            <a:r>
              <a:rPr lang="en-US" altLang="zh-TW" dirty="0">
                <a:ea typeface="新細明體" charset="-120"/>
              </a:rPr>
              <a:t> becomes: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52600" cy="4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953000"/>
            <a:ext cx="624320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 bwMode="auto">
          <a:xfrm>
            <a:off x="3505200" y="4953000"/>
            <a:ext cx="17526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477000" y="4953000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In the unreliable case, we do not know the calibration matrices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i="1" dirty="0">
                <a:ea typeface="新細明體" charset="-120"/>
              </a:rPr>
              <a:t> in </a:t>
            </a:r>
            <a:r>
              <a:rPr lang="zh-CN" altLang="en-US" i="1" dirty="0">
                <a:ea typeface="新細明體" charset="-120"/>
              </a:rPr>
              <a:t>     </a:t>
            </a:r>
            <a:r>
              <a:rPr lang="en-US" altLang="zh-TW" i="1" dirty="0">
                <a:ea typeface="新細明體" charset="-120"/>
              </a:rPr>
              <a:t>            </a:t>
            </a:r>
            <a:r>
              <a:rPr lang="en-US" altLang="zh-TW" dirty="0">
                <a:ea typeface="新細明體" charset="-120"/>
              </a:rPr>
              <a:t>, so we cannot use the normalized ray directions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have access to the image coordinate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i="1" baseline="-25000" dirty="0" err="1"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, so </a:t>
            </a:r>
            <a:r>
              <a:rPr lang="en-US" altLang="zh-TW" i="1" dirty="0">
                <a:ea typeface="新細明體" charset="-120"/>
              </a:rPr>
              <a:t>essential matrix</a:t>
            </a:r>
            <a:r>
              <a:rPr lang="en-US" altLang="zh-TW" dirty="0">
                <a:ea typeface="新細明體" charset="-120"/>
              </a:rPr>
              <a:t> becomes: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52600" cy="4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6800"/>
            <a:ext cx="375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In the unreliable case, we do not know the calibration matrices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i="1" dirty="0">
                <a:ea typeface="新細明體" charset="-120"/>
              </a:rPr>
              <a:t> in </a:t>
            </a:r>
            <a:r>
              <a:rPr lang="zh-CN" altLang="en-US" i="1" dirty="0">
                <a:ea typeface="新細明體" charset="-120"/>
              </a:rPr>
              <a:t>     </a:t>
            </a:r>
            <a:r>
              <a:rPr lang="en-US" altLang="zh-TW" i="1" dirty="0">
                <a:ea typeface="新細明體" charset="-120"/>
              </a:rPr>
              <a:t>            </a:t>
            </a:r>
            <a:r>
              <a:rPr lang="en-US" altLang="zh-TW" dirty="0">
                <a:ea typeface="新細明體" charset="-120"/>
              </a:rPr>
              <a:t>, so we cannot use the normalized ray directions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have access to the image coordinate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i="1" baseline="-25000" dirty="0" err="1"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, so </a:t>
            </a:r>
            <a:r>
              <a:rPr lang="en-US" altLang="zh-TW" i="1" dirty="0">
                <a:ea typeface="新細明體" charset="-120"/>
              </a:rPr>
              <a:t>essential matrix</a:t>
            </a:r>
            <a:r>
              <a:rPr lang="en-US" altLang="zh-TW" dirty="0">
                <a:ea typeface="新細明體" charset="-120"/>
              </a:rPr>
              <a:t> becomes: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52600" cy="4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6800"/>
            <a:ext cx="375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429000" y="5562600"/>
            <a:ext cx="272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fundamental matrix</a:t>
            </a:r>
            <a:endParaRPr lang="zh-TW" altLang="en-US" dirty="0"/>
          </a:p>
        </p:txBody>
      </p:sp>
    </p:spTree>
  </p:cSld>
  <p:clrMapOvr>
    <a:masterClrMapping/>
  </p:clrMapOvr>
  <p:transition advClick="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>
                <a:ea typeface="新細明體" charset="-120"/>
              </a:rPr>
              <a:t>Intrinsics</a:t>
            </a:r>
            <a:r>
              <a:rPr lang="en-US" altLang="zh-TW" b="1" dirty="0">
                <a:ea typeface="新細明體" charset="-120"/>
              </a:rPr>
              <a:t> Unknown: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In the unreliable case, we do not know the calibration matrices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i="1" dirty="0">
                <a:ea typeface="新細明體" charset="-120"/>
              </a:rPr>
              <a:t> in </a:t>
            </a:r>
            <a:r>
              <a:rPr lang="zh-CN" altLang="en-US" i="1" dirty="0">
                <a:ea typeface="新細明體" charset="-120"/>
              </a:rPr>
              <a:t>     </a:t>
            </a:r>
            <a:r>
              <a:rPr lang="en-US" altLang="zh-TW" i="1" dirty="0">
                <a:ea typeface="新細明體" charset="-120"/>
              </a:rPr>
              <a:t>            </a:t>
            </a:r>
            <a:r>
              <a:rPr lang="en-US" altLang="zh-TW" dirty="0">
                <a:ea typeface="新細明體" charset="-120"/>
              </a:rPr>
              <a:t>, so we cannot use the normalized ray directions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We have access to the image coordinate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i="1" baseline="-25000" dirty="0" err="1">
                <a:ea typeface="新細明體" charset="-120"/>
              </a:rPr>
              <a:t>j</a:t>
            </a:r>
            <a:r>
              <a:rPr lang="en-US" altLang="zh-TW" dirty="0">
                <a:ea typeface="新細明體" charset="-120"/>
              </a:rPr>
              <a:t>, so </a:t>
            </a:r>
            <a:r>
              <a:rPr lang="en-US" altLang="zh-TW" i="1" dirty="0">
                <a:ea typeface="新細明體" charset="-120"/>
              </a:rPr>
              <a:t>essential matrix</a:t>
            </a:r>
            <a:r>
              <a:rPr lang="en-US" altLang="zh-TW" dirty="0">
                <a:ea typeface="新細明體" charset="-120"/>
              </a:rPr>
              <a:t> becomes: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1752600" cy="4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6800"/>
            <a:ext cx="375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429000" y="5562600"/>
            <a:ext cx="272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fundamental matrix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81475"/>
            <a:ext cx="2057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Similar to guessing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dirty="0">
                <a:ea typeface="新細明體" charset="-120"/>
              </a:rPr>
              <a:t> in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, the </a:t>
            </a:r>
            <a:r>
              <a:rPr lang="en-US" altLang="zh-TW" dirty="0" err="1">
                <a:ea typeface="新細明體" charset="-120"/>
              </a:rPr>
              <a:t>homography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u="sng" dirty="0">
                <a:ea typeface="新細明體" charset="-120"/>
              </a:rPr>
              <a:t>cannot be uniquely recovered</a:t>
            </a:r>
            <a:r>
              <a:rPr lang="en-US" altLang="zh-TW" dirty="0">
                <a:ea typeface="新細明體" charset="-120"/>
              </a:rPr>
              <a:t> from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endParaRPr lang="en-US" altLang="zh-TW" b="1" i="1" dirty="0">
              <a:ea typeface="新細明體" charset="-120"/>
            </a:endParaRPr>
          </a:p>
          <a:p>
            <a:r>
              <a:rPr lang="en-US" altLang="zh-TW" u="sng" dirty="0">
                <a:ea typeface="新細明體" charset="-120"/>
              </a:rPr>
              <a:t>Any valid </a:t>
            </a:r>
            <a:r>
              <a:rPr lang="en-US" altLang="zh-TW" u="sng" dirty="0" err="1">
                <a:ea typeface="新細明體" charset="-120"/>
              </a:rPr>
              <a:t>homographies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dirty="0">
                <a:ea typeface="新細明體" charset="-120"/>
              </a:rPr>
              <a:t> maps some plane in the scene from one image to the other</a:t>
            </a:r>
          </a:p>
          <a:p>
            <a:r>
              <a:rPr lang="en-US" altLang="zh-TW" u="sng" dirty="0"/>
              <a:t>Not possible</a:t>
            </a:r>
            <a:r>
              <a:rPr lang="en-US" altLang="zh-TW" dirty="0"/>
              <a:t> to know which one before tests</a:t>
            </a:r>
          </a:p>
          <a:p>
            <a:r>
              <a:rPr lang="en-US" altLang="zh-TW" dirty="0"/>
              <a:t>Selecting ≥ 4 co-planar correspondences to compute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dirty="0"/>
              <a:t> as part of the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lang="en-US" altLang="zh-TW" dirty="0"/>
              <a:t> estimation process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501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01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5863A-DC2A-4804-BAEC-23C9BC2FA541}" type="slidenum">
              <a:rPr lang="en-US" altLang="zh-TW" smtClean="0">
                <a:ea typeface="新細明體" charset="-120"/>
              </a:rPr>
              <a:pPr/>
              <a:t>127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>
                <a:ea typeface="新細明體" charset="-120"/>
              </a:rPr>
              <a:t>To create a projective reconstruction of a scene, we pick up any valid </a:t>
            </a:r>
            <a:r>
              <a:rPr lang="en-US" altLang="zh-TW" sz="2400" b="1">
                <a:ea typeface="新細明體" charset="-120"/>
              </a:rPr>
              <a:t>homography</a:t>
            </a:r>
            <a:r>
              <a:rPr lang="zh-CN" altLang="en-US" sz="2400">
                <a:ea typeface="新細明體" charset="-120"/>
              </a:rPr>
              <a:t>    </a:t>
            </a:r>
            <a:r>
              <a:rPr lang="en-US" altLang="zh-TW" sz="2400">
                <a:ea typeface="新細明體" charset="-120"/>
              </a:rPr>
              <a:t>   that satisfies </a:t>
            </a:r>
          </a:p>
          <a:p>
            <a:pPr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endParaRPr lang="en-US" altLang="zh-TW" sz="240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>
                <a:ea typeface="新細明體" charset="-120"/>
              </a:rPr>
              <a:t> and hence</a:t>
            </a:r>
          </a:p>
          <a:p>
            <a:pPr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>
                <a:ea typeface="新細明體" charset="-120"/>
              </a:rPr>
              <a:t>         : singular value matrix with the smallest value    </a:t>
            </a:r>
          </a:p>
          <a:p>
            <a:pPr>
              <a:buFontTx/>
              <a:buNone/>
            </a:pPr>
            <a:r>
              <a:rPr lang="en-US" altLang="zh-TW" sz="2400">
                <a:ea typeface="新細明體" charset="-120"/>
              </a:rPr>
              <a:t>           replaced by the middle value.</a:t>
            </a:r>
          </a:p>
          <a:p>
            <a:endParaRPr lang="en-US" altLang="zh-TW" sz="2400">
              <a:ea typeface="新細明體" charset="-120"/>
            </a:endParaRPr>
          </a:p>
          <a:p>
            <a:pPr>
              <a:buFontTx/>
              <a:buNone/>
            </a:pPr>
            <a:endParaRPr lang="zh-TW" altLang="en-US" sz="2400">
              <a:ea typeface="新細明體" charset="-120"/>
            </a:endParaRPr>
          </a:p>
        </p:txBody>
      </p:sp>
      <p:sp>
        <p:nvSpPr>
          <p:cNvPr id="5325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325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69B63-8196-47F0-87AE-C2B387A307E3}" type="slidenum">
              <a:rPr lang="en-US" altLang="zh-TW" smtClean="0">
                <a:ea typeface="新細明體" charset="-120"/>
              </a:rPr>
              <a:pPr/>
              <a:t>128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66800" y="5181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29000"/>
            <a:ext cx="461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图片 2"/>
          <p:cNvPicPr>
            <a:picLocks noChangeAspect="1"/>
          </p:cNvPicPr>
          <p:nvPr/>
        </p:nvPicPr>
        <p:blipFill>
          <a:blip r:embed="rId5" cstate="print"/>
          <a:srcRect r="3211"/>
          <a:stretch>
            <a:fillRect/>
          </a:stretch>
        </p:blipFill>
        <p:spPr bwMode="auto">
          <a:xfrm>
            <a:off x="3505200" y="2819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572000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30769" t="24000" r="7692"/>
          <a:stretch>
            <a:fillRect/>
          </a:stretch>
        </p:blipFill>
        <p:spPr bwMode="auto">
          <a:xfrm>
            <a:off x="5410200" y="2209800"/>
            <a:ext cx="304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xmlns="" id="{A419B70D-B2EE-4DC8-8F48-944510F7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Form a pair of camera matrices</a:t>
            </a:r>
            <a:br>
              <a:rPr lang="en-US" altLang="zh-CN" sz="2400" dirty="0">
                <a:ea typeface="宋体" pitchFamily="2" charset="-122"/>
              </a:rPr>
            </a:br>
            <a:r>
              <a:rPr lang="en-US" altLang="zh-CN" sz="2400" dirty="0">
                <a:ea typeface="宋体" pitchFamily="2" charset="-122"/>
              </a:rPr>
              <a:t/>
            </a:r>
            <a:br>
              <a:rPr lang="en-US" altLang="zh-CN" sz="2400" dirty="0">
                <a:ea typeface="宋体" pitchFamily="2" charset="-122"/>
              </a:rPr>
            </a:br>
            <a:r>
              <a:rPr lang="en-US" altLang="zh-CN" sz="2400" dirty="0">
                <a:ea typeface="宋体" pitchFamily="2" charset="-122"/>
              </a:rPr>
              <a:t/>
            </a:r>
            <a:br>
              <a:rPr lang="en-US" altLang="zh-CN" sz="2400" dirty="0">
                <a:ea typeface="宋体" pitchFamily="2" charset="-122"/>
              </a:rPr>
            </a:br>
            <a:r>
              <a:rPr lang="en-US" altLang="zh-CN" sz="2400" dirty="0">
                <a:ea typeface="宋体" pitchFamily="2" charset="-122"/>
              </a:rPr>
              <a:t/>
            </a:r>
            <a:br>
              <a:rPr lang="en-US" altLang="zh-CN" sz="2400" dirty="0">
                <a:ea typeface="宋体" pitchFamily="2" charset="-122"/>
              </a:rPr>
            </a:br>
            <a:r>
              <a:rPr lang="en-US" altLang="zh-CN" sz="2400" dirty="0">
                <a:ea typeface="宋体" pitchFamily="2" charset="-122"/>
              </a:rPr>
              <a:t>from which a projective reconstruction of the scene can be computed using </a:t>
            </a:r>
            <a:r>
              <a:rPr lang="en-US" altLang="zh-CN" sz="2400" b="1" dirty="0">
                <a:ea typeface="宋体" pitchFamily="2" charset="-122"/>
              </a:rPr>
              <a:t>triangulation</a:t>
            </a:r>
            <a:r>
              <a:rPr lang="en-US" altLang="zh-CN" sz="2400" dirty="0">
                <a:ea typeface="宋体" pitchFamily="2" charset="-122"/>
              </a:rPr>
              <a:t> </a:t>
            </a:r>
          </a:p>
          <a:p>
            <a:r>
              <a:rPr lang="en-US" altLang="zh-TW" sz="2400" dirty="0"/>
              <a:t>While </a:t>
            </a:r>
            <a:r>
              <a:rPr lang="en-US" altLang="zh-TW" sz="2400" u="sng" dirty="0"/>
              <a:t>may not be useful in practice</a:t>
            </a:r>
            <a:r>
              <a:rPr lang="en-US" altLang="zh-TW" sz="2400" dirty="0"/>
              <a:t> (not metric!), it can often be upgraded to a metric reconstruction (self-calibration) </a:t>
            </a:r>
          </a:p>
          <a:p>
            <a:r>
              <a:rPr lang="en-US" altLang="zh-TW" sz="2400" u="sng" dirty="0"/>
              <a:t>Useful in finding additional correspondences</a:t>
            </a:r>
            <a:endParaRPr lang="en-US" altLang="zh-CN" sz="2400" u="sng" dirty="0">
              <a:ea typeface="宋体" pitchFamily="2" charset="-122"/>
            </a:endParaRPr>
          </a:p>
        </p:txBody>
      </p:sp>
      <p:sp>
        <p:nvSpPr>
          <p:cNvPr id="5427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427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194F6-13D3-46BB-B4A1-E52B89ACE9BD}" type="slidenum">
              <a:rPr lang="en-US" altLang="zh-TW" smtClean="0">
                <a:ea typeface="新細明體" charset="-120"/>
              </a:rPr>
              <a:pPr/>
              <a:t>129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4278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62" y="2451100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文本框 3"/>
          <p:cNvSpPr txBox="1">
            <a:spLocks noChangeArrowheads="1"/>
          </p:cNvSpPr>
          <p:nvPr/>
        </p:nvSpPr>
        <p:spPr bwMode="auto">
          <a:xfrm flipH="1">
            <a:off x="5151438" y="2851150"/>
            <a:ext cx="1381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800" dirty="0">
                <a:ea typeface="宋体" pitchFamily="2" charset="-122"/>
              </a:rPr>
              <a:t>1</a:t>
            </a:r>
            <a:endParaRPr kumimoji="1" lang="zh-CN" altLang="en-US" sz="1800" dirty="0">
              <a:ea typeface="宋体" pitchFamily="2" charset="-122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4A7E766B-7A9C-4FB2-8558-D24F8BF4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9906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7.2.1 Projective (</a:t>
            </a:r>
            <a:r>
              <a:rPr lang="en-US" altLang="zh-TW" sz="3200" dirty="0" err="1">
                <a:ea typeface="新細明體" charset="-120"/>
              </a:rPr>
              <a:t>uncalibrated</a:t>
            </a:r>
            <a:r>
              <a:rPr lang="en-US" altLang="zh-TW" sz="3200" dirty="0">
                <a:ea typeface="新細明體" charset="-120"/>
              </a:rPr>
              <a:t>) Reconstruction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Example 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7FEF9-7A34-471A-9DFE-566C6406FFB7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1600200" y="51816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b="0" dirty="0">
                <a:ea typeface="新細明體" charset="-120"/>
              </a:rPr>
              <a:t>Figure 7.3: (a-e) incremental structure from motion of </a:t>
            </a:r>
            <a:r>
              <a:rPr lang="en-US" altLang="zh-TW" sz="1600" b="0" dirty="0" err="1">
                <a:ea typeface="新細明體" charset="-120"/>
              </a:rPr>
              <a:t>Trevi</a:t>
            </a:r>
            <a:r>
              <a:rPr lang="en-US" altLang="zh-TW" sz="1600" b="0" dirty="0">
                <a:ea typeface="新細明體" charset="-120"/>
              </a:rPr>
              <a:t> Fountain, Rome (</a:t>
            </a:r>
            <a:r>
              <a:rPr lang="zh-TW" altLang="en-US" sz="1600" b="0" dirty="0">
                <a:ea typeface="新細明體" charset="-120"/>
              </a:rPr>
              <a:t>特雷維噴泉</a:t>
            </a:r>
            <a:r>
              <a:rPr lang="en-US" altLang="zh-TW" sz="1600" b="0" dirty="0">
                <a:ea typeface="新細明體" charset="-120"/>
              </a:rPr>
              <a:t>)</a:t>
            </a:r>
          </a:p>
          <a:p>
            <a:pPr algn="ctr"/>
            <a:r>
              <a:rPr lang="en-US" altLang="zh-TW" sz="1600" b="0" dirty="0">
                <a:ea typeface="新細明體" charset="-120"/>
              </a:rPr>
              <a:t> </a:t>
            </a:r>
          </a:p>
        </p:txBody>
      </p:sp>
      <p:pic>
        <p:nvPicPr>
          <p:cNvPr id="9222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2362200"/>
            <a:ext cx="91789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s://upload.wikimedia.org/wikipedia/commons/thumb/e/e1/Panorama_of_Trevi_fountain_2015.jpg/300px-Panorama_of_Trevi_fountain_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857500" cy="18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7.2.2 Self-calibration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zh-TW" i="1" dirty="0">
                <a:ea typeface="新細明體" charset="-120"/>
              </a:rPr>
              <a:t>Auto-calibration</a:t>
            </a:r>
            <a:r>
              <a:rPr lang="en-US" altLang="zh-TW" dirty="0">
                <a:ea typeface="新細明體" charset="-120"/>
              </a:rPr>
              <a:t> is developed for converting a </a:t>
            </a:r>
            <a:r>
              <a:rPr lang="en-US" altLang="zh-TW" u="sng" dirty="0">
                <a:ea typeface="新細明體" charset="-120"/>
              </a:rPr>
              <a:t>projective reconstruction</a:t>
            </a:r>
            <a:r>
              <a:rPr lang="en-US" altLang="zh-TW" dirty="0">
                <a:ea typeface="新細明體" charset="-120"/>
              </a:rPr>
              <a:t> into a </a:t>
            </a:r>
            <a:r>
              <a:rPr lang="en-US" altLang="zh-TW" u="sng" dirty="0">
                <a:ea typeface="新細明體" charset="-120"/>
              </a:rPr>
              <a:t>metric one</a:t>
            </a:r>
          </a:p>
          <a:p>
            <a:pPr marL="400050" lvl="1" indent="0">
              <a:buNone/>
            </a:pPr>
            <a:r>
              <a:rPr lang="zh-TW" altLang="en-US" b="1" dirty="0">
                <a:ea typeface="新細明體" charset="-120"/>
              </a:rPr>
              <a:t>* </a:t>
            </a:r>
            <a:r>
              <a:rPr lang="en-US" altLang="zh-TW" b="1" dirty="0">
                <a:ea typeface="新細明體" charset="-120"/>
              </a:rPr>
              <a:t>True metric structure: </a:t>
            </a:r>
            <a:r>
              <a:rPr lang="en-US" altLang="zh-TW" dirty="0">
                <a:ea typeface="新細明體" charset="-120"/>
              </a:rPr>
              <a:t>parallel lines are parallel, orthogonal walls are at right angles, and model is scaled version of reality</a:t>
            </a:r>
          </a:p>
          <a:p>
            <a:r>
              <a:rPr lang="en-US" altLang="zh-TW" dirty="0">
                <a:ea typeface="新細明體" charset="-120"/>
              </a:rPr>
              <a:t>Equivalent to </a:t>
            </a:r>
            <a:r>
              <a:rPr lang="en-US" altLang="zh-TW" u="sng" dirty="0">
                <a:ea typeface="新細明體" charset="-120"/>
              </a:rPr>
              <a:t>recovering the unknown calibration matrix </a:t>
            </a:r>
            <a:r>
              <a:rPr lang="en-US" altLang="zh-TW" b="1" i="1" u="sng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u="sng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u="sng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</a:t>
            </a:r>
            <a:r>
              <a:rPr lang="en-US" altLang="zh-TW" dirty="0">
                <a:ea typeface="新細明體" charset="-120"/>
              </a:rPr>
              <a:t>associated with each image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553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53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6A02C-7AF7-4357-81B2-A449117879AD}" type="slidenum">
              <a:rPr lang="en-US" altLang="zh-TW" smtClean="0">
                <a:ea typeface="新細明體" charset="-120"/>
              </a:rPr>
              <a:pPr/>
              <a:t>130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7.2.2 Self-calibration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Certain information about the scene can be exploited:</a:t>
            </a:r>
          </a:p>
          <a:p>
            <a:pPr lvl="1"/>
            <a:r>
              <a:rPr lang="en-US" altLang="zh-TW" sz="2800" dirty="0">
                <a:ea typeface="新細明體" charset="-120"/>
              </a:rPr>
              <a:t>Parallel lines, &gt; 3 vanishing points: establish the </a:t>
            </a:r>
            <a:r>
              <a:rPr lang="en-US" altLang="zh-TW" sz="2800" dirty="0" err="1">
                <a:ea typeface="新細明體" charset="-120"/>
              </a:rPr>
              <a:t>homography</a:t>
            </a:r>
            <a:r>
              <a:rPr lang="en-US" altLang="zh-TW" sz="2800" dirty="0">
                <a:ea typeface="新細明體" charset="-120"/>
              </a:rPr>
              <a:t> for the plane at infinity </a:t>
            </a:r>
            <a:r>
              <a:rPr lang="en-US" altLang="zh-TW" sz="2800" dirty="0">
                <a:ea typeface="新細明體" charset="-120"/>
                <a:sym typeface="Wingdings" pitchFamily="2" charset="2"/>
              </a:rPr>
              <a:t> recover </a:t>
            </a:r>
            <a:r>
              <a:rPr lang="en-US" altLang="zh-TW" sz="2800" dirty="0">
                <a:ea typeface="新細明體" charset="-120"/>
              </a:rPr>
              <a:t>focal length and rotations</a:t>
            </a:r>
          </a:p>
          <a:p>
            <a:pPr lvl="1"/>
            <a:r>
              <a:rPr lang="en-US" altLang="zh-TW" sz="2800" dirty="0">
                <a:ea typeface="新細明體" charset="-120"/>
              </a:rPr>
              <a:t>&gt; 2 vanishing points, orthogonal: </a:t>
            </a:r>
            <a:br>
              <a:rPr lang="en-US" altLang="zh-TW" sz="2800" dirty="0">
                <a:ea typeface="新細明體" charset="-120"/>
              </a:rPr>
            </a:br>
            <a:r>
              <a:rPr lang="en-US" altLang="zh-TW" sz="2800" dirty="0">
                <a:ea typeface="新細明體" charset="-120"/>
              </a:rPr>
              <a:t>single-image calibration method can be done</a:t>
            </a:r>
            <a:endParaRPr lang="zh-TW" altLang="en-US" sz="2800" dirty="0">
              <a:ea typeface="新細明體" charset="-120"/>
            </a:endParaRPr>
          </a:p>
        </p:txBody>
      </p:sp>
      <p:sp>
        <p:nvSpPr>
          <p:cNvPr id="553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53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6A02C-7AF7-4357-81B2-A449117879AD}" type="slidenum">
              <a:rPr lang="en-US" altLang="zh-TW" smtClean="0">
                <a:ea typeface="新細明體" charset="-120"/>
              </a:rPr>
              <a:pPr/>
              <a:t>131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7.2.2 Self-calibration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From this relationship, it is possible to compute the camera focal length</a:t>
            </a:r>
          </a:p>
          <a:p>
            <a:r>
              <a:rPr lang="en-US" altLang="zh-TW" dirty="0">
                <a:ea typeface="新細明體" charset="-120"/>
              </a:rPr>
              <a:t>Can be interpreted as the equation of the line orthogonal to a vanishing point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553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53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6A02C-7AF7-4357-81B2-A449117879AD}" type="slidenum">
              <a:rPr lang="en-US" altLang="zh-TW" smtClean="0">
                <a:ea typeface="新細明體" charset="-120"/>
              </a:rPr>
              <a:pPr/>
              <a:t>132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70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457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2533-EE90-4F68-9935-DC895C27B880}" type="slidenum">
              <a:rPr lang="en-US" altLang="zh-TW" smtClean="0"/>
              <a:pPr>
                <a:defRPr/>
              </a:pPr>
              <a:t>133</a:t>
            </a:fld>
            <a:endParaRPr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7753559"/>
              </p:ext>
            </p:extLst>
          </p:nvPr>
        </p:nvGraphicFramePr>
        <p:xfrm>
          <a:off x="533400" y="1905000"/>
          <a:ext cx="8168990" cy="385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9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4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Conditions</a:t>
                      </a:r>
                      <a:endParaRPr lang="zh-TW" altLang="en-US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Method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Goal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2D </a:t>
                      </a:r>
                      <a:r>
                        <a:rPr lang="en-US" altLang="zh-TW" b="1" baseline="0" dirty="0">
                          <a:solidFill>
                            <a:schemeClr val="bg1"/>
                          </a:solidFill>
                        </a:rPr>
                        <a:t>sets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R, t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3D points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zh-TW" altLang="en-US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7.1 Triangulation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 2-Frame structure from Motion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(Essential matrix)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Pose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7.2.1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en-US" altLang="zh-TW" dirty="0"/>
                        <a:t>Projective reconstruction</a:t>
                      </a:r>
                      <a:r>
                        <a:rPr lang="zh-TW" altLang="en-US" baseline="0" dirty="0"/>
                        <a:t> </a:t>
                      </a:r>
                      <a:r>
                        <a:rPr lang="en-US" altLang="zh-TW" baseline="0" dirty="0"/>
                        <a:t>(Fundamental matrix)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Homography</a:t>
                      </a:r>
                      <a:r>
                        <a:rPr lang="en-US" altLang="zh-TW" dirty="0"/>
                        <a:t>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 (loss</a:t>
                      </a:r>
                      <a:r>
                        <a:rPr lang="en-US" altLang="zh-TW" baseline="0" dirty="0">
                          <a:sym typeface="Wingdings" panose="05000000000000000000" pitchFamily="2" charset="2"/>
                        </a:rPr>
                        <a:t> of metric structure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7890893"/>
      </p:ext>
    </p:extLst>
  </p:cSld>
  <p:clrMapOvr>
    <a:masterClrMapping/>
  </p:clrMapOvr>
  <p:transition advClick="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2533-EE90-4F68-9935-DC895C27B880}" type="slidenum">
              <a:rPr lang="en-US" altLang="zh-TW" smtClean="0"/>
              <a:pPr>
                <a:defRPr/>
              </a:pPr>
              <a:t>134</a:t>
            </a:fld>
            <a:endParaRPr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928606"/>
              </p:ext>
            </p:extLst>
          </p:nvPr>
        </p:nvGraphicFramePr>
        <p:xfrm>
          <a:off x="533400" y="1905000"/>
          <a:ext cx="8168990" cy="385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9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4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Conditions</a:t>
                      </a:r>
                      <a:endParaRPr lang="zh-TW" altLang="en-US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Method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Goal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2D </a:t>
                      </a:r>
                      <a:r>
                        <a:rPr lang="en-US" altLang="zh-TW" b="1" baseline="0" dirty="0">
                          <a:solidFill>
                            <a:schemeClr val="bg1"/>
                          </a:solidFill>
                        </a:rPr>
                        <a:t>sets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R, t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3D points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zh-TW" altLang="en-US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7.1 Triangulation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 2-Frame structure from Motion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(Essential matrix)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Pose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7.2.1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en-US" altLang="zh-TW" dirty="0"/>
                        <a:t>Projective reconstruction</a:t>
                      </a:r>
                      <a:r>
                        <a:rPr lang="zh-TW" altLang="en-US" baseline="0" dirty="0"/>
                        <a:t> </a:t>
                      </a:r>
                      <a:r>
                        <a:rPr lang="en-US" altLang="zh-TW" baseline="0" dirty="0"/>
                        <a:t>(Fundamental matrix)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Homography</a:t>
                      </a:r>
                      <a:r>
                        <a:rPr lang="en-US" altLang="zh-TW" dirty="0"/>
                        <a:t>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 (loss</a:t>
                      </a:r>
                      <a:r>
                        <a:rPr lang="en-US" altLang="zh-TW" baseline="0" dirty="0">
                          <a:sym typeface="Wingdings" panose="05000000000000000000" pitchFamily="2" charset="2"/>
                        </a:rPr>
                        <a:t> of metric structure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6AF9B3CD-8193-4420-A45E-08BE79DF3ADB}"/>
              </a:ext>
            </a:extLst>
          </p:cNvPr>
          <p:cNvSpPr/>
          <p:nvPr/>
        </p:nvSpPr>
        <p:spPr bwMode="auto">
          <a:xfrm>
            <a:off x="522284" y="3068960"/>
            <a:ext cx="2753571" cy="64807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87ACF8F-D215-44AC-9191-5EFD22A2BBA1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3275855" y="3392996"/>
            <a:ext cx="21602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6755418"/>
      </p:ext>
    </p:extLst>
  </p:cSld>
  <p:clrMapOvr>
    <a:masterClrMapping/>
  </p:clrMapOvr>
  <p:transition advClick="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2533-EE90-4F68-9935-DC895C27B880}" type="slidenum">
              <a:rPr lang="en-US" altLang="zh-TW" smtClean="0"/>
              <a:pPr>
                <a:defRPr/>
              </a:pPr>
              <a:t>135</a:t>
            </a:fld>
            <a:endParaRPr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125468"/>
              </p:ext>
            </p:extLst>
          </p:nvPr>
        </p:nvGraphicFramePr>
        <p:xfrm>
          <a:off x="533400" y="1905000"/>
          <a:ext cx="8168990" cy="385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9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4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Conditions</a:t>
                      </a:r>
                      <a:endParaRPr lang="zh-TW" altLang="en-US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Method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Goal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2D </a:t>
                      </a:r>
                      <a:r>
                        <a:rPr lang="en-US" altLang="zh-TW" b="1" baseline="0" dirty="0">
                          <a:solidFill>
                            <a:schemeClr val="bg1"/>
                          </a:solidFill>
                        </a:rPr>
                        <a:t>sets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R, t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3D points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zh-TW" altLang="en-US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7.1 Triangulation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 2-Frame structure from Motion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(Essential matrix)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Pose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7.2.1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en-US" altLang="zh-TW" dirty="0"/>
                        <a:t>Projective reconstruction</a:t>
                      </a:r>
                      <a:r>
                        <a:rPr lang="zh-TW" altLang="en-US" baseline="0" dirty="0"/>
                        <a:t> </a:t>
                      </a:r>
                      <a:r>
                        <a:rPr lang="en-US" altLang="zh-TW" baseline="0" dirty="0"/>
                        <a:t>(Fundamental matrix)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Homography</a:t>
                      </a:r>
                      <a:r>
                        <a:rPr lang="en-US" altLang="zh-TW" dirty="0"/>
                        <a:t>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 (loss</a:t>
                      </a:r>
                      <a:r>
                        <a:rPr lang="en-US" altLang="zh-TW" baseline="0" dirty="0">
                          <a:sym typeface="Wingdings" panose="05000000000000000000" pitchFamily="2" charset="2"/>
                        </a:rPr>
                        <a:t> of metric structure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902C229-603A-43DF-8048-CB951C53DEDF}"/>
              </a:ext>
            </a:extLst>
          </p:cNvPr>
          <p:cNvSpPr/>
          <p:nvPr/>
        </p:nvSpPr>
        <p:spPr bwMode="auto">
          <a:xfrm>
            <a:off x="533401" y="3645024"/>
            <a:ext cx="1878360" cy="93610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A0A8081-774B-4416-A4E7-6256BC4D19F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2411761" y="4113076"/>
            <a:ext cx="288031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5860F01-A6FE-4680-AE64-5CDC31B98FBC}"/>
              </a:ext>
            </a:extLst>
          </p:cNvPr>
          <p:cNvCxnSpPr>
            <a:cxnSpLocks/>
          </p:cNvCxnSpPr>
          <p:nvPr/>
        </p:nvCxnSpPr>
        <p:spPr bwMode="auto">
          <a:xfrm>
            <a:off x="2987824" y="4124052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755934"/>
      </p:ext>
    </p:extLst>
  </p:cSld>
  <p:clrMapOvr>
    <a:masterClrMapping/>
  </p:clrMapOvr>
  <p:transition advClick="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CSE 576, Spring 2008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Structure from Motion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2533-EE90-4F68-9935-DC895C27B880}" type="slidenum">
              <a:rPr lang="en-US" altLang="zh-TW" smtClean="0"/>
              <a:pPr>
                <a:defRPr/>
              </a:pPr>
              <a:t>136</a:t>
            </a:fld>
            <a:endParaRPr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173573"/>
              </p:ext>
            </p:extLst>
          </p:nvPr>
        </p:nvGraphicFramePr>
        <p:xfrm>
          <a:off x="533400" y="1905000"/>
          <a:ext cx="8168990" cy="385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97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4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Conditions</a:t>
                      </a:r>
                      <a:endParaRPr lang="zh-TW" altLang="en-US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Method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Goal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2D </a:t>
                      </a:r>
                      <a:r>
                        <a:rPr lang="en-US" altLang="zh-TW" b="1" baseline="0" dirty="0">
                          <a:solidFill>
                            <a:schemeClr val="bg1"/>
                          </a:solidFill>
                        </a:rPr>
                        <a:t>sets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R, t</a:t>
                      </a:r>
                      <a:endParaRPr lang="zh-TW" altLang="en-US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3D points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zh-TW" altLang="en-US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7.1 Triangulation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 2-Frame structure from Motion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(Essential matrix)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Pose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Webdings" pitchFamily="18" charset="2"/>
                        </a:rPr>
                        <a:t>a</a:t>
                      </a:r>
                      <a:endParaRPr lang="zh-TW" altLang="en-US" sz="3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altLang="zh-TW" sz="2000" b="1" i="0" dirty="0">
                        <a:solidFill>
                          <a:srgbClr val="FF0000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7.2.1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en-US" altLang="zh-TW" dirty="0"/>
                        <a:t>Projective reconstruction</a:t>
                      </a:r>
                      <a:r>
                        <a:rPr lang="zh-TW" altLang="en-US" baseline="0" dirty="0"/>
                        <a:t> </a:t>
                      </a:r>
                      <a:r>
                        <a:rPr lang="en-US" altLang="zh-TW" baseline="0" dirty="0"/>
                        <a:t>(Fundamental matrix)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Homography</a:t>
                      </a:r>
                      <a:r>
                        <a:rPr lang="en-US" altLang="zh-TW" dirty="0"/>
                        <a:t> (loss of chirality)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3D geometry (loss</a:t>
                      </a:r>
                      <a:r>
                        <a:rPr lang="en-US" altLang="zh-TW" baseline="0" dirty="0">
                          <a:sym typeface="Wingdings" panose="05000000000000000000" pitchFamily="2" charset="2"/>
                        </a:rPr>
                        <a:t> of metric structure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902C229-603A-43DF-8048-CB951C53DEDF}"/>
              </a:ext>
            </a:extLst>
          </p:cNvPr>
          <p:cNvSpPr/>
          <p:nvPr/>
        </p:nvSpPr>
        <p:spPr bwMode="auto">
          <a:xfrm>
            <a:off x="539552" y="4581128"/>
            <a:ext cx="942256" cy="122413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A0A8081-774B-4416-A4E7-6256BC4D19F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1481808" y="5188024"/>
            <a:ext cx="360040" cy="517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5860F01-A6FE-4680-AE64-5CDC31B98FBC}"/>
              </a:ext>
            </a:extLst>
          </p:cNvPr>
          <p:cNvCxnSpPr>
            <a:cxnSpLocks/>
          </p:cNvCxnSpPr>
          <p:nvPr/>
        </p:nvCxnSpPr>
        <p:spPr bwMode="auto">
          <a:xfrm>
            <a:off x="2987824" y="5157192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3097909"/>
      </p:ext>
    </p:extLst>
  </p:cSld>
  <p:clrMapOvr>
    <a:masterClrMapping/>
  </p:clrMapOvr>
  <p:transition advClick="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i="1">
                <a:ea typeface="新細明體" charset="-120"/>
              </a:rPr>
              <a:t>Application: </a:t>
            </a:r>
            <a:r>
              <a:rPr lang="en-US" altLang="zh-TW" sz="3200">
                <a:ea typeface="新細明體" charset="-120"/>
              </a:rPr>
              <a:t>View Morphing</a:t>
            </a:r>
            <a:endParaRPr lang="zh-TW" altLang="en-US" sz="3200" i="1">
              <a:ea typeface="新細明體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An application of basic two-frame structure</a:t>
            </a:r>
            <a:r>
              <a:rPr lang="en-US" altLang="zh-TW" sz="2400" dirty="0">
                <a:ea typeface="宋体" pitchFamily="2" charset="-122"/>
              </a:rPr>
              <a:t>:</a:t>
            </a:r>
            <a:r>
              <a:rPr lang="zh-TW" altLang="en-US" sz="2400" dirty="0">
                <a:ea typeface="宋体" pitchFamily="2" charset="-122"/>
              </a:rPr>
              <a:t> </a:t>
            </a:r>
            <a:r>
              <a:rPr lang="en-US" altLang="zh-CN" sz="2400" i="1" dirty="0">
                <a:ea typeface="宋体" pitchFamily="2" charset="-122"/>
              </a:rPr>
              <a:t>view morphing</a:t>
            </a:r>
            <a:r>
              <a:rPr lang="zh-TW" altLang="en-US" sz="2400" i="1" dirty="0">
                <a:ea typeface="宋体" pitchFamily="2" charset="-122"/>
              </a:rPr>
              <a:t> </a:t>
            </a:r>
            <a:r>
              <a:rPr lang="en-US" altLang="zh-TW" sz="2400" i="1" dirty="0">
                <a:ea typeface="宋体" pitchFamily="2" charset="-122"/>
              </a:rPr>
              <a:t>(a.k.a.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i="1" dirty="0">
                <a:ea typeface="新細明體" charset="-120"/>
              </a:rPr>
              <a:t>view interpolation)</a:t>
            </a:r>
          </a:p>
          <a:p>
            <a:r>
              <a:rPr lang="en-US" altLang="zh-TW" sz="2400" dirty="0">
                <a:ea typeface="新細明體" charset="-120"/>
              </a:rPr>
              <a:t>G</a:t>
            </a:r>
            <a:r>
              <a:rPr lang="en-US" altLang="zh-CN" sz="2400" dirty="0">
                <a:ea typeface="宋体" pitchFamily="2" charset="-122"/>
              </a:rPr>
              <a:t>enerate a smooth 3D animation from one view of a 3D scene to another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zh-TW" altLang="en-US" sz="2400" dirty="0">
              <a:ea typeface="新細明體" charset="-120"/>
            </a:endParaRPr>
          </a:p>
        </p:txBody>
      </p:sp>
      <p:sp>
        <p:nvSpPr>
          <p:cNvPr id="5632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632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CE724E-F54B-4BCC-BB68-D4E407085DBF}" type="slidenum">
              <a:rPr lang="en-US" altLang="zh-TW" smtClean="0">
                <a:ea typeface="新細明體" charset="-120"/>
              </a:rPr>
              <a:pPr/>
              <a:t>137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632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9000"/>
            <a:ext cx="655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276600"/>
          </a:xfrm>
        </p:spPr>
        <p:txBody>
          <a:bodyPr/>
          <a:lstStyle/>
          <a:p>
            <a:r>
              <a:rPr lang="en-US" altLang="zh-TW" sz="2400" dirty="0">
                <a:ea typeface="新細明體" charset="-120"/>
              </a:rPr>
              <a:t>When processing video sequences, we often get extended </a:t>
            </a:r>
            <a:r>
              <a:rPr lang="en-US" altLang="zh-TW" sz="2400" i="1" u="sng" dirty="0">
                <a:ea typeface="新細明體" charset="-120"/>
              </a:rPr>
              <a:t>feature track</a:t>
            </a:r>
            <a:r>
              <a:rPr lang="en-US" altLang="zh-TW" sz="2400" u="sng" dirty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from which it is possible to recover the structure and motion using a process called </a:t>
            </a:r>
            <a:r>
              <a:rPr lang="en-US" altLang="zh-TW" sz="2400" i="1" dirty="0">
                <a:ea typeface="新細明體" charset="-120"/>
              </a:rPr>
              <a:t>factorization.</a:t>
            </a:r>
            <a:endParaRPr lang="en-US" altLang="zh-TW" sz="2400" dirty="0">
              <a:ea typeface="新細明體" charset="-120"/>
            </a:endParaRPr>
          </a:p>
          <a:p>
            <a:endParaRPr lang="zh-TW" altLang="en-US" sz="2400" dirty="0">
              <a:ea typeface="新細明體" charset="-120"/>
            </a:endParaRPr>
          </a:p>
        </p:txBody>
      </p:sp>
      <p:sp>
        <p:nvSpPr>
          <p:cNvPr id="573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73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58DEC-6B33-4B22-8417-C37B098B2478}" type="slidenum">
              <a:rPr lang="en-US" altLang="zh-TW" smtClean="0">
                <a:ea typeface="新細明體" charset="-120"/>
              </a:rPr>
              <a:pPr/>
              <a:t>138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/>
          <a:srcRect b="2628"/>
          <a:stretch>
            <a:fillRect/>
          </a:stretch>
        </p:blipFill>
        <p:spPr bwMode="auto">
          <a:xfrm>
            <a:off x="685800" y="32004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66800" y="45720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Consider orthographic and weak perspective projection models</a:t>
            </a:r>
          </a:p>
          <a:p>
            <a:r>
              <a:rPr lang="en-US" altLang="zh-TW" sz="2400" dirty="0">
                <a:ea typeface="新細明體" charset="-120"/>
              </a:rPr>
              <a:t>Since the last row is always [0 0 0 1], there is no perspective division </a:t>
            </a:r>
          </a:p>
          <a:p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	</a:t>
            </a:r>
            <a:r>
              <a:rPr lang="en-US" altLang="zh-TW" sz="2000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000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ji</a:t>
            </a:r>
            <a:r>
              <a:rPr lang="en-US" altLang="zh-TW" sz="2000" dirty="0">
                <a:ea typeface="新細明體" charset="-120"/>
              </a:rPr>
              <a:t>: location of </a:t>
            </a:r>
            <a:r>
              <a:rPr lang="en-US" altLang="zh-TW" sz="2000" b="1" i="1" dirty="0" err="1">
                <a:ea typeface="新細明體" charset="-120"/>
              </a:rPr>
              <a:t>i</a:t>
            </a:r>
            <a:r>
              <a:rPr lang="en-US" altLang="zh-TW" sz="2000" b="1" i="1" dirty="0">
                <a:ea typeface="新細明體" charset="-120"/>
              </a:rPr>
              <a:t> </a:t>
            </a:r>
            <a:r>
              <a:rPr lang="en-US" altLang="zh-TW" sz="2000" baseline="30000" dirty="0" err="1">
                <a:ea typeface="新細明體" charset="-120"/>
              </a:rPr>
              <a:t>th</a:t>
            </a:r>
            <a:r>
              <a:rPr lang="en-US" altLang="zh-TW" sz="2000" dirty="0">
                <a:ea typeface="新細明體" charset="-120"/>
              </a:rPr>
              <a:t> point in </a:t>
            </a:r>
            <a:r>
              <a:rPr lang="en-US" altLang="zh-TW" sz="2000" b="1" i="1" dirty="0">
                <a:ea typeface="新細明體" charset="-120"/>
              </a:rPr>
              <a:t>j </a:t>
            </a:r>
            <a:r>
              <a:rPr lang="en-US" altLang="zh-TW" sz="2000" baseline="30000" dirty="0" err="1">
                <a:ea typeface="新細明體" charset="-120"/>
              </a:rPr>
              <a:t>th</a:t>
            </a:r>
            <a:r>
              <a:rPr lang="en-US" altLang="zh-TW" sz="2000" dirty="0">
                <a:ea typeface="新細明體" charset="-120"/>
              </a:rPr>
              <a:t> frame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	    : upper 2 x 4 portion of projection matrix </a:t>
            </a:r>
            <a:r>
              <a:rPr lang="en-US" altLang="zh-TW" sz="2000" i="1" dirty="0" err="1">
                <a:ea typeface="新細明體" charset="-120"/>
              </a:rPr>
              <a:t>P</a:t>
            </a:r>
            <a:r>
              <a:rPr lang="en-US" altLang="zh-TW" sz="2000" i="1" baseline="-25000" dirty="0" err="1">
                <a:ea typeface="新細明體" charset="-120"/>
              </a:rPr>
              <a:t>j</a:t>
            </a:r>
            <a:endParaRPr lang="en-US" altLang="zh-TW" sz="2000" i="1" baseline="-250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	                        : augmented 3D point position</a:t>
            </a:r>
          </a:p>
          <a:p>
            <a:pPr>
              <a:buFontTx/>
              <a:buNone/>
            </a:pPr>
            <a:endParaRPr lang="en-US" altLang="zh-TW" sz="20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    </a:t>
            </a: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                          </a:t>
            </a:r>
            <a:endParaRPr lang="zh-TW" altLang="en-US" sz="2400" dirty="0">
              <a:ea typeface="新細明體" charset="-120"/>
            </a:endParaRPr>
          </a:p>
        </p:txBody>
      </p:sp>
      <p:sp>
        <p:nvSpPr>
          <p:cNvPr id="5939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939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13C8A-7CFB-4D69-ACD8-9E1F862F1096}" type="slidenum">
              <a:rPr lang="en-US" altLang="zh-TW" smtClean="0">
                <a:ea typeface="新細明體" charset="-120"/>
              </a:rPr>
              <a:pPr/>
              <a:t>139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9399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1666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029200"/>
            <a:ext cx="1778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Example 4</a:t>
            </a:r>
          </a:p>
        </p:txBody>
      </p:sp>
      <p:pic>
        <p:nvPicPr>
          <p:cNvPr id="8" name="內容版面配置區 7" descr="Trafalgar_square_england_19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8409"/>
          <a:stretch>
            <a:fillRect/>
          </a:stretch>
        </p:blipFill>
        <p:spPr>
          <a:xfrm>
            <a:off x="1371600" y="3886200"/>
            <a:ext cx="7086600" cy="1752600"/>
          </a:xfrm>
        </p:spPr>
      </p:pic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82762A-B855-4E4C-B0F6-8F2570A5465B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752600" y="32766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b="0" dirty="0">
                <a:ea typeface="新細明體" charset="-120"/>
              </a:rPr>
              <a:t>Figure 7.4: 3D reconstruction of Trafalgar Square, London  (</a:t>
            </a:r>
            <a:r>
              <a:rPr lang="zh-TW" altLang="en-US" sz="1600" b="0" dirty="0">
                <a:ea typeface="新細明體" charset="-120"/>
              </a:rPr>
              <a:t>特拉法加廣場</a:t>
            </a:r>
            <a:r>
              <a:rPr lang="en-US" altLang="zh-TW" sz="1600" b="0" dirty="0">
                <a:ea typeface="新細明體" charset="-120"/>
              </a:rPr>
              <a:t>)</a:t>
            </a:r>
            <a:endParaRPr lang="zh-TW" altLang="en-US" sz="1600" b="0" dirty="0">
              <a:ea typeface="新細明體" charset="-120"/>
            </a:endParaRPr>
          </a:p>
          <a:p>
            <a:pPr algn="ctr"/>
            <a:endParaRPr lang="en-US" altLang="zh-TW" sz="1600" b="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Assume that every point </a:t>
            </a:r>
            <a:r>
              <a:rPr lang="en-US" altLang="zh-TW" sz="2400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i</a:t>
            </a:r>
            <a:r>
              <a:rPr lang="en-US" altLang="zh-TW" sz="2400" dirty="0">
                <a:ea typeface="新細明體" charset="-120"/>
              </a:rPr>
              <a:t> is visible in every frame </a:t>
            </a:r>
            <a:r>
              <a:rPr lang="en-US" altLang="zh-TW" sz="24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  We can take the </a:t>
            </a:r>
            <a:r>
              <a:rPr lang="en-US" altLang="zh-TW" sz="2400" dirty="0" err="1">
                <a:ea typeface="新細明體" charset="-120"/>
              </a:rPr>
              <a:t>centroid</a:t>
            </a:r>
            <a:r>
              <a:rPr lang="en-US" altLang="zh-TW" sz="2400" dirty="0">
                <a:ea typeface="新細明體" charset="-120"/>
              </a:rPr>
              <a:t> (average) of the projected point locations </a:t>
            </a:r>
            <a:r>
              <a:rPr lang="en-US" altLang="zh-TW" sz="2400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400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ij</a:t>
            </a:r>
            <a:r>
              <a:rPr lang="en-US" altLang="zh-TW" sz="2400" dirty="0">
                <a:ea typeface="新細明體" charset="-120"/>
              </a:rPr>
              <a:t> in frame </a:t>
            </a:r>
            <a:r>
              <a:rPr lang="en-US" altLang="zh-TW" sz="24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400" dirty="0">
                <a:ea typeface="新細明體" charset="-120"/>
              </a:rPr>
              <a:t>. </a:t>
            </a: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                  </a:t>
            </a: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                  : </a:t>
            </a:r>
            <a:r>
              <a:rPr lang="en-US" altLang="zh-TW" sz="2000" dirty="0">
                <a:ea typeface="新細明體" charset="-120"/>
              </a:rPr>
              <a:t>augmented 3D </a:t>
            </a:r>
            <a:r>
              <a:rPr lang="en-US" altLang="zh-TW" sz="2000" dirty="0" err="1">
                <a:ea typeface="新細明體" charset="-120"/>
              </a:rPr>
              <a:t>centroid</a:t>
            </a:r>
            <a:r>
              <a:rPr lang="en-US" altLang="zh-TW" sz="2000" dirty="0">
                <a:ea typeface="新細明體" charset="-120"/>
              </a:rPr>
              <a:t> of the point cloud</a:t>
            </a:r>
            <a:r>
              <a:rPr lang="en-US" altLang="zh-TW" sz="2400" dirty="0">
                <a:ea typeface="新細明體" charset="-120"/>
              </a:rPr>
              <a:t>.</a:t>
            </a:r>
          </a:p>
          <a:p>
            <a:r>
              <a:rPr lang="en-US" altLang="zh-CN" sz="2400" dirty="0">
                <a:ea typeface="宋体" pitchFamily="2" charset="-122"/>
              </a:rPr>
              <a:t>We can place the origin of the world at the centroid of the points, </a:t>
            </a:r>
            <a:r>
              <a:rPr lang="en-US" altLang="zh-CN" sz="2400" dirty="0" err="1">
                <a:ea typeface="宋体" pitchFamily="2" charset="-122"/>
              </a:rPr>
              <a:t>i.e</a:t>
            </a:r>
            <a:r>
              <a:rPr lang="en-US" altLang="zh-CN" sz="2400" dirty="0">
                <a:ea typeface="宋体" pitchFamily="2" charset="-122"/>
              </a:rPr>
              <a:t>,                     </a:t>
            </a:r>
            <a:r>
              <a:rPr lang="en-US" altLang="zh-TW" sz="2400" dirty="0">
                <a:ea typeface="新細明體" charset="-120"/>
              </a:rPr>
              <a:t>  so that              </a:t>
            </a:r>
          </a:p>
          <a:p>
            <a:r>
              <a:rPr lang="en-US" altLang="zh-TW" sz="2400" dirty="0" err="1">
                <a:ea typeface="新細明體" charset="-120"/>
              </a:rPr>
              <a:t>Centroid</a:t>
            </a:r>
            <a:r>
              <a:rPr lang="en-US" altLang="zh-TW" sz="2400" dirty="0">
                <a:ea typeface="新細明體" charset="-120"/>
              </a:rPr>
              <a:t> of 2D points in each frame      directly gives us last element of </a:t>
            </a: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sz="2400" dirty="0">
              <a:ea typeface="新細明體" charset="-120"/>
            </a:endParaRPr>
          </a:p>
        </p:txBody>
      </p:sp>
      <p:sp>
        <p:nvSpPr>
          <p:cNvPr id="6042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042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B7376-BF8A-4AEA-8B61-2E96AAAB8F66}" type="slidenum">
              <a:rPr lang="en-US" altLang="zh-TW" smtClean="0">
                <a:ea typeface="新細明體" charset="-120"/>
              </a:rPr>
              <a:pPr/>
              <a:t>140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19800" y="5638800"/>
            <a:ext cx="381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702050" y="5973763"/>
            <a:ext cx="304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00400"/>
            <a:ext cx="4543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图片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3" y="4373563"/>
            <a:ext cx="1706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图片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183188"/>
            <a:ext cx="175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图片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181600"/>
            <a:ext cx="16764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Let                       be the 2D point locations after their image </a:t>
            </a:r>
            <a:r>
              <a:rPr lang="en-US" altLang="zh-TW" sz="2400" dirty="0" err="1">
                <a:ea typeface="新細明體" charset="-120"/>
              </a:rPr>
              <a:t>centroid</a:t>
            </a:r>
            <a:r>
              <a:rPr lang="en-US" altLang="zh-TW" sz="2400" dirty="0">
                <a:ea typeface="新細明體" charset="-120"/>
              </a:rPr>
              <a:t> has been subtracted.</a:t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We can write:</a:t>
            </a:r>
            <a:endParaRPr lang="en-US" altLang="zh-TW" sz="18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18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18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b="1" i="1" dirty="0">
                <a:ea typeface="新細明體" charset="-120"/>
              </a:rPr>
              <a:t>	</a:t>
            </a:r>
            <a:r>
              <a:rPr lang="en-US" altLang="zh-TW" sz="2000" b="1" i="1" dirty="0" err="1">
                <a:ea typeface="新細明體" charset="-120"/>
              </a:rPr>
              <a:t>M</a:t>
            </a:r>
            <a:r>
              <a:rPr lang="en-US" altLang="zh-TW" sz="2000" b="1" i="1" baseline="-25000" dirty="0" err="1">
                <a:ea typeface="新細明體" charset="-120"/>
              </a:rPr>
              <a:t>j</a:t>
            </a:r>
            <a:r>
              <a:rPr lang="en-US" altLang="zh-TW" sz="2000" dirty="0">
                <a:ea typeface="新細明體" charset="-120"/>
              </a:rPr>
              <a:t>: upper 2 by 3 portion of the projection matrix </a:t>
            </a:r>
            <a:r>
              <a:rPr lang="en-US" altLang="zh-TW" sz="2000" b="1" i="1" dirty="0" err="1">
                <a:ea typeface="新細明體" charset="-120"/>
              </a:rPr>
              <a:t>P</a:t>
            </a:r>
            <a:r>
              <a:rPr lang="en-US" altLang="zh-TW" sz="2000" b="1" i="1" baseline="-25000" dirty="0" err="1">
                <a:ea typeface="新細明體" charset="-120"/>
              </a:rPr>
              <a:t>j</a:t>
            </a:r>
            <a:endParaRPr lang="en-US" altLang="zh-TW" sz="2000" b="1" i="1" baseline="-250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b="1" i="1" baseline="-25000" dirty="0">
                <a:ea typeface="新細明體" charset="-120"/>
              </a:rPr>
              <a:t>	</a:t>
            </a:r>
            <a:r>
              <a:rPr lang="en-US" altLang="zh-TW" sz="2000" dirty="0">
                <a:ea typeface="新細明體" charset="-120"/>
              </a:rPr>
              <a:t> </a:t>
            </a:r>
            <a:r>
              <a:rPr lang="en-US" altLang="zh-TW" sz="2000" b="1" i="1" dirty="0">
                <a:ea typeface="新細明體" charset="-120"/>
              </a:rPr>
              <a:t>p</a:t>
            </a:r>
            <a:r>
              <a:rPr lang="en-US" altLang="zh-TW" sz="2000" b="1" i="1" baseline="-25000" dirty="0">
                <a:ea typeface="新細明體" charset="-120"/>
              </a:rPr>
              <a:t>i</a:t>
            </a:r>
            <a:r>
              <a:rPr lang="en-US" altLang="zh-TW" sz="2000" b="1" i="1" dirty="0">
                <a:ea typeface="新細明體" charset="-120"/>
              </a:rPr>
              <a:t>=(</a:t>
            </a:r>
            <a:r>
              <a:rPr lang="en-US" altLang="zh-TW" sz="2000" b="1" i="1" dirty="0" err="1">
                <a:ea typeface="新細明體" charset="-120"/>
              </a:rPr>
              <a:t>X</a:t>
            </a:r>
            <a:r>
              <a:rPr lang="en-US" altLang="zh-TW" sz="2000" b="1" i="1" baseline="-25000" dirty="0" err="1">
                <a:ea typeface="新細明體" charset="-120"/>
              </a:rPr>
              <a:t>i</a:t>
            </a:r>
            <a:r>
              <a:rPr lang="en-US" altLang="zh-TW" sz="2000" b="1" i="1" dirty="0" err="1">
                <a:ea typeface="新細明體" charset="-120"/>
              </a:rPr>
              <a:t>,Y</a:t>
            </a:r>
            <a:r>
              <a:rPr lang="en-US" altLang="zh-TW" sz="2000" b="1" i="1" baseline="-25000" dirty="0" err="1">
                <a:ea typeface="新細明體" charset="-120"/>
              </a:rPr>
              <a:t>i</a:t>
            </a:r>
            <a:r>
              <a:rPr lang="en-US" altLang="zh-TW" sz="2000" b="1" i="1" dirty="0" err="1">
                <a:ea typeface="新細明體" charset="-120"/>
              </a:rPr>
              <a:t>,Z</a:t>
            </a:r>
            <a:r>
              <a:rPr lang="en-US" altLang="zh-TW" sz="2000" b="1" i="1" baseline="-25000" dirty="0" err="1">
                <a:ea typeface="新細明體" charset="-120"/>
              </a:rPr>
              <a:t>i</a:t>
            </a:r>
            <a:r>
              <a:rPr lang="en-US" altLang="zh-TW" sz="2000" b="1" i="1" dirty="0">
                <a:ea typeface="新細明體" charset="-120"/>
              </a:rPr>
              <a:t>)</a:t>
            </a:r>
          </a:p>
          <a:p>
            <a:endParaRPr lang="en-US" altLang="zh-TW" sz="2000" dirty="0">
              <a:ea typeface="新細明體" charset="-120"/>
            </a:endParaRPr>
          </a:p>
          <a:p>
            <a:r>
              <a:rPr lang="en-US" altLang="zh-TW" sz="2400" dirty="0">
                <a:ea typeface="新細明體" charset="-120"/>
              </a:rPr>
              <a:t>We can concatenate all of these measurements into one large matrix.</a:t>
            </a: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000" b="1" i="1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</a:t>
            </a:r>
            <a:endParaRPr lang="zh-TW" altLang="en-US" sz="2400" dirty="0">
              <a:ea typeface="新細明體" charset="-120"/>
            </a:endParaRPr>
          </a:p>
        </p:txBody>
      </p:sp>
      <p:sp>
        <p:nvSpPr>
          <p:cNvPr id="614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14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97C2F-38AF-427E-87BA-D81E18DA9675}" type="slidenum">
              <a:rPr lang="en-US" altLang="zh-TW" smtClean="0">
                <a:ea typeface="新細明體" charset="-120"/>
              </a:rPr>
              <a:pPr/>
              <a:t>141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144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084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075" y="1828800"/>
            <a:ext cx="1812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1066800" y="20574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    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measurement matrix</a:t>
            </a:r>
            <a:r>
              <a:rPr lang="en-US" altLang="zh-TW" sz="2000" i="1" dirty="0">
                <a:ea typeface="新細明體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sz="2000" i="1" dirty="0">
                <a:ea typeface="新細明體" charset="-120"/>
              </a:rPr>
              <a:t>      </a:t>
            </a:r>
            <a:r>
              <a:rPr lang="en-US" altLang="zh-TW" sz="2000" dirty="0">
                <a:ea typeface="新細明體" charset="-120"/>
              </a:rPr>
              <a:t>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motion matrices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    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structure matrices </a:t>
            </a:r>
          </a:p>
          <a:p>
            <a:pPr>
              <a:buFontTx/>
              <a:buNone/>
            </a:pPr>
            <a:endParaRPr lang="zh-TW" altLang="en-US" sz="2000" i="1" dirty="0">
              <a:ea typeface="新細明體" charset="-120"/>
            </a:endParaRPr>
          </a:p>
        </p:txBody>
      </p:sp>
      <p:sp>
        <p:nvSpPr>
          <p:cNvPr id="6246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246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3F916A-0E61-4A78-A2CA-35111D457200}" type="slidenum">
              <a:rPr lang="en-US" altLang="zh-TW" smtClean="0">
                <a:ea typeface="新細明體" charset="-120"/>
              </a:rPr>
              <a:pPr/>
              <a:t>142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43000" y="4572000"/>
            <a:ext cx="38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19200" y="4953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19200" y="5334000"/>
            <a:ext cx="228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3" y="2057400"/>
            <a:ext cx="77104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1066800" y="20574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    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measurement matrix</a:t>
            </a:r>
            <a:r>
              <a:rPr lang="en-US" altLang="zh-TW" sz="2000" i="1" dirty="0">
                <a:ea typeface="新細明體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sz="2000" i="1" dirty="0">
                <a:ea typeface="新細明體" charset="-120"/>
              </a:rPr>
              <a:t>      </a:t>
            </a:r>
            <a:r>
              <a:rPr lang="en-US" altLang="zh-TW" sz="2000" dirty="0">
                <a:ea typeface="新細明體" charset="-120"/>
              </a:rPr>
              <a:t>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motion matrices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charset="-120"/>
              </a:rPr>
              <a:t>      :</a:t>
            </a:r>
            <a:r>
              <a:rPr lang="en-US" altLang="zh-TW" sz="2000" i="1" dirty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structure matrices </a:t>
            </a:r>
          </a:p>
          <a:p>
            <a:pPr>
              <a:buFontTx/>
              <a:buNone/>
            </a:pPr>
            <a:endParaRPr lang="zh-TW" altLang="en-US" sz="2000" i="1" dirty="0">
              <a:ea typeface="新細明體" charset="-120"/>
            </a:endParaRPr>
          </a:p>
        </p:txBody>
      </p:sp>
      <p:sp>
        <p:nvSpPr>
          <p:cNvPr id="6246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246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3F916A-0E61-4A78-A2CA-35111D457200}" type="slidenum">
              <a:rPr lang="en-US" altLang="zh-TW" smtClean="0">
                <a:ea typeface="新細明體" charset="-120"/>
              </a:rPr>
              <a:pPr/>
              <a:t>143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43000" y="4572000"/>
            <a:ext cx="38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19200" y="4953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19200" y="5334000"/>
            <a:ext cx="228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图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3" y="2057400"/>
            <a:ext cx="77104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9E5FE397-70DA-4F12-A8D1-45A01266B1F0}"/>
              </a:ext>
            </a:extLst>
          </p:cNvPr>
          <p:cNvCxnSpPr>
            <a:cxnSpLocks/>
          </p:cNvCxnSpPr>
          <p:nvPr/>
        </p:nvCxnSpPr>
        <p:spPr bwMode="auto">
          <a:xfrm>
            <a:off x="1219200" y="2133600"/>
            <a:ext cx="0" cy="193040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E234654-DAE6-4800-9A05-BA95570D202B}"/>
              </a:ext>
            </a:extLst>
          </p:cNvPr>
          <p:cNvCxnSpPr/>
          <p:nvPr/>
        </p:nvCxnSpPr>
        <p:spPr bwMode="auto">
          <a:xfrm>
            <a:off x="1447800" y="1905000"/>
            <a:ext cx="2819400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B53C64-E98B-4562-BEFB-BE8FD077FA29}"/>
              </a:ext>
            </a:extLst>
          </p:cNvPr>
          <p:cNvSpPr txBox="1"/>
          <p:nvPr/>
        </p:nvSpPr>
        <p:spPr>
          <a:xfrm>
            <a:off x="1475656" y="1474143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n-lt"/>
              </a:rPr>
              <a:t>between points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121322-6D95-449E-B11A-723A48135AC4}"/>
              </a:ext>
            </a:extLst>
          </p:cNvPr>
          <p:cNvSpPr txBox="1"/>
          <p:nvPr/>
        </p:nvSpPr>
        <p:spPr>
          <a:xfrm>
            <a:off x="107504" y="4110343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n-lt"/>
              </a:rPr>
              <a:t>between frames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04DEB31-3EB3-44A3-A850-5400A57D2608}"/>
              </a:ext>
            </a:extLst>
          </p:cNvPr>
          <p:cNvCxnSpPr>
            <a:cxnSpLocks/>
          </p:cNvCxnSpPr>
          <p:nvPr/>
        </p:nvCxnSpPr>
        <p:spPr bwMode="auto">
          <a:xfrm>
            <a:off x="5486400" y="2743200"/>
            <a:ext cx="2057400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C4EFB2-731E-477A-BC60-C43A21D584E4}"/>
              </a:ext>
            </a:extLst>
          </p:cNvPr>
          <p:cNvSpPr txBox="1"/>
          <p:nvPr/>
        </p:nvSpPr>
        <p:spPr>
          <a:xfrm>
            <a:off x="5755116" y="2230734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n-lt"/>
              </a:rPr>
              <a:t>structure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7E19B7F-1EE9-468D-ABF4-C0ACD343783B}"/>
              </a:ext>
            </a:extLst>
          </p:cNvPr>
          <p:cNvCxnSpPr>
            <a:cxnSpLocks/>
          </p:cNvCxnSpPr>
          <p:nvPr/>
        </p:nvCxnSpPr>
        <p:spPr bwMode="auto">
          <a:xfrm>
            <a:off x="4495800" y="2133600"/>
            <a:ext cx="0" cy="193040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A3CDC34-8BA0-4C6D-9C92-2A807545DE7F}"/>
              </a:ext>
            </a:extLst>
          </p:cNvPr>
          <p:cNvSpPr txBox="1"/>
          <p:nvPr/>
        </p:nvSpPr>
        <p:spPr>
          <a:xfrm>
            <a:off x="3904309" y="4079876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n-lt"/>
              </a:rPr>
              <a:t>motion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50699"/>
      </p:ext>
    </p:extLst>
  </p:cSld>
  <p:clrMapOvr>
    <a:masterClrMapping/>
  </p:clrMapOvr>
  <p:transition advClick="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Since 	is 2M x 3 and the structure matrix	     is </a:t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3 x N, an SVD applied to     has only three non-zero singular values</a:t>
            </a:r>
          </a:p>
          <a:p>
            <a:r>
              <a:rPr lang="en-US" altLang="zh-TW" sz="2400" dirty="0">
                <a:ea typeface="新細明體" charset="-120"/>
              </a:rPr>
              <a:t>If SVD of                directly returns the matrices          ; But it does not. Instead we can write the relationship</a:t>
            </a:r>
          </a:p>
          <a:p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where</a:t>
            </a:r>
          </a:p>
          <a:p>
            <a:pPr>
              <a:buFontTx/>
              <a:buNone/>
            </a:pPr>
            <a:r>
              <a:rPr lang="en-US" altLang="zh-TW" sz="2400" dirty="0">
                <a:ea typeface="新細明體" charset="-120"/>
              </a:rPr>
              <a:t>               </a:t>
            </a:r>
            <a:r>
              <a:rPr lang="en-US" altLang="zh-TW" sz="2000" dirty="0">
                <a:ea typeface="新細明體" charset="-120"/>
              </a:rPr>
              <a:t>                               and  </a:t>
            </a:r>
          </a:p>
          <a:p>
            <a:r>
              <a:rPr lang="en-US" altLang="zh-TW" sz="2400" dirty="0">
                <a:ea typeface="新細明體" charset="-120"/>
              </a:rPr>
              <a:t>To recover values of the 3 x 3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Q</a:t>
            </a:r>
            <a:r>
              <a:rPr lang="en-US" altLang="zh-TW" sz="2400" b="1" i="1" dirty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depends on motion model being used  </a:t>
            </a:r>
          </a:p>
          <a:p>
            <a:endParaRPr lang="zh-TW" altLang="en-US" sz="2400" dirty="0">
              <a:ea typeface="新細明體" charset="-120"/>
            </a:endParaRPr>
          </a:p>
        </p:txBody>
      </p:sp>
      <p:sp>
        <p:nvSpPr>
          <p:cNvPr id="6349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349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57F53-F5FF-42D1-8C44-7E7F63C75561}" type="slidenum">
              <a:rPr lang="en-US" altLang="zh-TW" smtClean="0">
                <a:ea typeface="新細明體" charset="-120"/>
              </a:rPr>
              <a:pPr/>
              <a:t>144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3497" name="图片 4"/>
          <p:cNvPicPr>
            <a:picLocks noChangeAspect="1"/>
          </p:cNvPicPr>
          <p:nvPr/>
        </p:nvPicPr>
        <p:blipFill rotWithShape="1">
          <a:blip r:embed="rId3" cstate="print"/>
          <a:srcRect r="78000"/>
          <a:stretch/>
        </p:blipFill>
        <p:spPr bwMode="auto">
          <a:xfrm>
            <a:off x="4521200" y="2133601"/>
            <a:ext cx="381000" cy="4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图片 5"/>
          <p:cNvPicPr>
            <a:picLocks noChangeAspect="1"/>
          </p:cNvPicPr>
          <p:nvPr/>
        </p:nvPicPr>
        <p:blipFill rotWithShape="1">
          <a:blip r:embed="rId4" cstate="print"/>
          <a:srcRect r="67524" b="-6569"/>
          <a:stretch/>
        </p:blipFill>
        <p:spPr bwMode="auto">
          <a:xfrm>
            <a:off x="2057400" y="1728788"/>
            <a:ext cx="381000" cy="4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3E9E71DA-3DE0-4327-95B0-12A91817B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0379" r="1624" b="6935"/>
          <a:stretch/>
        </p:blipFill>
        <p:spPr bwMode="auto">
          <a:xfrm>
            <a:off x="7275513" y="1728789"/>
            <a:ext cx="2111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0325509C-D75C-422A-AF69-E132996307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985294"/>
            <a:ext cx="1270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52340E4E-E6A9-4D61-8AAE-1324FB23BA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738" y="2899569"/>
            <a:ext cx="11731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">
            <a:extLst>
              <a:ext uri="{FF2B5EF4-FFF2-40B4-BE49-F238E27FC236}">
                <a16:creationId xmlns:a16="http://schemas.microsoft.com/office/drawing/2014/main" xmlns="" id="{1949F004-46BB-4C4E-B2FD-A4819AB26C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3895365"/>
            <a:ext cx="321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1B268AFD-5DCD-41CE-B5A7-DF89A99153A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4656751"/>
            <a:ext cx="1384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xmlns="" id="{4C02B671-85AB-40C8-A7E0-FFF0665505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4674214"/>
            <a:ext cx="952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In the case of orthographic projection, the entries in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M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r>
              <a:rPr lang="en-US" altLang="zh-TW" sz="24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ea typeface="新細明體" charset="-120"/>
              </a:rPr>
              <a:t>are the first two rows of rotation matrices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R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endParaRPr lang="en-US" altLang="zh-TW" sz="2400" dirty="0">
              <a:ea typeface="新細明體" charset="-120"/>
            </a:endParaRPr>
          </a:p>
          <a:p>
            <a:pPr marL="457200" lvl="1" indent="0">
              <a:buNone/>
            </a:pPr>
            <a:r>
              <a:rPr lang="en-US" altLang="zh-TW" dirty="0">
                <a:ea typeface="新細明體" charset="-120"/>
              </a:rPr>
              <a:t>i.e. they are orthogonal with size unity</a:t>
            </a:r>
            <a:endParaRPr lang="en-US" altLang="zh-TW" b="1" i="1" baseline="30000" dirty="0">
              <a:ea typeface="新細明體" charset="-120"/>
            </a:endParaRPr>
          </a:p>
          <a:p>
            <a:r>
              <a:rPr lang="en-US" altLang="zh-TW" sz="2400" dirty="0">
                <a:ea typeface="新細明體" charset="-120"/>
              </a:rPr>
              <a:t>So we have: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b="1" i="1" baseline="30000" dirty="0">
              <a:ea typeface="新細明體" charset="-120"/>
            </a:endParaRPr>
          </a:p>
          <a:p>
            <a:endParaRPr lang="en-US" altLang="zh-TW" sz="2400" b="1" i="1" baseline="30000" dirty="0">
              <a:ea typeface="新細明體" charset="-120"/>
            </a:endParaRPr>
          </a:p>
          <a:p>
            <a:endParaRPr lang="en-US" altLang="zh-TW" sz="2400" b="1" i="1" baseline="30000" dirty="0">
              <a:ea typeface="新細明體" charset="-120"/>
            </a:endParaRPr>
          </a:p>
          <a:p>
            <a:pPr>
              <a:buNone/>
            </a:pP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					  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ea typeface="新細明體" charset="-120"/>
              </a:rPr>
              <a:t>: 3  x 1 rows of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endParaRPr lang="en-US" altLang="zh-TW" sz="2400" b="1" i="1" baseline="30000" dirty="0">
              <a:ea typeface="新細明體" charset="-120"/>
            </a:endParaRPr>
          </a:p>
          <a:p>
            <a:endParaRPr lang="en-US" altLang="zh-TW" sz="2400" b="1" i="1" baseline="30000" dirty="0">
              <a:ea typeface="新細明體" charset="-120"/>
            </a:endParaRPr>
          </a:p>
        </p:txBody>
      </p:sp>
      <p:sp>
        <p:nvSpPr>
          <p:cNvPr id="6451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451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E7CC7-65F0-4067-91C9-EBC41326D269}" type="slidenum">
              <a:rPr lang="en-US" altLang="zh-TW" smtClean="0">
                <a:ea typeface="新細明體" charset="-120"/>
              </a:rPr>
              <a:pPr/>
              <a:t>145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5864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So we have: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pPr marL="0" indent="0">
              <a:buNone/>
            </a:pP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				  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ea typeface="新細明體" charset="-120"/>
              </a:rPr>
              <a:t>: 3  x 1 rows of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endParaRPr lang="en-US" altLang="zh-TW" sz="2400" dirty="0">
              <a:ea typeface="新細明體" charset="-120"/>
            </a:endParaRPr>
          </a:p>
          <a:p>
            <a:r>
              <a:rPr lang="en-US" altLang="zh-TW" sz="2400" dirty="0">
                <a:ea typeface="新細明體" charset="-120"/>
              </a:rPr>
              <a:t>This gives us a large set of equations for the entries in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QQ</a:t>
            </a:r>
            <a:r>
              <a:rPr lang="en-US" altLang="zh-TW" sz="2400" b="1" i="1" baseline="30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T</a:t>
            </a:r>
            <a:r>
              <a:rPr lang="en-US" altLang="zh-TW" sz="2400" b="1" i="1" dirty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from which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Q</a:t>
            </a:r>
            <a:r>
              <a:rPr lang="en-US" altLang="zh-TW" sz="2400" dirty="0">
                <a:ea typeface="新細明體" charset="-120"/>
              </a:rPr>
              <a:t> can be recovered using matrix square root</a:t>
            </a:r>
          </a:p>
          <a:p>
            <a:pPr>
              <a:buNone/>
            </a:pPr>
            <a:endParaRPr lang="en-US" altLang="zh-TW" sz="2400" b="1" i="1" baseline="30000" dirty="0">
              <a:ea typeface="新細明體" charset="-120"/>
            </a:endParaRPr>
          </a:p>
          <a:p>
            <a:endParaRPr lang="en-US" altLang="zh-TW" sz="2400" b="1" i="1" baseline="30000" dirty="0">
              <a:ea typeface="新細明體" charset="-120"/>
            </a:endParaRPr>
          </a:p>
        </p:txBody>
      </p:sp>
      <p:sp>
        <p:nvSpPr>
          <p:cNvPr id="6451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451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E7CC7-65F0-4067-91C9-EBC41326D269}" type="slidenum">
              <a:rPr lang="en-US" altLang="zh-TW" smtClean="0">
                <a:ea typeface="新細明體" charset="-120"/>
              </a:rPr>
              <a:pPr/>
              <a:t>146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5864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0565484"/>
      </p:ext>
    </p:extLst>
  </p:cSld>
  <p:clrMapOvr>
    <a:masterClrMapping/>
  </p:clrMapOvr>
  <p:transition advClick="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So we have: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pPr marL="0" indent="0">
              <a:buNone/>
            </a:pP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				  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ea typeface="新細明體" charset="-120"/>
              </a:rPr>
              <a:t>: 3  x 1 rows of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endParaRPr lang="en-US" altLang="zh-TW" sz="2400" dirty="0">
              <a:ea typeface="新細明體" charset="-120"/>
            </a:endParaRPr>
          </a:p>
          <a:p>
            <a:pPr>
              <a:buNone/>
            </a:pPr>
            <a:endParaRPr lang="en-US" altLang="zh-TW" sz="2400" b="1" i="1" baseline="30000" dirty="0">
              <a:ea typeface="新細明體" charset="-120"/>
            </a:endParaRPr>
          </a:p>
          <a:p>
            <a:pPr marL="0" indent="0">
              <a:buNone/>
            </a:pPr>
            <a:r>
              <a:rPr lang="en-US" altLang="zh-TW" sz="2400" dirty="0">
                <a:ea typeface="新細明體" charset="-120"/>
              </a:rPr>
              <a:t> 		and                             can be estimated</a:t>
            </a:r>
            <a:endParaRPr lang="en-US" altLang="zh-TW" sz="2400" b="1" i="1" baseline="30000" dirty="0">
              <a:ea typeface="新細明體" charset="-120"/>
            </a:endParaRPr>
          </a:p>
        </p:txBody>
      </p:sp>
      <p:sp>
        <p:nvSpPr>
          <p:cNvPr id="6451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451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E7CC7-65F0-4067-91C9-EBC41326D269}" type="slidenum">
              <a:rPr lang="en-US" altLang="zh-TW" smtClean="0">
                <a:ea typeface="新細明體" charset="-120"/>
              </a:rPr>
              <a:pPr/>
              <a:t>147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5864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AAA6C15-BB22-4FE0-99FB-32F3D5C059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73166"/>
            <a:ext cx="1527766" cy="5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5D6CD198-0EE3-4C54-85B5-F415B98BBF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039" y="4553228"/>
            <a:ext cx="2305748" cy="5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4482059"/>
      </p:ext>
    </p:extLst>
  </p:cSld>
  <p:clrMapOvr>
    <a:masterClrMapping/>
  </p:clrMapOvr>
  <p:transition advClick="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charset="-120"/>
              </a:rPr>
              <a:t>In the case of scaled orthography, i.e.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M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r>
              <a:rPr lang="en-US" altLang="zh-TW" sz="2400" dirty="0">
                <a:ea typeface="新細明體" charset="-120"/>
              </a:rPr>
              <a:t> =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R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r>
              <a:rPr lang="en-US" altLang="zh-TW" sz="2400" dirty="0">
                <a:ea typeface="新細明體" charset="-120"/>
              </a:rPr>
              <a:t>, the first and third equation =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j</a:t>
            </a:r>
            <a:r>
              <a:rPr lang="en-US" altLang="zh-TW" sz="2400" dirty="0">
                <a:ea typeface="新細明體" charset="-120"/>
              </a:rPr>
              <a:t> and can be set equal to each other</a:t>
            </a:r>
          </a:p>
          <a:p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b="1" i="1" dirty="0">
                <a:ea typeface="新細明體" charset="-120"/>
              </a:rPr>
              <a:t>	                                  </a:t>
            </a:r>
            <a:r>
              <a:rPr lang="en-US" altLang="zh-TW" sz="2400" b="1" i="1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r>
              <a:rPr lang="en-US" altLang="zh-TW" sz="2400" b="1" i="1" baseline="-25000" dirty="0" err="1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ea typeface="新細明體" charset="-120"/>
              </a:rPr>
              <a:t>: 3  x 1 rows of matrix </a:t>
            </a:r>
            <a:r>
              <a:rPr lang="en-US" altLang="zh-TW" sz="2400" b="1" i="1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U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6451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451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E7CC7-65F0-4067-91C9-EBC41326D269}" type="slidenum">
              <a:rPr lang="en-US" altLang="zh-TW" smtClean="0">
                <a:ea typeface="新細明體" charset="-120"/>
              </a:rPr>
              <a:pPr/>
              <a:t>148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451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55864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B797BA-37B1-4AD2-91A3-663F848F5523}"/>
              </a:ext>
            </a:extLst>
          </p:cNvPr>
          <p:cNvSpPr/>
          <p:nvPr/>
        </p:nvSpPr>
        <p:spPr>
          <a:xfrm>
            <a:off x="6953250" y="3138815"/>
            <a:ext cx="389850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zh-TW" sz="2800" i="1" dirty="0" err="1">
                <a:ea typeface="新細明體" charset="-120"/>
                <a:cs typeface="Times New Roman" panose="02020603050405020304" pitchFamily="18" charset="0"/>
              </a:rPr>
              <a:t>s</a:t>
            </a:r>
            <a:r>
              <a:rPr lang="en-US" altLang="zh-TW" sz="2800" i="1" baseline="-25000" dirty="0" err="1">
                <a:ea typeface="新細明體" charset="-120"/>
                <a:cs typeface="Times New Roman" panose="02020603050405020304" pitchFamily="18" charset="0"/>
              </a:rPr>
              <a:t>j</a:t>
            </a:r>
            <a:endParaRPr lang="zh-TW" alt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923DB6-7F91-4423-BF1E-7207737A864F}"/>
              </a:ext>
            </a:extLst>
          </p:cNvPr>
          <p:cNvSpPr/>
          <p:nvPr/>
        </p:nvSpPr>
        <p:spPr>
          <a:xfrm>
            <a:off x="6943725" y="3986540"/>
            <a:ext cx="389850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zh-TW" sz="2800" i="1" dirty="0" err="1">
                <a:ea typeface="新細明體" charset="-120"/>
                <a:cs typeface="Times New Roman" panose="02020603050405020304" pitchFamily="18" charset="0"/>
              </a:rPr>
              <a:t>s</a:t>
            </a:r>
            <a:r>
              <a:rPr lang="en-US" altLang="zh-TW" sz="2800" i="1" baseline="-25000" dirty="0" err="1">
                <a:ea typeface="新細明體" charset="-120"/>
                <a:cs typeface="Times New Roman" panose="02020603050405020304" pitchFamily="18" charset="0"/>
              </a:rPr>
              <a:t>j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33351525"/>
      </p:ext>
    </p:extLst>
  </p:cSld>
  <p:clrMapOvr>
    <a:masterClrMapping/>
  </p:clrMapOvr>
  <p:transition advClick="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>
          <a:xfrm>
            <a:off x="685799" y="1752600"/>
            <a:ext cx="3742185" cy="4343400"/>
          </a:xfrm>
        </p:spPr>
        <p:txBody>
          <a:bodyPr/>
          <a:lstStyle/>
          <a:p>
            <a:pPr algn="just"/>
            <a:r>
              <a:rPr lang="en-US" altLang="zh-TW" sz="2400" b="1" dirty="0">
                <a:ea typeface="新細明體" charset="-120"/>
              </a:rPr>
              <a:t>Limitations:</a:t>
            </a:r>
          </a:p>
          <a:p>
            <a:pPr>
              <a:buFontTx/>
              <a:buAutoNum type="arabicPeriod"/>
            </a:pPr>
            <a:r>
              <a:rPr lang="en-US" altLang="zh-TW" sz="2400" dirty="0">
                <a:ea typeface="新細明體" charset="-120"/>
              </a:rPr>
              <a:t>Bas-relief ambiguity </a:t>
            </a:r>
          </a:p>
          <a:p>
            <a:pPr marL="400050" lvl="1" indent="0">
              <a:buNone/>
            </a:pPr>
            <a:r>
              <a:rPr lang="en-US" altLang="zh-TW" dirty="0">
                <a:ea typeface="新細明體" charset="-120"/>
              </a:rPr>
              <a:t>Cannot determine if the object is </a:t>
            </a:r>
            <a:r>
              <a:rPr lang="en-US" altLang="zh-TW" u="sng" dirty="0">
                <a:ea typeface="新細明體" charset="-120"/>
              </a:rPr>
              <a:t>rotating left to right </a:t>
            </a:r>
            <a:r>
              <a:rPr lang="en-US" altLang="zh-TW" dirty="0">
                <a:ea typeface="新細明體" charset="-120"/>
              </a:rPr>
              <a:t>or if its depth reversed version is </a:t>
            </a:r>
            <a:r>
              <a:rPr lang="en-US" altLang="zh-TW" u="sng" dirty="0">
                <a:ea typeface="新細明體" charset="-120"/>
              </a:rPr>
              <a:t>moving the other way</a:t>
            </a:r>
          </a:p>
          <a:p>
            <a:pPr algn="just"/>
            <a:endParaRPr lang="en-US" altLang="zh-TW" sz="2400" dirty="0">
              <a:ea typeface="新細明體" charset="-120"/>
            </a:endParaRPr>
          </a:p>
          <a:p>
            <a:pPr algn="just"/>
            <a:endParaRPr lang="en-US" altLang="zh-TW" sz="2400" dirty="0">
              <a:ea typeface="新細明體" charset="-120"/>
            </a:endParaRPr>
          </a:p>
        </p:txBody>
      </p:sp>
      <p:sp>
        <p:nvSpPr>
          <p:cNvPr id="655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55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6D175-AD10-4569-87EB-33F00EC1C023}" type="slidenum">
              <a:rPr lang="en-US" altLang="zh-TW" smtClean="0">
                <a:ea typeface="新細明體" charset="-120"/>
              </a:rPr>
              <a:pPr/>
              <a:t>149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28B8A-16CE-4EAA-9311-4515FC18D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69090"/>
            <a:ext cx="3240360" cy="4320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777B96-9AEB-43BE-AC8A-1FF13DF384D0}"/>
              </a:ext>
            </a:extLst>
          </p:cNvPr>
          <p:cNvSpPr/>
          <p:nvPr/>
        </p:nvSpPr>
        <p:spPr>
          <a:xfrm>
            <a:off x="6012160" y="6119960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Wikipedia.com</a:t>
            </a:r>
            <a:endParaRPr lang="zh-TW" altLang="en-US" sz="1200" b="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Introduction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</a:rPr>
              <a:t>The topics of projective geometry and structure from motion are extremely rich: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</a:rPr>
              <a:t>    (include trifocal tensor, algebraic techniques for full self-calibration)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</a:rPr>
              <a:t>We will focuses on the</a:t>
            </a:r>
            <a:r>
              <a:rPr lang="en-US" altLang="zh-TW" b="1" u="sng" dirty="0">
                <a:ea typeface="新細明體" charset="-120"/>
              </a:rPr>
              <a:t> basics </a:t>
            </a:r>
            <a:r>
              <a:rPr lang="en-US" altLang="zh-TW" dirty="0">
                <a:ea typeface="新細明體" charset="-120"/>
              </a:rPr>
              <a:t>that are useful in </a:t>
            </a:r>
            <a:r>
              <a:rPr lang="en-US" altLang="zh-TW" u="sng" dirty="0">
                <a:ea typeface="新細明體" charset="-120"/>
              </a:rPr>
              <a:t>large-scale</a:t>
            </a:r>
            <a:r>
              <a:rPr lang="en-US" altLang="zh-TW" dirty="0">
                <a:ea typeface="新細明體" charset="-120"/>
              </a:rPr>
              <a:t>, </a:t>
            </a:r>
            <a:r>
              <a:rPr lang="en-US" altLang="zh-TW" u="sng" dirty="0">
                <a:ea typeface="新細明體" charset="-120"/>
              </a:rPr>
              <a:t>image-based reconstruction problems</a:t>
            </a: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400" b="1" dirty="0">
                <a:ea typeface="新細明體" charset="-120"/>
              </a:rPr>
              <a:t>Limitations: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sz="2400" dirty="0">
                <a:ea typeface="新細明體" charset="-120"/>
              </a:rPr>
              <a:t>Require a complete set of tracks: </a:t>
            </a:r>
          </a:p>
          <a:p>
            <a:pPr marL="400050" lvl="1" indent="0" algn="just">
              <a:buNone/>
            </a:pPr>
            <a:r>
              <a:rPr lang="en-US" altLang="zh-TW" dirty="0">
                <a:ea typeface="新細明體" charset="-120"/>
              </a:rPr>
              <a:t>Each point must be visible in each frame</a:t>
            </a:r>
          </a:p>
          <a:p>
            <a:pPr marL="400050" lvl="1" indent="0" algn="just">
              <a:buNone/>
            </a:pPr>
            <a:r>
              <a:rPr lang="en-US" altLang="zh-TW" dirty="0">
                <a:ea typeface="新細明體" charset="-120"/>
              </a:rPr>
              <a:t>May apply to smaller denser subsets </a:t>
            </a:r>
            <a:r>
              <a:rPr lang="en-US" altLang="zh-TW" dirty="0">
                <a:ea typeface="新細明體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ea typeface="新細明體" charset="-120"/>
              </a:rPr>
              <a:t> using known motion and structure, hallucinate missing values</a:t>
            </a:r>
          </a:p>
          <a:p>
            <a:pPr marL="400050" lvl="1" indent="0" algn="just">
              <a:buNone/>
            </a:pPr>
            <a:r>
              <a:rPr lang="en-US" altLang="zh-TW" dirty="0">
                <a:ea typeface="新細明體" charset="-120"/>
              </a:rPr>
              <a:t>Treat missing data as special cases of outliers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655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55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6D175-AD10-4569-87EB-33F00EC1C023}" type="slidenum">
              <a:rPr lang="en-US" altLang="zh-TW" smtClean="0">
                <a:ea typeface="新細明體" charset="-120"/>
              </a:rPr>
              <a:pPr/>
              <a:t>150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449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zh-CN" sz="3200" dirty="0">
                <a:ea typeface="宋体" pitchFamily="2" charset="-122"/>
              </a:rPr>
              <a:t>7.3 </a:t>
            </a:r>
            <a:r>
              <a:rPr lang="en-US" altLang="zh-TW" sz="3200" dirty="0">
                <a:ea typeface="新細明體" charset="-120"/>
              </a:rPr>
              <a:t>Factorization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400" b="1" dirty="0">
                <a:ea typeface="新細明體" charset="-120"/>
              </a:rPr>
              <a:t>Limitations: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zh-CN" sz="2400" dirty="0">
                <a:ea typeface="宋体" pitchFamily="2" charset="-122"/>
              </a:rPr>
              <a:t>Cannot deal with perspective cameras</a:t>
            </a:r>
          </a:p>
          <a:p>
            <a:pPr marL="468000" indent="0">
              <a:buNone/>
            </a:pPr>
            <a:r>
              <a:rPr lang="en-US" altLang="zh-TW" sz="2400" dirty="0">
                <a:ea typeface="新細明體" charset="-120"/>
              </a:rPr>
              <a:t>Perform an initial affine (e.g., orthographic) reconstruction and to then correct for the perspective effects in an iterative manner</a:t>
            </a:r>
          </a:p>
          <a:p>
            <a:pPr algn="just"/>
            <a:endParaRPr lang="en-US" altLang="zh-TW" sz="2400" dirty="0">
              <a:ea typeface="新細明體" charset="-120"/>
            </a:endParaRPr>
          </a:p>
        </p:txBody>
      </p:sp>
      <p:sp>
        <p:nvSpPr>
          <p:cNvPr id="655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55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6D175-AD10-4569-87EB-33F00EC1C023}" type="slidenum">
              <a:rPr lang="en-US" altLang="zh-TW" smtClean="0">
                <a:ea typeface="新細明體" charset="-120"/>
              </a:rPr>
              <a:pPr/>
              <a:t>151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8521D5-F3BE-4434-AA86-7860F3994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891748"/>
            <a:ext cx="4971379" cy="2396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BDA991-14EF-4446-B4B8-A2A6C31DFC98}"/>
              </a:ext>
            </a:extLst>
          </p:cNvPr>
          <p:cNvSpPr/>
          <p:nvPr/>
        </p:nvSpPr>
        <p:spPr>
          <a:xfrm>
            <a:off x="323528" y="6150913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0" dirty="0"/>
              <a:t>https://www.quora.com/What-is-the-difference-between-orthographic-and-perspective-projections-in-engineering-drawing</a:t>
            </a:r>
          </a:p>
        </p:txBody>
      </p:sp>
    </p:spTree>
    <p:extLst>
      <p:ext uri="{BB962C8B-B14F-4D97-AF65-F5344CB8AC3E}">
        <p14:creationId xmlns:p14="http://schemas.microsoft.com/office/powerpoint/2010/main" xmlns="" val="501490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i="1">
                <a:ea typeface="新細明體" charset="-120"/>
              </a:rPr>
              <a:t>Application:</a:t>
            </a:r>
            <a:r>
              <a:rPr lang="en-US" altLang="zh-TW" sz="3200">
                <a:ea typeface="新細明體" charset="-120"/>
              </a:rPr>
              <a:t> Sparse 3D Model Extraction</a:t>
            </a:r>
            <a:endParaRPr lang="zh-TW" altLang="en-US" sz="3200">
              <a:ea typeface="新細明體" charset="-120"/>
            </a:endParaRPr>
          </a:p>
        </p:txBody>
      </p:sp>
      <p:sp>
        <p:nvSpPr>
          <p:cNvPr id="6656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3124200" cy="3048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656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8E105-B88B-4EAB-BBF8-0577850C659B}" type="slidenum">
              <a:rPr lang="en-US" altLang="zh-TW" smtClean="0">
                <a:ea typeface="新細明體" charset="-120"/>
              </a:rPr>
              <a:pPr/>
              <a:t>152</a:t>
            </a:fld>
            <a:endParaRPr lang="en-US" altLang="zh-TW">
              <a:ea typeface="新細明體" charset="-120"/>
            </a:endParaRPr>
          </a:p>
        </p:txBody>
      </p:sp>
      <p:sp>
        <p:nvSpPr>
          <p:cNvPr id="66565" name="內容版面配置區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43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A multi-view 3D reconstruction of the scene has been estimated, create a texture-mapped 3D model of the object and to look at it from new directions</a:t>
            </a:r>
          </a:p>
          <a:p>
            <a:r>
              <a:rPr lang="en-US" altLang="zh-CN" sz="2400" dirty="0">
                <a:ea typeface="宋体" pitchFamily="2" charset="-122"/>
              </a:rPr>
              <a:t>Create a denser 3D model than the sparse point cloud that structure from motion produces</a:t>
            </a:r>
          </a:p>
          <a:p>
            <a:r>
              <a:rPr lang="en-US" altLang="zh-CN" sz="2400" dirty="0">
                <a:ea typeface="宋体" pitchFamily="2" charset="-122"/>
              </a:rPr>
              <a:t>A simple technique such as 3D triangulation can be used</a:t>
            </a:r>
          </a:p>
          <a:p>
            <a:r>
              <a:rPr lang="en-US" altLang="zh-CN" sz="2400" dirty="0">
                <a:ea typeface="宋体" pitchFamily="2" charset="-122"/>
              </a:rPr>
              <a:t>A more realistic model, a </a:t>
            </a:r>
            <a:r>
              <a:rPr lang="en-US" altLang="zh-CN" sz="2400" i="1" dirty="0">
                <a:ea typeface="宋体" pitchFamily="2" charset="-122"/>
              </a:rPr>
              <a:t>texture map </a:t>
            </a:r>
            <a:r>
              <a:rPr lang="en-US" altLang="zh-CN" sz="2400" dirty="0">
                <a:ea typeface="宋体" pitchFamily="2" charset="-122"/>
              </a:rPr>
              <a:t>can be extracted for each triangle face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i="1">
                <a:ea typeface="新細明體" charset="-120"/>
              </a:rPr>
              <a:t>Application:</a:t>
            </a:r>
            <a:r>
              <a:rPr lang="en-US" altLang="zh-TW" sz="3200">
                <a:ea typeface="新細明體" charset="-120"/>
              </a:rPr>
              <a:t> Sparse 3D Model Extraction</a:t>
            </a:r>
            <a:endParaRPr lang="zh-TW" altLang="en-US" sz="3200">
              <a:ea typeface="新細明體" charset="-120"/>
            </a:endParaRPr>
          </a:p>
        </p:txBody>
      </p:sp>
      <p:sp>
        <p:nvSpPr>
          <p:cNvPr id="6758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3124200" cy="3048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758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33696-7445-46F4-892F-CA3DFBBD7D99}" type="slidenum">
              <a:rPr lang="en-US" altLang="zh-TW" smtClean="0">
                <a:ea typeface="新細明體" charset="-120"/>
              </a:rPr>
              <a:pPr/>
              <a:t>153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7589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79883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The most accurate way to recover structure and motion is to </a:t>
            </a:r>
            <a:r>
              <a:rPr lang="en-US" altLang="zh-CN" sz="2400" u="sng" dirty="0">
                <a:ea typeface="宋体" pitchFamily="2" charset="-122"/>
              </a:rPr>
              <a:t>perform robust non-linear minimization </a:t>
            </a:r>
            <a:r>
              <a:rPr lang="en-US" altLang="zh-CN" sz="2400" dirty="0">
                <a:ea typeface="宋体" pitchFamily="2" charset="-122"/>
              </a:rPr>
              <a:t>of the measurement (re-projection) errors, which is commonly known as </a:t>
            </a:r>
            <a:r>
              <a:rPr lang="en-US" altLang="zh-CN" sz="2400" b="1" i="1" dirty="0">
                <a:ea typeface="宋体" pitchFamily="2" charset="-122"/>
              </a:rPr>
              <a:t>bundle adjustment</a:t>
            </a:r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The term </a:t>
            </a:r>
            <a:r>
              <a:rPr lang="en-US" altLang="zh-CN" sz="2400" b="1" dirty="0">
                <a:ea typeface="宋体" pitchFamily="2" charset="-122"/>
              </a:rPr>
              <a:t>bundle</a:t>
            </a:r>
            <a:r>
              <a:rPr lang="en-US" altLang="zh-CN" sz="2400" dirty="0">
                <a:ea typeface="宋体" pitchFamily="2" charset="-122"/>
              </a:rPr>
              <a:t> refers to the </a:t>
            </a:r>
            <a:r>
              <a:rPr lang="en-US" altLang="zh-CN" sz="2400" u="sng" dirty="0">
                <a:ea typeface="宋体" pitchFamily="2" charset="-122"/>
              </a:rPr>
              <a:t>bundles of rays connecting camera centers to 3D points </a:t>
            </a:r>
            <a:r>
              <a:rPr lang="en-US" altLang="zh-CN" sz="2400" dirty="0">
                <a:ea typeface="宋体" pitchFamily="2" charset="-122"/>
              </a:rPr>
              <a:t>and the term </a:t>
            </a:r>
            <a:r>
              <a:rPr lang="en-US" altLang="zh-CN" sz="2400" b="1" dirty="0">
                <a:ea typeface="宋体" pitchFamily="2" charset="-122"/>
              </a:rPr>
              <a:t>adjustment</a:t>
            </a:r>
            <a:r>
              <a:rPr lang="en-US" altLang="zh-CN" sz="2400" dirty="0">
                <a:ea typeface="宋体" pitchFamily="2" charset="-122"/>
              </a:rPr>
              <a:t> refers to the </a:t>
            </a:r>
            <a:r>
              <a:rPr lang="en-US" altLang="zh-CN" sz="2400" u="sng" dirty="0">
                <a:ea typeface="宋体" pitchFamily="2" charset="-122"/>
              </a:rPr>
              <a:t>iterative minimization </a:t>
            </a:r>
            <a:r>
              <a:rPr lang="en-US" altLang="zh-CN" sz="2400" dirty="0">
                <a:ea typeface="宋体" pitchFamily="2" charset="-122"/>
              </a:rPr>
              <a:t>of re-projection error</a:t>
            </a:r>
          </a:p>
        </p:txBody>
      </p:sp>
      <p:sp>
        <p:nvSpPr>
          <p:cNvPr id="6861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861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481B1-4C96-4615-8729-4B9C2DD61D39}" type="slidenum">
              <a:rPr lang="en-US" altLang="zh-TW" smtClean="0">
                <a:ea typeface="新細明體" charset="-120"/>
              </a:rPr>
              <a:pPr/>
              <a:t>154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The </a:t>
            </a:r>
            <a:r>
              <a:rPr lang="en-US" altLang="zh-CN" sz="3200" u="sng" dirty="0">
                <a:ea typeface="宋体" pitchFamily="2" charset="-122"/>
              </a:rPr>
              <a:t>iterative adjustment</a:t>
            </a:r>
            <a:r>
              <a:rPr lang="en-US" altLang="zh-CN" sz="3200" dirty="0">
                <a:ea typeface="宋体" pitchFamily="2" charset="-122"/>
              </a:rPr>
              <a:t> of </a:t>
            </a:r>
            <a:r>
              <a:rPr lang="en-US" altLang="zh-CN" sz="3200" u="sng" dirty="0">
                <a:ea typeface="宋体" pitchFamily="2" charset="-122"/>
              </a:rPr>
              <a:t>estimating equations</a:t>
            </a:r>
            <a:r>
              <a:rPr lang="en-US" altLang="zh-CN" sz="3200" dirty="0">
                <a:ea typeface="宋体" pitchFamily="2" charset="-122"/>
              </a:rPr>
              <a:t> given </a:t>
            </a:r>
            <a:r>
              <a:rPr lang="en-US" altLang="zh-CN" sz="3200" u="sng" dirty="0">
                <a:ea typeface="宋体" pitchFamily="2" charset="-122"/>
              </a:rPr>
              <a:t>each new point</a:t>
            </a:r>
            <a:r>
              <a:rPr lang="en-US" altLang="zh-CN" sz="3200" dirty="0">
                <a:ea typeface="宋体" pitchFamily="2" charset="-122"/>
              </a:rPr>
              <a:t> (bundle of ray)</a:t>
            </a:r>
          </a:p>
          <a:p>
            <a:r>
              <a:rPr lang="en-US" altLang="zh-CN" sz="3200" dirty="0">
                <a:ea typeface="宋体" pitchFamily="2" charset="-122"/>
              </a:rPr>
              <a:t>Adjustments are based on some </a:t>
            </a:r>
            <a:r>
              <a:rPr lang="en-US" altLang="zh-CN" sz="3200" u="sng" dirty="0">
                <a:ea typeface="宋体" pitchFamily="2" charset="-122"/>
              </a:rPr>
              <a:t>pre-defined criteria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</p:txBody>
      </p:sp>
      <p:sp>
        <p:nvSpPr>
          <p:cNvPr id="6861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861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481B1-4C96-4615-8729-4B9C2DD61D39}" type="slidenum">
              <a:rPr lang="en-US" altLang="zh-TW" smtClean="0">
                <a:ea typeface="新細明體" charset="-120"/>
              </a:rPr>
              <a:pPr/>
              <a:t>155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The </a:t>
            </a:r>
            <a:r>
              <a:rPr lang="en-US" altLang="zh-CN" sz="3200" u="sng" dirty="0">
                <a:ea typeface="宋体" pitchFamily="2" charset="-122"/>
              </a:rPr>
              <a:t>iterative adjustment</a:t>
            </a:r>
            <a:r>
              <a:rPr lang="en-US" altLang="zh-CN" sz="3200" dirty="0">
                <a:ea typeface="宋体" pitchFamily="2" charset="-122"/>
              </a:rPr>
              <a:t> of </a:t>
            </a:r>
            <a:r>
              <a:rPr lang="en-US" altLang="zh-CN" sz="3200" u="sng" dirty="0">
                <a:ea typeface="宋体" pitchFamily="2" charset="-122"/>
              </a:rPr>
              <a:t>estimating equations</a:t>
            </a:r>
            <a:r>
              <a:rPr lang="en-US" altLang="zh-CN" sz="3200" dirty="0">
                <a:ea typeface="宋体" pitchFamily="2" charset="-122"/>
              </a:rPr>
              <a:t> given </a:t>
            </a:r>
            <a:r>
              <a:rPr lang="en-US" altLang="zh-CN" sz="3200" u="sng" dirty="0">
                <a:ea typeface="宋体" pitchFamily="2" charset="-122"/>
              </a:rPr>
              <a:t>each new point</a:t>
            </a:r>
            <a:r>
              <a:rPr lang="en-US" altLang="zh-CN" sz="3200" dirty="0">
                <a:ea typeface="宋体" pitchFamily="2" charset="-122"/>
              </a:rPr>
              <a:t> (bundle of ray)</a:t>
            </a:r>
          </a:p>
          <a:p>
            <a:r>
              <a:rPr lang="en-US" altLang="zh-CN" sz="3200" dirty="0">
                <a:ea typeface="宋体" pitchFamily="2" charset="-122"/>
              </a:rPr>
              <a:t>Adjustments are based on some </a:t>
            </a:r>
            <a:r>
              <a:rPr lang="en-US" altLang="zh-CN" sz="3200" u="sng" dirty="0">
                <a:ea typeface="宋体" pitchFamily="2" charset="-122"/>
              </a:rPr>
              <a:t>pre-defined criteria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  <a:p>
            <a:pPr marL="400050" lvl="1" indent="0">
              <a:buNone/>
            </a:pPr>
            <a:r>
              <a:rPr lang="en-US" altLang="zh-CN" sz="2800" dirty="0">
                <a:ea typeface="宋体" pitchFamily="2" charset="-122"/>
              </a:rPr>
              <a:t>*non-linear minimization of the measurement (re-projection) errors</a:t>
            </a:r>
            <a:endParaRPr lang="en-US" altLang="zh-CN" sz="3600" u="sng" dirty="0">
              <a:ea typeface="宋体" pitchFamily="2" charset="-122"/>
            </a:endParaRPr>
          </a:p>
        </p:txBody>
      </p:sp>
      <p:sp>
        <p:nvSpPr>
          <p:cNvPr id="6861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6861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481B1-4C96-4615-8729-4B9C2DD61D39}" type="slidenum">
              <a:rPr lang="en-US" altLang="zh-TW" smtClean="0">
                <a:ea typeface="新細明體" charset="-120"/>
              </a:rPr>
              <a:pPr/>
              <a:t>156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5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157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158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719E7F-9862-4D71-A358-C29158A89024}"/>
              </a:ext>
            </a:extLst>
          </p:cNvPr>
          <p:cNvSpPr/>
          <p:nvPr/>
        </p:nvSpPr>
        <p:spPr bwMode="auto">
          <a:xfrm>
            <a:off x="7524328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02E92-8CC9-44A7-A254-90637DD1BB90}"/>
              </a:ext>
            </a:extLst>
          </p:cNvPr>
          <p:cNvSpPr txBox="1"/>
          <p:nvPr/>
        </p:nvSpPr>
        <p:spPr>
          <a:xfrm>
            <a:off x="7464518" y="1825079"/>
            <a:ext cx="995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Translation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77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159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719E7F-9862-4D71-A358-C29158A89024}"/>
              </a:ext>
            </a:extLst>
          </p:cNvPr>
          <p:cNvSpPr/>
          <p:nvPr/>
        </p:nvSpPr>
        <p:spPr bwMode="auto">
          <a:xfrm>
            <a:off x="6156176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02E92-8CC9-44A7-A254-90637DD1BB90}"/>
              </a:ext>
            </a:extLst>
          </p:cNvPr>
          <p:cNvSpPr txBox="1"/>
          <p:nvPr/>
        </p:nvSpPr>
        <p:spPr>
          <a:xfrm>
            <a:off x="6096366" y="1825079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Rotation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030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Today’s Lecture Outline 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7.1 Triangulation 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7.2 Two-frame structure from motion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24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	7.2.1 Projective (uncalibrated) Reconstruction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2400" dirty="0">
                <a:ea typeface="新細明體" charset="-120"/>
              </a:rPr>
              <a:t>	</a:t>
            </a:r>
            <a:r>
              <a:rPr lang="en-US" altLang="zh-TW" sz="24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7.2.2 Self-calibration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7.3 Factorization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7.4 Bundle adjustment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+mj-lt"/>
                <a:ea typeface="新細明體" charset="-120"/>
                <a:cs typeface="+mj-cs"/>
              </a:rPr>
              <a:t>7.5 Constrained structure and motion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endParaRPr lang="en-US" altLang="zh-TW" u="sng" dirty="0">
              <a:ea typeface="新細明體" charset="-120"/>
            </a:endParaRP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719E7F-9862-4D71-A358-C29158A89024}"/>
              </a:ext>
            </a:extLst>
          </p:cNvPr>
          <p:cNvSpPr/>
          <p:nvPr/>
        </p:nvSpPr>
        <p:spPr bwMode="auto">
          <a:xfrm>
            <a:off x="4934272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02E92-8CC9-44A7-A254-90637DD1BB90}"/>
              </a:ext>
            </a:extLst>
          </p:cNvPr>
          <p:cNvSpPr txBox="1"/>
          <p:nvPr/>
        </p:nvSpPr>
        <p:spPr>
          <a:xfrm>
            <a:off x="4874462" y="182507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Projection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317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719E7F-9862-4D71-A358-C29158A89024}"/>
              </a:ext>
            </a:extLst>
          </p:cNvPr>
          <p:cNvSpPr/>
          <p:nvPr/>
        </p:nvSpPr>
        <p:spPr bwMode="auto">
          <a:xfrm>
            <a:off x="3767714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02E92-8CC9-44A7-A254-90637DD1BB90}"/>
              </a:ext>
            </a:extLst>
          </p:cNvPr>
          <p:cNvSpPr txBox="1"/>
          <p:nvPr/>
        </p:nvSpPr>
        <p:spPr>
          <a:xfrm>
            <a:off x="3707904" y="1825079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Radial Dist.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274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E99329F-FCD6-4840-8E1B-F4880D0283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482" y="3429000"/>
            <a:ext cx="6957034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9AE91A-DA9F-4EAF-A427-88E15D8FE58C}"/>
              </a:ext>
            </a:extLst>
          </p:cNvPr>
          <p:cNvSpPr/>
          <p:nvPr/>
        </p:nvSpPr>
        <p:spPr bwMode="auto">
          <a:xfrm>
            <a:off x="3767714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05FEA9-8F62-4E4C-9B35-5AAE78F5DBFE}"/>
              </a:ext>
            </a:extLst>
          </p:cNvPr>
          <p:cNvSpPr txBox="1"/>
          <p:nvPr/>
        </p:nvSpPr>
        <p:spPr>
          <a:xfrm>
            <a:off x="3707904" y="1825079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Radial Dist.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75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8C45552-8B34-48A3-8590-16A5D94975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482" y="3429000"/>
            <a:ext cx="6957034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139D50-8188-4B26-BCA2-109B6266D90A}"/>
              </a:ext>
            </a:extLst>
          </p:cNvPr>
          <p:cNvSpPr/>
          <p:nvPr/>
        </p:nvSpPr>
        <p:spPr bwMode="auto">
          <a:xfrm>
            <a:off x="3767714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57D066-CD96-483B-A653-D78AE51D57E9}"/>
              </a:ext>
            </a:extLst>
          </p:cNvPr>
          <p:cNvSpPr txBox="1"/>
          <p:nvPr/>
        </p:nvSpPr>
        <p:spPr>
          <a:xfrm>
            <a:off x="3707904" y="1825079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Radial Dist.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2C2CAF53-11C1-4EAB-B373-9E7721F3AC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-20670" r="-4082" b="-1"/>
          <a:stretch/>
        </p:blipFill>
        <p:spPr bwMode="auto">
          <a:xfrm>
            <a:off x="2628899" y="2599035"/>
            <a:ext cx="3886200" cy="46166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92801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65C7F-9D73-4DAF-95A4-5DF591568AD0}"/>
              </a:ext>
            </a:extLst>
          </p:cNvPr>
          <p:cNvSpPr/>
          <p:nvPr/>
        </p:nvSpPr>
        <p:spPr bwMode="auto">
          <a:xfrm>
            <a:off x="2399562" y="2057400"/>
            <a:ext cx="933872" cy="10835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8768DF-8029-47A4-B95E-50048A64CB3D}"/>
              </a:ext>
            </a:extLst>
          </p:cNvPr>
          <p:cNvSpPr txBox="1"/>
          <p:nvPr/>
        </p:nvSpPr>
        <p:spPr>
          <a:xfrm>
            <a:off x="2339752" y="1825079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dirty="0" err="1">
                <a:solidFill>
                  <a:srgbClr val="FF0000"/>
                </a:solidFill>
              </a:rPr>
              <a:t>Instrinsics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7.4 Bundle Adjustment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168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16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298AF-AC9E-4E92-9B53-A049AF522944}" type="slidenum">
              <a:rPr lang="en-US" altLang="zh-TW" smtClean="0">
                <a:ea typeface="新細明體" charset="-120"/>
              </a:rPr>
              <a:pPr/>
              <a:t>165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1685" name="图片 9"/>
          <p:cNvPicPr>
            <a:picLocks noChangeAspect="1"/>
          </p:cNvPicPr>
          <p:nvPr/>
        </p:nvPicPr>
        <p:blipFill rotWithShape="1">
          <a:blip r:embed="rId3" cstate="print"/>
          <a:srcRect b="52000"/>
          <a:stretch/>
        </p:blipFill>
        <p:spPr bwMode="auto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1254" y="3883967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</a:t>
            </a:r>
            <a:r>
              <a:rPr lang="en-US" b="0" i="1" baseline="-25000" dirty="0" err="1"/>
              <a:t>ij</a:t>
            </a:r>
            <a:r>
              <a:rPr lang="en-US" b="0" dirty="0"/>
              <a:t>: measured noise covariance </a:t>
            </a:r>
            <a:endParaRPr lang="zh-TW" altLang="en-US" b="0" i="1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8E960E-16BF-46FD-AFE1-3439150A3E6A}"/>
              </a:ext>
            </a:extLst>
          </p:cNvPr>
          <p:cNvSpPr/>
          <p:nvPr/>
        </p:nvSpPr>
        <p:spPr bwMode="auto">
          <a:xfrm>
            <a:off x="539552" y="2057400"/>
            <a:ext cx="1512168" cy="1676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E49697-893A-436D-90A5-BF25E047BDD2}"/>
              </a:ext>
            </a:extLst>
          </p:cNvPr>
          <p:cNvSpPr txBox="1"/>
          <p:nvPr/>
        </p:nvSpPr>
        <p:spPr>
          <a:xfrm>
            <a:off x="479742" y="1825079"/>
            <a:ext cx="157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0" dirty="0">
                <a:solidFill>
                  <a:srgbClr val="FF0000"/>
                </a:solidFill>
              </a:rPr>
              <a:t>Correction metric</a:t>
            </a:r>
            <a:endParaRPr lang="zh-TW" alt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84454"/>
      </p:ext>
    </p:extLst>
  </p:cSld>
  <p:clrMapOvr>
    <a:masterClrMapping/>
  </p:clrMapOvr>
  <p:transition advClick="0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altLang="zh-CN" sz="3200" i="1">
                <a:ea typeface="宋体" pitchFamily="2" charset="-122"/>
              </a:rPr>
              <a:t>Application</a:t>
            </a:r>
            <a:r>
              <a:rPr lang="en-US" altLang="zh-CN" sz="3200">
                <a:ea typeface="宋体" pitchFamily="2" charset="-122"/>
              </a:rPr>
              <a:t>: </a:t>
            </a:r>
            <a:br>
              <a:rPr lang="en-US" altLang="zh-CN" sz="3200">
                <a:ea typeface="宋体" pitchFamily="2" charset="-122"/>
              </a:rPr>
            </a:br>
            <a:r>
              <a:rPr lang="en-US" altLang="zh-TW" sz="3200">
                <a:ea typeface="新細明體" charset="-120"/>
              </a:rPr>
              <a:t>Reconstruction from Internet Photos</a:t>
            </a:r>
            <a:endParaRPr lang="zh-TW" altLang="en-US" sz="3200">
              <a:ea typeface="新細明體" charset="-120"/>
            </a:endParaRP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43400"/>
          </a:xfrm>
        </p:spPr>
        <p:txBody>
          <a:bodyPr/>
          <a:lstStyle/>
          <a:p>
            <a:r>
              <a:rPr lang="en-US" altLang="zh-TW" sz="2400" dirty="0">
                <a:ea typeface="新細明體" charset="-120"/>
              </a:rPr>
              <a:t>Widely used application of structure from motion: the </a:t>
            </a:r>
            <a:r>
              <a:rPr lang="en-US" altLang="zh-TW" sz="2400" u="sng" dirty="0">
                <a:ea typeface="新細明體" charset="-120"/>
              </a:rPr>
              <a:t>reconstruction of 3D objects and scenes from video sequences and collection of images</a:t>
            </a:r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r>
              <a:rPr lang="en-US" altLang="zh-TW" sz="2400" dirty="0">
                <a:ea typeface="新細明體" charset="-120"/>
              </a:rPr>
              <a:t>Before structure from motion comparison can begin, it is first necessary to </a:t>
            </a:r>
            <a:r>
              <a:rPr lang="en-US" altLang="zh-TW" sz="2400" u="sng" dirty="0">
                <a:ea typeface="新細明體" charset="-120"/>
              </a:rPr>
              <a:t>establish sparse correspondences </a:t>
            </a:r>
            <a:r>
              <a:rPr lang="en-US" altLang="zh-TW" sz="2400" dirty="0">
                <a:ea typeface="新細明體" charset="-120"/>
              </a:rPr>
              <a:t>between different pairs of images and to then </a:t>
            </a:r>
            <a:r>
              <a:rPr lang="en-US" altLang="zh-TW" sz="2400" u="sng" dirty="0">
                <a:ea typeface="新細明體" charset="-120"/>
              </a:rPr>
              <a:t>link such correspondences into </a:t>
            </a:r>
            <a:r>
              <a:rPr lang="en-US" altLang="zh-TW" sz="2400" i="1" u="sng" dirty="0">
                <a:ea typeface="新細明體" charset="-120"/>
              </a:rPr>
              <a:t>feature track</a:t>
            </a:r>
            <a:r>
              <a:rPr lang="en-US" altLang="zh-TW" sz="2400" i="1" dirty="0">
                <a:ea typeface="新細明體" charset="-120"/>
              </a:rPr>
              <a:t>,</a:t>
            </a:r>
            <a:r>
              <a:rPr lang="en-US" altLang="zh-TW" sz="2400" dirty="0">
                <a:ea typeface="新細明體" charset="-120"/>
              </a:rPr>
              <a:t> which associates individual 2D image feature with global 3D points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7373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373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03995-E0FA-4A25-87F5-C5E5996FA233}" type="slidenum">
              <a:rPr lang="en-US" altLang="zh-TW" smtClean="0">
                <a:ea typeface="新細明體" charset="-120"/>
              </a:rPr>
              <a:pPr/>
              <a:t>166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altLang="zh-CN" sz="3200" i="1" dirty="0">
                <a:ea typeface="宋体" pitchFamily="2" charset="-122"/>
              </a:rPr>
              <a:t>Application</a:t>
            </a:r>
            <a:r>
              <a:rPr lang="en-US" altLang="zh-CN" sz="3200" dirty="0">
                <a:ea typeface="宋体" pitchFamily="2" charset="-122"/>
              </a:rPr>
              <a:t>: 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TW" sz="3200" dirty="0">
                <a:ea typeface="新細明體" charset="-120"/>
              </a:rPr>
              <a:t>Reconstruction from Internet Photos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3434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Once an initial pair has been reconstructed, the pose of cameras that see a sufficient number of the resulting 3D points can be estimated and the complete set of cameras and feature correspondences can be used to perform another round of bundle adjustment</a:t>
            </a:r>
          </a:p>
          <a:p>
            <a:endParaRPr lang="en-US" altLang="zh-TW" sz="2400" dirty="0">
              <a:ea typeface="新細明體" charset="-120"/>
            </a:endParaRPr>
          </a:p>
        </p:txBody>
      </p:sp>
      <p:sp>
        <p:nvSpPr>
          <p:cNvPr id="7475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475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4FF52-9393-4245-8453-FC34C015D553}" type="slidenum">
              <a:rPr lang="en-US" altLang="zh-TW" smtClean="0">
                <a:ea typeface="新細明體" charset="-120"/>
              </a:rPr>
              <a:pPr/>
              <a:t>167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7578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578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D930F-5CD5-487B-9AEE-70B169672A18}" type="slidenum">
              <a:rPr lang="en-US" altLang="zh-TW" smtClean="0">
                <a:ea typeface="新細明體" charset="-120"/>
              </a:rPr>
              <a:pPr/>
              <a:t>168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578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2184400"/>
            <a:ext cx="90709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altLang="zh-CN" sz="3200" i="1" dirty="0">
                <a:ea typeface="宋体" pitchFamily="2" charset="-122"/>
              </a:rPr>
              <a:t>Application</a:t>
            </a:r>
            <a:r>
              <a:rPr lang="en-US" altLang="zh-CN" sz="3200" dirty="0">
                <a:ea typeface="宋体" pitchFamily="2" charset="-122"/>
              </a:rPr>
              <a:t>: 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TW" sz="3200" dirty="0">
                <a:ea typeface="新細明體" charset="-120"/>
              </a:rPr>
              <a:t>Reconstruction from Internet Photos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7680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680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B7108-3D91-4932-93FF-534AF7A911D1}" type="slidenum">
              <a:rPr lang="en-US" altLang="zh-TW" smtClean="0">
                <a:ea typeface="新細明體" charset="-120"/>
              </a:rPr>
              <a:pPr/>
              <a:t>169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680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213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altLang="zh-CN" sz="3200" i="1" dirty="0">
                <a:ea typeface="宋体" pitchFamily="2" charset="-122"/>
              </a:rPr>
              <a:t>Application</a:t>
            </a:r>
            <a:r>
              <a:rPr lang="en-US" altLang="zh-CN" sz="3200" dirty="0">
                <a:ea typeface="宋体" pitchFamily="2" charset="-122"/>
              </a:rPr>
              <a:t>: 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TW" sz="3200" dirty="0">
                <a:ea typeface="新細明體" charset="-120"/>
              </a:rPr>
              <a:t>Reconstruction from Internet Photos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9494B342-6347-4182-9DF3-EC7860EE4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00200"/>
            <a:ext cx="6542246" cy="4343400"/>
          </a:xfrm>
          <a:prstGeom prst="rect">
            <a:avLst/>
          </a:prstGeom>
        </p:spPr>
      </p:pic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02F805-8F37-44FB-9B72-59BA2E536788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</p:cSld>
  <p:clrMapOvr>
    <a:masterClrMapping/>
  </p:clrMapOvr>
  <p:transition advClick="0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778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78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65D97-92A5-4DD8-A747-E30D521DF2E8}" type="slidenum">
              <a:rPr lang="en-US" altLang="zh-TW" smtClean="0">
                <a:ea typeface="新細明體" charset="-120"/>
              </a:rPr>
              <a:pPr/>
              <a:t>170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7830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7391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altLang="zh-CN" sz="3200" i="1" dirty="0">
                <a:ea typeface="宋体" pitchFamily="2" charset="-122"/>
              </a:rPr>
              <a:t>Application</a:t>
            </a:r>
            <a:r>
              <a:rPr lang="en-US" altLang="zh-CN" sz="3200" dirty="0">
                <a:ea typeface="宋体" pitchFamily="2" charset="-122"/>
              </a:rPr>
              <a:t>: 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TW" sz="3200" dirty="0">
                <a:ea typeface="新細明體" charset="-120"/>
              </a:rPr>
              <a:t>Reconstruction from Internet Photos</a:t>
            </a:r>
            <a:endParaRPr lang="zh-TW" altLang="en-US" sz="3200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7.5 Constrained Structure and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The general algorithms for structure from motion </a:t>
            </a:r>
            <a:r>
              <a:rPr lang="en-US" altLang="zh-CN" sz="2400" u="sng" dirty="0">
                <a:ea typeface="宋体" pitchFamily="2" charset="-122"/>
              </a:rPr>
              <a:t>make no prior assumptions about the objects or scenes</a:t>
            </a:r>
            <a:r>
              <a:rPr lang="en-US" altLang="zh-CN" sz="2400" dirty="0">
                <a:ea typeface="宋体" pitchFamily="2" charset="-122"/>
              </a:rPr>
              <a:t> that they are reconstructing</a:t>
            </a:r>
          </a:p>
          <a:p>
            <a:r>
              <a:rPr lang="en-US" altLang="zh-CN" sz="2400" dirty="0">
                <a:ea typeface="宋体" pitchFamily="2" charset="-122"/>
              </a:rPr>
              <a:t>In many cases, however, the scene contains </a:t>
            </a:r>
            <a:r>
              <a:rPr lang="en-US" altLang="zh-CN" sz="2400" u="sng" dirty="0">
                <a:ea typeface="宋体" pitchFamily="2" charset="-122"/>
              </a:rPr>
              <a:t>higher-level geometric primitives</a:t>
            </a:r>
            <a:r>
              <a:rPr lang="en-US" altLang="zh-CN" sz="2400" dirty="0">
                <a:ea typeface="宋体" pitchFamily="2" charset="-122"/>
              </a:rPr>
              <a:t>, such as lines and planes</a:t>
            </a:r>
          </a:p>
          <a:p>
            <a:r>
              <a:rPr lang="en-US" altLang="zh-CN" sz="2400" dirty="0">
                <a:ea typeface="宋体" pitchFamily="2" charset="-122"/>
              </a:rPr>
              <a:t>Furthermore, these primitives are often arranged in particular relationships, i.e., many lines and planes are either </a:t>
            </a:r>
            <a:r>
              <a:rPr lang="en-US" altLang="zh-CN" sz="2400" u="sng" dirty="0">
                <a:ea typeface="宋体" pitchFamily="2" charset="-122"/>
              </a:rPr>
              <a:t>parallel</a:t>
            </a:r>
            <a:r>
              <a:rPr lang="en-US" altLang="zh-CN" sz="2400" dirty="0">
                <a:ea typeface="宋体" pitchFamily="2" charset="-122"/>
              </a:rPr>
              <a:t> or </a:t>
            </a:r>
            <a:r>
              <a:rPr lang="en-US" altLang="zh-CN" sz="2400" u="sng" dirty="0">
                <a:ea typeface="宋体" pitchFamily="2" charset="-122"/>
              </a:rPr>
              <a:t>orthogonal</a:t>
            </a:r>
            <a:r>
              <a:rPr lang="en-US" altLang="zh-CN" sz="2400" dirty="0">
                <a:ea typeface="宋体" pitchFamily="2" charset="-122"/>
              </a:rPr>
              <a:t> to each other</a:t>
            </a:r>
          </a:p>
        </p:txBody>
      </p:sp>
      <p:sp>
        <p:nvSpPr>
          <p:cNvPr id="7885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885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E93E6-2FD6-4F08-8BA6-46AB6F9AADA3}" type="slidenum">
              <a:rPr lang="en-US" altLang="zh-TW" smtClean="0">
                <a:ea typeface="新細明體" charset="-120"/>
              </a:rPr>
              <a:pPr/>
              <a:t>171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7.5 Constrained Structure and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798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Line-based technique:</a:t>
            </a:r>
          </a:p>
          <a:p>
            <a:r>
              <a:rPr lang="en-US" altLang="zh-CN" sz="2400" u="sng" dirty="0">
                <a:ea typeface="宋体" pitchFamily="2" charset="-122"/>
              </a:rPr>
              <a:t>Pairwise </a:t>
            </a:r>
            <a:r>
              <a:rPr lang="en-US" altLang="zh-CN" sz="2400" u="sng" dirty="0" err="1">
                <a:ea typeface="宋体" pitchFamily="2" charset="-122"/>
              </a:rPr>
              <a:t>epipolar</a:t>
            </a:r>
            <a:r>
              <a:rPr lang="en-US" altLang="zh-CN" sz="2400" u="sng" dirty="0">
                <a:ea typeface="宋体" pitchFamily="2" charset="-122"/>
              </a:rPr>
              <a:t> geometry cannot be recovered from line matches alone</a:t>
            </a:r>
            <a:r>
              <a:rPr lang="en-US" altLang="zh-CN" sz="2400" dirty="0">
                <a:ea typeface="宋体" pitchFamily="2" charset="-122"/>
              </a:rPr>
              <a:t>, even if the cameras are calibrated</a:t>
            </a:r>
          </a:p>
          <a:p>
            <a:r>
              <a:rPr lang="en-US" altLang="zh-CN" sz="2400" dirty="0">
                <a:ea typeface="宋体" pitchFamily="2" charset="-122"/>
              </a:rPr>
              <a:t>When lines are </a:t>
            </a:r>
            <a:r>
              <a:rPr lang="en-US" altLang="zh-CN" sz="2400" u="sng" dirty="0">
                <a:ea typeface="宋体" pitchFamily="2" charset="-122"/>
              </a:rPr>
              <a:t>visible in three or more views</a:t>
            </a:r>
            <a:r>
              <a:rPr lang="en-US" altLang="zh-CN" sz="2400" dirty="0">
                <a:ea typeface="宋体" pitchFamily="2" charset="-122"/>
              </a:rPr>
              <a:t>, the trifocal tensor can be used to transfer lines from one pair of images to another</a:t>
            </a:r>
          </a:p>
          <a:p>
            <a:r>
              <a:rPr lang="en-US" altLang="zh-CN" sz="2400" dirty="0">
                <a:ea typeface="宋体" pitchFamily="2" charset="-122"/>
              </a:rPr>
              <a:t>Others group by coplanar sets, parallelism</a:t>
            </a:r>
          </a:p>
        </p:txBody>
      </p:sp>
      <p:sp>
        <p:nvSpPr>
          <p:cNvPr id="7987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7987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F4823-63F3-4F9E-9A55-197D7A5DDA90}" type="slidenum">
              <a:rPr lang="en-US" altLang="zh-TW" smtClean="0">
                <a:ea typeface="新細明體" charset="-120"/>
              </a:rPr>
              <a:pPr/>
              <a:t>172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7.5 Constrained Structure and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808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>
                <a:ea typeface="新細明體" charset="-120"/>
              </a:rPr>
              <a:t>Plane-based technique:</a:t>
            </a:r>
          </a:p>
          <a:p>
            <a:r>
              <a:rPr lang="en-US" altLang="zh-TW" sz="2400" dirty="0">
                <a:ea typeface="新細明體" charset="-120"/>
              </a:rPr>
              <a:t>I</a:t>
            </a:r>
            <a:r>
              <a:rPr lang="en-US" altLang="zh-CN" sz="2400" dirty="0">
                <a:ea typeface="宋体" pitchFamily="2" charset="-122"/>
              </a:rPr>
              <a:t>n scenes that are rich in planar structures, e.g., in architecture and certain kinds of manufactured objects such as furniture, </a:t>
            </a:r>
            <a:r>
              <a:rPr lang="en-US" altLang="zh-CN" sz="2400" u="sng" dirty="0">
                <a:ea typeface="宋体" pitchFamily="2" charset="-122"/>
              </a:rPr>
              <a:t>it is possible to directly estimate </a:t>
            </a:r>
            <a:r>
              <a:rPr lang="en-US" altLang="zh-CN" sz="2400" u="sng" dirty="0" err="1">
                <a:ea typeface="宋体" pitchFamily="2" charset="-122"/>
              </a:rPr>
              <a:t>homographies</a:t>
            </a:r>
            <a:r>
              <a:rPr lang="en-US" altLang="zh-CN" sz="2400" u="sng" dirty="0">
                <a:ea typeface="宋体" pitchFamily="2" charset="-122"/>
              </a:rPr>
              <a:t> between different planes</a:t>
            </a:r>
            <a:r>
              <a:rPr lang="en-US" altLang="zh-CN" sz="2400" dirty="0">
                <a:ea typeface="宋体" pitchFamily="2" charset="-122"/>
              </a:rPr>
              <a:t>, using either feature-based or intensity-based methods</a:t>
            </a:r>
          </a:p>
          <a:p>
            <a:r>
              <a:rPr lang="en-US" altLang="zh-CN" sz="2400" dirty="0">
                <a:ea typeface="宋体" pitchFamily="2" charset="-122"/>
              </a:rPr>
              <a:t>Directly compute for </a:t>
            </a:r>
            <a:r>
              <a:rPr lang="en-US" altLang="zh-TW" sz="24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F</a:t>
            </a:r>
            <a:r>
              <a:rPr lang="en-US" altLang="zh-CN" sz="2400" dirty="0">
                <a:ea typeface="宋体" pitchFamily="2" charset="-122"/>
              </a:rPr>
              <a:t>, but performance poor due to algebraic errors</a:t>
            </a:r>
          </a:p>
        </p:txBody>
      </p:sp>
      <p:sp>
        <p:nvSpPr>
          <p:cNvPr id="809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809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BD7CA9-3630-4443-8E03-C79432E409C1}" type="slidenum">
              <a:rPr lang="en-US" altLang="zh-TW" smtClean="0">
                <a:ea typeface="新細明體" charset="-120"/>
              </a:rPr>
              <a:pPr/>
              <a:t>173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7.5 Constrained Structure and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808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>
                <a:ea typeface="新細明體" charset="-120"/>
              </a:rPr>
              <a:t>Plane-based technique:</a:t>
            </a:r>
          </a:p>
          <a:p>
            <a:r>
              <a:rPr lang="en-US" altLang="zh-CN" sz="2400" u="sng" dirty="0">
                <a:ea typeface="宋体" pitchFamily="2" charset="-122"/>
              </a:rPr>
              <a:t>Hallucinate virtual points</a:t>
            </a:r>
            <a:r>
              <a:rPr lang="en-US" altLang="zh-CN" sz="2400" dirty="0">
                <a:ea typeface="宋体" pitchFamily="2" charset="-122"/>
              </a:rPr>
              <a:t> from the homographic planes areas</a:t>
            </a:r>
          </a:p>
          <a:p>
            <a:r>
              <a:rPr lang="en-US" altLang="zh-CN" sz="2400" u="sng" dirty="0">
                <a:ea typeface="宋体" pitchFamily="2" charset="-122"/>
              </a:rPr>
              <a:t>Use full bundle adjustment</a:t>
            </a:r>
            <a:r>
              <a:rPr lang="en-US" altLang="zh-CN" sz="2400" dirty="0">
                <a:ea typeface="宋体" pitchFamily="2" charset="-122"/>
              </a:rPr>
              <a:t> with explicit plane equations, as well as additional constraints to force reconstructed co-planar features to lie exactly on their corresponding planes</a:t>
            </a:r>
          </a:p>
        </p:txBody>
      </p:sp>
      <p:sp>
        <p:nvSpPr>
          <p:cNvPr id="809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809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BD7CA9-3630-4443-8E03-C79432E409C1}" type="slidenum">
              <a:rPr lang="en-US" altLang="zh-TW" smtClean="0">
                <a:ea typeface="新細明體" charset="-120"/>
              </a:rPr>
              <a:pPr/>
              <a:t>174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End of Chapter 7</a:t>
            </a:r>
            <a:endParaRPr lang="zh-TW" altLang="en-US">
              <a:ea typeface="新細明體" charset="-120"/>
            </a:endParaRPr>
          </a:p>
        </p:txBody>
      </p:sp>
      <p:sp>
        <p:nvSpPr>
          <p:cNvPr id="81923" name="內容版面配置區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343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>
              <a:buFontTx/>
              <a:buNone/>
            </a:pPr>
            <a:endParaRPr lang="en-US" altLang="zh-TW">
              <a:ea typeface="新細明體" charset="-120"/>
            </a:endParaRPr>
          </a:p>
          <a:p>
            <a:pPr marL="0" indent="0" algn="just">
              <a:buFontTx/>
              <a:buNone/>
            </a:pPr>
            <a:r>
              <a:rPr lang="en-US" altLang="zh-TW">
                <a:ea typeface="新細明體" charset="-120"/>
              </a:rPr>
              <a:t>                               </a:t>
            </a:r>
          </a:p>
          <a:p>
            <a:pPr marL="0" indent="0" algn="just">
              <a:buFontTx/>
              <a:buNone/>
            </a:pPr>
            <a:r>
              <a:rPr lang="en-US" altLang="zh-TW">
                <a:ea typeface="新細明體" charset="-120"/>
              </a:rPr>
              <a:t>                     Thank you for listening!</a:t>
            </a:r>
          </a:p>
          <a:p>
            <a:pPr marL="0" indent="0"/>
            <a:endParaRPr lang="en-US" altLang="zh-TW">
              <a:ea typeface="新細明體" charset="-120"/>
            </a:endParaRPr>
          </a:p>
          <a:p>
            <a:pPr marL="0" indent="0"/>
            <a:endParaRPr lang="en-US" altLang="zh-TW">
              <a:ea typeface="新細明體" charset="-120"/>
            </a:endParaRPr>
          </a:p>
        </p:txBody>
      </p:sp>
      <p:sp>
        <p:nvSpPr>
          <p:cNvPr id="8192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8192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A1C41-8EFE-466E-9C2A-F7E4AFE9FEF5}" type="slidenum">
              <a:rPr lang="en-US" altLang="zh-TW" smtClean="0">
                <a:ea typeface="新細明體" charset="-120"/>
              </a:rPr>
              <a:pPr/>
              <a:t>175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060BC34-0583-4A9E-A83F-2AC4A48F9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38009"/>
            <a:ext cx="7113854" cy="434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FF453A-5AE1-4308-BB7B-81E3A33EA77D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76222987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5F27997-DC8D-4228-960D-15FEB6A4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83572" y="1752600"/>
            <a:ext cx="6976856" cy="4343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7F4FC9-B1B2-47D0-B1DA-2D10167D9EDC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84475898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Introduction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</a:rPr>
              <a:t>Chapter 6: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TW" b="1" u="sng" dirty="0">
                <a:ea typeface="新細明體" charset="-120"/>
              </a:rPr>
              <a:t>3D</a:t>
            </a:r>
            <a:r>
              <a:rPr lang="en-US" altLang="zh-TW" u="sng" dirty="0">
                <a:ea typeface="新細明體" charset="-120"/>
              </a:rPr>
              <a:t> point</a:t>
            </a:r>
            <a:r>
              <a:rPr lang="en-US" altLang="zh-TW" dirty="0">
                <a:ea typeface="新細明體" charset="-120"/>
              </a:rPr>
              <a:t> + </a:t>
            </a:r>
            <a:r>
              <a:rPr lang="en-US" altLang="zh-TW" b="1" u="sng" dirty="0">
                <a:ea typeface="新細明體" charset="-120"/>
              </a:rPr>
              <a:t>2D</a:t>
            </a:r>
            <a:r>
              <a:rPr lang="en-US" altLang="zh-TW" u="sng" dirty="0">
                <a:ea typeface="新細明體" charset="-120"/>
              </a:rPr>
              <a:t> point sets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 estimate </a:t>
            </a:r>
            <a:r>
              <a:rPr lang="en-US" altLang="zh-TW" i="1" u="sng" dirty="0">
                <a:ea typeface="新細明體" charset="-120"/>
                <a:sym typeface="Wingdings" pitchFamily="2" charset="2"/>
              </a:rPr>
              <a:t>camera pose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and </a:t>
            </a:r>
            <a:r>
              <a:rPr lang="en-US" altLang="zh-TW" i="1" u="sng" dirty="0">
                <a:ea typeface="新細明體" charset="-120"/>
                <a:sym typeface="Wingdings" pitchFamily="2" charset="2"/>
              </a:rPr>
              <a:t>internal calibration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parameters</a:t>
            </a: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 flipV="1">
            <a:off x="32004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 flipV="1">
            <a:off x="3200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>
            <a:off x="32004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flipH="1" flipV="1">
            <a:off x="53340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8674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>
            <a:off x="54864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BA61DE-25F0-473F-9C18-582367999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0932" y="1752600"/>
            <a:ext cx="6902135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D347C1-13A4-44EE-82BF-4DC56332B9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763" y="4149080"/>
            <a:ext cx="4540469" cy="1911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2F7C22-B1D7-41D7-9985-39875AE3AC78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206366015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0ECF23D-4BAD-406C-9229-81E7E8EE6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600200"/>
            <a:ext cx="5976664" cy="46866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589B14-C863-49C2-8552-86744FBC8575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1896520252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0ECF23D-4BAD-406C-9229-81E7E8EE6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600200"/>
            <a:ext cx="5976664" cy="4686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CF160F-D611-4A10-B3F0-F734030EA57A}"/>
              </a:ext>
            </a:extLst>
          </p:cNvPr>
          <p:cNvSpPr/>
          <p:nvPr/>
        </p:nvSpPr>
        <p:spPr bwMode="auto">
          <a:xfrm>
            <a:off x="4499992" y="2276872"/>
            <a:ext cx="2160240" cy="129614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CBAE63-7C10-47AB-B160-75CCD46E032D}"/>
              </a:ext>
            </a:extLst>
          </p:cNvPr>
          <p:cNvSpPr/>
          <p:nvPr/>
        </p:nvSpPr>
        <p:spPr>
          <a:xfrm>
            <a:off x="5724128" y="383303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0" dirty="0">
                <a:solidFill>
                  <a:srgbClr val="FF0000"/>
                </a:solidFill>
                <a:latin typeface="Arial" panose="020B0604020202020204" pitchFamily="34" charset="0"/>
              </a:rPr>
              <a:t>camera and world share </a:t>
            </a:r>
          </a:p>
          <a:p>
            <a:r>
              <a:rPr lang="en-US" altLang="zh-TW" sz="2000" b="0" dirty="0">
                <a:solidFill>
                  <a:srgbClr val="FF0000"/>
                </a:solidFill>
                <a:latin typeface="Arial" panose="020B0604020202020204" pitchFamily="34" charset="0"/>
              </a:rPr>
              <a:t>the same coordinate system</a:t>
            </a:r>
            <a:endParaRPr lang="zh-TW" altLang="en-US" sz="2000" b="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D61A7D-4C49-415D-9515-249B2A3BD626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1999433866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1285641F-E6DD-464E-9422-1C5B80C2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4965015" cy="31227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E4A135A-B5AA-4280-8FA5-EE4DF2E94A67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409477245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1285641F-E6DD-464E-9422-1C5B80C2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4965015" cy="3122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13E120-D8B1-4DF9-860E-E2EF8B179C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176" y="3901519"/>
            <a:ext cx="5184576" cy="2157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32347E-BB9B-465B-9B96-0150000F86F0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1405195970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35D190-96A1-4B14-B61D-449CDDF3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7114" y="1752600"/>
            <a:ext cx="5569771" cy="4343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10CB86-D0C9-4FE7-B9EC-A7D36F26E05D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343044308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35D190-96A1-4B14-B61D-449CDDF3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7114" y="1752600"/>
            <a:ext cx="5569771" cy="434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32DD29-7B7B-4CDB-BE4C-60212FD6BC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5025" y="4149080"/>
            <a:ext cx="3533948" cy="15520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F15B19-472C-4857-9AB2-395991B72784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2184578866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7.0 Mini Review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950A69C-18C7-4FC5-887E-8C8B87F1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5211" y="1752600"/>
            <a:ext cx="4993577" cy="434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CE7EB8-1B05-4D62-9E00-983BAEDD4CD2}"/>
              </a:ext>
            </a:extLst>
          </p:cNvPr>
          <p:cNvSpPr/>
          <p:nvPr/>
        </p:nvSpPr>
        <p:spPr>
          <a:xfrm>
            <a:off x="5580112" y="5975573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0" dirty="0"/>
              <a:t>http://www.cs.cmu.edu/~16385/s17/Slides/</a:t>
            </a:r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834977454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Definition: </a:t>
            </a:r>
            <a:r>
              <a:rPr lang="en-US" altLang="zh-TW" dirty="0">
                <a:ea typeface="新細明體" charset="-120"/>
              </a:rPr>
              <a:t>Estimating a point’s 3D location when it is seen from multiple cameras</a:t>
            </a:r>
            <a:endParaRPr lang="en-US" altLang="zh-TW" i="1" dirty="0">
              <a:ea typeface="新細明體" charset="-120"/>
            </a:endParaRPr>
          </a:p>
          <a:p>
            <a:r>
              <a:rPr lang="en-US" altLang="zh-TW" b="1" dirty="0">
                <a:ea typeface="新細明體" charset="-120"/>
              </a:rPr>
              <a:t>Given: </a:t>
            </a:r>
            <a:r>
              <a:rPr lang="en-US" altLang="zh-TW" dirty="0">
                <a:ea typeface="新細明體" charset="-120"/>
              </a:rPr>
              <a:t>Measured image point in two or more views (ex.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, x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lang="en-US" altLang="zh-TW" dirty="0">
                <a:ea typeface="新細明體" charset="-120"/>
              </a:rPr>
              <a:t>) and camera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Location of 3D point (ex.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)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34472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Generalized: </a:t>
            </a:r>
            <a:r>
              <a:rPr lang="en-US" altLang="zh-TW" dirty="0">
                <a:ea typeface="新細明體" charset="-120"/>
              </a:rPr>
              <a:t>Find 3D point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p, </a:t>
            </a:r>
            <a:r>
              <a:rPr lang="en-US" altLang="zh-TW" dirty="0">
                <a:ea typeface="新細明體" charset="-120"/>
              </a:rPr>
              <a:t>given 2D matched feature locations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{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}</a:t>
            </a:r>
            <a:r>
              <a:rPr lang="en-US" altLang="zh-TW" dirty="0">
                <a:ea typeface="新細明體" charset="-120"/>
              </a:rPr>
              <a:t> observed by cameras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{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[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|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] }</a:t>
            </a:r>
            <a:r>
              <a:rPr lang="en-US" altLang="zh-TW" dirty="0">
                <a:ea typeface="新細明體" charset="-120"/>
              </a:rPr>
              <a:t>, where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</a:t>
            </a:r>
            <a:r>
              <a:rPr lang="en-US" altLang="zh-TW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-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29</a:t>
            </a:fld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Introduction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  <a:sym typeface="Wingdings" pitchFamily="2" charset="2"/>
              </a:rPr>
              <a:t>Chapter 7: Converse problem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  <a:sym typeface="Wingdings" pitchFamily="2" charset="2"/>
              </a:rPr>
              <a:t>	</a:t>
            </a:r>
            <a:r>
              <a:rPr lang="en-US" altLang="zh-TW" b="1" u="sng" dirty="0">
                <a:ea typeface="新細明體" charset="-120"/>
                <a:sym typeface="Wingdings" pitchFamily="2" charset="2"/>
              </a:rPr>
              <a:t>2D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 point sets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from 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multiple images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(with 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sparse correspondence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)  estimating </a:t>
            </a:r>
            <a:r>
              <a:rPr lang="en-US" altLang="zh-TW" i="1" u="sng" dirty="0">
                <a:ea typeface="新細明體" charset="-120"/>
                <a:sym typeface="Wingdings" pitchFamily="2" charset="2"/>
              </a:rPr>
              <a:t>3D point locations</a:t>
            </a:r>
            <a:endParaRPr lang="zh-TW" altLang="en-US" i="1" u="sng" dirty="0">
              <a:ea typeface="新細明體" charset="-120"/>
            </a:endParaRP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Generalized: </a:t>
            </a:r>
            <a:r>
              <a:rPr lang="en-US" altLang="zh-TW" dirty="0">
                <a:ea typeface="新細明體" charset="-120"/>
              </a:rPr>
              <a:t>Find 3D point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p, </a:t>
            </a:r>
            <a:r>
              <a:rPr lang="en-US" altLang="zh-TW" dirty="0">
                <a:ea typeface="新細明體" charset="-120"/>
              </a:rPr>
              <a:t>given 2D matched feature locations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{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}</a:t>
            </a:r>
            <a:r>
              <a:rPr lang="en-US" altLang="zh-TW" dirty="0">
                <a:ea typeface="新細明體" charset="-120"/>
              </a:rPr>
              <a:t> observed by cameras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{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[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|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] }</a:t>
            </a:r>
            <a:r>
              <a:rPr lang="en-US" altLang="zh-TW" dirty="0">
                <a:ea typeface="新細明體" charset="-120"/>
              </a:rPr>
              <a:t>, where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</a:t>
            </a:r>
            <a:r>
              <a:rPr lang="en-US" altLang="zh-TW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=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-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7400" y="3505200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 err="1">
                <a:ea typeface="新細明體" charset="-120"/>
                <a:cs typeface="Times New Roman" pitchFamily="18" charset="0"/>
              </a:rPr>
              <a:t>j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72200" y="35052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dirty="0">
                <a:latin typeface="+mn-lt"/>
                <a:ea typeface="新細明體" charset="-120"/>
              </a:rPr>
              <a:t>Camera center</a:t>
            </a:r>
            <a:endParaRPr lang="zh-TW" altLang="en-US" b="0" dirty="0"/>
          </a:p>
        </p:txBody>
      </p:sp>
      <p:sp>
        <p:nvSpPr>
          <p:cNvPr id="13" name="矩形 12"/>
          <p:cNvSpPr/>
          <p:nvPr/>
        </p:nvSpPr>
        <p:spPr>
          <a:xfrm>
            <a:off x="685800" y="43434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dirty="0">
                <a:latin typeface="+mn-lt"/>
                <a:ea typeface="新細明體" charset="-120"/>
              </a:rPr>
              <a:t>3D point that lies closest to all of the 3D rays</a:t>
            </a:r>
            <a:endParaRPr lang="zh-TW" altLang="en-US" b="0" dirty="0"/>
          </a:p>
        </p:txBody>
      </p:sp>
      <p:sp>
        <p:nvSpPr>
          <p:cNvPr id="14" name="矩形 13"/>
          <p:cNvSpPr/>
          <p:nvPr/>
        </p:nvSpPr>
        <p:spPr>
          <a:xfrm>
            <a:off x="346502" y="434340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p 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990600" y="35814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dirty="0">
                <a:latin typeface="+mn-lt"/>
                <a:ea typeface="新細明體" charset="-120"/>
              </a:rPr>
              <a:t>Camera matrices</a:t>
            </a:r>
            <a:endParaRPr lang="zh-TW" altLang="en-US" b="0" dirty="0"/>
          </a:p>
        </p:txBody>
      </p:sp>
      <p:sp>
        <p:nvSpPr>
          <p:cNvPr id="17" name="矩形 16"/>
          <p:cNvSpPr/>
          <p:nvPr/>
        </p:nvSpPr>
        <p:spPr>
          <a:xfrm>
            <a:off x="533400" y="358140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i="1" baseline="-25000" dirty="0" err="1">
                <a:ea typeface="新細明體" charset="-120"/>
                <a:cs typeface="Times New Roman" pitchFamily="18" charset="0"/>
              </a:rPr>
              <a:t>j</a:t>
            </a:r>
            <a:endParaRPr lang="zh-TW" altLang="en-US" dirty="0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31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32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33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34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35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-3448" r="-3449" b="-6666"/>
          <a:stretch>
            <a:fillRect/>
          </a:stretch>
        </p:blipFill>
        <p:spPr bwMode="auto">
          <a:xfrm>
            <a:off x="6400800" y="4419600"/>
            <a:ext cx="2362200" cy="457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36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-3448" r="-3449" b="-6666"/>
          <a:stretch>
            <a:fillRect/>
          </a:stretch>
        </p:blipFill>
        <p:spPr bwMode="auto">
          <a:xfrm>
            <a:off x="6400800" y="4419600"/>
            <a:ext cx="2362200" cy="457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3381375" cy="67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37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-3448" r="-3449" b="-6666"/>
          <a:stretch>
            <a:fillRect/>
          </a:stretch>
        </p:blipFill>
        <p:spPr bwMode="auto">
          <a:xfrm>
            <a:off x="6400800" y="4419600"/>
            <a:ext cx="2362200" cy="457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3381375" cy="67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343400"/>
            <a:ext cx="211455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38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-3448" r="-3449" b="-6666"/>
          <a:stretch>
            <a:fillRect/>
          </a:stretch>
        </p:blipFill>
        <p:spPr bwMode="auto">
          <a:xfrm>
            <a:off x="6400800" y="4419600"/>
            <a:ext cx="2362200" cy="457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3381375" cy="67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343400"/>
            <a:ext cx="211455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" y="5172075"/>
            <a:ext cx="36957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From the camera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Calculate the rays from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endParaRPr lang="en-US" altLang="zh-TW" b="1" i="1" baseline="-250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ea typeface="新細明體" charset="-120"/>
              </a:rPr>
              <a:t>Find nearest point (</a:t>
            </a:r>
            <a:r>
              <a:rPr lang="en-US" altLang="zh-TW" b="1" i="1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q</a:t>
            </a:r>
            <a:r>
              <a:rPr lang="en-US" altLang="zh-TW" b="1" i="1" baseline="-25000" dirty="0" err="1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dirty="0">
                <a:ea typeface="新細明體" charset="-120"/>
              </a:rPr>
              <a:t>)</a:t>
            </a:r>
            <a:r>
              <a:rPr lang="zh-TW" altLang="en-US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to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 on the rays</a:t>
            </a:r>
            <a:endParaRPr lang="zh-TW" altLang="en-US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39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rcRect l="-3572" t="-20690" r="-3571" b="-24138"/>
          <a:stretch>
            <a:fillRect/>
          </a:stretch>
        </p:blipFill>
        <p:spPr bwMode="auto">
          <a:xfrm>
            <a:off x="6324600" y="3429000"/>
            <a:ext cx="2286000" cy="533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-4042" t="-19277" b="-15663"/>
          <a:stretch>
            <a:fillRect/>
          </a:stretch>
        </p:blipFill>
        <p:spPr bwMode="auto">
          <a:xfrm>
            <a:off x="6172200" y="2133600"/>
            <a:ext cx="2819400" cy="533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514600" cy="49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-3448" r="-3449" b="-6666"/>
          <a:stretch>
            <a:fillRect/>
          </a:stretch>
        </p:blipFill>
        <p:spPr bwMode="auto">
          <a:xfrm>
            <a:off x="6400800" y="4419600"/>
            <a:ext cx="2362200" cy="457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3381375" cy="67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343400"/>
            <a:ext cx="211455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" y="5172075"/>
            <a:ext cx="36957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/>
          <a:srcRect t="9412" r="-3791" b="15294"/>
          <a:stretch>
            <a:fillRect/>
          </a:stretch>
        </p:blipFill>
        <p:spPr bwMode="auto">
          <a:xfrm>
            <a:off x="733425" y="6096000"/>
            <a:ext cx="2085975" cy="609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 flipV="1">
            <a:off x="32004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單箭頭接點 10"/>
          <p:cNvCxnSpPr/>
          <p:nvPr/>
        </p:nvCxnSpPr>
        <p:spPr bwMode="auto">
          <a:xfrm flipV="1">
            <a:off x="3200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>
            <a:off x="32004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 flipH="1" flipV="1">
            <a:off x="53340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H="1" flipV="1">
            <a:off x="58674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flipH="1">
            <a:off x="54864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Introduction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  <a:sym typeface="Wingdings" pitchFamily="2" charset="2"/>
              </a:rPr>
              <a:t>Chapter 7: Converse problem</a:t>
            </a:r>
          </a:p>
          <a:p>
            <a:pPr marL="514350" indent="-514350" eaLnBrk="1" hangingPunct="1">
              <a:lnSpc>
                <a:spcPts val="3800"/>
              </a:lnSpc>
              <a:buNone/>
            </a:pPr>
            <a:r>
              <a:rPr lang="en-US" altLang="zh-TW" dirty="0">
                <a:ea typeface="新細明體" charset="-120"/>
                <a:sym typeface="Wingdings" pitchFamily="2" charset="2"/>
              </a:rPr>
              <a:t>	</a:t>
            </a:r>
            <a:r>
              <a:rPr lang="en-US" altLang="zh-TW" b="1" u="sng" dirty="0">
                <a:ea typeface="新細明體" charset="-120"/>
                <a:sym typeface="Wingdings" pitchFamily="2" charset="2"/>
              </a:rPr>
              <a:t>2D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 point sets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from 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multiple images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 (with </a:t>
            </a:r>
            <a:r>
              <a:rPr lang="en-US" altLang="zh-TW" u="sng" dirty="0">
                <a:ea typeface="新細明體" charset="-120"/>
                <a:sym typeface="Wingdings" pitchFamily="2" charset="2"/>
              </a:rPr>
              <a:t>sparse correspondence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)  estimating </a:t>
            </a:r>
            <a:r>
              <a:rPr lang="en-US" altLang="zh-TW" i="1" u="sng" dirty="0">
                <a:ea typeface="新細明體" charset="-120"/>
                <a:sym typeface="Wingdings" pitchFamily="2" charset="2"/>
              </a:rPr>
              <a:t>3D point locations</a:t>
            </a:r>
            <a:endParaRPr lang="zh-TW" altLang="en-US" i="1" u="sng" dirty="0">
              <a:ea typeface="新細明體" charset="-120"/>
            </a:endParaRP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72200" y="4800600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charset="-120"/>
                <a:sym typeface="Wingdings" pitchFamily="2" charset="2"/>
              </a:rPr>
              <a:t>(</a:t>
            </a:r>
            <a:r>
              <a:rPr lang="en-US" altLang="zh-TW" i="1" u="sng" dirty="0">
                <a:ea typeface="新細明體" charset="-120"/>
                <a:sym typeface="Wingdings" pitchFamily="2" charset="2"/>
              </a:rPr>
              <a:t>+ camera pose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Optimal value for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, which lies closest to all of the rays, can be computed as a </a:t>
            </a:r>
            <a:r>
              <a:rPr lang="en-US" altLang="zh-TW" u="sng" dirty="0">
                <a:ea typeface="新細明體" charset="-120"/>
              </a:rPr>
              <a:t>regular least square problem</a:t>
            </a:r>
            <a:r>
              <a:rPr lang="en-US" altLang="zh-TW" dirty="0">
                <a:ea typeface="新細明體" charset="-120"/>
              </a:rPr>
              <a:t> by summing over all the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30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b="1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and finding the optimal value of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endParaRPr lang="en-US" altLang="zh-TW" i="1" dirty="0">
              <a:ea typeface="新細明體" charset="-12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40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5172075"/>
            <a:ext cx="36957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9412" r="-3791" b="15294"/>
          <a:stretch>
            <a:fillRect/>
          </a:stretch>
        </p:blipFill>
        <p:spPr bwMode="auto">
          <a:xfrm>
            <a:off x="733425" y="6096000"/>
            <a:ext cx="2085975" cy="609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3059832" y="3212873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Optimal value for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, which lies closest to all of the rays, can be computed as a </a:t>
            </a:r>
            <a:r>
              <a:rPr lang="en-US" altLang="zh-TW" u="sng" dirty="0">
                <a:ea typeface="新細明體" charset="-120"/>
              </a:rPr>
              <a:t>regular least square problem</a:t>
            </a:r>
            <a:r>
              <a:rPr lang="en-US" altLang="zh-TW" dirty="0">
                <a:ea typeface="新細明體" charset="-120"/>
              </a:rPr>
              <a:t> by summing over all the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b="1" i="1" baseline="30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dirty="0">
                <a:ea typeface="新細明體" charset="-120"/>
              </a:rPr>
              <a:t> and finding the optimal value of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i="1" dirty="0">
                <a:ea typeface="新細明體" charset="-120"/>
              </a:rPr>
              <a:t>.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BDF8-0A58-4EF5-A38C-746517C0DCB6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 dirty="0">
              <a:ea typeface="新細明體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5172075"/>
            <a:ext cx="36957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9412" r="-3791" b="15294"/>
          <a:stretch>
            <a:fillRect/>
          </a:stretch>
        </p:blipFill>
        <p:spPr bwMode="auto">
          <a:xfrm>
            <a:off x="733425" y="6096000"/>
            <a:ext cx="2085975" cy="609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1" t="-67361" r="42330" b="-88892"/>
          <a:stretch/>
        </p:blipFill>
        <p:spPr bwMode="auto">
          <a:xfrm>
            <a:off x="3364632" y="2204864"/>
            <a:ext cx="3345160" cy="351472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向右箭號 12"/>
          <p:cNvSpPr/>
          <p:nvPr/>
        </p:nvSpPr>
        <p:spPr bwMode="auto">
          <a:xfrm rot="19124960">
            <a:off x="2801434" y="4752975"/>
            <a:ext cx="947863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6D42EA-3CB0-45DC-A918-C9237D4DBF7D}"/>
              </a:ext>
            </a:extLst>
          </p:cNvPr>
          <p:cNvSpPr/>
          <p:nvPr/>
        </p:nvSpPr>
        <p:spPr bwMode="auto">
          <a:xfrm>
            <a:off x="3973488" y="2523017"/>
            <a:ext cx="2642255" cy="2914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4DF080F-EC80-4A85-91B6-A49201E18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7140"/>
          <a:stretch/>
        </p:blipFill>
        <p:spPr bwMode="auto">
          <a:xfrm>
            <a:off x="4129583" y="2523017"/>
            <a:ext cx="2486160" cy="13716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3AFF271-8812-492B-ACD4-FD4BBAFAF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1689" r="49250"/>
          <a:stretch/>
        </p:blipFill>
        <p:spPr bwMode="auto">
          <a:xfrm>
            <a:off x="4195819" y="3854907"/>
            <a:ext cx="2265785" cy="1371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DCCCE84-DAE8-457F-9343-A101E05CA820}"/>
              </a:ext>
            </a:extLst>
          </p:cNvPr>
          <p:cNvCxnSpPr/>
          <p:nvPr/>
        </p:nvCxnSpPr>
        <p:spPr bwMode="auto">
          <a:xfrm>
            <a:off x="4129583" y="3854907"/>
            <a:ext cx="24861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TW" b="1" dirty="0">
                <a:ea typeface="新細明體" charset="-120"/>
              </a:rPr>
              <a:t>Alternatively: </a:t>
            </a:r>
            <a:r>
              <a:rPr lang="en-US" altLang="zh-TW" dirty="0">
                <a:ea typeface="新細明體" charset="-120"/>
              </a:rPr>
              <a:t>statistically optimal and better estimates if some of the cameras are closer to the 3D points than others</a:t>
            </a:r>
          </a:p>
          <a:p>
            <a:pPr lvl="0">
              <a:defRPr/>
            </a:pPr>
            <a:endParaRPr lang="zh-TW" altLang="en-US" i="1" dirty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42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t="-17556"/>
          <a:stretch>
            <a:fillRect/>
          </a:stretch>
        </p:blipFill>
        <p:spPr bwMode="auto">
          <a:xfrm>
            <a:off x="2600325" y="5319169"/>
            <a:ext cx="3810000" cy="9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6">
            <a:extLst>
              <a:ext uri="{FF2B5EF4-FFF2-40B4-BE49-F238E27FC236}">
                <a16:creationId xmlns:a16="http://schemas.microsoft.com/office/drawing/2014/main" xmlns="" id="{E8B79E1C-1432-4D4C-B458-99B73112226B}"/>
              </a:ext>
            </a:extLst>
          </p:cNvPr>
          <p:cNvSpPr/>
          <p:nvPr/>
        </p:nvSpPr>
        <p:spPr>
          <a:xfrm>
            <a:off x="1867972" y="3934174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=</a:t>
            </a:r>
            <a:endParaRPr lang="zh-TW" altLang="en-US" sz="2800" dirty="0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xmlns="" id="{1216F948-8FD8-45B4-A61E-2F4C3A6CB336}"/>
              </a:ext>
            </a:extLst>
          </p:cNvPr>
          <p:cNvSpPr/>
          <p:nvPr/>
        </p:nvSpPr>
        <p:spPr>
          <a:xfrm>
            <a:off x="3697982" y="3476974"/>
            <a:ext cx="3618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01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02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03</a:t>
            </a:r>
          </a:p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11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12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13</a:t>
            </a:r>
          </a:p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21</a:t>
            </a:r>
            <a:r>
              <a:rPr lang="en-US" altLang="zh-TW" sz="2800" baseline="-25000" dirty="0"/>
              <a:t>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22</a:t>
            </a:r>
            <a:r>
              <a:rPr lang="en-US" altLang="zh-TW" sz="2800" baseline="-25000" dirty="0"/>
              <a:t>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800" i="1" baseline="30000" dirty="0">
                <a:ea typeface="新細明體" charset="-120"/>
                <a:cs typeface="Times New Roman" pitchFamily="18" charset="0"/>
              </a:rPr>
              <a:t>j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23</a:t>
            </a:r>
            <a:endParaRPr lang="zh-TW" altLang="en-US" sz="2800" baseline="-25000" dirty="0"/>
          </a:p>
        </p:txBody>
      </p:sp>
      <p:sp>
        <p:nvSpPr>
          <p:cNvPr id="13" name="左右括弧 8">
            <a:extLst>
              <a:ext uri="{FF2B5EF4-FFF2-40B4-BE49-F238E27FC236}">
                <a16:creationId xmlns:a16="http://schemas.microsoft.com/office/drawing/2014/main" xmlns="" id="{4F9C6F80-B8F0-4824-8DE1-D9BAD84AB1B8}"/>
              </a:ext>
            </a:extLst>
          </p:cNvPr>
          <p:cNvSpPr/>
          <p:nvPr/>
        </p:nvSpPr>
        <p:spPr bwMode="auto">
          <a:xfrm>
            <a:off x="3469382" y="3553174"/>
            <a:ext cx="3713956" cy="1371600"/>
          </a:xfrm>
          <a:prstGeom prst="bracketPair">
            <a:avLst>
              <a:gd name="adj" fmla="val 72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左右括弧 8">
            <a:extLst>
              <a:ext uri="{FF2B5EF4-FFF2-40B4-BE49-F238E27FC236}">
                <a16:creationId xmlns:a16="http://schemas.microsoft.com/office/drawing/2014/main" xmlns="" id="{58D44664-41EB-48AB-8B0C-826F11768F46}"/>
              </a:ext>
            </a:extLst>
          </p:cNvPr>
          <p:cNvSpPr/>
          <p:nvPr/>
        </p:nvSpPr>
        <p:spPr bwMode="auto">
          <a:xfrm flipH="1">
            <a:off x="7345660" y="3356992"/>
            <a:ext cx="538708" cy="1763964"/>
          </a:xfrm>
          <a:prstGeom prst="bracketPair">
            <a:avLst>
              <a:gd name="adj" fmla="val 72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32EA22-5E4B-4FA6-9E75-65B23CD3A74A}"/>
              </a:ext>
            </a:extLst>
          </p:cNvPr>
          <p:cNvSpPr/>
          <p:nvPr/>
        </p:nvSpPr>
        <p:spPr>
          <a:xfrm>
            <a:off x="7386825" y="3356992"/>
            <a:ext cx="415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X</a:t>
            </a:r>
          </a:p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Y</a:t>
            </a:r>
          </a:p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Z</a:t>
            </a:r>
          </a:p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W</a:t>
            </a:r>
          </a:p>
        </p:txBody>
      </p:sp>
      <p:sp>
        <p:nvSpPr>
          <p:cNvPr id="19" name="左右括弧 8">
            <a:extLst>
              <a:ext uri="{FF2B5EF4-FFF2-40B4-BE49-F238E27FC236}">
                <a16:creationId xmlns:a16="http://schemas.microsoft.com/office/drawing/2014/main" xmlns="" id="{63B99824-90A8-4BFA-A9C3-EBEE098CCE69}"/>
              </a:ext>
            </a:extLst>
          </p:cNvPr>
          <p:cNvSpPr/>
          <p:nvPr/>
        </p:nvSpPr>
        <p:spPr bwMode="auto">
          <a:xfrm flipH="1">
            <a:off x="1259632" y="3553174"/>
            <a:ext cx="538708" cy="1371600"/>
          </a:xfrm>
          <a:prstGeom prst="bracketPair">
            <a:avLst>
              <a:gd name="adj" fmla="val 72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D53748-8BE6-4CE1-A3EF-F85677EFDF72}"/>
              </a:ext>
            </a:extLst>
          </p:cNvPr>
          <p:cNvSpPr/>
          <p:nvPr/>
        </p:nvSpPr>
        <p:spPr>
          <a:xfrm>
            <a:off x="1300797" y="3553174"/>
            <a:ext cx="556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 err="1"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800" i="1" baseline="-25000" dirty="0" err="1">
                <a:ea typeface="新細明體" charset="-120"/>
                <a:cs typeface="Times New Roman" pitchFamily="18" charset="0"/>
              </a:rPr>
              <a:t>j</a:t>
            </a:r>
            <a:endParaRPr lang="en-US" altLang="zh-TW" sz="2800" i="1" baseline="-25000" dirty="0">
              <a:ea typeface="新細明體" charset="-120"/>
              <a:cs typeface="Times New Roman" pitchFamily="18" charset="0"/>
            </a:endParaRPr>
          </a:p>
          <a:p>
            <a:r>
              <a:rPr lang="en-US" altLang="zh-TW" sz="2800" i="1" dirty="0" err="1"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800" i="1" baseline="-25000" dirty="0" err="1">
                <a:ea typeface="新細明體" charset="-120"/>
                <a:cs typeface="Times New Roman" pitchFamily="18" charset="0"/>
              </a:rPr>
              <a:t>j</a:t>
            </a:r>
            <a:endParaRPr lang="en-US" altLang="zh-TW" sz="2800" i="1" baseline="-25000" dirty="0">
              <a:ea typeface="新細明體" charset="-120"/>
              <a:cs typeface="Times New Roman" pitchFamily="18" charset="0"/>
            </a:endParaRPr>
          </a:p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1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xmlns="" id="{E8B79E1C-1432-4D4C-B458-99B73112226B}"/>
              </a:ext>
            </a:extLst>
          </p:cNvPr>
          <p:cNvSpPr/>
          <p:nvPr/>
        </p:nvSpPr>
        <p:spPr>
          <a:xfrm>
            <a:off x="3020100" y="3934174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=</a:t>
            </a:r>
            <a:endParaRPr lang="zh-TW" altLang="en-US" sz="2800" dirty="0"/>
          </a:p>
        </p:txBody>
      </p:sp>
      <p:sp>
        <p:nvSpPr>
          <p:cNvPr id="16" name="左右括弧 8">
            <a:extLst>
              <a:ext uri="{FF2B5EF4-FFF2-40B4-BE49-F238E27FC236}">
                <a16:creationId xmlns:a16="http://schemas.microsoft.com/office/drawing/2014/main" xmlns="" id="{63B99824-90A8-4BFA-A9C3-EBEE098CCE69}"/>
              </a:ext>
            </a:extLst>
          </p:cNvPr>
          <p:cNvSpPr/>
          <p:nvPr/>
        </p:nvSpPr>
        <p:spPr bwMode="auto">
          <a:xfrm flipH="1">
            <a:off x="2302396" y="3553174"/>
            <a:ext cx="757436" cy="1371600"/>
          </a:xfrm>
          <a:prstGeom prst="bracketPair">
            <a:avLst>
              <a:gd name="adj" fmla="val 72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xmlns="" id="{B7D53748-8BE6-4CE1-A3EF-F85677EFDF72}"/>
              </a:ext>
            </a:extLst>
          </p:cNvPr>
          <p:cNvSpPr/>
          <p:nvPr/>
        </p:nvSpPr>
        <p:spPr>
          <a:xfrm>
            <a:off x="2267744" y="3553174"/>
            <a:ext cx="864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x'/z'</a:t>
            </a:r>
            <a:endParaRPr lang="en-US" altLang="zh-TW" sz="2800" i="1" baseline="-25000" dirty="0">
              <a:ea typeface="新細明體" charset="-120"/>
              <a:cs typeface="Times New Roman" pitchFamily="18" charset="0"/>
            </a:endParaRPr>
          </a:p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y'/z'</a:t>
            </a:r>
            <a:endParaRPr lang="en-US" altLang="zh-TW" sz="2800" i="1" baseline="-25000" dirty="0">
              <a:ea typeface="新細明體" charset="-120"/>
              <a:cs typeface="Times New Roman" pitchFamily="18" charset="0"/>
            </a:endParaRPr>
          </a:p>
          <a:p>
            <a:pPr algn="ctr"/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Linear least squares problem by multiplying both sides of the denominator</a:t>
            </a:r>
          </a:p>
          <a:p>
            <a:r>
              <a:rPr lang="en-US" altLang="zh-TW" dirty="0">
                <a:ea typeface="新細明體" charset="-120"/>
              </a:rPr>
              <a:t>If homogeneous coordinates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dirty="0">
                <a:ea typeface="新細明體" charset="-120"/>
              </a:rPr>
              <a:t>=(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X,Y,Z,W</a:t>
            </a:r>
            <a:r>
              <a:rPr lang="en-US" altLang="zh-TW" dirty="0">
                <a:ea typeface="新細明體" charset="-120"/>
              </a:rPr>
              <a:t>), solved as singular value decomposition (SVD)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7.1 Triangulation 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43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78980"/>
            <a:ext cx="5248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3679"/>
          <a:stretch>
            <a:fillRect/>
          </a:stretch>
        </p:blipFill>
        <p:spPr bwMode="auto">
          <a:xfrm>
            <a:off x="2895600" y="1600200"/>
            <a:ext cx="3962400" cy="12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r="75439"/>
          <a:stretch>
            <a:fillRect/>
          </a:stretch>
        </p:blipFill>
        <p:spPr bwMode="auto">
          <a:xfrm>
            <a:off x="1885950" y="1736287"/>
            <a:ext cx="990599" cy="9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Previously: </a:t>
            </a:r>
            <a:r>
              <a:rPr lang="en-US" altLang="zh-CN" dirty="0">
                <a:ea typeface="宋体" pitchFamily="2" charset="-122"/>
              </a:rPr>
              <a:t>Assumed that either </a:t>
            </a:r>
            <a:r>
              <a:rPr lang="en-US" altLang="zh-CN" u="sng" dirty="0">
                <a:ea typeface="宋体" pitchFamily="2" charset="-122"/>
              </a:rPr>
              <a:t>3D points position</a:t>
            </a:r>
            <a:r>
              <a:rPr lang="en-US" altLang="zh-CN" dirty="0">
                <a:ea typeface="宋体" pitchFamily="2" charset="-122"/>
              </a:rPr>
              <a:t> or the </a:t>
            </a:r>
            <a:r>
              <a:rPr lang="en-US" altLang="zh-CN" u="sng" dirty="0">
                <a:ea typeface="宋体" pitchFamily="2" charset="-122"/>
              </a:rPr>
              <a:t>3D camera poses</a:t>
            </a:r>
            <a:r>
              <a:rPr lang="en-US" altLang="zh-CN" dirty="0">
                <a:ea typeface="宋体" pitchFamily="2" charset="-122"/>
              </a:rPr>
              <a:t> are </a:t>
            </a:r>
            <a:r>
              <a:rPr lang="en-US" altLang="zh-CN" u="sng" dirty="0">
                <a:ea typeface="宋体" pitchFamily="2" charset="-122"/>
              </a:rPr>
              <a:t>known in advance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44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152400" y="3429000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2384425" y="3954516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1546225" y="4941941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200400" y="4833991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44196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 bwMode="auto">
          <a:xfrm>
            <a:off x="58134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74676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 bwMode="auto">
          <a:xfrm flipV="1">
            <a:off x="52578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V="1">
            <a:off x="52578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>
            <a:off x="52578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 flipV="1">
            <a:off x="7391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線單箭頭接點 18"/>
          <p:cNvCxnSpPr/>
          <p:nvPr/>
        </p:nvCxnSpPr>
        <p:spPr bwMode="auto">
          <a:xfrm flipH="1" flipV="1">
            <a:off x="79248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 bwMode="auto">
          <a:xfrm flipH="1">
            <a:off x="75438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單箭頭接點 10">
            <a:extLst>
              <a:ext uri="{FF2B5EF4-FFF2-40B4-BE49-F238E27FC236}">
                <a16:creationId xmlns:a16="http://schemas.microsoft.com/office/drawing/2014/main" xmlns="" id="{874FEBF0-ED04-4C67-BEFB-22886EABB6D7}"/>
              </a:ext>
            </a:extLst>
          </p:cNvPr>
          <p:cNvCxnSpPr/>
          <p:nvPr/>
        </p:nvCxnSpPr>
        <p:spPr bwMode="auto">
          <a:xfrm flipV="1">
            <a:off x="1012825" y="5010257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線單箭頭接點 11">
            <a:extLst>
              <a:ext uri="{FF2B5EF4-FFF2-40B4-BE49-F238E27FC236}">
                <a16:creationId xmlns:a16="http://schemas.microsoft.com/office/drawing/2014/main" xmlns="" id="{0E95C160-44D6-48DA-95DE-70F8F7A3696C}"/>
              </a:ext>
            </a:extLst>
          </p:cNvPr>
          <p:cNvCxnSpPr/>
          <p:nvPr/>
        </p:nvCxnSpPr>
        <p:spPr bwMode="auto">
          <a:xfrm flipV="1">
            <a:off x="1012825" y="5162657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12">
            <a:extLst>
              <a:ext uri="{FF2B5EF4-FFF2-40B4-BE49-F238E27FC236}">
                <a16:creationId xmlns:a16="http://schemas.microsoft.com/office/drawing/2014/main" xmlns="" id="{B76B6010-4270-4209-A39B-F67E00320B1E}"/>
              </a:ext>
            </a:extLst>
          </p:cNvPr>
          <p:cNvCxnSpPr/>
          <p:nvPr/>
        </p:nvCxnSpPr>
        <p:spPr bwMode="auto">
          <a:xfrm>
            <a:off x="1012825" y="5543657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13">
            <a:extLst>
              <a:ext uri="{FF2B5EF4-FFF2-40B4-BE49-F238E27FC236}">
                <a16:creationId xmlns:a16="http://schemas.microsoft.com/office/drawing/2014/main" xmlns="" id="{32580580-A01F-4038-9A2D-682E28E2AA0A}"/>
              </a:ext>
            </a:extLst>
          </p:cNvPr>
          <p:cNvCxnSpPr/>
          <p:nvPr/>
        </p:nvCxnSpPr>
        <p:spPr bwMode="auto">
          <a:xfrm flipH="1" flipV="1">
            <a:off x="3146425" y="5162657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單箭頭接點 14">
            <a:extLst>
              <a:ext uri="{FF2B5EF4-FFF2-40B4-BE49-F238E27FC236}">
                <a16:creationId xmlns:a16="http://schemas.microsoft.com/office/drawing/2014/main" xmlns="" id="{5E8957BE-CA46-4EB7-B5AD-841BD068E686}"/>
              </a:ext>
            </a:extLst>
          </p:cNvPr>
          <p:cNvCxnSpPr/>
          <p:nvPr/>
        </p:nvCxnSpPr>
        <p:spPr bwMode="auto">
          <a:xfrm flipH="1" flipV="1">
            <a:off x="3679825" y="5086457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線單箭頭接點 15">
            <a:extLst>
              <a:ext uri="{FF2B5EF4-FFF2-40B4-BE49-F238E27FC236}">
                <a16:creationId xmlns:a16="http://schemas.microsoft.com/office/drawing/2014/main" xmlns="" id="{9CEAB27F-B8BD-4D74-BDD0-1CEE10EAA62A}"/>
              </a:ext>
            </a:extLst>
          </p:cNvPr>
          <p:cNvCxnSpPr/>
          <p:nvPr/>
        </p:nvCxnSpPr>
        <p:spPr bwMode="auto">
          <a:xfrm flipH="1">
            <a:off x="3298825" y="5543657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橢圓 7">
            <a:extLst>
              <a:ext uri="{FF2B5EF4-FFF2-40B4-BE49-F238E27FC236}">
                <a16:creationId xmlns:a16="http://schemas.microsoft.com/office/drawing/2014/main" xmlns="" id="{A4225A6D-ECEF-476F-B9F9-F79421D05DE6}"/>
              </a:ext>
            </a:extLst>
          </p:cNvPr>
          <p:cNvSpPr/>
          <p:nvPr/>
        </p:nvSpPr>
        <p:spPr bwMode="auto">
          <a:xfrm>
            <a:off x="6656040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First look at </a:t>
            </a:r>
            <a:r>
              <a:rPr lang="en-US" altLang="zh-CN" b="1" i="1" u="sng" dirty="0">
                <a:ea typeface="宋体" pitchFamily="2" charset="-122"/>
              </a:rPr>
              <a:t>structure from motion</a:t>
            </a:r>
            <a:r>
              <a:rPr lang="en-US" altLang="zh-CN" dirty="0">
                <a:ea typeface="宋体" pitchFamily="2" charset="-122"/>
              </a:rPr>
              <a:t>, which is the </a:t>
            </a:r>
            <a:r>
              <a:rPr lang="en-US" altLang="zh-CN" u="sng" dirty="0">
                <a:ea typeface="宋体" pitchFamily="2" charset="-122"/>
              </a:rPr>
              <a:t>simultaneous recovery</a:t>
            </a:r>
            <a:r>
              <a:rPr lang="en-US" altLang="zh-CN" dirty="0">
                <a:ea typeface="宋体" pitchFamily="2" charset="-122"/>
              </a:rPr>
              <a:t> of </a:t>
            </a:r>
            <a:r>
              <a:rPr lang="en-US" altLang="zh-CN" u="sng" dirty="0">
                <a:ea typeface="宋体" pitchFamily="2" charset="-122"/>
              </a:rPr>
              <a:t>3D structure</a:t>
            </a:r>
            <a:r>
              <a:rPr lang="en-US" altLang="zh-CN" dirty="0">
                <a:ea typeface="宋体" pitchFamily="2" charset="-122"/>
              </a:rPr>
              <a:t> and </a:t>
            </a:r>
            <a:r>
              <a:rPr lang="en-US" altLang="zh-CN" u="sng" dirty="0">
                <a:ea typeface="宋体" pitchFamily="2" charset="-122"/>
              </a:rPr>
              <a:t>pose</a:t>
            </a:r>
            <a:r>
              <a:rPr lang="en-US" altLang="zh-CN" dirty="0">
                <a:ea typeface="宋体" pitchFamily="2" charset="-122"/>
              </a:rPr>
              <a:t> from image correspondences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45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32004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 flipV="1">
            <a:off x="3200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32004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H="1" flipV="1">
            <a:off x="53340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flipH="1" flipV="1">
            <a:off x="58674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>
            <a:off x="54864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First look at </a:t>
            </a:r>
            <a:r>
              <a:rPr lang="en-US" altLang="zh-CN" b="1" i="1" u="sng" dirty="0">
                <a:ea typeface="宋体" pitchFamily="2" charset="-122"/>
              </a:rPr>
              <a:t>structure from motion</a:t>
            </a:r>
            <a:r>
              <a:rPr lang="en-US" altLang="zh-CN" dirty="0">
                <a:ea typeface="宋体" pitchFamily="2" charset="-122"/>
              </a:rPr>
              <a:t>, which is the </a:t>
            </a:r>
            <a:r>
              <a:rPr lang="en-US" altLang="zh-CN" u="sng" dirty="0">
                <a:ea typeface="宋体" pitchFamily="2" charset="-122"/>
              </a:rPr>
              <a:t>simultaneous recovery</a:t>
            </a:r>
            <a:r>
              <a:rPr lang="en-US" altLang="zh-CN" dirty="0">
                <a:ea typeface="宋体" pitchFamily="2" charset="-122"/>
              </a:rPr>
              <a:t> of </a:t>
            </a:r>
            <a:r>
              <a:rPr lang="en-US" altLang="zh-CN" u="sng" dirty="0">
                <a:ea typeface="宋体" pitchFamily="2" charset="-122"/>
              </a:rPr>
              <a:t>3D structure</a:t>
            </a:r>
            <a:r>
              <a:rPr lang="en-US" altLang="zh-CN" dirty="0">
                <a:ea typeface="宋体" pitchFamily="2" charset="-122"/>
              </a:rPr>
              <a:t> and </a:t>
            </a:r>
            <a:r>
              <a:rPr lang="en-US" altLang="zh-CN" u="sng" dirty="0">
                <a:ea typeface="宋体" pitchFamily="2" charset="-122"/>
              </a:rPr>
              <a:t>pose</a:t>
            </a:r>
            <a:r>
              <a:rPr lang="en-US" altLang="zh-CN" dirty="0">
                <a:ea typeface="宋体" pitchFamily="2" charset="-122"/>
              </a:rPr>
              <a:t> from image correspondences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0FD62-AC9D-4A1C-9002-A14C7B43CD68}" type="slidenum">
              <a:rPr lang="en-US" altLang="zh-TW" smtClean="0">
                <a:ea typeface="新細明體" charset="-120"/>
              </a:rPr>
              <a:pPr/>
              <a:t>46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1649" r="30017" b="27027"/>
          <a:stretch>
            <a:fillRect/>
          </a:stretch>
        </p:blipFill>
        <p:spPr bwMode="auto">
          <a:xfrm>
            <a:off x="2362200" y="3436884"/>
            <a:ext cx="4038600" cy="25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 bwMode="auto">
          <a:xfrm>
            <a:off x="4594225" y="3962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3756025" y="494982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5410200" y="4841875"/>
            <a:ext cx="76200" cy="76200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3200400" y="50292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 flipV="1">
            <a:off x="32004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3200400" y="55626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H="1" flipV="1">
            <a:off x="5334000" y="51816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flipH="1" flipV="1">
            <a:off x="5867400" y="51054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>
            <a:off x="5486400" y="55626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圓角矩形圖說文字 16"/>
          <p:cNvSpPr/>
          <p:nvPr/>
        </p:nvSpPr>
        <p:spPr bwMode="auto">
          <a:xfrm>
            <a:off x="914400" y="1828800"/>
            <a:ext cx="7772400" cy="990600"/>
          </a:xfrm>
          <a:prstGeom prst="wedgeRoundRectCallout">
            <a:avLst>
              <a:gd name="adj1" fmla="val 7539"/>
              <a:gd name="adj2" fmla="val 1503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i.e. given 2D correspondences, </a:t>
            </a:r>
            <a:r>
              <a:rPr kumimoji="0" lang="en-US" altLang="zh-TW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intrinsics</a:t>
            </a: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estimate 3D points, pose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47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48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49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橢圓 13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What Is Structure from Motion?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zh-TW" dirty="0">
                <a:ea typeface="新細明體" charset="-120"/>
              </a:rPr>
              <a:t>Simultaneously estimate both </a:t>
            </a:r>
            <a:r>
              <a:rPr lang="en-US" altLang="zh-TW" u="sng" dirty="0">
                <a:ea typeface="新細明體" charset="-120"/>
              </a:rPr>
              <a:t>3D geometry (structure)</a:t>
            </a:r>
            <a:r>
              <a:rPr lang="en-US" altLang="zh-TW" dirty="0">
                <a:ea typeface="新細明體" charset="-120"/>
              </a:rPr>
              <a:t> and </a:t>
            </a:r>
            <a:r>
              <a:rPr lang="en-US" altLang="zh-TW" u="sng" dirty="0">
                <a:ea typeface="新細明體" charset="-120"/>
              </a:rPr>
              <a:t>camera pose (motion)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zh-TW" dirty="0">
                <a:ea typeface="新細明體" charset="-120"/>
              </a:rPr>
              <a:t>Method for </a:t>
            </a:r>
            <a:r>
              <a:rPr lang="en-US" altLang="zh-TW" u="sng" dirty="0">
                <a:ea typeface="新細明體" charset="-120"/>
              </a:rPr>
              <a:t>creating 3D models</a:t>
            </a:r>
            <a:r>
              <a:rPr lang="en-US" altLang="zh-TW" dirty="0">
                <a:ea typeface="新細明體" charset="-120"/>
              </a:rPr>
              <a:t> from </a:t>
            </a:r>
            <a:r>
              <a:rPr lang="en-US" altLang="zh-TW" u="sng" dirty="0">
                <a:ea typeface="新細明體" charset="-120"/>
              </a:rPr>
              <a:t>2D pictures of an object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zh-TW" u="sng" dirty="0">
                <a:ea typeface="新細明體" charset="-120"/>
              </a:rPr>
              <a:t>Biological equivalence</a:t>
            </a:r>
            <a:r>
              <a:rPr lang="en-US" altLang="zh-TW" dirty="0">
                <a:ea typeface="新細明體" charset="-120"/>
              </a:rPr>
              <a:t>: human recovery of 3D structure from projected 2D (retinal) motion field of a moving object or scene</a:t>
            </a:r>
            <a:endParaRPr lang="en-US" altLang="zh-TW" u="sng" dirty="0">
              <a:ea typeface="新細明體" charset="-120"/>
            </a:endParaRP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5169" y="4800600"/>
            <a:ext cx="81147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How do you describe the relationship between</a:t>
            </a:r>
            <a:br>
              <a:rPr lang="en-US" altLang="zh-TW" sz="2800" dirty="0">
                <a:solidFill>
                  <a:srgbClr val="FF0000"/>
                </a:solidFill>
                <a:latin typeface="+mn-lt"/>
              </a:rPr>
            </a:b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zh-TW" sz="2800" i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(point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seen from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altLang="zh-TW" sz="2800" i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) and</a:t>
            </a:r>
          </a:p>
          <a:p>
            <a:pPr algn="ctr"/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zh-TW" sz="2800" i="1" baseline="-25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(point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 seen from </a:t>
            </a:r>
            <a:r>
              <a:rPr lang="en-US" altLang="zh-TW" sz="2800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altLang="zh-TW" sz="2800" i="1" baseline="-25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latin typeface="+mn-lt"/>
              </a:rPr>
              <a:t>) ?</a:t>
            </a:r>
            <a:endParaRPr lang="zh-TW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sp>
        <p:nvSpPr>
          <p:cNvPr id="20" name="橢圓 19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3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直線單箭頭接點 23"/>
          <p:cNvCxnSpPr/>
          <p:nvPr/>
        </p:nvCxnSpPr>
        <p:spPr bwMode="auto">
          <a:xfrm flipV="1">
            <a:off x="2987824" y="2830749"/>
            <a:ext cx="990789" cy="9792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/>
          <a:srcRect l="20056" r="63231" b="-4348"/>
          <a:stretch>
            <a:fillRect/>
          </a:stretch>
        </p:blipFill>
        <p:spPr bwMode="auto">
          <a:xfrm>
            <a:off x="5791200" y="502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 cstate="print"/>
          <a:srcRect r="85237"/>
          <a:stretch>
            <a:fillRect/>
          </a:stretch>
        </p:blipFill>
        <p:spPr bwMode="auto">
          <a:xfrm>
            <a:off x="6489700" y="50419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8" name="橢圓 27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5" cstate="print"/>
          <a:srcRect l="28413" r="41504" b="-4348"/>
          <a:stretch>
            <a:fillRect/>
          </a:stretch>
        </p:blipFill>
        <p:spPr bwMode="auto">
          <a:xfrm>
            <a:off x="6172200" y="5410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/>
          <a:srcRect l="20056" r="63231" b="-4348"/>
          <a:stretch>
            <a:fillRect/>
          </a:stretch>
        </p:blipFill>
        <p:spPr bwMode="auto">
          <a:xfrm>
            <a:off x="5791200" y="502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 cstate="print"/>
          <a:srcRect r="85237"/>
          <a:stretch>
            <a:fillRect/>
          </a:stretch>
        </p:blipFill>
        <p:spPr bwMode="auto">
          <a:xfrm>
            <a:off x="6489700" y="50419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手繪多邊形 27"/>
          <p:cNvSpPr/>
          <p:nvPr/>
        </p:nvSpPr>
        <p:spPr bwMode="auto">
          <a:xfrm>
            <a:off x="3352800" y="4518026"/>
            <a:ext cx="2757487" cy="1120774"/>
          </a:xfrm>
          <a:custGeom>
            <a:avLst/>
            <a:gdLst>
              <a:gd name="connsiteX0" fmla="*/ 0 w 2757487"/>
              <a:gd name="connsiteY0" fmla="*/ 671512 h 1196974"/>
              <a:gd name="connsiteX1" fmla="*/ 1304925 w 2757487"/>
              <a:gd name="connsiteY1" fmla="*/ 52387 h 1196974"/>
              <a:gd name="connsiteX2" fmla="*/ 2143125 w 2757487"/>
              <a:gd name="connsiteY2" fmla="*/ 985837 h 1196974"/>
              <a:gd name="connsiteX3" fmla="*/ 2667000 w 2757487"/>
              <a:gd name="connsiteY3" fmla="*/ 1166812 h 1196974"/>
              <a:gd name="connsiteX4" fmla="*/ 2686050 w 2757487"/>
              <a:gd name="connsiteY4" fmla="*/ 1166812 h 11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487" h="1196974">
                <a:moveTo>
                  <a:pt x="0" y="671512"/>
                </a:moveTo>
                <a:cubicBezTo>
                  <a:pt x="473869" y="335756"/>
                  <a:pt x="947738" y="0"/>
                  <a:pt x="1304925" y="52387"/>
                </a:cubicBezTo>
                <a:cubicBezTo>
                  <a:pt x="1662112" y="104774"/>
                  <a:pt x="1916113" y="800100"/>
                  <a:pt x="2143125" y="985837"/>
                </a:cubicBezTo>
                <a:cubicBezTo>
                  <a:pt x="2370137" y="1171574"/>
                  <a:pt x="2576513" y="1136650"/>
                  <a:pt x="2667000" y="1166812"/>
                </a:cubicBezTo>
                <a:cubicBezTo>
                  <a:pt x="2757487" y="1196974"/>
                  <a:pt x="2721768" y="1181893"/>
                  <a:pt x="2686050" y="116681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橢圓 22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0" name="直線單箭頭接點 29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5" name="弧形 34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5" cstate="print"/>
          <a:srcRect l="28413" r="41504" b="-4348"/>
          <a:stretch>
            <a:fillRect/>
          </a:stretch>
        </p:blipFill>
        <p:spPr bwMode="auto">
          <a:xfrm>
            <a:off x="6172200" y="5410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/>
          <a:srcRect l="20056" r="63231" b="-4348"/>
          <a:stretch>
            <a:fillRect/>
          </a:stretch>
        </p:blipFill>
        <p:spPr bwMode="auto">
          <a:xfrm>
            <a:off x="5791200" y="502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 cstate="print"/>
          <a:srcRect r="85237"/>
          <a:stretch>
            <a:fillRect/>
          </a:stretch>
        </p:blipFill>
        <p:spPr bwMode="auto">
          <a:xfrm>
            <a:off x="6489700" y="50419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手繪多邊形 27"/>
          <p:cNvSpPr/>
          <p:nvPr/>
        </p:nvSpPr>
        <p:spPr bwMode="auto">
          <a:xfrm>
            <a:off x="3352800" y="4518026"/>
            <a:ext cx="2757487" cy="1120774"/>
          </a:xfrm>
          <a:custGeom>
            <a:avLst/>
            <a:gdLst>
              <a:gd name="connsiteX0" fmla="*/ 0 w 2757487"/>
              <a:gd name="connsiteY0" fmla="*/ 671512 h 1196974"/>
              <a:gd name="connsiteX1" fmla="*/ 1304925 w 2757487"/>
              <a:gd name="connsiteY1" fmla="*/ 52387 h 1196974"/>
              <a:gd name="connsiteX2" fmla="*/ 2143125 w 2757487"/>
              <a:gd name="connsiteY2" fmla="*/ 985837 h 1196974"/>
              <a:gd name="connsiteX3" fmla="*/ 2667000 w 2757487"/>
              <a:gd name="connsiteY3" fmla="*/ 1166812 h 1196974"/>
              <a:gd name="connsiteX4" fmla="*/ 2686050 w 2757487"/>
              <a:gd name="connsiteY4" fmla="*/ 1166812 h 11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487" h="1196974">
                <a:moveTo>
                  <a:pt x="0" y="671512"/>
                </a:moveTo>
                <a:cubicBezTo>
                  <a:pt x="473869" y="335756"/>
                  <a:pt x="947738" y="0"/>
                  <a:pt x="1304925" y="52387"/>
                </a:cubicBezTo>
                <a:cubicBezTo>
                  <a:pt x="1662112" y="104774"/>
                  <a:pt x="1916113" y="800100"/>
                  <a:pt x="2143125" y="985837"/>
                </a:cubicBezTo>
                <a:cubicBezTo>
                  <a:pt x="2370137" y="1171574"/>
                  <a:pt x="2576513" y="1136650"/>
                  <a:pt x="2667000" y="1166812"/>
                </a:cubicBezTo>
                <a:cubicBezTo>
                  <a:pt x="2757487" y="1196974"/>
                  <a:pt x="2721768" y="1181893"/>
                  <a:pt x="2686050" y="116681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5" cstate="print"/>
          <a:srcRect l="58496" b="-30435"/>
          <a:stretch>
            <a:fillRect/>
          </a:stretch>
        </p:blipFill>
        <p:spPr bwMode="auto">
          <a:xfrm>
            <a:off x="6172200" y="57912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橢圓 25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直線單箭頭接點 28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0" name="直線單箭頭接點 29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1" name="弧形 30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橢圓 31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441960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0</a:t>
            </a:r>
            <a:endParaRPr lang="zh-TW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457200" y="487680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  <a:cs typeface="Times New Roman" pitchFamily="18" charset="0"/>
              </a:rPr>
              <a:t>R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0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b="0" dirty="0">
                <a:ea typeface="新細明體" charset="-120"/>
                <a:cs typeface="Times New Roman" pitchFamily="18" charset="0"/>
              </a:rPr>
              <a:t>I</a:t>
            </a:r>
            <a:endParaRPr lang="zh-TW" altLang="en-US" b="0" dirty="0"/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5" cstate="print"/>
          <a:srcRect l="28413" r="41504" b="-4348"/>
          <a:stretch>
            <a:fillRect/>
          </a:stretch>
        </p:blipFill>
        <p:spPr bwMode="auto">
          <a:xfrm>
            <a:off x="6172200" y="5410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/>
          <a:srcRect l="20056" r="63231" b="-4348"/>
          <a:stretch>
            <a:fillRect/>
          </a:stretch>
        </p:blipFill>
        <p:spPr bwMode="auto">
          <a:xfrm>
            <a:off x="5791200" y="502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 cstate="print"/>
          <a:srcRect r="85237"/>
          <a:stretch>
            <a:fillRect/>
          </a:stretch>
        </p:blipFill>
        <p:spPr bwMode="auto">
          <a:xfrm>
            <a:off x="6489700" y="50419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手繪多邊形 27"/>
          <p:cNvSpPr/>
          <p:nvPr/>
        </p:nvSpPr>
        <p:spPr bwMode="auto">
          <a:xfrm>
            <a:off x="3352800" y="4518026"/>
            <a:ext cx="2757487" cy="1120774"/>
          </a:xfrm>
          <a:custGeom>
            <a:avLst/>
            <a:gdLst>
              <a:gd name="connsiteX0" fmla="*/ 0 w 2757487"/>
              <a:gd name="connsiteY0" fmla="*/ 671512 h 1196974"/>
              <a:gd name="connsiteX1" fmla="*/ 1304925 w 2757487"/>
              <a:gd name="connsiteY1" fmla="*/ 52387 h 1196974"/>
              <a:gd name="connsiteX2" fmla="*/ 2143125 w 2757487"/>
              <a:gd name="connsiteY2" fmla="*/ 985837 h 1196974"/>
              <a:gd name="connsiteX3" fmla="*/ 2667000 w 2757487"/>
              <a:gd name="connsiteY3" fmla="*/ 1166812 h 1196974"/>
              <a:gd name="connsiteX4" fmla="*/ 2686050 w 2757487"/>
              <a:gd name="connsiteY4" fmla="*/ 1166812 h 11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487" h="1196974">
                <a:moveTo>
                  <a:pt x="0" y="671512"/>
                </a:moveTo>
                <a:cubicBezTo>
                  <a:pt x="473869" y="335756"/>
                  <a:pt x="947738" y="0"/>
                  <a:pt x="1304925" y="52387"/>
                </a:cubicBezTo>
                <a:cubicBezTo>
                  <a:pt x="1662112" y="104774"/>
                  <a:pt x="1916113" y="800100"/>
                  <a:pt x="2143125" y="985837"/>
                </a:cubicBezTo>
                <a:cubicBezTo>
                  <a:pt x="2370137" y="1171574"/>
                  <a:pt x="2576513" y="1136650"/>
                  <a:pt x="2667000" y="1166812"/>
                </a:cubicBezTo>
                <a:cubicBezTo>
                  <a:pt x="2757487" y="1196974"/>
                  <a:pt x="2721768" y="1181893"/>
                  <a:pt x="2686050" y="116681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5" cstate="print"/>
          <a:srcRect l="58496" b="-30435"/>
          <a:stretch>
            <a:fillRect/>
          </a:stretch>
        </p:blipFill>
        <p:spPr bwMode="auto">
          <a:xfrm>
            <a:off x="6172200" y="57912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1562100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 bwMode="auto">
          <a:xfrm>
            <a:off x="6477000" y="49530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477000" y="5715000"/>
            <a:ext cx="17526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2" name="直線單箭頭接點 31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3" name="弧形 32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59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4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4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 bwMode="auto">
          <a:xfrm>
            <a:off x="3657600" y="48006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648200" y="4800600"/>
            <a:ext cx="17526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657600" cy="457200"/>
          </a:xfrm>
          <a:noFill/>
        </p:spPr>
        <p:txBody>
          <a:bodyPr/>
          <a:lstStyle/>
          <a:p>
            <a:r>
              <a:rPr lang="en-US" altLang="zh-TW" dirty="0"/>
              <a:t>Structure from Motion</a:t>
            </a:r>
          </a:p>
        </p:txBody>
      </p:sp>
      <p:sp>
        <p:nvSpPr>
          <p:cNvPr id="19" name="橢圓 18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4" name="弧形 23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What Is Structure from Motion?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None/>
            </a:pPr>
            <a:r>
              <a:rPr lang="en-US" altLang="zh-TW" u="sng" dirty="0">
                <a:ea typeface="新細明體" charset="-120"/>
              </a:rPr>
              <a:t>Concept:</a:t>
            </a:r>
            <a:r>
              <a:rPr lang="en-US" altLang="zh-TW" dirty="0">
                <a:ea typeface="新細明體" charset="-120"/>
              </a:rPr>
              <a:t> Motion (observer, object or scene)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 </a:t>
            </a:r>
            <a:r>
              <a:rPr lang="en-US" altLang="zh-TW" dirty="0">
                <a:ea typeface="新細明體" charset="-120"/>
              </a:rPr>
              <a:t>changing relations between 3D structure(s) on 2D projections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 infer 3D structure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045F3-5F40-460B-A609-4B0E71206612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050" name="Picture 2" descr="Image result for structure from mo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495800" cy="338507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286000" y="62484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50" b="0" dirty="0"/>
              <a:t>https://www.researchgate.net/figure/Structure-from-Motion-SfM-process-is-illustrated-The-structure-in-the_fig2_269327935</a:t>
            </a:r>
            <a:endParaRPr lang="zh-TW" altLang="en-US" sz="1050" b="0" dirty="0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 bwMode="auto">
          <a:xfrm>
            <a:off x="5029200" y="51816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429000" y="51816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5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5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5" name="弧形 24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/>
          <p:cNvPicPr>
            <a:picLocks noChangeAspect="1"/>
          </p:cNvPicPr>
          <p:nvPr/>
        </p:nvPicPr>
        <p:blipFill>
          <a:blip r:embed="rId3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6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 bwMode="auto">
          <a:xfrm>
            <a:off x="3048000" y="5638800"/>
            <a:ext cx="4572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029200" y="5638800"/>
            <a:ext cx="4572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1" name="直線單箭頭接點 30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2" name="弧形 31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橢圓 32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/>
          <p:cNvPicPr>
            <a:picLocks noChangeAspect="1"/>
          </p:cNvPicPr>
          <p:nvPr/>
        </p:nvPicPr>
        <p:blipFill>
          <a:blip r:embed="rId3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6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 bwMode="auto">
          <a:xfrm>
            <a:off x="3429000" y="56388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1" name="直線單箭頭接點 30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2" name="弧形 31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橢圓 32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rcRect r="-578"/>
          <a:stretch>
            <a:fillRect/>
          </a:stretch>
        </p:blipFill>
        <p:spPr bwMode="auto">
          <a:xfrm>
            <a:off x="2971800" y="5562600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6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</a:p>
        </p:txBody>
      </p:sp>
      <p:sp>
        <p:nvSpPr>
          <p:cNvPr id="27" name="橢圓 26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2" name="直線單箭頭接點 31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3" name="弧形 32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rcRect r="-578"/>
          <a:stretch>
            <a:fillRect/>
          </a:stretch>
        </p:blipFill>
        <p:spPr bwMode="auto">
          <a:xfrm>
            <a:off x="2971800" y="5562600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6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 bwMode="auto">
          <a:xfrm>
            <a:off x="5410200" y="563880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橢圓 26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直線單箭頭接點 35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7" name="直線單箭頭接點 36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8" name="弧形 37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rcRect r="-578"/>
          <a:stretch>
            <a:fillRect/>
          </a:stretch>
        </p:blipFill>
        <p:spPr bwMode="auto">
          <a:xfrm>
            <a:off x="2971800" y="5562600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4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7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7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4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 bwMode="auto">
          <a:xfrm>
            <a:off x="838200" y="4419600"/>
            <a:ext cx="17526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304800" y="3886200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E</a:t>
            </a:r>
            <a:r>
              <a:rPr lang="en-US" altLang="zh-TW" dirty="0">
                <a:ea typeface="新細明體" charset="-120"/>
              </a:rPr>
              <a:t> : </a:t>
            </a:r>
            <a:r>
              <a:rPr lang="en-US" altLang="zh-TW" i="1" dirty="0">
                <a:ea typeface="新細明體" charset="-120"/>
              </a:rPr>
              <a:t>essential matrix</a:t>
            </a:r>
            <a:endParaRPr lang="zh-TW" altLang="en-US" dirty="0"/>
          </a:p>
        </p:txBody>
      </p:sp>
      <p:sp>
        <p:nvSpPr>
          <p:cNvPr id="29" name="橢圓 28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橢圓 32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5" name="直線單箭頭接點 34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6" name="弧形 35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198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rcRect r="-578"/>
          <a:stretch>
            <a:fillRect/>
          </a:stretch>
        </p:blipFill>
        <p:spPr bwMode="auto">
          <a:xfrm>
            <a:off x="2971800" y="5562600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4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7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7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4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4196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</a:p>
        </p:txBody>
      </p:sp>
      <p:sp>
        <p:nvSpPr>
          <p:cNvPr id="29" name="橢圓 28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橢圓 31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4" name="直線單箭頭接點 33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5" name="弧形 34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矩形 31">
            <a:extLst>
              <a:ext uri="{FF2B5EF4-FFF2-40B4-BE49-F238E27FC236}">
                <a16:creationId xmlns:a16="http://schemas.microsoft.com/office/drawing/2014/main" xmlns="" id="{32511D39-FDF0-443C-A970-145028A052A5}"/>
              </a:ext>
            </a:extLst>
          </p:cNvPr>
          <p:cNvSpPr/>
          <p:nvPr/>
        </p:nvSpPr>
        <p:spPr>
          <a:xfrm>
            <a:off x="304800" y="3886200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E</a:t>
            </a:r>
            <a:r>
              <a:rPr lang="en-US" altLang="zh-TW" dirty="0">
                <a:ea typeface="新細明體" charset="-120"/>
              </a:rPr>
              <a:t> : </a:t>
            </a:r>
            <a:r>
              <a:rPr lang="en-US" altLang="zh-TW" i="1" dirty="0">
                <a:ea typeface="新細明體" charset="-120"/>
              </a:rPr>
              <a:t>essential matrix</a:t>
            </a:r>
            <a:endParaRPr lang="zh-TW" altLang="en-US" dirty="0"/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rcRect r="-578"/>
          <a:stretch>
            <a:fillRect/>
          </a:stretch>
        </p:blipFill>
        <p:spPr bwMode="auto">
          <a:xfrm>
            <a:off x="2971800" y="5562600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662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43200" y="5334000"/>
            <a:ext cx="3657600" cy="457200"/>
          </a:xfrm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2662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C8CD3-412E-43DC-96B9-626AB22D3BD7}" type="slidenum">
              <a:rPr lang="en-US" altLang="zh-TW" smtClean="0">
                <a:ea typeface="新細明體" charset="-120"/>
              </a:rPr>
              <a:pPr/>
              <a:t>67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/>
          <a:srcRect r="3446" b="30357"/>
          <a:stretch>
            <a:fillRect/>
          </a:stretch>
        </p:blipFill>
        <p:spPr bwMode="auto">
          <a:xfrm>
            <a:off x="298450" y="160020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V="1">
            <a:off x="2971800" y="3276600"/>
            <a:ext cx="228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V="1">
            <a:off x="2971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>
            <a:off x="2971800" y="3810000"/>
            <a:ext cx="838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55626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單箭頭接點 16"/>
          <p:cNvCxnSpPr/>
          <p:nvPr/>
        </p:nvCxnSpPr>
        <p:spPr bwMode="auto">
          <a:xfrm flipH="1" flipV="1">
            <a:off x="6096000" y="3352800"/>
            <a:ext cx="152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單箭頭接點 17"/>
          <p:cNvCxnSpPr/>
          <p:nvPr/>
        </p:nvCxnSpPr>
        <p:spPr bwMode="auto">
          <a:xfrm flipH="1">
            <a:off x="5715000" y="3810000"/>
            <a:ext cx="533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114800" y="4038600"/>
            <a:ext cx="1066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7025" y="5065713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7" cstate="print"/>
          <a:srcRect r="85237"/>
          <a:stretch>
            <a:fillRect/>
          </a:stretch>
        </p:blipFill>
        <p:spPr bwMode="auto">
          <a:xfrm>
            <a:off x="3733800" y="48768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7" cstate="print"/>
          <a:srcRect l="58496" b="-30435"/>
          <a:stretch>
            <a:fillRect/>
          </a:stretch>
        </p:blipFill>
        <p:spPr bwMode="auto">
          <a:xfrm>
            <a:off x="4343400" y="4876800"/>
            <a:ext cx="189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4" cstate="print"/>
          <a:srcRect l="53757" r="11561"/>
          <a:stretch>
            <a:fillRect/>
          </a:stretch>
        </p:blipFill>
        <p:spPr bwMode="auto">
          <a:xfrm>
            <a:off x="2717800" y="5562600"/>
            <a:ext cx="162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頁尾版面配置區 4"/>
          <p:cNvSpPr txBox="1">
            <a:spLocks/>
          </p:cNvSpPr>
          <p:nvPr/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t>Structure from Motion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304800" y="3886200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E</a:t>
            </a:r>
            <a:r>
              <a:rPr lang="en-US" altLang="zh-TW" dirty="0">
                <a:ea typeface="新細明體" charset="-120"/>
              </a:rPr>
              <a:t> : </a:t>
            </a:r>
            <a:r>
              <a:rPr lang="en-US" altLang="zh-TW" i="1" dirty="0">
                <a:ea typeface="新細明體" charset="-120"/>
              </a:rPr>
              <a:t>essential matrix</a:t>
            </a:r>
            <a:endParaRPr lang="zh-TW" altLang="en-US" dirty="0"/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198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4" cstate="print"/>
          <a:srcRect r="51445"/>
          <a:stretch>
            <a:fillRect/>
          </a:stretch>
        </p:blipFill>
        <p:spPr bwMode="auto">
          <a:xfrm>
            <a:off x="4572000" y="5562600"/>
            <a:ext cx="2275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43182" r="45454"/>
          <a:stretch>
            <a:fillRect/>
          </a:stretch>
        </p:blipFill>
        <p:spPr bwMode="auto">
          <a:xfrm>
            <a:off x="4343400" y="5562600"/>
            <a:ext cx="38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2438400" y="6172200"/>
            <a:ext cx="3352800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basic </a:t>
            </a:r>
            <a:r>
              <a:rPr lang="en-US" altLang="zh-TW" i="1" dirty="0" err="1">
                <a:ea typeface="新細明體" charset="-120"/>
              </a:rPr>
              <a:t>epipolar </a:t>
            </a:r>
            <a:r>
              <a:rPr lang="en-US" altLang="zh-TW" i="1" dirty="0">
                <a:ea typeface="新細明體" charset="-120"/>
              </a:rPr>
              <a:t>constraint</a:t>
            </a:r>
            <a:endParaRPr lang="zh-TW" altLang="en-US" i="1" dirty="0">
              <a:ea typeface="新細明體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715000" y="6096000"/>
            <a:ext cx="1828800" cy="5334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5580385" y="2972544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3608710" y="3109069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直線單箭頭接點 34"/>
          <p:cNvCxnSpPr/>
          <p:nvPr/>
        </p:nvCxnSpPr>
        <p:spPr bwMode="auto">
          <a:xfrm flipV="1">
            <a:off x="2987824" y="2028825"/>
            <a:ext cx="1779439" cy="1781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6" name="直線單箭頭接點 35"/>
          <p:cNvCxnSpPr/>
          <p:nvPr/>
        </p:nvCxnSpPr>
        <p:spPr bwMode="auto">
          <a:xfrm flipH="1" flipV="1">
            <a:off x="4854102" y="2042809"/>
            <a:ext cx="1410512" cy="1780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7" name="弧形 36"/>
          <p:cNvSpPr/>
          <p:nvPr/>
        </p:nvSpPr>
        <p:spPr bwMode="auto">
          <a:xfrm flipV="1">
            <a:off x="3429000" y="3692848"/>
            <a:ext cx="2391916" cy="498152"/>
          </a:xfrm>
          <a:prstGeom prst="arc">
            <a:avLst>
              <a:gd name="adj1" fmla="val 10774784"/>
              <a:gd name="adj2" fmla="val 21443775"/>
            </a:avLst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4772025" y="1949450"/>
            <a:ext cx="762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Alternatively:</a:t>
            </a:r>
            <a:r>
              <a:rPr lang="en-US" altLang="zh-CN" dirty="0">
                <a:ea typeface="宋体" pitchFamily="2" charset="-122"/>
              </a:rPr>
              <a:t> derive from co-planarity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1C290-805D-46F2-BDD5-67A594D90A47}" type="slidenum">
              <a:rPr lang="en-US" altLang="zh-TW" smtClean="0">
                <a:ea typeface="新細明體" charset="-120"/>
              </a:rPr>
              <a:pPr/>
              <a:t>68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1750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543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图片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81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Alternatively:</a:t>
            </a:r>
            <a:r>
              <a:rPr lang="en-US" altLang="zh-CN" dirty="0">
                <a:ea typeface="宋体" pitchFamily="2" charset="-122"/>
              </a:rPr>
              <a:t> derive from co-planarity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1C290-805D-46F2-BDD5-67A594D90A47}" type="slidenum">
              <a:rPr lang="en-US" altLang="zh-TW" smtClean="0">
                <a:ea typeface="新細明體" charset="-120"/>
              </a:rPr>
              <a:pPr/>
              <a:t>69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1750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543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图片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81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單箭頭接點 11"/>
          <p:cNvCxnSpPr/>
          <p:nvPr/>
        </p:nvCxnSpPr>
        <p:spPr bwMode="auto">
          <a:xfrm flipV="1">
            <a:off x="1600200" y="4886325"/>
            <a:ext cx="609600" cy="6000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762000" y="28956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Example 1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F3E46-9FE3-44CA-95AD-659B6385ABC2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125" name="Picture 2" descr="C:\Users\vision\Desktop\StructureFromMotion\Hus 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3657600" cy="3200400"/>
          </a:xfrm>
          <a:noFill/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362200" y="5562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ea typeface="新細明體" charset="-120"/>
              </a:rPr>
              <a:t>View A</a:t>
            </a:r>
          </a:p>
        </p:txBody>
      </p: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Alternatively:</a:t>
            </a:r>
            <a:r>
              <a:rPr lang="en-US" altLang="zh-CN" dirty="0">
                <a:ea typeface="宋体" pitchFamily="2" charset="-122"/>
              </a:rPr>
              <a:t> derive from co-planarity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1C290-805D-46F2-BDD5-67A594D90A47}" type="slidenum">
              <a:rPr lang="en-US" altLang="zh-TW" smtClean="0">
                <a:ea typeface="新細明體" charset="-120"/>
              </a:rPr>
              <a:pPr/>
              <a:t>70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1750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543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图片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81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單箭頭接點 11"/>
          <p:cNvCxnSpPr/>
          <p:nvPr/>
        </p:nvCxnSpPr>
        <p:spPr bwMode="auto">
          <a:xfrm flipV="1">
            <a:off x="1600200" y="4886325"/>
            <a:ext cx="609600" cy="6000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1295400" y="28956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 flipV="1">
            <a:off x="4114800" y="4724400"/>
            <a:ext cx="609600" cy="7620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267200" y="3886200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dirty="0">
                <a:ea typeface="新細明體" charset="-120"/>
              </a:rPr>
              <a:t>Rays corresponding to </a:t>
            </a:r>
            <a:r>
              <a:rPr lang="en-US" altLang="zh-TW" i="1" dirty="0">
                <a:ea typeface="新細明體" charset="-120"/>
              </a:rPr>
              <a:t>x</a:t>
            </a:r>
            <a:r>
              <a:rPr lang="en-US" altLang="zh-TW" i="1" baseline="-25000" dirty="0">
                <a:ea typeface="新細明體" charset="-120"/>
              </a:rPr>
              <a:t>0</a:t>
            </a:r>
            <a:r>
              <a:rPr lang="en-US" altLang="zh-TW" b="0" dirty="0">
                <a:ea typeface="新細明體" charset="-120"/>
              </a:rPr>
              <a:t> and </a:t>
            </a:r>
            <a:r>
              <a:rPr lang="en-US" altLang="zh-TW" i="1" dirty="0">
                <a:ea typeface="新細明體" charset="-120"/>
              </a:rPr>
              <a:t>x</a:t>
            </a:r>
            <a:r>
              <a:rPr lang="en-US" altLang="zh-TW" i="1" baseline="-25000" dirty="0">
                <a:ea typeface="新細明體" charset="-120"/>
              </a:rPr>
              <a:t>1</a:t>
            </a:r>
            <a:endParaRPr lang="zh-TW" altLang="en-US" b="0" dirty="0"/>
          </a:p>
        </p:txBody>
      </p:sp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Alternatively:</a:t>
            </a:r>
            <a:r>
              <a:rPr lang="en-US" altLang="zh-CN" dirty="0">
                <a:ea typeface="宋体" pitchFamily="2" charset="-122"/>
              </a:rPr>
              <a:t> derive from co-planarity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1C290-805D-46F2-BDD5-67A594D90A47}" type="slidenum">
              <a:rPr lang="en-US" altLang="zh-TW" smtClean="0">
                <a:ea typeface="新細明體" charset="-120"/>
              </a:rPr>
              <a:pPr/>
              <a:t>71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1750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543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图片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81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單箭頭接點 11"/>
          <p:cNvCxnSpPr/>
          <p:nvPr/>
        </p:nvCxnSpPr>
        <p:spPr bwMode="auto">
          <a:xfrm flipV="1">
            <a:off x="1600200" y="4886325"/>
            <a:ext cx="609600" cy="6000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2057400" y="28956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1628775" y="5486400"/>
            <a:ext cx="309562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 bwMode="auto">
          <a:xfrm flipH="1" flipV="1">
            <a:off x="4114800" y="4724400"/>
            <a:ext cx="609600" cy="7620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72000" y="396240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charset="-120"/>
              </a:rPr>
              <a:t>c</a:t>
            </a:r>
            <a:r>
              <a:rPr lang="en-US" altLang="zh-TW" i="1" baseline="-25000" dirty="0">
                <a:ea typeface="新細明體" charset="-120"/>
              </a:rPr>
              <a:t>1</a:t>
            </a:r>
            <a:r>
              <a:rPr lang="en-US" altLang="zh-TW" i="1" dirty="0">
                <a:ea typeface="新細明體" charset="-120"/>
              </a:rPr>
              <a:t>-c</a:t>
            </a:r>
            <a:r>
              <a:rPr lang="en-US" altLang="zh-TW" i="1" baseline="-25000" dirty="0">
                <a:ea typeface="新細明體" charset="-120"/>
              </a:rPr>
              <a:t>0</a:t>
            </a:r>
            <a:endParaRPr lang="zh-TW" altLang="en-US" i="1" baseline="-25000" dirty="0"/>
          </a:p>
        </p:txBody>
      </p:sp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Alternatively:</a:t>
            </a:r>
            <a:r>
              <a:rPr lang="en-US" altLang="zh-CN" dirty="0">
                <a:ea typeface="宋体" pitchFamily="2" charset="-122"/>
              </a:rPr>
              <a:t> derive from co-planarity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174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1C290-805D-46F2-BDD5-67A594D90A47}" type="slidenum">
              <a:rPr lang="en-US" altLang="zh-TW" smtClean="0">
                <a:ea typeface="新細明體" charset="-120"/>
              </a:rPr>
              <a:pPr/>
              <a:t>72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1750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543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图片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98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81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 bwMode="auto">
          <a:xfrm>
            <a:off x="6477000" y="2895600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i="1" dirty="0">
                <a:ea typeface="新細明體" charset="-120"/>
              </a:rPr>
              <a:t>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maps a point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in image 0 into a line                    in image 1</a:t>
            </a:r>
          </a:p>
          <a:p>
            <a:pPr>
              <a:buFontTx/>
              <a:buNone/>
            </a:pPr>
            <a:r>
              <a:rPr lang="en-US" altLang="zh-TW" i="1" dirty="0">
                <a:ea typeface="新細明體" charset="-120"/>
              </a:rPr>
              <a:t>    </a:t>
            </a:r>
            <a:r>
              <a:rPr lang="en-US" altLang="zh-TW" dirty="0">
                <a:ea typeface="新細明體" charset="-120"/>
              </a:rPr>
              <a:t>since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i="1" dirty="0">
              <a:ea typeface="新細明體" charset="-120"/>
            </a:endParaRPr>
          </a:p>
        </p:txBody>
      </p:sp>
      <p:sp>
        <p:nvSpPr>
          <p:cNvPr id="3277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277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B9DEF-04A1-43BC-AC19-013DB613AAB3}" type="slidenum">
              <a:rPr lang="en-US" altLang="zh-TW" smtClean="0">
                <a:ea typeface="新細明體" charset="-120"/>
              </a:rPr>
              <a:pPr/>
              <a:t>73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05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8194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752600"/>
            <a:ext cx="59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 bwMode="auto">
          <a:xfrm flipV="1">
            <a:off x="5000625" y="4686300"/>
            <a:ext cx="476250" cy="74295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 bwMode="auto">
          <a:xfrm flipV="1">
            <a:off x="3600450" y="4772025"/>
            <a:ext cx="28575" cy="1905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i="1" dirty="0">
                <a:ea typeface="新細明體" charset="-120"/>
              </a:rPr>
              <a:t>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maps a point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in image 0 into a line                    in image 1</a:t>
            </a:r>
          </a:p>
          <a:p>
            <a:pPr>
              <a:buFontTx/>
              <a:buNone/>
            </a:pPr>
            <a:r>
              <a:rPr lang="en-US" altLang="zh-TW" i="1" dirty="0">
                <a:ea typeface="新細明體" charset="-120"/>
              </a:rPr>
              <a:t>    </a:t>
            </a:r>
            <a:r>
              <a:rPr lang="en-US" altLang="zh-TW" dirty="0">
                <a:ea typeface="新細明體" charset="-120"/>
              </a:rPr>
              <a:t>since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i="1" dirty="0">
              <a:ea typeface="新細明體" charset="-120"/>
            </a:endParaRPr>
          </a:p>
        </p:txBody>
      </p:sp>
      <p:sp>
        <p:nvSpPr>
          <p:cNvPr id="3277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277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B9DEF-04A1-43BC-AC19-013DB613AAB3}" type="slidenum">
              <a:rPr lang="en-US" altLang="zh-TW" smtClean="0">
                <a:ea typeface="新細明體" charset="-120"/>
              </a:rPr>
              <a:pPr/>
              <a:t>74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05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8194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图片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752600"/>
            <a:ext cx="59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 bwMode="auto">
          <a:xfrm flipV="1">
            <a:off x="5000625" y="4686300"/>
            <a:ext cx="476250" cy="74295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 bwMode="auto">
          <a:xfrm flipV="1">
            <a:off x="3600450" y="4772025"/>
            <a:ext cx="28575" cy="1905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94B98C31-40F6-4BFC-B103-DB61ACA2A9BF}"/>
              </a:ext>
            </a:extLst>
          </p:cNvPr>
          <p:cNvSpPr/>
          <p:nvPr/>
        </p:nvSpPr>
        <p:spPr bwMode="auto">
          <a:xfrm rot="13499291">
            <a:off x="3877646" y="3307396"/>
            <a:ext cx="276876" cy="149941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531536-B7EB-4B0F-9267-5030BE993EBC}"/>
              </a:ext>
            </a:extLst>
          </p:cNvPr>
          <p:cNvSpPr txBox="1"/>
          <p:nvPr/>
        </p:nvSpPr>
        <p:spPr>
          <a:xfrm>
            <a:off x="2807594" y="346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distance?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82364"/>
      </p:ext>
    </p:extLst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379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379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71D8B-8C4D-4DED-BAC1-0CA02B5D8C7B}" type="slidenum">
              <a:rPr lang="en-US" altLang="zh-TW" smtClean="0">
                <a:ea typeface="新細明體" charset="-120"/>
              </a:rPr>
              <a:pPr/>
              <a:t>75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05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 bwMode="auto">
          <a:xfrm flipV="1">
            <a:off x="5000625" y="4686300"/>
            <a:ext cx="476250" cy="74295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 bwMode="auto">
          <a:xfrm flipV="1">
            <a:off x="3600450" y="4772025"/>
            <a:ext cx="28575" cy="1905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685800" y="117383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</a:t>
            </a: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dirty="0">
                <a:ea typeface="新細明體" charset="-120"/>
              </a:rPr>
              <a:t>All such lines must pass through </a:t>
            </a:r>
            <a:r>
              <a:rPr lang="en-US" altLang="zh-TW" dirty="0" err="1">
                <a:ea typeface="新細明體" charset="-120"/>
              </a:rPr>
              <a:t>epipole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lang="en-US" altLang="zh-TW" dirty="0">
                <a:ea typeface="新細明體" charset="-120"/>
              </a:rPr>
              <a:t>, equivalent to projection of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i="1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into image 1.</a:t>
            </a: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dirty="0">
                <a:ea typeface="新細明體" charset="-120"/>
              </a:rPr>
              <a:t>Defined as the </a:t>
            </a:r>
            <a:r>
              <a:rPr lang="en-US" altLang="zh-TW" u="sng" dirty="0">
                <a:ea typeface="新細明體" charset="-120"/>
              </a:rPr>
              <a:t>left singular vector of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u="sng" dirty="0">
                <a:ea typeface="新細明體" charset="-120"/>
              </a:rPr>
              <a:t> with 0 singular value</a:t>
            </a: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i="1" dirty="0">
              <a:ea typeface="新細明體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>
            <a:off x="2971800" y="5410200"/>
            <a:ext cx="3124200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5101"/>
          <a:stretch>
            <a:fillRect/>
          </a:stretch>
        </p:blipFill>
        <p:spPr bwMode="auto">
          <a:xfrm>
            <a:off x="5724128" y="1700808"/>
            <a:ext cx="432048" cy="5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transpose maps a point        in image 1 onto a line                in image 0</a:t>
            </a:r>
          </a:p>
          <a:p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dirty="0">
                <a:ea typeface="新細明體" charset="-120"/>
              </a:rPr>
              <a:t> as the </a:t>
            </a:r>
            <a:r>
              <a:rPr lang="en-US" altLang="zh-TW" u="sng" dirty="0">
                <a:ea typeface="新細明體" charset="-120"/>
              </a:rPr>
              <a:t>zero value right singular vector </a:t>
            </a:r>
            <a:r>
              <a:rPr lang="en-US" altLang="zh-TW" dirty="0">
                <a:ea typeface="新細明體" charset="-120"/>
              </a:rPr>
              <a:t>of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lang="en-US" altLang="zh-TW" i="1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3482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482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414F5-35AA-4E63-A18D-7FF4E7A889D6}" type="slidenum">
              <a:rPr lang="en-US" altLang="zh-TW" smtClean="0">
                <a:ea typeface="新細明體" charset="-120"/>
              </a:rPr>
              <a:pPr/>
              <a:t>76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41176"/>
            <a:ext cx="1368152" cy="4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 bwMode="auto">
          <a:xfrm flipH="1" flipV="1">
            <a:off x="3619500" y="4781550"/>
            <a:ext cx="466725" cy="63817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 bwMode="auto">
          <a:xfrm flipV="1">
            <a:off x="5457825" y="4648200"/>
            <a:ext cx="28575" cy="1905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Given</a:t>
            </a:r>
            <a:r>
              <a:rPr lang="en-US" altLang="zh-TW" dirty="0">
                <a:ea typeface="新細明體" charset="-120"/>
              </a:rPr>
              <a:t>: the fundamental relationship: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en-US" altLang="zh-TW" dirty="0">
              <a:ea typeface="新細明體" charset="-120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the camera motion encoded in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58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DFDA5-749B-4711-AE06-C699862CBF8D}" type="slidenum">
              <a:rPr lang="en-US" altLang="zh-TW" smtClean="0">
                <a:ea typeface="新細明體" charset="-120"/>
              </a:rPr>
              <a:pPr/>
              <a:t>77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16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Given</a:t>
            </a:r>
            <a:r>
              <a:rPr lang="en-US" altLang="zh-TW" dirty="0">
                <a:ea typeface="新細明體" charset="-120"/>
              </a:rPr>
              <a:t>: the fundamental relationship: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en-US" altLang="zh-TW" dirty="0">
              <a:ea typeface="新細明體" charset="-120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the camera motion encoded in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58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DFDA5-749B-4711-AE06-C699862CBF8D}" type="slidenum">
              <a:rPr lang="en-US" altLang="zh-TW" smtClean="0">
                <a:ea typeface="新細明體" charset="-120"/>
              </a:rPr>
              <a:pPr/>
              <a:t>78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16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286000" y="464820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 =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276600" y="4191000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01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02</a:t>
            </a:r>
          </a:p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11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12</a:t>
            </a:r>
          </a:p>
          <a:p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20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21</a:t>
            </a:r>
            <a:r>
              <a:rPr lang="en-US" altLang="zh-TW" sz="2800" baseline="-25000" dirty="0"/>
              <a:t>	</a:t>
            </a:r>
            <a:r>
              <a:rPr lang="en-US" altLang="zh-TW" sz="2800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800" i="1" baseline="-25000" dirty="0">
                <a:ea typeface="新細明體" charset="-120"/>
                <a:cs typeface="Times New Roman" pitchFamily="18" charset="0"/>
              </a:rPr>
              <a:t>22</a:t>
            </a:r>
            <a:endParaRPr lang="zh-TW" altLang="en-US" sz="2800" baseline="-25000" dirty="0"/>
          </a:p>
        </p:txBody>
      </p:sp>
      <p:sp>
        <p:nvSpPr>
          <p:cNvPr id="9" name="左右括弧 8"/>
          <p:cNvSpPr/>
          <p:nvPr/>
        </p:nvSpPr>
        <p:spPr bwMode="auto">
          <a:xfrm>
            <a:off x="3048000" y="4267200"/>
            <a:ext cx="2819400" cy="137160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Given</a:t>
            </a:r>
            <a:r>
              <a:rPr lang="en-US" altLang="zh-TW" dirty="0">
                <a:ea typeface="新細明體" charset="-120"/>
              </a:rPr>
              <a:t>: the fundamental relationship: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en-US" altLang="zh-TW" dirty="0">
              <a:ea typeface="新細明體" charset="-120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the camera motion encoded in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  <a:p>
            <a:pPr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i="1" dirty="0">
                <a:ea typeface="新細明體" charset="-120"/>
              </a:rPr>
              <a:t>N</a:t>
            </a:r>
            <a:r>
              <a:rPr lang="en-US" altLang="zh-TW" dirty="0">
                <a:ea typeface="新細明體" charset="-120"/>
              </a:rPr>
              <a:t> corresponding measurements {(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i0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, x</a:t>
            </a:r>
            <a:r>
              <a:rPr lang="en-US" altLang="zh-TW" b="1" i="1" baseline="-25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i1</a:t>
            </a:r>
            <a:r>
              <a:rPr lang="en-US" altLang="zh-TW" dirty="0">
                <a:ea typeface="新細明體" charset="-120"/>
              </a:rPr>
              <a:t>)}, can form </a:t>
            </a:r>
            <a:r>
              <a:rPr lang="en-US" altLang="zh-TW" i="1" dirty="0">
                <a:ea typeface="新細明體" charset="-120"/>
              </a:rPr>
              <a:t>N </a:t>
            </a:r>
            <a:r>
              <a:rPr lang="en-US" altLang="zh-TW" dirty="0">
                <a:ea typeface="新細明體" charset="-120"/>
              </a:rPr>
              <a:t>homogeneous equations for elements in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58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DFDA5-749B-4711-AE06-C699862CBF8D}" type="slidenum">
              <a:rPr lang="en-US" altLang="zh-TW" smtClean="0">
                <a:ea typeface="新細明體" charset="-120"/>
              </a:rPr>
              <a:pPr/>
              <a:t>79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16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Example 1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F3E46-9FE3-44CA-95AD-659B6385ABC2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125" name="Picture 2" descr="C:\Users\vision\Desktop\StructureFromMotion\Hus 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3657600" cy="3200400"/>
          </a:xfrm>
          <a:noFill/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362200" y="5562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ea typeface="新細明體" charset="-120"/>
              </a:rPr>
              <a:t>View A</a:t>
            </a:r>
          </a:p>
        </p:txBody>
      </p:sp>
      <p:pic>
        <p:nvPicPr>
          <p:cNvPr id="7" name="Picture 2" descr="3d art leon keer anamorphic art chalk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3962400" cy="5371253"/>
          </a:xfrm>
          <a:prstGeom prst="rect">
            <a:avLst/>
          </a:prstGeom>
          <a:noFill/>
        </p:spPr>
      </p:pic>
      <p:cxnSp>
        <p:nvCxnSpPr>
          <p:cNvPr id="9" name="直線單箭頭接點 8"/>
          <p:cNvCxnSpPr/>
          <p:nvPr/>
        </p:nvCxnSpPr>
        <p:spPr bwMode="auto">
          <a:xfrm flipV="1">
            <a:off x="4191000" y="3276600"/>
            <a:ext cx="1600200" cy="228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943600" y="28194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?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Given</a:t>
            </a:r>
            <a:r>
              <a:rPr lang="en-US" altLang="zh-TW" dirty="0">
                <a:ea typeface="新細明體" charset="-120"/>
              </a:rPr>
              <a:t>: the fundamental relationship: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en-US" altLang="zh-TW" dirty="0">
              <a:ea typeface="新細明體" charset="-120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the camera motion encoded in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58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DFDA5-749B-4711-AE06-C699862CBF8D}" type="slidenum">
              <a:rPr lang="en-US" altLang="zh-TW" smtClean="0">
                <a:ea typeface="新細明體" charset="-120"/>
              </a:rPr>
              <a:pPr/>
              <a:t>80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16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6"/>
          <p:cNvGrpSpPr/>
          <p:nvPr/>
        </p:nvGrpSpPr>
        <p:grpSpPr>
          <a:xfrm>
            <a:off x="1371600" y="4114800"/>
            <a:ext cx="6324600" cy="1336675"/>
            <a:chOff x="1752600" y="4343400"/>
            <a:chExt cx="6324600" cy="1336675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ea typeface="宋体" pitchFamily="2" charset="-122"/>
                </a:rPr>
                <a:t>1</a:t>
              </a:r>
              <a:endParaRPr kumimoji="1" lang="zh-CN" altLang="en-US" sz="1900" dirty="0">
                <a:ea typeface="宋体" pitchFamily="2" charset="-122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7596336" y="34290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sz="3200" i="1" dirty="0">
                <a:solidFill>
                  <a:srgbClr val="FF0000"/>
                </a:solidFill>
              </a:rPr>
              <a:t>N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2" name="流程圖: 程序 11"/>
          <p:cNvSpPr/>
          <p:nvPr/>
        </p:nvSpPr>
        <p:spPr bwMode="auto">
          <a:xfrm>
            <a:off x="1043608" y="3933056"/>
            <a:ext cx="6696744" cy="1584176"/>
          </a:xfrm>
          <a:prstGeom prst="flowChartProcess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Given</a:t>
            </a:r>
            <a:r>
              <a:rPr lang="en-US" altLang="zh-TW" dirty="0">
                <a:ea typeface="新細明體" charset="-120"/>
              </a:rPr>
              <a:t>: the fundamental relationship: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en-US" altLang="zh-TW" dirty="0">
              <a:ea typeface="新細明體" charset="-120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TW" b="1" dirty="0">
                <a:ea typeface="新細明體" charset="-120"/>
              </a:rPr>
              <a:t>Compute: </a:t>
            </a:r>
            <a:r>
              <a:rPr lang="en-US" altLang="zh-TW" dirty="0">
                <a:ea typeface="新細明體" charset="-120"/>
              </a:rPr>
              <a:t>the camera motion encoded in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</a:p>
          <a:p>
            <a:pPr>
              <a:buSzPct val="50000"/>
              <a:buFont typeface="Wingdings" pitchFamily="2" charset="2"/>
              <a:buChar char="l"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3584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584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DFDA5-749B-4711-AE06-C699862CBF8D}" type="slidenum">
              <a:rPr lang="en-US" altLang="zh-TW" smtClean="0">
                <a:ea typeface="新細明體" charset="-120"/>
              </a:rPr>
              <a:pPr/>
              <a:t>81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160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6"/>
          <p:cNvGrpSpPr/>
          <p:nvPr/>
        </p:nvGrpSpPr>
        <p:grpSpPr>
          <a:xfrm>
            <a:off x="1371600" y="4114800"/>
            <a:ext cx="6324600" cy="1336675"/>
            <a:chOff x="1752600" y="4343400"/>
            <a:chExt cx="6324600" cy="1336675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ea typeface="宋体" pitchFamily="2" charset="-122"/>
                </a:rPr>
                <a:t>1</a:t>
              </a:r>
              <a:endParaRPr kumimoji="1" lang="zh-CN" altLang="en-US" sz="1900" dirty="0">
                <a:ea typeface="宋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907704" y="5445224"/>
            <a:ext cx="541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** </a:t>
            </a:r>
            <a:r>
              <a:rPr lang="en-US" altLang="zh-TW" i="1" dirty="0">
                <a:ea typeface="新細明體" charset="-120"/>
              </a:rPr>
              <a:t>N </a:t>
            </a:r>
            <a:r>
              <a:rPr lang="en-US" altLang="zh-TW" dirty="0">
                <a:ea typeface="新細明體" charset="-120"/>
              </a:rPr>
              <a:t>≥ 8, can compute 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using a SVD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SVD: Singular Value Decomposition</a:t>
            </a:r>
            <a:endParaRPr lang="zh-TW" altLang="en-US" dirty="0">
              <a:ea typeface="新細明體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371600" y="4114800"/>
            <a:ext cx="6324600" cy="1336675"/>
            <a:chOff x="1752600" y="4343400"/>
            <a:chExt cx="6324600" cy="1336675"/>
          </a:xfrm>
        </p:grpSpPr>
        <p:pic>
          <p:nvPicPr>
            <p:cNvPr id="14" name="图片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ea typeface="宋体" pitchFamily="2" charset="-122"/>
                </a:rPr>
                <a:t>1</a:t>
              </a:r>
              <a:endParaRPr kumimoji="1" lang="zh-CN" altLang="en-US" sz="1900" dirty="0">
                <a:ea typeface="宋体" pitchFamily="2" charset="-122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596336" y="34290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sz="3200" i="1" dirty="0">
                <a:solidFill>
                  <a:srgbClr val="FF0000"/>
                </a:solidFill>
              </a:rPr>
              <a:t>N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7" name="流程圖: 程序 16"/>
          <p:cNvSpPr/>
          <p:nvPr/>
        </p:nvSpPr>
        <p:spPr bwMode="auto">
          <a:xfrm>
            <a:off x="1043608" y="3933056"/>
            <a:ext cx="6696744" cy="1584176"/>
          </a:xfrm>
          <a:prstGeom prst="flowChartProcess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Question: </a:t>
            </a:r>
            <a:r>
              <a:rPr lang="en-US" altLang="zh-TW" dirty="0">
                <a:ea typeface="新細明體" charset="-120"/>
              </a:rPr>
              <a:t>In the presence of </a:t>
            </a:r>
            <a:r>
              <a:rPr lang="en-US" altLang="zh-TW" u="sng" dirty="0">
                <a:ea typeface="新細明體" charset="-120"/>
              </a:rPr>
              <a:t>noisy measurement</a:t>
            </a:r>
            <a:r>
              <a:rPr lang="en-US" altLang="zh-TW" dirty="0">
                <a:ea typeface="新細明體" charset="-120"/>
              </a:rPr>
              <a:t>, how close is this estimate to being </a:t>
            </a:r>
            <a:r>
              <a:rPr lang="en-US" altLang="zh-TW" u="sng" dirty="0">
                <a:ea typeface="新細明體" charset="-120"/>
              </a:rPr>
              <a:t>statistically optimal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r>
              <a:rPr lang="en-US" altLang="zh-TW" b="1" dirty="0">
                <a:ea typeface="新細明體" charset="-120"/>
              </a:rPr>
              <a:t>Observation: </a:t>
            </a:r>
            <a:r>
              <a:rPr lang="en-US" altLang="zh-TW" dirty="0">
                <a:ea typeface="新細明體" charset="-120"/>
              </a:rPr>
              <a:t>In the matrix, some entries are </a:t>
            </a:r>
            <a:r>
              <a:rPr lang="en-US" altLang="zh-TW" u="sng" dirty="0">
                <a:ea typeface="新細明體" charset="-120"/>
              </a:rPr>
              <a:t>products</a:t>
            </a:r>
            <a:r>
              <a:rPr lang="en-US" altLang="zh-TW" dirty="0">
                <a:ea typeface="新細明體" charset="-120"/>
              </a:rPr>
              <a:t> of image measurements while others are </a:t>
            </a:r>
            <a:r>
              <a:rPr lang="en-US" altLang="zh-TW" u="sng" dirty="0">
                <a:ea typeface="新細明體" charset="-120"/>
              </a:rPr>
              <a:t>direct</a:t>
            </a:r>
            <a:r>
              <a:rPr lang="en-US" altLang="zh-TW" dirty="0">
                <a:ea typeface="新細明體" charset="-120"/>
              </a:rPr>
              <a:t> image measurements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891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891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6DC55B-0483-4078-ACA5-EFEF1FB9656B}" type="slidenum">
              <a:rPr lang="en-US" altLang="zh-TW" smtClean="0">
                <a:ea typeface="新細明體" charset="-120"/>
              </a:rPr>
              <a:pPr/>
              <a:t>82</a:t>
            </a:fld>
            <a:endParaRPr lang="en-US" altLang="zh-TW">
              <a:ea typeface="新細明體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24000" y="4683125"/>
            <a:ext cx="6324600" cy="1336675"/>
            <a:chOff x="1752600" y="4343400"/>
            <a:chExt cx="6324600" cy="1336675"/>
          </a:xfrm>
        </p:grpSpPr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632460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ea typeface="宋体" pitchFamily="2" charset="-122"/>
                </a:rPr>
                <a:t>1</a:t>
              </a:r>
              <a:endParaRPr kumimoji="1" lang="zh-CN" altLang="en-US" sz="1900" dirty="0">
                <a:ea typeface="宋体" pitchFamily="2" charset="-122"/>
              </a:endParaRPr>
            </a:p>
          </p:txBody>
        </p:sp>
      </p:grpSp>
      <p:sp>
        <p:nvSpPr>
          <p:cNvPr id="11" name="橢圓 10"/>
          <p:cNvSpPr/>
          <p:nvPr/>
        </p:nvSpPr>
        <p:spPr bwMode="auto">
          <a:xfrm>
            <a:off x="2411760" y="450912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6228184" y="450912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Question: </a:t>
            </a:r>
            <a:r>
              <a:rPr lang="en-US" altLang="zh-TW" dirty="0">
                <a:ea typeface="新細明體" charset="-120"/>
              </a:rPr>
              <a:t>In the presence of </a:t>
            </a:r>
            <a:r>
              <a:rPr lang="en-US" altLang="zh-TW" u="sng" dirty="0">
                <a:ea typeface="新細明體" charset="-120"/>
              </a:rPr>
              <a:t>noisy measurement</a:t>
            </a:r>
            <a:r>
              <a:rPr lang="en-US" altLang="zh-TW" dirty="0">
                <a:ea typeface="新細明體" charset="-120"/>
              </a:rPr>
              <a:t>, how close is this estimate to being </a:t>
            </a:r>
            <a:r>
              <a:rPr lang="en-US" altLang="zh-TW" u="sng" dirty="0">
                <a:ea typeface="新細明體" charset="-120"/>
              </a:rPr>
              <a:t>statistically optimal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r>
              <a:rPr lang="en-US" altLang="zh-TW" b="1" dirty="0">
                <a:ea typeface="新細明體" charset="-120"/>
              </a:rPr>
              <a:t>Answer: </a:t>
            </a:r>
            <a:r>
              <a:rPr lang="en-US" altLang="zh-TW" u="sng" dirty="0">
                <a:ea typeface="新細明體" charset="-120"/>
              </a:rPr>
              <a:t>Noise amplified</a:t>
            </a:r>
            <a:r>
              <a:rPr lang="en-US" altLang="zh-TW" dirty="0">
                <a:ea typeface="新細明體" charset="-120"/>
              </a:rPr>
              <a:t> by the other element in the product, lead to </a:t>
            </a:r>
            <a:r>
              <a:rPr lang="en-US" altLang="zh-TW" u="sng" dirty="0">
                <a:ea typeface="新細明體" charset="-120"/>
              </a:rPr>
              <a:t>poor scaling</a:t>
            </a:r>
            <a:r>
              <a:rPr lang="en-US" altLang="zh-TW" dirty="0">
                <a:ea typeface="新細明體" charset="-120"/>
              </a:rPr>
              <a:t> (i.e. inordinately large influence of points far from image center)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99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99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7F22B-8D03-4CD5-924C-1760740E6B11}" type="slidenum">
              <a:rPr lang="en-US" altLang="zh-TW" smtClean="0">
                <a:ea typeface="新細明體" charset="-120"/>
              </a:rPr>
              <a:pPr/>
              <a:t>83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Question: </a:t>
            </a:r>
            <a:r>
              <a:rPr lang="en-US" altLang="zh-TW" dirty="0">
                <a:ea typeface="新細明體" charset="-120"/>
              </a:rPr>
              <a:t>In the presence of </a:t>
            </a:r>
            <a:r>
              <a:rPr lang="en-US" altLang="zh-TW" u="sng" dirty="0">
                <a:ea typeface="新細明體" charset="-120"/>
              </a:rPr>
              <a:t>noisy measurement</a:t>
            </a:r>
            <a:r>
              <a:rPr lang="en-US" altLang="zh-TW" dirty="0">
                <a:ea typeface="新細明體" charset="-120"/>
              </a:rPr>
              <a:t>, how close is this estimate to being </a:t>
            </a:r>
            <a:r>
              <a:rPr lang="en-US" altLang="zh-TW" u="sng" dirty="0">
                <a:ea typeface="新細明體" charset="-120"/>
              </a:rPr>
              <a:t>statistically optimal</a:t>
            </a:r>
            <a:r>
              <a:rPr lang="en-US" altLang="zh-TW" dirty="0">
                <a:ea typeface="新細明體" charset="-120"/>
              </a:rPr>
              <a:t>?</a:t>
            </a:r>
          </a:p>
          <a:p>
            <a:r>
              <a:rPr lang="en-US" altLang="zh-TW" b="1" dirty="0">
                <a:ea typeface="新細明體" charset="-120"/>
              </a:rPr>
              <a:t>Answer: </a:t>
            </a:r>
            <a:r>
              <a:rPr lang="en-US" altLang="zh-TW" u="sng" dirty="0">
                <a:ea typeface="新細明體" charset="-120"/>
              </a:rPr>
              <a:t>Noise amplified</a:t>
            </a:r>
            <a:r>
              <a:rPr lang="en-US" altLang="zh-TW" dirty="0">
                <a:ea typeface="新細明體" charset="-120"/>
              </a:rPr>
              <a:t> by the other element in the product, lead to </a:t>
            </a:r>
            <a:r>
              <a:rPr lang="en-US" altLang="zh-TW" u="sng" dirty="0">
                <a:ea typeface="新細明體" charset="-120"/>
              </a:rPr>
              <a:t>poor scaling</a:t>
            </a:r>
            <a:r>
              <a:rPr lang="en-US" altLang="zh-TW" dirty="0">
                <a:ea typeface="新細明體" charset="-120"/>
              </a:rPr>
              <a:t> (i.e. inordinately large influence of points far from image center)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99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99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7F22B-8D03-4CD5-924C-1760740E6B11}" type="slidenum">
              <a:rPr lang="en-US" altLang="zh-TW" smtClean="0">
                <a:ea typeface="新細明體" charset="-120"/>
              </a:rPr>
              <a:pPr/>
              <a:t>84</a:t>
            </a:fld>
            <a:endParaRPr lang="en-US" altLang="zh-TW">
              <a:ea typeface="新細明體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47800" y="4038600"/>
            <a:ext cx="6400800" cy="1524000"/>
            <a:chOff x="1676400" y="4156075"/>
            <a:chExt cx="6400800" cy="1524000"/>
          </a:xfrm>
        </p:grpSpPr>
        <p:pic>
          <p:nvPicPr>
            <p:cNvPr id="7" name="图片 1"/>
            <p:cNvPicPr>
              <a:picLocks noChangeAspect="1"/>
            </p:cNvPicPr>
            <p:nvPr/>
          </p:nvPicPr>
          <p:blipFill>
            <a:blip r:embed="rId3" cstate="print"/>
            <a:srcRect l="-1205" t="-14015"/>
            <a:stretch>
              <a:fillRect/>
            </a:stretch>
          </p:blipFill>
          <p:spPr bwMode="auto">
            <a:xfrm>
              <a:off x="1676400" y="4156075"/>
              <a:ext cx="6400800" cy="1524000"/>
            </a:xfrm>
            <a:prstGeom prst="rect">
              <a:avLst/>
            </a:prstGeom>
            <a:solidFill>
              <a:srgbClr val="FFFFFF"/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文本框 3"/>
            <p:cNvSpPr txBox="1">
              <a:spLocks noChangeArrowheads="1"/>
            </p:cNvSpPr>
            <p:nvPr/>
          </p:nvSpPr>
          <p:spPr bwMode="auto">
            <a:xfrm>
              <a:off x="2819400" y="4752975"/>
              <a:ext cx="133350" cy="384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900" dirty="0">
                  <a:ea typeface="宋体" pitchFamily="2" charset="-122"/>
                </a:rPr>
                <a:t>1</a:t>
              </a:r>
              <a:endParaRPr kumimoji="1" lang="zh-CN" altLang="en-US" sz="1900" dirty="0">
                <a:ea typeface="宋体" pitchFamily="2" charset="-122"/>
              </a:endParaRPr>
            </a:p>
          </p:txBody>
        </p:sp>
      </p:grpSp>
      <p:sp>
        <p:nvSpPr>
          <p:cNvPr id="9" name="橢圓 8"/>
          <p:cNvSpPr/>
          <p:nvPr/>
        </p:nvSpPr>
        <p:spPr bwMode="auto">
          <a:xfrm>
            <a:off x="2339752" y="4077072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228184" y="4077072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Possible solution (Hartley, 1997):</a:t>
            </a:r>
            <a:endParaRPr lang="en-US" altLang="zh-TW" dirty="0">
              <a:ea typeface="新細明體" charset="-120"/>
            </a:endParaRP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Point coordinates should be </a:t>
            </a:r>
            <a:r>
              <a:rPr lang="en-US" altLang="zh-TW" u="sng" dirty="0">
                <a:ea typeface="新細明體" charset="-120"/>
              </a:rPr>
              <a:t>translated</a:t>
            </a:r>
            <a:r>
              <a:rPr lang="en-US" altLang="zh-TW" dirty="0">
                <a:ea typeface="新細明體" charset="-120"/>
              </a:rPr>
              <a:t> and </a:t>
            </a:r>
            <a:r>
              <a:rPr lang="en-US" altLang="zh-TW" u="sng" dirty="0">
                <a:ea typeface="新細明體" charset="-120"/>
              </a:rPr>
              <a:t>scaled</a:t>
            </a:r>
            <a:r>
              <a:rPr lang="en-US" altLang="zh-TW" dirty="0">
                <a:ea typeface="新細明體" charset="-120"/>
              </a:rPr>
              <a:t> so that their </a:t>
            </a:r>
            <a:r>
              <a:rPr lang="en-US" altLang="zh-TW" dirty="0" err="1">
                <a:ea typeface="新細明體" charset="-120"/>
              </a:rPr>
              <a:t>centroid</a:t>
            </a:r>
            <a:r>
              <a:rPr lang="en-US" altLang="zh-TW" dirty="0">
                <a:ea typeface="新細明體" charset="-120"/>
              </a:rPr>
              <a:t> lies at the origin and their variance is unity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399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99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7F22B-8D03-4CD5-924C-1760740E6B11}" type="slidenum">
              <a:rPr lang="en-US" altLang="zh-TW" smtClean="0">
                <a:ea typeface="新細明體" charset="-120"/>
              </a:rPr>
              <a:pPr/>
              <a:t>85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6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53000"/>
            <a:ext cx="6667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Possible solution (Hartley, 1997):</a:t>
            </a:r>
            <a:endParaRPr lang="en-US" altLang="zh-TW" sz="2400" dirty="0">
              <a:ea typeface="新細明體" charset="-120"/>
            </a:endParaRPr>
          </a:p>
          <a:p>
            <a:pPr>
              <a:buNone/>
            </a:pPr>
            <a:r>
              <a:rPr lang="en-US" altLang="zh-TW" sz="2400" dirty="0">
                <a:ea typeface="新細明體" charset="-120"/>
              </a:rPr>
              <a:t>	</a:t>
            </a:r>
            <a:r>
              <a:rPr lang="en-US" altLang="zh-TW" dirty="0">
                <a:ea typeface="新細明體" charset="-120"/>
              </a:rPr>
              <a:t>Once the essential matrix     has been computed from the transformed coordinates, where		   the original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can be recovered as:</a:t>
            </a:r>
          </a:p>
          <a:p>
            <a:pPr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buNone/>
            </a:pPr>
            <a:r>
              <a:rPr lang="en-US" altLang="zh-TW" sz="2000" dirty="0">
                <a:ea typeface="新細明體" charset="-120"/>
              </a:rPr>
              <a:t>	Other solutions: Zhang, 1998; </a:t>
            </a:r>
            <a:r>
              <a:rPr lang="en-US" altLang="zh-TW" sz="2000" dirty="0" err="1"/>
              <a:t>Torr</a:t>
            </a:r>
            <a:r>
              <a:rPr lang="en-US" altLang="zh-TW" sz="2000" dirty="0"/>
              <a:t> and Fitzgibbon, 2004; </a:t>
            </a:r>
            <a:br>
              <a:rPr lang="en-US" altLang="zh-TW" sz="2000" dirty="0"/>
            </a:br>
            <a:r>
              <a:rPr lang="en-US" altLang="zh-TW" sz="2000" dirty="0"/>
              <a:t>please refer to </a:t>
            </a:r>
            <a:r>
              <a:rPr lang="en-US" altLang="zh-TW" sz="2000" dirty="0">
                <a:ea typeface="新細明體" charset="-120"/>
              </a:rPr>
              <a:t>p. 350 in the text</a:t>
            </a:r>
          </a:p>
        </p:txBody>
      </p:sp>
      <p:sp>
        <p:nvSpPr>
          <p:cNvPr id="39940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399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7F22B-8D03-4CD5-924C-1760740E6B11}" type="slidenum">
              <a:rPr lang="en-US" altLang="zh-TW" smtClean="0">
                <a:ea typeface="新細明體" charset="-120"/>
              </a:rPr>
              <a:pPr/>
              <a:t>86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95800"/>
            <a:ext cx="1931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00400"/>
            <a:ext cx="1419225" cy="4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0"/>
            <a:ext cx="30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translation vector: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an </a:t>
            </a:r>
            <a:r>
              <a:rPr lang="en-US" altLang="zh-CN" u="sng" dirty="0">
                <a:ea typeface="宋体" pitchFamily="2" charset="-122"/>
              </a:rPr>
              <a:t>estimate for the essential matrix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u="sng" dirty="0">
                <a:ea typeface="宋体" pitchFamily="2" charset="-122"/>
              </a:rPr>
              <a:t> has been recovered</a:t>
            </a:r>
            <a:r>
              <a:rPr lang="en-US" altLang="zh-TW" dirty="0">
                <a:ea typeface="新細明體" charset="-120"/>
              </a:rPr>
              <a:t>, the direction of the translation </a:t>
            </a:r>
            <a:r>
              <a:rPr lang="en-US" altLang="zh-TW" u="sng" dirty="0">
                <a:ea typeface="新細明體" charset="-120"/>
              </a:rPr>
              <a:t>vector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b="1" i="1" u="sng" dirty="0">
                <a:ea typeface="新細明體" charset="-120"/>
              </a:rPr>
              <a:t> </a:t>
            </a:r>
            <a:r>
              <a:rPr lang="en-US" altLang="zh-TW" u="sng" dirty="0">
                <a:ea typeface="新細明體" charset="-120"/>
              </a:rPr>
              <a:t>can be estimated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But the </a:t>
            </a:r>
            <a:r>
              <a:rPr lang="en-US" altLang="zh-TW" u="sng" dirty="0">
                <a:ea typeface="新細明體" charset="-120"/>
              </a:rPr>
              <a:t>absolute distance </a:t>
            </a:r>
            <a:r>
              <a:rPr lang="en-US" altLang="zh-TW" dirty="0">
                <a:ea typeface="新細明體" charset="-120"/>
              </a:rPr>
              <a:t>between two cameras can </a:t>
            </a:r>
            <a:r>
              <a:rPr lang="en-US" altLang="zh-TW" u="sng" dirty="0">
                <a:ea typeface="新細明體" charset="-120"/>
              </a:rPr>
              <a:t>never be recovered </a:t>
            </a:r>
            <a:r>
              <a:rPr lang="en-US" altLang="zh-TW" dirty="0">
                <a:ea typeface="新細明體" charset="-120"/>
              </a:rPr>
              <a:t>from pure image measurement alone without </a:t>
            </a:r>
            <a:r>
              <a:rPr lang="en-US" altLang="zh-TW" i="1" dirty="0">
                <a:ea typeface="新細明體" charset="-120"/>
              </a:rPr>
              <a:t>ground control points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87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translation vector: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To estimate direction      , observe that </a:t>
            </a:r>
            <a:r>
              <a:rPr lang="en-US" altLang="zh-TW" u="sng" dirty="0">
                <a:ea typeface="新細明體" charset="-120"/>
              </a:rPr>
              <a:t>under the ideal noise-free conditions</a:t>
            </a:r>
            <a:r>
              <a:rPr lang="en-US" altLang="zh-TW" dirty="0">
                <a:ea typeface="新細明體" charset="-120"/>
              </a:rPr>
              <a:t>, the essential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is singular, i.e.,   </a:t>
            </a: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This singularity shows up as </a:t>
            </a:r>
            <a:r>
              <a:rPr lang="en-US" altLang="zh-TW" u="sng" dirty="0">
                <a:ea typeface="新細明體" charset="-120"/>
              </a:rPr>
              <a:t>a singular value of 0</a:t>
            </a:r>
            <a:r>
              <a:rPr lang="en-US" altLang="zh-TW" dirty="0">
                <a:ea typeface="新細明體" charset="-120"/>
              </a:rPr>
              <a:t> when an SVD of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dirty="0">
                <a:ea typeface="新細明體" charset="-120"/>
              </a:rPr>
              <a:t> is performed</a:t>
            </a:r>
          </a:p>
          <a:p>
            <a:endParaRPr lang="en-US" altLang="zh-TW" b="1" i="1" dirty="0">
              <a:ea typeface="新細明體" charset="-120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88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rcRect r="11458"/>
          <a:stretch>
            <a:fillRect/>
          </a:stretch>
        </p:blipFill>
        <p:spPr bwMode="auto">
          <a:xfrm>
            <a:off x="4648200" y="2362200"/>
            <a:ext cx="2024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114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00600"/>
            <a:ext cx="71516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00600"/>
            <a:ext cx="71516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translation vector: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When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is computed from </a:t>
            </a:r>
            <a:r>
              <a:rPr lang="en-US" altLang="zh-CN" u="sng" dirty="0">
                <a:ea typeface="宋体" pitchFamily="2" charset="-122"/>
              </a:rPr>
              <a:t>noisy measurements</a:t>
            </a:r>
            <a:r>
              <a:rPr lang="en-US" altLang="zh-CN" dirty="0">
                <a:ea typeface="宋体" pitchFamily="2" charset="-122"/>
              </a:rPr>
              <a:t>, the </a:t>
            </a:r>
            <a:r>
              <a:rPr lang="en-US" altLang="zh-CN" u="sng" dirty="0">
                <a:ea typeface="宋体" pitchFamily="2" charset="-122"/>
              </a:rPr>
              <a:t>singular vector associated with the smallest singular value</a:t>
            </a:r>
            <a:r>
              <a:rPr lang="en-US" altLang="zh-CN" dirty="0">
                <a:ea typeface="宋体" pitchFamily="2" charset="-122"/>
              </a:rPr>
              <a:t> gives us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</a:p>
          <a:p>
            <a:pPr>
              <a:buNone/>
            </a:pPr>
            <a:r>
              <a:rPr lang="en-US" altLang="zh-TW" dirty="0"/>
              <a:t>	The other two singular values should be similar but are not equal to 1</a:t>
            </a:r>
            <a:endParaRPr lang="en-US" altLang="zh-TW" b="1" i="1" dirty="0">
              <a:ea typeface="新細明體" charset="-120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89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charset="-120"/>
              </a:rPr>
              <a:t>Example 1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F3E46-9FE3-44CA-95AD-659B6385ABC2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125" name="Picture 2" descr="C:\Users\vision\Desktop\StructureFromMotion\Hus 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3657600" cy="3200400"/>
          </a:xfrm>
          <a:noFill/>
        </p:spPr>
      </p:pic>
      <p:sp>
        <p:nvSpPr>
          <p:cNvPr id="8" name="矩形 7"/>
          <p:cNvSpPr/>
          <p:nvPr/>
        </p:nvSpPr>
        <p:spPr bwMode="auto">
          <a:xfrm rot="2285239">
            <a:off x="6311458" y="2501459"/>
            <a:ext cx="1066800" cy="1066800"/>
          </a:xfrm>
          <a:prstGeom prst="rect">
            <a:avLst/>
          </a:prstGeom>
          <a:solidFill>
            <a:srgbClr val="993300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6172200" y="502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kumimoji="0" lang="zh-TW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926863" y="5098064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1400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zh-TW" alt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弧形 10"/>
          <p:cNvSpPr/>
          <p:nvPr/>
        </p:nvSpPr>
        <p:spPr bwMode="auto">
          <a:xfrm rot="10220049">
            <a:off x="5988899" y="3702901"/>
            <a:ext cx="1676400" cy="1676400"/>
          </a:xfrm>
          <a:prstGeom prst="arc">
            <a:avLst>
              <a:gd name="adj1" fmla="val 16200000"/>
              <a:gd name="adj2" fmla="val 18046651"/>
            </a:avLst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362200" y="5562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>
                <a:ea typeface="新細明體" charset="-120"/>
              </a:rPr>
              <a:t>View A</a:t>
            </a:r>
          </a:p>
        </p:txBody>
      </p:sp>
      <p:cxnSp>
        <p:nvCxnSpPr>
          <p:cNvPr id="14" name="直線單箭頭接點 13"/>
          <p:cNvCxnSpPr>
            <a:stCxn id="9" idx="1"/>
          </p:cNvCxnSpPr>
          <p:nvPr/>
        </p:nvCxnSpPr>
        <p:spPr bwMode="auto">
          <a:xfrm flipH="1" flipV="1">
            <a:off x="5410200" y="2895600"/>
            <a:ext cx="817796" cy="2189396"/>
          </a:xfrm>
          <a:prstGeom prst="straightConnector1">
            <a:avLst/>
          </a:prstGeom>
          <a:ln>
            <a:prstDash val="dashDot"/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9" idx="6"/>
          </p:cNvCxnSpPr>
          <p:nvPr/>
        </p:nvCxnSpPr>
        <p:spPr bwMode="auto">
          <a:xfrm flipV="1">
            <a:off x="6553200" y="2971800"/>
            <a:ext cx="1219200" cy="2247900"/>
          </a:xfrm>
          <a:prstGeom prst="straightConnector1">
            <a:avLst/>
          </a:prstGeom>
          <a:ln>
            <a:prstDash val="dashDot"/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0" idx="6"/>
          </p:cNvCxnSpPr>
          <p:nvPr/>
        </p:nvCxnSpPr>
        <p:spPr bwMode="auto">
          <a:xfrm flipV="1">
            <a:off x="7307863" y="3124200"/>
            <a:ext cx="464537" cy="21643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0" idx="2"/>
          </p:cNvCxnSpPr>
          <p:nvPr/>
        </p:nvCxnSpPr>
        <p:spPr bwMode="auto">
          <a:xfrm flipH="1" flipV="1">
            <a:off x="5562600" y="3048000"/>
            <a:ext cx="1364263" cy="22405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42"/>
          <a:stretch>
            <a:fillRect/>
          </a:stretch>
        </p:blipFill>
        <p:spPr bwMode="auto">
          <a:xfrm>
            <a:off x="762000" y="4953000"/>
            <a:ext cx="7791450" cy="13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5841" r="71429"/>
          <a:stretch>
            <a:fillRect/>
          </a:stretch>
        </p:blipFill>
        <p:spPr bwMode="auto">
          <a:xfrm>
            <a:off x="1905000" y="320040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has been recovered, we can estimate the corresponding rotation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endParaRPr lang="en-US" altLang="zh-CN" b="1" i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Since 	 projects a vector onto </a:t>
            </a:r>
            <a:r>
              <a:rPr lang="en-US" altLang="zh-CN" u="sng" dirty="0">
                <a:ea typeface="宋体" pitchFamily="2" charset="-122"/>
              </a:rPr>
              <a:t>a set of orthogonal basis vectors</a:t>
            </a:r>
            <a:r>
              <a:rPr lang="en-US" altLang="zh-TW" dirty="0"/>
              <a:t> that include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dirty="0"/>
              <a:t>, </a:t>
            </a:r>
            <a:r>
              <a:rPr lang="en-US" altLang="zh-TW" u="sng" dirty="0"/>
              <a:t>zeros out the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u="sng" dirty="0"/>
              <a:t> component</a:t>
            </a:r>
            <a:r>
              <a:rPr lang="en-US" altLang="zh-TW" dirty="0"/>
              <a:t>, and </a:t>
            </a:r>
            <a:r>
              <a:rPr lang="en-US" altLang="zh-TW" u="sng" dirty="0"/>
              <a:t>rotates the other two by 90°</a:t>
            </a:r>
            <a:endParaRPr lang="en-US" altLang="zh-CN" u="sng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90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ransition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42"/>
          <a:stretch>
            <a:fillRect/>
          </a:stretch>
        </p:blipFill>
        <p:spPr bwMode="auto">
          <a:xfrm>
            <a:off x="762000" y="4953000"/>
            <a:ext cx="7791450" cy="13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5841" r="71429"/>
          <a:stretch>
            <a:fillRect/>
          </a:stretch>
        </p:blipFill>
        <p:spPr bwMode="auto">
          <a:xfrm>
            <a:off x="1905000" y="320040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has been recovered, we can estimate the corresponding rotation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endParaRPr lang="en-US" altLang="zh-CN" b="1" i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Since 	 projects a vector onto </a:t>
            </a:r>
            <a:r>
              <a:rPr lang="en-US" altLang="zh-CN" u="sng" dirty="0">
                <a:ea typeface="宋体" pitchFamily="2" charset="-122"/>
              </a:rPr>
              <a:t>a set of orthogonal basis vectors</a:t>
            </a:r>
            <a:r>
              <a:rPr lang="en-US" altLang="zh-TW" dirty="0"/>
              <a:t> that include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dirty="0"/>
              <a:t>, </a:t>
            </a:r>
            <a:r>
              <a:rPr lang="en-US" altLang="zh-TW" u="sng" dirty="0"/>
              <a:t>zeros out the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u="sng" dirty="0"/>
              <a:t> component</a:t>
            </a:r>
            <a:r>
              <a:rPr lang="en-US" altLang="zh-TW" dirty="0"/>
              <a:t>, and </a:t>
            </a:r>
            <a:r>
              <a:rPr lang="en-US" altLang="zh-TW" u="sng" dirty="0"/>
              <a:t>rotates the other two by 90°</a:t>
            </a:r>
            <a:endParaRPr lang="en-US" altLang="zh-CN" u="sng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81400"/>
            <a:ext cx="5219700" cy="65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 bwMode="auto">
          <a:xfrm>
            <a:off x="1600200" y="5334000"/>
            <a:ext cx="12954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2438400" y="4191000"/>
            <a:ext cx="7620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42"/>
          <a:stretch>
            <a:fillRect/>
          </a:stretch>
        </p:blipFill>
        <p:spPr bwMode="auto">
          <a:xfrm>
            <a:off x="762000" y="4953000"/>
            <a:ext cx="7791450" cy="13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5841" r="71429"/>
          <a:stretch>
            <a:fillRect/>
          </a:stretch>
        </p:blipFill>
        <p:spPr bwMode="auto">
          <a:xfrm>
            <a:off x="1905000" y="320040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has been recovered, we can estimate the corresponding rotation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endParaRPr lang="en-US" altLang="zh-CN" b="1" i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Since 	 projects a vector onto </a:t>
            </a:r>
            <a:r>
              <a:rPr lang="en-US" altLang="zh-CN" u="sng" dirty="0">
                <a:ea typeface="宋体" pitchFamily="2" charset="-122"/>
              </a:rPr>
              <a:t>a set of orthogonal basis vectors</a:t>
            </a:r>
            <a:r>
              <a:rPr lang="en-US" altLang="zh-TW" dirty="0"/>
              <a:t> that include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dirty="0"/>
              <a:t>, </a:t>
            </a:r>
            <a:r>
              <a:rPr lang="en-US" altLang="zh-TW" u="sng" dirty="0"/>
              <a:t>zeros out the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u="sng" dirty="0"/>
              <a:t> component</a:t>
            </a:r>
            <a:r>
              <a:rPr lang="en-US" altLang="zh-TW" dirty="0"/>
              <a:t>, and </a:t>
            </a:r>
            <a:r>
              <a:rPr lang="en-US" altLang="zh-TW" u="sng" dirty="0"/>
              <a:t>rotates the other two by 90°</a:t>
            </a:r>
            <a:endParaRPr lang="en-US" altLang="zh-CN" u="sng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81400"/>
            <a:ext cx="5219700" cy="65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 bwMode="auto">
          <a:xfrm>
            <a:off x="1600200" y="5334000"/>
            <a:ext cx="12954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2438400" y="4191000"/>
            <a:ext cx="7620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橢圓 11"/>
          <p:cNvSpPr/>
          <p:nvPr/>
        </p:nvSpPr>
        <p:spPr bwMode="auto">
          <a:xfrm>
            <a:off x="4181476" y="3733802"/>
            <a:ext cx="32385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296026" y="3743327"/>
            <a:ext cx="32385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弧形接點 13"/>
          <p:cNvCxnSpPr>
            <a:stCxn id="12" idx="0"/>
            <a:endCxn id="13" idx="0"/>
          </p:cNvCxnSpPr>
          <p:nvPr/>
        </p:nvCxnSpPr>
        <p:spPr bwMode="auto">
          <a:xfrm rot="16200000" flipH="1">
            <a:off x="5395913" y="2681289"/>
            <a:ext cx="9525" cy="2114550"/>
          </a:xfrm>
          <a:prstGeom prst="curvedConnector3">
            <a:avLst>
              <a:gd name="adj1" fmla="val -240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42"/>
          <a:stretch>
            <a:fillRect/>
          </a:stretch>
        </p:blipFill>
        <p:spPr bwMode="auto">
          <a:xfrm>
            <a:off x="762000" y="4953000"/>
            <a:ext cx="7791450" cy="13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5841" r="71429"/>
          <a:stretch>
            <a:fillRect/>
          </a:stretch>
        </p:blipFill>
        <p:spPr bwMode="auto">
          <a:xfrm>
            <a:off x="1905000" y="320040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has been recovered, we can estimate the corresponding rotation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endParaRPr lang="en-US" altLang="zh-CN" b="1" i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Since 	 projects a vector onto </a:t>
            </a:r>
            <a:r>
              <a:rPr lang="en-US" altLang="zh-CN" u="sng" dirty="0">
                <a:ea typeface="宋体" pitchFamily="2" charset="-122"/>
              </a:rPr>
              <a:t>a set of orthogonal basis vectors</a:t>
            </a:r>
            <a:r>
              <a:rPr lang="en-US" altLang="zh-TW" dirty="0"/>
              <a:t> that include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dirty="0"/>
              <a:t>, </a:t>
            </a:r>
            <a:r>
              <a:rPr lang="en-US" altLang="zh-TW" u="sng" dirty="0"/>
              <a:t>zeros out the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u="sng" dirty="0"/>
              <a:t> component</a:t>
            </a:r>
            <a:r>
              <a:rPr lang="en-US" altLang="zh-TW" dirty="0"/>
              <a:t>, and </a:t>
            </a:r>
            <a:r>
              <a:rPr lang="en-US" altLang="zh-TW" u="sng" dirty="0"/>
              <a:t>rotates the other two by 90°</a:t>
            </a:r>
            <a:endParaRPr lang="en-US" altLang="zh-CN" u="sng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81400"/>
            <a:ext cx="5219700" cy="65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 bwMode="auto">
          <a:xfrm>
            <a:off x="1600200" y="5334000"/>
            <a:ext cx="12954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2438400" y="4191000"/>
            <a:ext cx="7620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橢圓 11"/>
          <p:cNvSpPr/>
          <p:nvPr/>
        </p:nvSpPr>
        <p:spPr bwMode="auto">
          <a:xfrm>
            <a:off x="4448176" y="3771901"/>
            <a:ext cx="323850" cy="34290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562726" y="3781426"/>
            <a:ext cx="323850" cy="34290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弧形接點 13"/>
          <p:cNvCxnSpPr>
            <a:stCxn id="12" idx="4"/>
            <a:endCxn id="13" idx="4"/>
          </p:cNvCxnSpPr>
          <p:nvPr/>
        </p:nvCxnSpPr>
        <p:spPr bwMode="auto">
          <a:xfrm rot="16200000" flipH="1">
            <a:off x="5662614" y="3062288"/>
            <a:ext cx="9525" cy="2114550"/>
          </a:xfrm>
          <a:prstGeom prst="curvedConnector3">
            <a:avLst>
              <a:gd name="adj1" fmla="val 2500000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42"/>
          <a:stretch>
            <a:fillRect/>
          </a:stretch>
        </p:blipFill>
        <p:spPr bwMode="auto">
          <a:xfrm>
            <a:off x="762000" y="4953000"/>
            <a:ext cx="7791450" cy="13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5841" r="71429"/>
          <a:stretch>
            <a:fillRect/>
          </a:stretch>
        </p:blipFill>
        <p:spPr bwMode="auto">
          <a:xfrm>
            <a:off x="1905000" y="320040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Once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has been recovered, we can estimate the corresponding rotation matrix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</a:t>
            </a:r>
            <a:endParaRPr lang="en-US" altLang="zh-CN" b="1" i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Since 	 projects a vector onto </a:t>
            </a:r>
            <a:r>
              <a:rPr lang="en-US" altLang="zh-CN" u="sng" dirty="0">
                <a:ea typeface="宋体" pitchFamily="2" charset="-122"/>
              </a:rPr>
              <a:t>a set of orthogonal basis vectors</a:t>
            </a:r>
            <a:r>
              <a:rPr lang="en-US" altLang="zh-TW" dirty="0"/>
              <a:t> that include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dirty="0"/>
              <a:t>, </a:t>
            </a:r>
            <a:r>
              <a:rPr lang="en-US" altLang="zh-TW" u="sng" dirty="0"/>
              <a:t>zeros out the </a:t>
            </a:r>
            <a:r>
              <a:rPr lang="en-US" altLang="zh-TW" b="1" i="1" u="sng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u="sng" dirty="0"/>
              <a:t> component</a:t>
            </a:r>
            <a:r>
              <a:rPr lang="en-US" altLang="zh-TW" dirty="0"/>
              <a:t>, and </a:t>
            </a:r>
            <a:r>
              <a:rPr lang="en-US" altLang="zh-TW" u="sng" dirty="0"/>
              <a:t>rotates the other two by 90°</a:t>
            </a:r>
            <a:endParaRPr lang="en-US" altLang="zh-CN" u="sng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81400"/>
            <a:ext cx="5219700" cy="65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 bwMode="auto">
          <a:xfrm>
            <a:off x="1600200" y="5334000"/>
            <a:ext cx="1295400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2438400" y="4191000"/>
            <a:ext cx="7620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橢圓 11"/>
          <p:cNvSpPr/>
          <p:nvPr/>
        </p:nvSpPr>
        <p:spPr bwMode="auto">
          <a:xfrm>
            <a:off x="4448176" y="3771901"/>
            <a:ext cx="323850" cy="34290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562726" y="3781426"/>
            <a:ext cx="323850" cy="34290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弧形接點 13"/>
          <p:cNvCxnSpPr>
            <a:stCxn id="12" idx="4"/>
            <a:endCxn id="13" idx="4"/>
          </p:cNvCxnSpPr>
          <p:nvPr/>
        </p:nvCxnSpPr>
        <p:spPr bwMode="auto">
          <a:xfrm rot="16200000" flipH="1">
            <a:off x="5662614" y="3062288"/>
            <a:ext cx="9525" cy="2114550"/>
          </a:xfrm>
          <a:prstGeom prst="curvedConnector3">
            <a:avLst>
              <a:gd name="adj1" fmla="val 2500000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419600"/>
            <a:ext cx="2695575" cy="66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257800"/>
            <a:ext cx="2133600" cy="56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We only know both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</a:t>
            </a:r>
            <a:r>
              <a:rPr lang="en-US" altLang="zh-CN" dirty="0">
                <a:ea typeface="宋体" pitchFamily="2" charset="-122"/>
              </a:rPr>
              <a:t> and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dirty="0">
                <a:ea typeface="宋体" pitchFamily="2" charset="-122"/>
              </a:rPr>
              <a:t> up to a sign. </a:t>
            </a: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Furthermore, the matrices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CN" dirty="0">
                <a:ea typeface="宋体" pitchFamily="2" charset="-122"/>
              </a:rPr>
              <a:t> and </a:t>
            </a:r>
            <a:r>
              <a:rPr lang="en-US" altLang="zh-TW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V</a:t>
            </a:r>
            <a:r>
              <a:rPr lang="en-US" altLang="zh-CN" dirty="0">
                <a:ea typeface="宋体" pitchFamily="2" charset="-122"/>
              </a:rPr>
              <a:t> are not guaranteed to be rotations (you can flip both their signs and still get a valid SVD)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 loss of </a:t>
            </a:r>
            <a:r>
              <a:rPr lang="en-US" altLang="zh-CN" dirty="0" err="1">
                <a:ea typeface="宋体" pitchFamily="2" charset="-122"/>
                <a:sym typeface="Wingdings" pitchFamily="2" charset="2"/>
              </a:rPr>
              <a:t>chirality</a:t>
            </a:r>
            <a:endParaRPr lang="en-US" altLang="zh-CN" dirty="0">
              <a:ea typeface="宋体" pitchFamily="2" charset="-122"/>
            </a:endParaRPr>
          </a:p>
          <a:p>
            <a:endParaRPr lang="en-US" altLang="zh-TW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</a:t>
            </a: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16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029200"/>
            <a:ext cx="2133600" cy="56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r>
              <a:rPr lang="en-US" altLang="zh-CN" b="1" dirty="0">
                <a:ea typeface="宋体" pitchFamily="2" charset="-122"/>
              </a:rPr>
              <a:t>Estimating </a:t>
            </a:r>
            <a:r>
              <a:rPr lang="en-US" altLang="zh-TW" b="1" dirty="0">
                <a:ea typeface="新細明體" charset="-120"/>
              </a:rPr>
              <a:t>rotation matrix:</a:t>
            </a:r>
          </a:p>
          <a:p>
            <a:pPr>
              <a:buNone/>
            </a:pPr>
            <a:r>
              <a:rPr lang="en-US" altLang="zh-TW" dirty="0"/>
              <a:t>	For this reason, we have to generate all four possible rotation matrices and keep the two whose determinant |</a:t>
            </a:r>
            <a:r>
              <a:rPr lang="en-US" altLang="zh-TW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/>
              <a:t>| = 1</a:t>
            </a: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To disambiguate between the remaining pair of potential rotations, pair with both possible signs of the translation direction </a:t>
            </a:r>
            <a:r>
              <a:rPr lang="en-US" altLang="zh-TW" dirty="0"/>
              <a:t>±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198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198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AF52-6DB3-4650-8831-F42A91A407CA}" type="slidenum">
              <a:rPr lang="en-US" altLang="zh-TW" smtClean="0">
                <a:ea typeface="新細明體" charset="-120"/>
              </a:rPr>
              <a:pPr/>
              <a:t>96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57641"/>
            <a:ext cx="2133600" cy="56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rcRect b="-24272"/>
          <a:stretch>
            <a:fillRect/>
          </a:stretch>
        </p:blipFill>
        <p:spPr bwMode="auto">
          <a:xfrm>
            <a:off x="5029200" y="3929066"/>
            <a:ext cx="2514600" cy="6096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右箭號 8"/>
          <p:cNvSpPr/>
          <p:nvPr/>
        </p:nvSpPr>
        <p:spPr bwMode="auto">
          <a:xfrm>
            <a:off x="3962400" y="3957641"/>
            <a:ext cx="9144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97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0">
            <a:extLst>
              <a:ext uri="{FF2B5EF4-FFF2-40B4-BE49-F238E27FC236}">
                <a16:creationId xmlns:a16="http://schemas.microsoft.com/office/drawing/2014/main" xmlns="" id="{7C682D88-571D-4A32-91AD-E500B02ADC2F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7397983"/>
      </p:ext>
    </p:extLst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98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0">
            <a:extLst>
              <a:ext uri="{FF2B5EF4-FFF2-40B4-BE49-F238E27FC236}">
                <a16:creationId xmlns:a16="http://schemas.microsoft.com/office/drawing/2014/main" xmlns="" id="{7C682D88-571D-4A32-91AD-E500B02ADC2F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sp>
        <p:nvSpPr>
          <p:cNvPr id="9" name="橢圓 38">
            <a:extLst>
              <a:ext uri="{FF2B5EF4-FFF2-40B4-BE49-F238E27FC236}">
                <a16:creationId xmlns:a16="http://schemas.microsoft.com/office/drawing/2014/main" xmlns="" id="{F2BEE8CC-5FE0-454E-ACDD-94DAF5B4658D}"/>
              </a:ext>
            </a:extLst>
          </p:cNvPr>
          <p:cNvSpPr/>
          <p:nvPr/>
        </p:nvSpPr>
        <p:spPr bwMode="auto">
          <a:xfrm>
            <a:off x="4065563" y="5043488"/>
            <a:ext cx="76200" cy="762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charset="-120"/>
              </a:rPr>
              <a:t>7.2 Two-Frame Structure from Motion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Pure Translation (Known rotation)</a:t>
            </a:r>
            <a:endParaRPr lang="en-US" altLang="zh-CN" b="1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>
                <a:ea typeface="宋体" pitchFamily="2" charset="-122"/>
              </a:rPr>
              <a:t>	In the case where we know the rotation, we can pre-rotate the points in the second image to match the viewing direction of the first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      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46084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/>
              <a:t>Structure from Motion</a:t>
            </a:r>
          </a:p>
        </p:txBody>
      </p:sp>
      <p:sp>
        <p:nvSpPr>
          <p:cNvPr id="4608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EB7BC-C45C-43D2-B61B-160803D26C24}" type="slidenum">
              <a:rPr lang="en-US" altLang="zh-TW" smtClean="0">
                <a:ea typeface="新細明體" charset="-120"/>
              </a:rPr>
              <a:pPr/>
              <a:t>99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/>
          <a:srcRect l="33473" r="31558" b="34993"/>
          <a:stretch>
            <a:fillRect/>
          </a:stretch>
        </p:blipFill>
        <p:spPr bwMode="auto">
          <a:xfrm>
            <a:off x="2362200" y="3581399"/>
            <a:ext cx="4191000" cy="2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10">
            <a:extLst>
              <a:ext uri="{FF2B5EF4-FFF2-40B4-BE49-F238E27FC236}">
                <a16:creationId xmlns:a16="http://schemas.microsoft.com/office/drawing/2014/main" xmlns="" id="{7C682D88-571D-4A32-91AD-E500B02ADC2F}"/>
              </a:ext>
            </a:extLst>
          </p:cNvPr>
          <p:cNvSpPr txBox="1"/>
          <p:nvPr/>
        </p:nvSpPr>
        <p:spPr>
          <a:xfrm>
            <a:off x="4283968" y="378904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epipole</a:t>
            </a:r>
            <a:endParaRPr lang="zh-TW" alt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07D78B7-B914-4D72-B6A6-B7E660A62986}"/>
              </a:ext>
            </a:extLst>
          </p:cNvPr>
          <p:cNvCxnSpPr/>
          <p:nvPr/>
        </p:nvCxnSpPr>
        <p:spPr bwMode="auto">
          <a:xfrm flipV="1">
            <a:off x="4572000" y="4869160"/>
            <a:ext cx="288032" cy="17281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橢圓 38">
            <a:extLst>
              <a:ext uri="{FF2B5EF4-FFF2-40B4-BE49-F238E27FC236}">
                <a16:creationId xmlns:a16="http://schemas.microsoft.com/office/drawing/2014/main" xmlns="" id="{24036F89-0CED-4243-97A7-53A39C783E18}"/>
              </a:ext>
            </a:extLst>
          </p:cNvPr>
          <p:cNvSpPr/>
          <p:nvPr/>
        </p:nvSpPr>
        <p:spPr bwMode="auto">
          <a:xfrm>
            <a:off x="4065563" y="5043488"/>
            <a:ext cx="76200" cy="762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523584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\end{document}&#10;"/>
  <p:tag name="TEX2PS" val="latex %.tex; dvips -D 300 -o %.ps %.dvi"/>
  <p:tag name="TEX2PSBATCH" val="latex --interaction=nonstopmode %.tex; dvips -D 300 -o %.ps %.dvi"/>
  <p:tag name="DEFAULTMAGNIFICATION" val="2"/>
</p:tagLst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16874</TotalTime>
  <Words>5055</Words>
  <Application>Microsoft Office PowerPoint</Application>
  <PresentationFormat>如螢幕大小 (4:3)</PresentationFormat>
  <Paragraphs>1400</Paragraphs>
  <Slides>175</Slides>
  <Notes>171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175</vt:i4>
      </vt:variant>
    </vt:vector>
  </HeadingPairs>
  <TitlesOfParts>
    <vt:vector size="176" baseType="lpstr">
      <vt:lpstr>Default Design</vt:lpstr>
      <vt:lpstr>Advanced Computer Vision </vt:lpstr>
      <vt:lpstr>Introduction</vt:lpstr>
      <vt:lpstr>Introduction</vt:lpstr>
      <vt:lpstr>Introduction</vt:lpstr>
      <vt:lpstr>What Is Structure from Motion?</vt:lpstr>
      <vt:lpstr>What Is Structure from Motion?</vt:lpstr>
      <vt:lpstr>Example 1</vt:lpstr>
      <vt:lpstr>Example 1</vt:lpstr>
      <vt:lpstr>Example 1</vt:lpstr>
      <vt:lpstr>Example 1</vt:lpstr>
      <vt:lpstr>Example 1</vt:lpstr>
      <vt:lpstr>Example 2</vt:lpstr>
      <vt:lpstr>Example 3</vt:lpstr>
      <vt:lpstr>Example 4</vt:lpstr>
      <vt:lpstr>Introduction</vt:lpstr>
      <vt:lpstr>Today’s Lecture Outline 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7.0 Mini Review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7.1 Triangulation 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 Two-Frame Structure from Motion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7.2.1 Projective (uncalibrated) Reconstruction</vt:lpstr>
      <vt:lpstr>7.2.2 Self-calibration</vt:lpstr>
      <vt:lpstr>7.2.2 Self-calibration</vt:lpstr>
      <vt:lpstr>7.2.2 Self-calibration</vt:lpstr>
      <vt:lpstr>Summary</vt:lpstr>
      <vt:lpstr>Summary</vt:lpstr>
      <vt:lpstr>Summary</vt:lpstr>
      <vt:lpstr>Summary</vt:lpstr>
      <vt:lpstr>Application: View Morphing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7.3 Factorization</vt:lpstr>
      <vt:lpstr>Application: Sparse 3D Model Extraction</vt:lpstr>
      <vt:lpstr>Application: Sparse 3D Model Extraction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7.4 Bundle Adjustment</vt:lpstr>
      <vt:lpstr>Application:  Reconstruction from Internet Photos</vt:lpstr>
      <vt:lpstr>Application:  Reconstruction from Internet Photos</vt:lpstr>
      <vt:lpstr>Application:  Reconstruction from Internet Photos</vt:lpstr>
      <vt:lpstr>Application:  Reconstruction from Internet Photos</vt:lpstr>
      <vt:lpstr>Application:  Reconstruction from Internet Photos</vt:lpstr>
      <vt:lpstr>7.5 Constrained Structure and Motion</vt:lpstr>
      <vt:lpstr>7.5 Constrained Structure and Motion</vt:lpstr>
      <vt:lpstr>7.5 Constrained Structure and Motion</vt:lpstr>
      <vt:lpstr>7.5 Constrained Structure and Motion</vt:lpstr>
      <vt:lpstr>End of Chapter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vision</dc:creator>
  <cp:lastModifiedBy>peter</cp:lastModifiedBy>
  <cp:revision>833</cp:revision>
  <dcterms:created xsi:type="dcterms:W3CDTF">1601-01-01T00:00:00Z</dcterms:created>
  <dcterms:modified xsi:type="dcterms:W3CDTF">2020-04-27T11:55:44Z</dcterms:modified>
</cp:coreProperties>
</file>