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86"/>
  </p:notesMasterIdLst>
  <p:handoutMasterIdLst>
    <p:handoutMasterId r:id="rId87"/>
  </p:handoutMasterIdLst>
  <p:sldIdLst>
    <p:sldId id="256" r:id="rId2"/>
    <p:sldId id="299" r:id="rId3"/>
    <p:sldId id="300" r:id="rId4"/>
    <p:sldId id="393" r:id="rId5"/>
    <p:sldId id="301" r:id="rId6"/>
    <p:sldId id="305" r:id="rId7"/>
    <p:sldId id="374" r:id="rId8"/>
    <p:sldId id="373" r:id="rId9"/>
    <p:sldId id="381" r:id="rId10"/>
    <p:sldId id="307" r:id="rId11"/>
    <p:sldId id="302" r:id="rId12"/>
    <p:sldId id="308" r:id="rId13"/>
    <p:sldId id="304" r:id="rId14"/>
    <p:sldId id="309" r:id="rId15"/>
    <p:sldId id="312" r:id="rId16"/>
    <p:sldId id="315" r:id="rId17"/>
    <p:sldId id="313" r:id="rId18"/>
    <p:sldId id="319" r:id="rId19"/>
    <p:sldId id="314" r:id="rId20"/>
    <p:sldId id="316" r:id="rId21"/>
    <p:sldId id="317" r:id="rId22"/>
    <p:sldId id="318" r:id="rId23"/>
    <p:sldId id="320" r:id="rId24"/>
    <p:sldId id="321" r:id="rId25"/>
    <p:sldId id="324" r:id="rId26"/>
    <p:sldId id="322" r:id="rId27"/>
    <p:sldId id="323" r:id="rId28"/>
    <p:sldId id="382" r:id="rId29"/>
    <p:sldId id="325" r:id="rId30"/>
    <p:sldId id="327" r:id="rId31"/>
    <p:sldId id="326" r:id="rId32"/>
    <p:sldId id="328" r:id="rId33"/>
    <p:sldId id="329" r:id="rId34"/>
    <p:sldId id="330" r:id="rId35"/>
    <p:sldId id="331" r:id="rId36"/>
    <p:sldId id="332" r:id="rId37"/>
    <p:sldId id="383" r:id="rId38"/>
    <p:sldId id="384" r:id="rId39"/>
    <p:sldId id="385" r:id="rId40"/>
    <p:sldId id="333" r:id="rId41"/>
    <p:sldId id="335" r:id="rId42"/>
    <p:sldId id="334" r:id="rId43"/>
    <p:sldId id="336" r:id="rId44"/>
    <p:sldId id="337" r:id="rId45"/>
    <p:sldId id="376" r:id="rId46"/>
    <p:sldId id="339" r:id="rId47"/>
    <p:sldId id="340" r:id="rId48"/>
    <p:sldId id="341" r:id="rId49"/>
    <p:sldId id="378" r:id="rId50"/>
    <p:sldId id="379" r:id="rId51"/>
    <p:sldId id="342" r:id="rId52"/>
    <p:sldId id="366" r:id="rId53"/>
    <p:sldId id="367" r:id="rId54"/>
    <p:sldId id="368" r:id="rId55"/>
    <p:sldId id="369" r:id="rId56"/>
    <p:sldId id="370" r:id="rId57"/>
    <p:sldId id="371" r:id="rId58"/>
    <p:sldId id="372" r:id="rId59"/>
    <p:sldId id="343" r:id="rId60"/>
    <p:sldId id="344" r:id="rId61"/>
    <p:sldId id="352" r:id="rId62"/>
    <p:sldId id="346" r:id="rId63"/>
    <p:sldId id="347" r:id="rId64"/>
    <p:sldId id="349" r:id="rId65"/>
    <p:sldId id="388" r:id="rId66"/>
    <p:sldId id="387" r:id="rId67"/>
    <p:sldId id="386" r:id="rId68"/>
    <p:sldId id="389" r:id="rId69"/>
    <p:sldId id="350" r:id="rId70"/>
    <p:sldId id="353" r:id="rId71"/>
    <p:sldId id="392" r:id="rId72"/>
    <p:sldId id="354" r:id="rId73"/>
    <p:sldId id="355" r:id="rId74"/>
    <p:sldId id="391" r:id="rId75"/>
    <p:sldId id="356" r:id="rId76"/>
    <p:sldId id="357" r:id="rId77"/>
    <p:sldId id="358" r:id="rId78"/>
    <p:sldId id="359" r:id="rId79"/>
    <p:sldId id="360" r:id="rId80"/>
    <p:sldId id="361" r:id="rId81"/>
    <p:sldId id="362" r:id="rId82"/>
    <p:sldId id="363" r:id="rId83"/>
    <p:sldId id="364" r:id="rId84"/>
    <p:sldId id="365"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69788" autoAdjust="0"/>
  </p:normalViewPr>
  <p:slideViewPr>
    <p:cSldViewPr>
      <p:cViewPr varScale="1">
        <p:scale>
          <a:sx n="60" d="100"/>
          <a:sy n="60" d="100"/>
        </p:scale>
        <p:origin x="2059" y="48"/>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notesViewPr>
    <p:cSldViewPr>
      <p:cViewPr>
        <p:scale>
          <a:sx n="82" d="100"/>
          <a:sy n="82" d="100"/>
        </p:scale>
        <p:origin x="2794" y="-41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F335F5A-AB55-4FB9-A135-26C9A71601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4C1D5FA6-0DE7-40AA-8319-6DECBD220E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7097E4-C140-4872-B793-2C4B7DE430A9}" type="datetimeFigureOut">
              <a:rPr lang="zh-TW" altLang="en-US" smtClean="0"/>
              <a:t>2020/4/7</a:t>
            </a:fld>
            <a:endParaRPr lang="zh-TW" altLang="en-US"/>
          </a:p>
        </p:txBody>
      </p:sp>
      <p:sp>
        <p:nvSpPr>
          <p:cNvPr id="4" name="頁尾版面配置區 3">
            <a:extLst>
              <a:ext uri="{FF2B5EF4-FFF2-40B4-BE49-F238E27FC236}">
                <a16:creationId xmlns:a16="http://schemas.microsoft.com/office/drawing/2014/main" id="{993CF361-A57E-4C74-9A2E-62B0A2E861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DDFD5FF-4E28-4F79-9580-42D4B3242C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04CCC-FF5B-4C62-8686-A6ECD47D02D9}" type="slidenum">
              <a:rPr lang="zh-TW" altLang="en-US" smtClean="0"/>
              <a:t>‹#›</a:t>
            </a:fld>
            <a:endParaRPr lang="zh-TW" altLang="en-US"/>
          </a:p>
        </p:txBody>
      </p:sp>
    </p:spTree>
    <p:extLst>
      <p:ext uri="{BB962C8B-B14F-4D97-AF65-F5344CB8AC3E}">
        <p14:creationId xmlns:p14="http://schemas.microsoft.com/office/powerpoint/2010/main" val="331548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2020/4/7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extLst>
      <p:ext uri="{BB962C8B-B14F-4D97-AF65-F5344CB8AC3E}">
        <p14:creationId xmlns:p14="http://schemas.microsoft.com/office/powerpoint/2010/main" val="71565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nccuir.lib.nccu.edu.tw/bitstream/140.119/32716/10/53002210.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enku.baidu.com/view/d9c9b9220722192e4536f6e1.html"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courses.engr.illinois.edu/cs543/sp2011/lectures/Lecture%2012%20-%20MRFs%20and%20Graph%20Cut%20Segmentation%20-%20Vision_Spring2011.pdf" TargetMode="External"/><Relationship Id="rId4" Type="http://schemas.openxmlformats.org/officeDocument/2006/relationships/hyperlink" Target="http://rritw.com/a/bianchengyuyan/C__/20130123/296053.html"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Segmentation :</a:t>
            </a:r>
            <a:r>
              <a:rPr lang="zh-TW" altLang="en-US" dirty="0"/>
              <a:t>分割</a:t>
            </a:r>
            <a:endParaRPr lang="en-US" altLang="zh-TW" dirty="0"/>
          </a:p>
          <a:p>
            <a:r>
              <a:rPr lang="zh-TW" altLang="en-US" dirty="0"/>
              <a:t>通常用來定義圖像的邊界</a:t>
            </a:r>
            <a:r>
              <a:rPr lang="en-US" altLang="zh-TW" dirty="0"/>
              <a:t>(</a:t>
            </a:r>
            <a:r>
              <a:rPr lang="zh-TW" altLang="en-US" dirty="0"/>
              <a:t>直線 曲線 等</a:t>
            </a:r>
            <a:r>
              <a:rPr lang="en-US" altLang="zh-TW" dirty="0"/>
              <a:t>)</a:t>
            </a:r>
            <a:r>
              <a:rPr lang="zh-TW" altLang="en-US" dirty="0"/>
              <a:t>，來區分前景跟背景</a:t>
            </a:r>
            <a:endParaRPr lang="en-US" altLang="zh-TW" dirty="0"/>
          </a:p>
          <a:p>
            <a:r>
              <a:rPr lang="zh-TW" altLang="en-US" dirty="0"/>
              <a:t>把同類型的</a:t>
            </a:r>
            <a:r>
              <a:rPr lang="en-US" altLang="zh-TW" dirty="0"/>
              <a:t>pixel</a:t>
            </a:r>
            <a:r>
              <a:rPr lang="zh-TW" altLang="en-US" dirty="0"/>
              <a:t>貼上同一個標籤</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a:t>
            </a:fld>
            <a:endParaRPr lang="zh-TW" altLang="en-US"/>
          </a:p>
        </p:txBody>
      </p:sp>
    </p:spTree>
    <p:extLst>
      <p:ext uri="{BB962C8B-B14F-4D97-AF65-F5344CB8AC3E}">
        <p14:creationId xmlns:p14="http://schemas.microsoft.com/office/powerpoint/2010/main" val="215188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外部能量</a:t>
            </a:r>
            <a:r>
              <a:rPr lang="en-US" altLang="zh-TW" dirty="0"/>
              <a:t>=</a:t>
            </a:r>
            <a:r>
              <a:rPr lang="zh-TW" altLang="en-US" dirty="0"/>
              <a:t>圖像力</a:t>
            </a:r>
            <a:r>
              <a:rPr lang="en-US" altLang="zh-TW" dirty="0"/>
              <a:t>+</a:t>
            </a:r>
            <a:r>
              <a:rPr lang="zh-TW" altLang="en-US" dirty="0"/>
              <a:t>約束力</a:t>
            </a:r>
            <a:endParaRPr lang="en-US" altLang="zh-TW" dirty="0"/>
          </a:p>
          <a:p>
            <a:endParaRPr lang="en-US" altLang="zh-TW" dirty="0"/>
          </a:p>
          <a:p>
            <a:r>
              <a:rPr lang="zh-TW" altLang="en-US" dirty="0"/>
              <a:t>圖像力的組成</a:t>
            </a:r>
            <a:r>
              <a:rPr lang="en-US" altLang="zh-TW" dirty="0"/>
              <a:t>:</a:t>
            </a:r>
          </a:p>
          <a:p>
            <a:pPr marL="228600" indent="-228600">
              <a:buAutoNum type="arabicPeriod"/>
            </a:pPr>
            <a:r>
              <a:rPr lang="zh-TW" altLang="en-US" dirty="0"/>
              <a:t>線</a:t>
            </a:r>
            <a:r>
              <a:rPr lang="en-US" altLang="zh-TW" dirty="0"/>
              <a:t>:</a:t>
            </a:r>
            <a:r>
              <a:rPr lang="zh-TW" altLang="en-US" dirty="0"/>
              <a:t>  將曲線引往深色邊緣上</a:t>
            </a:r>
            <a:endParaRPr lang="en-US" altLang="zh-TW" dirty="0"/>
          </a:p>
          <a:p>
            <a:pPr marL="228600" indent="-228600">
              <a:buAutoNum type="arabicPeriod"/>
            </a:pPr>
            <a:r>
              <a:rPr lang="zh-TW" altLang="en-US" dirty="0"/>
              <a:t>邊緣</a:t>
            </a:r>
            <a:r>
              <a:rPr lang="en-US" altLang="zh-TW" dirty="0"/>
              <a:t>:</a:t>
            </a:r>
            <a:r>
              <a:rPr lang="zh-TW" altLang="en-US" dirty="0"/>
              <a:t> 將曲線引往強烈漸變的邊緣上</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終端</a:t>
            </a:r>
            <a:r>
              <a:rPr lang="en-US" altLang="zh-TW" dirty="0"/>
              <a:t>:</a:t>
            </a:r>
            <a:r>
              <a:rPr lang="zh-TW" altLang="en-US" dirty="0"/>
              <a:t>將曲線引往到線的末端上</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TW" dirty="0"/>
          </a:p>
          <a:p>
            <a:r>
              <a:rPr lang="zh-TW" altLang="en-US" dirty="0"/>
              <a:t>在不少的現實系統中，只使用邊緣的這項去找</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10</a:t>
            </a:fld>
            <a:endParaRPr lang="zh-TW" altLang="en-US"/>
          </a:p>
        </p:txBody>
      </p:sp>
    </p:spTree>
    <p:extLst>
      <p:ext uri="{BB962C8B-B14F-4D97-AF65-F5344CB8AC3E}">
        <p14:creationId xmlns:p14="http://schemas.microsoft.com/office/powerpoint/2010/main" val="103487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Wiggle:</a:t>
            </a:r>
            <a:r>
              <a:rPr lang="zh-TW" altLang="en-US" dirty="0"/>
              <a:t>擺動</a:t>
            </a:r>
            <a:endParaRPr lang="en-US" altLang="zh-TW" dirty="0"/>
          </a:p>
          <a:p>
            <a:r>
              <a:rPr lang="en-US" altLang="zh-TW" dirty="0"/>
              <a:t>Slither:</a:t>
            </a:r>
            <a:r>
              <a:rPr lang="zh-TW" altLang="en-US" dirty="0"/>
              <a:t>滑行</a:t>
            </a:r>
            <a:endParaRPr lang="en-US" altLang="zh-TW" dirty="0"/>
          </a:p>
          <a:p>
            <a:r>
              <a:rPr lang="zh-TW" altLang="en-US" dirty="0"/>
              <a:t>故得名</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11</a:t>
            </a:fld>
            <a:endParaRPr lang="zh-TW" altLang="en-US"/>
          </a:p>
        </p:txBody>
      </p:sp>
    </p:spTree>
    <p:extLst>
      <p:ext uri="{BB962C8B-B14F-4D97-AF65-F5344CB8AC3E}">
        <p14:creationId xmlns:p14="http://schemas.microsoft.com/office/powerpoint/2010/main" val="192711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這邊來講一個</a:t>
            </a:r>
            <a:r>
              <a:rPr lang="en-US" altLang="zh-TW" sz="1200" kern="1200" baseline="0" dirty="0">
                <a:solidFill>
                  <a:schemeClr val="tx1"/>
                </a:solidFill>
                <a:latin typeface="+mn-lt"/>
                <a:ea typeface="+mn-ea"/>
                <a:cs typeface="+mn-cs"/>
              </a:rPr>
              <a:t> Snakes </a:t>
            </a:r>
            <a:r>
              <a:rPr lang="zh-TW" altLang="en-US" sz="1200" kern="1200" baseline="0" dirty="0">
                <a:solidFill>
                  <a:schemeClr val="tx1"/>
                </a:solidFill>
                <a:latin typeface="+mn-lt"/>
                <a:ea typeface="+mn-ea"/>
                <a:cs typeface="+mn-cs"/>
              </a:rPr>
              <a:t>的變形，彈性網絡</a:t>
            </a:r>
            <a:endParaRPr lang="en-US" altLang="zh-TW" sz="1200" kern="1200" baseline="0" dirty="0">
              <a:solidFill>
                <a:schemeClr val="tx1"/>
              </a:solidFill>
              <a:latin typeface="+mn-lt"/>
              <a:ea typeface="+mn-ea"/>
              <a:cs typeface="+mn-cs"/>
            </a:endParaRPr>
          </a:p>
          <a:p>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我們先假設說事先得知物體輪廓上的點，那理想上來說，</a:t>
            </a:r>
            <a:r>
              <a:rPr lang="en-US" altLang="zh-TW" sz="1200" kern="1200" baseline="0" dirty="0">
                <a:solidFill>
                  <a:schemeClr val="tx1"/>
                </a:solidFill>
                <a:latin typeface="+mn-lt"/>
                <a:ea typeface="+mn-ea"/>
                <a:cs typeface="+mn-cs"/>
              </a:rPr>
              <a:t>snakes </a:t>
            </a:r>
            <a:r>
              <a:rPr lang="zh-TW" altLang="en-US" sz="1200" kern="1200" baseline="0" dirty="0">
                <a:solidFill>
                  <a:schemeClr val="tx1"/>
                </a:solidFill>
                <a:latin typeface="+mn-lt"/>
                <a:ea typeface="+mn-ea"/>
                <a:cs typeface="+mn-cs"/>
              </a:rPr>
              <a:t>的結果必定會通過這些點，</a:t>
            </a:r>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那如此一來這個問題就能轉換成 </a:t>
            </a:r>
            <a:r>
              <a:rPr lang="en-US" altLang="zh-TW" sz="1200" kern="1200" baseline="0" dirty="0">
                <a:solidFill>
                  <a:schemeClr val="tx1"/>
                </a:solidFill>
                <a:latin typeface="+mn-lt"/>
                <a:ea typeface="+mn-ea"/>
                <a:cs typeface="+mn-cs"/>
              </a:rPr>
              <a:t>Traveling Salesman Problem (TSP)</a:t>
            </a:r>
            <a:r>
              <a:rPr lang="zh-TW" altLang="en-US" sz="1200" kern="1200" baseline="0" dirty="0">
                <a:solidFill>
                  <a:schemeClr val="tx1"/>
                </a:solidFill>
                <a:latin typeface="+mn-lt"/>
                <a:ea typeface="+mn-ea"/>
                <a:cs typeface="+mn-cs"/>
              </a:rPr>
              <a:t>  的問題，</a:t>
            </a:r>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那剛剛要解的問題太困難，所以放鬆一點限制條件，就是說我們不要求一定要通過那些點，只需要不要離太遠</a:t>
            </a:r>
            <a:endParaRPr lang="en-US" altLang="zh-TW" sz="1200" kern="1200" baseline="0" dirty="0">
              <a:solidFill>
                <a:schemeClr val="tx1"/>
              </a:solidFill>
              <a:latin typeface="+mn-lt"/>
              <a:ea typeface="+mn-ea"/>
              <a:cs typeface="+mn-cs"/>
            </a:endParaRPr>
          </a:p>
          <a:p>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為了得到最佳解，</a:t>
            </a:r>
            <a:r>
              <a:rPr lang="en-US" altLang="zh-TW" sz="1200" kern="1200" baseline="0" dirty="0">
                <a:solidFill>
                  <a:schemeClr val="tx1"/>
                </a:solidFill>
                <a:latin typeface="+mn-lt"/>
                <a:ea typeface="+mn-ea"/>
                <a:cs typeface="+mn-cs"/>
              </a:rPr>
              <a:t>elastic net</a:t>
            </a:r>
            <a:r>
              <a:rPr lang="zh-TW" altLang="en-US" sz="1200" kern="1200" baseline="0" dirty="0">
                <a:solidFill>
                  <a:schemeClr val="tx1"/>
                </a:solidFill>
                <a:latin typeface="+mn-lt"/>
                <a:ea typeface="+mn-ea"/>
                <a:cs typeface="+mn-cs"/>
              </a:rPr>
              <a:t>可以以</a:t>
            </a:r>
            <a:r>
              <a:rPr lang="en-US" altLang="zh-TW" sz="1200" kern="1200" baseline="0" dirty="0">
                <a:solidFill>
                  <a:schemeClr val="tx1"/>
                </a:solidFill>
                <a:latin typeface="+mn-lt"/>
                <a:ea typeface="+mn-ea"/>
                <a:cs typeface="+mn-cs"/>
              </a:rPr>
              <a:t>pass</a:t>
            </a:r>
            <a:r>
              <a:rPr lang="zh-TW" altLang="en-US" sz="1200" kern="1200" baseline="0" dirty="0">
                <a:solidFill>
                  <a:schemeClr val="tx1"/>
                </a:solidFill>
                <a:latin typeface="+mn-lt"/>
                <a:ea typeface="+mn-ea"/>
                <a:cs typeface="+mn-cs"/>
              </a:rPr>
              <a:t>一些點不用</a:t>
            </a:r>
            <a:r>
              <a:rPr lang="en-US" altLang="zh-TW" sz="1200" kern="1200" baseline="0" dirty="0">
                <a:solidFill>
                  <a:schemeClr val="tx1"/>
                </a:solidFill>
                <a:latin typeface="+mn-lt"/>
                <a:ea typeface="+mn-ea"/>
                <a:cs typeface="+mn-cs"/>
              </a:rPr>
              <a:t>travel</a:t>
            </a:r>
          </a:p>
          <a:p>
            <a:r>
              <a:rPr lang="zh-TW" altLang="en-US" sz="1200" kern="1200" baseline="0" dirty="0">
                <a:solidFill>
                  <a:schemeClr val="tx1"/>
                </a:solidFill>
                <a:latin typeface="+mn-lt"/>
                <a:ea typeface="+mn-ea"/>
                <a:cs typeface="+mn-cs"/>
              </a:rPr>
              <a:t>藍色的圈圈</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城市的吸引力</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機率</a:t>
            </a:r>
            <a:r>
              <a:rPr lang="en-US" altLang="zh-TW" sz="1200" kern="1200" baseline="0" dirty="0">
                <a:solidFill>
                  <a:schemeClr val="tx1"/>
                </a:solidFill>
                <a:latin typeface="+mn-lt"/>
                <a:ea typeface="+mn-ea"/>
                <a:cs typeface="+mn-cs"/>
              </a:rPr>
              <a:t>)</a:t>
            </a:r>
          </a:p>
          <a:p>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白色</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要</a:t>
            </a:r>
            <a:r>
              <a:rPr lang="en-US" altLang="zh-TW" sz="1200" kern="1200" baseline="0" dirty="0">
                <a:solidFill>
                  <a:schemeClr val="tx1"/>
                </a:solidFill>
                <a:latin typeface="+mn-lt"/>
                <a:ea typeface="+mn-ea"/>
                <a:cs typeface="+mn-cs"/>
              </a:rPr>
              <a:t>travel</a:t>
            </a:r>
            <a:r>
              <a:rPr lang="zh-TW" altLang="en-US" sz="1200" kern="1200" baseline="0" dirty="0">
                <a:solidFill>
                  <a:schemeClr val="tx1"/>
                </a:solidFill>
                <a:latin typeface="+mn-lt"/>
                <a:ea typeface="+mn-ea"/>
                <a:cs typeface="+mn-cs"/>
              </a:rPr>
              <a:t>的點</a:t>
            </a:r>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黑色</a:t>
            </a:r>
            <a:r>
              <a:rPr lang="en-US" altLang="zh-TW" sz="1200" kern="1200" baseline="0" dirty="0">
                <a:solidFill>
                  <a:schemeClr val="tx1"/>
                </a:solidFill>
                <a:latin typeface="+mn-lt"/>
                <a:ea typeface="+mn-ea"/>
                <a:cs typeface="+mn-cs"/>
              </a:rPr>
              <a:t>:snake:</a:t>
            </a:r>
            <a:r>
              <a:rPr lang="zh-TW" altLang="en-US" sz="1200" kern="1200" baseline="0" dirty="0">
                <a:solidFill>
                  <a:schemeClr val="tx1"/>
                </a:solidFill>
                <a:latin typeface="+mn-lt"/>
                <a:ea typeface="+mn-ea"/>
                <a:cs typeface="+mn-cs"/>
              </a:rPr>
              <a:t>初始位置是</a:t>
            </a:r>
            <a:r>
              <a:rPr lang="en-US" altLang="zh-TW" sz="1200" kern="1200" baseline="0" dirty="0">
                <a:solidFill>
                  <a:schemeClr val="tx1"/>
                </a:solidFill>
                <a:latin typeface="+mn-lt"/>
                <a:ea typeface="+mn-ea"/>
                <a:cs typeface="+mn-cs"/>
              </a:rPr>
              <a:t>travel</a:t>
            </a:r>
            <a:r>
              <a:rPr lang="zh-TW" altLang="en-US" sz="1200" kern="1200" baseline="0" dirty="0">
                <a:solidFill>
                  <a:schemeClr val="tx1"/>
                </a:solidFill>
                <a:latin typeface="+mn-lt"/>
                <a:ea typeface="+mn-ea"/>
                <a:cs typeface="+mn-cs"/>
              </a:rPr>
              <a:t>點的</a:t>
            </a:r>
            <a:r>
              <a:rPr lang="en-US" altLang="zh-TW" sz="1200" kern="1200" baseline="0" dirty="0">
                <a:solidFill>
                  <a:schemeClr val="tx1"/>
                </a:solidFill>
                <a:latin typeface="+mn-lt"/>
                <a:ea typeface="+mn-ea"/>
                <a:cs typeface="+mn-cs"/>
              </a:rPr>
              <a:t>mean</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13</a:t>
            </a:fld>
            <a:endParaRPr lang="zh-TW" altLang="en-US"/>
          </a:p>
        </p:txBody>
      </p:sp>
    </p:spTree>
    <p:extLst>
      <p:ext uri="{BB962C8B-B14F-4D97-AF65-F5344CB8AC3E}">
        <p14:creationId xmlns:p14="http://schemas.microsoft.com/office/powerpoint/2010/main" val="256099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概率解釋</a:t>
            </a:r>
            <a:endParaRPr lang="en-US" altLang="zh-TW" dirty="0"/>
          </a:p>
          <a:p>
            <a:endParaRPr lang="en-US" altLang="zh-TW" dirty="0"/>
          </a:p>
          <a:p>
            <a:pPr lvl="0"/>
            <a:r>
              <a:rPr lang="en-US" altLang="zh-TW" i="1" dirty="0"/>
              <a:t>i</a:t>
            </a:r>
            <a:r>
              <a:rPr lang="en-US" altLang="zh-TW" dirty="0"/>
              <a:t>: each snake node</a:t>
            </a:r>
          </a:p>
          <a:p>
            <a:pPr lvl="0"/>
            <a:r>
              <a:rPr lang="en-US" altLang="zh-TW" i="1" dirty="0"/>
              <a:t>j</a:t>
            </a:r>
            <a:r>
              <a:rPr lang="en-US" altLang="zh-TW" dirty="0"/>
              <a:t>: each city</a:t>
            </a:r>
          </a:p>
          <a:p>
            <a:pPr lvl="0"/>
            <a:r>
              <a:rPr lang="en-US" altLang="zh-TW" i="1" dirty="0" err="1"/>
              <a:t>d</a:t>
            </a:r>
            <a:r>
              <a:rPr lang="en-US" altLang="zh-TW" i="1" baseline="-25000" dirty="0" err="1"/>
              <a:t>ij</a:t>
            </a:r>
            <a:r>
              <a:rPr lang="en-US" altLang="zh-TW" dirty="0"/>
              <a:t>: Euclidean distance between a tour point </a:t>
            </a:r>
            <a:r>
              <a:rPr lang="en-US" altLang="zh-TW" i="1" dirty="0"/>
              <a:t>f(</a:t>
            </a:r>
            <a:r>
              <a:rPr lang="en-US" altLang="zh-TW" i="1" dirty="0" err="1"/>
              <a:t>i</a:t>
            </a:r>
            <a:r>
              <a:rPr lang="en-US" altLang="zh-TW" i="1" dirty="0"/>
              <a:t>)</a:t>
            </a:r>
            <a:r>
              <a:rPr lang="en-US" altLang="zh-TW" dirty="0"/>
              <a:t> and a city location </a:t>
            </a:r>
            <a:r>
              <a:rPr lang="en-US" altLang="zh-TW" i="1" dirty="0"/>
              <a:t>d(j)</a:t>
            </a:r>
            <a:endParaRPr lang="zh-TW" altLang="en-US" i="1" dirty="0"/>
          </a:p>
          <a:p>
            <a:r>
              <a:rPr lang="en-US" altLang="zh-TW" i="1" dirty="0"/>
              <a:t>f(</a:t>
            </a:r>
            <a:r>
              <a:rPr lang="en-US" altLang="zh-TW" i="1" dirty="0" err="1"/>
              <a:t>i</a:t>
            </a:r>
            <a:r>
              <a:rPr lang="en-US" altLang="zh-TW" i="1" dirty="0"/>
              <a:t>)</a:t>
            </a:r>
            <a:r>
              <a:rPr lang="en-US" altLang="zh-TW" dirty="0"/>
              <a:t> :</a:t>
            </a:r>
            <a:r>
              <a:rPr lang="zh-TW" altLang="en-US" dirty="0"/>
              <a:t> </a:t>
            </a:r>
            <a:r>
              <a:rPr lang="en-US" altLang="zh-TW" dirty="0"/>
              <a:t>tour point</a:t>
            </a:r>
          </a:p>
          <a:p>
            <a:r>
              <a:rPr lang="en-US" altLang="zh-TW" i="1" dirty="0"/>
              <a:t>d(j): </a:t>
            </a:r>
            <a:r>
              <a:rPr lang="en-US" altLang="zh-TW" dirty="0"/>
              <a:t>city location</a:t>
            </a:r>
            <a:endParaRPr lang="zh-TW" altLang="en-US" dirty="0"/>
          </a:p>
        </p:txBody>
      </p:sp>
      <p:sp>
        <p:nvSpPr>
          <p:cNvPr id="4" name="投影片編號版面配置區 3"/>
          <p:cNvSpPr>
            <a:spLocks noGrp="1"/>
          </p:cNvSpPr>
          <p:nvPr>
            <p:ph type="sldNum" sz="quarter" idx="5"/>
          </p:nvPr>
        </p:nvSpPr>
        <p:spPr/>
        <p:txBody>
          <a:bodyPr/>
          <a:lstStyle/>
          <a:p>
            <a:fld id="{818481D3-6815-42F4-851B-2E76A655E3B1}" type="slidenum">
              <a:rPr lang="zh-TW" altLang="en-US" smtClean="0"/>
              <a:pPr/>
              <a:t>14</a:t>
            </a:fld>
            <a:endParaRPr lang="zh-TW" altLang="en-US"/>
          </a:p>
        </p:txBody>
      </p:sp>
    </p:spTree>
    <p:extLst>
      <p:ext uri="{BB962C8B-B14F-4D97-AF65-F5344CB8AC3E}">
        <p14:creationId xmlns:p14="http://schemas.microsoft.com/office/powerpoint/2010/main" val="283626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第一步</a:t>
            </a:r>
            <a:r>
              <a:rPr lang="en-US" altLang="zh-TW" dirty="0"/>
              <a:t>:</a:t>
            </a:r>
          </a:p>
          <a:p>
            <a:r>
              <a:rPr lang="zh-TW" altLang="en-US" dirty="0"/>
              <a:t>    在重心位置附近隨機生成一組路徑</a:t>
            </a:r>
            <a:endParaRPr lang="en-US" altLang="zh-TW" dirty="0"/>
          </a:p>
          <a:p>
            <a:endParaRPr lang="en-US" altLang="zh-TW" dirty="0"/>
          </a:p>
          <a:p>
            <a:r>
              <a:rPr lang="zh-TW" altLang="en-US" dirty="0"/>
              <a:t>第二步</a:t>
            </a:r>
            <a:r>
              <a:rPr lang="en-US" altLang="zh-TW" dirty="0"/>
              <a:t>:</a:t>
            </a:r>
          </a:p>
          <a:p>
            <a:r>
              <a:rPr lang="zh-TW" altLang="en-US" dirty="0"/>
              <a:t>    縮小容忍區間並更新路徑</a:t>
            </a:r>
            <a:endParaRPr lang="en-US" altLang="zh-TW" dirty="0"/>
          </a:p>
          <a:p>
            <a:endParaRPr lang="en-US" altLang="zh-TW" dirty="0"/>
          </a:p>
          <a:p>
            <a:r>
              <a:rPr lang="zh-TW" altLang="en-US" dirty="0"/>
              <a:t>第三步</a:t>
            </a:r>
            <a:r>
              <a:rPr lang="en-US" altLang="zh-TW" dirty="0"/>
              <a:t>:</a:t>
            </a:r>
          </a:p>
          <a:p>
            <a:r>
              <a:rPr lang="zh-TW" altLang="en-US" dirty="0"/>
              <a:t>    重複第二步直到有線次數或誤差夠小</a:t>
            </a:r>
          </a:p>
        </p:txBody>
      </p:sp>
      <p:sp>
        <p:nvSpPr>
          <p:cNvPr id="4" name="投影片編號版面配置區 3"/>
          <p:cNvSpPr>
            <a:spLocks noGrp="1"/>
          </p:cNvSpPr>
          <p:nvPr>
            <p:ph type="sldNum" sz="quarter" idx="5"/>
          </p:nvPr>
        </p:nvSpPr>
        <p:spPr/>
        <p:txBody>
          <a:bodyPr/>
          <a:lstStyle/>
          <a:p>
            <a:fld id="{818481D3-6815-42F4-851B-2E76A655E3B1}" type="slidenum">
              <a:rPr lang="zh-TW" altLang="en-US" smtClean="0"/>
              <a:pPr/>
              <a:t>15</a:t>
            </a:fld>
            <a:endParaRPr lang="zh-TW" altLang="en-US"/>
          </a:p>
        </p:txBody>
      </p:sp>
    </p:spTree>
    <p:extLst>
      <p:ext uri="{BB962C8B-B14F-4D97-AF65-F5344CB8AC3E}">
        <p14:creationId xmlns:p14="http://schemas.microsoft.com/office/powerpoint/2010/main" val="262373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Snakev</a:t>
            </a:r>
            <a:r>
              <a:rPr lang="zh-TW" altLang="en-US" dirty="0"/>
              <a:t>給太多自由，可能會陷入局部極小</a:t>
            </a:r>
            <a:endParaRPr lang="en-US" altLang="zh-TW" dirty="0"/>
          </a:p>
          <a:p>
            <a:r>
              <a:rPr lang="en-US" altLang="zh-TW" dirty="0" err="1"/>
              <a:t>Sol:B</a:t>
            </a:r>
            <a:r>
              <a:rPr lang="en-US" altLang="zh-TW" dirty="0"/>
              <a:t> </a:t>
            </a:r>
            <a:r>
              <a:rPr lang="zh-TW" altLang="en-US" dirty="0"/>
              <a:t>曲線的近似</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16</a:t>
            </a:fld>
            <a:endParaRPr lang="zh-TW" altLang="en-US"/>
          </a:p>
        </p:txBody>
      </p:sp>
    </p:spTree>
    <p:extLst>
      <p:ext uri="{BB962C8B-B14F-4D97-AF65-F5344CB8AC3E}">
        <p14:creationId xmlns:p14="http://schemas.microsoft.com/office/powerpoint/2010/main" val="14131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事先知道目標物形狀</a:t>
            </a:r>
            <a:r>
              <a:rPr lang="en-US" altLang="zh-TW" dirty="0"/>
              <a:t>:</a:t>
            </a:r>
          </a:p>
          <a:p>
            <a:r>
              <a:rPr lang="zh-TW" altLang="en-US" dirty="0"/>
              <a:t>若已知物體大致形狀，我們就能推測一些物體的可能變形，比如說圖中 </a:t>
            </a:r>
            <a:r>
              <a:rPr lang="en-US" altLang="zh-TW" dirty="0"/>
              <a:t>b </a:t>
            </a:r>
            <a:r>
              <a:rPr lang="zh-TW" altLang="en-US" dirty="0"/>
              <a:t>所示，是給定的形狀</a:t>
            </a:r>
            <a:endParaRPr lang="en-US" altLang="zh-TW" dirty="0"/>
          </a:p>
          <a:p>
            <a:r>
              <a:rPr lang="zh-TW" altLang="en-US" dirty="0"/>
              <a:t>其周圍這些點都是有可能會變形的部分，</a:t>
            </a:r>
            <a:endParaRPr lang="en-US" altLang="zh-TW" dirty="0"/>
          </a:p>
          <a:p>
            <a:r>
              <a:rPr lang="zh-TW" altLang="en-US" dirty="0"/>
              <a:t>已經得知目標形狀，給主動輪廓曲線給一個形狀模板</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17</a:t>
            </a:fld>
            <a:endParaRPr lang="zh-TW" altLang="en-US"/>
          </a:p>
        </p:txBody>
      </p:sp>
    </p:spTree>
    <p:extLst>
      <p:ext uri="{BB962C8B-B14F-4D97-AF65-F5344CB8AC3E}">
        <p14:creationId xmlns:p14="http://schemas.microsoft.com/office/powerpoint/2010/main" val="183320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Conditional Density Propagation  </a:t>
            </a:r>
            <a:r>
              <a:rPr lang="zh-TW" altLang="en-US" dirty="0"/>
              <a:t>機率</a:t>
            </a:r>
            <a:r>
              <a:rPr lang="en-US" altLang="zh-TW" dirty="0"/>
              <a:t>:</a:t>
            </a:r>
            <a:r>
              <a:rPr lang="zh-TW" altLang="en-US" dirty="0"/>
              <a:t> 條件密度傳播</a:t>
            </a:r>
            <a:endParaRPr lang="en-US" altLang="zh-TW" dirty="0"/>
          </a:p>
          <a:p>
            <a:endParaRPr lang="en-US" altLang="zh-TW" dirty="0"/>
          </a:p>
          <a:p>
            <a:r>
              <a:rPr lang="zh-TW" altLang="en-US" dirty="0"/>
              <a:t>在主動輪廓的許多應用中，隨著物體的變形和演化，逐 </a:t>
            </a:r>
            <a:r>
              <a:rPr lang="en-US" altLang="zh-TW" dirty="0"/>
              <a:t>frame </a:t>
            </a:r>
            <a:r>
              <a:rPr lang="zh-TW" altLang="en-US" dirty="0"/>
              <a:t>跟踪目標物體。</a:t>
            </a:r>
          </a:p>
          <a:p>
            <a:r>
              <a:rPr lang="zh-TW" altLang="en-US" dirty="0"/>
              <a:t>在這種情況下，使用前一幀的估計值來預測和約束新的估計值是有意義的。</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18</a:t>
            </a:fld>
            <a:endParaRPr lang="zh-TW" altLang="en-US"/>
          </a:p>
        </p:txBody>
      </p:sp>
    </p:spTree>
    <p:extLst>
      <p:ext uri="{BB962C8B-B14F-4D97-AF65-F5344CB8AC3E}">
        <p14:creationId xmlns:p14="http://schemas.microsoft.com/office/powerpoint/2010/main" val="231017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0" kern="1200" dirty="0">
                <a:solidFill>
                  <a:schemeClr val="tx1"/>
                </a:solidFill>
                <a:effectLst/>
                <a:latin typeface="+mn-lt"/>
                <a:ea typeface="+mn-ea"/>
                <a:cs typeface="+mn-cs"/>
              </a:rPr>
              <a:t>第一個方式是 </a:t>
            </a:r>
            <a:r>
              <a:rPr lang="en-US" altLang="zh-TW" sz="1200" b="0" i="0" kern="1200" dirty="0">
                <a:solidFill>
                  <a:schemeClr val="tx1"/>
                </a:solidFill>
                <a:effectLst/>
                <a:latin typeface="+mn-lt"/>
                <a:ea typeface="+mn-ea"/>
                <a:cs typeface="+mn-cs"/>
              </a:rPr>
              <a:t>Kalman filter</a:t>
            </a:r>
          </a:p>
          <a:p>
            <a:r>
              <a:rPr lang="zh-TW" altLang="en-US" sz="1200" b="0" i="0" kern="1200" dirty="0">
                <a:solidFill>
                  <a:schemeClr val="tx1"/>
                </a:solidFill>
                <a:effectLst/>
                <a:latin typeface="+mn-lt"/>
                <a:ea typeface="+mn-ea"/>
                <a:cs typeface="+mn-cs"/>
              </a:rPr>
              <a:t>如果你從初始時間開始</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就紀錄了某一系統狀態的值</a:t>
            </a:r>
            <a:r>
              <a:rPr lang="en-US" altLang="zh-TW" sz="1200" b="0" i="0" kern="1200" dirty="0">
                <a:solidFill>
                  <a:schemeClr val="tx1"/>
                </a:solidFill>
                <a:effectLst/>
                <a:latin typeface="+mn-lt"/>
                <a:ea typeface="+mn-ea"/>
                <a:cs typeface="+mn-cs"/>
              </a:rPr>
              <a:t>.</a:t>
            </a:r>
            <a:br>
              <a:rPr lang="zh-TW" altLang="en-US" dirty="0"/>
            </a:br>
            <a:r>
              <a:rPr lang="zh-TW" altLang="en-US" sz="1200" b="0" i="0" kern="1200" dirty="0">
                <a:solidFill>
                  <a:schemeClr val="tx1"/>
                </a:solidFill>
                <a:effectLst/>
                <a:latin typeface="+mn-lt"/>
                <a:ea typeface="+mn-ea"/>
                <a:cs typeface="+mn-cs"/>
              </a:rPr>
              <a:t>而這個值受到隨機雜訊的干擾</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所以你不能直接拿來用</a:t>
            </a:r>
            <a:r>
              <a:rPr lang="en-US" altLang="zh-TW" sz="1200" b="0" i="0" kern="1200" dirty="0">
                <a:solidFill>
                  <a:schemeClr val="tx1"/>
                </a:solidFill>
                <a:effectLst/>
                <a:latin typeface="+mn-lt"/>
                <a:ea typeface="+mn-ea"/>
                <a:cs typeface="+mn-cs"/>
              </a:rPr>
              <a:t>.</a:t>
            </a:r>
          </a:p>
          <a:p>
            <a:br>
              <a:rPr lang="zh-TW" altLang="en-US" dirty="0"/>
            </a:br>
            <a:r>
              <a:rPr lang="zh-TW" altLang="en-US" sz="1200" b="0" i="0" kern="1200" dirty="0">
                <a:solidFill>
                  <a:schemeClr val="tx1"/>
                </a:solidFill>
                <a:effectLst/>
                <a:latin typeface="+mn-lt"/>
                <a:ea typeface="+mn-ea"/>
                <a:cs typeface="+mn-cs"/>
              </a:rPr>
              <a:t>所以</a:t>
            </a:r>
            <a:r>
              <a:rPr lang="en-US" altLang="zh-TW" sz="1200" b="0" i="0" kern="1200" dirty="0" err="1">
                <a:solidFill>
                  <a:schemeClr val="tx1"/>
                </a:solidFill>
                <a:effectLst/>
                <a:latin typeface="+mn-lt"/>
                <a:ea typeface="+mn-ea"/>
                <a:cs typeface="+mn-cs"/>
              </a:rPr>
              <a:t>Kalman</a:t>
            </a:r>
            <a:r>
              <a:rPr lang="en-US" altLang="zh-TW" sz="1200" b="0" i="0" kern="1200" dirty="0">
                <a:solidFill>
                  <a:schemeClr val="tx1"/>
                </a:solidFill>
                <a:effectLst/>
                <a:latin typeface="+mn-lt"/>
                <a:ea typeface="+mn-ea"/>
                <a:cs typeface="+mn-cs"/>
              </a:rPr>
              <a:t> filter</a:t>
            </a:r>
            <a:r>
              <a:rPr lang="zh-TW" altLang="en-US" sz="1200" b="0" i="0" kern="1200" dirty="0">
                <a:solidFill>
                  <a:schemeClr val="tx1"/>
                </a:solidFill>
                <a:effectLst/>
                <a:latin typeface="+mn-lt"/>
                <a:ea typeface="+mn-ea"/>
                <a:cs typeface="+mn-cs"/>
              </a:rPr>
              <a:t>只是在做上述的</a:t>
            </a:r>
            <a:r>
              <a:rPr lang="en-US" altLang="zh-TW" sz="1200" b="0" i="0" kern="1200" dirty="0">
                <a:solidFill>
                  <a:schemeClr val="tx1"/>
                </a:solidFill>
                <a:effectLst/>
                <a:latin typeface="+mn-lt"/>
                <a:ea typeface="+mn-ea"/>
                <a:cs typeface="+mn-cs"/>
              </a:rPr>
              <a:t>filtering</a:t>
            </a:r>
            <a:r>
              <a:rPr lang="zh-TW" altLang="en-US" sz="1200" b="0" i="0" kern="1200" dirty="0">
                <a:solidFill>
                  <a:schemeClr val="tx1"/>
                </a:solidFill>
                <a:effectLst/>
                <a:latin typeface="+mn-lt"/>
                <a:ea typeface="+mn-ea"/>
                <a:cs typeface="+mn-cs"/>
              </a:rPr>
              <a:t>動作</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但它是經過最佳化的演算法</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其可在隨機環境中</a:t>
            </a:r>
            <a:br>
              <a:rPr lang="zh-TW" altLang="en-US" dirty="0"/>
            </a:br>
            <a:r>
              <a:rPr lang="zh-TW" altLang="en-US" sz="1200" b="0" i="0" kern="1200" dirty="0">
                <a:solidFill>
                  <a:schemeClr val="tx1"/>
                </a:solidFill>
                <a:effectLst/>
                <a:latin typeface="+mn-lt"/>
                <a:ea typeface="+mn-ea"/>
                <a:cs typeface="+mn-cs"/>
              </a:rPr>
              <a:t>進行最小平方計算</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dirty="0"/>
              <a:t>Kalman Filter: </a:t>
            </a:r>
            <a:r>
              <a:rPr lang="zh-TW" altLang="en-US" dirty="0"/>
              <a:t> 將預測的位置跟當下測量到的位置做一個整合找出機率較好的</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19</a:t>
            </a:fld>
            <a:endParaRPr lang="zh-TW" altLang="en-US"/>
          </a:p>
        </p:txBody>
      </p:sp>
    </p:spTree>
    <p:extLst>
      <p:ext uri="{BB962C8B-B14F-4D97-AF65-F5344CB8AC3E}">
        <p14:creationId xmlns:p14="http://schemas.microsoft.com/office/powerpoint/2010/main" val="2729259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線性動態模型在先前的估計中導致確定性變化（漂移），而過程噪聲導致隨機擴散，從而增加系統熵。 </a:t>
            </a:r>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從當前幀開始的新測量值可恢復更新估算值中的某些確定性。</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20</a:t>
            </a:fld>
            <a:endParaRPr lang="zh-TW" altLang="en-US"/>
          </a:p>
        </p:txBody>
      </p:sp>
    </p:spTree>
    <p:extLst>
      <p:ext uri="{BB962C8B-B14F-4D97-AF65-F5344CB8AC3E}">
        <p14:creationId xmlns:p14="http://schemas.microsoft.com/office/powerpoint/2010/main" val="189508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latin typeface="+mn-lt"/>
                <a:ea typeface="+mn-ea"/>
                <a:cs typeface="+mn-cs"/>
              </a:rPr>
              <a:t>In statistics, this problem is known as cluster analysis</a:t>
            </a:r>
            <a:endParaRPr lang="en-US" altLang="zh-TW" dirty="0"/>
          </a:p>
          <a:p>
            <a:pPr marL="0" indent="0">
              <a:buNone/>
            </a:pPr>
            <a:r>
              <a:rPr lang="en-US" altLang="zh-TW" dirty="0"/>
              <a:t>Early</a:t>
            </a:r>
            <a:r>
              <a:rPr lang="en-US" altLang="zh-TW" baseline="0" dirty="0"/>
              <a:t> method : region split or merging</a:t>
            </a:r>
          </a:p>
          <a:p>
            <a:pPr marL="0" indent="0">
              <a:buNone/>
            </a:pPr>
            <a:endParaRPr lang="en-US" altLang="zh-TW" baseline="0" dirty="0"/>
          </a:p>
          <a:p>
            <a:pPr marL="0" indent="0">
              <a:buNone/>
            </a:pPr>
            <a:r>
              <a:rPr lang="zh-TW" altLang="en-US" baseline="0" dirty="0"/>
              <a:t>這章會分成</a:t>
            </a:r>
            <a:r>
              <a:rPr lang="en-US" altLang="zh-TW" baseline="0" dirty="0"/>
              <a:t>5</a:t>
            </a:r>
            <a:r>
              <a:rPr lang="zh-TW" altLang="en-US" baseline="0" dirty="0"/>
              <a:t>小節來講</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aseline="0" dirty="0"/>
              <a:t>1. </a:t>
            </a:r>
            <a:r>
              <a:rPr lang="en-US" altLang="zh-TW" dirty="0"/>
              <a:t>Active Contours: </a:t>
            </a:r>
            <a:r>
              <a:rPr lang="zh-TW" altLang="en-US" sz="1200" b="0" i="0" u="none" strike="noStrike" kern="1200" dirty="0">
                <a:solidFill>
                  <a:schemeClr val="tx1"/>
                </a:solidFill>
                <a:effectLst/>
                <a:latin typeface="+mn-lt"/>
                <a:ea typeface="+mn-ea"/>
                <a:cs typeface="+mn-cs"/>
              </a:rPr>
              <a:t>主動輪廓模型</a:t>
            </a:r>
            <a:endParaRPr lang="en-US" altLang="zh-TW"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a:solidFill>
                  <a:schemeClr val="tx1"/>
                </a:solidFill>
                <a:effectLst/>
                <a:latin typeface="+mn-lt"/>
                <a:ea typeface="+mn-ea"/>
                <a:cs typeface="+mn-cs"/>
              </a:rPr>
              <a:t>2.</a:t>
            </a:r>
            <a:r>
              <a:rPr lang="en-US" altLang="zh-TW" dirty="0"/>
              <a:t> Split and Merge: </a:t>
            </a:r>
            <a:r>
              <a:rPr lang="zh-TW" altLang="en-US" dirty="0"/>
              <a:t>拆分並合併法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 Mean Shift and Mode Finding: </a:t>
            </a:r>
            <a:r>
              <a:rPr lang="zh-TW" altLang="en-US" sz="1200" b="0" i="0" kern="1200" dirty="0">
                <a:solidFill>
                  <a:schemeClr val="tx1"/>
                </a:solidFill>
                <a:effectLst/>
                <a:latin typeface="+mn-lt"/>
                <a:ea typeface="+mn-ea"/>
                <a:cs typeface="+mn-cs"/>
              </a:rPr>
              <a:t>均值漂移算法</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4. </a:t>
            </a:r>
            <a:r>
              <a:rPr lang="en-US" altLang="zh-TW" dirty="0"/>
              <a:t>Normalized Cuts</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正規化分割</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5. </a:t>
            </a:r>
            <a:r>
              <a:rPr lang="en-US" altLang="zh-TW" dirty="0"/>
              <a:t>Graph Cuts and Energy-based Methods: </a:t>
            </a:r>
            <a:r>
              <a:rPr lang="zh-TW" altLang="en-US" dirty="0"/>
              <a:t>基於能量的方法的影像切割</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a:t>
            </a:fld>
            <a:endParaRPr lang="zh-TW" altLang="en-US"/>
          </a:p>
        </p:txBody>
      </p:sp>
    </p:spTree>
    <p:extLst>
      <p:ext uri="{BB962C8B-B14F-4D97-AF65-F5344CB8AC3E}">
        <p14:creationId xmlns:p14="http://schemas.microsoft.com/office/powerpoint/2010/main" val="134781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fontAlgn="t"/>
            <a:r>
              <a:rPr lang="zh-TW" altLang="en-US" sz="1200" b="0" i="0" kern="1200" dirty="0">
                <a:solidFill>
                  <a:schemeClr val="tx1"/>
                </a:solidFill>
                <a:effectLst/>
                <a:latin typeface="+mn-lt"/>
                <a:ea typeface="+mn-ea"/>
                <a:cs typeface="+mn-cs"/>
              </a:rPr>
              <a:t>但是，在許多情況下，例如在混亂中進行跟踪時，某些應用程序需要更通用的多峰分佈。</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21</a:t>
            </a:fld>
            <a:endParaRPr lang="zh-TW" altLang="en-US"/>
          </a:p>
        </p:txBody>
      </p:sp>
    </p:spTree>
    <p:extLst>
      <p:ext uri="{BB962C8B-B14F-4D97-AF65-F5344CB8AC3E}">
        <p14:creationId xmlns:p14="http://schemas.microsoft.com/office/powerpoint/2010/main" val="189906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Particle Filter:</a:t>
            </a:r>
            <a:r>
              <a:rPr lang="zh-TW" altLang="en-US" dirty="0"/>
              <a:t> 依照之前機率分布關係去取樣觀察點，再依照各點各自運動關係去做飄移</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                           然後再加入隨機擾動，得到新的樣本分布，再依此去預測當下的分布</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Conditional Density Propagation  </a:t>
            </a:r>
            <a:r>
              <a:rPr lang="zh-TW" altLang="en-US" dirty="0"/>
              <a:t>機率</a:t>
            </a:r>
            <a:r>
              <a:rPr lang="en-US" altLang="zh-TW" dirty="0"/>
              <a:t>:</a:t>
            </a:r>
            <a:r>
              <a:rPr lang="zh-TW" altLang="en-US" dirty="0"/>
              <a:t> 條件密度傳播</a:t>
            </a:r>
          </a:p>
          <a:p>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每個密度分佈使用加權粒子的疊加表示。</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22</a:t>
            </a:fld>
            <a:endParaRPr lang="zh-TW" altLang="en-US"/>
          </a:p>
        </p:txBody>
      </p:sp>
    </p:spTree>
    <p:extLst>
      <p:ext uri="{BB962C8B-B14F-4D97-AF65-F5344CB8AC3E}">
        <p14:creationId xmlns:p14="http://schemas.microsoft.com/office/powerpoint/2010/main" val="344633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使用隨機採樣，擾動和重新加權階段實現的漂移擴散測量週期。</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23</a:t>
            </a:fld>
            <a:endParaRPr lang="zh-TW" altLang="en-US"/>
          </a:p>
        </p:txBody>
      </p:sp>
    </p:spTree>
    <p:extLst>
      <p:ext uri="{BB962C8B-B14F-4D97-AF65-F5344CB8AC3E}">
        <p14:creationId xmlns:p14="http://schemas.microsoft.com/office/powerpoint/2010/main" val="161331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圖</a:t>
            </a:r>
            <a:r>
              <a:rPr lang="en-US" altLang="zh-TW" dirty="0"/>
              <a:t>5.8a:</a:t>
            </a:r>
            <a:r>
              <a:rPr lang="zh-TW" altLang="en-US" dirty="0"/>
              <a:t> 顯示了頭部跟踪器的分解樣本的外觀，為每個被跟踪的粒子（子集）繪製了紅色的</a:t>
            </a:r>
            <a:r>
              <a:rPr lang="en-US" altLang="zh-TW" dirty="0"/>
              <a:t>B</a:t>
            </a:r>
            <a:r>
              <a:rPr lang="zh-TW" altLang="en-US" dirty="0"/>
              <a:t>樣條曲線。 </a:t>
            </a:r>
            <a:endParaRPr lang="en-US" altLang="zh-TW" dirty="0"/>
          </a:p>
          <a:p>
            <a:r>
              <a:rPr lang="zh-TW" altLang="en-US" dirty="0"/>
              <a:t>圖</a:t>
            </a:r>
            <a:r>
              <a:rPr lang="en-US" altLang="zh-TW" dirty="0"/>
              <a:t>5.8b:</a:t>
            </a:r>
            <a:r>
              <a:rPr lang="zh-TW" altLang="en-US" dirty="0"/>
              <a:t> 顯示了為什麼測量密度本身通常是多峰的：由於背景雜亂，垂直於樣條曲線的邊緣位置可能具有多個局部最大值。 </a:t>
            </a:r>
            <a:endParaRPr lang="en-US" altLang="zh-TW" dirty="0"/>
          </a:p>
          <a:p>
            <a:r>
              <a:rPr lang="zh-TW" altLang="en-US" dirty="0"/>
              <a:t>最後，圖</a:t>
            </a:r>
            <a:r>
              <a:rPr lang="en-US" altLang="zh-TW" dirty="0"/>
              <a:t>5.8c:</a:t>
            </a:r>
            <a:r>
              <a:rPr lang="zh-TW" altLang="en-US" dirty="0"/>
              <a:t> 顯示了隨著時間的推移，條件密度（頭和肩膀跟踪器質心的</a:t>
            </a:r>
            <a:r>
              <a:rPr lang="en-US" altLang="zh-TW" dirty="0"/>
              <a:t>x</a:t>
            </a:r>
            <a:r>
              <a:rPr lang="zh-TW" altLang="en-US" dirty="0"/>
              <a:t>坐標）隨時間變化的時間演變。</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24</a:t>
            </a:fld>
            <a:endParaRPr lang="zh-TW" altLang="en-US"/>
          </a:p>
        </p:txBody>
      </p:sp>
    </p:spTree>
    <p:extLst>
      <p:ext uri="{BB962C8B-B14F-4D97-AF65-F5344CB8AC3E}">
        <p14:creationId xmlns:p14="http://schemas.microsoft.com/office/powerpoint/2010/main" val="173651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Semi-automatic </a:t>
            </a:r>
            <a:r>
              <a:rPr lang="en-US" altLang="zh-TW" baseline="0" dirty="0" err="1"/>
              <a:t>segmation</a:t>
            </a:r>
            <a:endParaRPr lang="en-US" altLang="zh-TW" baseline="0" dirty="0"/>
          </a:p>
          <a:p>
            <a:endParaRPr lang="en-US" altLang="zh-TW" baseline="0" dirty="0"/>
          </a:p>
          <a:p>
            <a:r>
              <a:rPr lang="en-US" altLang="zh-TW" baseline="0" dirty="0"/>
              <a:t>1.User</a:t>
            </a:r>
            <a:r>
              <a:rPr lang="zh-TW" altLang="en-US" baseline="0" dirty="0"/>
              <a:t>先大致畫好輪廓，然後計算過程中會慢慢地往高對比的邊靠近</a:t>
            </a:r>
            <a:endParaRPr lang="en-US" alt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把邊跟 </a:t>
            </a:r>
            <a:r>
              <a:rPr lang="en-US" altLang="zh-TW" dirty="0"/>
              <a:t>low</a:t>
            </a:r>
            <a:r>
              <a:rPr lang="en-US" altLang="zh-TW" baseline="0" dirty="0"/>
              <a:t> cost </a:t>
            </a:r>
            <a:r>
              <a:rPr lang="zh-TW" altLang="en-US" baseline="0" dirty="0"/>
              <a:t>的 </a:t>
            </a:r>
            <a:r>
              <a:rPr lang="en-US" altLang="zh-TW" baseline="0" dirty="0"/>
              <a:t>boundary element </a:t>
            </a:r>
            <a:r>
              <a:rPr lang="zh-TW" altLang="en-US" baseline="0" dirty="0"/>
              <a:t>連起來 </a:t>
            </a:r>
            <a:r>
              <a:rPr lang="en-US" altLang="zh-TW" baseline="0" dirty="0"/>
              <a:t>(</a:t>
            </a:r>
            <a:r>
              <a:rPr lang="en-US" altLang="zh-TW" dirty="0"/>
              <a:t>Zero</a:t>
            </a:r>
            <a:r>
              <a:rPr lang="en-US" altLang="zh-TW" baseline="0" dirty="0"/>
              <a:t> crossing, gradient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a:t>Dijkstra</a:t>
            </a:r>
            <a:r>
              <a:rPr lang="en-US" altLang="zh-TW" dirty="0"/>
              <a:t>:</a:t>
            </a:r>
            <a:r>
              <a:rPr lang="zh-TW" altLang="en-US" dirty="0"/>
              <a:t>單個源點到其他頂點的最短路徑問題</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25</a:t>
            </a:fld>
            <a:endParaRPr lang="zh-TW" altLang="en-US"/>
          </a:p>
        </p:txBody>
      </p:sp>
    </p:spTree>
    <p:extLst>
      <p:ext uri="{BB962C8B-B14F-4D97-AF65-F5344CB8AC3E}">
        <p14:creationId xmlns:p14="http://schemas.microsoft.com/office/powerpoint/2010/main" val="165664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白色</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人的滑鼠</a:t>
            </a:r>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橘色</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剪刀自己切出來的</a:t>
            </a:r>
            <a:endParaRPr lang="en-US" altLang="zh-TW" sz="1200" kern="1200" baseline="0" dirty="0">
              <a:solidFill>
                <a:schemeClr val="tx1"/>
              </a:solidFill>
              <a:latin typeface="+mn-lt"/>
              <a:ea typeface="+mn-ea"/>
              <a:cs typeface="+mn-cs"/>
            </a:endParaRPr>
          </a:p>
          <a:p>
            <a:r>
              <a:rPr lang="en-US" altLang="zh-TW" sz="1200" kern="1200" baseline="0" dirty="0">
                <a:solidFill>
                  <a:schemeClr val="tx1"/>
                </a:solidFill>
                <a:latin typeface="+mn-lt"/>
                <a:ea typeface="+mn-ea"/>
                <a:cs typeface="+mn-cs"/>
              </a:rPr>
              <a:t>As the user draws a rough outline, the system computes and draws a better curve that clings to high-contrast edges.</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26</a:t>
            </a:fld>
            <a:endParaRPr lang="zh-TW" altLang="en-US"/>
          </a:p>
        </p:txBody>
      </p:sp>
    </p:spTree>
    <p:extLst>
      <p:ext uri="{BB962C8B-B14F-4D97-AF65-F5344CB8AC3E}">
        <p14:creationId xmlns:p14="http://schemas.microsoft.com/office/powerpoint/2010/main" val="477531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Level Set</a:t>
            </a:r>
            <a:r>
              <a:rPr lang="zh-CN" altLang="en-US" dirty="0"/>
              <a:t>方法把低维的一些计算上升到更高一维，把</a:t>
            </a:r>
            <a:r>
              <a:rPr lang="en-US" altLang="zh-CN" dirty="0"/>
              <a:t>N</a:t>
            </a:r>
            <a:r>
              <a:rPr lang="zh-CN" altLang="en-US" dirty="0"/>
              <a:t>维的描述看成是</a:t>
            </a:r>
            <a:r>
              <a:rPr lang="en-US" altLang="zh-CN" dirty="0"/>
              <a:t>N</a:t>
            </a:r>
            <a:r>
              <a:rPr lang="zh-CN" altLang="en-US" dirty="0"/>
              <a:t>＋</a:t>
            </a:r>
            <a:r>
              <a:rPr lang="en-US" altLang="zh-CN" dirty="0"/>
              <a:t>1</a:t>
            </a:r>
            <a:r>
              <a:rPr lang="zh-CN" altLang="en-US" dirty="0"/>
              <a:t>维的一个水平</a:t>
            </a:r>
            <a:endParaRPr lang="en-US" altLang="zh-CN" dirty="0"/>
          </a:p>
          <a:p>
            <a:r>
              <a:rPr lang="zh-CN" altLang="en-US" sz="1200" b="0" i="0" kern="1200" dirty="0">
                <a:solidFill>
                  <a:schemeClr val="tx1"/>
                </a:solidFill>
                <a:effectLst/>
                <a:latin typeface="+mn-lt"/>
                <a:ea typeface="+mn-ea"/>
                <a:cs typeface="+mn-cs"/>
              </a:rPr>
              <a:t>第一，低维时的拓扑变化在高维中不再是一个难题；第二，低维需要不时的重新参数化，高维中不需要；第三，高维的计算更精确，更鲁棒；第四，</a:t>
            </a:r>
            <a:r>
              <a:rPr lang="en-US" altLang="zh-CN" sz="1200" b="0" i="0" kern="1200" dirty="0">
                <a:solidFill>
                  <a:schemeClr val="tx1"/>
                </a:solidFill>
                <a:effectLst/>
                <a:latin typeface="+mn-lt"/>
                <a:ea typeface="+mn-ea"/>
                <a:cs typeface="+mn-cs"/>
              </a:rPr>
              <a:t>Level Set</a:t>
            </a:r>
            <a:r>
              <a:rPr lang="zh-CN" altLang="en-US" sz="1200" b="0" i="0" kern="1200" dirty="0">
                <a:solidFill>
                  <a:schemeClr val="tx1"/>
                </a:solidFill>
                <a:effectLst/>
                <a:latin typeface="+mn-lt"/>
                <a:ea typeface="+mn-ea"/>
                <a:cs typeface="+mn-cs"/>
              </a:rPr>
              <a:t>方法可以非常容易的向更高维推广</a:t>
            </a:r>
            <a:endParaRPr lang="en-US" altLang="zh-CN"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27</a:t>
            </a:fld>
            <a:endParaRPr lang="zh-TW" altLang="en-US"/>
          </a:p>
        </p:txBody>
      </p:sp>
    </p:spTree>
    <p:extLst>
      <p:ext uri="{BB962C8B-B14F-4D97-AF65-F5344CB8AC3E}">
        <p14:creationId xmlns:p14="http://schemas.microsoft.com/office/powerpoint/2010/main" val="4111865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geodesic :</a:t>
            </a:r>
            <a:r>
              <a:rPr lang="zh-TW" altLang="en-US" dirty="0"/>
              <a:t>大地測量學，測地線</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第一項</a:t>
            </a:r>
            <a:r>
              <a:rPr lang="en-US" altLang="zh-TW" dirty="0"/>
              <a:t>:</a:t>
            </a:r>
            <a:r>
              <a:rPr lang="zh-TW" altLang="en-US" dirty="0"/>
              <a:t>拉長曲線 第二項</a:t>
            </a:r>
            <a:r>
              <a:rPr lang="en-US" altLang="zh-TW" dirty="0"/>
              <a:t>:</a:t>
            </a:r>
            <a:r>
              <a:rPr lang="zh-TW" altLang="en-US" dirty="0"/>
              <a:t>把曲線導向低一點的方</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29</a:t>
            </a:fld>
            <a:endParaRPr lang="zh-TW" altLang="en-US"/>
          </a:p>
        </p:txBody>
      </p:sp>
    </p:spTree>
    <p:extLst>
      <p:ext uri="{BB962C8B-B14F-4D97-AF65-F5344CB8AC3E}">
        <p14:creationId xmlns:p14="http://schemas.microsoft.com/office/powerpoint/2010/main" val="4117815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第一項</a:t>
            </a:r>
            <a:r>
              <a:rPr lang="en-US" altLang="zh-TW" dirty="0"/>
              <a:t>:</a:t>
            </a:r>
            <a:r>
              <a:rPr lang="zh-TW" altLang="en-US" dirty="0"/>
              <a:t>拉長曲線 第二項</a:t>
            </a:r>
            <a:r>
              <a:rPr lang="en-US" altLang="zh-TW" dirty="0"/>
              <a:t>:</a:t>
            </a:r>
            <a:r>
              <a:rPr lang="zh-TW" altLang="en-US" dirty="0"/>
              <a:t>把曲線導向低一點的方</a:t>
            </a:r>
            <a:endParaRPr lang="en-US" altLang="zh-TW" dirty="0"/>
          </a:p>
          <a:p>
            <a:r>
              <a:rPr lang="en-US" altLang="zh-TW" dirty="0"/>
              <a:t>2.</a:t>
            </a:r>
            <a:r>
              <a:rPr lang="zh-TW" altLang="en-US" dirty="0"/>
              <a:t>雖然很容易去改變它的拓樸形狀，但是容易受到局部極小</a:t>
            </a:r>
            <a:endParaRPr lang="en-US" altLang="zh-TW" dirty="0"/>
          </a:p>
          <a:p>
            <a:r>
              <a:rPr lang="en-US" altLang="zh-TW" dirty="0"/>
              <a:t>3.</a:t>
            </a:r>
            <a:r>
              <a:rPr lang="zh-TW" altLang="en-US" dirty="0"/>
              <a:t>另所以另外一個方法 測量能量的差別</a:t>
            </a:r>
            <a:r>
              <a:rPr lang="en-US" altLang="zh-TW" dirty="0"/>
              <a:t>(</a:t>
            </a:r>
            <a:r>
              <a:rPr lang="zh-TW" altLang="en-US" dirty="0"/>
              <a:t>如顏色 紋路</a:t>
            </a:r>
            <a:r>
              <a:rPr lang="en-US" altLang="zh-TW" dirty="0"/>
              <a:t>…</a:t>
            </a:r>
            <a:r>
              <a:rPr lang="zh-TW" altLang="en-US" dirty="0"/>
              <a:t>等</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30</a:t>
            </a:fld>
            <a:endParaRPr lang="zh-TW" altLang="en-US"/>
          </a:p>
        </p:txBody>
      </p:sp>
    </p:spTree>
    <p:extLst>
      <p:ext uri="{BB962C8B-B14F-4D97-AF65-F5344CB8AC3E}">
        <p14:creationId xmlns:p14="http://schemas.microsoft.com/office/powerpoint/2010/main" val="3419573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圓圈會慢慢演化成精確的</a:t>
            </a:r>
            <a:r>
              <a:rPr lang="en-US" altLang="zh-TW" dirty="0"/>
              <a:t>segmentation</a:t>
            </a:r>
            <a:r>
              <a:rPr lang="zh-TW" altLang="en-US" dirty="0"/>
              <a:t>的結果</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31</a:t>
            </a:fld>
            <a:endParaRPr lang="zh-TW" altLang="en-US"/>
          </a:p>
        </p:txBody>
      </p:sp>
    </p:spTree>
    <p:extLst>
      <p:ext uri="{BB962C8B-B14F-4D97-AF65-F5344CB8AC3E}">
        <p14:creationId xmlns:p14="http://schemas.microsoft.com/office/powerpoint/2010/main" val="427932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r>
              <a:rPr lang="en-US" altLang="zh-TW" dirty="0"/>
              <a:t>Particle</a:t>
            </a:r>
            <a:r>
              <a:rPr lang="en-US" altLang="zh-TW" baseline="0" dirty="0"/>
              <a:t> filter + snake 5.1</a:t>
            </a:r>
          </a:p>
          <a:p>
            <a:pPr marL="228600" indent="-228600">
              <a:buAutoNum type="alphaLcParenBoth"/>
            </a:pPr>
            <a:r>
              <a:rPr lang="en-US" altLang="zh-TW" dirty="0"/>
              <a:t>Level</a:t>
            </a:r>
            <a:r>
              <a:rPr lang="en-US" altLang="zh-TW" baseline="0" dirty="0"/>
              <a:t> set:</a:t>
            </a:r>
            <a:r>
              <a:rPr lang="zh-TW" altLang="en-US" baseline="0" dirty="0"/>
              <a:t> 水平集 </a:t>
            </a:r>
            <a:r>
              <a:rPr lang="en-US" altLang="zh-TW" baseline="0" dirty="0"/>
              <a:t>5.1</a:t>
            </a:r>
            <a:r>
              <a:rPr lang="zh-TW" altLang="en-US" baseline="0" dirty="0"/>
              <a:t> </a:t>
            </a:r>
            <a:endParaRPr lang="en-US" altLang="zh-TW" baseline="0" dirty="0"/>
          </a:p>
          <a:p>
            <a:pPr marL="228600" indent="-228600">
              <a:buAutoNum type="alphaLcParenBoth"/>
            </a:pPr>
            <a:r>
              <a:rPr lang="en-US" altLang="zh-TW" baseline="0" dirty="0"/>
              <a:t>Graph based merging 5.2.4</a:t>
            </a:r>
          </a:p>
          <a:p>
            <a:pPr marL="228600" indent="-228600">
              <a:buAutoNum type="alphaLcParenBoth"/>
            </a:pPr>
            <a:r>
              <a:rPr lang="en-US" altLang="zh-TW" baseline="0" dirty="0"/>
              <a:t>Mean shift 5.3</a:t>
            </a:r>
          </a:p>
          <a:p>
            <a:pPr marL="228600" indent="-228600">
              <a:buAutoNum type="alphaLcParenBoth"/>
            </a:pPr>
            <a:r>
              <a:rPr lang="en-US" altLang="zh-TW" baseline="0" dirty="0"/>
              <a:t>Normalize cut 5.4</a:t>
            </a:r>
          </a:p>
          <a:p>
            <a:pPr marL="228600" indent="-228600">
              <a:buAutoNum type="alphaLcParenBoth"/>
            </a:pPr>
            <a:r>
              <a:rPr lang="en-US" altLang="zh-TW" baseline="0" dirty="0"/>
              <a:t>Graph cut 5.5</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a:t>
            </a:fld>
            <a:endParaRPr lang="zh-TW" altLang="en-US"/>
          </a:p>
        </p:txBody>
      </p:sp>
    </p:spTree>
    <p:extLst>
      <p:ext uri="{BB962C8B-B14F-4D97-AF65-F5344CB8AC3E}">
        <p14:creationId xmlns:p14="http://schemas.microsoft.com/office/powerpoint/2010/main" val="419843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分裂合併法</a:t>
            </a:r>
            <a:endParaRPr lang="en-US" altLang="zh-TW" dirty="0"/>
          </a:p>
          <a:p>
            <a:r>
              <a:rPr lang="zh-TW" altLang="en-US" dirty="0"/>
              <a:t>最簡單的方法</a:t>
            </a:r>
            <a:r>
              <a:rPr lang="en-US" altLang="zh-TW" dirty="0"/>
              <a:t>-&gt;</a:t>
            </a:r>
            <a:r>
              <a:rPr lang="zh-TW" altLang="en-US" dirty="0"/>
              <a:t>直接使用</a:t>
            </a:r>
            <a:r>
              <a:rPr lang="en-US" altLang="zh-TW" dirty="0"/>
              <a:t>threshold</a:t>
            </a:r>
            <a:r>
              <a:rPr lang="zh-TW" altLang="en-US" dirty="0"/>
              <a:t>，但是往往資訊都不會夠</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32</a:t>
            </a:fld>
            <a:endParaRPr lang="zh-TW" altLang="en-US"/>
          </a:p>
        </p:txBody>
      </p:sp>
    </p:spTree>
    <p:extLst>
      <p:ext uri="{BB962C8B-B14F-4D97-AF65-F5344CB8AC3E}">
        <p14:creationId xmlns:p14="http://schemas.microsoft.com/office/powerpoint/2010/main" val="368168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Threshold(</a:t>
            </a:r>
            <a:r>
              <a:rPr lang="zh-TW" altLang="en-US" dirty="0"/>
              <a:t>因為她是對一個</a:t>
            </a:r>
            <a:r>
              <a:rPr lang="en-US" altLang="zh-TW" dirty="0"/>
              <a:t>grayscale</a:t>
            </a:r>
            <a:r>
              <a:rPr lang="zh-TW" altLang="en-US" dirty="0"/>
              <a:t>的圖做運算</a:t>
            </a:r>
            <a:r>
              <a:rPr lang="en-US" altLang="zh-TW" dirty="0"/>
              <a:t>)</a:t>
            </a:r>
          </a:p>
          <a:p>
            <a:r>
              <a:rPr lang="zh-TW" altLang="en-US" dirty="0"/>
              <a:t>把圖想像成</a:t>
            </a:r>
            <a:r>
              <a:rPr lang="en-US" altLang="zh-TW" dirty="0"/>
              <a:t>3D</a:t>
            </a:r>
            <a:r>
              <a:rPr lang="zh-TW" altLang="en-US" dirty="0"/>
              <a:t>的，比較低的地方就是盆地</a:t>
            </a:r>
            <a:endParaRPr lang="en-US" altLang="zh-TW" dirty="0"/>
          </a:p>
          <a:p>
            <a:r>
              <a:rPr lang="zh-TW" altLang="en-US" dirty="0"/>
              <a:t>想像開始下雨，從盆地開始滿上來，然後兩個不同的</a:t>
            </a:r>
            <a:r>
              <a:rPr lang="en-US" altLang="zh-TW" dirty="0"/>
              <a:t>component</a:t>
            </a:r>
            <a:r>
              <a:rPr lang="zh-TW" altLang="en-US" dirty="0"/>
              <a:t>相遇的時候把他標記成山脊</a:t>
            </a:r>
            <a:endParaRPr lang="en-US" altLang="zh-TW" dirty="0"/>
          </a:p>
          <a:p>
            <a:r>
              <a:rPr lang="en-US" altLang="zh-TW" dirty="0"/>
              <a:t>Watershed segmentation:</a:t>
            </a:r>
            <a:r>
              <a:rPr lang="zh-TW" altLang="en-US" dirty="0"/>
              <a:t>通常是</a:t>
            </a:r>
            <a:r>
              <a:rPr lang="en-US" altLang="zh-TW" dirty="0"/>
              <a:t>user</a:t>
            </a:r>
            <a:r>
              <a:rPr lang="zh-TW" altLang="en-US" dirty="0"/>
              <a:t>會去</a:t>
            </a:r>
            <a:r>
              <a:rPr lang="en-US" altLang="zh-TW" dirty="0"/>
              <a:t>mark</a:t>
            </a:r>
            <a:r>
              <a:rPr lang="zh-TW" altLang="en-US" dirty="0"/>
              <a:t>出感興趣的元件的中心</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33</a:t>
            </a:fld>
            <a:endParaRPr lang="zh-TW" altLang="en-US"/>
          </a:p>
        </p:txBody>
      </p:sp>
    </p:spTree>
    <p:extLst>
      <p:ext uri="{BB962C8B-B14F-4D97-AF65-F5344CB8AC3E}">
        <p14:creationId xmlns:p14="http://schemas.microsoft.com/office/powerpoint/2010/main" val="219686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聚焦顯微鏡</a:t>
            </a:r>
            <a:endParaRPr lang="en-US" altLang="zh-TW" dirty="0"/>
          </a:p>
          <a:p>
            <a:r>
              <a:rPr lang="zh-TW" altLang="en-US" dirty="0"/>
              <a:t>可能會造成</a:t>
            </a:r>
            <a:r>
              <a:rPr lang="en-US" altLang="zh-TW" dirty="0"/>
              <a:t>over segmentation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34</a:t>
            </a:fld>
            <a:endParaRPr lang="zh-TW" altLang="en-US"/>
          </a:p>
        </p:txBody>
      </p:sp>
    </p:spTree>
    <p:extLst>
      <p:ext uri="{BB962C8B-B14F-4D97-AF65-F5344CB8AC3E}">
        <p14:creationId xmlns:p14="http://schemas.microsoft.com/office/powerpoint/2010/main" val="4292790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利用一些圖像的特性去做簡單的分群</a:t>
            </a:r>
            <a:endParaRPr lang="en-US" altLang="zh-TW" dirty="0"/>
          </a:p>
          <a:p>
            <a:r>
              <a:rPr lang="zh-TW" altLang="en-US" dirty="0"/>
              <a:t>如灰階特徵，或是紋路特徵等等</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35</a:t>
            </a:fld>
            <a:endParaRPr lang="zh-TW" altLang="en-US"/>
          </a:p>
        </p:txBody>
      </p:sp>
    </p:spTree>
    <p:extLst>
      <p:ext uri="{BB962C8B-B14F-4D97-AF65-F5344CB8AC3E}">
        <p14:creationId xmlns:p14="http://schemas.microsoft.com/office/powerpoint/2010/main" val="2500709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兩個</a:t>
            </a:r>
            <a:r>
              <a:rPr lang="en-US" altLang="zh-TW" dirty="0"/>
              <a:t>region</a:t>
            </a:r>
            <a:r>
              <a:rPr lang="zh-TW" altLang="en-US" dirty="0"/>
              <a:t>之間的相對邊界長度 或是 強度</a:t>
            </a:r>
            <a:endParaRPr lang="en-US" altLang="zh-TW" dirty="0"/>
          </a:p>
          <a:p>
            <a:r>
              <a:rPr lang="en-US" altLang="zh-TW" dirty="0"/>
              <a:t>2</a:t>
            </a:r>
            <a:r>
              <a:rPr lang="zh-TW" altLang="en-US" dirty="0"/>
              <a:t>兩個</a:t>
            </a:r>
            <a:r>
              <a:rPr lang="en-US" altLang="zh-TW" dirty="0"/>
              <a:t>region</a:t>
            </a:r>
            <a:r>
              <a:rPr lang="en-US" altLang="zh-TW" baseline="0" dirty="0"/>
              <a:t> </a:t>
            </a:r>
            <a:r>
              <a:rPr lang="zh-TW" altLang="en-US" dirty="0"/>
              <a:t>最近點跟最遠</a:t>
            </a:r>
            <a:r>
              <a:rPr lang="en-US" altLang="zh-TW" dirty="0"/>
              <a:t>2</a:t>
            </a:r>
            <a:r>
              <a:rPr lang="zh-TW" altLang="en-US" dirty="0"/>
              <a:t>點</a:t>
            </a:r>
            <a:endParaRPr lang="en-US" altLang="zh-TW" dirty="0"/>
          </a:p>
          <a:p>
            <a:r>
              <a:rPr lang="en-US" altLang="zh-TW" dirty="0"/>
              <a:t>3</a:t>
            </a:r>
            <a:r>
              <a:rPr lang="zh-TW" altLang="en-US" dirty="0"/>
              <a:t>相鄰顏色的區域平均 </a:t>
            </a:r>
            <a:r>
              <a:rPr lang="en-US" altLang="zh-TW" dirty="0"/>
              <a:t>&lt; threshold </a:t>
            </a:r>
            <a:r>
              <a:rPr lang="zh-TW" altLang="en-US" dirty="0"/>
              <a:t>太小</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36</a:t>
            </a:fld>
            <a:endParaRPr lang="zh-TW" altLang="en-US"/>
          </a:p>
        </p:txBody>
      </p:sp>
    </p:spTree>
    <p:extLst>
      <p:ext uri="{BB962C8B-B14F-4D97-AF65-F5344CB8AC3E}">
        <p14:creationId xmlns:p14="http://schemas.microsoft.com/office/powerpoint/2010/main" val="3121114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Felzenszwalb</a:t>
            </a:r>
            <a:r>
              <a:rPr lang="en-US" altLang="zh-TW" sz="1200" b="0" i="0" u="none" strike="noStrike" kern="1200" baseline="0" dirty="0">
                <a:solidFill>
                  <a:schemeClr val="tx1"/>
                </a:solidFill>
                <a:latin typeface="+mn-lt"/>
                <a:ea typeface="+mn-ea"/>
                <a:cs typeface="+mn-cs"/>
              </a:rPr>
              <a:t> and </a:t>
            </a:r>
            <a:r>
              <a:rPr lang="en-US" altLang="zh-TW" sz="1200" b="0" i="0" u="none" strike="noStrike" kern="1200" baseline="0" dirty="0" err="1">
                <a:solidFill>
                  <a:schemeClr val="tx1"/>
                </a:solidFill>
                <a:latin typeface="+mn-lt"/>
                <a:ea typeface="+mn-ea"/>
                <a:cs typeface="+mn-cs"/>
              </a:rPr>
              <a:t>Huttenlocher</a:t>
            </a:r>
            <a:r>
              <a:rPr lang="en-US" altLang="zh-TW" sz="1200" b="0" i="0" u="none" strike="noStrike" kern="1200" baseline="0" dirty="0">
                <a:solidFill>
                  <a:schemeClr val="tx1"/>
                </a:solidFill>
                <a:latin typeface="+mn-lt"/>
                <a:ea typeface="+mn-ea"/>
                <a:cs typeface="+mn-cs"/>
              </a:rPr>
              <a:t> (2004b)</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w(e) that measures, for example, intensity differences between N8 neighbors.</a:t>
            </a:r>
            <a:endParaRPr lang="zh-TW" altLang="en-US" dirty="0"/>
          </a:p>
        </p:txBody>
      </p:sp>
      <p:sp>
        <p:nvSpPr>
          <p:cNvPr id="4" name="投影片編號版面配置區 3"/>
          <p:cNvSpPr>
            <a:spLocks noGrp="1"/>
          </p:cNvSpPr>
          <p:nvPr>
            <p:ph type="sldNum" sz="quarter" idx="5"/>
          </p:nvPr>
        </p:nvSpPr>
        <p:spPr/>
        <p:txBody>
          <a:bodyPr/>
          <a:lstStyle/>
          <a:p>
            <a:fld id="{818481D3-6815-42F4-851B-2E76A655E3B1}" type="slidenum">
              <a:rPr lang="zh-TW" altLang="en-US" smtClean="0"/>
              <a:pPr/>
              <a:t>40</a:t>
            </a:fld>
            <a:endParaRPr lang="zh-TW" altLang="en-US"/>
          </a:p>
        </p:txBody>
      </p:sp>
    </p:spTree>
    <p:extLst>
      <p:ext uri="{BB962C8B-B14F-4D97-AF65-F5344CB8AC3E}">
        <p14:creationId xmlns:p14="http://schemas.microsoft.com/office/powerpoint/2010/main" val="393412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兩個相鄰區域之間的差異</a:t>
            </a:r>
            <a:endParaRPr lang="en-US" altLang="zh-TW" dirty="0"/>
          </a:p>
          <a:p>
            <a:r>
              <a:rPr lang="zh-TW" altLang="en-US" dirty="0"/>
              <a:t>兩個區域假設</a:t>
            </a:r>
            <a:r>
              <a:rPr lang="en-US" altLang="zh-TW" dirty="0"/>
              <a:t>merge</a:t>
            </a:r>
            <a:r>
              <a:rPr lang="zh-TW" altLang="en-US" dirty="0"/>
              <a:t>再一起之間的最小差異</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41</a:t>
            </a:fld>
            <a:endParaRPr lang="zh-TW" altLang="en-US"/>
          </a:p>
        </p:txBody>
      </p:sp>
    </p:spTree>
    <p:extLst>
      <p:ext uri="{BB962C8B-B14F-4D97-AF65-F5344CB8AC3E}">
        <p14:creationId xmlns:p14="http://schemas.microsoft.com/office/powerpoint/2010/main" val="1662130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正方形裡面的變化比 中間那條亮的線還來的大 ，但是我們還是可以自動</a:t>
            </a:r>
            <a:r>
              <a:rPr lang="en-US" altLang="zh-TW" dirty="0"/>
              <a:t>segment</a:t>
            </a:r>
            <a:r>
              <a:rPr lang="zh-TW" altLang="en-US" dirty="0"/>
              <a:t>成三塊區域</a:t>
            </a:r>
            <a:endParaRPr lang="en-US" altLang="zh-TW" dirty="0"/>
          </a:p>
          <a:p>
            <a:r>
              <a:rPr lang="zh-TW" altLang="en-US" dirty="0"/>
              <a:t>因為看同一個</a:t>
            </a:r>
            <a:r>
              <a:rPr lang="en-US" altLang="zh-TW" dirty="0"/>
              <a:t>region</a:t>
            </a:r>
            <a:r>
              <a:rPr lang="zh-TW" altLang="en-US" dirty="0"/>
              <a:t>的相異性的話 中間那條可以被切出來</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42</a:t>
            </a:fld>
            <a:endParaRPr lang="zh-TW" altLang="en-US"/>
          </a:p>
        </p:txBody>
      </p:sp>
    </p:spTree>
    <p:extLst>
      <p:ext uri="{BB962C8B-B14F-4D97-AF65-F5344CB8AC3E}">
        <p14:creationId xmlns:p14="http://schemas.microsoft.com/office/powerpoint/2010/main" val="1344472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機率聚合</a:t>
            </a:r>
            <a:endParaRPr lang="en-US" altLang="zh-TW" dirty="0"/>
          </a:p>
          <a:p>
            <a:r>
              <a:rPr lang="en-US" altLang="zh-TW" dirty="0"/>
              <a:t>Gray level similarity</a:t>
            </a:r>
          </a:p>
          <a:p>
            <a:r>
              <a:rPr lang="en-US" altLang="zh-TW" dirty="0"/>
              <a:t>Texture similarity</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43</a:t>
            </a:fld>
            <a:endParaRPr lang="zh-TW" altLang="en-US"/>
          </a:p>
        </p:txBody>
      </p:sp>
    </p:spTree>
    <p:extLst>
      <p:ext uri="{BB962C8B-B14F-4D97-AF65-F5344CB8AC3E}">
        <p14:creationId xmlns:p14="http://schemas.microsoft.com/office/powerpoint/2010/main" val="3227360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a:t>
            </a:r>
            <a:r>
              <a:rPr lang="zh-TW" altLang="en-US" dirty="0"/>
              <a:t>亮度</a:t>
            </a:r>
            <a:endParaRPr lang="en-US" altLang="zh-TW" dirty="0"/>
          </a:p>
          <a:p>
            <a:r>
              <a:rPr lang="en-US" altLang="zh-TW" dirty="0"/>
              <a:t>UV:</a:t>
            </a:r>
            <a:r>
              <a:rPr lang="zh-TW" altLang="en-US" dirty="0"/>
              <a:t>色度</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46</a:t>
            </a:fld>
            <a:endParaRPr lang="zh-TW" altLang="en-US"/>
          </a:p>
        </p:txBody>
      </p:sp>
    </p:spTree>
    <p:extLst>
      <p:ext uri="{BB962C8B-B14F-4D97-AF65-F5344CB8AC3E}">
        <p14:creationId xmlns:p14="http://schemas.microsoft.com/office/powerpoint/2010/main" val="35037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這張大概念架構為如圖，基本上這章提到的方法會一直出求能量最小化</a:t>
            </a:r>
            <a:r>
              <a:rPr lang="en-US" altLang="zh-TW" dirty="0"/>
              <a:t>/</a:t>
            </a:r>
            <a:r>
              <a:rPr lang="zh-TW" altLang="en-US" dirty="0"/>
              <a:t>最大化，或是用能量大小區分，</a:t>
            </a:r>
            <a:endParaRPr lang="en-US" altLang="zh-TW" dirty="0"/>
          </a:p>
          <a:p>
            <a:r>
              <a:rPr lang="zh-TW" altLang="en-US" dirty="0"/>
              <a:t>能量定義就只是某個算法的作者自訂一個函釋後，將需要的資訊丟進去所產生的值而已，</a:t>
            </a:r>
            <a:endParaRPr lang="en-US" altLang="zh-TW" dirty="0"/>
          </a:p>
          <a:p>
            <a:r>
              <a:rPr lang="zh-TW" altLang="en-US" dirty="0"/>
              <a:t>所以說接下來的課程主要會是介紹方法這塊，至於自訂義的函數是可以任意變換，</a:t>
            </a:r>
            <a:endParaRPr lang="en-US" altLang="zh-TW" dirty="0"/>
          </a:p>
          <a:p>
            <a:r>
              <a:rPr lang="zh-TW" altLang="en-US" dirty="0"/>
              <a:t>之後課程中會提到幾個 函數 常搭配哪個方法，但並不是一定要如此，抱著這樣觀點聽接下來課程應該會比較好理解內容</a:t>
            </a:r>
            <a:endParaRPr lang="en-US" altLang="zh-TW" dirty="0"/>
          </a:p>
        </p:txBody>
      </p:sp>
      <p:sp>
        <p:nvSpPr>
          <p:cNvPr id="4" name="投影片編號版面配置區 3"/>
          <p:cNvSpPr>
            <a:spLocks noGrp="1"/>
          </p:cNvSpPr>
          <p:nvPr>
            <p:ph type="sldNum" sz="quarter" idx="5"/>
          </p:nvPr>
        </p:nvSpPr>
        <p:spPr/>
        <p:txBody>
          <a:bodyPr/>
          <a:lstStyle/>
          <a:p>
            <a:fld id="{818481D3-6815-42F4-851B-2E76A655E3B1}" type="slidenum">
              <a:rPr lang="zh-TW" altLang="en-US" smtClean="0"/>
              <a:pPr/>
              <a:t>4</a:t>
            </a:fld>
            <a:endParaRPr lang="zh-TW" altLang="en-US"/>
          </a:p>
        </p:txBody>
      </p:sp>
    </p:spTree>
    <p:extLst>
      <p:ext uri="{BB962C8B-B14F-4D97-AF65-F5344CB8AC3E}">
        <p14:creationId xmlns:p14="http://schemas.microsoft.com/office/powerpoint/2010/main" val="3400328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K-means:</a:t>
            </a:r>
            <a:r>
              <a:rPr lang="en-US" altLang="zh-TW" baseline="0" dirty="0"/>
              <a:t> http://neural.cs.nthu.edu.tw/jang/books/dcpr/kMeans.asp?title=3-3+K-means+%E5%88%86%E7%BE%A4%E6%B3%95</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47</a:t>
            </a:fld>
            <a:endParaRPr lang="zh-TW" altLang="en-US"/>
          </a:p>
        </p:txBody>
      </p:sp>
    </p:spTree>
    <p:extLst>
      <p:ext uri="{BB962C8B-B14F-4D97-AF65-F5344CB8AC3E}">
        <p14:creationId xmlns:p14="http://schemas.microsoft.com/office/powerpoint/2010/main" val="2173525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aseline="0" dirty="0"/>
              <a:t>把每個</a:t>
            </a:r>
            <a:r>
              <a:rPr lang="en-US" altLang="zh-TW" baseline="0" dirty="0"/>
              <a:t>component</a:t>
            </a:r>
            <a:r>
              <a:rPr lang="zh-TW" altLang="en-US" baseline="0" dirty="0"/>
              <a:t>想成一個</a:t>
            </a:r>
            <a:r>
              <a:rPr lang="en-US" altLang="zh-TW" baseline="0" dirty="0" err="1"/>
              <a:t>gaussian</a:t>
            </a:r>
            <a:r>
              <a:rPr lang="zh-TW" altLang="en-US" baseline="0" dirty="0"/>
              <a:t>，而一張圖上面有很多不同的</a:t>
            </a:r>
            <a:r>
              <a:rPr lang="en-US" altLang="zh-TW" baseline="0" dirty="0" err="1"/>
              <a:t>gaussian</a:t>
            </a:r>
            <a:r>
              <a:rPr lang="zh-TW" altLang="en-US" baseline="0" dirty="0"/>
              <a:t>去疊加而成</a:t>
            </a:r>
            <a:endParaRPr lang="en-US" altLang="zh-TW" baseline="0" dirty="0"/>
          </a:p>
          <a:p>
            <a:r>
              <a:rPr lang="zh-TW" altLang="en-US" sz="1200" b="0" i="0" kern="1200" dirty="0">
                <a:solidFill>
                  <a:schemeClr val="tx1"/>
                </a:solidFill>
                <a:effectLst/>
                <a:latin typeface="+mn-lt"/>
                <a:ea typeface="+mn-ea"/>
                <a:cs typeface="+mn-cs"/>
              </a:rPr>
              <a:t>分群演算法，必須事前設定群集的數量 </a:t>
            </a:r>
            <a:r>
              <a:rPr lang="en-US" altLang="zh-TW" sz="1200" b="0" i="0" kern="1200" dirty="0">
                <a:solidFill>
                  <a:schemeClr val="tx1"/>
                </a:solidFill>
                <a:effectLst/>
                <a:latin typeface="+mn-lt"/>
                <a:ea typeface="+mn-ea"/>
                <a:cs typeface="+mn-cs"/>
              </a:rPr>
              <a:t>k</a:t>
            </a:r>
            <a:r>
              <a:rPr lang="zh-TW" altLang="en-US" sz="1200" b="0" i="0" kern="1200" dirty="0">
                <a:solidFill>
                  <a:schemeClr val="tx1"/>
                </a:solidFill>
                <a:effectLst/>
                <a:latin typeface="+mn-lt"/>
                <a:ea typeface="+mn-ea"/>
                <a:cs typeface="+mn-cs"/>
              </a:rPr>
              <a:t>，然後找尋下列公式的極大值，以達到分群的最佳化之目的。</a:t>
            </a:r>
            <a:endParaRPr lang="en-US" altLang="zh-TW" sz="1200" b="0" i="0" kern="1200" dirty="0">
              <a:solidFill>
                <a:schemeClr val="tx1"/>
              </a:solidFill>
              <a:effectLst/>
              <a:latin typeface="+mn-lt"/>
              <a:ea typeface="+mn-ea"/>
              <a:cs typeface="+mn-cs"/>
            </a:endParaRPr>
          </a:p>
          <a:p>
            <a:r>
              <a:rPr lang="en-US" altLang="zh-TW" dirty="0"/>
              <a:t>1.</a:t>
            </a:r>
            <a:r>
              <a:rPr lang="zh-TW" altLang="en-US" dirty="0"/>
              <a:t>隨機指派群集的中心</a:t>
            </a:r>
            <a:r>
              <a:rPr lang="en-US" altLang="zh-TW" dirty="0"/>
              <a:t>(</a:t>
            </a:r>
            <a:r>
              <a:rPr lang="zh-TW" altLang="en-US" dirty="0"/>
              <a:t>隨機找到</a:t>
            </a:r>
            <a:r>
              <a:rPr lang="en-US" altLang="zh-TW" dirty="0"/>
              <a:t>K</a:t>
            </a:r>
            <a:r>
              <a:rPr lang="zh-TW" altLang="en-US" dirty="0"/>
              <a:t>個</a:t>
            </a:r>
            <a:r>
              <a:rPr lang="en-US" altLang="zh-TW" dirty="0"/>
              <a:t>point</a:t>
            </a:r>
            <a:r>
              <a:rPr lang="zh-TW" altLang="en-US" dirty="0"/>
              <a:t>當作初始群集的中心</a:t>
            </a:r>
            <a:r>
              <a:rPr lang="en-US" altLang="zh-TW" dirty="0"/>
              <a:t>)</a:t>
            </a:r>
          </a:p>
          <a:p>
            <a:r>
              <a:rPr lang="en-US" altLang="zh-TW" dirty="0"/>
              <a:t>2.</a:t>
            </a:r>
            <a:r>
              <a:rPr lang="zh-TW" altLang="en-US" dirty="0"/>
              <a:t>產生初始群集</a:t>
            </a:r>
            <a:r>
              <a:rPr lang="en-US" altLang="zh-TW" dirty="0"/>
              <a:t>(</a:t>
            </a:r>
            <a:r>
              <a:rPr lang="zh-TW" altLang="en-US" dirty="0"/>
              <a:t>計算其他點離這</a:t>
            </a:r>
            <a:r>
              <a:rPr lang="en-US" altLang="zh-TW" dirty="0"/>
              <a:t>k</a:t>
            </a:r>
            <a:r>
              <a:rPr lang="zh-TW" altLang="en-US" dirty="0"/>
              <a:t>個</a:t>
            </a:r>
            <a:r>
              <a:rPr lang="en-US" altLang="zh-TW" dirty="0"/>
              <a:t>point</a:t>
            </a:r>
            <a:r>
              <a:rPr lang="zh-TW" altLang="en-US" dirty="0"/>
              <a:t>中誰比較近，然後就會</a:t>
            </a:r>
            <a:r>
              <a:rPr lang="en-US" altLang="zh-TW" dirty="0"/>
              <a:t>assign</a:t>
            </a:r>
            <a:r>
              <a:rPr lang="zh-TW" altLang="en-US" dirty="0"/>
              <a:t>到那個群集</a:t>
            </a:r>
            <a:r>
              <a:rPr lang="en-US" altLang="zh-TW" dirty="0"/>
              <a:t>)</a:t>
            </a:r>
          </a:p>
          <a:p>
            <a:r>
              <a:rPr lang="en-US" altLang="zh-TW" dirty="0"/>
              <a:t>3.</a:t>
            </a:r>
            <a:r>
              <a:rPr lang="zh-TW" altLang="en-US" dirty="0"/>
              <a:t>產生新的質量中心</a:t>
            </a:r>
            <a:r>
              <a:rPr lang="en-US" altLang="zh-TW" dirty="0"/>
              <a:t>(</a:t>
            </a:r>
            <a:r>
              <a:rPr lang="zh-TW" altLang="en-US" dirty="0"/>
              <a:t>重新計算此群體的新的質量中心，並取代剛剛的隨機</a:t>
            </a:r>
            <a:r>
              <a:rPr lang="en-US" altLang="zh-TW" dirty="0"/>
              <a:t>point</a:t>
            </a:r>
            <a:r>
              <a:rPr lang="zh-TW" altLang="en-US" dirty="0"/>
              <a:t>當作該群的中心</a:t>
            </a:r>
            <a:r>
              <a:rPr lang="en-US" altLang="zh-TW" dirty="0"/>
              <a:t>)</a:t>
            </a:r>
          </a:p>
          <a:p>
            <a:r>
              <a:rPr lang="en-US" altLang="zh-TW" dirty="0"/>
              <a:t>4.</a:t>
            </a:r>
            <a:r>
              <a:rPr lang="zh-TW" altLang="en-US" dirty="0"/>
              <a:t>變動群集邊界</a:t>
            </a:r>
            <a:r>
              <a:rPr lang="en-US" altLang="zh-TW" dirty="0"/>
              <a:t>(</a:t>
            </a:r>
            <a:r>
              <a:rPr lang="zh-TW" altLang="en-US" dirty="0"/>
              <a:t>指定完之後，再重新比較每個</a:t>
            </a:r>
            <a:r>
              <a:rPr lang="en-US" altLang="zh-TW" dirty="0"/>
              <a:t>point</a:t>
            </a:r>
            <a:r>
              <a:rPr lang="zh-TW" altLang="en-US" dirty="0"/>
              <a:t>跟群集之間的距離，然後再根據距離重新</a:t>
            </a:r>
            <a:r>
              <a:rPr lang="en-US" altLang="zh-TW" dirty="0"/>
              <a:t>assign</a:t>
            </a:r>
            <a:r>
              <a:rPr lang="zh-TW" altLang="en-US" dirty="0"/>
              <a:t>依次群集</a:t>
            </a:r>
          </a:p>
          <a:p>
            <a:endParaRPr lang="en-US" altLang="zh-TW" baseline="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48</a:t>
            </a:fld>
            <a:endParaRPr lang="zh-TW" altLang="en-US"/>
          </a:p>
        </p:txBody>
      </p:sp>
    </p:spTree>
    <p:extLst>
      <p:ext uri="{BB962C8B-B14F-4D97-AF65-F5344CB8AC3E}">
        <p14:creationId xmlns:p14="http://schemas.microsoft.com/office/powerpoint/2010/main" val="2527473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49</a:t>
            </a:fld>
            <a:endParaRPr lang="zh-TW" altLang="en-US"/>
          </a:p>
        </p:txBody>
      </p:sp>
    </p:spTree>
    <p:extLst>
      <p:ext uri="{BB962C8B-B14F-4D97-AF65-F5344CB8AC3E}">
        <p14:creationId xmlns:p14="http://schemas.microsoft.com/office/powerpoint/2010/main" val="1172692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50</a:t>
            </a:fld>
            <a:endParaRPr lang="zh-TW" altLang="en-US"/>
          </a:p>
        </p:txBody>
      </p:sp>
    </p:spTree>
    <p:extLst>
      <p:ext uri="{BB962C8B-B14F-4D97-AF65-F5344CB8AC3E}">
        <p14:creationId xmlns:p14="http://schemas.microsoft.com/office/powerpoint/2010/main" val="124491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找到</a:t>
            </a:r>
            <a:r>
              <a:rPr lang="en-US" altLang="zh-TW" dirty="0"/>
              <a:t>peak</a:t>
            </a:r>
            <a:r>
              <a:rPr lang="zh-TW" altLang="en-US" dirty="0"/>
              <a:t>之後，去</a:t>
            </a:r>
            <a:r>
              <a:rPr lang="en-US" altLang="zh-TW" dirty="0"/>
              <a:t>identify</a:t>
            </a:r>
            <a:r>
              <a:rPr lang="zh-TW" altLang="en-US" dirty="0"/>
              <a:t>那些</a:t>
            </a:r>
            <a:r>
              <a:rPr lang="en-US" altLang="zh-TW" dirty="0"/>
              <a:t>region</a:t>
            </a:r>
            <a:r>
              <a:rPr lang="zh-TW" altLang="en-US" dirty="0"/>
              <a:t>可以爬到這個</a:t>
            </a:r>
            <a:r>
              <a:rPr lang="en-US" altLang="zh-TW" dirty="0"/>
              <a:t>peak</a:t>
            </a:r>
            <a:r>
              <a:rPr lang="zh-TW" altLang="en-US" dirty="0"/>
              <a:t>，就是同一個</a:t>
            </a:r>
            <a:r>
              <a:rPr lang="en-US" altLang="zh-TW" dirty="0"/>
              <a:t>component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51</a:t>
            </a:fld>
            <a:endParaRPr lang="zh-TW" altLang="en-US"/>
          </a:p>
        </p:txBody>
      </p:sp>
    </p:spTree>
    <p:extLst>
      <p:ext uri="{BB962C8B-B14F-4D97-AF65-F5344CB8AC3E}">
        <p14:creationId xmlns:p14="http://schemas.microsoft.com/office/powerpoint/2010/main" val="1551897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5A780-77C2-4F68-9DEC-142C7A41A22B}" type="slidenum">
              <a:rPr lang="ar-SA" altLang="zh-TW" smtClean="0"/>
              <a:pPr fontAlgn="base">
                <a:spcBef>
                  <a:spcPct val="0"/>
                </a:spcBef>
                <a:spcAft>
                  <a:spcPct val="0"/>
                </a:spcAft>
                <a:defRPr/>
              </a:pPr>
              <a:t>52</a:t>
            </a:fld>
            <a:endParaRPr lang="en-US" altLang="zh-TW"/>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4193195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2CC7AE-8F89-4003-8265-BF699C160A62}" type="slidenum">
              <a:rPr lang="ar-SA" altLang="zh-TW" smtClean="0"/>
              <a:pPr fontAlgn="base">
                <a:spcBef>
                  <a:spcPct val="0"/>
                </a:spcBef>
                <a:spcAft>
                  <a:spcPct val="0"/>
                </a:spcAft>
                <a:defRPr/>
              </a:pPr>
              <a:t>53</a:t>
            </a:fld>
            <a:endParaRPr lang="en-US" altLang="zh-TW"/>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428426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5D4B23-8FDE-4C9B-A876-9E3038CA50EA}" type="slidenum">
              <a:rPr lang="ar-SA" altLang="zh-TW" smtClean="0"/>
              <a:pPr fontAlgn="base">
                <a:spcBef>
                  <a:spcPct val="0"/>
                </a:spcBef>
                <a:spcAft>
                  <a:spcPct val="0"/>
                </a:spcAft>
                <a:defRPr/>
              </a:pPr>
              <a:t>54</a:t>
            </a:fld>
            <a:endParaRPr lang="en-US" altLang="zh-TW"/>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1150388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6A699-0F8A-4ECD-8119-C3292CC53C57}" type="slidenum">
              <a:rPr lang="ar-SA" altLang="zh-TW" smtClean="0"/>
              <a:pPr fontAlgn="base">
                <a:spcBef>
                  <a:spcPct val="0"/>
                </a:spcBef>
                <a:spcAft>
                  <a:spcPct val="0"/>
                </a:spcAft>
                <a:defRPr/>
              </a:pPr>
              <a:t>55</a:t>
            </a:fld>
            <a:endParaRPr lang="en-US" altLang="zh-TW"/>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515297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D35695-F369-4F7E-9320-62A34B84B329}" type="slidenum">
              <a:rPr lang="ar-SA" altLang="zh-TW" smtClean="0"/>
              <a:pPr fontAlgn="base">
                <a:spcBef>
                  <a:spcPct val="0"/>
                </a:spcBef>
                <a:spcAft>
                  <a:spcPct val="0"/>
                </a:spcAft>
                <a:defRPr/>
              </a:pPr>
              <a:t>56</a:t>
            </a:fld>
            <a:endParaRPr lang="en-US" altLang="zh-TW"/>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98881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dirty="0">
                <a:solidFill>
                  <a:schemeClr val="tx1"/>
                </a:solidFill>
                <a:effectLst/>
                <a:latin typeface="+mn-lt"/>
                <a:ea typeface="+mn-ea"/>
                <a:cs typeface="+mn-cs"/>
              </a:rPr>
              <a:t>主動式輪廓的概念是說，任何物體都能被一個封閉式的輪廓給包起來，所以只要能找到輪廓，等價於做完 </a:t>
            </a:r>
            <a:r>
              <a:rPr lang="en-US" altLang="zh-TW" sz="1200" b="0" i="0" u="none" strike="noStrike" kern="1200" dirty="0">
                <a:solidFill>
                  <a:schemeClr val="tx1"/>
                </a:solidFill>
                <a:effectLst/>
                <a:latin typeface="+mn-lt"/>
                <a:ea typeface="+mn-ea"/>
                <a:cs typeface="+mn-cs"/>
              </a:rPr>
              <a:t>Segmentation</a:t>
            </a:r>
          </a:p>
          <a:p>
            <a:endParaRPr lang="en-US" altLang="zh-TW" sz="1200" b="0" i="0" u="none" strike="noStrike" kern="1200" dirty="0">
              <a:solidFill>
                <a:schemeClr val="tx1"/>
              </a:solidFill>
              <a:effectLst/>
              <a:latin typeface="+mn-lt"/>
              <a:ea typeface="+mn-ea"/>
              <a:cs typeface="+mn-cs"/>
            </a:endParaRPr>
          </a:p>
          <a:p>
            <a:r>
              <a:rPr lang="zh-TW" altLang="en-US" sz="1200" b="0" i="0" u="none" strike="noStrike" kern="1200" dirty="0">
                <a:solidFill>
                  <a:schemeClr val="tx1"/>
                </a:solidFill>
                <a:effectLst/>
                <a:latin typeface="+mn-lt"/>
                <a:ea typeface="+mn-ea"/>
                <a:cs typeface="+mn-cs"/>
              </a:rPr>
              <a:t>主動輪廓模型的大概念就是結合圖像和用戶自定義的要求透過多次迭代慢慢逼近最終結果</a:t>
            </a:r>
            <a:endParaRPr lang="en-US" altLang="zh-TW" dirty="0"/>
          </a:p>
          <a:p>
            <a:r>
              <a:rPr lang="en-US" altLang="zh-TW" dirty="0"/>
              <a:t>Snake:</a:t>
            </a:r>
            <a:r>
              <a:rPr lang="zh-TW" altLang="en-US" dirty="0"/>
              <a:t>二維的閉合能量曲線，曲線在計算過程中，會慢慢朝輪廓靠近，當能量最小時就是</a:t>
            </a:r>
            <a:r>
              <a:rPr lang="en-US" altLang="zh-TW" dirty="0"/>
              <a:t>segment</a:t>
            </a:r>
            <a:r>
              <a:rPr lang="zh-TW" altLang="en-US" dirty="0"/>
              <a:t>完成</a:t>
            </a:r>
            <a:endParaRPr lang="en-US" altLang="zh-TW" dirty="0"/>
          </a:p>
          <a:p>
            <a:endParaRPr lang="en-US" altLang="zh-TW" dirty="0"/>
          </a:p>
          <a:p>
            <a:r>
              <a:rPr lang="en-US" altLang="zh-TW" dirty="0"/>
              <a:t>Scissor:</a:t>
            </a:r>
            <a:r>
              <a:rPr lang="zh-TW" altLang="en-US" dirty="0"/>
              <a:t>半自動的</a:t>
            </a:r>
            <a:r>
              <a:rPr lang="en-US" altLang="zh-TW" dirty="0"/>
              <a:t>segment</a:t>
            </a:r>
            <a:r>
              <a:rPr lang="zh-TW" altLang="en-US" baseline="0" dirty="0"/>
              <a:t>，他需要</a:t>
            </a:r>
            <a:r>
              <a:rPr lang="en-US" altLang="zh-TW" baseline="0" dirty="0"/>
              <a:t>user</a:t>
            </a:r>
            <a:r>
              <a:rPr lang="zh-TW" altLang="en-US" baseline="0" dirty="0"/>
              <a:t>給定一些在輪廓上的點，然後過計算將點跟點之間的強邊給連結起來，有點像是</a:t>
            </a:r>
            <a:r>
              <a:rPr lang="en-US" altLang="zh-TW" baseline="0" dirty="0" err="1"/>
              <a:t>photoshop</a:t>
            </a:r>
            <a:r>
              <a:rPr lang="zh-TW" altLang="en-US" baseline="0" dirty="0"/>
              <a:t>功能的套索工具</a:t>
            </a:r>
            <a:endParaRPr lang="en-US" altLang="zh-TW" baseline="0" dirty="0"/>
          </a:p>
          <a:p>
            <a:endParaRPr lang="en-US" altLang="zh-TW" baseline="0" dirty="0"/>
          </a:p>
          <a:p>
            <a:r>
              <a:rPr lang="en-US" altLang="zh-TW" baseline="0" dirty="0"/>
              <a:t>Level set:</a:t>
            </a:r>
            <a:r>
              <a:rPr lang="zh-TW" altLang="en-US" baseline="0" dirty="0"/>
              <a:t>把圖片想像成</a:t>
            </a:r>
            <a:r>
              <a:rPr lang="en-US" altLang="zh-TW" baseline="0" dirty="0"/>
              <a:t>3D</a:t>
            </a:r>
            <a:r>
              <a:rPr lang="zh-TW" altLang="en-US" baseline="0" dirty="0"/>
              <a:t>的，從最低的地方水平線慢慢上升的切面圖就是</a:t>
            </a:r>
            <a:r>
              <a:rPr lang="en-US" altLang="zh-TW" baseline="0" dirty="0"/>
              <a:t>segment</a:t>
            </a:r>
            <a:r>
              <a:rPr lang="zh-TW" altLang="en-US" baseline="0" dirty="0"/>
              <a:t>的結果</a:t>
            </a:r>
            <a:endParaRPr lang="en-US" altLang="zh-TW" baseline="0" dirty="0"/>
          </a:p>
          <a:p>
            <a:endParaRPr lang="en-US" altLang="zh-TW" baseline="0" dirty="0"/>
          </a:p>
          <a:p>
            <a:r>
              <a:rPr lang="en-US" altLang="zh-TW" dirty="0"/>
              <a:t>Snakes (</a:t>
            </a:r>
            <a:r>
              <a:rPr lang="en-US" altLang="zh-TW" dirty="0" err="1"/>
              <a:t>Kass</a:t>
            </a:r>
            <a:r>
              <a:rPr lang="en-US" altLang="zh-TW" dirty="0"/>
              <a:t>, </a:t>
            </a:r>
            <a:r>
              <a:rPr lang="en-US" altLang="zh-TW" dirty="0" err="1"/>
              <a:t>Witkin</a:t>
            </a:r>
            <a:r>
              <a:rPr lang="en-US" altLang="zh-TW" dirty="0"/>
              <a:t>, and </a:t>
            </a:r>
            <a:r>
              <a:rPr lang="en-US" altLang="zh-TW" dirty="0" err="1"/>
              <a:t>Terzopoulos</a:t>
            </a:r>
            <a:r>
              <a:rPr lang="en-US" altLang="zh-TW" dirty="0"/>
              <a:t> 1988)</a:t>
            </a:r>
          </a:p>
          <a:p>
            <a:r>
              <a:rPr lang="en-US" altLang="zh-TW" dirty="0"/>
              <a:t>Scissors (Mortensen and Barrett 1995)</a:t>
            </a:r>
          </a:p>
          <a:p>
            <a:r>
              <a:rPr lang="en-US" altLang="zh-TW" dirty="0"/>
              <a:t>Level Sets (</a:t>
            </a:r>
            <a:r>
              <a:rPr lang="en-US" altLang="zh-TW" dirty="0" err="1"/>
              <a:t>Malladi</a:t>
            </a:r>
            <a:r>
              <a:rPr lang="en-US" altLang="zh-TW" dirty="0"/>
              <a:t>, Sethian, and </a:t>
            </a:r>
            <a:r>
              <a:rPr lang="en-US" altLang="zh-TW" dirty="0" err="1"/>
              <a:t>Vemuri</a:t>
            </a:r>
            <a:r>
              <a:rPr lang="en-US" altLang="zh-TW" dirty="0"/>
              <a:t> 1995)</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a:t>
            </a:fld>
            <a:endParaRPr lang="zh-TW" altLang="en-US"/>
          </a:p>
        </p:txBody>
      </p:sp>
    </p:spTree>
    <p:extLst>
      <p:ext uri="{BB962C8B-B14F-4D97-AF65-F5344CB8AC3E}">
        <p14:creationId xmlns:p14="http://schemas.microsoft.com/office/powerpoint/2010/main" val="1808488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CD16E-C8EC-48A3-8AA7-42D8822C1536}" type="slidenum">
              <a:rPr lang="ar-SA" altLang="zh-TW" smtClean="0"/>
              <a:pPr fontAlgn="base">
                <a:spcBef>
                  <a:spcPct val="0"/>
                </a:spcBef>
                <a:spcAft>
                  <a:spcPct val="0"/>
                </a:spcAft>
                <a:defRPr/>
              </a:pPr>
              <a:t>57</a:t>
            </a:fld>
            <a:endParaRPr lang="en-US" altLang="zh-TW"/>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3028588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4E4A04-51AD-4BC6-8E89-ADAADC458F96}" type="slidenum">
              <a:rPr lang="ar-SA" altLang="zh-TW" smtClean="0"/>
              <a:pPr fontAlgn="base">
                <a:spcBef>
                  <a:spcPct val="0"/>
                </a:spcBef>
                <a:spcAft>
                  <a:spcPct val="0"/>
                </a:spcAft>
                <a:defRPr/>
              </a:pPr>
              <a:t>58</a:t>
            </a:fld>
            <a:endParaRPr lang="en-US" altLang="zh-TW"/>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zh-TW" altLang="zh-TW"/>
          </a:p>
        </p:txBody>
      </p:sp>
    </p:spTree>
    <p:extLst>
      <p:ext uri="{BB962C8B-B14F-4D97-AF65-F5344CB8AC3E}">
        <p14:creationId xmlns:p14="http://schemas.microsoft.com/office/powerpoint/2010/main" val="3671135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最簡單的方式就是假設</a:t>
            </a:r>
            <a:r>
              <a:rPr lang="en-US" altLang="zh-TW" dirty="0"/>
              <a:t>kernel</a:t>
            </a:r>
            <a:r>
              <a:rPr lang="zh-TW" altLang="en-US" dirty="0"/>
              <a:t>的大小是固定的下去尋找</a:t>
            </a:r>
          </a:p>
        </p:txBody>
      </p:sp>
      <p:sp>
        <p:nvSpPr>
          <p:cNvPr id="4" name="投影片編號版面配置區 3"/>
          <p:cNvSpPr>
            <a:spLocks noGrp="1"/>
          </p:cNvSpPr>
          <p:nvPr>
            <p:ph type="sldNum" sz="quarter" idx="5"/>
          </p:nvPr>
        </p:nvSpPr>
        <p:spPr/>
        <p:txBody>
          <a:bodyPr/>
          <a:lstStyle/>
          <a:p>
            <a:fld id="{818481D3-6815-42F4-851B-2E76A655E3B1}" type="slidenum">
              <a:rPr lang="zh-TW" altLang="en-US" smtClean="0"/>
              <a:pPr/>
              <a:t>59</a:t>
            </a:fld>
            <a:endParaRPr lang="zh-TW" altLang="en-US"/>
          </a:p>
        </p:txBody>
      </p:sp>
    </p:spTree>
    <p:extLst>
      <p:ext uri="{BB962C8B-B14F-4D97-AF65-F5344CB8AC3E}">
        <p14:creationId xmlns:p14="http://schemas.microsoft.com/office/powerpoint/2010/main" val="3618818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Delta </a:t>
            </a:r>
            <a:r>
              <a:rPr lang="en-US" altLang="zh-TW" dirty="0" err="1"/>
              <a:t>fx</a:t>
            </a:r>
            <a:r>
              <a:rPr lang="en-US" altLang="zh-TW" dirty="0"/>
              <a:t>: local maxima</a:t>
            </a:r>
            <a:r>
              <a:rPr lang="zh-TW" altLang="en-US" dirty="0"/>
              <a:t>的高度</a:t>
            </a:r>
            <a:endParaRPr lang="en-US" altLang="zh-TW" dirty="0"/>
          </a:p>
          <a:p>
            <a:r>
              <a:rPr lang="en-US" altLang="zh-TW" dirty="0" err="1"/>
              <a:t>Mx</a:t>
            </a:r>
            <a:r>
              <a:rPr lang="en-US" altLang="zh-TW" dirty="0"/>
              <a:t>:</a:t>
            </a:r>
            <a:r>
              <a:rPr lang="zh-TW" altLang="en-US" dirty="0"/>
              <a:t>有點類似算梯度變化，然後得到</a:t>
            </a:r>
            <a:r>
              <a:rPr lang="en-US" altLang="zh-TW" dirty="0"/>
              <a:t>mean shift</a:t>
            </a:r>
            <a:r>
              <a:rPr lang="zh-TW" altLang="en-US" dirty="0"/>
              <a:t>向量</a:t>
            </a:r>
            <a:endParaRPr lang="en-US" altLang="zh-TW" dirty="0"/>
          </a:p>
          <a:p>
            <a:endParaRPr lang="en-US" altLang="zh-TW" dirty="0"/>
          </a:p>
          <a:p>
            <a:r>
              <a:rPr lang="en-US" altLang="zh-TW" dirty="0">
                <a:hlinkClick r:id="rId3"/>
              </a:rPr>
              <a:t>http://nccuir.lib.nccu.edu.tw/bitstream/140.119/32716/10/53002210.pdf</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60</a:t>
            </a:fld>
            <a:endParaRPr lang="zh-TW" altLang="en-US"/>
          </a:p>
        </p:txBody>
      </p:sp>
    </p:spTree>
    <p:extLst>
      <p:ext uri="{BB962C8B-B14F-4D97-AF65-F5344CB8AC3E}">
        <p14:creationId xmlns:p14="http://schemas.microsoft.com/office/powerpoint/2010/main" val="4114322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找到梯度變化接近為零處</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61</a:t>
            </a:fld>
            <a:endParaRPr lang="zh-TW" altLang="en-US"/>
          </a:p>
        </p:txBody>
      </p:sp>
    </p:spTree>
    <p:extLst>
      <p:ext uri="{BB962C8B-B14F-4D97-AF65-F5344CB8AC3E}">
        <p14:creationId xmlns:p14="http://schemas.microsoft.com/office/powerpoint/2010/main" val="2562705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這兩個是常用的 </a:t>
            </a:r>
            <a:r>
              <a:rPr lang="en-US" altLang="zh-TW" dirty="0"/>
              <a:t>Kernel </a:t>
            </a:r>
          </a:p>
          <a:p>
            <a:endParaRPr lang="en-US" altLang="zh-TW" dirty="0"/>
          </a:p>
          <a:p>
            <a:r>
              <a:rPr lang="en-US" altLang="zh-TW" dirty="0"/>
              <a:t>1. </a:t>
            </a:r>
            <a:r>
              <a:rPr lang="zh-TW" altLang="en-US" dirty="0"/>
              <a:t>在有限的步數收斂</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63</a:t>
            </a:fld>
            <a:endParaRPr lang="zh-TW" altLang="en-US"/>
          </a:p>
        </p:txBody>
      </p:sp>
    </p:spTree>
    <p:extLst>
      <p:ext uri="{BB962C8B-B14F-4D97-AF65-F5344CB8AC3E}">
        <p14:creationId xmlns:p14="http://schemas.microsoft.com/office/powerpoint/2010/main" val="16044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前面討論到的是</a:t>
            </a:r>
            <a:r>
              <a:rPr lang="en-US" altLang="zh-TW" dirty="0"/>
              <a:t>color based</a:t>
            </a:r>
            <a:r>
              <a:rPr lang="zh-TW" altLang="en-US" dirty="0"/>
              <a:t>去設計的</a:t>
            </a:r>
            <a:r>
              <a:rPr lang="en-US" altLang="zh-TW" dirty="0"/>
              <a:t>kernel</a:t>
            </a:r>
            <a:r>
              <a:rPr lang="zh-TW" altLang="en-US" dirty="0"/>
              <a:t>，可能會有一些</a:t>
            </a:r>
            <a:r>
              <a:rPr lang="en-US" altLang="zh-TW" dirty="0"/>
              <a:t>isolate</a:t>
            </a:r>
            <a:r>
              <a:rPr lang="zh-TW" altLang="en-US" dirty="0"/>
              <a:t>的</a:t>
            </a:r>
            <a:r>
              <a:rPr lang="en-US" altLang="zh-TW" dirty="0"/>
              <a:t>pixel</a:t>
            </a:r>
            <a:r>
              <a:rPr lang="zh-TW" altLang="en-US" dirty="0"/>
              <a:t>會沒有對應到</a:t>
            </a:r>
            <a:endParaRPr lang="en-US" altLang="zh-TW" dirty="0"/>
          </a:p>
          <a:p>
            <a:r>
              <a:rPr lang="en-US" altLang="zh-TW" dirty="0"/>
              <a:t>Color and location</a:t>
            </a:r>
          </a:p>
          <a:p>
            <a:endParaRPr lang="en-US" altLang="zh-TW" dirty="0"/>
          </a:p>
          <a:p>
            <a:r>
              <a:rPr lang="en-US" altLang="zh-TW" dirty="0" err="1"/>
              <a:t>Hr</a:t>
            </a:r>
            <a:r>
              <a:rPr lang="en-US" altLang="zh-TW" dirty="0"/>
              <a:t> </a:t>
            </a:r>
            <a:r>
              <a:rPr lang="en-US" altLang="zh-TW" dirty="0" err="1"/>
              <a:t>hs</a:t>
            </a:r>
            <a:r>
              <a:rPr lang="zh-TW" altLang="en-US" dirty="0"/>
              <a:t>去</a:t>
            </a:r>
            <a:r>
              <a:rPr lang="en-US" altLang="zh-TW" dirty="0"/>
              <a:t>control</a:t>
            </a:r>
            <a:r>
              <a:rPr lang="zh-TW" altLang="en-US" dirty="0"/>
              <a:t>空間跟顏色對</a:t>
            </a:r>
            <a:r>
              <a:rPr lang="en-US" altLang="zh-TW" dirty="0"/>
              <a:t>kernel</a:t>
            </a:r>
            <a:r>
              <a:rPr lang="zh-TW" altLang="en-US" dirty="0"/>
              <a:t>的影響力</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64</a:t>
            </a:fld>
            <a:endParaRPr lang="zh-TW" altLang="en-US"/>
          </a:p>
        </p:txBody>
      </p:sp>
    </p:spTree>
    <p:extLst>
      <p:ext uri="{BB962C8B-B14F-4D97-AF65-F5344CB8AC3E}">
        <p14:creationId xmlns:p14="http://schemas.microsoft.com/office/powerpoint/2010/main" val="2828539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這張圖是課本的範例</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69</a:t>
            </a:fld>
            <a:endParaRPr lang="zh-TW" altLang="en-US"/>
          </a:p>
        </p:txBody>
      </p:sp>
    </p:spTree>
    <p:extLst>
      <p:ext uri="{BB962C8B-B14F-4D97-AF65-F5344CB8AC3E}">
        <p14:creationId xmlns:p14="http://schemas.microsoft.com/office/powerpoint/2010/main" val="28821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dirty="0"/>
              <a:t>Normalized cut </a:t>
            </a:r>
            <a:r>
              <a:rPr lang="zh-TW" altLang="en-US" dirty="0"/>
              <a:t>的概念是給定每個 </a:t>
            </a:r>
            <a:r>
              <a:rPr lang="en-US" altLang="zh-TW" dirty="0"/>
              <a:t>pixel </a:t>
            </a:r>
            <a:r>
              <a:rPr lang="zh-TW" altLang="en-US" dirty="0"/>
              <a:t>間互相相近的程度作為區分的依據，這個問題可以對應到 </a:t>
            </a:r>
            <a:r>
              <a:rPr lang="en-US" altLang="zh-TW" dirty="0"/>
              <a:t>minimum cut</a:t>
            </a:r>
            <a:r>
              <a:rPr lang="zh-TW" altLang="en-US" dirty="0"/>
              <a:t>的問題</a:t>
            </a:r>
            <a:endParaRPr lang="en-GB" altLang="zh-TW" dirty="0"/>
          </a:p>
          <a:p>
            <a:r>
              <a:rPr lang="zh-TW" altLang="en-US" dirty="0"/>
              <a:t>如果不知</a:t>
            </a:r>
            <a:r>
              <a:rPr lang="en-US" altLang="zh-TW" dirty="0"/>
              <a:t>minimum cuts </a:t>
            </a:r>
            <a:r>
              <a:rPr lang="zh-TW" altLang="en-US" dirty="0"/>
              <a:t>的同學可以回家自己看下方附的連結</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70</a:t>
            </a:fld>
            <a:endParaRPr lang="zh-TW" altLang="en-US"/>
          </a:p>
        </p:txBody>
      </p:sp>
    </p:spTree>
    <p:extLst>
      <p:ext uri="{BB962C8B-B14F-4D97-AF65-F5344CB8AC3E}">
        <p14:creationId xmlns:p14="http://schemas.microsoft.com/office/powerpoint/2010/main" val="588493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定義為 所有要被切斷的</a:t>
            </a:r>
            <a:r>
              <a:rPr lang="en-US" altLang="zh-TW" dirty="0"/>
              <a:t>weight</a:t>
            </a:r>
            <a:r>
              <a:rPr lang="zh-TW" altLang="en-US" dirty="0"/>
              <a:t>的</a:t>
            </a:r>
            <a:r>
              <a:rPr lang="en-US" altLang="zh-TW" dirty="0"/>
              <a:t>sum </a:t>
            </a:r>
            <a:r>
              <a:rPr lang="zh-TW" altLang="en-US" dirty="0"/>
              <a:t>，但是不大好，因為這樣為了得到最小的</a:t>
            </a:r>
            <a:r>
              <a:rPr lang="en-US" altLang="zh-TW" dirty="0"/>
              <a:t>cut</a:t>
            </a:r>
            <a:r>
              <a:rPr lang="zh-TW" altLang="en-US" dirty="0"/>
              <a:t>，可能會有</a:t>
            </a:r>
            <a:r>
              <a:rPr lang="en-US" altLang="zh-TW" dirty="0"/>
              <a:t>isolate</a:t>
            </a:r>
            <a:r>
              <a:rPr lang="zh-TW" altLang="en-US" dirty="0"/>
              <a:t>的</a:t>
            </a:r>
            <a:r>
              <a:rPr lang="en-US" altLang="zh-TW" dirty="0"/>
              <a:t>pixel</a:t>
            </a:r>
          </a:p>
          <a:p>
            <a:r>
              <a:rPr lang="en-US" altLang="zh-TW" dirty="0"/>
              <a:t>2.assoc:sum</a:t>
            </a:r>
            <a:r>
              <a:rPr lang="en-US" altLang="zh-TW" baseline="0" dirty="0"/>
              <a:t> of all the weight=&gt;</a:t>
            </a:r>
            <a:r>
              <a:rPr lang="zh-TW" altLang="en-US" baseline="0" dirty="0"/>
              <a:t>等於先做過</a:t>
            </a:r>
            <a:r>
              <a:rPr lang="en-US" altLang="zh-TW" baseline="0" dirty="0"/>
              <a:t>normalize</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72</a:t>
            </a:fld>
            <a:endParaRPr lang="zh-TW" altLang="en-US"/>
          </a:p>
        </p:txBody>
      </p:sp>
    </p:spTree>
    <p:extLst>
      <p:ext uri="{BB962C8B-B14F-4D97-AF65-F5344CB8AC3E}">
        <p14:creationId xmlns:p14="http://schemas.microsoft.com/office/powerpoint/2010/main" val="243516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在第</a:t>
            </a:r>
            <a:r>
              <a:rPr lang="en-US" altLang="zh-TW" dirty="0"/>
              <a:t>3</a:t>
            </a:r>
            <a:r>
              <a:rPr lang="zh-TW" altLang="en-US" dirty="0"/>
              <a:t>章有提到</a:t>
            </a:r>
            <a:r>
              <a:rPr lang="en-US" altLang="zh-TW" dirty="0"/>
              <a:t>1</a:t>
            </a:r>
            <a:r>
              <a:rPr lang="zh-TW" altLang="en-US" dirty="0"/>
              <a:t>維最小化能量平滑曲線，而 </a:t>
            </a:r>
            <a:r>
              <a:rPr lang="en-US" altLang="zh-TW" dirty="0"/>
              <a:t>snake </a:t>
            </a:r>
            <a:r>
              <a:rPr lang="zh-TW" altLang="en-US" dirty="0"/>
              <a:t>就是從一維推廣到</a:t>
            </a:r>
            <a:r>
              <a:rPr lang="en-US" altLang="zh-TW" dirty="0"/>
              <a:t>2</a:t>
            </a:r>
            <a:r>
              <a:rPr lang="zh-TW" altLang="en-US" dirty="0"/>
              <a:t>維的應用</a:t>
            </a:r>
            <a:endParaRPr lang="en-US" altLang="zh-TW" dirty="0"/>
          </a:p>
          <a:p>
            <a:endParaRPr lang="en-US" altLang="zh-TW" dirty="0"/>
          </a:p>
          <a:p>
            <a:r>
              <a:rPr lang="zh-TW" altLang="en-US" dirty="0"/>
              <a:t>把目標邊緣想像是一個閉合的連續曲線</a:t>
            </a:r>
          </a:p>
          <a:p>
            <a:r>
              <a:rPr lang="zh-TW" altLang="en-US" dirty="0"/>
              <a:t>主動輪廓模型</a:t>
            </a:r>
            <a:r>
              <a:rPr lang="en-US" altLang="zh-TW" dirty="0"/>
              <a:t>:</a:t>
            </a:r>
            <a:r>
              <a:rPr lang="zh-TW" altLang="en-US" dirty="0"/>
              <a:t>可變形的閉合曲線</a:t>
            </a:r>
            <a:r>
              <a:rPr lang="en-US" altLang="zh-TW" dirty="0"/>
              <a:t>+</a:t>
            </a:r>
            <a:r>
              <a:rPr lang="zh-TW" altLang="en-US" dirty="0"/>
              <a:t>能量函數，以最小化能量目標函數為目標控制變形，在最小能量時就是目標輪廓</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人們可以將蛇形象化為任意形狀的橡皮筋，該橡皮筋會隨著時間而變形，以盡可能接近物體輪廓。</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a:t>
            </a:fld>
            <a:endParaRPr lang="zh-TW" altLang="en-US"/>
          </a:p>
        </p:txBody>
      </p:sp>
    </p:spTree>
    <p:extLst>
      <p:ext uri="{BB962C8B-B14F-4D97-AF65-F5344CB8AC3E}">
        <p14:creationId xmlns:p14="http://schemas.microsoft.com/office/powerpoint/2010/main" val="38570695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可以把問題轉換成哀跟</a:t>
            </a:r>
            <a:r>
              <a:rPr lang="en-US" altLang="zh-TW" dirty="0"/>
              <a:t>value</a:t>
            </a:r>
            <a:r>
              <a:rPr lang="en-US" altLang="zh-TW" baseline="0" dirty="0"/>
              <a:t> problem</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75</a:t>
            </a:fld>
            <a:endParaRPr lang="zh-TW" altLang="en-US"/>
          </a:p>
        </p:txBody>
      </p:sp>
    </p:spTree>
    <p:extLst>
      <p:ext uri="{BB962C8B-B14F-4D97-AF65-F5344CB8AC3E}">
        <p14:creationId xmlns:p14="http://schemas.microsoft.com/office/powerpoint/2010/main" val="3688410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76</a:t>
            </a:fld>
            <a:endParaRPr lang="zh-TW" altLang="en-US"/>
          </a:p>
        </p:txBody>
      </p:sp>
    </p:spTree>
    <p:extLst>
      <p:ext uri="{BB962C8B-B14F-4D97-AF65-F5344CB8AC3E}">
        <p14:creationId xmlns:p14="http://schemas.microsoft.com/office/powerpoint/2010/main" val="4187027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圖上的每個</a:t>
            </a:r>
            <a:r>
              <a:rPr lang="en-US" altLang="zh-TW" dirty="0"/>
              <a:t>pixel</a:t>
            </a:r>
            <a:r>
              <a:rPr lang="zh-TW" altLang="en-US" dirty="0"/>
              <a:t>想成</a:t>
            </a:r>
            <a:r>
              <a:rPr lang="en-US" altLang="zh-TW" dirty="0"/>
              <a:t>node</a:t>
            </a:r>
            <a:r>
              <a:rPr lang="zh-TW" altLang="en-US" dirty="0"/>
              <a:t>，</a:t>
            </a:r>
            <a:r>
              <a:rPr lang="en-US" altLang="zh-TW" dirty="0"/>
              <a:t>node</a:t>
            </a:r>
            <a:r>
              <a:rPr lang="zh-TW" altLang="en-US" dirty="0"/>
              <a:t>跟其他相鄰的</a:t>
            </a:r>
            <a:r>
              <a:rPr lang="en-US" altLang="zh-TW" dirty="0"/>
              <a:t>node</a:t>
            </a:r>
            <a:r>
              <a:rPr lang="zh-TW" altLang="en-US" dirty="0"/>
              <a:t>之間有相鄰的邊</a:t>
            </a:r>
          </a:p>
          <a:p>
            <a:r>
              <a:rPr lang="zh-TW" altLang="en-US" dirty="0"/>
              <a:t>邊上面的</a:t>
            </a:r>
            <a:r>
              <a:rPr lang="en-US" altLang="zh-TW" dirty="0"/>
              <a:t>weight</a:t>
            </a:r>
            <a:r>
              <a:rPr lang="zh-TW" altLang="en-US" dirty="0"/>
              <a:t>就是</a:t>
            </a:r>
            <a:r>
              <a:rPr lang="en-US" altLang="zh-TW" dirty="0"/>
              <a:t>energy</a:t>
            </a:r>
          </a:p>
          <a:p>
            <a:r>
              <a:rPr lang="en-US" altLang="zh-TW" dirty="0"/>
              <a:t>energy</a:t>
            </a:r>
            <a:r>
              <a:rPr lang="zh-TW" altLang="en-US" dirty="0"/>
              <a:t>又分為兩項，</a:t>
            </a:r>
            <a:r>
              <a:rPr lang="en-US" altLang="zh-TW" dirty="0"/>
              <a:t>region term</a:t>
            </a:r>
            <a:r>
              <a:rPr lang="zh-TW" altLang="en-US" dirty="0"/>
              <a:t>跟 </a:t>
            </a:r>
            <a:r>
              <a:rPr lang="en-US" altLang="zh-TW" dirty="0" err="1"/>
              <a:t>boundry</a:t>
            </a:r>
            <a:r>
              <a:rPr lang="en-US" altLang="zh-TW" dirty="0"/>
              <a:t> term</a:t>
            </a:r>
          </a:p>
          <a:p>
            <a:endParaRPr lang="en-US" altLang="zh-TW" dirty="0"/>
          </a:p>
          <a:p>
            <a:r>
              <a:rPr lang="en-US" altLang="zh-TW" dirty="0"/>
              <a:t>region term:</a:t>
            </a:r>
            <a:r>
              <a:rPr lang="zh-TW" altLang="en-US" dirty="0"/>
              <a:t>這個</a:t>
            </a:r>
            <a:r>
              <a:rPr lang="en-US" altLang="zh-TW" dirty="0"/>
              <a:t>pixel</a:t>
            </a:r>
            <a:r>
              <a:rPr lang="zh-TW" altLang="en-US" dirty="0"/>
              <a:t>分配為某個</a:t>
            </a:r>
            <a:r>
              <a:rPr lang="en-US" altLang="zh-TW" dirty="0"/>
              <a:t>label</a:t>
            </a:r>
            <a:r>
              <a:rPr lang="zh-TW" altLang="en-US" dirty="0"/>
              <a:t>的懲罰，</a:t>
            </a:r>
            <a:r>
              <a:rPr lang="en-US" altLang="zh-TW" dirty="0"/>
              <a:t>label</a:t>
            </a:r>
            <a:r>
              <a:rPr lang="zh-TW" altLang="en-US" dirty="0"/>
              <a:t>又分為前景跟背景，所以可以透過跟給定的目標以及前景的</a:t>
            </a:r>
            <a:r>
              <a:rPr lang="en-US" altLang="zh-TW" dirty="0"/>
              <a:t>histogram</a:t>
            </a:r>
            <a:r>
              <a:rPr lang="zh-TW" altLang="en-US" dirty="0"/>
              <a:t>來比較獲得，換句話說就是這個像素屬於某個特定</a:t>
            </a:r>
            <a:r>
              <a:rPr lang="en-US" altLang="zh-TW" dirty="0"/>
              <a:t>label</a:t>
            </a:r>
            <a:r>
              <a:rPr lang="zh-TW" altLang="en-US" dirty="0"/>
              <a:t>的機率，但是因為我們希望像素</a:t>
            </a:r>
            <a:r>
              <a:rPr lang="en-US" altLang="zh-TW" dirty="0"/>
              <a:t>p</a:t>
            </a:r>
            <a:r>
              <a:rPr lang="zh-TW" altLang="en-US" dirty="0"/>
              <a:t>如果被標記成機率最大的</a:t>
            </a:r>
            <a:r>
              <a:rPr lang="en-US" altLang="zh-TW" dirty="0"/>
              <a:t>label</a:t>
            </a:r>
            <a:r>
              <a:rPr lang="zh-TW" altLang="en-US" dirty="0"/>
              <a:t>的時候能量是最小，所以一般取機率的負對數值</a:t>
            </a:r>
          </a:p>
          <a:p>
            <a:endParaRPr lang="zh-TW" altLang="en-US" dirty="0"/>
          </a:p>
          <a:p>
            <a:r>
              <a:rPr lang="en-US" altLang="zh-TW" dirty="0"/>
              <a:t>boundary term:</a:t>
            </a:r>
            <a:r>
              <a:rPr lang="zh-TW" altLang="en-US" dirty="0"/>
              <a:t>如果</a:t>
            </a:r>
            <a:r>
              <a:rPr lang="en-US" altLang="zh-TW" dirty="0"/>
              <a:t>p</a:t>
            </a:r>
            <a:r>
              <a:rPr lang="zh-TW" altLang="en-US" dirty="0"/>
              <a:t>跟</a:t>
            </a:r>
            <a:r>
              <a:rPr lang="en-US" altLang="zh-TW" dirty="0"/>
              <a:t>q</a:t>
            </a:r>
            <a:r>
              <a:rPr lang="zh-TW" altLang="en-US" dirty="0"/>
              <a:t>這兩個</a:t>
            </a:r>
            <a:r>
              <a:rPr lang="en-US" altLang="zh-TW" dirty="0"/>
              <a:t>pixel</a:t>
            </a:r>
            <a:r>
              <a:rPr lang="zh-TW" altLang="en-US" dirty="0"/>
              <a:t>是相鄰的像素，那</a:t>
            </a:r>
            <a:r>
              <a:rPr lang="en-US" altLang="zh-TW" dirty="0"/>
              <a:t>energy</a:t>
            </a:r>
            <a:r>
              <a:rPr lang="zh-TW" altLang="en-US" dirty="0"/>
              <a:t>就可以當成</a:t>
            </a:r>
            <a:r>
              <a:rPr lang="en-US" altLang="zh-TW" dirty="0"/>
              <a:t>p</a:t>
            </a:r>
            <a:r>
              <a:rPr lang="zh-TW" altLang="en-US" dirty="0"/>
              <a:t>跟</a:t>
            </a:r>
            <a:r>
              <a:rPr lang="en-US" altLang="zh-TW" dirty="0"/>
              <a:t>q</a:t>
            </a:r>
            <a:r>
              <a:rPr lang="zh-TW" altLang="en-US" dirty="0"/>
              <a:t>之間不連續的懲罰，一般來說</a:t>
            </a:r>
            <a:r>
              <a:rPr lang="en-US" altLang="zh-TW" dirty="0"/>
              <a:t>p</a:t>
            </a:r>
            <a:r>
              <a:rPr lang="zh-TW" altLang="en-US" dirty="0"/>
              <a:t>跟</a:t>
            </a:r>
            <a:r>
              <a:rPr lang="en-US" altLang="zh-TW" dirty="0"/>
              <a:t>q</a:t>
            </a:r>
            <a:r>
              <a:rPr lang="zh-TW" altLang="en-US" dirty="0"/>
              <a:t>如果越像的話</a:t>
            </a:r>
            <a:r>
              <a:rPr lang="en-US" altLang="zh-TW" dirty="0"/>
              <a:t>(</a:t>
            </a:r>
            <a:r>
              <a:rPr lang="zh-TW" altLang="en-US" dirty="0"/>
              <a:t>比如說他們的灰度</a:t>
            </a:r>
            <a:r>
              <a:rPr lang="en-US" altLang="zh-TW" dirty="0"/>
              <a:t>)</a:t>
            </a:r>
            <a:r>
              <a:rPr lang="zh-TW" altLang="en-US" dirty="0"/>
              <a:t>那麼這個</a:t>
            </a:r>
            <a:r>
              <a:rPr lang="en-US" altLang="zh-TW" dirty="0"/>
              <a:t>energy term</a:t>
            </a:r>
            <a:r>
              <a:rPr lang="zh-TW" altLang="en-US" dirty="0"/>
              <a:t>就會越大，越不向的話就會趨近於零</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80</a:t>
            </a:fld>
            <a:endParaRPr lang="zh-TW" altLang="en-US"/>
          </a:p>
        </p:txBody>
      </p:sp>
    </p:spTree>
    <p:extLst>
      <p:ext uri="{BB962C8B-B14F-4D97-AF65-F5344CB8AC3E}">
        <p14:creationId xmlns:p14="http://schemas.microsoft.com/office/powerpoint/2010/main" val="3379611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紅色是前景</a:t>
            </a:r>
            <a:endParaRPr lang="en-US" altLang="zh-TW" dirty="0"/>
          </a:p>
          <a:p>
            <a:r>
              <a:rPr lang="zh-TW" altLang="en-US" dirty="0"/>
              <a:t>藍色是背景</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81</a:t>
            </a:fld>
            <a:endParaRPr lang="zh-TW" altLang="en-US"/>
          </a:p>
        </p:txBody>
      </p:sp>
    </p:spTree>
    <p:extLst>
      <p:ext uri="{BB962C8B-B14F-4D97-AF65-F5344CB8AC3E}">
        <p14:creationId xmlns:p14="http://schemas.microsoft.com/office/powerpoint/2010/main" val="13239776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也可以把此問題改成用圖來表示</a:t>
            </a:r>
          </a:p>
          <a:p>
            <a:r>
              <a:rPr lang="en-US" altLang="zh-TW" sz="1200" kern="1200" baseline="0" dirty="0">
                <a:solidFill>
                  <a:schemeClr val="tx1"/>
                </a:solidFill>
                <a:latin typeface="+mn-lt"/>
                <a:ea typeface="+mn-ea"/>
                <a:cs typeface="+mn-cs"/>
              </a:rPr>
              <a:t>node</a:t>
            </a:r>
            <a:r>
              <a:rPr lang="zh-TW" altLang="en-US" sz="1200" kern="1200" baseline="0" dirty="0">
                <a:solidFill>
                  <a:schemeClr val="tx1"/>
                </a:solidFill>
                <a:latin typeface="+mn-lt"/>
                <a:ea typeface="+mn-ea"/>
                <a:cs typeface="+mn-cs"/>
              </a:rPr>
              <a:t>的組成就是原本圖上的</a:t>
            </a:r>
            <a:r>
              <a:rPr lang="en-US" altLang="zh-TW" sz="1200" kern="1200" baseline="0" dirty="0">
                <a:solidFill>
                  <a:schemeClr val="tx1"/>
                </a:solidFill>
                <a:latin typeface="+mn-lt"/>
                <a:ea typeface="+mn-ea"/>
                <a:cs typeface="+mn-cs"/>
              </a:rPr>
              <a:t>pixel</a:t>
            </a:r>
            <a:r>
              <a:rPr lang="zh-TW" altLang="en-US" sz="1200" kern="1200" baseline="0" dirty="0">
                <a:solidFill>
                  <a:schemeClr val="tx1"/>
                </a:solidFill>
                <a:latin typeface="+mn-lt"/>
                <a:ea typeface="+mn-ea"/>
                <a:cs typeface="+mn-cs"/>
              </a:rPr>
              <a:t>外，另外多兩個點，</a:t>
            </a:r>
            <a:r>
              <a:rPr lang="en-US" altLang="zh-TW" sz="1200" kern="1200" baseline="0" dirty="0">
                <a:solidFill>
                  <a:schemeClr val="tx1"/>
                </a:solidFill>
                <a:latin typeface="+mn-lt"/>
                <a:ea typeface="+mn-ea"/>
                <a:cs typeface="+mn-cs"/>
              </a:rPr>
              <a:t>sink</a:t>
            </a:r>
            <a:r>
              <a:rPr lang="zh-TW" altLang="en-US" sz="1200" kern="1200" baseline="0" dirty="0">
                <a:solidFill>
                  <a:schemeClr val="tx1"/>
                </a:solidFill>
                <a:latin typeface="+mn-lt"/>
                <a:ea typeface="+mn-ea"/>
                <a:cs typeface="+mn-cs"/>
              </a:rPr>
              <a:t>跟</a:t>
            </a:r>
            <a:r>
              <a:rPr lang="en-US" altLang="zh-TW" sz="1200" kern="1200" baseline="0" dirty="0">
                <a:solidFill>
                  <a:schemeClr val="tx1"/>
                </a:solidFill>
                <a:latin typeface="+mn-lt"/>
                <a:ea typeface="+mn-ea"/>
                <a:cs typeface="+mn-cs"/>
              </a:rPr>
              <a:t>tie</a:t>
            </a:r>
          </a:p>
          <a:p>
            <a:r>
              <a:rPr lang="en-US" altLang="zh-TW" sz="1200" kern="1200" baseline="0" dirty="0">
                <a:solidFill>
                  <a:schemeClr val="tx1"/>
                </a:solidFill>
                <a:latin typeface="+mn-lt"/>
                <a:ea typeface="+mn-ea"/>
                <a:cs typeface="+mn-cs"/>
              </a:rPr>
              <a:t>s</a:t>
            </a:r>
            <a:r>
              <a:rPr lang="zh-TW" altLang="en-US" sz="1200" kern="1200" baseline="0" dirty="0">
                <a:solidFill>
                  <a:schemeClr val="tx1"/>
                </a:solidFill>
                <a:latin typeface="+mn-lt"/>
                <a:ea typeface="+mn-ea"/>
                <a:cs typeface="+mn-cs"/>
              </a:rPr>
              <a:t>一般表示前景，</a:t>
            </a:r>
            <a:r>
              <a:rPr lang="en-US" altLang="zh-TW" sz="1200" kern="1200" baseline="0" dirty="0">
                <a:solidFill>
                  <a:schemeClr val="tx1"/>
                </a:solidFill>
                <a:latin typeface="+mn-lt"/>
                <a:ea typeface="+mn-ea"/>
                <a:cs typeface="+mn-cs"/>
              </a:rPr>
              <a:t>t</a:t>
            </a:r>
            <a:r>
              <a:rPr lang="zh-TW" altLang="en-US" sz="1200" kern="1200" baseline="0" dirty="0">
                <a:solidFill>
                  <a:schemeClr val="tx1"/>
                </a:solidFill>
                <a:latin typeface="+mn-lt"/>
                <a:ea typeface="+mn-ea"/>
                <a:cs typeface="+mn-cs"/>
              </a:rPr>
              <a:t>表示背景</a:t>
            </a:r>
          </a:p>
          <a:p>
            <a:endParaRPr lang="zh-TW" altLang="en-US"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每條邊上的</a:t>
            </a:r>
            <a:r>
              <a:rPr lang="en-US" altLang="zh-TW" sz="1200" kern="1200" baseline="0" dirty="0">
                <a:solidFill>
                  <a:schemeClr val="tx1"/>
                </a:solidFill>
                <a:latin typeface="+mn-lt"/>
                <a:ea typeface="+mn-ea"/>
                <a:cs typeface="+mn-cs"/>
              </a:rPr>
              <a:t>weight</a:t>
            </a:r>
            <a:r>
              <a:rPr lang="zh-TW" altLang="en-US" sz="1200" kern="1200" baseline="0" dirty="0">
                <a:solidFill>
                  <a:schemeClr val="tx1"/>
                </a:solidFill>
                <a:latin typeface="+mn-lt"/>
                <a:ea typeface="+mn-ea"/>
                <a:cs typeface="+mn-cs"/>
              </a:rPr>
              <a:t>，就是前面講的</a:t>
            </a:r>
            <a:r>
              <a:rPr lang="en-US" altLang="zh-TW" sz="1200" kern="1200" baseline="0" dirty="0">
                <a:solidFill>
                  <a:schemeClr val="tx1"/>
                </a:solidFill>
                <a:latin typeface="+mn-lt"/>
                <a:ea typeface="+mn-ea"/>
                <a:cs typeface="+mn-cs"/>
              </a:rPr>
              <a:t>energy</a:t>
            </a:r>
          </a:p>
          <a:p>
            <a:r>
              <a:rPr lang="zh-TW" altLang="en-US" sz="1200" kern="1200" baseline="0" dirty="0">
                <a:solidFill>
                  <a:schemeClr val="tx1"/>
                </a:solidFill>
                <a:latin typeface="+mn-lt"/>
                <a:ea typeface="+mn-ea"/>
                <a:cs typeface="+mn-cs"/>
              </a:rPr>
              <a:t>普通</a:t>
            </a:r>
            <a:r>
              <a:rPr lang="en-US" altLang="zh-TW" sz="1200" kern="1200" baseline="0" dirty="0">
                <a:solidFill>
                  <a:schemeClr val="tx1"/>
                </a:solidFill>
                <a:latin typeface="+mn-lt"/>
                <a:ea typeface="+mn-ea"/>
                <a:cs typeface="+mn-cs"/>
              </a:rPr>
              <a:t>node</a:t>
            </a:r>
            <a:r>
              <a:rPr lang="zh-TW" altLang="en-US" sz="1200" kern="1200" baseline="0" dirty="0">
                <a:solidFill>
                  <a:schemeClr val="tx1"/>
                </a:solidFill>
                <a:latin typeface="+mn-lt"/>
                <a:ea typeface="+mn-ea"/>
                <a:cs typeface="+mn-cs"/>
              </a:rPr>
              <a:t>的是</a:t>
            </a:r>
            <a:r>
              <a:rPr lang="en-US" altLang="zh-TW" sz="1200" kern="1200" baseline="0" dirty="0">
                <a:solidFill>
                  <a:schemeClr val="tx1"/>
                </a:solidFill>
                <a:latin typeface="+mn-lt"/>
                <a:ea typeface="+mn-ea"/>
                <a:cs typeface="+mn-cs"/>
              </a:rPr>
              <a:t>boundary term</a:t>
            </a:r>
            <a:r>
              <a:rPr lang="zh-TW" altLang="en-US" sz="1200" kern="1200" baseline="0" dirty="0">
                <a:solidFill>
                  <a:schemeClr val="tx1"/>
                </a:solidFill>
                <a:latin typeface="+mn-lt"/>
                <a:ea typeface="+mn-ea"/>
                <a:cs typeface="+mn-cs"/>
              </a:rPr>
              <a:t>來決定，跟</a:t>
            </a:r>
            <a:r>
              <a:rPr lang="en-US" altLang="zh-TW" sz="1200" kern="1200" baseline="0" dirty="0">
                <a:solidFill>
                  <a:schemeClr val="tx1"/>
                </a:solidFill>
                <a:latin typeface="+mn-lt"/>
                <a:ea typeface="+mn-ea"/>
                <a:cs typeface="+mn-cs"/>
              </a:rPr>
              <a:t>s</a:t>
            </a:r>
            <a:r>
              <a:rPr lang="zh-TW" altLang="en-US" sz="1200" kern="1200" baseline="0" dirty="0">
                <a:solidFill>
                  <a:schemeClr val="tx1"/>
                </a:solidFill>
                <a:latin typeface="+mn-lt"/>
                <a:ea typeface="+mn-ea"/>
                <a:cs typeface="+mn-cs"/>
              </a:rPr>
              <a:t>跟</a:t>
            </a:r>
            <a:r>
              <a:rPr lang="en-US" altLang="zh-TW" sz="1200" kern="1200" baseline="0" dirty="0">
                <a:solidFill>
                  <a:schemeClr val="tx1"/>
                </a:solidFill>
                <a:latin typeface="+mn-lt"/>
                <a:ea typeface="+mn-ea"/>
                <a:cs typeface="+mn-cs"/>
              </a:rPr>
              <a:t>t</a:t>
            </a:r>
            <a:r>
              <a:rPr lang="zh-TW" altLang="en-US" sz="1200" kern="1200" baseline="0" dirty="0">
                <a:solidFill>
                  <a:schemeClr val="tx1"/>
                </a:solidFill>
                <a:latin typeface="+mn-lt"/>
                <a:ea typeface="+mn-ea"/>
                <a:cs typeface="+mn-cs"/>
              </a:rPr>
              <a:t>的是</a:t>
            </a:r>
            <a:r>
              <a:rPr lang="en-US" altLang="zh-TW" sz="1200" kern="1200" baseline="0" dirty="0">
                <a:solidFill>
                  <a:schemeClr val="tx1"/>
                </a:solidFill>
                <a:latin typeface="+mn-lt"/>
                <a:ea typeface="+mn-ea"/>
                <a:cs typeface="+mn-cs"/>
              </a:rPr>
              <a:t>region term</a:t>
            </a:r>
            <a:r>
              <a:rPr lang="zh-TW" altLang="en-US" sz="1200" kern="1200" baseline="0" dirty="0">
                <a:solidFill>
                  <a:schemeClr val="tx1"/>
                </a:solidFill>
                <a:latin typeface="+mn-lt"/>
                <a:ea typeface="+mn-ea"/>
                <a:cs typeface="+mn-cs"/>
              </a:rPr>
              <a:t>決定</a:t>
            </a:r>
          </a:p>
          <a:p>
            <a:endParaRPr lang="zh-TW" altLang="en-US"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找到一個</a:t>
            </a:r>
            <a:r>
              <a:rPr lang="en-US" altLang="zh-TW" sz="1200" kern="1200" baseline="0" dirty="0">
                <a:solidFill>
                  <a:schemeClr val="tx1"/>
                </a:solidFill>
                <a:latin typeface="+mn-lt"/>
                <a:ea typeface="+mn-ea"/>
                <a:cs typeface="+mn-cs"/>
              </a:rPr>
              <a:t>cut</a:t>
            </a:r>
            <a:r>
              <a:rPr lang="zh-TW" altLang="en-US" sz="1200" kern="1200" baseline="0" dirty="0">
                <a:solidFill>
                  <a:schemeClr val="tx1"/>
                </a:solidFill>
                <a:latin typeface="+mn-lt"/>
                <a:ea typeface="+mn-ea"/>
                <a:cs typeface="+mn-cs"/>
              </a:rPr>
              <a:t>可以把點分成兩個集合</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不相交的集合</a:t>
            </a:r>
            <a:r>
              <a:rPr lang="en-US" altLang="zh-TW" sz="1200" kern="1200" baseline="0" dirty="0">
                <a:solidFill>
                  <a:schemeClr val="tx1"/>
                </a:solidFill>
                <a:latin typeface="+mn-lt"/>
                <a:ea typeface="+mn-ea"/>
                <a:cs typeface="+mn-cs"/>
              </a:rPr>
              <a:t>S</a:t>
            </a:r>
            <a:r>
              <a:rPr lang="zh-TW" altLang="en-US" sz="1200" kern="1200" baseline="0" dirty="0">
                <a:solidFill>
                  <a:schemeClr val="tx1"/>
                </a:solidFill>
                <a:latin typeface="+mn-lt"/>
                <a:ea typeface="+mn-ea"/>
                <a:cs typeface="+mn-cs"/>
              </a:rPr>
              <a:t>跟</a:t>
            </a:r>
            <a:r>
              <a:rPr lang="en-US" altLang="zh-TW" sz="1200" kern="1200" baseline="0" dirty="0">
                <a:solidFill>
                  <a:schemeClr val="tx1"/>
                </a:solidFill>
                <a:latin typeface="+mn-lt"/>
                <a:ea typeface="+mn-ea"/>
                <a:cs typeface="+mn-cs"/>
              </a:rPr>
              <a:t>T)</a:t>
            </a:r>
          </a:p>
          <a:p>
            <a:r>
              <a:rPr lang="en-US" altLang="zh-TW" sz="1200" kern="1200" baseline="0" dirty="0" err="1">
                <a:solidFill>
                  <a:schemeClr val="tx1"/>
                </a:solidFill>
                <a:latin typeface="+mn-lt"/>
                <a:ea typeface="+mn-ea"/>
                <a:cs typeface="+mn-cs"/>
              </a:rPr>
              <a:t>minium</a:t>
            </a:r>
            <a:r>
              <a:rPr lang="en-US" altLang="zh-TW" sz="1200" kern="1200" baseline="0" dirty="0">
                <a:solidFill>
                  <a:schemeClr val="tx1"/>
                </a:solidFill>
                <a:latin typeface="+mn-lt"/>
                <a:ea typeface="+mn-ea"/>
                <a:cs typeface="+mn-cs"/>
              </a:rPr>
              <a:t> cut</a:t>
            </a:r>
            <a:r>
              <a:rPr lang="zh-TW" altLang="en-US" sz="1200" kern="1200" baseline="0" dirty="0">
                <a:solidFill>
                  <a:schemeClr val="tx1"/>
                </a:solidFill>
                <a:latin typeface="+mn-lt"/>
                <a:ea typeface="+mn-ea"/>
                <a:cs typeface="+mn-cs"/>
              </a:rPr>
              <a:t>就是此時這樣切時所有邊的</a:t>
            </a:r>
            <a:r>
              <a:rPr lang="en-US" altLang="zh-TW" sz="1200" kern="1200" baseline="0" dirty="0">
                <a:solidFill>
                  <a:schemeClr val="tx1"/>
                </a:solidFill>
                <a:latin typeface="+mn-lt"/>
                <a:ea typeface="+mn-ea"/>
                <a:cs typeface="+mn-cs"/>
              </a:rPr>
              <a:t>weight</a:t>
            </a:r>
            <a:r>
              <a:rPr lang="zh-TW" altLang="en-US" sz="1200" kern="1200" baseline="0" dirty="0">
                <a:solidFill>
                  <a:schemeClr val="tx1"/>
                </a:solidFill>
                <a:latin typeface="+mn-lt"/>
                <a:ea typeface="+mn-ea"/>
                <a:cs typeface="+mn-cs"/>
              </a:rPr>
              <a:t>總和，也等於</a:t>
            </a:r>
            <a:r>
              <a:rPr lang="en-US" altLang="zh-TW" sz="1200" kern="1200" baseline="0" dirty="0" err="1">
                <a:solidFill>
                  <a:schemeClr val="tx1"/>
                </a:solidFill>
                <a:latin typeface="+mn-lt"/>
                <a:ea typeface="+mn-ea"/>
                <a:cs typeface="+mn-cs"/>
              </a:rPr>
              <a:t>maxium</a:t>
            </a:r>
            <a:r>
              <a:rPr lang="en-US" altLang="zh-TW" sz="1200" kern="1200" baseline="0" dirty="0">
                <a:solidFill>
                  <a:schemeClr val="tx1"/>
                </a:solidFill>
                <a:latin typeface="+mn-lt"/>
                <a:ea typeface="+mn-ea"/>
                <a:cs typeface="+mn-cs"/>
              </a:rPr>
              <a:t> flow</a:t>
            </a:r>
            <a:r>
              <a:rPr lang="zh-TW" altLang="en-US" sz="1200" kern="1200" baseline="0" dirty="0">
                <a:solidFill>
                  <a:schemeClr val="tx1"/>
                </a:solidFill>
                <a:latin typeface="+mn-lt"/>
                <a:ea typeface="+mn-ea"/>
                <a:cs typeface="+mn-cs"/>
              </a:rPr>
              <a:t>最大流</a:t>
            </a:r>
          </a:p>
          <a:p>
            <a:r>
              <a:rPr lang="zh-TW" altLang="en-US" sz="1200" kern="1200" baseline="0" dirty="0">
                <a:solidFill>
                  <a:schemeClr val="tx1"/>
                </a:solidFill>
                <a:latin typeface="+mn-lt"/>
                <a:ea typeface="+mn-ea"/>
                <a:cs typeface="+mn-cs"/>
              </a:rPr>
              <a:t>很明顯，發生在目標和背景邊界處的</a:t>
            </a:r>
            <a:r>
              <a:rPr lang="en-US" altLang="zh-TW" sz="1200" kern="1200" baseline="0" dirty="0">
                <a:solidFill>
                  <a:schemeClr val="tx1"/>
                </a:solidFill>
                <a:latin typeface="+mn-lt"/>
                <a:ea typeface="+mn-ea"/>
                <a:cs typeface="+mn-cs"/>
              </a:rPr>
              <a:t>cut</a:t>
            </a:r>
            <a:r>
              <a:rPr lang="zh-TW" altLang="en-US" sz="1200" kern="1200" baseline="0" dirty="0">
                <a:solidFill>
                  <a:schemeClr val="tx1"/>
                </a:solidFill>
                <a:latin typeface="+mn-lt"/>
                <a:ea typeface="+mn-ea"/>
                <a:cs typeface="+mn-cs"/>
              </a:rPr>
              <a:t>就是我們想要的</a:t>
            </a:r>
          </a:p>
          <a:p>
            <a:endParaRPr lang="zh-TW" altLang="en-US" sz="1200" kern="1200" baseline="0" dirty="0">
              <a:solidFill>
                <a:schemeClr val="tx1"/>
              </a:solidFill>
              <a:latin typeface="+mn-lt"/>
              <a:ea typeface="+mn-ea"/>
              <a:cs typeface="+mn-cs"/>
            </a:endParaRPr>
          </a:p>
          <a:p>
            <a:endParaRPr lang="en-US" altLang="zh-TW" sz="1200" kern="1200" baseline="0" dirty="0">
              <a:solidFill>
                <a:schemeClr val="tx1"/>
              </a:solidFill>
              <a:latin typeface="+mn-lt"/>
              <a:ea typeface="+mn-ea"/>
              <a:cs typeface="+mn-cs"/>
            </a:endParaRPr>
          </a:p>
          <a:p>
            <a:r>
              <a:rPr lang="zh-TW" altLang="en-US" sz="1200" kern="1200" baseline="0" dirty="0">
                <a:solidFill>
                  <a:schemeClr val="tx1"/>
                </a:solidFill>
                <a:latin typeface="+mn-lt"/>
                <a:ea typeface="+mn-ea"/>
                <a:cs typeface="+mn-cs"/>
              </a:rPr>
              <a:t>最大流</a:t>
            </a:r>
            <a:r>
              <a:rPr lang="en-US" altLang="zh-TW" sz="1200" kern="1200" baseline="0" dirty="0">
                <a:solidFill>
                  <a:schemeClr val="tx1"/>
                </a:solidFill>
                <a:latin typeface="+mn-lt"/>
                <a:ea typeface="+mn-ea"/>
                <a:cs typeface="+mn-cs"/>
              </a:rPr>
              <a:t>/</a:t>
            </a:r>
            <a:r>
              <a:rPr lang="zh-TW" altLang="en-US" sz="1200" kern="1200" baseline="0" dirty="0">
                <a:solidFill>
                  <a:schemeClr val="tx1"/>
                </a:solidFill>
                <a:latin typeface="+mn-lt"/>
                <a:ea typeface="+mn-ea"/>
                <a:cs typeface="+mn-cs"/>
              </a:rPr>
              <a:t>最小割</a:t>
            </a:r>
            <a:endParaRPr lang="en-US" altLang="zh-TW" sz="1200" kern="1200" baseline="0" dirty="0">
              <a:solidFill>
                <a:schemeClr val="tx1"/>
              </a:solidFill>
              <a:latin typeface="+mn-lt"/>
              <a:ea typeface="+mn-ea"/>
              <a:cs typeface="+mn-cs"/>
            </a:endParaRPr>
          </a:p>
          <a:p>
            <a:r>
              <a:rPr lang="en-US" altLang="zh-TW" dirty="0">
                <a:hlinkClick r:id="rId3"/>
              </a:rPr>
              <a:t>http://wenku.baidu.com/view/d9c9b9220722192e4536f6e1.html</a:t>
            </a:r>
            <a:endParaRPr lang="en-US" altLang="zh-TW" dirty="0"/>
          </a:p>
          <a:p>
            <a:r>
              <a:rPr lang="en-US" altLang="zh-TW" dirty="0">
                <a:hlinkClick r:id="rId4"/>
              </a:rPr>
              <a:t>http://rritw.com/a/bianchengyuyan/C__/20130123/296053.html</a:t>
            </a:r>
            <a:endParaRPr lang="en-US" altLang="zh-TW" dirty="0"/>
          </a:p>
          <a:p>
            <a:r>
              <a:rPr lang="en-US" altLang="zh-TW" dirty="0">
                <a:hlinkClick r:id="rId5" invalidUrl="http://courses.engr.illinois.edu/cs543/sp2011/lectures/Lecture 12 - MRFs and Graph Cut Segmentation - Vision_Spring2011.pdf"/>
              </a:rPr>
              <a:t>http://courses.engr.illinois.edu/cs543/sp2011/lectures/Lecture%2012%20-%20MRFs%20and%20Graph%20Cut%20Segmentation%20-%20Vision_Spring2011.pdf</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82</a:t>
            </a:fld>
            <a:endParaRPr lang="zh-TW" altLang="en-US"/>
          </a:p>
        </p:txBody>
      </p:sp>
    </p:spTree>
    <p:extLst>
      <p:ext uri="{BB962C8B-B14F-4D97-AF65-F5344CB8AC3E}">
        <p14:creationId xmlns:p14="http://schemas.microsoft.com/office/powerpoint/2010/main" val="2637145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baseline="0" dirty="0">
                <a:solidFill>
                  <a:schemeClr val="tx1"/>
                </a:solidFill>
                <a:latin typeface="+mn-lt"/>
                <a:ea typeface="+mn-ea"/>
                <a:cs typeface="+mn-cs"/>
              </a:rPr>
              <a:t>原始二進制分割公式的另一個主要擴展是添加了有向邊。 此方法更喜歡從淺到暗的過渡，反之亦然。</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83</a:t>
            </a:fld>
            <a:endParaRPr lang="zh-TW" altLang="en-US"/>
          </a:p>
        </p:txBody>
      </p:sp>
    </p:spTree>
    <p:extLst>
      <p:ext uri="{BB962C8B-B14F-4D97-AF65-F5344CB8AC3E}">
        <p14:creationId xmlns:p14="http://schemas.microsoft.com/office/powerpoint/2010/main" val="1106856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這允許他們的系統在給定的用戶輸入最少的情況下運行，例如單個邊界框</a:t>
            </a:r>
            <a:r>
              <a:rPr lang="en-US" altLang="zh-TW" dirty="0"/>
              <a:t>-</a:t>
            </a:r>
            <a:r>
              <a:rPr lang="zh-TW" altLang="en-US" dirty="0"/>
              <a:t>從框輪廓周圍的像素帶初始化背景顏色模型，並從內部像素初始化前景顏色模型。</a:t>
            </a:r>
          </a:p>
          <a:p>
            <a:r>
              <a:rPr lang="zh-TW" altLang="en-US" dirty="0"/>
              <a:t>此過程將反復進行以重新估計區域統計信息，直到獲得更好的區域統計信息為止。</a:t>
            </a: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84</a:t>
            </a:fld>
            <a:endParaRPr lang="zh-TW" altLang="en-US"/>
          </a:p>
        </p:txBody>
      </p:sp>
    </p:spTree>
    <p:extLst>
      <p:ext uri="{BB962C8B-B14F-4D97-AF65-F5344CB8AC3E}">
        <p14:creationId xmlns:p14="http://schemas.microsoft.com/office/powerpoint/2010/main" val="3426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Snakes</a:t>
            </a:r>
            <a:r>
              <a:rPr lang="zh-TW" altLang="en-US" dirty="0"/>
              <a:t> 的能量來源可分為兩種，</a:t>
            </a:r>
            <a:r>
              <a:rPr lang="zh-TW" altLang="en-US" baseline="0" dirty="0"/>
              <a:t>內部能量及外部能量</a:t>
            </a:r>
            <a:endParaRPr lang="en-US" altLang="zh-TW" dirty="0"/>
          </a:p>
          <a:p>
            <a:r>
              <a:rPr lang="zh-TW" altLang="en-US" dirty="0"/>
              <a:t>其中內部能量控制曲線形狀，而外部能量則控制曲線靠近物理輪廓邊緣</a:t>
            </a:r>
            <a:endParaRPr lang="en-US" altLang="zh-TW" dirty="0"/>
          </a:p>
          <a:p>
            <a:endParaRPr lang="en-US" altLang="zh-TW" dirty="0"/>
          </a:p>
          <a:p>
            <a:r>
              <a:rPr lang="zh-TW" altLang="en-US" dirty="0"/>
              <a:t>實際效果上來說，最小化內部能量的曲線不斷向內部緊縮且保持平滑，而外能量則是保證曲線緊縮到目標物體邊緣時停止；</a:t>
            </a:r>
            <a:endParaRPr lang="en-US" altLang="zh-TW" dirty="0"/>
          </a:p>
          <a:p>
            <a:endParaRPr lang="en-US" altLang="zh-TW" dirty="0"/>
          </a:p>
          <a:p>
            <a:endParaRPr lang="en-US" altLang="zh-TW" dirty="0"/>
          </a:p>
          <a:p>
            <a:r>
              <a:rPr lang="zh-TW" altLang="en-US" dirty="0"/>
              <a:t>那整體能量部分通常我們就直接區分為內部能量以及外部能量</a:t>
            </a:r>
            <a:endParaRPr lang="en-US" altLang="zh-TW" dirty="0"/>
          </a:p>
          <a:p>
            <a:r>
              <a:rPr lang="zh-TW" altLang="en-US" dirty="0"/>
              <a:t>內部能量</a:t>
            </a:r>
            <a:r>
              <a:rPr lang="en-US" altLang="zh-TW" dirty="0"/>
              <a:t>: </a:t>
            </a:r>
            <a:r>
              <a:rPr lang="zh-TW" altLang="en-US" dirty="0"/>
              <a:t>輪廓或是曲線的能量</a:t>
            </a:r>
            <a:r>
              <a:rPr lang="en-US" altLang="zh-TW" dirty="0"/>
              <a:t>=&gt;</a:t>
            </a:r>
            <a:r>
              <a:rPr lang="zh-TW" altLang="en-US" dirty="0"/>
              <a:t>讓曲線越光華</a:t>
            </a:r>
            <a:endParaRPr lang="en-US" altLang="zh-TW" dirty="0"/>
          </a:p>
          <a:p>
            <a:r>
              <a:rPr lang="zh-TW" altLang="en-US" dirty="0"/>
              <a:t>外部能量</a:t>
            </a:r>
            <a:r>
              <a:rPr lang="en-US" altLang="zh-TW" dirty="0">
                <a:sym typeface="Wingdings" pitchFamily="2" charset="2"/>
              </a:rPr>
              <a:t>:</a:t>
            </a:r>
            <a:r>
              <a:rPr lang="en-US" altLang="zh-TW" baseline="0" dirty="0">
                <a:sym typeface="Wingdings" pitchFamily="2" charset="2"/>
              </a:rPr>
              <a:t> (</a:t>
            </a:r>
            <a:r>
              <a:rPr lang="zh-TW" altLang="en-US" baseline="0" dirty="0">
                <a:sym typeface="Wingdings" pitchFamily="2" charset="2"/>
              </a:rPr>
              <a:t>圖像能量</a:t>
            </a:r>
            <a:r>
              <a:rPr lang="en-US" altLang="zh-TW" baseline="0" dirty="0">
                <a:sym typeface="Wingdings" pitchFamily="2" charset="2"/>
              </a:rPr>
              <a:t>:</a:t>
            </a:r>
            <a:r>
              <a:rPr lang="zh-TW" altLang="en-US" baseline="0" dirty="0">
                <a:sym typeface="Wingdings" pitchFamily="2" charset="2"/>
              </a:rPr>
              <a:t>梯度等</a:t>
            </a:r>
            <a:r>
              <a:rPr lang="en-US" altLang="zh-TW" baseline="0" dirty="0">
                <a:sym typeface="Wingdings" pitchFamily="2" charset="2"/>
              </a:rPr>
              <a:t>,</a:t>
            </a:r>
            <a:r>
              <a:rPr lang="zh-TW" altLang="en-US" baseline="0" dirty="0">
                <a:sym typeface="Wingdings" pitchFamily="2" charset="2"/>
              </a:rPr>
              <a:t>約束力</a:t>
            </a:r>
            <a:r>
              <a:rPr lang="en-US" altLang="zh-TW" baseline="0" dirty="0">
                <a:sym typeface="Wingdings" pitchFamily="2" charset="2"/>
              </a:rPr>
              <a:t>:</a:t>
            </a:r>
            <a:r>
              <a:rPr lang="zh-TW" altLang="en-US" baseline="0" dirty="0">
                <a:sym typeface="Wingdings" pitchFamily="2" charset="2"/>
              </a:rPr>
              <a:t>人人給的</a:t>
            </a:r>
            <a:r>
              <a:rPr lang="en-US" altLang="zh-TW" baseline="0" dirty="0">
                <a:sym typeface="Wingdings" pitchFamily="2" charset="2"/>
              </a:rPr>
              <a:t>)</a:t>
            </a:r>
            <a:r>
              <a:rPr lang="zh-TW" altLang="en-US" dirty="0"/>
              <a:t>讓蛇朝輪廓特徵移動</a:t>
            </a:r>
            <a:endParaRPr lang="en-US" altLang="zh-TW" dirty="0"/>
          </a:p>
          <a:p>
            <a:r>
              <a:rPr lang="en-US" altLang="zh-TW" dirty="0"/>
              <a:t>	</a:t>
            </a:r>
            <a:r>
              <a:rPr lang="zh-TW" altLang="en-US" dirty="0"/>
              <a:t>圖像能量</a:t>
            </a:r>
            <a:r>
              <a:rPr lang="en-US" altLang="zh-TW" dirty="0"/>
              <a:t>:</a:t>
            </a:r>
            <a:r>
              <a:rPr lang="zh-TW" altLang="en-US" dirty="0"/>
              <a:t>梯度等</a:t>
            </a:r>
            <a:endParaRPr lang="en-US" altLang="zh-TW" dirty="0"/>
          </a:p>
          <a:p>
            <a:r>
              <a:rPr lang="en-US" altLang="zh-TW" dirty="0"/>
              <a:t>	</a:t>
            </a:r>
            <a:r>
              <a:rPr lang="zh-TW" altLang="en-US" dirty="0"/>
              <a:t>約束力</a:t>
            </a:r>
            <a:r>
              <a:rPr lang="en-US" altLang="zh-TW" dirty="0"/>
              <a:t>:</a:t>
            </a:r>
            <a:r>
              <a:rPr lang="zh-TW" altLang="en-US" dirty="0"/>
              <a:t>人給的</a:t>
            </a:r>
            <a:endParaRPr lang="en-US" altLang="zh-TW"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a:t>
            </a:fld>
            <a:endParaRPr lang="zh-TW" altLang="en-US"/>
          </a:p>
        </p:txBody>
      </p:sp>
    </p:spTree>
    <p:extLst>
      <p:ext uri="{BB962C8B-B14F-4D97-AF65-F5344CB8AC3E}">
        <p14:creationId xmlns:p14="http://schemas.microsoft.com/office/powerpoint/2010/main" val="332596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內部能量部分</a:t>
            </a:r>
            <a:r>
              <a:rPr lang="en-US" altLang="zh-TW" dirty="0"/>
              <a:t>:</a:t>
            </a:r>
          </a:p>
          <a:p>
            <a:r>
              <a:rPr lang="en-US" altLang="zh-TW" dirty="0" err="1"/>
              <a:t>cont:</a:t>
            </a:r>
            <a:r>
              <a:rPr lang="en-US" altLang="zh-TW" sz="1200" b="0" i="0" kern="1200" dirty="0" err="1">
                <a:solidFill>
                  <a:schemeClr val="tx1"/>
                </a:solidFill>
                <a:effectLst/>
                <a:latin typeface="+mn-lt"/>
                <a:ea typeface="+mn-ea"/>
                <a:cs typeface="+mn-cs"/>
              </a:rPr>
              <a:t>continuity</a:t>
            </a:r>
            <a:r>
              <a:rPr lang="en-US" altLang="zh-TW" sz="1200" b="0" i="0" kern="1200" dirty="0">
                <a:solidFill>
                  <a:schemeClr val="tx1"/>
                </a:solidFill>
                <a:effectLst/>
                <a:latin typeface="+mn-lt"/>
                <a:ea typeface="+mn-ea"/>
                <a:cs typeface="+mn-cs"/>
              </a:rPr>
              <a:t> </a:t>
            </a:r>
            <a:r>
              <a:rPr lang="en-US" altLang="zh-TW" dirty="0"/>
              <a:t> </a:t>
            </a:r>
            <a:r>
              <a:rPr lang="zh-TW" altLang="en-US" dirty="0"/>
              <a:t>輪廓表示的能量</a:t>
            </a:r>
            <a:r>
              <a:rPr lang="en-US" altLang="zh-TW" dirty="0"/>
              <a:t>:</a:t>
            </a:r>
            <a:r>
              <a:rPr lang="zh-TW" altLang="en-US" dirty="0"/>
              <a:t>彈性能量</a:t>
            </a:r>
            <a:endParaRPr lang="en-US" altLang="zh-TW" dirty="0"/>
          </a:p>
          <a:p>
            <a:r>
              <a:rPr lang="en-US" altLang="zh-TW" dirty="0" err="1"/>
              <a:t>curv:curvature</a:t>
            </a:r>
            <a:r>
              <a:rPr lang="zh-TW" altLang="en-US" dirty="0"/>
              <a:t> 曲率表示的能量</a:t>
            </a:r>
            <a:endParaRPr lang="en-US" altLang="zh-TW" dirty="0"/>
          </a:p>
          <a:p>
            <a:endParaRPr lang="en-US" altLang="zh-TW" dirty="0"/>
          </a:p>
          <a:p>
            <a:r>
              <a:rPr lang="zh-TW" altLang="en-US" dirty="0"/>
              <a:t>彈性能量迅速把輪廓線壓縮成一個光滑的圓，</a:t>
            </a:r>
          </a:p>
          <a:p>
            <a:r>
              <a:rPr lang="zh-TW" altLang="en-US" dirty="0"/>
              <a:t>彎曲能量驅使輪廓線成為光滑曲線或直線，</a:t>
            </a:r>
          </a:p>
          <a:p>
            <a:endParaRPr lang="en-US" altLang="zh-TW" dirty="0"/>
          </a:p>
          <a:p>
            <a:endParaRPr lang="en-US" altLang="zh-TW" dirty="0"/>
          </a:p>
          <a:p>
            <a:r>
              <a:rPr lang="zh-TW" altLang="en-US" dirty="0"/>
              <a:t>一次微分</a:t>
            </a:r>
            <a:r>
              <a:rPr lang="en-US" altLang="zh-TW" dirty="0"/>
              <a:t>:</a:t>
            </a:r>
            <a:r>
              <a:rPr lang="zh-TW" altLang="en-US" dirty="0"/>
              <a:t>表輪廓的連續性</a:t>
            </a:r>
            <a:endParaRPr lang="en-US" altLang="zh-TW" dirty="0"/>
          </a:p>
          <a:p>
            <a:r>
              <a:rPr lang="zh-TW" altLang="en-US" dirty="0"/>
              <a:t>二次微分</a:t>
            </a:r>
            <a:r>
              <a:rPr lang="en-US" altLang="zh-TW" dirty="0"/>
              <a:t>:</a:t>
            </a:r>
            <a:r>
              <a:rPr lang="zh-TW" altLang="en-US" dirty="0"/>
              <a:t>表輪廓的曲率</a:t>
            </a:r>
            <a:endParaRPr lang="en-US" altLang="zh-TW" dirty="0"/>
          </a:p>
          <a:p>
            <a:endParaRPr lang="en-US" altLang="zh-TW" dirty="0"/>
          </a:p>
          <a:p>
            <a:r>
              <a:rPr lang="en-US" altLang="zh-TW" dirty="0"/>
              <a:t>Alpha</a:t>
            </a:r>
            <a:r>
              <a:rPr lang="zh-TW" altLang="en-US" dirty="0"/>
              <a:t>越大蛇就會收縮得越快，</a:t>
            </a:r>
            <a:r>
              <a:rPr lang="en-US" altLang="zh-TW" dirty="0"/>
              <a:t>beta</a:t>
            </a:r>
            <a:r>
              <a:rPr lang="zh-TW" altLang="en-US" dirty="0"/>
              <a:t>越大</a:t>
            </a:r>
            <a:r>
              <a:rPr lang="en-US" altLang="zh-TW" dirty="0"/>
              <a:t>,</a:t>
            </a:r>
            <a:r>
              <a:rPr lang="zh-TW" altLang="en-US" dirty="0"/>
              <a:t>曲線就會越平滑</a:t>
            </a:r>
            <a:endParaRPr lang="en-US" altLang="zh-TW" dirty="0"/>
          </a:p>
          <a:p>
            <a:r>
              <a:rPr lang="zh-TW" altLang="en-US" dirty="0"/>
              <a:t>方程式決定曲線是否可以再這一點伸展</a:t>
            </a:r>
            <a:r>
              <a:rPr lang="en-US" altLang="zh-TW" dirty="0"/>
              <a:t>or</a:t>
            </a:r>
            <a:r>
              <a:rPr lang="zh-TW" altLang="en-US" dirty="0"/>
              <a:t>彎曲</a:t>
            </a:r>
            <a:endParaRPr lang="en-US" altLang="zh-TW" dirty="0"/>
          </a:p>
          <a:p>
            <a:r>
              <a:rPr lang="zh-TW" altLang="en-US" dirty="0"/>
              <a:t>如果</a:t>
            </a:r>
            <a:r>
              <a:rPr lang="en-US" altLang="zh-TW" dirty="0"/>
              <a:t>noise</a:t>
            </a:r>
            <a:r>
              <a:rPr lang="zh-TW" altLang="en-US" dirty="0"/>
              <a:t>越大</a:t>
            </a:r>
            <a:r>
              <a:rPr lang="en-US" altLang="zh-TW" dirty="0"/>
              <a:t>,alpha</a:t>
            </a:r>
            <a:r>
              <a:rPr lang="zh-TW" altLang="en-US" dirty="0"/>
              <a:t>跟</a:t>
            </a:r>
            <a:r>
              <a:rPr lang="en-US" altLang="zh-TW" dirty="0"/>
              <a:t>beta</a:t>
            </a:r>
            <a:r>
              <a:rPr lang="zh-TW" altLang="en-US" dirty="0"/>
              <a:t>就要越大</a:t>
            </a:r>
            <a:endParaRPr lang="en-US" altLang="zh-TW" dirty="0"/>
          </a:p>
          <a:p>
            <a:endParaRPr lang="en-US" altLang="zh-TW" dirty="0"/>
          </a:p>
          <a:p>
            <a:r>
              <a:rPr lang="zh-TW" altLang="en-US" dirty="0"/>
              <a:t>合理的選擇</a:t>
            </a:r>
            <a:r>
              <a:rPr lang="en-US" altLang="zh-TW" dirty="0"/>
              <a:t>alpha</a:t>
            </a:r>
            <a:r>
              <a:rPr lang="zh-TW" altLang="en-US" dirty="0"/>
              <a:t>跟</a:t>
            </a:r>
            <a:r>
              <a:rPr lang="en-US" altLang="zh-TW" dirty="0"/>
              <a:t>beta</a:t>
            </a:r>
            <a:r>
              <a:rPr lang="zh-TW" altLang="en-US" dirty="0"/>
              <a:t>可以讓輪廓收縮到合理的位置</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a:solidFill>
                  <a:schemeClr val="tx1"/>
                </a:solidFill>
                <a:latin typeface="+mn-lt"/>
                <a:ea typeface="+mn-ea"/>
                <a:cs typeface="+mn-cs"/>
              </a:rPr>
              <a:t>h is the step size, which can be neglected if we resample the curve along its arc-length after each iteration.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a:t>
            </a:fld>
            <a:endParaRPr lang="zh-TW" altLang="en-US"/>
          </a:p>
        </p:txBody>
      </p:sp>
    </p:spTree>
    <p:extLst>
      <p:ext uri="{BB962C8B-B14F-4D97-AF65-F5344CB8AC3E}">
        <p14:creationId xmlns:p14="http://schemas.microsoft.com/office/powerpoint/2010/main" val="385706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這邊是剛剛連續的能量函式轉換成離散化函式的推導</a:t>
            </a:r>
            <a:endParaRPr lang="en-US" altLang="zh-TW" dirty="0"/>
          </a:p>
          <a:p>
            <a:r>
              <a:rPr lang="zh-TW" altLang="en-US" dirty="0"/>
              <a:t>使用方法就是用差分近似微分方是可以推導出離散化後的公式</a:t>
            </a:r>
            <a:endParaRPr lang="en-US" altLang="zh-TW" dirty="0"/>
          </a:p>
          <a:p>
            <a:endParaRPr lang="en-US" altLang="zh-TW" dirty="0"/>
          </a:p>
          <a:p>
            <a:r>
              <a:rPr lang="zh-TW" altLang="en-US" dirty="0"/>
              <a:t>原本連續的式子中含有一階跟二階的元素</a:t>
            </a:r>
            <a:endParaRPr lang="en-US" altLang="zh-TW" dirty="0"/>
          </a:p>
          <a:p>
            <a:endParaRPr lang="en-US" altLang="zh-TW" dirty="0"/>
          </a:p>
          <a:p>
            <a:r>
              <a:rPr lang="zh-TW" altLang="en-US" dirty="0"/>
              <a:t>首先很 </a:t>
            </a:r>
            <a:r>
              <a:rPr lang="en-US" altLang="zh-TW" dirty="0"/>
              <a:t>trivial</a:t>
            </a:r>
            <a:r>
              <a:rPr lang="zh-TW" altLang="en-US" dirty="0"/>
              <a:t> 從微分的定義可以得出低一行的式子</a:t>
            </a:r>
            <a:endParaRPr lang="en-US" altLang="zh-TW" dirty="0"/>
          </a:p>
          <a:p>
            <a:r>
              <a:rPr lang="zh-TW" altLang="en-US" dirty="0"/>
              <a:t>那二階微分可以從一階推導過去，此時一階微分已知，將其代換後可以得到下方推導</a:t>
            </a:r>
            <a:r>
              <a:rPr lang="en-US" altLang="zh-TW" dirty="0"/>
              <a:t>~</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a:solidFill>
                  <a:schemeClr val="tx1"/>
                </a:solidFill>
                <a:latin typeface="+mn-lt"/>
                <a:ea typeface="+mn-ea"/>
                <a:cs typeface="+mn-cs"/>
              </a:rPr>
              <a:t>h is the step size, which can be neglected if we resample the curve along its arc-length after each iteration.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9</a:t>
            </a:fld>
            <a:endParaRPr lang="zh-TW" altLang="en-US"/>
          </a:p>
        </p:txBody>
      </p:sp>
    </p:spTree>
    <p:extLst>
      <p:ext uri="{BB962C8B-B14F-4D97-AF65-F5344CB8AC3E}">
        <p14:creationId xmlns:p14="http://schemas.microsoft.com/office/powerpoint/2010/main" val="56504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269587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422440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36BF6D-2D3A-41BA-8F36-2BF2F35F56ED}" type="slidenum">
              <a:rPr lang="zh-TW" altLang="en-US" smtClean="0"/>
              <a:pPr/>
              <a:t>‹#›</a:t>
            </a:fld>
            <a:endParaRPr lang="zh-TW"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572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216073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36BF6D-2D3A-41BA-8F36-2BF2F35F56ED}" type="slidenum">
              <a:rPr lang="zh-TW" altLang="en-US" smtClean="0"/>
              <a:pPr/>
              <a:t>‹#›</a:t>
            </a:fld>
            <a:endParaRPr lang="zh-TW"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396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86055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278592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38424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932682"/>
          </a:xfrm>
        </p:spPr>
        <p:txBody>
          <a:bodyPr>
            <a:normAutofit/>
          </a:bodyPr>
          <a:lstStyle>
            <a:lvl1pPr>
              <a:defRPr sz="3800"/>
            </a:lvl1pPr>
          </a:lstStyle>
          <a:p>
            <a:r>
              <a:rPr lang="zh-TW" altLang="en-US" dirty="0"/>
              <a:t>按一下以編輯母片標題樣式</a:t>
            </a:r>
            <a:endParaRPr lang="en-US" dirty="0"/>
          </a:p>
        </p:txBody>
      </p:sp>
      <p:sp>
        <p:nvSpPr>
          <p:cNvPr id="3" name="Content Placeholder 2"/>
          <p:cNvSpPr>
            <a:spLocks noGrp="1"/>
          </p:cNvSpPr>
          <p:nvPr>
            <p:ph idx="1"/>
          </p:nvPr>
        </p:nvSpPr>
        <p:spPr>
          <a:xfrm>
            <a:off x="1942415" y="1700808"/>
            <a:ext cx="6591985" cy="4210414"/>
          </a:xfrm>
        </p:spPr>
        <p:txBody>
          <a:bodyPr/>
          <a:lstStyle>
            <a:lvl1pPr>
              <a:defRPr sz="2400"/>
            </a:lvl1pPr>
            <a:lvl2pPr>
              <a:defRPr sz="2000"/>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327024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128918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180498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174597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192907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203413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332266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D9E5C30-ABA9-4131-89D1-4378ED7EBEE7}" type="datetimeFigureOut">
              <a:rPr lang="zh-TW" altLang="en-US" smtClean="0"/>
              <a:pPr/>
              <a:t>2020/4/7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180955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008169"/>
            <a:ext cx="6596365" cy="42138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388318"/>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D9E5C30-ABA9-4131-89D1-4378ED7EBEE7}" type="datetimeFigureOut">
              <a:rPr lang="zh-TW" altLang="en-US" smtClean="0"/>
              <a:pPr/>
              <a:t>2020/4/7</a:t>
            </a:fld>
            <a:endParaRPr lang="zh-TW" altLang="en-US"/>
          </a:p>
        </p:txBody>
      </p:sp>
      <p:sp>
        <p:nvSpPr>
          <p:cNvPr id="5" name="Footer Placeholder 4"/>
          <p:cNvSpPr>
            <a:spLocks noGrp="1"/>
          </p:cNvSpPr>
          <p:nvPr>
            <p:ph type="ftr" sz="quarter" idx="3"/>
          </p:nvPr>
        </p:nvSpPr>
        <p:spPr>
          <a:xfrm>
            <a:off x="1942415" y="6389038"/>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336BF6D-2D3A-41BA-8F36-2BF2F35F56ED}" type="slidenum">
              <a:rPr lang="zh-TW" altLang="en-US" smtClean="0"/>
              <a:pPr/>
              <a:t>‹#›</a:t>
            </a:fld>
            <a:endParaRPr lang="zh-TW" altLang="en-US"/>
          </a:p>
        </p:txBody>
      </p:sp>
    </p:spTree>
    <p:extLst>
      <p:ext uri="{BB962C8B-B14F-4D97-AF65-F5344CB8AC3E}">
        <p14:creationId xmlns:p14="http://schemas.microsoft.com/office/powerpoint/2010/main" val="304185935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07922113@ntu.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B-spli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4OerJmPpkRg&amp;list=PLn8PRpmsu08pzi6EMiYnR-076Mh-q3tWr&amp;index=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_PrfWr63fe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youtube.com/watch?v=YhqhuhfEPWQ" TargetMode="Externa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Ya0jcjEylqQ"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youtube.com/watch?v=iistwGmX0v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youtube.com/watch?v=DEtx_R1NzPY"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towardsdatascience.com/gaussian-mixture-models-d13a5e915c8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medium.com/clustering-with-gaussian-mixture-mode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_aWzGGNrci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3.tiff"/><Relationship Id="rId4" Type="http://schemas.openxmlformats.org/officeDocument/2006/relationships/image" Target="../media/image52.tif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TMPEujQrY7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JEMDkhVgq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youtube.com/watch?v=YMME2Xaqnq8"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s://www.youtube.com/watch?v=HMGX8HXskKk&amp;t=282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59632" y="2276872"/>
            <a:ext cx="6400800" cy="1752600"/>
          </a:xfrm>
        </p:spPr>
        <p:txBody>
          <a:bodyPr>
            <a:noAutofit/>
          </a:bodyPr>
          <a:lstStyle/>
          <a:p>
            <a:r>
              <a:rPr lang="en-US" altLang="zh-TW" sz="6000" b="1" dirty="0"/>
              <a:t>Chapter 5</a:t>
            </a:r>
          </a:p>
          <a:p>
            <a:r>
              <a:rPr lang="en-US" altLang="zh-TW" sz="6000" b="1" dirty="0"/>
              <a:t>Segmentation</a:t>
            </a:r>
            <a:endParaRPr lang="zh-TW" altLang="en-US" sz="6000" b="1" dirty="0"/>
          </a:p>
        </p:txBody>
      </p:sp>
      <p:sp>
        <p:nvSpPr>
          <p:cNvPr id="6" name="Presented by: 傅楸善教授、昝亭甄…"/>
          <p:cNvSpPr txBox="1">
            <a:spLocks/>
          </p:cNvSpPr>
          <p:nvPr/>
        </p:nvSpPr>
        <p:spPr>
          <a:xfrm>
            <a:off x="-612576" y="4725145"/>
            <a:ext cx="11430001" cy="1224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1000"/>
              </a:spcBef>
              <a:defRPr sz="3000">
                <a:solidFill>
                  <a:srgbClr val="000000"/>
                </a:solidFill>
              </a:defRPr>
            </a:pPr>
            <a:r>
              <a:rPr lang="en-US" sz="3000" dirty="0">
                <a:solidFill>
                  <a:srgbClr val="000000"/>
                </a:solidFill>
              </a:rPr>
              <a:t>Presented by: </a:t>
            </a:r>
            <a:r>
              <a:rPr lang="en-US" sz="3000" dirty="0" err="1">
                <a:solidFill>
                  <a:srgbClr val="000000"/>
                </a:solidFill>
              </a:rPr>
              <a:t>傅楸善教授</a:t>
            </a:r>
            <a:r>
              <a:rPr lang="en-US" sz="3000" dirty="0">
                <a:solidFill>
                  <a:srgbClr val="000000"/>
                </a:solidFill>
              </a:rPr>
              <a:t>、</a:t>
            </a:r>
            <a:r>
              <a:rPr lang="zh-TW" altLang="en-US" sz="3000" dirty="0">
                <a:solidFill>
                  <a:srgbClr val="000000"/>
                </a:solidFill>
              </a:rPr>
              <a:t>曾民君</a:t>
            </a:r>
            <a:endParaRPr lang="en-US" altLang="zh-TW" sz="3000" dirty="0">
              <a:solidFill>
                <a:srgbClr val="000000"/>
              </a:solidFill>
            </a:endParaRPr>
          </a:p>
          <a:p>
            <a:pPr>
              <a:spcBef>
                <a:spcPts val="1000"/>
              </a:spcBef>
              <a:defRPr sz="3000">
                <a:solidFill>
                  <a:srgbClr val="000000"/>
                </a:solidFill>
              </a:defRPr>
            </a:pPr>
            <a:r>
              <a:rPr lang="en-US" sz="3000" dirty="0">
                <a:solidFill>
                  <a:srgbClr val="000000"/>
                </a:solidFill>
                <a:hlinkClick r:id="rId3"/>
              </a:rPr>
              <a:t>r0</a:t>
            </a:r>
            <a:r>
              <a:rPr lang="en-US" altLang="zh-TW" sz="3000" dirty="0">
                <a:solidFill>
                  <a:srgbClr val="000000"/>
                </a:solidFill>
                <a:hlinkClick r:id="rId3"/>
              </a:rPr>
              <a:t>8922167</a:t>
            </a:r>
            <a:r>
              <a:rPr lang="en-US" sz="3000" dirty="0">
                <a:solidFill>
                  <a:srgbClr val="000000"/>
                </a:solidFill>
                <a:hlinkClick r:id="rId3"/>
              </a:rPr>
              <a:t>@ntu.edu.tw</a:t>
            </a:r>
            <a:endParaRPr lang="en-US" sz="30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Snakes(5/7)</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686800" cy="4853136"/>
              </a:xfrm>
            </p:spPr>
            <p:txBody>
              <a:bodyPr>
                <a:normAutofit/>
              </a:bodyPr>
              <a:lstStyle/>
              <a:p>
                <a:r>
                  <a:rPr lang="en-US" altLang="zh-TW" dirty="0"/>
                  <a:t>External spline energy:</a:t>
                </a:r>
              </a:p>
              <a:p>
                <a:endParaRPr lang="en-US" altLang="zh-TW" dirty="0"/>
              </a:p>
              <a:p>
                <a:endParaRPr lang="en-US" altLang="zh-TW" dirty="0"/>
              </a:p>
              <a:p>
                <a:pPr lvl="1"/>
                <a:endParaRPr lang="en-US" altLang="zh-TW" sz="2000" b="0" i="1" dirty="0">
                  <a:latin typeface="Cambria Math" panose="02040503050406030204" pitchFamily="18" charset="0"/>
                </a:endParaRPr>
              </a:p>
              <a:p>
                <a:pPr lvl="1"/>
                <a14:m>
                  <m:oMath xmlns:m="http://schemas.openxmlformats.org/officeDocument/2006/math">
                    <m:r>
                      <a:rPr lang="en-US" altLang="zh-TW" sz="2000" b="0" i="1" dirty="0" smtClean="0">
                        <a:latin typeface="Cambria Math" panose="02040503050406030204" pitchFamily="18" charset="0"/>
                      </a:rPr>
                      <m:t>𝑙</m:t>
                    </m:r>
                    <m:r>
                      <a:rPr lang="en-US" altLang="zh-TW" sz="2000" i="1" dirty="0" smtClean="0">
                        <a:latin typeface="Cambria Math" panose="02040503050406030204" pitchFamily="18" charset="0"/>
                      </a:rPr>
                      <m:t>𝑖𝑛𝑒</m:t>
                    </m:r>
                  </m:oMath>
                </a14:m>
                <a:r>
                  <a:rPr lang="en-US" altLang="zh-TW" sz="2000" dirty="0"/>
                  <a:t> term: attracting to dark ridges</a:t>
                </a:r>
              </a:p>
              <a:p>
                <a:pPr lvl="1"/>
                <a14:m>
                  <m:oMath xmlns:m="http://schemas.openxmlformats.org/officeDocument/2006/math">
                    <m:r>
                      <a:rPr lang="en-US" altLang="zh-TW" sz="2000" b="0" i="1" dirty="0" smtClean="0">
                        <a:latin typeface="Cambria Math" panose="02040503050406030204" pitchFamily="18" charset="0"/>
                      </a:rPr>
                      <m:t>𝑒</m:t>
                    </m:r>
                    <m:r>
                      <a:rPr lang="en-US" altLang="zh-TW" sz="2000" i="1" dirty="0" smtClean="0">
                        <a:latin typeface="Cambria Math" panose="02040503050406030204" pitchFamily="18" charset="0"/>
                      </a:rPr>
                      <m:t>𝑑𝑔𝑒</m:t>
                    </m:r>
                  </m:oMath>
                </a14:m>
                <a:r>
                  <a:rPr lang="en-US" altLang="zh-TW" sz="2000" dirty="0"/>
                  <a:t> term: attracting to strong gradients</a:t>
                </a:r>
              </a:p>
              <a:p>
                <a:pPr lvl="1"/>
                <a14:m>
                  <m:oMath xmlns:m="http://schemas.openxmlformats.org/officeDocument/2006/math">
                    <m:r>
                      <a:rPr lang="en-US" altLang="zh-TW" sz="2000" b="0" i="1" dirty="0" smtClean="0">
                        <a:latin typeface="Cambria Math" panose="02040503050406030204" pitchFamily="18" charset="0"/>
                      </a:rPr>
                      <m:t>𝑡</m:t>
                    </m:r>
                    <m:r>
                      <a:rPr lang="en-US" altLang="zh-TW" sz="2000" i="1" dirty="0" smtClean="0">
                        <a:latin typeface="Cambria Math" panose="02040503050406030204" pitchFamily="18" charset="0"/>
                      </a:rPr>
                      <m:t>𝑒𝑟𝑚</m:t>
                    </m:r>
                  </m:oMath>
                </a14:m>
                <a:r>
                  <a:rPr lang="en-US" altLang="zh-TW" sz="2000" dirty="0"/>
                  <a:t> term: attracting to line terminations</a:t>
                </a:r>
                <a:endParaRPr lang="en-US" altLang="zh-TW" sz="2400" dirty="0"/>
              </a:p>
              <a:p>
                <a:pPr algn="just"/>
                <a:r>
                  <a:rPr lang="en-US" altLang="zh-TW" dirty="0"/>
                  <a:t>In practice, most systems only use the edge term, which can  be directly estimated by gradient.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686800" cy="4853136"/>
              </a:xfrm>
              <a:blipFill>
                <a:blip r:embed="rId3"/>
                <a:stretch>
                  <a:fillRect l="-982" t="-1005" r="-1053"/>
                </a:stretch>
              </a:blipFill>
            </p:spPr>
            <p:txBody>
              <a:bodyPr/>
              <a:lstStyle/>
              <a:p>
                <a:r>
                  <a:rPr lang="zh-TW" altLang="en-US">
                    <a:noFill/>
                  </a:rPr>
                  <a:t> </a:t>
                </a:r>
              </a:p>
            </p:txBody>
          </p:sp>
        </mc:Fallback>
      </mc:AlternateContent>
      <p:pic>
        <p:nvPicPr>
          <p:cNvPr id="6" name="Picture 2"/>
          <p:cNvPicPr>
            <a:picLocks noChangeAspect="1" noChangeArrowheads="1"/>
          </p:cNvPicPr>
          <p:nvPr/>
        </p:nvPicPr>
        <p:blipFill>
          <a:blip r:embed="rId4" cstate="print"/>
          <a:srcRect/>
          <a:stretch>
            <a:fillRect/>
          </a:stretch>
        </p:blipFill>
        <p:spPr bwMode="auto">
          <a:xfrm>
            <a:off x="1350757" y="2676044"/>
            <a:ext cx="5496899" cy="685289"/>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207179"/>
            <a:ext cx="3874931"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srcRect/>
          <a:stretch>
            <a:fillRect/>
          </a:stretch>
        </p:blipFill>
        <p:spPr bwMode="auto">
          <a:xfrm>
            <a:off x="1373041" y="5710781"/>
            <a:ext cx="3384376" cy="90546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1205630"/>
          </a:xfrm>
        </p:spPr>
        <p:txBody>
          <a:bodyPr/>
          <a:lstStyle/>
          <a:p>
            <a:r>
              <a:rPr lang="en-US" altLang="zh-TW" dirty="0"/>
              <a:t>Snakes(6/7)</a:t>
            </a:r>
            <a:endParaRPr lang="zh-TW" altLang="en-US" dirty="0"/>
          </a:p>
        </p:txBody>
      </p:sp>
      <p:sp>
        <p:nvSpPr>
          <p:cNvPr id="3" name="內容版面配置區 2"/>
          <p:cNvSpPr>
            <a:spLocks noGrp="1"/>
          </p:cNvSpPr>
          <p:nvPr>
            <p:ph idx="1"/>
          </p:nvPr>
        </p:nvSpPr>
        <p:spPr/>
        <p:txBody>
          <a:bodyPr/>
          <a:lstStyle/>
          <a:p>
            <a:r>
              <a:rPr lang="en-US" altLang="zh-TW" dirty="0"/>
              <a:t>User-placed constraints can also be added.</a:t>
            </a:r>
          </a:p>
          <a:p>
            <a:r>
              <a:rPr lang="en-US" altLang="zh-TW" dirty="0"/>
              <a:t>Spring: attractive forces towards anchor points</a:t>
            </a:r>
          </a:p>
          <a:p>
            <a:pPr lvl="1"/>
            <a:r>
              <a:rPr lang="en-US" altLang="zh-TW" i="1" dirty="0"/>
              <a:t>f:</a:t>
            </a:r>
            <a:r>
              <a:rPr lang="en-US" altLang="zh-TW" dirty="0"/>
              <a:t> the snake points</a:t>
            </a:r>
          </a:p>
          <a:p>
            <a:pPr lvl="1"/>
            <a:r>
              <a:rPr lang="en-US" altLang="zh-TW" i="1" dirty="0"/>
              <a:t>d</a:t>
            </a:r>
            <a:r>
              <a:rPr lang="en-US" altLang="zh-TW" dirty="0"/>
              <a:t>: anchor points</a:t>
            </a:r>
            <a:endParaRPr lang="zh-TW" altLang="en-US" dirty="0"/>
          </a:p>
        </p:txBody>
      </p:sp>
      <p:pic>
        <p:nvPicPr>
          <p:cNvPr id="4" name="圖片 3">
            <a:extLst>
              <a:ext uri="{FF2B5EF4-FFF2-40B4-BE49-F238E27FC236}">
                <a16:creationId xmlns:a16="http://schemas.microsoft.com/office/drawing/2014/main" id="{21B5F282-7AE3-4288-BC2C-FBE2B95C0547}"/>
              </a:ext>
            </a:extLst>
          </p:cNvPr>
          <p:cNvPicPr>
            <a:picLocks noChangeAspect="1"/>
          </p:cNvPicPr>
          <p:nvPr/>
        </p:nvPicPr>
        <p:blipFill>
          <a:blip r:embed="rId3"/>
          <a:stretch>
            <a:fillRect/>
          </a:stretch>
        </p:blipFill>
        <p:spPr>
          <a:xfrm>
            <a:off x="5410637" y="3615383"/>
            <a:ext cx="3643336" cy="2618507"/>
          </a:xfrm>
          <a:prstGeom prst="rect">
            <a:avLst/>
          </a:prstGeom>
        </p:spPr>
      </p:pic>
      <p:sp>
        <p:nvSpPr>
          <p:cNvPr id="5" name="文字方塊 4">
            <a:extLst>
              <a:ext uri="{FF2B5EF4-FFF2-40B4-BE49-F238E27FC236}">
                <a16:creationId xmlns:a16="http://schemas.microsoft.com/office/drawing/2014/main" id="{BF034AC1-8B6A-4A4B-A6E2-15C7C6201638}"/>
              </a:ext>
            </a:extLst>
          </p:cNvPr>
          <p:cNvSpPr txBox="1"/>
          <p:nvPr/>
        </p:nvSpPr>
        <p:spPr>
          <a:xfrm>
            <a:off x="5576121" y="6233890"/>
            <a:ext cx="3312368" cy="584775"/>
          </a:xfrm>
          <a:prstGeom prst="rect">
            <a:avLst/>
          </a:prstGeom>
          <a:noFill/>
        </p:spPr>
        <p:txBody>
          <a:bodyPr wrap="square" rtlCol="0">
            <a:spAutoFit/>
          </a:bodyPr>
          <a:lstStyle/>
          <a:p>
            <a:pPr algn="ctr"/>
            <a:r>
              <a:rPr lang="en-US" altLang="zh-TW" sz="1600" dirty="0"/>
              <a:t>The “snake pit” for interactively </a:t>
            </a:r>
          </a:p>
          <a:p>
            <a:pPr algn="ctr"/>
            <a:r>
              <a:rPr lang="en-US" altLang="zh-TW" sz="1600" dirty="0"/>
              <a:t>controlling shape</a:t>
            </a:r>
            <a:endParaRPr lang="zh-TW" altLang="en-US" sz="1600" dirty="0"/>
          </a:p>
        </p:txBody>
      </p:sp>
      <p:pic>
        <p:nvPicPr>
          <p:cNvPr id="6" name="圖片 5">
            <a:extLst>
              <a:ext uri="{FF2B5EF4-FFF2-40B4-BE49-F238E27FC236}">
                <a16:creationId xmlns:a16="http://schemas.microsoft.com/office/drawing/2014/main" id="{A522F107-2E73-4E95-90F7-BEE148D81B07}"/>
              </a:ext>
            </a:extLst>
          </p:cNvPr>
          <p:cNvPicPr>
            <a:picLocks noChangeAspect="1"/>
          </p:cNvPicPr>
          <p:nvPr/>
        </p:nvPicPr>
        <p:blipFill>
          <a:blip r:embed="rId4"/>
          <a:stretch>
            <a:fillRect/>
          </a:stretch>
        </p:blipFill>
        <p:spPr>
          <a:xfrm>
            <a:off x="1855491" y="4767246"/>
            <a:ext cx="3555146" cy="3899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Snakes(7/7)</a:t>
            </a:r>
            <a:endParaRPr lang="zh-TW" altLang="en-US" dirty="0"/>
          </a:p>
        </p:txBody>
      </p:sp>
      <p:sp>
        <p:nvSpPr>
          <p:cNvPr id="3" name="內容版面配置區 2"/>
          <p:cNvSpPr>
            <a:spLocks noGrp="1"/>
          </p:cNvSpPr>
          <p:nvPr>
            <p:ph idx="1"/>
          </p:nvPr>
        </p:nvSpPr>
        <p:spPr/>
        <p:txBody>
          <a:bodyPr/>
          <a:lstStyle/>
          <a:p>
            <a:r>
              <a:rPr lang="en-US" altLang="zh-TW" dirty="0"/>
              <a:t>Because regular snakes have a tendency to shrink, it is usually better to initialize them by drawing the snake outside the object of interest to be tracked.</a:t>
            </a:r>
            <a:endParaRPr lang="zh-TW" altLang="en-US" dirty="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2699792" y="3645024"/>
            <a:ext cx="4276502" cy="272238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211960" y="6376543"/>
            <a:ext cx="1171575" cy="3619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Elastic Nets and Slippery Springs</a:t>
            </a:r>
            <a:endParaRPr lang="zh-TW" altLang="en-US" dirty="0"/>
          </a:p>
        </p:txBody>
      </p:sp>
      <p:sp>
        <p:nvSpPr>
          <p:cNvPr id="3" name="內容版面配置區 2"/>
          <p:cNvSpPr>
            <a:spLocks noGrp="1"/>
          </p:cNvSpPr>
          <p:nvPr>
            <p:ph idx="1"/>
          </p:nvPr>
        </p:nvSpPr>
        <p:spPr/>
        <p:txBody>
          <a:bodyPr/>
          <a:lstStyle/>
          <a:p>
            <a:r>
              <a:rPr lang="en-US" altLang="zh-TW" dirty="0"/>
              <a:t>Applying to TSP (Traveling Salesman Problem):</a:t>
            </a:r>
            <a:endParaRPr lang="zh-TW" altLang="en-US" dirty="0"/>
          </a:p>
        </p:txBody>
      </p:sp>
      <p:pic>
        <p:nvPicPr>
          <p:cNvPr id="3076" name="Picture 4"/>
          <p:cNvPicPr>
            <a:picLocks noChangeAspect="1" noChangeArrowheads="1"/>
          </p:cNvPicPr>
          <p:nvPr/>
        </p:nvPicPr>
        <p:blipFill rotWithShape="1">
          <a:blip r:embed="rId3" cstate="print"/>
          <a:srcRect l="1682" t="2258" r="850" b="2748"/>
          <a:stretch/>
        </p:blipFill>
        <p:spPr bwMode="auto">
          <a:xfrm>
            <a:off x="395536" y="2564904"/>
            <a:ext cx="8532948" cy="408414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52736" y="778694"/>
            <a:ext cx="7691264" cy="778098"/>
          </a:xfrm>
        </p:spPr>
        <p:txBody>
          <a:bodyPr>
            <a:normAutofit/>
          </a:bodyPr>
          <a:lstStyle/>
          <a:p>
            <a:r>
              <a:rPr lang="en-US" altLang="zh-TW" dirty="0"/>
              <a:t>Elastic Nets and Slippery Springs</a:t>
            </a:r>
            <a:endParaRPr lang="zh-TW" altLang="en-US" dirty="0"/>
          </a:p>
        </p:txBody>
      </p:sp>
      <p:sp>
        <p:nvSpPr>
          <p:cNvPr id="3" name="內容版面配置區 2"/>
          <p:cNvSpPr>
            <a:spLocks noGrp="1"/>
          </p:cNvSpPr>
          <p:nvPr>
            <p:ph idx="1"/>
          </p:nvPr>
        </p:nvSpPr>
        <p:spPr/>
        <p:txBody>
          <a:bodyPr>
            <a:normAutofit/>
          </a:bodyPr>
          <a:lstStyle/>
          <a:p>
            <a:r>
              <a:rPr lang="en-US" altLang="zh-TW" dirty="0"/>
              <a:t>Probabilistic interpretation:</a:t>
            </a:r>
          </a:p>
          <a:p>
            <a:pPr>
              <a:buNone/>
            </a:pPr>
            <a:endParaRPr lang="en-US" altLang="zh-TW" dirty="0"/>
          </a:p>
          <a:p>
            <a:pPr lvl="1"/>
            <a:endParaRPr lang="en-US" altLang="zh-TW" dirty="0"/>
          </a:p>
          <a:p>
            <a:pPr lvl="1"/>
            <a:r>
              <a:rPr lang="en-US" altLang="zh-TW" i="1" dirty="0" err="1"/>
              <a:t>i</a:t>
            </a:r>
            <a:r>
              <a:rPr lang="en-US" altLang="zh-TW" dirty="0"/>
              <a:t>: each snake node</a:t>
            </a:r>
          </a:p>
          <a:p>
            <a:pPr lvl="1"/>
            <a:r>
              <a:rPr lang="en-US" altLang="zh-TW" i="1" dirty="0"/>
              <a:t>j</a:t>
            </a:r>
            <a:r>
              <a:rPr lang="en-US" altLang="zh-TW" dirty="0"/>
              <a:t>: each city</a:t>
            </a:r>
          </a:p>
          <a:p>
            <a:pPr lvl="1"/>
            <a:r>
              <a:rPr lang="el-GR" altLang="zh-TW" i="1" dirty="0"/>
              <a:t>σ</a:t>
            </a:r>
            <a:r>
              <a:rPr lang="en-US" altLang="zh-TW" dirty="0"/>
              <a:t>: standard deviation of the Gaussian</a:t>
            </a:r>
          </a:p>
          <a:p>
            <a:pPr lvl="1"/>
            <a:r>
              <a:rPr lang="en-US" altLang="zh-TW" i="1" dirty="0" err="1"/>
              <a:t>d</a:t>
            </a:r>
            <a:r>
              <a:rPr lang="en-US" altLang="zh-TW" i="1" baseline="-25000" dirty="0" err="1"/>
              <a:t>ij</a:t>
            </a:r>
            <a:r>
              <a:rPr lang="en-US" altLang="zh-TW" dirty="0"/>
              <a:t>: Euclidean distance between a tour point </a:t>
            </a:r>
            <a:r>
              <a:rPr lang="en-US" altLang="zh-TW" i="1" dirty="0"/>
              <a:t>f(</a:t>
            </a:r>
            <a:r>
              <a:rPr lang="en-US" altLang="zh-TW" i="1" dirty="0" err="1"/>
              <a:t>i</a:t>
            </a:r>
            <a:r>
              <a:rPr lang="en-US" altLang="zh-TW" i="1" dirty="0"/>
              <a:t>)</a:t>
            </a:r>
            <a:r>
              <a:rPr lang="en-US" altLang="zh-TW" dirty="0"/>
              <a:t> and a city location </a:t>
            </a:r>
            <a:r>
              <a:rPr lang="en-US" altLang="zh-TW" i="1" dirty="0"/>
              <a:t>d(j)</a:t>
            </a:r>
            <a:endParaRPr lang="zh-TW" altLang="en-US" i="1" dirty="0"/>
          </a:p>
        </p:txBody>
      </p:sp>
      <p:pic>
        <p:nvPicPr>
          <p:cNvPr id="4" name="圖片 3">
            <a:extLst>
              <a:ext uri="{FF2B5EF4-FFF2-40B4-BE49-F238E27FC236}">
                <a16:creationId xmlns:a16="http://schemas.microsoft.com/office/drawing/2014/main" id="{805969C5-A46A-4894-854A-4AC9CBF4D7FC}"/>
              </a:ext>
            </a:extLst>
          </p:cNvPr>
          <p:cNvPicPr>
            <a:picLocks noChangeAspect="1"/>
          </p:cNvPicPr>
          <p:nvPr/>
        </p:nvPicPr>
        <p:blipFill>
          <a:blip r:embed="rId3"/>
          <a:stretch>
            <a:fillRect/>
          </a:stretch>
        </p:blipFill>
        <p:spPr>
          <a:xfrm>
            <a:off x="2051720" y="2276872"/>
            <a:ext cx="5786808" cy="805702"/>
          </a:xfrm>
          <a:prstGeom prst="rect">
            <a:avLst/>
          </a:prstGeom>
        </p:spPr>
      </p:pic>
      <p:pic>
        <p:nvPicPr>
          <p:cNvPr id="5" name="圖片 4">
            <a:extLst>
              <a:ext uri="{FF2B5EF4-FFF2-40B4-BE49-F238E27FC236}">
                <a16:creationId xmlns:a16="http://schemas.microsoft.com/office/drawing/2014/main" id="{0A9751F8-6ECB-43DD-837A-DBCAC41C0CD1}"/>
              </a:ext>
            </a:extLst>
          </p:cNvPr>
          <p:cNvPicPr>
            <a:picLocks noChangeAspect="1"/>
          </p:cNvPicPr>
          <p:nvPr/>
        </p:nvPicPr>
        <p:blipFill>
          <a:blip r:embed="rId4"/>
          <a:stretch>
            <a:fillRect/>
          </a:stretch>
        </p:blipFill>
        <p:spPr>
          <a:xfrm>
            <a:off x="2699792" y="5373216"/>
            <a:ext cx="3096344" cy="4719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a:t>The tour </a:t>
            </a:r>
            <a:r>
              <a:rPr lang="en-US" altLang="zh-TW" i="1" dirty="0"/>
              <a:t>f(s)</a:t>
            </a:r>
            <a:r>
              <a:rPr lang="en-US" altLang="zh-TW" dirty="0"/>
              <a:t> is initialized as a small circle around the mean of the city points and </a:t>
            </a:r>
            <a:r>
              <a:rPr lang="el-GR" altLang="zh-TW" i="1" dirty="0"/>
              <a:t>σ</a:t>
            </a:r>
            <a:r>
              <a:rPr lang="en-US" altLang="zh-TW" dirty="0"/>
              <a:t> is progressively lowered.</a:t>
            </a:r>
          </a:p>
          <a:p>
            <a:r>
              <a:rPr lang="en-US" altLang="zh-TW" dirty="0"/>
              <a:t>Slippery spring: this allows the association between constraints (cities) and curve (tour) points to evolve over time.</a:t>
            </a:r>
            <a:endParaRPr lang="zh-TW" altLang="en-US" dirty="0"/>
          </a:p>
        </p:txBody>
      </p:sp>
      <p:sp>
        <p:nvSpPr>
          <p:cNvPr id="6" name="標題 1"/>
          <p:cNvSpPr txBox="1">
            <a:spLocks/>
          </p:cNvSpPr>
          <p:nvPr/>
        </p:nvSpPr>
        <p:spPr>
          <a:xfrm>
            <a:off x="606933" y="490662"/>
            <a:ext cx="8686800" cy="12101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800" dirty="0"/>
              <a:t>Elastic Nets and Slippery Springs</a:t>
            </a:r>
            <a:endParaRPr lang="zh-TW" altLang="en-US" sz="3800" dirty="0"/>
          </a:p>
        </p:txBody>
      </p:sp>
      <p:pic>
        <p:nvPicPr>
          <p:cNvPr id="2" name="圖片 1">
            <a:extLst>
              <a:ext uri="{FF2B5EF4-FFF2-40B4-BE49-F238E27FC236}">
                <a16:creationId xmlns:a16="http://schemas.microsoft.com/office/drawing/2014/main" id="{05C0A91B-4EBF-4726-A3D7-B78833DDAC0B}"/>
              </a:ext>
            </a:extLst>
          </p:cNvPr>
          <p:cNvPicPr>
            <a:picLocks noChangeAspect="1"/>
          </p:cNvPicPr>
          <p:nvPr/>
        </p:nvPicPr>
        <p:blipFill>
          <a:blip r:embed="rId3"/>
          <a:stretch>
            <a:fillRect/>
          </a:stretch>
        </p:blipFill>
        <p:spPr>
          <a:xfrm>
            <a:off x="808338" y="4404285"/>
            <a:ext cx="8066856" cy="7529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t>
            </a:r>
            <a:r>
              <a:rPr lang="en-US" altLang="zh-TW" dirty="0" err="1"/>
              <a:t>spline</a:t>
            </a:r>
            <a:r>
              <a:rPr lang="en-US" altLang="zh-TW" dirty="0"/>
              <a:t> Approximations</a:t>
            </a:r>
            <a:endParaRPr lang="zh-TW" altLang="en-US" dirty="0"/>
          </a:p>
        </p:txBody>
      </p:sp>
      <p:sp>
        <p:nvSpPr>
          <p:cNvPr id="3" name="內容版面配置區 2"/>
          <p:cNvSpPr>
            <a:spLocks noGrp="1"/>
          </p:cNvSpPr>
          <p:nvPr>
            <p:ph idx="1"/>
          </p:nvPr>
        </p:nvSpPr>
        <p:spPr/>
        <p:txBody>
          <a:bodyPr>
            <a:normAutofit/>
          </a:bodyPr>
          <a:lstStyle/>
          <a:p>
            <a:r>
              <a:rPr lang="en-US" altLang="zh-TW" dirty="0"/>
              <a:t>Snakes sometimes exhibit too many degrees of freedom, making it more likely that they can get trapped in local minima during their evolution.</a:t>
            </a:r>
          </a:p>
          <a:p>
            <a:r>
              <a:rPr lang="en-US" altLang="zh-TW" dirty="0"/>
              <a:t>Use B-</a:t>
            </a:r>
            <a:r>
              <a:rPr lang="en-US" altLang="zh-TW" dirty="0" err="1"/>
              <a:t>spline</a:t>
            </a:r>
            <a:r>
              <a:rPr lang="en-US" altLang="zh-TW" dirty="0"/>
              <a:t> approximations to control the snake with fewer degrees of freedom.</a:t>
            </a:r>
            <a:endParaRPr lang="zh-TW" altLang="en-US" dirty="0"/>
          </a:p>
        </p:txBody>
      </p:sp>
      <p:sp>
        <p:nvSpPr>
          <p:cNvPr id="4" name="矩形 3">
            <a:extLst>
              <a:ext uri="{FF2B5EF4-FFF2-40B4-BE49-F238E27FC236}">
                <a16:creationId xmlns:a16="http://schemas.microsoft.com/office/drawing/2014/main" id="{815FC536-3EFD-4682-99C6-1922F58F1F35}"/>
              </a:ext>
            </a:extLst>
          </p:cNvPr>
          <p:cNvSpPr/>
          <p:nvPr/>
        </p:nvSpPr>
        <p:spPr>
          <a:xfrm>
            <a:off x="270518" y="6276842"/>
            <a:ext cx="4305987" cy="369332"/>
          </a:xfrm>
          <a:prstGeom prst="rect">
            <a:avLst/>
          </a:prstGeom>
        </p:spPr>
        <p:txBody>
          <a:bodyPr wrap="none">
            <a:spAutoFit/>
          </a:bodyPr>
          <a:lstStyle/>
          <a:p>
            <a:r>
              <a:rPr lang="en-GB" altLang="zh-TW" dirty="0">
                <a:hlinkClick r:id="rId3"/>
              </a:rPr>
              <a:t>https://en.wikipedia.org/wiki/B-spline</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Shape Prior</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rotWithShape="1">
          <a:blip r:embed="rId3" cstate="print"/>
          <a:srcRect l="1962" t="4383" r="1176" b="1760"/>
          <a:stretch/>
        </p:blipFill>
        <p:spPr bwMode="auto">
          <a:xfrm>
            <a:off x="268276" y="1694154"/>
            <a:ext cx="8856984" cy="44711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5.1.2 Dynamic snakes and CONDENSATION</a:t>
            </a:r>
            <a:endParaRPr lang="zh-TW" altLang="en-US" dirty="0"/>
          </a:p>
        </p:txBody>
      </p:sp>
      <p:sp>
        <p:nvSpPr>
          <p:cNvPr id="3" name="內容版面配置區 2"/>
          <p:cNvSpPr>
            <a:spLocks noGrp="1"/>
          </p:cNvSpPr>
          <p:nvPr>
            <p:ph idx="1"/>
          </p:nvPr>
        </p:nvSpPr>
        <p:spPr/>
        <p:txBody>
          <a:bodyPr/>
          <a:lstStyle/>
          <a:p>
            <a:r>
              <a:rPr lang="en-US" altLang="zh-TW" dirty="0"/>
              <a:t>In many applications of active contours, the object of interest is being tracked from frame to frame as it deforms and evolves. </a:t>
            </a:r>
          </a:p>
          <a:p>
            <a:r>
              <a:rPr lang="en-US" altLang="zh-TW" dirty="0"/>
              <a:t>In this case, it make sense to use estimates from the previous frame to predict and constrain the new estimates.</a:t>
            </a:r>
            <a:endParaRPr lang="zh-TW" altLang="en-US" dirty="0"/>
          </a:p>
        </p:txBody>
      </p:sp>
      <p:sp>
        <p:nvSpPr>
          <p:cNvPr id="4" name="文字方塊 3">
            <a:extLst>
              <a:ext uri="{FF2B5EF4-FFF2-40B4-BE49-F238E27FC236}">
                <a16:creationId xmlns:a16="http://schemas.microsoft.com/office/drawing/2014/main" id="{12841AC6-488F-43F8-8E19-82A428240DFB}"/>
              </a:ext>
            </a:extLst>
          </p:cNvPr>
          <p:cNvSpPr txBox="1"/>
          <p:nvPr/>
        </p:nvSpPr>
        <p:spPr>
          <a:xfrm>
            <a:off x="3203848" y="0"/>
            <a:ext cx="6480720" cy="369332"/>
          </a:xfrm>
          <a:prstGeom prst="rect">
            <a:avLst/>
          </a:prstGeom>
          <a:noFill/>
        </p:spPr>
        <p:txBody>
          <a:bodyPr wrap="square" rtlCol="0">
            <a:spAutoFit/>
          </a:bodyPr>
          <a:lstStyle/>
          <a:p>
            <a:r>
              <a:rPr lang="en-US" altLang="zh-TW" dirty="0"/>
              <a:t>CONDENSATION: </a:t>
            </a:r>
            <a:r>
              <a:rPr lang="en-US" altLang="zh-TW" dirty="0" err="1"/>
              <a:t>CONditional</a:t>
            </a:r>
            <a:r>
              <a:rPr lang="en-US" altLang="zh-TW" dirty="0"/>
              <a:t> </a:t>
            </a:r>
            <a:r>
              <a:rPr lang="en-US" altLang="zh-TW" dirty="0" err="1"/>
              <a:t>DENSity</a:t>
            </a:r>
            <a:r>
              <a:rPr lang="en-US" altLang="zh-TW" dirty="0"/>
              <a:t> </a:t>
            </a:r>
            <a:r>
              <a:rPr lang="en-US" altLang="zh-TW" dirty="0" err="1"/>
              <a:t>propagATION</a:t>
            </a:r>
            <a:r>
              <a:rPr lang="en-US" altLang="zh-TW" dirty="0"/>
              <a:t> </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t>Kalman</a:t>
            </a:r>
            <a:r>
              <a:rPr lang="en-US" altLang="zh-TW" dirty="0"/>
              <a:t> Filtering and </a:t>
            </a:r>
            <a:r>
              <a:rPr lang="en-US" altLang="zh-TW" dirty="0" err="1"/>
              <a:t>Kalman</a:t>
            </a:r>
            <a:r>
              <a:rPr lang="en-US" altLang="zh-TW" dirty="0"/>
              <a:t> Snakes (1/3)</a:t>
            </a:r>
            <a:endParaRPr lang="zh-TW" altLang="en-US" dirty="0"/>
          </a:p>
        </p:txBody>
      </p:sp>
      <p:sp>
        <p:nvSpPr>
          <p:cNvPr id="3" name="內容版面配置區 2"/>
          <p:cNvSpPr>
            <a:spLocks noGrp="1"/>
          </p:cNvSpPr>
          <p:nvPr>
            <p:ph idx="1"/>
          </p:nvPr>
        </p:nvSpPr>
        <p:spPr/>
        <p:txBody>
          <a:bodyPr>
            <a:normAutofit/>
          </a:bodyPr>
          <a:lstStyle/>
          <a:p>
            <a:r>
              <a:rPr lang="en-US" altLang="zh-TW" dirty="0" err="1"/>
              <a:t>Kalman</a:t>
            </a:r>
            <a:r>
              <a:rPr lang="en-US" altLang="zh-TW" dirty="0"/>
              <a:t> filter uses estimates from the previous frame to predict and constrain the new estimates.</a:t>
            </a:r>
          </a:p>
          <a:p>
            <a:endParaRPr lang="en-US" altLang="zh-TW" dirty="0"/>
          </a:p>
          <a:p>
            <a:endParaRPr lang="en-US" altLang="zh-TW" dirty="0"/>
          </a:p>
          <a:p>
            <a:pPr lvl="1"/>
            <a:r>
              <a:rPr lang="en-US" altLang="zh-TW" i="1" dirty="0" err="1"/>
              <a:t>x</a:t>
            </a:r>
            <a:r>
              <a:rPr lang="en-US" altLang="zh-TW" i="1" baseline="-25000" dirty="0" err="1"/>
              <a:t>t</a:t>
            </a:r>
            <a:r>
              <a:rPr lang="en-US" altLang="zh-TW" dirty="0"/>
              <a:t>: current state variable</a:t>
            </a:r>
          </a:p>
          <a:p>
            <a:pPr lvl="1"/>
            <a:r>
              <a:rPr lang="en-US" altLang="zh-TW" i="1" dirty="0"/>
              <a:t>x</a:t>
            </a:r>
            <a:r>
              <a:rPr lang="en-US" altLang="zh-TW" i="1" baseline="-25000" dirty="0"/>
              <a:t>t-1</a:t>
            </a:r>
            <a:r>
              <a:rPr lang="en-US" altLang="zh-TW" dirty="0"/>
              <a:t>: previous state variable</a:t>
            </a:r>
          </a:p>
          <a:p>
            <a:pPr lvl="1"/>
            <a:r>
              <a:rPr lang="en-US" altLang="zh-TW" i="1" dirty="0"/>
              <a:t>A</a:t>
            </a:r>
            <a:r>
              <a:rPr lang="en-US" altLang="zh-TW" dirty="0"/>
              <a:t>: linear transition matrix</a:t>
            </a:r>
          </a:p>
          <a:p>
            <a:pPr lvl="1"/>
            <a:r>
              <a:rPr lang="en-US" altLang="zh-TW" i="1" dirty="0"/>
              <a:t>w</a:t>
            </a:r>
            <a:r>
              <a:rPr lang="en-US" altLang="zh-TW" dirty="0"/>
              <a:t>: noise vector, which is often modeled as a Gaussian</a:t>
            </a:r>
          </a:p>
          <a:p>
            <a:endParaRPr lang="en-US" altLang="zh-TW" dirty="0"/>
          </a:p>
        </p:txBody>
      </p:sp>
      <p:sp>
        <p:nvSpPr>
          <p:cNvPr id="5" name="文字方塊 4">
            <a:extLst>
              <a:ext uri="{FF2B5EF4-FFF2-40B4-BE49-F238E27FC236}">
                <a16:creationId xmlns:a16="http://schemas.microsoft.com/office/drawing/2014/main" id="{2D148808-988C-4D10-BCC5-90FAC0152312}"/>
              </a:ext>
            </a:extLst>
          </p:cNvPr>
          <p:cNvSpPr txBox="1"/>
          <p:nvPr/>
        </p:nvSpPr>
        <p:spPr>
          <a:xfrm>
            <a:off x="251520" y="6207838"/>
            <a:ext cx="5760640" cy="830997"/>
          </a:xfrm>
          <a:prstGeom prst="rect">
            <a:avLst/>
          </a:prstGeom>
          <a:noFill/>
        </p:spPr>
        <p:txBody>
          <a:bodyPr wrap="square" rtlCol="0">
            <a:spAutoFit/>
          </a:bodyPr>
          <a:lstStyle/>
          <a:p>
            <a:r>
              <a:rPr lang="en-US" altLang="zh-TW" sz="1600" dirty="0">
                <a:hlinkClick r:id="rId3"/>
              </a:rPr>
              <a:t>https://www.youtube.com/watch?v=4OerJmPpkRg&amp;list=PLn8PRpmsu08pzi6EMiYnR-076Mh-q3tWr&amp;index=2</a:t>
            </a:r>
            <a:r>
              <a:rPr lang="en-US" altLang="zh-TW" sz="1600" dirty="0"/>
              <a:t> (0:50)</a:t>
            </a:r>
          </a:p>
          <a:p>
            <a:endParaRPr lang="zh-TW" altLang="en-US" sz="1600" dirty="0"/>
          </a:p>
        </p:txBody>
      </p:sp>
      <p:pic>
        <p:nvPicPr>
          <p:cNvPr id="4" name="圖片 3">
            <a:extLst>
              <a:ext uri="{FF2B5EF4-FFF2-40B4-BE49-F238E27FC236}">
                <a16:creationId xmlns:a16="http://schemas.microsoft.com/office/drawing/2014/main" id="{94745684-9A51-481A-AD25-621FFC99999E}"/>
              </a:ext>
            </a:extLst>
          </p:cNvPr>
          <p:cNvPicPr>
            <a:picLocks noChangeAspect="1"/>
          </p:cNvPicPr>
          <p:nvPr/>
        </p:nvPicPr>
        <p:blipFill>
          <a:blip r:embed="rId4"/>
          <a:stretch>
            <a:fillRect/>
          </a:stretch>
        </p:blipFill>
        <p:spPr>
          <a:xfrm>
            <a:off x="2375756" y="3149179"/>
            <a:ext cx="4392488" cy="5596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800" dirty="0"/>
              <a:t>Segmentation (1/3)</a:t>
            </a:r>
            <a:endParaRPr lang="zh-TW" altLang="en-US" sz="3800" dirty="0"/>
          </a:p>
        </p:txBody>
      </p:sp>
      <p:sp>
        <p:nvSpPr>
          <p:cNvPr id="3" name="內容版面配置區 2"/>
          <p:cNvSpPr>
            <a:spLocks noGrp="1"/>
          </p:cNvSpPr>
          <p:nvPr>
            <p:ph idx="1"/>
          </p:nvPr>
        </p:nvSpPr>
        <p:spPr/>
        <p:txBody>
          <a:bodyPr>
            <a:normAutofit/>
          </a:bodyPr>
          <a:lstStyle/>
          <a:p>
            <a:r>
              <a:rPr lang="en-US" altLang="zh-TW" sz="2400" dirty="0"/>
              <a:t>5.1 Active Contours</a:t>
            </a:r>
          </a:p>
          <a:p>
            <a:r>
              <a:rPr lang="en-US" altLang="zh-TW" sz="2400" dirty="0"/>
              <a:t>5.2 Split and Merge</a:t>
            </a:r>
          </a:p>
          <a:p>
            <a:r>
              <a:rPr lang="en-US" altLang="zh-TW" sz="2400" dirty="0"/>
              <a:t>5.3 Mean Shift and Mode Finding</a:t>
            </a:r>
          </a:p>
          <a:p>
            <a:r>
              <a:rPr lang="en-US" altLang="zh-TW" sz="2400" dirty="0"/>
              <a:t>5.4 Normalized Cuts</a:t>
            </a:r>
          </a:p>
          <a:p>
            <a:r>
              <a:rPr lang="en-US" altLang="zh-TW" sz="2400" dirty="0"/>
              <a:t>5.5 Graph Cuts and Energy-based Methods</a:t>
            </a:r>
            <a:endParaRPr lang="zh-TW"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t>Kalman</a:t>
            </a:r>
            <a:r>
              <a:rPr lang="en-US" altLang="zh-TW" dirty="0"/>
              <a:t> Filtering and </a:t>
            </a:r>
            <a:r>
              <a:rPr lang="en-US" altLang="zh-TW" dirty="0" err="1"/>
              <a:t>Kalman</a:t>
            </a:r>
            <a:r>
              <a:rPr lang="en-US" altLang="zh-TW" dirty="0"/>
              <a:t> Snakes (2/3)</a:t>
            </a:r>
            <a:endParaRPr lang="zh-TW" altLang="en-US" dirty="0"/>
          </a:p>
        </p:txBody>
      </p:sp>
      <p:sp>
        <p:nvSpPr>
          <p:cNvPr id="3" name="內容版面配置區 2"/>
          <p:cNvSpPr>
            <a:spLocks noGrp="1"/>
          </p:cNvSpPr>
          <p:nvPr>
            <p:ph idx="1"/>
          </p:nvPr>
        </p:nvSpPr>
        <p:spPr/>
        <p:txBody>
          <a:bodyPr>
            <a:normAutofit/>
          </a:bodyPr>
          <a:lstStyle/>
          <a:p>
            <a:endParaRPr lang="en-US" altLang="zh-TW" dirty="0"/>
          </a:p>
        </p:txBody>
      </p:sp>
      <p:pic>
        <p:nvPicPr>
          <p:cNvPr id="2051" name="Picture 3"/>
          <p:cNvPicPr>
            <a:picLocks noChangeAspect="1" noChangeArrowheads="1"/>
          </p:cNvPicPr>
          <p:nvPr/>
        </p:nvPicPr>
        <p:blipFill rotWithShape="1">
          <a:blip r:embed="rId3" cstate="print"/>
          <a:srcRect l="3710" t="2644" r="2618" b="2082"/>
          <a:stretch/>
        </p:blipFill>
        <p:spPr bwMode="auto">
          <a:xfrm>
            <a:off x="1082072" y="1700808"/>
            <a:ext cx="7416824" cy="506693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t>Kalman</a:t>
            </a:r>
            <a:r>
              <a:rPr lang="en-US" altLang="zh-TW" dirty="0"/>
              <a:t> Filtering and </a:t>
            </a:r>
            <a:r>
              <a:rPr lang="en-US" altLang="zh-TW" dirty="0" err="1"/>
              <a:t>Kalman</a:t>
            </a:r>
            <a:r>
              <a:rPr lang="en-US" altLang="zh-TW" dirty="0"/>
              <a:t> Snakes (3/3)</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4"/>
          <p:cNvPicPr>
            <a:picLocks noChangeAspect="1" noChangeArrowheads="1"/>
          </p:cNvPicPr>
          <p:nvPr/>
        </p:nvPicPr>
        <p:blipFill rotWithShape="1">
          <a:blip r:embed="rId3" cstate="print"/>
          <a:srcRect l="3444" t="2508" r="557" b="2014"/>
          <a:stretch/>
        </p:blipFill>
        <p:spPr bwMode="auto">
          <a:xfrm>
            <a:off x="1081070" y="1703034"/>
            <a:ext cx="7453330" cy="506826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Particle Filter</a:t>
            </a:r>
            <a:endParaRPr lang="zh-TW" altLang="en-US" dirty="0"/>
          </a:p>
        </p:txBody>
      </p:sp>
      <p:sp>
        <p:nvSpPr>
          <p:cNvPr id="3" name="內容版面配置區 2"/>
          <p:cNvSpPr>
            <a:spLocks noGrp="1"/>
          </p:cNvSpPr>
          <p:nvPr>
            <p:ph idx="1"/>
          </p:nvPr>
        </p:nvSpPr>
        <p:spPr/>
        <p:txBody>
          <a:bodyPr/>
          <a:lstStyle/>
          <a:p>
            <a:r>
              <a:rPr lang="en-US" altLang="zh-TW" dirty="0"/>
              <a:t>Particle filtering techniques represent a probability distribution using a collection of weighted point samples.</a:t>
            </a:r>
          </a:p>
          <a:p>
            <a:r>
              <a:rPr lang="en-US" altLang="zh-TW" dirty="0"/>
              <a:t>Then use CONDENSATION to estimate.</a:t>
            </a:r>
          </a:p>
          <a:p>
            <a:r>
              <a:rPr lang="en-US" altLang="zh-TW" dirty="0"/>
              <a:t>(</a:t>
            </a:r>
            <a:r>
              <a:rPr lang="en-US" altLang="zh-TW" cap="all" dirty="0">
                <a:solidFill>
                  <a:srgbClr val="FF0000"/>
                </a:solidFill>
              </a:rPr>
              <a:t>Con</a:t>
            </a:r>
            <a:r>
              <a:rPr lang="en-US" altLang="zh-TW" dirty="0"/>
              <a:t>ditional </a:t>
            </a:r>
            <a:r>
              <a:rPr lang="en-US" altLang="zh-TW" cap="all" dirty="0">
                <a:solidFill>
                  <a:srgbClr val="FF0000"/>
                </a:solidFill>
              </a:rPr>
              <a:t>Dens</a:t>
            </a:r>
            <a:r>
              <a:rPr lang="en-US" altLang="zh-TW" dirty="0"/>
              <a:t>ity Propag</a:t>
            </a:r>
            <a:r>
              <a:rPr lang="en-US" altLang="zh-TW" cap="all" dirty="0">
                <a:solidFill>
                  <a:srgbClr val="FF0000"/>
                </a:solidFill>
              </a:rPr>
              <a:t>ation</a:t>
            </a:r>
            <a:r>
              <a:rPr lang="en-US" altLang="zh-TW" dirty="0"/>
              <a:t> )</a:t>
            </a:r>
          </a:p>
          <a:p>
            <a:endParaRPr lang="zh-TW" altLang="en-US" dirty="0"/>
          </a:p>
        </p:txBody>
      </p:sp>
      <p:pic>
        <p:nvPicPr>
          <p:cNvPr id="3074" name="Picture 2"/>
          <p:cNvPicPr>
            <a:picLocks noChangeAspect="1" noChangeArrowheads="1"/>
          </p:cNvPicPr>
          <p:nvPr/>
        </p:nvPicPr>
        <p:blipFill rotWithShape="1">
          <a:blip r:embed="rId3" cstate="print"/>
          <a:srcRect l="1155" t="9711" r="1809" b="2622"/>
          <a:stretch/>
        </p:blipFill>
        <p:spPr bwMode="auto">
          <a:xfrm>
            <a:off x="1491082" y="4293096"/>
            <a:ext cx="6674393" cy="230425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932682"/>
          </a:xfrm>
        </p:spPr>
        <p:txBody>
          <a:bodyPr>
            <a:normAutofit fontScale="90000"/>
          </a:bodyPr>
          <a:lstStyle/>
          <a:p>
            <a:r>
              <a:rPr lang="en-US" altLang="zh-TW" dirty="0" err="1"/>
              <a:t>CONditional</a:t>
            </a:r>
            <a:r>
              <a:rPr lang="en-US" altLang="zh-TW" dirty="0"/>
              <a:t> </a:t>
            </a:r>
            <a:r>
              <a:rPr lang="en-US" altLang="zh-TW" dirty="0" err="1"/>
              <a:t>DENSity</a:t>
            </a:r>
            <a:r>
              <a:rPr lang="en-US" altLang="zh-TW" dirty="0"/>
              <a:t> </a:t>
            </a:r>
            <a:r>
              <a:rPr lang="en-US" altLang="zh-TW" dirty="0" err="1"/>
              <a:t>propagATION</a:t>
            </a:r>
            <a:r>
              <a:rPr lang="en-US" altLang="zh-TW" dirty="0"/>
              <a:t> (1/2)</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rotWithShape="1">
          <a:blip r:embed="rId3" cstate="print"/>
          <a:srcRect l="2659" r="2652" b="2165"/>
          <a:stretch/>
        </p:blipFill>
        <p:spPr bwMode="auto">
          <a:xfrm>
            <a:off x="683568" y="1701060"/>
            <a:ext cx="8066856" cy="504056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a:t>CONditional</a:t>
            </a:r>
            <a:r>
              <a:rPr lang="en-US" altLang="zh-TW" dirty="0"/>
              <a:t> </a:t>
            </a:r>
            <a:r>
              <a:rPr lang="en-US" altLang="zh-TW" dirty="0" err="1"/>
              <a:t>DENSity</a:t>
            </a:r>
            <a:r>
              <a:rPr lang="en-US" altLang="zh-TW" dirty="0"/>
              <a:t> </a:t>
            </a:r>
            <a:r>
              <a:rPr lang="en-US" altLang="zh-TW" dirty="0" err="1"/>
              <a:t>propagATION</a:t>
            </a:r>
            <a:r>
              <a:rPr lang="en-US" altLang="zh-TW" dirty="0"/>
              <a:t> (2/2)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122" name="Picture 2"/>
          <p:cNvPicPr>
            <a:picLocks noChangeAspect="1" noChangeArrowheads="1"/>
          </p:cNvPicPr>
          <p:nvPr/>
        </p:nvPicPr>
        <p:blipFill rotWithShape="1">
          <a:blip r:embed="rId3" cstate="print"/>
          <a:srcRect l="388" t="1652" r="1176" b="4217"/>
          <a:stretch/>
        </p:blipFill>
        <p:spPr bwMode="auto">
          <a:xfrm>
            <a:off x="359024" y="2158291"/>
            <a:ext cx="8784976" cy="410445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5.1.3 Scissors (1/2)</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a:t>Scissors can draw a better curve (optimal curve path) that clings to high-contrast edges as the user draws a rough outline.</a:t>
            </a:r>
          </a:p>
          <a:p>
            <a:r>
              <a:rPr lang="en-US" altLang="zh-TW" dirty="0"/>
              <a:t>Semi-automatic segmentation</a:t>
            </a:r>
          </a:p>
          <a:p>
            <a:r>
              <a:rPr lang="en-US" altLang="zh-TW" dirty="0"/>
              <a:t>Algorithm:</a:t>
            </a:r>
          </a:p>
          <a:p>
            <a:pPr lvl="1"/>
            <a:r>
              <a:rPr lang="en-US" altLang="zh-TW" dirty="0"/>
              <a:t>Step 1: Associate edges that are likely to be boundary elements.</a:t>
            </a:r>
          </a:p>
          <a:p>
            <a:pPr lvl="1"/>
            <a:r>
              <a:rPr lang="en-US" altLang="zh-TW" dirty="0"/>
              <a:t>Step 2: Continuously </a:t>
            </a:r>
            <a:r>
              <a:rPr lang="en-US" altLang="zh-TW" dirty="0" err="1"/>
              <a:t>recompute</a:t>
            </a:r>
            <a:r>
              <a:rPr lang="en-US" altLang="zh-TW" dirty="0"/>
              <a:t> the lowest cost path between the starting point and the current mouse location using </a:t>
            </a:r>
            <a:r>
              <a:rPr lang="en-US" altLang="zh-TW" b="1" dirty="0" err="1"/>
              <a:t>Dijkstra’s</a:t>
            </a:r>
            <a:r>
              <a:rPr lang="en-US" altLang="zh-TW" dirty="0"/>
              <a:t> algorithm.</a:t>
            </a:r>
          </a:p>
          <a:p>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Scissors (2/2)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rotWithShape="1">
          <a:blip r:embed="rId3" cstate="print"/>
          <a:srcRect l="1578" t="2271" r="2035" b="2353"/>
          <a:stretch/>
        </p:blipFill>
        <p:spPr bwMode="auto">
          <a:xfrm>
            <a:off x="251520" y="1366201"/>
            <a:ext cx="8784976" cy="4896544"/>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5CF1FC4E-BDB6-43F5-A614-280D70CC0BA5}"/>
              </a:ext>
            </a:extLst>
          </p:cNvPr>
          <p:cNvSpPr txBox="1"/>
          <p:nvPr/>
        </p:nvSpPr>
        <p:spPr>
          <a:xfrm>
            <a:off x="179512" y="6465454"/>
            <a:ext cx="6336704" cy="369332"/>
          </a:xfrm>
          <a:prstGeom prst="rect">
            <a:avLst/>
          </a:prstGeom>
          <a:noFill/>
        </p:spPr>
        <p:txBody>
          <a:bodyPr wrap="square" rtlCol="0">
            <a:spAutoFit/>
          </a:bodyPr>
          <a:lstStyle/>
          <a:p>
            <a:r>
              <a:rPr lang="en-US" altLang="zh-TW" dirty="0">
                <a:hlinkClick r:id="rId4"/>
              </a:rPr>
              <a:t>https://www.youtube.com/watch?v=_PrfWr63feQ</a:t>
            </a:r>
            <a:r>
              <a:rPr lang="en-US" altLang="zh-TW" dirty="0"/>
              <a:t> (1:05)</a:t>
            </a:r>
            <a:endParaRPr lang="zh-TW" altLang="en-US" dirty="0"/>
          </a:p>
        </p:txBody>
      </p:sp>
      <p:sp>
        <p:nvSpPr>
          <p:cNvPr id="5" name="文字方塊 4">
            <a:extLst>
              <a:ext uri="{FF2B5EF4-FFF2-40B4-BE49-F238E27FC236}">
                <a16:creationId xmlns:a16="http://schemas.microsoft.com/office/drawing/2014/main" id="{94CE9B6E-14D5-4DEF-990C-2939B7D38A37}"/>
              </a:ext>
            </a:extLst>
          </p:cNvPr>
          <p:cNvSpPr txBox="1"/>
          <p:nvPr/>
        </p:nvSpPr>
        <p:spPr>
          <a:xfrm>
            <a:off x="4788024" y="58498"/>
            <a:ext cx="4896544" cy="369332"/>
          </a:xfrm>
          <a:prstGeom prst="rect">
            <a:avLst/>
          </a:prstGeom>
          <a:noFill/>
        </p:spPr>
        <p:txBody>
          <a:bodyPr wrap="square" rtlCol="0">
            <a:spAutoFit/>
          </a:bodyPr>
          <a:lstStyle/>
          <a:p>
            <a:r>
              <a:rPr lang="en-US" altLang="zh-TW" b="1" dirty="0"/>
              <a:t>ACM:</a:t>
            </a:r>
            <a:r>
              <a:rPr lang="zh-TW" altLang="en-US" b="1" dirty="0"/>
              <a:t> </a:t>
            </a:r>
            <a:r>
              <a:rPr lang="en-US" altLang="zh-TW" b="1" dirty="0"/>
              <a:t>Association for Computing Machinery</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5.1.4 Level Sets (1/5)</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If the active contours based on parametric curves of the form </a:t>
                </a:r>
                <a:r>
                  <a:rPr lang="en-US" altLang="zh-TW" i="1" dirty="0"/>
                  <a:t>f</a:t>
                </a:r>
                <a:r>
                  <a:rPr lang="en-US" altLang="zh-TW" dirty="0"/>
                  <a:t>(</a:t>
                </a:r>
                <a:r>
                  <a:rPr lang="en-US" altLang="zh-TW" i="1" dirty="0"/>
                  <a:t>s</a:t>
                </a:r>
                <a:r>
                  <a:rPr lang="en-US" altLang="zh-TW" dirty="0"/>
                  <a:t>), as the shape changes dramatically, curve </a:t>
                </a:r>
                <a:r>
                  <a:rPr lang="en-US" altLang="zh-TW" dirty="0" err="1"/>
                  <a:t>reparameterization</a:t>
                </a:r>
                <a:r>
                  <a:rPr lang="en-US" altLang="zh-TW" dirty="0"/>
                  <a:t> may also be required.</a:t>
                </a:r>
              </a:p>
              <a:p>
                <a:r>
                  <a:rPr lang="en-US" altLang="zh-TW" dirty="0"/>
                  <a:t>Level sets use 2D embedding function </a:t>
                </a:r>
                <a14:m>
                  <m:oMath xmlns:m="http://schemas.openxmlformats.org/officeDocument/2006/math">
                    <m:r>
                      <a:rPr lang="en-US" altLang="zh-TW" b="0" i="1" smtClean="0">
                        <a:latin typeface="Cambria Math" panose="02040503050406030204" pitchFamily="18" charset="0"/>
                      </a:rPr>
                      <m:t>𝜙</m:t>
                    </m:r>
                  </m:oMath>
                </a14:m>
                <a:r>
                  <a:rPr lang="en-US" altLang="zh-TW" dirty="0"/>
                  <a:t>(</a:t>
                </a:r>
                <a:r>
                  <a:rPr lang="en-US" altLang="zh-TW" i="1" dirty="0"/>
                  <a:t>x</a:t>
                </a:r>
                <a:r>
                  <a:rPr lang="en-US" altLang="zh-TW" dirty="0"/>
                  <a:t>, </a:t>
                </a:r>
                <a:r>
                  <a:rPr lang="en-US" altLang="zh-TW" i="1" dirty="0"/>
                  <a:t>y</a:t>
                </a:r>
                <a:r>
                  <a:rPr lang="en-US" altLang="zh-TW" dirty="0"/>
                  <a:t>) instead of the curve </a:t>
                </a:r>
                <a:r>
                  <a:rPr lang="en-US" altLang="zh-TW" i="1" dirty="0"/>
                  <a:t>f</a:t>
                </a:r>
                <a:r>
                  <a:rPr lang="en-US" altLang="zh-TW" dirty="0"/>
                  <a:t>(</a:t>
                </a:r>
                <a:r>
                  <a:rPr lang="en-US" altLang="zh-TW" i="1" dirty="0"/>
                  <a:t>s</a:t>
                </a:r>
                <a:r>
                  <a:rPr lang="en-US" altLang="zh-TW" dirty="0"/>
                  <a: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zh-TW" altLang="en-US">
                    <a:noFill/>
                  </a:rPr>
                  <a:t> </a:t>
                </a:r>
              </a:p>
            </p:txBody>
          </p:sp>
        </mc:Fallback>
      </mc:AlternateContent>
      <p:pic>
        <p:nvPicPr>
          <p:cNvPr id="1028" name="Picture 4" descr="Image result for level set segmentation">
            <a:extLst>
              <a:ext uri="{FF2B5EF4-FFF2-40B4-BE49-F238E27FC236}">
                <a16:creationId xmlns:a16="http://schemas.microsoft.com/office/drawing/2014/main" id="{54DC70BB-029D-4536-AC25-EC7606C13C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939" y="4251663"/>
            <a:ext cx="2945904" cy="220942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C12C4DA6-5179-4F26-99CA-9982BE51E4B9}"/>
              </a:ext>
            </a:extLst>
          </p:cNvPr>
          <p:cNvSpPr txBox="1"/>
          <p:nvPr/>
        </p:nvSpPr>
        <p:spPr>
          <a:xfrm>
            <a:off x="179512" y="6440632"/>
            <a:ext cx="5963782" cy="369332"/>
          </a:xfrm>
          <a:prstGeom prst="rect">
            <a:avLst/>
          </a:prstGeom>
          <a:noFill/>
        </p:spPr>
        <p:txBody>
          <a:bodyPr wrap="square" rtlCol="0">
            <a:spAutoFit/>
          </a:bodyPr>
          <a:lstStyle/>
          <a:p>
            <a:r>
              <a:rPr lang="en-US" altLang="zh-TW" dirty="0">
                <a:hlinkClick r:id="rId5"/>
              </a:rPr>
              <a:t>https://www.youtube.com/watch?v=YhqhuhfEPWQ</a:t>
            </a:r>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801007-3642-4A95-B921-F4FE521683D3}"/>
              </a:ext>
            </a:extLst>
          </p:cNvPr>
          <p:cNvSpPr>
            <a:spLocks noGrp="1"/>
          </p:cNvSpPr>
          <p:nvPr>
            <p:ph type="title"/>
          </p:nvPr>
        </p:nvSpPr>
        <p:spPr/>
        <p:txBody>
          <a:bodyPr/>
          <a:lstStyle/>
          <a:p>
            <a:r>
              <a:rPr lang="en-US" altLang="zh-TW" dirty="0"/>
              <a:t>Level Sets (5/5)</a:t>
            </a:r>
            <a:endParaRPr lang="zh-TW" altLang="en-US" dirty="0"/>
          </a:p>
        </p:txBody>
      </p:sp>
      <p:sp>
        <p:nvSpPr>
          <p:cNvPr id="3" name="內容版面配置區 2">
            <a:extLst>
              <a:ext uri="{FF2B5EF4-FFF2-40B4-BE49-F238E27FC236}">
                <a16:creationId xmlns:a16="http://schemas.microsoft.com/office/drawing/2014/main" id="{FA496F53-FE78-4FBE-A5B5-6D5CB34E4645}"/>
              </a:ext>
            </a:extLst>
          </p:cNvPr>
          <p:cNvSpPr>
            <a:spLocks noGrp="1"/>
          </p:cNvSpPr>
          <p:nvPr>
            <p:ph idx="1"/>
          </p:nvPr>
        </p:nvSpPr>
        <p:spPr/>
        <p:txBody>
          <a:bodyPr/>
          <a:lstStyle/>
          <a:p>
            <a:endParaRPr lang="zh-TW" altLang="en-US" dirty="0"/>
          </a:p>
        </p:txBody>
      </p:sp>
      <p:pic>
        <p:nvPicPr>
          <p:cNvPr id="5" name="Picture 2" descr="Image result for level set segmentation">
            <a:extLst>
              <a:ext uri="{FF2B5EF4-FFF2-40B4-BE49-F238E27FC236}">
                <a16:creationId xmlns:a16="http://schemas.microsoft.com/office/drawing/2014/main" id="{776B500B-F83E-4D27-9C1E-680ECDA18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73" y="2298929"/>
            <a:ext cx="8720203" cy="343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7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Level Sets (3/5)</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42415" y="1700808"/>
                <a:ext cx="6665051" cy="4680520"/>
              </a:xfrm>
            </p:spPr>
            <p:txBody>
              <a:bodyPr>
                <a:normAutofit/>
              </a:bodyPr>
              <a:lstStyle/>
              <a:p>
                <a:r>
                  <a:rPr lang="en-US" altLang="zh-TW" dirty="0"/>
                  <a:t>An example is the geodesic active contour:</a:t>
                </a:r>
              </a:p>
              <a:p>
                <a:endParaRPr lang="en-US" altLang="zh-TW" dirty="0"/>
              </a:p>
              <a:p>
                <a:endParaRPr lang="en-US" altLang="zh-TW" dirty="0"/>
              </a:p>
              <a:p>
                <a:endParaRPr lang="en-US" altLang="zh-TW" dirty="0"/>
              </a:p>
              <a:p>
                <a:pPr marL="457200" lvl="1" indent="0">
                  <a:buNone/>
                </a:pPr>
                <a:endParaRPr lang="en-US" altLang="zh-TW" i="1" dirty="0"/>
              </a:p>
              <a:p>
                <a:pPr lvl="1"/>
                <a14:m>
                  <m:oMath xmlns:m="http://schemas.openxmlformats.org/officeDocument/2006/math">
                    <m:r>
                      <a:rPr lang="en-US" altLang="zh-TW" b="0" i="1" smtClean="0">
                        <a:latin typeface="Cambria Math" panose="02040503050406030204" pitchFamily="18" charset="0"/>
                      </a:rPr>
                      <m:t>𝑔</m:t>
                    </m:r>
                    <m:r>
                      <a:rPr lang="en-US" altLang="zh-TW" b="0" i="1" smtClean="0">
                        <a:latin typeface="Cambria Math" panose="02040503050406030204" pitchFamily="18" charset="0"/>
                      </a:rPr>
                      <m:t>(</m:t>
                    </m:r>
                    <m:r>
                      <a:rPr lang="en-US" altLang="zh-TW" b="0" i="1" smtClean="0">
                        <a:latin typeface="Cambria Math" panose="02040503050406030204" pitchFamily="18" charset="0"/>
                      </a:rPr>
                      <m:t>𝐼</m:t>
                    </m:r>
                    <m:r>
                      <a:rPr lang="en-US" altLang="zh-TW" b="0" i="1" smtClean="0">
                        <a:latin typeface="Cambria Math" panose="02040503050406030204" pitchFamily="18" charset="0"/>
                      </a:rPr>
                      <m:t>)</m:t>
                    </m:r>
                  </m:oMath>
                </a14:m>
                <a:r>
                  <a:rPr lang="en-US" altLang="zh-TW" dirty="0"/>
                  <a:t>: snake edge potential (gradient)</a:t>
                </a:r>
              </a:p>
              <a:p>
                <a:pPr lvl="1"/>
                <a14:m>
                  <m:oMath xmlns:m="http://schemas.openxmlformats.org/officeDocument/2006/math">
                    <m:r>
                      <a:rPr lang="en-US" altLang="zh-TW" b="0" i="1" smtClean="0">
                        <a:latin typeface="Cambria Math" panose="02040503050406030204" pitchFamily="18" charset="0"/>
                      </a:rPr>
                      <m:t>𝜙</m:t>
                    </m:r>
                  </m:oMath>
                </a14:m>
                <a:r>
                  <a:rPr lang="en-US" altLang="zh-TW" dirty="0"/>
                  <a:t>: signed distance function away from the curve</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42415" y="1700808"/>
                <a:ext cx="6665051" cy="4680520"/>
              </a:xfrm>
              <a:blipFill>
                <a:blip r:embed="rId3"/>
                <a:stretch>
                  <a:fillRect l="-1281" t="-1042"/>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802AF918-313C-427C-B306-B29DF9AC54A8}"/>
              </a:ext>
            </a:extLst>
          </p:cNvPr>
          <p:cNvPicPr>
            <a:picLocks noChangeAspect="1"/>
          </p:cNvPicPr>
          <p:nvPr/>
        </p:nvPicPr>
        <p:blipFill>
          <a:blip r:embed="rId4"/>
          <a:stretch>
            <a:fillRect/>
          </a:stretch>
        </p:blipFill>
        <p:spPr>
          <a:xfrm>
            <a:off x="2267744" y="2564904"/>
            <a:ext cx="6589199" cy="18739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800" dirty="0"/>
              <a:t>Segmentation (2/3)</a:t>
            </a:r>
            <a:endParaRPr lang="zh-TW" altLang="en-US" sz="3800"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rotWithShape="1">
          <a:blip r:embed="rId3" cstate="print"/>
          <a:srcRect r="1122" b="25315"/>
          <a:stretch/>
        </p:blipFill>
        <p:spPr bwMode="auto">
          <a:xfrm>
            <a:off x="252565" y="1700808"/>
            <a:ext cx="8885410" cy="4993125"/>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D56EE8FD-CF1E-4955-97B3-7306B1EF273A}"/>
              </a:ext>
            </a:extLst>
          </p:cNvPr>
          <p:cNvSpPr txBox="1"/>
          <p:nvPr/>
        </p:nvSpPr>
        <p:spPr>
          <a:xfrm>
            <a:off x="6012160" y="7422"/>
            <a:ext cx="3240360" cy="646331"/>
          </a:xfrm>
          <a:prstGeom prst="rect">
            <a:avLst/>
          </a:prstGeom>
          <a:noFill/>
        </p:spPr>
        <p:txBody>
          <a:bodyPr wrap="square" rtlCol="0">
            <a:spAutoFit/>
          </a:bodyPr>
          <a:lstStyle/>
          <a:p>
            <a:r>
              <a:rPr lang="en-US" altLang="zh-TW" dirty="0"/>
              <a:t>MRF: Markov Random Field</a:t>
            </a:r>
          </a:p>
          <a:p>
            <a:endParaRPr lang="zh-TW" altLang="en-US" dirty="0"/>
          </a:p>
        </p:txBody>
      </p:sp>
      <p:sp>
        <p:nvSpPr>
          <p:cNvPr id="6" name="矩形 5">
            <a:extLst>
              <a:ext uri="{FF2B5EF4-FFF2-40B4-BE49-F238E27FC236}">
                <a16:creationId xmlns:a16="http://schemas.microsoft.com/office/drawing/2014/main" id="{AC03D2A9-46B7-43DA-8498-F4565684FCC5}"/>
              </a:ext>
            </a:extLst>
          </p:cNvPr>
          <p:cNvSpPr/>
          <p:nvPr/>
        </p:nvSpPr>
        <p:spPr>
          <a:xfrm>
            <a:off x="593195" y="3899980"/>
            <a:ext cx="2482316"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95000"/>
                    <a:lumOff val="5000"/>
                  </a:schemeClr>
                </a:solidFill>
              </a:rPr>
              <a:t>Particle filter + snake </a:t>
            </a:r>
            <a:endParaRPr lang="zh-TW" altLang="en-US" dirty="0">
              <a:solidFill>
                <a:schemeClr val="tx1">
                  <a:lumMod val="95000"/>
                  <a:lumOff val="5000"/>
                </a:schemeClr>
              </a:solidFill>
            </a:endParaRPr>
          </a:p>
        </p:txBody>
      </p:sp>
      <p:sp>
        <p:nvSpPr>
          <p:cNvPr id="8" name="矩形 7">
            <a:extLst>
              <a:ext uri="{FF2B5EF4-FFF2-40B4-BE49-F238E27FC236}">
                <a16:creationId xmlns:a16="http://schemas.microsoft.com/office/drawing/2014/main" id="{40BEFAEE-5AD1-4909-88C1-7135B38C2FE3}"/>
              </a:ext>
            </a:extLst>
          </p:cNvPr>
          <p:cNvSpPr/>
          <p:nvPr/>
        </p:nvSpPr>
        <p:spPr>
          <a:xfrm>
            <a:off x="3417368" y="3899980"/>
            <a:ext cx="2482316"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95000"/>
                    <a:lumOff val="5000"/>
                  </a:schemeClr>
                </a:solidFill>
              </a:rPr>
              <a:t>Level set</a:t>
            </a:r>
            <a:endParaRPr lang="zh-TW" altLang="en-US" dirty="0">
              <a:solidFill>
                <a:schemeClr val="tx1">
                  <a:lumMod val="95000"/>
                  <a:lumOff val="5000"/>
                </a:schemeClr>
              </a:solidFill>
            </a:endParaRPr>
          </a:p>
        </p:txBody>
      </p:sp>
      <p:sp>
        <p:nvSpPr>
          <p:cNvPr id="9" name="矩形 8">
            <a:extLst>
              <a:ext uri="{FF2B5EF4-FFF2-40B4-BE49-F238E27FC236}">
                <a16:creationId xmlns:a16="http://schemas.microsoft.com/office/drawing/2014/main" id="{BC284F2F-20EB-4750-B96C-A5FA6C2A16FC}"/>
              </a:ext>
            </a:extLst>
          </p:cNvPr>
          <p:cNvSpPr/>
          <p:nvPr/>
        </p:nvSpPr>
        <p:spPr>
          <a:xfrm>
            <a:off x="6370356" y="3899980"/>
            <a:ext cx="2723064"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95000"/>
                    <a:lumOff val="5000"/>
                  </a:schemeClr>
                </a:solidFill>
              </a:rPr>
              <a:t>Graph based merging </a:t>
            </a:r>
            <a:endParaRPr lang="zh-TW" altLang="en-US" dirty="0">
              <a:solidFill>
                <a:schemeClr val="tx1">
                  <a:lumMod val="95000"/>
                  <a:lumOff val="5000"/>
                </a:schemeClr>
              </a:solidFill>
            </a:endParaRPr>
          </a:p>
        </p:txBody>
      </p:sp>
      <p:sp>
        <p:nvSpPr>
          <p:cNvPr id="10" name="矩形 9">
            <a:extLst>
              <a:ext uri="{FF2B5EF4-FFF2-40B4-BE49-F238E27FC236}">
                <a16:creationId xmlns:a16="http://schemas.microsoft.com/office/drawing/2014/main" id="{99597F9F-AE51-40E4-A7B0-DB7AFCF92C1F}"/>
              </a:ext>
            </a:extLst>
          </p:cNvPr>
          <p:cNvSpPr/>
          <p:nvPr/>
        </p:nvSpPr>
        <p:spPr>
          <a:xfrm>
            <a:off x="6420936" y="6396542"/>
            <a:ext cx="2482316"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Graph cut </a:t>
            </a:r>
            <a:endParaRPr lang="zh-TW" altLang="en-US" dirty="0">
              <a:solidFill>
                <a:schemeClr val="tx1"/>
              </a:solidFill>
            </a:endParaRPr>
          </a:p>
        </p:txBody>
      </p:sp>
      <p:sp>
        <p:nvSpPr>
          <p:cNvPr id="11" name="矩形 10">
            <a:extLst>
              <a:ext uri="{FF2B5EF4-FFF2-40B4-BE49-F238E27FC236}">
                <a16:creationId xmlns:a16="http://schemas.microsoft.com/office/drawing/2014/main" id="{F9457CE9-4BC4-4882-A456-F7CE89CC2484}"/>
              </a:ext>
            </a:extLst>
          </p:cNvPr>
          <p:cNvSpPr/>
          <p:nvPr/>
        </p:nvSpPr>
        <p:spPr>
          <a:xfrm>
            <a:off x="3454112" y="6387672"/>
            <a:ext cx="2482316"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95000"/>
                    <a:lumOff val="5000"/>
                  </a:schemeClr>
                </a:solidFill>
              </a:rPr>
              <a:t>Normalize cut </a:t>
            </a:r>
            <a:endParaRPr lang="zh-TW" altLang="en-US" dirty="0">
              <a:solidFill>
                <a:schemeClr val="tx1">
                  <a:lumMod val="95000"/>
                  <a:lumOff val="5000"/>
                </a:schemeClr>
              </a:solidFill>
            </a:endParaRPr>
          </a:p>
        </p:txBody>
      </p:sp>
      <p:sp>
        <p:nvSpPr>
          <p:cNvPr id="12" name="矩形 11">
            <a:extLst>
              <a:ext uri="{FF2B5EF4-FFF2-40B4-BE49-F238E27FC236}">
                <a16:creationId xmlns:a16="http://schemas.microsoft.com/office/drawing/2014/main" id="{235EE22B-7ADA-4B7B-9AB8-8FA35F2BA32E}"/>
              </a:ext>
            </a:extLst>
          </p:cNvPr>
          <p:cNvSpPr/>
          <p:nvPr/>
        </p:nvSpPr>
        <p:spPr>
          <a:xfrm>
            <a:off x="593195" y="6396542"/>
            <a:ext cx="2482316" cy="2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95000"/>
                    <a:lumOff val="5000"/>
                  </a:schemeClr>
                </a:solidFill>
              </a:rPr>
              <a:t>Mean shift </a:t>
            </a:r>
            <a:endParaRPr lang="zh-TW" altLang="en-US"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Level Sets (4/5)</a:t>
            </a:r>
            <a:endParaRPr lang="zh-TW" altLang="en-US" dirty="0"/>
          </a:p>
        </p:txBody>
      </p:sp>
      <p:sp>
        <p:nvSpPr>
          <p:cNvPr id="3" name="內容版面配置區 2"/>
          <p:cNvSpPr>
            <a:spLocks noGrp="1"/>
          </p:cNvSpPr>
          <p:nvPr>
            <p:ph idx="1"/>
          </p:nvPr>
        </p:nvSpPr>
        <p:spPr/>
        <p:txBody>
          <a:bodyPr>
            <a:normAutofit lnSpcReduction="10000"/>
          </a:bodyPr>
          <a:lstStyle/>
          <a:p>
            <a:pPr marL="342900" lvl="1" indent="-342900">
              <a:buFont typeface="Arial" pitchFamily="34" charset="0"/>
              <a:buChar char="•"/>
            </a:pPr>
            <a:r>
              <a:rPr lang="en-US" altLang="zh-TW" sz="3200" dirty="0"/>
              <a:t>According to </a:t>
            </a:r>
            <a:r>
              <a:rPr lang="en-US" altLang="zh-TW" sz="3200" i="1" dirty="0"/>
              <a:t>g</a:t>
            </a:r>
            <a:r>
              <a:rPr lang="en-US" altLang="zh-TW" sz="3200" dirty="0"/>
              <a:t>(</a:t>
            </a:r>
            <a:r>
              <a:rPr lang="en-US" altLang="zh-TW" sz="3200" i="1" dirty="0"/>
              <a:t>I</a:t>
            </a:r>
            <a:r>
              <a:rPr lang="en-US" altLang="zh-TW" sz="3200" dirty="0"/>
              <a:t>), the first term can straighten the curve and the second term encourages the curve to migrate towards minima of </a:t>
            </a:r>
            <a:r>
              <a:rPr lang="en-US" altLang="zh-TW" sz="3200" i="1" dirty="0"/>
              <a:t>g</a:t>
            </a:r>
            <a:r>
              <a:rPr lang="en-US" altLang="zh-TW" sz="3200" dirty="0"/>
              <a:t>(</a:t>
            </a:r>
            <a:r>
              <a:rPr lang="en-US" altLang="zh-TW" sz="3200" i="1" dirty="0"/>
              <a:t>I</a:t>
            </a:r>
            <a:r>
              <a:rPr lang="en-US" altLang="zh-TW" sz="3200" dirty="0"/>
              <a:t>).</a:t>
            </a:r>
          </a:p>
          <a:p>
            <a:r>
              <a:rPr lang="en-US" altLang="zh-TW" dirty="0"/>
              <a:t>Level-set is still susceptible to local minima. </a:t>
            </a:r>
          </a:p>
          <a:p>
            <a:r>
              <a:rPr lang="en-US" altLang="zh-TW" dirty="0"/>
              <a:t>An alternative approach is to use the energy measurement inside and outside the segmented regions.</a:t>
            </a:r>
            <a:endParaRPr lang="en-US" altLang="zh-TW" sz="8800" dirty="0"/>
          </a:p>
          <a:p>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Level Sets (5/5)</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rotWithShape="1">
          <a:blip r:embed="rId3" cstate="print"/>
          <a:srcRect t="963"/>
          <a:stretch/>
        </p:blipFill>
        <p:spPr bwMode="auto">
          <a:xfrm>
            <a:off x="1142976" y="1268760"/>
            <a:ext cx="6962352" cy="55892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5.2 Split and Merge</a:t>
            </a:r>
            <a:endParaRPr lang="zh-TW" altLang="en-US" dirty="0"/>
          </a:p>
        </p:txBody>
      </p:sp>
      <p:sp>
        <p:nvSpPr>
          <p:cNvPr id="3" name="內容版面配置區 2"/>
          <p:cNvSpPr>
            <a:spLocks noGrp="1"/>
          </p:cNvSpPr>
          <p:nvPr>
            <p:ph idx="1"/>
          </p:nvPr>
        </p:nvSpPr>
        <p:spPr/>
        <p:txBody>
          <a:bodyPr/>
          <a:lstStyle/>
          <a:p>
            <a:r>
              <a:rPr lang="en-US" altLang="zh-TW" dirty="0"/>
              <a:t>Watershed</a:t>
            </a:r>
          </a:p>
          <a:p>
            <a:r>
              <a:rPr lang="en-US" altLang="zh-TW" dirty="0"/>
              <a:t>Region splitting</a:t>
            </a:r>
            <a:r>
              <a:rPr lang="zh-TW" altLang="en-US" dirty="0"/>
              <a:t> </a:t>
            </a:r>
            <a:r>
              <a:rPr lang="en-US" altLang="zh-TW" dirty="0"/>
              <a:t>and merging</a:t>
            </a:r>
          </a:p>
          <a:p>
            <a:r>
              <a:rPr lang="en-US" altLang="zh-TW" dirty="0"/>
              <a:t>Graph-based Segmentation</a:t>
            </a:r>
          </a:p>
          <a:p>
            <a:r>
              <a:rPr lang="en-US" altLang="zh-TW" dirty="0"/>
              <a:t>k-means clustering</a:t>
            </a:r>
          </a:p>
          <a:p>
            <a:r>
              <a:rPr lang="en-US" altLang="zh-TW" dirty="0"/>
              <a:t>Mean Shift</a:t>
            </a: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5.2.1 Watershed (1/2)</a:t>
            </a:r>
            <a:endParaRPr lang="zh-TW" altLang="en-US" dirty="0"/>
          </a:p>
        </p:txBody>
      </p:sp>
      <p:sp>
        <p:nvSpPr>
          <p:cNvPr id="3" name="內容版面配置區 2"/>
          <p:cNvSpPr>
            <a:spLocks noGrp="1"/>
          </p:cNvSpPr>
          <p:nvPr>
            <p:ph idx="1"/>
          </p:nvPr>
        </p:nvSpPr>
        <p:spPr>
          <a:xfrm>
            <a:off x="457200" y="1268760"/>
            <a:ext cx="8229600" cy="4525963"/>
          </a:xfrm>
        </p:spPr>
        <p:txBody>
          <a:bodyPr>
            <a:normAutofit/>
          </a:bodyPr>
          <a:lstStyle/>
          <a:p>
            <a:r>
              <a:rPr lang="en-US" altLang="zh-TW" sz="2600" dirty="0"/>
              <a:t>An efficient way to compute such regions is to start flooding the landscape at all of the local minima and to label ridges wherever differently evolving components meet.</a:t>
            </a:r>
          </a:p>
          <a:p>
            <a:r>
              <a:rPr lang="en-US" altLang="zh-TW" sz="2600" dirty="0"/>
              <a:t>Watershed segmentation is often</a:t>
            </a:r>
            <a:r>
              <a:rPr lang="zh-TW" altLang="en-US" sz="2600" dirty="0"/>
              <a:t> </a:t>
            </a:r>
            <a:r>
              <a:rPr lang="en-US" altLang="zh-TW" sz="2600" dirty="0"/>
              <a:t>used with the user manual marks corresponding to the centers of different desired components.</a:t>
            </a:r>
            <a:endParaRPr lang="zh-TW" alt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256751"/>
            <a:ext cx="2025895" cy="26012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0" y="4433425"/>
            <a:ext cx="3175000" cy="2247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Watershed (2/2)</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rotWithShape="1">
          <a:blip r:embed="rId3" cstate="print"/>
          <a:srcRect l="1176" t="3494" r="1176" b="2471"/>
          <a:stretch/>
        </p:blipFill>
        <p:spPr bwMode="auto">
          <a:xfrm>
            <a:off x="215008" y="1878774"/>
            <a:ext cx="8928992" cy="4032448"/>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9C773655-4C86-40A8-A574-5C2DF537DBFC}"/>
              </a:ext>
            </a:extLst>
          </p:cNvPr>
          <p:cNvSpPr txBox="1"/>
          <p:nvPr/>
        </p:nvSpPr>
        <p:spPr>
          <a:xfrm>
            <a:off x="215008" y="6460318"/>
            <a:ext cx="5832648" cy="369332"/>
          </a:xfrm>
          <a:prstGeom prst="rect">
            <a:avLst/>
          </a:prstGeom>
          <a:noFill/>
        </p:spPr>
        <p:txBody>
          <a:bodyPr wrap="square" rtlCol="0">
            <a:spAutoFit/>
          </a:bodyPr>
          <a:lstStyle/>
          <a:p>
            <a:r>
              <a:rPr lang="en-US" altLang="zh-TW" dirty="0">
                <a:hlinkClick r:id="rId4"/>
              </a:rPr>
              <a:t>https://www.youtube.com/watch?v=Ya0jcjEylqQ</a:t>
            </a:r>
            <a:r>
              <a:rPr lang="zh-TW" altLang="en-US"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5.2.2 Region Splitting </a:t>
            </a:r>
            <a:br>
              <a:rPr lang="en-US" altLang="zh-TW" dirty="0"/>
            </a:br>
            <a:r>
              <a:rPr lang="en-US" altLang="zh-TW" dirty="0"/>
              <a:t>(Divisive Clustering)</a:t>
            </a:r>
            <a:endParaRPr lang="zh-TW" altLang="en-US" dirty="0"/>
          </a:p>
        </p:txBody>
      </p:sp>
      <p:sp>
        <p:nvSpPr>
          <p:cNvPr id="3" name="內容版面配置區 2"/>
          <p:cNvSpPr>
            <a:spLocks noGrp="1"/>
          </p:cNvSpPr>
          <p:nvPr>
            <p:ph idx="1"/>
          </p:nvPr>
        </p:nvSpPr>
        <p:spPr>
          <a:xfrm>
            <a:off x="457200" y="1600200"/>
            <a:ext cx="8435280" cy="4983162"/>
          </a:xfrm>
        </p:spPr>
        <p:txBody>
          <a:bodyPr/>
          <a:lstStyle/>
          <a:p>
            <a:r>
              <a:rPr lang="en-US" altLang="zh-TW" dirty="0"/>
              <a:t>Step 1: Computes a histogram for the whole image.</a:t>
            </a:r>
          </a:p>
          <a:p>
            <a:endParaRPr lang="en-US" altLang="zh-TW" sz="2400" dirty="0"/>
          </a:p>
          <a:p>
            <a:r>
              <a:rPr lang="en-US" altLang="zh-TW" dirty="0"/>
              <a:t>Step 2: Finds a threshold that best separates the large peaks in the histogram.</a:t>
            </a:r>
          </a:p>
          <a:p>
            <a:endParaRPr lang="en-US" altLang="zh-TW" sz="2400" dirty="0"/>
          </a:p>
          <a:p>
            <a:r>
              <a:rPr lang="en-US" altLang="zh-TW" dirty="0"/>
              <a:t>Step 3: Repeated until regions are either fairly uniform or below a certain size.</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5.2.3 Region Merging </a:t>
            </a:r>
            <a:br>
              <a:rPr lang="en-US" altLang="zh-TW" dirty="0"/>
            </a:br>
            <a:r>
              <a:rPr lang="en-US" altLang="zh-TW" dirty="0"/>
              <a:t>(Agglomerative Clustering)</a:t>
            </a:r>
            <a:endParaRPr lang="zh-TW" altLang="en-US" dirty="0"/>
          </a:p>
        </p:txBody>
      </p:sp>
      <p:sp>
        <p:nvSpPr>
          <p:cNvPr id="3" name="內容版面配置區 2"/>
          <p:cNvSpPr>
            <a:spLocks noGrp="1"/>
          </p:cNvSpPr>
          <p:nvPr>
            <p:ph idx="1"/>
          </p:nvPr>
        </p:nvSpPr>
        <p:spPr/>
        <p:txBody>
          <a:bodyPr/>
          <a:lstStyle/>
          <a:p>
            <a:r>
              <a:rPr lang="en-US" altLang="zh-TW" dirty="0"/>
              <a:t>The various criterions of merging regions:</a:t>
            </a:r>
          </a:p>
          <a:p>
            <a:pPr lvl="1"/>
            <a:r>
              <a:rPr lang="en-US" altLang="zh-TW" dirty="0"/>
              <a:t>Relative boundary lengths and the strength of the visible edges at these boundaries</a:t>
            </a:r>
          </a:p>
          <a:p>
            <a:pPr lvl="1"/>
            <a:r>
              <a:rPr lang="en-US" altLang="zh-TW" dirty="0"/>
              <a:t>Distance between closest points and farthest points</a:t>
            </a:r>
          </a:p>
          <a:p>
            <a:pPr lvl="1"/>
            <a:r>
              <a:rPr lang="en-US" altLang="zh-TW" dirty="0"/>
              <a:t>Average color difference or whose regions are too small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6AAB94-04D2-4B4C-AB54-7DF6A7AFAD06}"/>
              </a:ext>
            </a:extLst>
          </p:cNvPr>
          <p:cNvSpPr>
            <a:spLocks noGrp="1"/>
          </p:cNvSpPr>
          <p:nvPr>
            <p:ph type="title"/>
          </p:nvPr>
        </p:nvSpPr>
        <p:spPr/>
        <p:txBody>
          <a:bodyPr>
            <a:normAutofit fontScale="90000"/>
          </a:bodyPr>
          <a:lstStyle/>
          <a:p>
            <a:r>
              <a:rPr lang="en-US" altLang="zh-TW" dirty="0"/>
              <a:t>Region Splitting + Region Merging </a:t>
            </a:r>
            <a:endParaRPr lang="zh-TW" altLang="en-US" dirty="0"/>
          </a:p>
        </p:txBody>
      </p:sp>
      <p:pic>
        <p:nvPicPr>
          <p:cNvPr id="1026" name="Picture 2" descr="Original grayscale.png">
            <a:extLst>
              <a:ext uri="{FF2B5EF4-FFF2-40B4-BE49-F238E27FC236}">
                <a16:creationId xmlns:a16="http://schemas.microsoft.com/office/drawing/2014/main" id="{99109ECF-1BC3-4C62-80C1-884A1B4E57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7" t="6306" r="7368" b="5418"/>
          <a:stretch/>
        </p:blipFill>
        <p:spPr bwMode="auto">
          <a:xfrm>
            <a:off x="1187624" y="1802893"/>
            <a:ext cx="655272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45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C29965-B382-441C-A0B6-3B9ABF3A0FAE}"/>
              </a:ext>
            </a:extLst>
          </p:cNvPr>
          <p:cNvSpPr>
            <a:spLocks noGrp="1"/>
          </p:cNvSpPr>
          <p:nvPr>
            <p:ph type="title"/>
          </p:nvPr>
        </p:nvSpPr>
        <p:spPr/>
        <p:txBody>
          <a:bodyPr>
            <a:normAutofit fontScale="90000"/>
          </a:bodyPr>
          <a:lstStyle/>
          <a:p>
            <a:r>
              <a:rPr lang="en-US" altLang="zh-TW" dirty="0"/>
              <a:t>Region Splitting + Region Merging </a:t>
            </a:r>
            <a:endParaRPr lang="zh-TW" altLang="en-US" dirty="0"/>
          </a:p>
        </p:txBody>
      </p:sp>
      <p:sp>
        <p:nvSpPr>
          <p:cNvPr id="3" name="內容版面配置區 2">
            <a:extLst>
              <a:ext uri="{FF2B5EF4-FFF2-40B4-BE49-F238E27FC236}">
                <a16:creationId xmlns:a16="http://schemas.microsoft.com/office/drawing/2014/main" id="{2504E2BC-7291-4EBB-9B6C-AF0E8B36B696}"/>
              </a:ext>
            </a:extLst>
          </p:cNvPr>
          <p:cNvSpPr>
            <a:spLocks noGrp="1"/>
          </p:cNvSpPr>
          <p:nvPr>
            <p:ph idx="1"/>
          </p:nvPr>
        </p:nvSpPr>
        <p:spPr/>
        <p:txBody>
          <a:bodyPr/>
          <a:lstStyle/>
          <a:p>
            <a:endParaRPr lang="zh-TW" altLang="en-US"/>
          </a:p>
        </p:txBody>
      </p:sp>
      <p:pic>
        <p:nvPicPr>
          <p:cNvPr id="4" name="Picture 4" descr="Smblocks seg.jpg">
            <a:extLst>
              <a:ext uri="{FF2B5EF4-FFF2-40B4-BE49-F238E27FC236}">
                <a16:creationId xmlns:a16="http://schemas.microsoft.com/office/drawing/2014/main" id="{BBB6A0E7-2410-4E75-BAEB-E505693FA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4" t="6320" r="6505" b="6473"/>
          <a:stretch/>
        </p:blipFill>
        <p:spPr bwMode="auto">
          <a:xfrm>
            <a:off x="1277400" y="1772816"/>
            <a:ext cx="65892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18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FC4ADD-35A5-4CB4-B226-9A44CD087BC3}"/>
              </a:ext>
            </a:extLst>
          </p:cNvPr>
          <p:cNvSpPr>
            <a:spLocks noGrp="1"/>
          </p:cNvSpPr>
          <p:nvPr>
            <p:ph type="title"/>
          </p:nvPr>
        </p:nvSpPr>
        <p:spPr/>
        <p:txBody>
          <a:bodyPr>
            <a:normAutofit fontScale="90000"/>
          </a:bodyPr>
          <a:lstStyle/>
          <a:p>
            <a:r>
              <a:rPr lang="en-US" altLang="zh-TW" dirty="0"/>
              <a:t>Region Splitting + Region Merging </a:t>
            </a:r>
            <a:endParaRPr lang="zh-TW" altLang="en-US" dirty="0"/>
          </a:p>
        </p:txBody>
      </p:sp>
      <p:sp>
        <p:nvSpPr>
          <p:cNvPr id="3" name="內容版面配置區 2">
            <a:extLst>
              <a:ext uri="{FF2B5EF4-FFF2-40B4-BE49-F238E27FC236}">
                <a16:creationId xmlns:a16="http://schemas.microsoft.com/office/drawing/2014/main" id="{3C479D4F-8B85-4C45-A263-0050CC7DB613}"/>
              </a:ext>
            </a:extLst>
          </p:cNvPr>
          <p:cNvSpPr>
            <a:spLocks noGrp="1"/>
          </p:cNvSpPr>
          <p:nvPr>
            <p:ph idx="1"/>
          </p:nvPr>
        </p:nvSpPr>
        <p:spPr/>
        <p:txBody>
          <a:bodyPr/>
          <a:lstStyle/>
          <a:p>
            <a:endParaRPr lang="zh-TW" altLang="en-US" dirty="0"/>
          </a:p>
        </p:txBody>
      </p:sp>
      <p:pic>
        <p:nvPicPr>
          <p:cNvPr id="2050" name="Picture 2" descr="Segmented project box.png">
            <a:extLst>
              <a:ext uri="{FF2B5EF4-FFF2-40B4-BE49-F238E27FC236}">
                <a16:creationId xmlns:a16="http://schemas.microsoft.com/office/drawing/2014/main" id="{D20BB26B-AFEC-4AFF-9A86-B623F9984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1" t="6410" r="6731" b="6410"/>
          <a:stretch/>
        </p:blipFill>
        <p:spPr bwMode="auto">
          <a:xfrm>
            <a:off x="1331640" y="1772816"/>
            <a:ext cx="648072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2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93F8B8-84A7-49D0-A56A-AC030F4057C1}"/>
              </a:ext>
            </a:extLst>
          </p:cNvPr>
          <p:cNvSpPr>
            <a:spLocks noGrp="1"/>
          </p:cNvSpPr>
          <p:nvPr>
            <p:ph type="title"/>
          </p:nvPr>
        </p:nvSpPr>
        <p:spPr/>
        <p:txBody>
          <a:bodyPr/>
          <a:lstStyle/>
          <a:p>
            <a:r>
              <a:rPr lang="en-US" altLang="zh-TW" dirty="0"/>
              <a:t>Segmentation (3/3)</a:t>
            </a:r>
            <a:endParaRPr lang="zh-TW" altLang="en-US" dirty="0"/>
          </a:p>
        </p:txBody>
      </p:sp>
      <p:pic>
        <p:nvPicPr>
          <p:cNvPr id="7" name="內容版面配置區 6">
            <a:extLst>
              <a:ext uri="{FF2B5EF4-FFF2-40B4-BE49-F238E27FC236}">
                <a16:creationId xmlns:a16="http://schemas.microsoft.com/office/drawing/2014/main" id="{AC6F8FD9-28C6-4A8F-82E3-01A2ECB4C5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007" y="1700808"/>
            <a:ext cx="8928993" cy="4032448"/>
          </a:xfrm>
        </p:spPr>
      </p:pic>
      <p:pic>
        <p:nvPicPr>
          <p:cNvPr id="8" name="Picture 2">
            <a:extLst>
              <a:ext uri="{FF2B5EF4-FFF2-40B4-BE49-F238E27FC236}">
                <a16:creationId xmlns:a16="http://schemas.microsoft.com/office/drawing/2014/main" id="{F15266F2-7675-4F73-8E96-9A0FA7469123}"/>
              </a:ext>
            </a:extLst>
          </p:cNvPr>
          <p:cNvPicPr>
            <a:picLocks noChangeAspect="1" noChangeArrowheads="1"/>
          </p:cNvPicPr>
          <p:nvPr/>
        </p:nvPicPr>
        <p:blipFill rotWithShape="1">
          <a:blip r:embed="rId4" cstate="print"/>
          <a:srcRect t="38773" r="1122" b="29991"/>
          <a:stretch/>
        </p:blipFill>
        <p:spPr bwMode="auto">
          <a:xfrm>
            <a:off x="3203848" y="4725144"/>
            <a:ext cx="5515082" cy="1296144"/>
          </a:xfrm>
          <a:prstGeom prst="rect">
            <a:avLst/>
          </a:prstGeom>
          <a:noFill/>
          <a:ln w="9525">
            <a:noFill/>
            <a:miter lim="800000"/>
            <a:headEnd/>
            <a:tailEnd/>
          </a:ln>
          <a:effectLst/>
        </p:spPr>
      </p:pic>
    </p:spTree>
    <p:extLst>
      <p:ext uri="{BB962C8B-B14F-4D97-AF65-F5344CB8AC3E}">
        <p14:creationId xmlns:p14="http://schemas.microsoft.com/office/powerpoint/2010/main" val="2925647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5.2.4 Graph-based Segmentation (1/3)</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229600" cy="5257800"/>
              </a:xfrm>
            </p:spPr>
            <p:txBody>
              <a:bodyPr/>
              <a:lstStyle/>
              <a:p>
                <a:r>
                  <a:rPr lang="en-US" altLang="zh-TW" dirty="0"/>
                  <a:t>This algorithm uses relative dissimilarities between regions to determine which ones should be merged.</a:t>
                </a:r>
              </a:p>
              <a:p>
                <a:r>
                  <a:rPr lang="en-US" altLang="zh-TW" dirty="0"/>
                  <a:t>Internal difference for any region </a:t>
                </a:r>
                <a:r>
                  <a:rPr lang="en-US" altLang="zh-TW" i="1" dirty="0"/>
                  <a:t>R</a:t>
                </a:r>
                <a:r>
                  <a:rPr lang="en-US" altLang="zh-TW" dirty="0"/>
                  <a:t>:</a:t>
                </a:r>
              </a:p>
              <a:p>
                <a:endParaRPr lang="en-US" altLang="zh-TW" dirty="0"/>
              </a:p>
              <a:p>
                <a:endParaRPr lang="en-US" altLang="zh-TW" dirty="0"/>
              </a:p>
              <a:p>
                <a:pPr lvl="1"/>
                <a:r>
                  <a:rPr lang="en-US" altLang="zh-TW" i="1" dirty="0"/>
                  <a:t>MST</a:t>
                </a:r>
                <a:r>
                  <a:rPr lang="en-US" altLang="zh-TW" dirty="0"/>
                  <a:t>(</a:t>
                </a:r>
                <a:r>
                  <a:rPr lang="en-US" altLang="zh-TW" i="1" dirty="0"/>
                  <a:t>R</a:t>
                </a:r>
                <a:r>
                  <a:rPr lang="en-US" altLang="zh-TW" dirty="0"/>
                  <a:t>): Minimum Spanning Tree of </a:t>
                </a:r>
                <a:r>
                  <a:rPr lang="en-US" altLang="zh-TW" i="1" dirty="0"/>
                  <a:t>R</a:t>
                </a:r>
              </a:p>
              <a:p>
                <a:pPr lvl="1"/>
                <a14:m>
                  <m:oMath xmlns:m="http://schemas.openxmlformats.org/officeDocument/2006/math">
                    <m:r>
                      <a:rPr lang="zh-TW" altLang="en-US" i="1" smtClean="0">
                        <a:latin typeface="Cambria Math" panose="02040503050406030204" pitchFamily="18" charset="0"/>
                      </a:rPr>
                      <m:t>𝜔</m:t>
                    </m:r>
                    <m:r>
                      <a:rPr lang="en-US" altLang="zh-TW" b="0" i="1" smtClean="0">
                        <a:latin typeface="Cambria Math" panose="02040503050406030204" pitchFamily="18" charset="0"/>
                      </a:rPr>
                      <m:t>(</m:t>
                    </m:r>
                    <m:r>
                      <a:rPr lang="en-US" altLang="zh-TW" b="0" i="1" smtClean="0">
                        <a:latin typeface="Cambria Math" panose="02040503050406030204" pitchFamily="18" charset="0"/>
                      </a:rPr>
                      <m:t>𝑒</m:t>
                    </m:r>
                    <m:r>
                      <a:rPr lang="en-US" altLang="zh-TW" b="0" i="1" smtClean="0">
                        <a:latin typeface="Cambria Math" panose="02040503050406030204" pitchFamily="18" charset="0"/>
                      </a:rPr>
                      <m:t>)</m:t>
                    </m:r>
                  </m:oMath>
                </a14:m>
                <a:r>
                  <a:rPr lang="en-US" altLang="zh-TW" dirty="0"/>
                  <a:t>: Intensity differences of an edge in </a:t>
                </a:r>
                <a:r>
                  <a:rPr lang="en-US" altLang="zh-TW" i="1" dirty="0"/>
                  <a:t>MST</a:t>
                </a:r>
                <a:r>
                  <a:rPr lang="en-US" altLang="zh-TW" dirty="0"/>
                  <a:t>(</a:t>
                </a:r>
                <a:r>
                  <a:rPr lang="en-US" altLang="zh-TW" i="1" dirty="0"/>
                  <a:t>R</a:t>
                </a:r>
                <a:r>
                  <a:rPr lang="en-US" altLang="zh-TW" dirty="0"/>
                  <a:t>)</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229600" cy="5257800"/>
              </a:xfrm>
              <a:blipFill>
                <a:blip r:embed="rId3"/>
                <a:stretch>
                  <a:fillRect l="-1704" t="-1508"/>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E20B019E-0293-46DA-B066-0C08F5753203}"/>
              </a:ext>
            </a:extLst>
          </p:cNvPr>
          <p:cNvPicPr>
            <a:picLocks noChangeAspect="1"/>
          </p:cNvPicPr>
          <p:nvPr/>
        </p:nvPicPr>
        <p:blipFill>
          <a:blip r:embed="rId4"/>
          <a:stretch>
            <a:fillRect/>
          </a:stretch>
        </p:blipFill>
        <p:spPr>
          <a:xfrm>
            <a:off x="1043608" y="3055785"/>
            <a:ext cx="4464496" cy="74643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Graph-based Segmentation (2/3)</a:t>
            </a:r>
            <a:endParaRPr lang="zh-TW" altLang="en-US" dirty="0"/>
          </a:p>
        </p:txBody>
      </p:sp>
      <p:sp>
        <p:nvSpPr>
          <p:cNvPr id="3" name="內容版面配置區 2"/>
          <p:cNvSpPr>
            <a:spLocks noGrp="1"/>
          </p:cNvSpPr>
          <p:nvPr>
            <p:ph idx="1"/>
          </p:nvPr>
        </p:nvSpPr>
        <p:spPr>
          <a:xfrm>
            <a:off x="457200" y="1600200"/>
            <a:ext cx="8229600" cy="5141168"/>
          </a:xfrm>
        </p:spPr>
        <p:txBody>
          <a:bodyPr/>
          <a:lstStyle/>
          <a:p>
            <a:r>
              <a:rPr lang="en-US" altLang="zh-TW" dirty="0"/>
              <a:t>Difference between two adjacent regions:</a:t>
            </a:r>
          </a:p>
          <a:p>
            <a:endParaRPr lang="en-US" altLang="zh-TW" dirty="0"/>
          </a:p>
          <a:p>
            <a:endParaRPr lang="en-US" altLang="zh-TW" dirty="0"/>
          </a:p>
          <a:p>
            <a:r>
              <a:rPr lang="en-US" altLang="zh-TW" dirty="0"/>
              <a:t>Minimum internal difference of these two regions:</a:t>
            </a:r>
          </a:p>
          <a:p>
            <a:endParaRPr lang="en-US" altLang="zh-TW" dirty="0"/>
          </a:p>
          <a:p>
            <a:pPr lvl="1"/>
            <a:endParaRPr lang="en-US" altLang="zh-TW" i="1" dirty="0"/>
          </a:p>
          <a:p>
            <a:pPr lvl="1"/>
            <a:endParaRPr lang="en-US" altLang="zh-TW" i="1" dirty="0"/>
          </a:p>
          <a:p>
            <a:pPr lvl="1"/>
            <a:r>
              <a:rPr lang="el-GR" altLang="zh-TW" i="1" dirty="0"/>
              <a:t>τ</a:t>
            </a:r>
            <a:r>
              <a:rPr lang="en-US" altLang="zh-TW" dirty="0"/>
              <a:t>(</a:t>
            </a:r>
            <a:r>
              <a:rPr lang="en-US" altLang="zh-TW" i="1" dirty="0"/>
              <a:t>R</a:t>
            </a:r>
            <a:r>
              <a:rPr lang="en-US" altLang="zh-TW" dirty="0"/>
              <a:t>): heuristic region </a:t>
            </a:r>
            <a:r>
              <a:rPr lang="en-US" altLang="zh-TW"/>
              <a:t>penalty </a:t>
            </a:r>
            <a:endParaRPr lang="en-US" altLang="zh-TW" dirty="0"/>
          </a:p>
        </p:txBody>
      </p:sp>
      <p:pic>
        <p:nvPicPr>
          <p:cNvPr id="4" name="圖片 3">
            <a:extLst>
              <a:ext uri="{FF2B5EF4-FFF2-40B4-BE49-F238E27FC236}">
                <a16:creationId xmlns:a16="http://schemas.microsoft.com/office/drawing/2014/main" id="{A37D02CB-063C-408E-9F2D-83D53025AF35}"/>
              </a:ext>
            </a:extLst>
          </p:cNvPr>
          <p:cNvPicPr>
            <a:picLocks noChangeAspect="1"/>
          </p:cNvPicPr>
          <p:nvPr/>
        </p:nvPicPr>
        <p:blipFill>
          <a:blip r:embed="rId3"/>
          <a:stretch>
            <a:fillRect/>
          </a:stretch>
        </p:blipFill>
        <p:spPr>
          <a:xfrm>
            <a:off x="895642" y="2420888"/>
            <a:ext cx="6830605" cy="645137"/>
          </a:xfrm>
          <a:prstGeom prst="rect">
            <a:avLst/>
          </a:prstGeom>
        </p:spPr>
      </p:pic>
      <p:pic>
        <p:nvPicPr>
          <p:cNvPr id="6" name="圖片 5">
            <a:extLst>
              <a:ext uri="{FF2B5EF4-FFF2-40B4-BE49-F238E27FC236}">
                <a16:creationId xmlns:a16="http://schemas.microsoft.com/office/drawing/2014/main" id="{10900468-3E8A-41D1-8C04-895B961808E2}"/>
              </a:ext>
            </a:extLst>
          </p:cNvPr>
          <p:cNvPicPr>
            <a:picLocks noChangeAspect="1"/>
          </p:cNvPicPr>
          <p:nvPr/>
        </p:nvPicPr>
        <p:blipFill>
          <a:blip r:embed="rId4"/>
          <a:stretch>
            <a:fillRect/>
          </a:stretch>
        </p:blipFill>
        <p:spPr>
          <a:xfrm>
            <a:off x="899591" y="3603124"/>
            <a:ext cx="2304257" cy="468663"/>
          </a:xfrm>
          <a:prstGeom prst="rect">
            <a:avLst/>
          </a:prstGeom>
        </p:spPr>
      </p:pic>
      <p:pic>
        <p:nvPicPr>
          <p:cNvPr id="7" name="圖片 6">
            <a:extLst>
              <a:ext uri="{FF2B5EF4-FFF2-40B4-BE49-F238E27FC236}">
                <a16:creationId xmlns:a16="http://schemas.microsoft.com/office/drawing/2014/main" id="{AA625579-4428-4C5B-BF51-A46B3DB6DB5C}"/>
              </a:ext>
            </a:extLst>
          </p:cNvPr>
          <p:cNvPicPr>
            <a:picLocks noChangeAspect="1"/>
          </p:cNvPicPr>
          <p:nvPr/>
        </p:nvPicPr>
        <p:blipFill>
          <a:blip r:embed="rId5"/>
          <a:stretch>
            <a:fillRect/>
          </a:stretch>
        </p:blipFill>
        <p:spPr>
          <a:xfrm>
            <a:off x="1058127" y="4293096"/>
            <a:ext cx="7478240" cy="46866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Graph-based Segmentation (3/3)</a:t>
            </a:r>
            <a:endParaRPr lang="zh-TW" altLang="en-US" dirty="0"/>
          </a:p>
        </p:txBody>
      </p:sp>
      <p:sp>
        <p:nvSpPr>
          <p:cNvPr id="3" name="內容版面配置區 2"/>
          <p:cNvSpPr>
            <a:spLocks noGrp="1"/>
          </p:cNvSpPr>
          <p:nvPr>
            <p:ph idx="1"/>
          </p:nvPr>
        </p:nvSpPr>
        <p:spPr/>
        <p:txBody>
          <a:bodyPr/>
          <a:lstStyle/>
          <a:p>
            <a:r>
              <a:rPr lang="en-US" altLang="zh-TW" dirty="0"/>
              <a:t>If </a:t>
            </a:r>
            <a:r>
              <a:rPr lang="en-US" altLang="zh-TW" i="1" dirty="0"/>
              <a:t>Dif</a:t>
            </a:r>
            <a:r>
              <a:rPr lang="en-US" altLang="zh-TW" dirty="0"/>
              <a:t>(</a:t>
            </a:r>
            <a:r>
              <a:rPr lang="en-US" altLang="zh-TW" i="1" dirty="0"/>
              <a:t>R1</a:t>
            </a:r>
            <a:r>
              <a:rPr lang="en-US" altLang="zh-TW" dirty="0"/>
              <a:t>, </a:t>
            </a:r>
            <a:r>
              <a:rPr lang="en-US" altLang="zh-TW" i="1" dirty="0"/>
              <a:t>R2</a:t>
            </a:r>
            <a:r>
              <a:rPr lang="en-US" altLang="zh-TW" dirty="0"/>
              <a:t>) &lt; </a:t>
            </a:r>
            <a:r>
              <a:rPr lang="en-US" altLang="zh-TW" i="1" dirty="0"/>
              <a:t>Mint</a:t>
            </a:r>
            <a:r>
              <a:rPr lang="en-US" altLang="zh-TW" dirty="0"/>
              <a:t>(</a:t>
            </a:r>
            <a:r>
              <a:rPr lang="en-US" altLang="zh-TW" i="1" dirty="0"/>
              <a:t>R1</a:t>
            </a:r>
            <a:r>
              <a:rPr lang="en-US" altLang="zh-TW" dirty="0"/>
              <a:t>, </a:t>
            </a:r>
            <a:r>
              <a:rPr lang="en-US" altLang="zh-TW" i="1" dirty="0"/>
              <a:t>R2</a:t>
            </a:r>
            <a:r>
              <a:rPr lang="en-US" altLang="zh-TW" dirty="0"/>
              <a:t>) then merge these two adjacent regions.</a:t>
            </a:r>
            <a:endParaRPr lang="zh-TW" altLang="en-US" dirty="0"/>
          </a:p>
        </p:txBody>
      </p:sp>
      <p:pic>
        <p:nvPicPr>
          <p:cNvPr id="3074" name="Picture 2"/>
          <p:cNvPicPr>
            <a:picLocks noChangeAspect="1" noChangeArrowheads="1"/>
          </p:cNvPicPr>
          <p:nvPr/>
        </p:nvPicPr>
        <p:blipFill rotWithShape="1">
          <a:blip r:embed="rId3" cstate="print"/>
          <a:srcRect l="499" t="1673" r="1448" b="2623"/>
          <a:stretch/>
        </p:blipFill>
        <p:spPr bwMode="auto">
          <a:xfrm>
            <a:off x="683569" y="2708920"/>
            <a:ext cx="7992888" cy="3760276"/>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3E85C4D6-650F-4656-9F5C-43E39B41CBF7}"/>
              </a:ext>
            </a:extLst>
          </p:cNvPr>
          <p:cNvSpPr txBox="1"/>
          <p:nvPr/>
        </p:nvSpPr>
        <p:spPr>
          <a:xfrm>
            <a:off x="179512" y="6469196"/>
            <a:ext cx="6048672" cy="369332"/>
          </a:xfrm>
          <a:prstGeom prst="rect">
            <a:avLst/>
          </a:prstGeom>
          <a:noFill/>
        </p:spPr>
        <p:txBody>
          <a:bodyPr wrap="square" rtlCol="0">
            <a:spAutoFit/>
          </a:bodyPr>
          <a:lstStyle/>
          <a:p>
            <a:r>
              <a:rPr lang="en-US" altLang="zh-TW" dirty="0">
                <a:hlinkClick r:id="rId4"/>
              </a:rPr>
              <a:t>https://www.youtube.com/watch?v=iistwGmX0vA</a:t>
            </a:r>
            <a:endParaRPr lang="en-US" altLang="zh-TW"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5.2.5 Probabilistic Aggregation (1/3)</a:t>
            </a:r>
            <a:endParaRPr lang="zh-TW" altLang="en-US" dirty="0"/>
          </a:p>
        </p:txBody>
      </p:sp>
      <p:sp>
        <p:nvSpPr>
          <p:cNvPr id="3" name="內容版面配置區 2"/>
          <p:cNvSpPr>
            <a:spLocks noGrp="1"/>
          </p:cNvSpPr>
          <p:nvPr>
            <p:ph idx="1"/>
          </p:nvPr>
        </p:nvSpPr>
        <p:spPr>
          <a:xfrm>
            <a:off x="467544" y="2143116"/>
            <a:ext cx="8229600" cy="4525963"/>
          </a:xfrm>
        </p:spPr>
        <p:txBody>
          <a:bodyPr>
            <a:normAutofit/>
          </a:bodyPr>
          <a:lstStyle/>
          <a:p>
            <a:r>
              <a:rPr lang="en-US" altLang="zh-TW" dirty="0"/>
              <a:t>Minimal external difference between </a:t>
            </a:r>
            <a:r>
              <a:rPr lang="en-US" altLang="zh-TW" i="1" dirty="0" err="1"/>
              <a:t>R</a:t>
            </a:r>
            <a:r>
              <a:rPr lang="en-US" altLang="zh-TW" i="1" baseline="-25000" dirty="0" err="1"/>
              <a:t>i</a:t>
            </a:r>
            <a:r>
              <a:rPr lang="en-US" altLang="zh-TW" dirty="0"/>
              <a:t> and </a:t>
            </a:r>
            <a:r>
              <a:rPr lang="en-US" altLang="zh-TW" i="1" dirty="0" err="1"/>
              <a:t>R</a:t>
            </a:r>
            <a:r>
              <a:rPr lang="en-US" altLang="zh-TW" i="1" baseline="-25000" dirty="0" err="1"/>
              <a:t>j</a:t>
            </a:r>
            <a:r>
              <a:rPr lang="en-US" altLang="zh-TW" dirty="0"/>
              <a:t>:</a:t>
            </a:r>
          </a:p>
          <a:p>
            <a:pPr lvl="1">
              <a:buNone/>
            </a:pPr>
            <a:endParaRPr lang="en-US" altLang="zh-TW" i="1" dirty="0"/>
          </a:p>
          <a:p>
            <a:pPr lvl="1"/>
            <a:endParaRPr lang="en-US" altLang="zh-TW" i="1" dirty="0"/>
          </a:p>
          <a:p>
            <a:pPr lvl="1"/>
            <a:r>
              <a:rPr lang="en-US" altLang="zh-TW" i="1" dirty="0"/>
              <a:t>∆</a:t>
            </a:r>
            <a:r>
              <a:rPr lang="en-US" altLang="zh-TW" i="1" baseline="-25000" dirty="0" err="1"/>
              <a:t>i</a:t>
            </a:r>
            <a:r>
              <a:rPr lang="en-US" altLang="zh-TW" i="1" baseline="30000" dirty="0"/>
              <a:t>+</a:t>
            </a:r>
            <a:r>
              <a:rPr lang="en-US" altLang="zh-TW" dirty="0"/>
              <a:t> = min</a:t>
            </a:r>
            <a:r>
              <a:rPr lang="en-US" altLang="zh-TW" i="1" baseline="-25000" dirty="0"/>
              <a:t>k</a:t>
            </a:r>
            <a:r>
              <a:rPr lang="en-US" altLang="zh-TW" dirty="0"/>
              <a:t>|</a:t>
            </a:r>
            <a:r>
              <a:rPr lang="en-US" altLang="zh-TW" i="1" dirty="0"/>
              <a:t> ∆</a:t>
            </a:r>
            <a:r>
              <a:rPr lang="en-US" altLang="zh-TW" i="1" baseline="-25000" dirty="0" err="1"/>
              <a:t>ik</a:t>
            </a:r>
            <a:r>
              <a:rPr lang="en-US" altLang="zh-TW" dirty="0"/>
              <a:t>| and </a:t>
            </a:r>
            <a:r>
              <a:rPr lang="en-US" altLang="zh-TW" i="1" dirty="0"/>
              <a:t>∆</a:t>
            </a:r>
            <a:r>
              <a:rPr lang="en-US" altLang="zh-TW" i="1" baseline="-25000" dirty="0" err="1"/>
              <a:t>ik</a:t>
            </a:r>
            <a:r>
              <a:rPr lang="en-US" altLang="zh-TW" dirty="0"/>
              <a:t> is the difference in average intensities between regions </a:t>
            </a:r>
            <a:r>
              <a:rPr lang="en-US" altLang="zh-TW" i="1" dirty="0" err="1"/>
              <a:t>R</a:t>
            </a:r>
            <a:r>
              <a:rPr lang="en-US" altLang="zh-TW" i="1" baseline="-25000" dirty="0" err="1"/>
              <a:t>i</a:t>
            </a:r>
            <a:r>
              <a:rPr lang="en-US" altLang="zh-TW" dirty="0"/>
              <a:t> and </a:t>
            </a:r>
            <a:r>
              <a:rPr lang="en-US" altLang="zh-TW" i="1" dirty="0" err="1"/>
              <a:t>R</a:t>
            </a:r>
            <a:r>
              <a:rPr lang="en-US" altLang="zh-TW" i="1" baseline="-25000" dirty="0" err="1"/>
              <a:t>k</a:t>
            </a:r>
            <a:endParaRPr lang="en-US" altLang="zh-TW" i="1" baseline="-25000" dirty="0"/>
          </a:p>
          <a:p>
            <a:r>
              <a:rPr lang="en-US" altLang="zh-TW" dirty="0"/>
              <a:t>Average intensity difference:</a:t>
            </a:r>
          </a:p>
          <a:p>
            <a:endParaRPr lang="en-US" altLang="zh-TW" dirty="0"/>
          </a:p>
          <a:p>
            <a:pPr lvl="1"/>
            <a:endParaRPr lang="en-US" altLang="zh-TW" i="1" dirty="0"/>
          </a:p>
          <a:p>
            <a:pPr lvl="1"/>
            <a:r>
              <a:rPr lang="en-US" altLang="zh-TW" i="1" dirty="0"/>
              <a:t>∆</a:t>
            </a:r>
            <a:r>
              <a:rPr lang="en-US" altLang="zh-TW" i="1" baseline="-25000" dirty="0" err="1"/>
              <a:t>i</a:t>
            </a:r>
            <a:r>
              <a:rPr lang="en-US" altLang="zh-TW" i="1" baseline="30000" dirty="0"/>
              <a:t>-</a:t>
            </a:r>
            <a:r>
              <a:rPr lang="en-US" altLang="zh-TW" dirty="0"/>
              <a:t> = </a:t>
            </a:r>
            <a:r>
              <a:rPr lang="el-GR" altLang="zh-TW" dirty="0"/>
              <a:t>Σ</a:t>
            </a:r>
            <a:r>
              <a:rPr lang="en-US" altLang="zh-TW" i="1" baseline="-25000" dirty="0"/>
              <a:t>k</a:t>
            </a:r>
            <a:r>
              <a:rPr lang="en-US" altLang="zh-TW" dirty="0"/>
              <a:t>(</a:t>
            </a:r>
            <a:r>
              <a:rPr lang="el-GR" altLang="zh-TW" i="1" dirty="0"/>
              <a:t>τ</a:t>
            </a:r>
            <a:r>
              <a:rPr lang="en-US" altLang="zh-TW" i="1" baseline="-25000" dirty="0" err="1"/>
              <a:t>ik</a:t>
            </a:r>
            <a:r>
              <a:rPr lang="en-US" altLang="zh-TW" i="1" dirty="0"/>
              <a:t> ∆</a:t>
            </a:r>
            <a:r>
              <a:rPr lang="en-US" altLang="zh-TW" i="1" baseline="-25000" dirty="0" err="1"/>
              <a:t>ik</a:t>
            </a:r>
            <a:r>
              <a:rPr lang="en-US" altLang="zh-TW" dirty="0"/>
              <a:t>)</a:t>
            </a:r>
            <a:r>
              <a:rPr lang="en-US" altLang="zh-TW" i="1" dirty="0"/>
              <a:t> / </a:t>
            </a:r>
            <a:r>
              <a:rPr lang="el-GR" altLang="zh-TW" dirty="0"/>
              <a:t>Σ</a:t>
            </a:r>
            <a:r>
              <a:rPr lang="en-US" altLang="zh-TW" i="1" baseline="-25000" dirty="0"/>
              <a:t>k</a:t>
            </a:r>
            <a:r>
              <a:rPr lang="en-US" altLang="zh-TW" dirty="0"/>
              <a:t>(</a:t>
            </a:r>
            <a:r>
              <a:rPr lang="el-GR" altLang="zh-TW" i="1" dirty="0"/>
              <a:t>τ</a:t>
            </a:r>
            <a:r>
              <a:rPr lang="en-US" altLang="zh-TW" i="1" baseline="-25000" dirty="0" err="1"/>
              <a:t>ik</a:t>
            </a:r>
            <a:r>
              <a:rPr lang="en-US" altLang="zh-TW" dirty="0"/>
              <a:t>)</a:t>
            </a:r>
            <a:r>
              <a:rPr lang="en-US" altLang="zh-TW" i="1" dirty="0"/>
              <a:t> </a:t>
            </a:r>
            <a:r>
              <a:rPr lang="en-US" altLang="zh-TW" dirty="0"/>
              <a:t>and </a:t>
            </a:r>
            <a:r>
              <a:rPr lang="el-GR" altLang="zh-TW" dirty="0"/>
              <a:t>τ</a:t>
            </a:r>
            <a:r>
              <a:rPr lang="en-US" altLang="zh-TW" baseline="-25000" dirty="0" err="1"/>
              <a:t>ik</a:t>
            </a:r>
            <a:r>
              <a:rPr lang="en-US" altLang="zh-TW" dirty="0"/>
              <a:t> is the boundary length between regions </a:t>
            </a:r>
            <a:r>
              <a:rPr lang="en-US" altLang="zh-TW" i="1" dirty="0" err="1"/>
              <a:t>R</a:t>
            </a:r>
            <a:r>
              <a:rPr lang="en-US" altLang="zh-TW" i="1" baseline="-25000" dirty="0" err="1"/>
              <a:t>i</a:t>
            </a:r>
            <a:r>
              <a:rPr lang="en-US" altLang="zh-TW" dirty="0"/>
              <a:t> and </a:t>
            </a:r>
            <a:r>
              <a:rPr lang="en-US" altLang="zh-TW" i="1" dirty="0" err="1"/>
              <a:t>R</a:t>
            </a:r>
            <a:r>
              <a:rPr lang="en-US" altLang="zh-TW" i="1" baseline="-25000" dirty="0" err="1"/>
              <a:t>k</a:t>
            </a:r>
            <a:endParaRPr lang="en-US" altLang="zh-TW" dirty="0"/>
          </a:p>
        </p:txBody>
      </p:sp>
      <p:sp>
        <p:nvSpPr>
          <p:cNvPr id="4" name="矩形 3"/>
          <p:cNvSpPr/>
          <p:nvPr/>
        </p:nvSpPr>
        <p:spPr>
          <a:xfrm>
            <a:off x="395536" y="1484784"/>
            <a:ext cx="3441968" cy="553998"/>
          </a:xfrm>
          <a:prstGeom prst="rect">
            <a:avLst/>
          </a:prstGeom>
        </p:spPr>
        <p:txBody>
          <a:bodyPr wrap="none">
            <a:spAutoFit/>
          </a:bodyPr>
          <a:lstStyle/>
          <a:p>
            <a:r>
              <a:rPr lang="en-US" altLang="zh-TW" sz="3000" b="1" dirty="0"/>
              <a:t>Gray level similarity:</a:t>
            </a:r>
          </a:p>
        </p:txBody>
      </p:sp>
      <p:pic>
        <p:nvPicPr>
          <p:cNvPr id="5" name="圖片 4">
            <a:extLst>
              <a:ext uri="{FF2B5EF4-FFF2-40B4-BE49-F238E27FC236}">
                <a16:creationId xmlns:a16="http://schemas.microsoft.com/office/drawing/2014/main" id="{86D39153-06BA-49CB-82FA-C18B314BB7FB}"/>
              </a:ext>
            </a:extLst>
          </p:cNvPr>
          <p:cNvPicPr>
            <a:picLocks noChangeAspect="1"/>
          </p:cNvPicPr>
          <p:nvPr/>
        </p:nvPicPr>
        <p:blipFill>
          <a:blip r:embed="rId3"/>
          <a:stretch>
            <a:fillRect/>
          </a:stretch>
        </p:blipFill>
        <p:spPr>
          <a:xfrm>
            <a:off x="1074866" y="2666905"/>
            <a:ext cx="3506991" cy="546071"/>
          </a:xfrm>
          <a:prstGeom prst="rect">
            <a:avLst/>
          </a:prstGeom>
        </p:spPr>
      </p:pic>
      <p:pic>
        <p:nvPicPr>
          <p:cNvPr id="6" name="圖片 5">
            <a:extLst>
              <a:ext uri="{FF2B5EF4-FFF2-40B4-BE49-F238E27FC236}">
                <a16:creationId xmlns:a16="http://schemas.microsoft.com/office/drawing/2014/main" id="{F8868E4A-42EF-48EB-8F0B-B8B07168127F}"/>
              </a:ext>
            </a:extLst>
          </p:cNvPr>
          <p:cNvPicPr>
            <a:picLocks noChangeAspect="1"/>
          </p:cNvPicPr>
          <p:nvPr/>
        </p:nvPicPr>
        <p:blipFill>
          <a:blip r:embed="rId4"/>
          <a:stretch>
            <a:fillRect/>
          </a:stretch>
        </p:blipFill>
        <p:spPr>
          <a:xfrm>
            <a:off x="1074866" y="4797152"/>
            <a:ext cx="2921070" cy="8362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Probabilistic Aggregation (2/3)</a:t>
            </a:r>
            <a:endParaRPr lang="zh-TW" altLang="en-US" dirty="0"/>
          </a:p>
        </p:txBody>
      </p:sp>
      <p:sp>
        <p:nvSpPr>
          <p:cNvPr id="3" name="內容版面配置區 2"/>
          <p:cNvSpPr>
            <a:spLocks noGrp="1"/>
          </p:cNvSpPr>
          <p:nvPr>
            <p:ph idx="1"/>
          </p:nvPr>
        </p:nvSpPr>
        <p:spPr>
          <a:xfrm>
            <a:off x="467544" y="2020890"/>
            <a:ext cx="8229600" cy="4525963"/>
          </a:xfrm>
        </p:spPr>
        <p:txBody>
          <a:bodyPr/>
          <a:lstStyle/>
          <a:p>
            <a:r>
              <a:rPr lang="en-US" altLang="zh-TW" dirty="0"/>
              <a:t>The </a:t>
            </a:r>
            <a:r>
              <a:rPr lang="en-US" altLang="zh-TW" dirty="0" err="1"/>
              <a:t>pairwise</a:t>
            </a:r>
            <a:r>
              <a:rPr lang="en-US" altLang="zh-TW" dirty="0"/>
              <a:t> statistics </a:t>
            </a:r>
            <a:r>
              <a:rPr lang="el-GR" altLang="zh-TW" i="1" dirty="0"/>
              <a:t>σ</a:t>
            </a:r>
            <a:r>
              <a:rPr lang="en-US" altLang="zh-TW" i="1" baseline="-25000" dirty="0"/>
              <a:t>local</a:t>
            </a:r>
            <a:r>
              <a:rPr lang="en-US" altLang="zh-TW" i="1" baseline="30000" dirty="0"/>
              <a:t>+</a:t>
            </a:r>
            <a:r>
              <a:rPr lang="en-US" altLang="zh-TW" i="1" dirty="0"/>
              <a:t> </a:t>
            </a:r>
            <a:r>
              <a:rPr lang="en-US" altLang="zh-TW" dirty="0"/>
              <a:t>and </a:t>
            </a:r>
            <a:r>
              <a:rPr lang="el-GR" altLang="zh-TW" i="1" dirty="0"/>
              <a:t>σ</a:t>
            </a:r>
            <a:r>
              <a:rPr lang="en-US" altLang="zh-TW" i="1" baseline="-25000" dirty="0"/>
              <a:t>local</a:t>
            </a:r>
            <a:r>
              <a:rPr lang="en-US" altLang="zh-TW" i="1" baseline="30000" dirty="0"/>
              <a:t>-</a:t>
            </a:r>
            <a:r>
              <a:rPr lang="en-US" altLang="zh-TW" i="1" dirty="0"/>
              <a:t> </a:t>
            </a:r>
            <a:r>
              <a:rPr lang="en-US" altLang="zh-TW" dirty="0"/>
              <a:t>are used to compute the likelihoods </a:t>
            </a:r>
            <a:r>
              <a:rPr lang="en-US" altLang="zh-TW" i="1" dirty="0" err="1"/>
              <a:t>p</a:t>
            </a:r>
            <a:r>
              <a:rPr lang="en-US" altLang="zh-TW" i="1" baseline="-25000" dirty="0" err="1"/>
              <a:t>ij</a:t>
            </a:r>
            <a:r>
              <a:rPr lang="en-US" altLang="zh-TW" dirty="0"/>
              <a:t> that two regions should be merged.</a:t>
            </a:r>
          </a:p>
          <a:p>
            <a:r>
              <a:rPr lang="en-US" altLang="zh-TW" dirty="0"/>
              <a:t>Definition of strong coupling:</a:t>
            </a:r>
          </a:p>
          <a:p>
            <a:endParaRPr lang="en-US" altLang="zh-TW" dirty="0"/>
          </a:p>
          <a:p>
            <a:endParaRPr lang="en-US" altLang="zh-TW" dirty="0"/>
          </a:p>
          <a:p>
            <a:pPr lvl="1"/>
            <a:r>
              <a:rPr lang="en-US" altLang="zh-TW" i="1" dirty="0"/>
              <a:t>C</a:t>
            </a:r>
            <a:r>
              <a:rPr lang="en-US" altLang="zh-TW" dirty="0"/>
              <a:t>: a subset of </a:t>
            </a:r>
            <a:r>
              <a:rPr lang="en-US" altLang="zh-TW" i="1" dirty="0"/>
              <a:t>V</a:t>
            </a:r>
          </a:p>
          <a:p>
            <a:pPr lvl="1"/>
            <a:r>
              <a:rPr lang="el-GR" altLang="zh-TW" i="1" dirty="0"/>
              <a:t>φ</a:t>
            </a:r>
            <a:r>
              <a:rPr lang="en-US" altLang="zh-TW" dirty="0"/>
              <a:t>: usually set to 0.2</a:t>
            </a:r>
            <a:endParaRPr lang="zh-TW" altLang="en-US" dirty="0"/>
          </a:p>
        </p:txBody>
      </p:sp>
      <p:sp>
        <p:nvSpPr>
          <p:cNvPr id="5" name="矩形 4"/>
          <p:cNvSpPr/>
          <p:nvPr/>
        </p:nvSpPr>
        <p:spPr>
          <a:xfrm>
            <a:off x="395536" y="1484784"/>
            <a:ext cx="3050515" cy="553998"/>
          </a:xfrm>
          <a:prstGeom prst="rect">
            <a:avLst/>
          </a:prstGeom>
        </p:spPr>
        <p:txBody>
          <a:bodyPr wrap="none">
            <a:spAutoFit/>
          </a:bodyPr>
          <a:lstStyle/>
          <a:p>
            <a:r>
              <a:rPr lang="en-US" altLang="zh-TW" sz="3000" b="1" dirty="0"/>
              <a:t>Texture similarity:</a:t>
            </a:r>
          </a:p>
        </p:txBody>
      </p:sp>
      <p:pic>
        <p:nvPicPr>
          <p:cNvPr id="4" name="圖片 3">
            <a:extLst>
              <a:ext uri="{FF2B5EF4-FFF2-40B4-BE49-F238E27FC236}">
                <a16:creationId xmlns:a16="http://schemas.microsoft.com/office/drawing/2014/main" id="{45F4B0A4-92AB-4F59-9FBE-42B26A366AB6}"/>
              </a:ext>
            </a:extLst>
          </p:cNvPr>
          <p:cNvPicPr>
            <a:picLocks noChangeAspect="1"/>
          </p:cNvPicPr>
          <p:nvPr/>
        </p:nvPicPr>
        <p:blipFill>
          <a:blip r:embed="rId2"/>
          <a:stretch>
            <a:fillRect/>
          </a:stretch>
        </p:blipFill>
        <p:spPr>
          <a:xfrm>
            <a:off x="4211960" y="4365104"/>
            <a:ext cx="2880320" cy="13265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Probabilistic Aggregation (3/3)</a:t>
            </a:r>
            <a:endParaRPr lang="zh-TW" altLang="en-US" dirty="0"/>
          </a:p>
        </p:txBody>
      </p:sp>
      <p:pic>
        <p:nvPicPr>
          <p:cNvPr id="6146" name="Picture 2"/>
          <p:cNvPicPr>
            <a:picLocks noChangeAspect="1" noChangeArrowheads="1"/>
          </p:cNvPicPr>
          <p:nvPr/>
        </p:nvPicPr>
        <p:blipFill rotWithShape="1">
          <a:blip r:embed="rId2" cstate="print"/>
          <a:srcRect l="1176" t="3255" r="1176" b="1853"/>
          <a:stretch/>
        </p:blipFill>
        <p:spPr bwMode="auto">
          <a:xfrm>
            <a:off x="215008" y="1916832"/>
            <a:ext cx="8928992" cy="3816424"/>
          </a:xfrm>
          <a:prstGeom prst="rect">
            <a:avLst/>
          </a:prstGeom>
          <a:noFill/>
          <a:ln w="9525">
            <a:noFill/>
            <a:miter lim="800000"/>
            <a:headEnd/>
            <a:tailEnd/>
          </a:ln>
          <a:effectLst/>
        </p:spPr>
      </p:pic>
    </p:spTree>
    <p:extLst>
      <p:ext uri="{BB962C8B-B14F-4D97-AF65-F5344CB8AC3E}">
        <p14:creationId xmlns:p14="http://schemas.microsoft.com/office/powerpoint/2010/main" val="1248641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5.3 Mean Shift and Mode Finding</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rotWithShape="1">
          <a:blip r:embed="rId3" cstate="print"/>
          <a:srcRect l="872" t="1649" b="977"/>
          <a:stretch/>
        </p:blipFill>
        <p:spPr bwMode="auto">
          <a:xfrm>
            <a:off x="467544" y="1212002"/>
            <a:ext cx="8427008" cy="5272444"/>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98949ACD-7354-43EE-900C-87429A01BB36}"/>
              </a:ext>
            </a:extLst>
          </p:cNvPr>
          <p:cNvSpPr txBox="1"/>
          <p:nvPr/>
        </p:nvSpPr>
        <p:spPr>
          <a:xfrm>
            <a:off x="179512" y="6469196"/>
            <a:ext cx="5981464" cy="369332"/>
          </a:xfrm>
          <a:prstGeom prst="rect">
            <a:avLst/>
          </a:prstGeom>
          <a:noFill/>
        </p:spPr>
        <p:txBody>
          <a:bodyPr wrap="square" rtlCol="0">
            <a:spAutoFit/>
          </a:bodyPr>
          <a:lstStyle/>
          <a:p>
            <a:r>
              <a:rPr lang="en-US" altLang="zh-TW" dirty="0">
                <a:hlinkClick r:id="rId4"/>
              </a:rPr>
              <a:t>https://www.youtube.com/watch?v=DEtx_R1NzPY</a:t>
            </a:r>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5.3.1 </a:t>
            </a:r>
            <a:r>
              <a:rPr lang="en-US" altLang="zh-TW" i="1" dirty="0"/>
              <a:t>K</a:t>
            </a:r>
            <a:r>
              <a:rPr lang="en-US" altLang="zh-TW" dirty="0"/>
              <a:t>-means and Mixtures of Gaussians (1/4)</a:t>
            </a:r>
            <a:endParaRPr lang="zh-TW" altLang="en-US" dirty="0"/>
          </a:p>
        </p:txBody>
      </p:sp>
      <p:sp>
        <p:nvSpPr>
          <p:cNvPr id="3" name="內容版面配置區 2"/>
          <p:cNvSpPr>
            <a:spLocks noGrp="1"/>
          </p:cNvSpPr>
          <p:nvPr>
            <p:ph idx="1"/>
          </p:nvPr>
        </p:nvSpPr>
        <p:spPr>
          <a:xfrm>
            <a:off x="457200" y="1600200"/>
            <a:ext cx="8363272" cy="4133056"/>
          </a:xfrm>
        </p:spPr>
        <p:txBody>
          <a:bodyPr>
            <a:normAutofit/>
          </a:bodyPr>
          <a:lstStyle/>
          <a:p>
            <a:pPr marL="0" indent="0">
              <a:buNone/>
            </a:pPr>
            <a:r>
              <a:rPr lang="en-US" altLang="zh-TW" sz="3600" i="1" dirty="0"/>
              <a:t>K</a:t>
            </a:r>
            <a:r>
              <a:rPr lang="en-US" altLang="zh-TW" sz="3600" dirty="0"/>
              <a:t>-means:</a:t>
            </a:r>
          </a:p>
          <a:p>
            <a:pPr marL="0" indent="0">
              <a:buNone/>
            </a:pPr>
            <a:r>
              <a:rPr lang="en-US" altLang="zh-TW" sz="3600" dirty="0"/>
              <a:t>    </a:t>
            </a:r>
            <a:r>
              <a:rPr lang="en-US" altLang="zh-TW" dirty="0"/>
              <a:t>Def: </a:t>
            </a:r>
          </a:p>
          <a:p>
            <a:pPr marL="457200" lvl="1" indent="0">
              <a:buNone/>
            </a:pPr>
            <a:r>
              <a:rPr lang="en-US" altLang="zh-TW" dirty="0"/>
              <a:t>	The k-means and mixtures of Gaussians techniques</a:t>
            </a:r>
            <a:r>
              <a:rPr lang="zh-TW" altLang="en-US" dirty="0"/>
              <a:t> </a:t>
            </a:r>
            <a:r>
              <a:rPr lang="en-US" altLang="zh-TW" dirty="0"/>
              <a:t>assume the density is the superposition of a small number of simpler distributions (e.g., Gaussians) whose locations (centers) and shape (covariance) can be estimated. </a:t>
            </a:r>
          </a:p>
        </p:txBody>
      </p:sp>
      <p:sp>
        <p:nvSpPr>
          <p:cNvPr id="4" name="文字方塊 3">
            <a:extLst>
              <a:ext uri="{FF2B5EF4-FFF2-40B4-BE49-F238E27FC236}">
                <a16:creationId xmlns:a16="http://schemas.microsoft.com/office/drawing/2014/main" id="{84A8CAA3-9543-451D-852E-6084F6188C88}"/>
              </a:ext>
            </a:extLst>
          </p:cNvPr>
          <p:cNvSpPr txBox="1"/>
          <p:nvPr/>
        </p:nvSpPr>
        <p:spPr>
          <a:xfrm>
            <a:off x="143000" y="6211669"/>
            <a:ext cx="9001000" cy="646331"/>
          </a:xfrm>
          <a:prstGeom prst="rect">
            <a:avLst/>
          </a:prstGeom>
          <a:noFill/>
        </p:spPr>
        <p:txBody>
          <a:bodyPr wrap="square" rtlCol="0">
            <a:spAutoFit/>
          </a:bodyPr>
          <a:lstStyle/>
          <a:p>
            <a:r>
              <a:rPr lang="en-US" altLang="zh-TW" dirty="0">
                <a:hlinkClick r:id="rId3"/>
              </a:rPr>
              <a:t>https://towardsdatascience.com/gaussian-mixture-models-d13a5e915c8e</a:t>
            </a:r>
            <a:endParaRPr lang="en-US" altLang="zh-TW" dirty="0"/>
          </a:p>
          <a:p>
            <a:r>
              <a:rPr lang="en-US" altLang="zh-TW" dirty="0">
                <a:hlinkClick r:id="rId4"/>
              </a:rPr>
              <a:t>https://medium.com/clustering-with-gaussian-mixture-model</a:t>
            </a:r>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a:t>K</a:t>
            </a:r>
            <a:r>
              <a:rPr lang="en-US" altLang="zh-TW" dirty="0"/>
              <a:t>-means and Mixtures of Gaussians (2/4)</a:t>
            </a:r>
            <a:endParaRPr lang="zh-TW" altLang="en-US" dirty="0"/>
          </a:p>
        </p:txBody>
      </p:sp>
      <p:sp>
        <p:nvSpPr>
          <p:cNvPr id="3" name="內容版面配置區 2"/>
          <p:cNvSpPr>
            <a:spLocks noGrp="1"/>
          </p:cNvSpPr>
          <p:nvPr>
            <p:ph idx="1"/>
          </p:nvPr>
        </p:nvSpPr>
        <p:spPr>
          <a:xfrm>
            <a:off x="457200" y="1600200"/>
            <a:ext cx="8229600" cy="5141168"/>
          </a:xfrm>
        </p:spPr>
        <p:txBody>
          <a:bodyPr>
            <a:normAutofit/>
          </a:bodyPr>
          <a:lstStyle/>
          <a:p>
            <a:pPr marL="57150" indent="0">
              <a:buNone/>
            </a:pPr>
            <a:r>
              <a:rPr lang="en-US" altLang="zh-TW" dirty="0"/>
              <a:t>Steps:</a:t>
            </a:r>
          </a:p>
          <a:p>
            <a:pPr marL="914400" lvl="1" indent="-457200">
              <a:buAutoNum type="arabicPeriod"/>
            </a:pPr>
            <a:r>
              <a:rPr lang="en-US" altLang="zh-TW" dirty="0"/>
              <a:t>Give the number of clusters </a:t>
            </a:r>
            <a:r>
              <a:rPr lang="en-US" altLang="zh-TW" i="1" dirty="0"/>
              <a:t>k</a:t>
            </a:r>
            <a:r>
              <a:rPr lang="en-US" altLang="zh-TW" dirty="0"/>
              <a:t> it is supposed to find. </a:t>
            </a:r>
          </a:p>
          <a:p>
            <a:pPr marL="457200" lvl="1" indent="0">
              <a:buNone/>
            </a:pPr>
            <a:r>
              <a:rPr lang="en-US" altLang="zh-TW" dirty="0"/>
              <a:t>	Then choose </a:t>
            </a:r>
            <a:r>
              <a:rPr lang="en-US" altLang="zh-TW" i="1" dirty="0"/>
              <a:t>k</a:t>
            </a:r>
            <a:r>
              <a:rPr lang="en-US" altLang="zh-TW" dirty="0"/>
              <a:t> samples as the centers of clusters. We 	call the set of centers </a:t>
            </a:r>
            <a:r>
              <a:rPr lang="en-US" altLang="zh-TW" i="1" dirty="0"/>
              <a:t>Y</a:t>
            </a:r>
            <a:r>
              <a:rPr lang="en-US" altLang="zh-TW" dirty="0"/>
              <a:t>.</a:t>
            </a:r>
          </a:p>
          <a:p>
            <a:pPr marL="457200" lvl="1" indent="0">
              <a:buNone/>
            </a:pPr>
            <a:r>
              <a:rPr lang="en-US" altLang="zh-TW" dirty="0"/>
              <a:t>2.</a:t>
            </a:r>
            <a:r>
              <a:rPr lang="zh-TW" altLang="en-US" dirty="0"/>
              <a:t> </a:t>
            </a:r>
            <a:r>
              <a:rPr lang="en-US" altLang="zh-TW" dirty="0"/>
              <a:t>	Use fixed </a:t>
            </a:r>
            <a:r>
              <a:rPr lang="en-US" altLang="zh-TW" i="1" dirty="0"/>
              <a:t>Y</a:t>
            </a:r>
            <a:r>
              <a:rPr lang="en-US" altLang="zh-TW" dirty="0"/>
              <a:t> to compute the square error for all pixels, 	then we can get the clusters </a:t>
            </a:r>
            <a:r>
              <a:rPr lang="en-US" altLang="zh-TW" i="1" dirty="0"/>
              <a:t>U</a:t>
            </a:r>
            <a:r>
              <a:rPr lang="en-US" altLang="zh-TW" dirty="0"/>
              <a:t> which has least square 	error </a:t>
            </a:r>
            <a:r>
              <a:rPr lang="en-US" altLang="zh-TW" i="1" dirty="0" err="1"/>
              <a:t>E</a:t>
            </a:r>
            <a:r>
              <a:rPr lang="en-US" altLang="zh-TW" i="1" baseline="-25000" dirty="0" err="1"/>
              <a:t>min</a:t>
            </a:r>
            <a:r>
              <a:rPr lang="en-US" altLang="zh-TW" dirty="0"/>
              <a:t>.</a:t>
            </a:r>
          </a:p>
          <a:p>
            <a:pPr marL="914400" lvl="1" indent="-457200">
              <a:buAutoNum type="arabicPeriod" startAt="3"/>
            </a:pPr>
            <a:r>
              <a:rPr lang="en-US" altLang="zh-TW" dirty="0"/>
              <a:t>Use fixed </a:t>
            </a:r>
            <a:r>
              <a:rPr lang="en-US" altLang="zh-TW" i="1" dirty="0"/>
              <a:t>Y</a:t>
            </a:r>
            <a:r>
              <a:rPr lang="en-US" altLang="zh-TW" dirty="0"/>
              <a:t> and </a:t>
            </a:r>
            <a:r>
              <a:rPr lang="en-US" altLang="zh-TW" i="1" dirty="0"/>
              <a:t>U</a:t>
            </a:r>
            <a:r>
              <a:rPr lang="en-US" altLang="zh-TW" dirty="0"/>
              <a:t> to compute the square error </a:t>
            </a:r>
            <a:r>
              <a:rPr lang="en-US" altLang="zh-TW" i="1" dirty="0" err="1"/>
              <a:t>E</a:t>
            </a:r>
            <a:r>
              <a:rPr lang="en-US" altLang="zh-TW" i="1" baseline="-25000" dirty="0" err="1"/>
              <a:t>min</a:t>
            </a:r>
            <a:r>
              <a:rPr lang="en-US" altLang="zh-TW" i="1" dirty="0"/>
              <a:t>’</a:t>
            </a:r>
            <a:r>
              <a:rPr lang="en-US" altLang="zh-TW" dirty="0"/>
              <a:t>. </a:t>
            </a:r>
          </a:p>
          <a:p>
            <a:pPr marL="457200" lvl="1" indent="0">
              <a:buNone/>
            </a:pPr>
            <a:r>
              <a:rPr lang="en-US" altLang="zh-TW" dirty="0"/>
              <a:t>	If </a:t>
            </a:r>
            <a:r>
              <a:rPr lang="en-US" altLang="zh-TW" i="1" dirty="0" err="1"/>
              <a:t>E</a:t>
            </a:r>
            <a:r>
              <a:rPr lang="en-US" altLang="zh-TW" i="1" baseline="-25000" dirty="0" err="1"/>
              <a:t>min</a:t>
            </a:r>
            <a:r>
              <a:rPr lang="en-US" altLang="zh-TW" dirty="0"/>
              <a:t> = </a:t>
            </a:r>
            <a:r>
              <a:rPr lang="en-US" altLang="zh-TW" i="1" dirty="0" err="1"/>
              <a:t>E</a:t>
            </a:r>
            <a:r>
              <a:rPr lang="en-US" altLang="zh-TW" i="1" baseline="-25000" dirty="0" err="1"/>
              <a:t>min</a:t>
            </a:r>
            <a:r>
              <a:rPr lang="en-US" altLang="zh-TW" i="1" dirty="0"/>
              <a:t>’</a:t>
            </a:r>
            <a:r>
              <a:rPr lang="en-US" altLang="zh-TW" dirty="0"/>
              <a:t> then stop and we get the final clusters.</a:t>
            </a:r>
          </a:p>
          <a:p>
            <a:pPr marL="914400" lvl="1" indent="-457200">
              <a:buAutoNum type="arabicPeriod" startAt="4"/>
            </a:pPr>
            <a:r>
              <a:rPr lang="en-US" altLang="zh-TW" dirty="0"/>
              <a:t>If </a:t>
            </a:r>
            <a:r>
              <a:rPr lang="en-US" altLang="zh-TW" i="1" dirty="0" err="1"/>
              <a:t>E</a:t>
            </a:r>
            <a:r>
              <a:rPr lang="en-US" altLang="zh-TW" i="1" baseline="-25000" dirty="0" err="1"/>
              <a:t>min</a:t>
            </a:r>
            <a:r>
              <a:rPr lang="en-US" altLang="zh-TW" i="1" dirty="0"/>
              <a:t> </a:t>
            </a:r>
            <a:r>
              <a:rPr lang="en-US" altLang="zh-TW" dirty="0"/>
              <a:t>≠ </a:t>
            </a:r>
            <a:r>
              <a:rPr lang="en-US" altLang="zh-TW" i="1" dirty="0" err="1"/>
              <a:t>E</a:t>
            </a:r>
            <a:r>
              <a:rPr lang="en-US" altLang="zh-TW" i="1" baseline="-25000" dirty="0" err="1"/>
              <a:t>min</a:t>
            </a:r>
            <a:r>
              <a:rPr lang="en-US" altLang="zh-TW" i="1" dirty="0"/>
              <a:t>’</a:t>
            </a:r>
            <a:r>
              <a:rPr lang="en-US" altLang="zh-TW" dirty="0"/>
              <a:t> then use </a:t>
            </a:r>
            <a:r>
              <a:rPr lang="en-US" altLang="zh-TW" i="1" dirty="0"/>
              <a:t>U</a:t>
            </a:r>
            <a:r>
              <a:rPr lang="en-US" altLang="zh-TW" dirty="0"/>
              <a:t> to find new cluster centers </a:t>
            </a:r>
          </a:p>
          <a:p>
            <a:pPr marL="457200" lvl="1" indent="0">
              <a:buNone/>
            </a:pPr>
            <a:r>
              <a:rPr lang="en-US" altLang="zh-TW" i="1" dirty="0"/>
              <a:t>	Y’</a:t>
            </a:r>
            <a:r>
              <a:rPr lang="en-US" altLang="zh-TW" dirty="0"/>
              <a:t>. Go to Step 2 and find new cluster </a:t>
            </a:r>
            <a:r>
              <a:rPr lang="en-US" altLang="zh-TW" i="1" dirty="0"/>
              <a:t>U’</a:t>
            </a:r>
            <a:r>
              <a:rPr lang="en-US" altLang="zh-TW" dirty="0"/>
              <a:t>, iteratively.</a:t>
            </a:r>
          </a:p>
        </p:txBody>
      </p:sp>
      <p:sp>
        <p:nvSpPr>
          <p:cNvPr id="4" name="文字方塊 3">
            <a:extLst>
              <a:ext uri="{FF2B5EF4-FFF2-40B4-BE49-F238E27FC236}">
                <a16:creationId xmlns:a16="http://schemas.microsoft.com/office/drawing/2014/main" id="{EB479DC7-3E3E-4B1B-9913-915C3DBF9D06}"/>
              </a:ext>
            </a:extLst>
          </p:cNvPr>
          <p:cNvSpPr txBox="1"/>
          <p:nvPr/>
        </p:nvSpPr>
        <p:spPr>
          <a:xfrm>
            <a:off x="179512" y="6478074"/>
            <a:ext cx="6696744" cy="369332"/>
          </a:xfrm>
          <a:prstGeom prst="rect">
            <a:avLst/>
          </a:prstGeom>
          <a:noFill/>
        </p:spPr>
        <p:txBody>
          <a:bodyPr wrap="square" rtlCol="0">
            <a:spAutoFit/>
          </a:bodyPr>
          <a:lstStyle/>
          <a:p>
            <a:r>
              <a:rPr lang="en-US" altLang="zh-TW" dirty="0">
                <a:hlinkClick r:id="rId3"/>
              </a:rPr>
              <a:t>https://www.youtube.com/watch?v=_aWzGGNrcic</a:t>
            </a:r>
            <a:r>
              <a:rPr lang="zh-TW" altLang="en-US" dirty="0"/>
              <a:t>  </a:t>
            </a:r>
            <a:r>
              <a:rPr lang="en-US" altLang="zh-TW" dirty="0"/>
              <a:t>4:30</a:t>
            </a: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a:t>K</a:t>
            </a:r>
            <a:r>
              <a:rPr lang="en-US" altLang="zh-TW" dirty="0"/>
              <a:t>-means and Mixtures of Gaussians (3/4)</a:t>
            </a:r>
            <a:endParaRPr lang="zh-TW" altLang="en-US" dirty="0"/>
          </a:p>
        </p:txBody>
      </p:sp>
      <p:sp>
        <p:nvSpPr>
          <p:cNvPr id="4" name="Content Placeholder 3"/>
          <p:cNvSpPr>
            <a:spLocks noGrp="1"/>
          </p:cNvSpPr>
          <p:nvPr>
            <p:ph idx="1"/>
          </p:nvPr>
        </p:nvSpPr>
        <p:spPr>
          <a:xfrm>
            <a:off x="457200" y="1442194"/>
            <a:ext cx="8229600" cy="5141168"/>
          </a:xfrm>
        </p:spPr>
        <p:txBody>
          <a:bodyPr/>
          <a:lstStyle/>
          <a:p>
            <a:r>
              <a:rPr lang="en-US" dirty="0"/>
              <a:t>Find k clusters</a:t>
            </a:r>
          </a:p>
          <a:p>
            <a:endParaRPr lang="en-US" dirty="0"/>
          </a:p>
          <a:p>
            <a:pPr marL="457200" lvl="1" indent="0">
              <a:buNone/>
            </a:pPr>
            <a:endParaRPr lang="en-US" dirty="0"/>
          </a:p>
          <a:p>
            <a:pPr marL="971550" lvl="1" indent="-514350">
              <a:buAutoNum type="arabicPeriod"/>
            </a:pPr>
            <a:r>
              <a:rPr lang="en-US" dirty="0"/>
              <a:t>Randomly choose k cluster flags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2.   Classify each node via min distance to each flag</a:t>
            </a:r>
          </a:p>
        </p:txBody>
      </p:sp>
      <p:pic>
        <p:nvPicPr>
          <p:cNvPr id="5" name="Picture 4"/>
          <p:cNvPicPr>
            <a:picLocks noChangeAspect="1"/>
          </p:cNvPicPr>
          <p:nvPr/>
        </p:nvPicPr>
        <p:blipFill>
          <a:blip r:embed="rId3"/>
          <a:stretch>
            <a:fillRect/>
          </a:stretch>
        </p:blipFill>
        <p:spPr>
          <a:xfrm>
            <a:off x="1544289" y="1885775"/>
            <a:ext cx="3096344" cy="1030494"/>
          </a:xfrm>
          <a:prstGeom prst="rect">
            <a:avLst/>
          </a:prstGeom>
        </p:spPr>
      </p:pic>
      <p:pic>
        <p:nvPicPr>
          <p:cNvPr id="6" name="Picture 5"/>
          <p:cNvPicPr>
            <a:picLocks noChangeAspect="1"/>
          </p:cNvPicPr>
          <p:nvPr/>
        </p:nvPicPr>
        <p:blipFill>
          <a:blip r:embed="rId4"/>
          <a:stretch>
            <a:fillRect/>
          </a:stretch>
        </p:blipFill>
        <p:spPr>
          <a:xfrm flipV="1">
            <a:off x="1544289" y="3427117"/>
            <a:ext cx="3363794" cy="1121265"/>
          </a:xfrm>
          <a:prstGeom prst="rect">
            <a:avLst/>
          </a:prstGeom>
        </p:spPr>
      </p:pic>
      <p:pic>
        <p:nvPicPr>
          <p:cNvPr id="7" name="Picture 6"/>
          <p:cNvPicPr>
            <a:picLocks noChangeAspect="1"/>
          </p:cNvPicPr>
          <p:nvPr/>
        </p:nvPicPr>
        <p:blipFill>
          <a:blip r:embed="rId5"/>
          <a:stretch>
            <a:fillRect/>
          </a:stretch>
        </p:blipFill>
        <p:spPr>
          <a:xfrm>
            <a:off x="1560007" y="5112625"/>
            <a:ext cx="3332357" cy="1121265"/>
          </a:xfrm>
          <a:prstGeom prst="rect">
            <a:avLst/>
          </a:prstGeom>
        </p:spPr>
      </p:pic>
    </p:spTree>
    <p:extLst>
      <p:ext uri="{BB962C8B-B14F-4D97-AF65-F5344CB8AC3E}">
        <p14:creationId xmlns:p14="http://schemas.microsoft.com/office/powerpoint/2010/main" val="162048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932682"/>
          </a:xfrm>
        </p:spPr>
        <p:txBody>
          <a:bodyPr/>
          <a:lstStyle/>
          <a:p>
            <a:r>
              <a:rPr lang="en-US" altLang="zh-TW" dirty="0"/>
              <a:t>5.1 Active Contours</a:t>
            </a:r>
            <a:endParaRPr lang="zh-TW" altLang="en-US" dirty="0"/>
          </a:p>
        </p:txBody>
      </p:sp>
      <p:sp>
        <p:nvSpPr>
          <p:cNvPr id="3" name="內容版面配置區 2"/>
          <p:cNvSpPr>
            <a:spLocks noGrp="1"/>
          </p:cNvSpPr>
          <p:nvPr>
            <p:ph idx="1"/>
          </p:nvPr>
        </p:nvSpPr>
        <p:spPr/>
        <p:txBody>
          <a:bodyPr/>
          <a:lstStyle/>
          <a:p>
            <a:r>
              <a:rPr lang="en-US" altLang="zh-TW" dirty="0"/>
              <a:t>Active Contours: these boundary detectors iteratively move towards their final solution under the combination of image and optional user-guidance forces</a:t>
            </a:r>
          </a:p>
          <a:p>
            <a:pPr lvl="1"/>
            <a:r>
              <a:rPr lang="en-US" altLang="zh-TW" dirty="0"/>
              <a:t>Snakes</a:t>
            </a:r>
          </a:p>
          <a:p>
            <a:pPr lvl="1"/>
            <a:r>
              <a:rPr lang="en-US" altLang="zh-TW" dirty="0"/>
              <a:t>Scissors</a:t>
            </a:r>
          </a:p>
          <a:p>
            <a:pPr lvl="1"/>
            <a:r>
              <a:rPr lang="en-US" altLang="zh-TW" dirty="0"/>
              <a:t>Level Sets</a:t>
            </a:r>
            <a:endParaRPr lang="zh-TW" altLang="en-US" dirty="0"/>
          </a:p>
        </p:txBody>
      </p:sp>
      <p:pic>
        <p:nvPicPr>
          <p:cNvPr id="1026" name="Picture 2" descr="Active contour model - Wikipedia">
            <a:extLst>
              <a:ext uri="{FF2B5EF4-FFF2-40B4-BE49-F238E27FC236}">
                <a16:creationId xmlns:a16="http://schemas.microsoft.com/office/drawing/2014/main" id="{36937FEC-C556-4431-9757-4FDB2FAEC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33242"/>
            <a:ext cx="4762500" cy="224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a:t>K</a:t>
            </a:r>
            <a:r>
              <a:rPr lang="en-US" altLang="zh-TW" dirty="0"/>
              <a:t>-means and Mixtures of Gaussians (4/4)</a:t>
            </a:r>
            <a:endParaRPr lang="zh-TW" altLang="en-US" dirty="0"/>
          </a:p>
        </p:txBody>
      </p:sp>
      <p:sp>
        <p:nvSpPr>
          <p:cNvPr id="4" name="Content Placeholder 3"/>
          <p:cNvSpPr>
            <a:spLocks noGrp="1"/>
          </p:cNvSpPr>
          <p:nvPr>
            <p:ph idx="1"/>
          </p:nvPr>
        </p:nvSpPr>
        <p:spPr>
          <a:xfrm>
            <a:off x="457200" y="1600200"/>
            <a:ext cx="8229600" cy="5141168"/>
          </a:xfrm>
        </p:spPr>
        <p:txBody>
          <a:bodyPr/>
          <a:lstStyle/>
          <a:p>
            <a:r>
              <a:rPr lang="en-US" dirty="0"/>
              <a:t>Find k clusters</a:t>
            </a:r>
          </a:p>
          <a:p>
            <a:pPr marL="457200" lvl="1" indent="0">
              <a:buNone/>
            </a:pPr>
            <a:r>
              <a:rPr lang="en-US" dirty="0"/>
              <a:t>3.   Reset each flag as the mean of cluster</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4.   Repeat 2~4 until it can’t move any more.</a:t>
            </a:r>
          </a:p>
        </p:txBody>
      </p:sp>
      <p:pic>
        <p:nvPicPr>
          <p:cNvPr id="3" name="Picture 2"/>
          <p:cNvPicPr>
            <a:picLocks noChangeAspect="1"/>
          </p:cNvPicPr>
          <p:nvPr/>
        </p:nvPicPr>
        <p:blipFill>
          <a:blip r:embed="rId3"/>
          <a:stretch>
            <a:fillRect/>
          </a:stretch>
        </p:blipFill>
        <p:spPr>
          <a:xfrm>
            <a:off x="1517745" y="2636912"/>
            <a:ext cx="3403352" cy="1143842"/>
          </a:xfrm>
          <a:prstGeom prst="rect">
            <a:avLst/>
          </a:prstGeom>
        </p:spPr>
      </p:pic>
    </p:spTree>
    <p:extLst>
      <p:ext uri="{BB962C8B-B14F-4D97-AF65-F5344CB8AC3E}">
        <p14:creationId xmlns:p14="http://schemas.microsoft.com/office/powerpoint/2010/main" val="1411456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5.3.2 Mean Shift (1/8)</a:t>
            </a:r>
            <a:endParaRPr lang="zh-TW" altLang="en-US" dirty="0"/>
          </a:p>
        </p:txBody>
      </p:sp>
      <p:sp>
        <p:nvSpPr>
          <p:cNvPr id="3" name="內容版面配置區 2"/>
          <p:cNvSpPr>
            <a:spLocks noGrp="1"/>
          </p:cNvSpPr>
          <p:nvPr>
            <p:ph idx="1"/>
          </p:nvPr>
        </p:nvSpPr>
        <p:spPr/>
        <p:txBody>
          <a:bodyPr/>
          <a:lstStyle/>
          <a:p>
            <a:r>
              <a:rPr lang="en-US" altLang="zh-TW" dirty="0"/>
              <a:t>Mean shift segmentation is the inverse of the watershed algorithm =&gt; find the peaks (modes) and then expand the region.</a:t>
            </a:r>
          </a:p>
          <a:p>
            <a:endParaRPr lang="zh-TW" altLang="en-US" dirty="0"/>
          </a:p>
        </p:txBody>
      </p:sp>
      <p:sp>
        <p:nvSpPr>
          <p:cNvPr id="4" name="文字方塊 3">
            <a:extLst>
              <a:ext uri="{FF2B5EF4-FFF2-40B4-BE49-F238E27FC236}">
                <a16:creationId xmlns:a16="http://schemas.microsoft.com/office/drawing/2014/main" id="{84F9C537-68BB-4BD5-8E54-51F3E86F72ED}"/>
              </a:ext>
            </a:extLst>
          </p:cNvPr>
          <p:cNvSpPr txBox="1"/>
          <p:nvPr/>
        </p:nvSpPr>
        <p:spPr>
          <a:xfrm>
            <a:off x="251520" y="6381328"/>
            <a:ext cx="6804248" cy="369332"/>
          </a:xfrm>
          <a:prstGeom prst="rect">
            <a:avLst/>
          </a:prstGeom>
          <a:noFill/>
        </p:spPr>
        <p:txBody>
          <a:bodyPr wrap="square" rtlCol="0">
            <a:spAutoFit/>
          </a:bodyPr>
          <a:lstStyle/>
          <a:p>
            <a:r>
              <a:rPr lang="en-US" altLang="zh-TW" dirty="0">
                <a:hlinkClick r:id="rId3"/>
              </a:rPr>
              <a:t>https://www.youtube.com/watch?v=TMPEujQrY70</a:t>
            </a:r>
            <a:r>
              <a:rPr lang="zh-TW" altLang="en-US" dirty="0"/>
              <a:t>   </a:t>
            </a:r>
            <a:r>
              <a:rPr lang="en-US" altLang="zh-TW" dirty="0"/>
              <a:t>1:00</a:t>
            </a:r>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143745" y="226396"/>
            <a:ext cx="5019055" cy="685800"/>
          </a:xfrm>
        </p:spPr>
        <p:txBody>
          <a:bodyPr>
            <a:normAutofit/>
          </a:bodyPr>
          <a:lstStyle/>
          <a:p>
            <a:pPr eaLnBrk="1" fontAlgn="auto" hangingPunct="1">
              <a:spcAft>
                <a:spcPts val="0"/>
              </a:spcAft>
              <a:defRPr/>
            </a:pPr>
            <a:r>
              <a:rPr lang="en-US" altLang="he-IL" sz="3800" dirty="0">
                <a:ea typeface="新細明體" pitchFamily="18" charset="-120"/>
              </a:rPr>
              <a:t>Intuitive Description</a:t>
            </a:r>
          </a:p>
        </p:txBody>
      </p:sp>
      <p:sp>
        <p:nvSpPr>
          <p:cNvPr id="64515" name="Oval 101"/>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16" name="Oval 102"/>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17" name="Oval 103"/>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18" name="Oval 104"/>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19" name="Oval 105"/>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0" name="Oval 106"/>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1" name="Oval 107"/>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2" name="Oval 108"/>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3" name="Oval 109"/>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4" name="Oval 110"/>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5" name="Oval 111"/>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6" name="Oval 112"/>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7" name="Oval 113"/>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8" name="Oval 114"/>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29" name="Oval 115"/>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0" name="Oval 116"/>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1" name="Oval 117"/>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2" name="Oval 118"/>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3" name="Oval 119"/>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4" name="Oval 120"/>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5" name="Oval 121"/>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6" name="Oval 122"/>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7" name="Oval 123"/>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8" name="Oval 124"/>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39" name="Oval 125"/>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0" name="Oval 126"/>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1" name="Oval 127"/>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2" name="Oval 128"/>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3" name="Oval 129"/>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4" name="Oval 130"/>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5" name="Oval 131"/>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6" name="Oval 132"/>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7" name="Oval 133"/>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8" name="Oval 134"/>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49" name="Oval 135"/>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0" name="Oval 136"/>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1" name="Oval 137"/>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2" name="Oval 138"/>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3" name="Oval 139"/>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4" name="Oval 140"/>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5" name="Oval 141"/>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6" name="Oval 142"/>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7" name="Oval 143"/>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8" name="Oval 144"/>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59" name="Oval 145"/>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0" name="Oval 146"/>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1" name="Oval 147"/>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2" name="Oval 148"/>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3" name="Oval 149"/>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4" name="Oval 150"/>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5" name="Oval 151"/>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6" name="Oval 152"/>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7" name="Oval 153"/>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8" name="Oval 154"/>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69" name="Oval 155"/>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0" name="Oval 156"/>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1" name="Oval 157"/>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2" name="Oval 158"/>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3" name="Oval 159"/>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4" name="Oval 160"/>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5" name="Oval 161"/>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6" name="Oval 162"/>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7" name="Oval 163"/>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8" name="Oval 164"/>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79" name="Oval 165"/>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0" name="Oval 166"/>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1" name="Oval 167"/>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2" name="Oval 168"/>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3" name="Oval 169"/>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4" name="Oval 170"/>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5" name="Oval 171"/>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6" name="Oval 172"/>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7" name="Oval 173"/>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8" name="Oval 174"/>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89" name="Oval 175"/>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0" name="Oval 176"/>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1" name="Oval 177"/>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2" name="Oval 178"/>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3" name="Oval 179"/>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4" name="Oval 180"/>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5" name="Oval 181"/>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6" name="Oval 182"/>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7" name="Oval 183"/>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8" name="Oval 184"/>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599" name="Oval 185"/>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0" name="Oval 186"/>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1" name="Oval 187"/>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2" name="Oval 188"/>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3" name="Oval 189"/>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4" name="Oval 190"/>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5" name="Oval 191"/>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6" name="Oval 192"/>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4607" name="Rectangle 194"/>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206"/>
          <p:cNvGrpSpPr>
            <a:grpSpLocks/>
          </p:cNvGrpSpPr>
          <p:nvPr/>
        </p:nvGrpSpPr>
        <p:grpSpPr bwMode="auto">
          <a:xfrm>
            <a:off x="2590800" y="1524000"/>
            <a:ext cx="2819400" cy="2895600"/>
            <a:chOff x="3744" y="4464"/>
            <a:chExt cx="1776" cy="1824"/>
          </a:xfrm>
        </p:grpSpPr>
        <p:sp>
          <p:nvSpPr>
            <p:cNvPr id="64621" name="Oval 193"/>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201"/>
            <p:cNvGrpSpPr>
              <a:grpSpLocks/>
            </p:cNvGrpSpPr>
            <p:nvPr/>
          </p:nvGrpSpPr>
          <p:grpSpPr bwMode="auto">
            <a:xfrm>
              <a:off x="4491" y="5231"/>
              <a:ext cx="288" cy="288"/>
              <a:chOff x="4486" y="3484"/>
              <a:chExt cx="288" cy="288"/>
            </a:xfrm>
          </p:grpSpPr>
          <p:sp>
            <p:nvSpPr>
              <p:cNvPr id="64623" name="Oval 195"/>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4624" name="Line 196"/>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4625" name="Line 200"/>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grpSp>
        <p:nvGrpSpPr>
          <p:cNvPr id="4" name="Group 209"/>
          <p:cNvGrpSpPr>
            <a:grpSpLocks/>
          </p:cNvGrpSpPr>
          <p:nvPr/>
        </p:nvGrpSpPr>
        <p:grpSpPr bwMode="auto">
          <a:xfrm>
            <a:off x="4343400" y="2895600"/>
            <a:ext cx="457200" cy="457200"/>
            <a:chOff x="4486" y="3484"/>
            <a:chExt cx="288" cy="288"/>
          </a:xfrm>
        </p:grpSpPr>
        <p:sp>
          <p:nvSpPr>
            <p:cNvPr id="64618" name="Oval 210"/>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4619" name="Line 211"/>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4620" name="Line 212"/>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8405" name="AutoShape 213"/>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dirty="0">
                <a:latin typeface="Calibri" pitchFamily="34" charset="0"/>
              </a:rPr>
              <a:t>Region of</a:t>
            </a:r>
          </a:p>
          <a:p>
            <a:pPr algn="ctr"/>
            <a:r>
              <a:rPr kumimoji="0" lang="en-US" altLang="zh-TW" sz="1600" dirty="0">
                <a:latin typeface="Calibri" pitchFamily="34" charset="0"/>
              </a:rPr>
              <a:t>interest</a:t>
            </a:r>
          </a:p>
        </p:txBody>
      </p:sp>
      <p:sp>
        <p:nvSpPr>
          <p:cNvPr id="8407" name="Freeform 215"/>
          <p:cNvSpPr>
            <a:spLocks/>
          </p:cNvSpPr>
          <p:nvPr/>
        </p:nvSpPr>
        <p:spPr bwMode="auto">
          <a:xfrm>
            <a:off x="5310188" y="1443038"/>
            <a:ext cx="2170112" cy="1014412"/>
          </a:xfrm>
          <a:custGeom>
            <a:avLst/>
            <a:gdLst>
              <a:gd name="T0" fmla="*/ 2147483647 w 1367"/>
              <a:gd name="T1" fmla="*/ 2147483647 h 639"/>
              <a:gd name="T2" fmla="*/ 2147483647 w 1367"/>
              <a:gd name="T3" fmla="*/ 2147483647 h 639"/>
              <a:gd name="T4" fmla="*/ 2147483647 w 1367"/>
              <a:gd name="T5" fmla="*/ 2147483647 h 639"/>
              <a:gd name="T6" fmla="*/ 2147483647 w 1367"/>
              <a:gd name="T7" fmla="*/ 2147483647 h 639"/>
              <a:gd name="T8" fmla="*/ 2147483647 w 1367"/>
              <a:gd name="T9" fmla="*/ 2147483647 h 639"/>
              <a:gd name="T10" fmla="*/ 2147483647 w 1367"/>
              <a:gd name="T11" fmla="*/ 2147483647 h 639"/>
              <a:gd name="T12" fmla="*/ 2147483647 w 1367"/>
              <a:gd name="T13" fmla="*/ 2147483647 h 639"/>
              <a:gd name="T14" fmla="*/ 2147483647 w 1367"/>
              <a:gd name="T15" fmla="*/ 2147483647 h 639"/>
              <a:gd name="T16" fmla="*/ 2147483647 w 1367"/>
              <a:gd name="T17" fmla="*/ 2147483647 h 639"/>
              <a:gd name="T18" fmla="*/ 2147483647 w 1367"/>
              <a:gd name="T19" fmla="*/ 2147483647 h 639"/>
              <a:gd name="T20" fmla="*/ 2147483647 w 1367"/>
              <a:gd name="T21" fmla="*/ 2147483647 h 639"/>
              <a:gd name="T22" fmla="*/ 2147483647 w 1367"/>
              <a:gd name="T23" fmla="*/ 2147483647 h 639"/>
              <a:gd name="T24" fmla="*/ 2147483647 w 1367"/>
              <a:gd name="T25" fmla="*/ 2147483647 h 639"/>
              <a:gd name="T26" fmla="*/ 2147483647 w 1367"/>
              <a:gd name="T27" fmla="*/ 2147483647 h 639"/>
              <a:gd name="T28" fmla="*/ 2147483647 w 1367"/>
              <a:gd name="T29" fmla="*/ 2147483647 h 639"/>
              <a:gd name="T30" fmla="*/ 2147483647 w 1367"/>
              <a:gd name="T31" fmla="*/ 2147483647 h 639"/>
              <a:gd name="T32" fmla="*/ 2147483647 w 1367"/>
              <a:gd name="T33" fmla="*/ 2147483647 h 639"/>
              <a:gd name="T34" fmla="*/ 2147483647 w 1367"/>
              <a:gd name="T35" fmla="*/ 2147483647 h 639"/>
              <a:gd name="T36" fmla="*/ 2147483647 w 1367"/>
              <a:gd name="T37" fmla="*/ 2147483647 h 639"/>
              <a:gd name="T38" fmla="*/ 2147483647 w 1367"/>
              <a:gd name="T39" fmla="*/ 2147483647 h 639"/>
              <a:gd name="T40" fmla="*/ 0 w 1367"/>
              <a:gd name="T41" fmla="*/ 2147483647 h 6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7"/>
              <a:gd name="T64" fmla="*/ 0 h 639"/>
              <a:gd name="T65" fmla="*/ 1367 w 1367"/>
              <a:gd name="T66" fmla="*/ 639 h 6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7" h="639">
                <a:moveTo>
                  <a:pt x="1367" y="21"/>
                </a:moveTo>
                <a:cubicBezTo>
                  <a:pt x="1305" y="0"/>
                  <a:pt x="1340" y="5"/>
                  <a:pt x="1263" y="14"/>
                </a:cubicBezTo>
                <a:cubicBezTo>
                  <a:pt x="1213" y="31"/>
                  <a:pt x="1233" y="20"/>
                  <a:pt x="1201" y="42"/>
                </a:cubicBezTo>
                <a:cubicBezTo>
                  <a:pt x="1119" y="162"/>
                  <a:pt x="1014" y="134"/>
                  <a:pt x="874" y="139"/>
                </a:cubicBezTo>
                <a:cubicBezTo>
                  <a:pt x="826" y="149"/>
                  <a:pt x="851" y="142"/>
                  <a:pt x="798" y="160"/>
                </a:cubicBezTo>
                <a:cubicBezTo>
                  <a:pt x="784" y="165"/>
                  <a:pt x="756" y="174"/>
                  <a:pt x="756" y="174"/>
                </a:cubicBezTo>
                <a:cubicBezTo>
                  <a:pt x="752" y="181"/>
                  <a:pt x="749" y="189"/>
                  <a:pt x="743" y="194"/>
                </a:cubicBezTo>
                <a:cubicBezTo>
                  <a:pt x="737" y="199"/>
                  <a:pt x="727" y="196"/>
                  <a:pt x="722" y="201"/>
                </a:cubicBezTo>
                <a:cubicBezTo>
                  <a:pt x="717" y="206"/>
                  <a:pt x="719" y="216"/>
                  <a:pt x="715" y="222"/>
                </a:cubicBezTo>
                <a:cubicBezTo>
                  <a:pt x="707" y="237"/>
                  <a:pt x="696" y="250"/>
                  <a:pt x="687" y="264"/>
                </a:cubicBezTo>
                <a:cubicBezTo>
                  <a:pt x="667" y="293"/>
                  <a:pt x="667" y="321"/>
                  <a:pt x="631" y="333"/>
                </a:cubicBezTo>
                <a:cubicBezTo>
                  <a:pt x="570" y="375"/>
                  <a:pt x="510" y="370"/>
                  <a:pt x="437" y="375"/>
                </a:cubicBezTo>
                <a:cubicBezTo>
                  <a:pt x="425" y="377"/>
                  <a:pt x="413" y="379"/>
                  <a:pt x="402" y="382"/>
                </a:cubicBezTo>
                <a:cubicBezTo>
                  <a:pt x="388" y="386"/>
                  <a:pt x="361" y="396"/>
                  <a:pt x="361" y="396"/>
                </a:cubicBezTo>
                <a:cubicBezTo>
                  <a:pt x="356" y="403"/>
                  <a:pt x="353" y="410"/>
                  <a:pt x="347" y="416"/>
                </a:cubicBezTo>
                <a:cubicBezTo>
                  <a:pt x="341" y="422"/>
                  <a:pt x="332" y="424"/>
                  <a:pt x="326" y="430"/>
                </a:cubicBezTo>
                <a:cubicBezTo>
                  <a:pt x="297" y="464"/>
                  <a:pt x="287" y="503"/>
                  <a:pt x="250" y="528"/>
                </a:cubicBezTo>
                <a:cubicBezTo>
                  <a:pt x="231" y="555"/>
                  <a:pt x="210" y="587"/>
                  <a:pt x="180" y="597"/>
                </a:cubicBezTo>
                <a:cubicBezTo>
                  <a:pt x="166" y="606"/>
                  <a:pt x="153" y="616"/>
                  <a:pt x="139" y="625"/>
                </a:cubicBezTo>
                <a:cubicBezTo>
                  <a:pt x="132" y="630"/>
                  <a:pt x="118" y="639"/>
                  <a:pt x="118" y="639"/>
                </a:cubicBezTo>
                <a:cubicBezTo>
                  <a:pt x="106" y="638"/>
                  <a:pt x="30" y="625"/>
                  <a:pt x="0" y="625"/>
                </a:cubicBezTo>
              </a:path>
            </a:pathLst>
          </a:custGeom>
          <a:noFill/>
          <a:ln w="9525">
            <a:solidFill>
              <a:srgbClr val="00CCFF"/>
            </a:solidFill>
            <a:prstDash val="dash"/>
            <a:round/>
            <a:headEnd/>
            <a:tailEnd type="stealth" w="med" len="med"/>
          </a:ln>
        </p:spPr>
        <p:txBody>
          <a:bodyPr/>
          <a:lstStyle/>
          <a:p>
            <a:endParaRPr lang="zh-TW" altLang="en-US"/>
          </a:p>
        </p:txBody>
      </p:sp>
      <p:sp>
        <p:nvSpPr>
          <p:cNvPr id="8408" name="AutoShape 216"/>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dirty="0">
                <a:latin typeface="Calibri" pitchFamily="34" charset="0"/>
              </a:rPr>
              <a:t>Center of</a:t>
            </a:r>
          </a:p>
          <a:p>
            <a:pPr algn="ctr"/>
            <a:r>
              <a:rPr kumimoji="0" lang="en-US" altLang="zh-TW" sz="1600" dirty="0">
                <a:latin typeface="Calibri" pitchFamily="34" charset="0"/>
              </a:rPr>
              <a:t>mass</a:t>
            </a:r>
          </a:p>
        </p:txBody>
      </p:sp>
      <p:sp>
        <p:nvSpPr>
          <p:cNvPr id="8409" name="Freeform 217"/>
          <p:cNvSpPr>
            <a:spLocks/>
          </p:cNvSpPr>
          <p:nvPr/>
        </p:nvSpPr>
        <p:spPr bwMode="auto">
          <a:xfrm>
            <a:off x="4645025" y="2103438"/>
            <a:ext cx="2824163" cy="930275"/>
          </a:xfrm>
          <a:custGeom>
            <a:avLst/>
            <a:gdLst>
              <a:gd name="T0" fmla="*/ 2147483647 w 1779"/>
              <a:gd name="T1" fmla="*/ 2147483647 h 586"/>
              <a:gd name="T2" fmla="*/ 2147483647 w 1779"/>
              <a:gd name="T3" fmla="*/ 2147483647 h 586"/>
              <a:gd name="T4" fmla="*/ 2147483647 w 1779"/>
              <a:gd name="T5" fmla="*/ 0 h 586"/>
              <a:gd name="T6" fmla="*/ 2147483647 w 1779"/>
              <a:gd name="T7" fmla="*/ 2147483647 h 586"/>
              <a:gd name="T8" fmla="*/ 2147483647 w 1779"/>
              <a:gd name="T9" fmla="*/ 2147483647 h 586"/>
              <a:gd name="T10" fmla="*/ 2147483647 w 1779"/>
              <a:gd name="T11" fmla="*/ 2147483647 h 586"/>
              <a:gd name="T12" fmla="*/ 2147483647 w 1779"/>
              <a:gd name="T13" fmla="*/ 2147483647 h 586"/>
              <a:gd name="T14" fmla="*/ 2147483647 w 1779"/>
              <a:gd name="T15" fmla="*/ 2147483647 h 586"/>
              <a:gd name="T16" fmla="*/ 2147483647 w 1779"/>
              <a:gd name="T17" fmla="*/ 2147483647 h 586"/>
              <a:gd name="T18" fmla="*/ 2147483647 w 1779"/>
              <a:gd name="T19" fmla="*/ 2147483647 h 586"/>
              <a:gd name="T20" fmla="*/ 2147483647 w 1779"/>
              <a:gd name="T21" fmla="*/ 2147483647 h 586"/>
              <a:gd name="T22" fmla="*/ 2147483647 w 1779"/>
              <a:gd name="T23" fmla="*/ 2147483647 h 586"/>
              <a:gd name="T24" fmla="*/ 2147483647 w 1779"/>
              <a:gd name="T25" fmla="*/ 2147483647 h 586"/>
              <a:gd name="T26" fmla="*/ 2147483647 w 1779"/>
              <a:gd name="T27" fmla="*/ 2147483647 h 586"/>
              <a:gd name="T28" fmla="*/ 2147483647 w 1779"/>
              <a:gd name="T29" fmla="*/ 2147483647 h 586"/>
              <a:gd name="T30" fmla="*/ 2147483647 w 1779"/>
              <a:gd name="T31" fmla="*/ 2147483647 h 586"/>
              <a:gd name="T32" fmla="*/ 2147483647 w 1779"/>
              <a:gd name="T33" fmla="*/ 2147483647 h 586"/>
              <a:gd name="T34" fmla="*/ 2147483647 w 1779"/>
              <a:gd name="T35" fmla="*/ 2147483647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9"/>
              <a:gd name="T55" fmla="*/ 0 h 586"/>
              <a:gd name="T56" fmla="*/ 1779 w 1779"/>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9" h="586">
                <a:moveTo>
                  <a:pt x="1779" y="42"/>
                </a:moveTo>
                <a:cubicBezTo>
                  <a:pt x="1748" y="11"/>
                  <a:pt x="1767" y="24"/>
                  <a:pt x="1717" y="7"/>
                </a:cubicBezTo>
                <a:cubicBezTo>
                  <a:pt x="1710" y="5"/>
                  <a:pt x="1696" y="0"/>
                  <a:pt x="1696" y="0"/>
                </a:cubicBezTo>
                <a:cubicBezTo>
                  <a:pt x="1633" y="3"/>
                  <a:pt x="1487" y="3"/>
                  <a:pt x="1418" y="42"/>
                </a:cubicBezTo>
                <a:cubicBezTo>
                  <a:pt x="1390" y="58"/>
                  <a:pt x="1362" y="80"/>
                  <a:pt x="1335" y="98"/>
                </a:cubicBezTo>
                <a:cubicBezTo>
                  <a:pt x="1318" y="109"/>
                  <a:pt x="1286" y="132"/>
                  <a:pt x="1286" y="132"/>
                </a:cubicBezTo>
                <a:cubicBezTo>
                  <a:pt x="1222" y="235"/>
                  <a:pt x="1110" y="243"/>
                  <a:pt x="1002" y="250"/>
                </a:cubicBezTo>
                <a:cubicBezTo>
                  <a:pt x="931" y="260"/>
                  <a:pt x="864" y="281"/>
                  <a:pt x="801" y="313"/>
                </a:cubicBezTo>
                <a:cubicBezTo>
                  <a:pt x="777" y="325"/>
                  <a:pt x="762" y="348"/>
                  <a:pt x="738" y="361"/>
                </a:cubicBezTo>
                <a:cubicBezTo>
                  <a:pt x="708" y="378"/>
                  <a:pt x="672" y="393"/>
                  <a:pt x="648" y="417"/>
                </a:cubicBezTo>
                <a:cubicBezTo>
                  <a:pt x="600" y="465"/>
                  <a:pt x="623" y="448"/>
                  <a:pt x="586" y="472"/>
                </a:cubicBezTo>
                <a:cubicBezTo>
                  <a:pt x="569" y="522"/>
                  <a:pt x="593" y="462"/>
                  <a:pt x="558" y="514"/>
                </a:cubicBezTo>
                <a:cubicBezTo>
                  <a:pt x="554" y="520"/>
                  <a:pt x="556" y="530"/>
                  <a:pt x="551" y="535"/>
                </a:cubicBezTo>
                <a:cubicBezTo>
                  <a:pt x="539" y="547"/>
                  <a:pt x="523" y="554"/>
                  <a:pt x="509" y="563"/>
                </a:cubicBezTo>
                <a:cubicBezTo>
                  <a:pt x="502" y="567"/>
                  <a:pt x="488" y="576"/>
                  <a:pt x="488" y="576"/>
                </a:cubicBezTo>
                <a:cubicBezTo>
                  <a:pt x="379" y="572"/>
                  <a:pt x="283" y="560"/>
                  <a:pt x="176" y="549"/>
                </a:cubicBezTo>
                <a:cubicBezTo>
                  <a:pt x="168" y="550"/>
                  <a:pt x="26" y="560"/>
                  <a:pt x="3" y="583"/>
                </a:cubicBezTo>
                <a:cubicBezTo>
                  <a:pt x="0" y="586"/>
                  <a:pt x="12" y="583"/>
                  <a:pt x="16" y="583"/>
                </a:cubicBezTo>
              </a:path>
            </a:pathLst>
          </a:custGeom>
          <a:noFill/>
          <a:ln w="9525">
            <a:solidFill>
              <a:srgbClr val="FF9900"/>
            </a:solidFill>
            <a:prstDash val="dash"/>
            <a:round/>
            <a:headEnd/>
            <a:tailEnd type="stealth" w="med" len="med"/>
          </a:ln>
        </p:spPr>
        <p:txBody>
          <a:bodyPr/>
          <a:lstStyle/>
          <a:p>
            <a:endParaRPr lang="zh-TW" altLang="en-US"/>
          </a:p>
        </p:txBody>
      </p:sp>
      <p:sp>
        <p:nvSpPr>
          <p:cNvPr id="8410" name="AutoShape 218"/>
          <p:cNvSpPr>
            <a:spLocks noChangeArrowheads="1"/>
          </p:cNvSpPr>
          <p:nvPr/>
        </p:nvSpPr>
        <p:spPr bwMode="auto">
          <a:xfrm rot="880212">
            <a:off x="3997325" y="2968625"/>
            <a:ext cx="609600" cy="152400"/>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p>
            <a:endParaRPr kumimoji="0" lang="zh-TW" altLang="en-US">
              <a:latin typeface="Calibri" pitchFamily="34" charset="0"/>
            </a:endParaRPr>
          </a:p>
        </p:txBody>
      </p:sp>
      <p:sp>
        <p:nvSpPr>
          <p:cNvPr id="8411" name="AutoShape 219"/>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sp>
        <p:nvSpPr>
          <p:cNvPr id="8412" name="Freeform 220"/>
          <p:cNvSpPr>
            <a:spLocks/>
          </p:cNvSpPr>
          <p:nvPr/>
        </p:nvSpPr>
        <p:spPr bwMode="auto">
          <a:xfrm>
            <a:off x="4043363" y="3140075"/>
            <a:ext cx="3403600" cy="2632075"/>
          </a:xfrm>
          <a:custGeom>
            <a:avLst/>
            <a:gdLst>
              <a:gd name="T0" fmla="*/ 2147483647 w 2144"/>
              <a:gd name="T1" fmla="*/ 2147483647 h 1658"/>
              <a:gd name="T2" fmla="*/ 2147483647 w 2144"/>
              <a:gd name="T3" fmla="*/ 2147483647 h 1658"/>
              <a:gd name="T4" fmla="*/ 2147483647 w 2144"/>
              <a:gd name="T5" fmla="*/ 2147483647 h 1658"/>
              <a:gd name="T6" fmla="*/ 2147483647 w 2144"/>
              <a:gd name="T7" fmla="*/ 2147483647 h 1658"/>
              <a:gd name="T8" fmla="*/ 2147483647 w 2144"/>
              <a:gd name="T9" fmla="*/ 2147483647 h 1658"/>
              <a:gd name="T10" fmla="*/ 2147483647 w 2144"/>
              <a:gd name="T11" fmla="*/ 2147483647 h 1658"/>
              <a:gd name="T12" fmla="*/ 2147483647 w 2144"/>
              <a:gd name="T13" fmla="*/ 2147483647 h 1658"/>
              <a:gd name="T14" fmla="*/ 2147483647 w 2144"/>
              <a:gd name="T15" fmla="*/ 2147483647 h 1658"/>
              <a:gd name="T16" fmla="*/ 2147483647 w 2144"/>
              <a:gd name="T17" fmla="*/ 2147483647 h 1658"/>
              <a:gd name="T18" fmla="*/ 2147483647 w 2144"/>
              <a:gd name="T19" fmla="*/ 2147483647 h 1658"/>
              <a:gd name="T20" fmla="*/ 2147483647 w 2144"/>
              <a:gd name="T21" fmla="*/ 2147483647 h 1658"/>
              <a:gd name="T22" fmla="*/ 2147483647 w 2144"/>
              <a:gd name="T23" fmla="*/ 2147483647 h 1658"/>
              <a:gd name="T24" fmla="*/ 2147483647 w 2144"/>
              <a:gd name="T25" fmla="*/ 2147483647 h 1658"/>
              <a:gd name="T26" fmla="*/ 2147483647 w 2144"/>
              <a:gd name="T27" fmla="*/ 2147483647 h 1658"/>
              <a:gd name="T28" fmla="*/ 2147483647 w 2144"/>
              <a:gd name="T29" fmla="*/ 2147483647 h 1658"/>
              <a:gd name="T30" fmla="*/ 2147483647 w 2144"/>
              <a:gd name="T31" fmla="*/ 2147483647 h 1658"/>
              <a:gd name="T32" fmla="*/ 2147483647 w 2144"/>
              <a:gd name="T33" fmla="*/ 2147483647 h 1658"/>
              <a:gd name="T34" fmla="*/ 2147483647 w 2144"/>
              <a:gd name="T35" fmla="*/ 2147483647 h 1658"/>
              <a:gd name="T36" fmla="*/ 2147483647 w 2144"/>
              <a:gd name="T37" fmla="*/ 2147483647 h 1658"/>
              <a:gd name="T38" fmla="*/ 2147483647 w 2144"/>
              <a:gd name="T39" fmla="*/ 2147483647 h 1658"/>
              <a:gd name="T40" fmla="*/ 2147483647 w 2144"/>
              <a:gd name="T41" fmla="*/ 2147483647 h 1658"/>
              <a:gd name="T42" fmla="*/ 2147483647 w 2144"/>
              <a:gd name="T43" fmla="*/ 2147483647 h 1658"/>
              <a:gd name="T44" fmla="*/ 2147483647 w 2144"/>
              <a:gd name="T45" fmla="*/ 2147483647 h 1658"/>
              <a:gd name="T46" fmla="*/ 2147483647 w 2144"/>
              <a:gd name="T47" fmla="*/ 2147483647 h 1658"/>
              <a:gd name="T48" fmla="*/ 0 w 2144"/>
              <a:gd name="T49" fmla="*/ 2147483647 h 1658"/>
              <a:gd name="T50" fmla="*/ 2147483647 w 2144"/>
              <a:gd name="T51" fmla="*/ 2147483647 h 1658"/>
              <a:gd name="T52" fmla="*/ 2147483647 w 2144"/>
              <a:gd name="T53" fmla="*/ 2147483647 h 1658"/>
              <a:gd name="T54" fmla="*/ 2147483647 w 2144"/>
              <a:gd name="T55" fmla="*/ 0 h 1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4"/>
              <a:gd name="T85" fmla="*/ 0 h 1658"/>
              <a:gd name="T86" fmla="*/ 2144 w 2144"/>
              <a:gd name="T87" fmla="*/ 1658 h 1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4" h="1658">
                <a:moveTo>
                  <a:pt x="2144" y="1658"/>
                </a:moveTo>
                <a:cubicBezTo>
                  <a:pt x="2101" y="1644"/>
                  <a:pt x="2079" y="1621"/>
                  <a:pt x="2033" y="1610"/>
                </a:cubicBezTo>
                <a:cubicBezTo>
                  <a:pt x="1970" y="1563"/>
                  <a:pt x="2038" y="1608"/>
                  <a:pt x="1978" y="1582"/>
                </a:cubicBezTo>
                <a:cubicBezTo>
                  <a:pt x="1954" y="1571"/>
                  <a:pt x="1937" y="1548"/>
                  <a:pt x="1915" y="1534"/>
                </a:cubicBezTo>
                <a:cubicBezTo>
                  <a:pt x="1905" y="1519"/>
                  <a:pt x="1891" y="1507"/>
                  <a:pt x="1881" y="1492"/>
                </a:cubicBezTo>
                <a:cubicBezTo>
                  <a:pt x="1845" y="1435"/>
                  <a:pt x="1915" y="1512"/>
                  <a:pt x="1853" y="1450"/>
                </a:cubicBezTo>
                <a:cubicBezTo>
                  <a:pt x="1844" y="1422"/>
                  <a:pt x="1835" y="1411"/>
                  <a:pt x="1811" y="1395"/>
                </a:cubicBezTo>
                <a:cubicBezTo>
                  <a:pt x="1769" y="1269"/>
                  <a:pt x="1577" y="1294"/>
                  <a:pt x="1485" y="1291"/>
                </a:cubicBezTo>
                <a:cubicBezTo>
                  <a:pt x="1455" y="1281"/>
                  <a:pt x="1432" y="1266"/>
                  <a:pt x="1402" y="1256"/>
                </a:cubicBezTo>
                <a:cubicBezTo>
                  <a:pt x="1395" y="1254"/>
                  <a:pt x="1381" y="1249"/>
                  <a:pt x="1381" y="1249"/>
                </a:cubicBezTo>
                <a:cubicBezTo>
                  <a:pt x="1333" y="1201"/>
                  <a:pt x="1355" y="1218"/>
                  <a:pt x="1318" y="1193"/>
                </a:cubicBezTo>
                <a:cubicBezTo>
                  <a:pt x="1284" y="1141"/>
                  <a:pt x="1329" y="1204"/>
                  <a:pt x="1284" y="1159"/>
                </a:cubicBezTo>
                <a:cubicBezTo>
                  <a:pt x="1266" y="1141"/>
                  <a:pt x="1265" y="1116"/>
                  <a:pt x="1249" y="1096"/>
                </a:cubicBezTo>
                <a:cubicBezTo>
                  <a:pt x="1227" y="1070"/>
                  <a:pt x="1193" y="1053"/>
                  <a:pt x="1166" y="1034"/>
                </a:cubicBezTo>
                <a:cubicBezTo>
                  <a:pt x="1156" y="1027"/>
                  <a:pt x="1143" y="1028"/>
                  <a:pt x="1131" y="1027"/>
                </a:cubicBezTo>
                <a:cubicBezTo>
                  <a:pt x="1080" y="1023"/>
                  <a:pt x="1029" y="1022"/>
                  <a:pt x="978" y="1020"/>
                </a:cubicBezTo>
                <a:cubicBezTo>
                  <a:pt x="881" y="1003"/>
                  <a:pt x="810" y="950"/>
                  <a:pt x="749" y="874"/>
                </a:cubicBezTo>
                <a:cubicBezTo>
                  <a:pt x="731" y="852"/>
                  <a:pt x="711" y="842"/>
                  <a:pt x="701" y="812"/>
                </a:cubicBezTo>
                <a:cubicBezTo>
                  <a:pt x="690" y="779"/>
                  <a:pt x="679" y="753"/>
                  <a:pt x="666" y="722"/>
                </a:cubicBezTo>
                <a:cubicBezTo>
                  <a:pt x="651" y="685"/>
                  <a:pt x="646" y="650"/>
                  <a:pt x="624" y="617"/>
                </a:cubicBezTo>
                <a:cubicBezTo>
                  <a:pt x="612" y="578"/>
                  <a:pt x="598" y="572"/>
                  <a:pt x="562" y="548"/>
                </a:cubicBezTo>
                <a:cubicBezTo>
                  <a:pt x="554" y="543"/>
                  <a:pt x="550" y="532"/>
                  <a:pt x="541" y="527"/>
                </a:cubicBezTo>
                <a:cubicBezTo>
                  <a:pt x="478" y="491"/>
                  <a:pt x="381" y="480"/>
                  <a:pt x="312" y="472"/>
                </a:cubicBezTo>
                <a:cubicBezTo>
                  <a:pt x="227" y="444"/>
                  <a:pt x="125" y="430"/>
                  <a:pt x="48" y="382"/>
                </a:cubicBezTo>
                <a:cubicBezTo>
                  <a:pt x="30" y="353"/>
                  <a:pt x="18" y="325"/>
                  <a:pt x="0" y="298"/>
                </a:cubicBezTo>
                <a:cubicBezTo>
                  <a:pt x="7" y="224"/>
                  <a:pt x="6" y="167"/>
                  <a:pt x="69" y="125"/>
                </a:cubicBezTo>
                <a:cubicBezTo>
                  <a:pt x="83" y="103"/>
                  <a:pt x="121" y="77"/>
                  <a:pt x="146" y="69"/>
                </a:cubicBezTo>
                <a:cubicBezTo>
                  <a:pt x="164" y="42"/>
                  <a:pt x="187" y="36"/>
                  <a:pt x="187" y="0"/>
                </a:cubicBezTo>
              </a:path>
            </a:pathLst>
          </a:custGeom>
          <a:noFill/>
          <a:ln w="9525">
            <a:solidFill>
              <a:schemeClr val="tx1"/>
            </a:solidFill>
            <a:prstDash val="dash"/>
            <a:round/>
            <a:headEnd/>
            <a:tailEnd type="stealth" w="med" len="med"/>
          </a:ln>
        </p:spPr>
        <p:txBody>
          <a:bodyPr/>
          <a:lstStyle/>
          <a:p>
            <a:endParaRPr lang="zh-TW" altLang="en-US"/>
          </a:p>
        </p:txBody>
      </p:sp>
      <p:sp>
        <p:nvSpPr>
          <p:cNvPr id="8413" name="Text Box 221"/>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7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2/3*#ppt_w"/>
                                          </p:val>
                                        </p:tav>
                                        <p:tav tm="100000">
                                          <p:val>
                                            <p:strVal val="#ppt_w"/>
                                          </p:val>
                                        </p:tav>
                                      </p:tavLst>
                                    </p:anim>
                                    <p:anim calcmode="lin" valueType="num">
                                      <p:cBhvr>
                                        <p:cTn id="12" dur="500" fill="hold"/>
                                        <p:tgtEl>
                                          <p:spTgt spid="2"/>
                                        </p:tgtEl>
                                        <p:attrNameLst>
                                          <p:attrName>ppt_h</p:attrName>
                                        </p:attrNameLst>
                                      </p:cBhvr>
                                      <p:tavLst>
                                        <p:tav tm="0">
                                          <p:val>
                                            <p:strVal val="2/3*#ppt_h"/>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8405"/>
                                        </p:tgtEl>
                                        <p:attrNameLst>
                                          <p:attrName>style.visibility</p:attrName>
                                        </p:attrNameLst>
                                      </p:cBhvr>
                                      <p:to>
                                        <p:strVal val="visible"/>
                                      </p:to>
                                    </p:se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8407"/>
                                        </p:tgtEl>
                                        <p:attrNameLst>
                                          <p:attrName>style.visibility</p:attrName>
                                        </p:attrNameLst>
                                      </p:cBhvr>
                                      <p:to>
                                        <p:strVal val="visible"/>
                                      </p:to>
                                    </p:set>
                                    <p:animEffect transition="in" filter="wipe(up)">
                                      <p:cBhvr>
                                        <p:cTn id="18" dur="500"/>
                                        <p:tgtEl>
                                          <p:spTgt spid="8407"/>
                                        </p:tgtEl>
                                      </p:cBhvr>
                                    </p:animEffect>
                                  </p:childTnLst>
                                </p:cTn>
                              </p:par>
                            </p:childTnLst>
                          </p:cTn>
                        </p:par>
                        <p:par>
                          <p:cTn id="19" fill="hold">
                            <p:stCondLst>
                              <p:cond delay="1000"/>
                            </p:stCondLst>
                            <p:childTnLst>
                              <p:par>
                                <p:cTn id="20" presetID="1" presetClass="exit" presetSubtype="0" fill="hold" grpId="1" nodeType="afterEffect">
                                  <p:stCondLst>
                                    <p:cond delay="5000"/>
                                  </p:stCondLst>
                                  <p:childTnLst>
                                    <p:set>
                                      <p:cBhvr>
                                        <p:cTn id="21" dur="1" fill="hold">
                                          <p:stCondLst>
                                            <p:cond delay="0"/>
                                          </p:stCondLst>
                                        </p:cTn>
                                        <p:tgtEl>
                                          <p:spTgt spid="840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4*#ppt_w"/>
                                          </p:val>
                                        </p:tav>
                                        <p:tav tm="100000">
                                          <p:val>
                                            <p:strVal val="#ppt_w"/>
                                          </p:val>
                                        </p:tav>
                                      </p:tavLst>
                                    </p:anim>
                                    <p:anim calcmode="lin" valueType="num">
                                      <p:cBhvr>
                                        <p:cTn id="27" dur="500" fill="hold"/>
                                        <p:tgtEl>
                                          <p:spTgt spid="4"/>
                                        </p:tgtEl>
                                        <p:attrNameLst>
                                          <p:attrName>ppt_h</p:attrName>
                                        </p:attrNameLst>
                                      </p:cBhvr>
                                      <p:tavLst>
                                        <p:tav tm="0">
                                          <p:val>
                                            <p:strVal val="4*#ppt_h"/>
                                          </p:val>
                                        </p:tav>
                                        <p:tav tm="100000">
                                          <p:val>
                                            <p:strVal val="#ppt_h"/>
                                          </p:val>
                                        </p:tav>
                                      </p:tavLst>
                                    </p:anim>
                                  </p:childTnLst>
                                </p:cTn>
                              </p:par>
                              <p:par>
                                <p:cTn id="28" presetID="1" presetClass="entr" presetSubtype="0" fill="hold" grpId="0" nodeType="withEffect">
                                  <p:stCondLst>
                                    <p:cond delay="0"/>
                                  </p:stCondLst>
                                  <p:childTnLst>
                                    <p:set>
                                      <p:cBhvr>
                                        <p:cTn id="29" dur="1" fill="hold">
                                          <p:stCondLst>
                                            <p:cond delay="0"/>
                                          </p:stCondLst>
                                        </p:cTn>
                                        <p:tgtEl>
                                          <p:spTgt spid="8408"/>
                                        </p:tgtEl>
                                        <p:attrNameLst>
                                          <p:attrName>style.visibility</p:attrName>
                                        </p:attrNameLst>
                                      </p:cBhvr>
                                      <p:to>
                                        <p:strVal val="visible"/>
                                      </p:to>
                                    </p:se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8409"/>
                                        </p:tgtEl>
                                        <p:attrNameLst>
                                          <p:attrName>style.visibility</p:attrName>
                                        </p:attrNameLst>
                                      </p:cBhvr>
                                      <p:to>
                                        <p:strVal val="visible"/>
                                      </p:to>
                                    </p:set>
                                    <p:animEffect transition="in" filter="wipe(up)">
                                      <p:cBhvr>
                                        <p:cTn id="33" dur="500"/>
                                        <p:tgtEl>
                                          <p:spTgt spid="8409"/>
                                        </p:tgtEl>
                                      </p:cBhvr>
                                    </p:animEffect>
                                  </p:childTnLst>
                                </p:cTn>
                              </p:par>
                            </p:childTnLst>
                          </p:cTn>
                        </p:par>
                        <p:par>
                          <p:cTn id="34" fill="hold">
                            <p:stCondLst>
                              <p:cond delay="1000"/>
                            </p:stCondLst>
                            <p:childTnLst>
                              <p:par>
                                <p:cTn id="35" presetID="1" presetClass="exit" presetSubtype="0" fill="hold" grpId="1" nodeType="afterEffect">
                                  <p:stCondLst>
                                    <p:cond delay="5000"/>
                                  </p:stCondLst>
                                  <p:childTnLst>
                                    <p:set>
                                      <p:cBhvr>
                                        <p:cTn id="36" dur="1" fill="hold">
                                          <p:stCondLst>
                                            <p:cond delay="0"/>
                                          </p:stCondLst>
                                        </p:cTn>
                                        <p:tgtEl>
                                          <p:spTgt spid="840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410"/>
                                        </p:tgtEl>
                                        <p:attrNameLst>
                                          <p:attrName>style.visibility</p:attrName>
                                        </p:attrNameLst>
                                      </p:cBhvr>
                                      <p:to>
                                        <p:strVal val="visible"/>
                                      </p:to>
                                    </p:set>
                                    <p:animEffect transition="in" filter="wipe(left)">
                                      <p:cBhvr>
                                        <p:cTn id="41" dur="500"/>
                                        <p:tgtEl>
                                          <p:spTgt spid="8410"/>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8411"/>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1" nodeType="afterEffect">
                                  <p:stCondLst>
                                    <p:cond delay="0"/>
                                  </p:stCondLst>
                                  <p:childTnLst>
                                    <p:set>
                                      <p:cBhvr>
                                        <p:cTn id="46" dur="1" fill="hold">
                                          <p:stCondLst>
                                            <p:cond delay="0"/>
                                          </p:stCondLst>
                                        </p:cTn>
                                        <p:tgtEl>
                                          <p:spTgt spid="8411"/>
                                        </p:tgtEl>
                                        <p:attrNameLst>
                                          <p:attrName>style.visibility</p:attrName>
                                        </p:attrNameLst>
                                      </p:cBhvr>
                                      <p:to>
                                        <p:strVal val="visible"/>
                                      </p:to>
                                    </p:se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8412"/>
                                        </p:tgtEl>
                                        <p:attrNameLst>
                                          <p:attrName>style.visibility</p:attrName>
                                        </p:attrNameLst>
                                      </p:cBhvr>
                                      <p:to>
                                        <p:strVal val="visible"/>
                                      </p:to>
                                    </p:set>
                                    <p:animEffect transition="in" filter="wipe(down)">
                                      <p:cBhvr>
                                        <p:cTn id="50" dur="500"/>
                                        <p:tgtEl>
                                          <p:spTgt spid="8412"/>
                                        </p:tgtEl>
                                      </p:cBhvr>
                                    </p:animEffect>
                                  </p:childTnLst>
                                </p:cTn>
                              </p:par>
                            </p:childTnLst>
                          </p:cTn>
                        </p:par>
                        <p:par>
                          <p:cTn id="51" fill="hold">
                            <p:stCondLst>
                              <p:cond delay="1000"/>
                            </p:stCondLst>
                            <p:childTnLst>
                              <p:par>
                                <p:cTn id="52" presetID="1" presetClass="exit" presetSubtype="0" fill="hold" grpId="1" nodeType="afterEffect">
                                  <p:stCondLst>
                                    <p:cond delay="3000"/>
                                  </p:stCondLst>
                                  <p:childTnLst>
                                    <p:set>
                                      <p:cBhvr>
                                        <p:cTn id="53" dur="1" fill="hold">
                                          <p:stCondLst>
                                            <p:cond delay="0"/>
                                          </p:stCondLst>
                                        </p:cTn>
                                        <p:tgtEl>
                                          <p:spTgt spid="8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5" grpId="0" animBg="1"/>
      <p:bldP spid="8407" grpId="0" animBg="1"/>
      <p:bldP spid="8407" grpId="1" animBg="1"/>
      <p:bldP spid="8408" grpId="0" animBg="1"/>
      <p:bldP spid="8409" grpId="0" animBg="1"/>
      <p:bldP spid="8409" grpId="1" animBg="1"/>
      <p:bldP spid="8410" grpId="0" animBg="1"/>
      <p:bldP spid="8411" grpId="0" animBg="1"/>
      <p:bldP spid="8411" grpId="1" animBg="1"/>
      <p:bldP spid="8412" grpId="0" animBg="1"/>
      <p:bldP spid="8412" grpId="1" animBg="1"/>
      <p:bldP spid="84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0"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1"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2"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3"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4"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5"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6"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7"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8"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49"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0"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1"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2"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3"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4"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5"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6"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7"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8"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59"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0"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1"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2"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3"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4"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5"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6"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7"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8"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69"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0"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1"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2"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3"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4"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5"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6"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7"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8"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79"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0"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1"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2"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3"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4"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5"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6"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7"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8"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89"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0"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1"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2"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3"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4"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5"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6"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7"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8"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599"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0"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1"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2"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3"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4"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5"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6"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7"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8"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09"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0"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1"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2"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3"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4"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5"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6"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7"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8"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19"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0"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1"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2"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3"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4"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5"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6"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7"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8"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29"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30"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5631"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2590800" y="1524000"/>
            <a:ext cx="2819400" cy="2895600"/>
            <a:chOff x="3744" y="4464"/>
            <a:chExt cx="1776" cy="1824"/>
          </a:xfrm>
        </p:grpSpPr>
        <p:sp>
          <p:nvSpPr>
            <p:cNvPr id="65641"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65643"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5644"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5645"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grpSp>
        <p:nvGrpSpPr>
          <p:cNvPr id="4" name="Group 102"/>
          <p:cNvGrpSpPr>
            <a:grpSpLocks/>
          </p:cNvGrpSpPr>
          <p:nvPr/>
        </p:nvGrpSpPr>
        <p:grpSpPr bwMode="auto">
          <a:xfrm>
            <a:off x="4343400" y="2895600"/>
            <a:ext cx="457200" cy="457200"/>
            <a:chOff x="4486" y="3484"/>
            <a:chExt cx="288" cy="288"/>
          </a:xfrm>
        </p:grpSpPr>
        <p:sp>
          <p:nvSpPr>
            <p:cNvPr id="65638" name="Oval 103"/>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5639" name="Line 104"/>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5640" name="Line 105"/>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65634" name="AutoShape 106"/>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65635" name="AutoShape 108"/>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sp>
        <p:nvSpPr>
          <p:cNvPr id="65636" name="AutoShape 111"/>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sp>
        <p:nvSpPr>
          <p:cNvPr id="65637" name="Text Box 118"/>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
        <p:nvSpPr>
          <p:cNvPr id="6" name="標題 5">
            <a:extLst>
              <a:ext uri="{FF2B5EF4-FFF2-40B4-BE49-F238E27FC236}">
                <a16:creationId xmlns:a16="http://schemas.microsoft.com/office/drawing/2014/main" id="{A4339309-E7B9-4431-ACE2-6632C1458FE2}"/>
              </a:ext>
            </a:extLst>
          </p:cNvPr>
          <p:cNvSpPr>
            <a:spLocks noGrp="1"/>
          </p:cNvSpPr>
          <p:nvPr>
            <p:ph type="ctrTitle"/>
          </p:nvPr>
        </p:nvSpPr>
        <p:spPr/>
        <p:txBody>
          <a:bodyPr/>
          <a:lstStyle/>
          <a:p>
            <a:endParaRPr lang="zh-TW" altLang="en-US"/>
          </a:p>
        </p:txBody>
      </p:sp>
      <p:sp>
        <p:nvSpPr>
          <p:cNvPr id="112" name="Rectangle 2">
            <a:extLst>
              <a:ext uri="{FF2B5EF4-FFF2-40B4-BE49-F238E27FC236}">
                <a16:creationId xmlns:a16="http://schemas.microsoft.com/office/drawing/2014/main" id="{5527CE3F-EB7C-4B4F-86E4-B48286A8BC38}"/>
              </a:ext>
            </a:extLst>
          </p:cNvPr>
          <p:cNvSpPr txBox="1">
            <a:spLocks noChangeArrowheads="1"/>
          </p:cNvSpPr>
          <p:nvPr/>
        </p:nvSpPr>
        <p:spPr>
          <a:xfrm>
            <a:off x="2143745" y="226396"/>
            <a:ext cx="5019055" cy="685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he-IL" sz="3800">
                <a:ea typeface="新細明體" pitchFamily="18" charset="-120"/>
              </a:rPr>
              <a:t>Intuitive Description</a:t>
            </a:r>
            <a:endParaRPr lang="en-US" altLang="he-IL" sz="3800" dirty="0">
              <a:ea typeface="新細明體" pitchFamily="18" charset="-12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2.61624E-6 L 0.0625 0.02221 " pathEditMode="relative" rAng="0" ptsTypes="AA">
                                      <p:cBhvr>
                                        <p:cTn id="6" dur="2000" fill="hold"/>
                                        <p:tgtEl>
                                          <p:spTgt spid="2"/>
                                        </p:tgtEl>
                                        <p:attrNameLst>
                                          <p:attrName>ppt_x</p:attrName>
                                          <p:attrName>ppt_y</p:attrName>
                                        </p:attrNameLst>
                                      </p:cBhvr>
                                      <p:rCtr x="2900" y="110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4"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5"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6"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7"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8"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69"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0"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1"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2"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3"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4"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5"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6"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7"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8"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79"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0"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1"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2"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3"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4"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5"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6"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7"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8"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89"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0"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1"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2"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3"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4"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5"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6"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7"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8"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599"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0"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1"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2"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3"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4"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5"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6"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7"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8"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09"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0"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1"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2"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3"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4"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5"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6"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7"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8"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19"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0"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1"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2"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3"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4"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5"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6"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7"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8"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29"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0"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1"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2"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3"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4"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5"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6"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7"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8"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39"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0"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1"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2"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3"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4"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5"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6"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7"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8"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49"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0"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1"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2"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3"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4"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6655"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3167063" y="1676400"/>
            <a:ext cx="2819400" cy="2895600"/>
            <a:chOff x="3744" y="4464"/>
            <a:chExt cx="1776" cy="1824"/>
          </a:xfrm>
        </p:grpSpPr>
        <p:sp>
          <p:nvSpPr>
            <p:cNvPr id="66666"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66668"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6669"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6670"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sp>
        <p:nvSpPr>
          <p:cNvPr id="66657" name="AutoShape 106"/>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66658" name="AutoShape 107"/>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sp>
        <p:nvSpPr>
          <p:cNvPr id="66659" name="AutoShape 108"/>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grpSp>
        <p:nvGrpSpPr>
          <p:cNvPr id="4" name="Group 110"/>
          <p:cNvGrpSpPr>
            <a:grpSpLocks/>
          </p:cNvGrpSpPr>
          <p:nvPr/>
        </p:nvGrpSpPr>
        <p:grpSpPr bwMode="auto">
          <a:xfrm>
            <a:off x="5029200" y="3200400"/>
            <a:ext cx="457200" cy="457200"/>
            <a:chOff x="4486" y="3484"/>
            <a:chExt cx="288" cy="288"/>
          </a:xfrm>
        </p:grpSpPr>
        <p:sp>
          <p:nvSpPr>
            <p:cNvPr id="66663" name="Oval 111"/>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6664" name="Line 112"/>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6665" name="Line 113"/>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14450" name="AutoShape 114"/>
          <p:cNvSpPr>
            <a:spLocks noChangeArrowheads="1"/>
          </p:cNvSpPr>
          <p:nvPr/>
        </p:nvSpPr>
        <p:spPr bwMode="auto">
          <a:xfrm rot="1324470">
            <a:off x="4565650" y="3200400"/>
            <a:ext cx="685800" cy="152400"/>
          </a:xfrm>
          <a:prstGeom prst="rightArrow">
            <a:avLst>
              <a:gd name="adj1" fmla="val 50000"/>
              <a:gd name="adj2" fmla="val 112500"/>
            </a:avLst>
          </a:prstGeom>
          <a:solidFill>
            <a:srgbClr val="FFFF00"/>
          </a:solidFill>
          <a:ln w="9525">
            <a:solidFill>
              <a:schemeClr val="tx1"/>
            </a:solidFill>
            <a:miter lim="800000"/>
            <a:headEnd/>
            <a:tailEnd/>
          </a:ln>
        </p:spPr>
        <p:txBody>
          <a:bodyPr wrap="none" anchor="b" anchorCtr="1"/>
          <a:lstStyle/>
          <a:p>
            <a:pPr algn="ctr"/>
            <a:endParaRPr kumimoji="0" lang="zh-TW" altLang="zh-TW">
              <a:latin typeface="Calibri" pitchFamily="34" charset="0"/>
            </a:endParaRPr>
          </a:p>
        </p:txBody>
      </p:sp>
      <p:sp>
        <p:nvSpPr>
          <p:cNvPr id="66662" name="Text Box 115"/>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
        <p:nvSpPr>
          <p:cNvPr id="6" name="標題 5">
            <a:extLst>
              <a:ext uri="{FF2B5EF4-FFF2-40B4-BE49-F238E27FC236}">
                <a16:creationId xmlns:a16="http://schemas.microsoft.com/office/drawing/2014/main" id="{593B0EB6-93D2-407C-9472-E164F3016320}"/>
              </a:ext>
            </a:extLst>
          </p:cNvPr>
          <p:cNvSpPr>
            <a:spLocks noGrp="1"/>
          </p:cNvSpPr>
          <p:nvPr>
            <p:ph type="ctrTitle"/>
          </p:nvPr>
        </p:nvSpPr>
        <p:spPr/>
        <p:txBody>
          <a:bodyPr/>
          <a:lstStyle/>
          <a:p>
            <a:endParaRPr lang="zh-TW" altLang="en-US"/>
          </a:p>
        </p:txBody>
      </p:sp>
      <p:sp>
        <p:nvSpPr>
          <p:cNvPr id="113" name="Rectangle 2">
            <a:extLst>
              <a:ext uri="{FF2B5EF4-FFF2-40B4-BE49-F238E27FC236}">
                <a16:creationId xmlns:a16="http://schemas.microsoft.com/office/drawing/2014/main" id="{D0238F61-1042-42EB-A68A-428F87446A3E}"/>
              </a:ext>
            </a:extLst>
          </p:cNvPr>
          <p:cNvSpPr txBox="1">
            <a:spLocks noChangeArrowheads="1"/>
          </p:cNvSpPr>
          <p:nvPr/>
        </p:nvSpPr>
        <p:spPr>
          <a:xfrm>
            <a:off x="2143745" y="226396"/>
            <a:ext cx="5019055" cy="685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he-IL" sz="3800">
                <a:ea typeface="新細明體" pitchFamily="18" charset="-120"/>
              </a:rPr>
              <a:t>Intuitive Description</a:t>
            </a:r>
            <a:endParaRPr lang="en-US" altLang="he-IL" sz="3800" dirty="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5000"/>
                                  </p:stCondLst>
                                  <p:childTnLst>
                                    <p:set>
                                      <p:cBhvr>
                                        <p:cTn id="11" dur="1" fill="hold">
                                          <p:stCondLst>
                                            <p:cond delay="0"/>
                                          </p:stCondLst>
                                        </p:cTn>
                                        <p:tgtEl>
                                          <p:spTgt spid="14450"/>
                                        </p:tgtEl>
                                        <p:attrNameLst>
                                          <p:attrName>style.visibility</p:attrName>
                                        </p:attrNameLst>
                                      </p:cBhvr>
                                      <p:to>
                                        <p:strVal val="visible"/>
                                      </p:to>
                                    </p:set>
                                    <p:animEffect transition="in" filter="wipe(left)">
                                      <p:cBhvr>
                                        <p:cTn id="12" dur="500"/>
                                        <p:tgtEl>
                                          <p:spTgt spid="1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88"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89"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0"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1"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2"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3"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4"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5"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6"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7"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8"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599"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0"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1"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2"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3"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4"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5"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6"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7"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8"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09"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0"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1"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2"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3"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4"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5"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6"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7"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8"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19"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0"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1"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2"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3"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4"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5"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6"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7"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8"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29"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0"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1"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2"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3"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4"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5"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6"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7"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8"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39"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0"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1"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2"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3"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4"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5"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6"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7"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8"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49"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0"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1"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2"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3"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4"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5"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6"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7"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8"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59"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0"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1"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2"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3"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4"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5"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6"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7"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8"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69"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0"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1"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2"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3"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4"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5"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6"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7"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8"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7679"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3167063" y="1676400"/>
            <a:ext cx="2819400" cy="2895600"/>
            <a:chOff x="3744" y="4464"/>
            <a:chExt cx="1776" cy="1824"/>
          </a:xfrm>
        </p:grpSpPr>
        <p:sp>
          <p:nvSpPr>
            <p:cNvPr id="67689"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67691"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7692"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7693"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sp>
        <p:nvSpPr>
          <p:cNvPr id="67681" name="AutoShape 102"/>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67682" name="AutoShape 103"/>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sp>
        <p:nvSpPr>
          <p:cNvPr id="67683" name="AutoShape 104"/>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grpSp>
        <p:nvGrpSpPr>
          <p:cNvPr id="4" name="Group 106"/>
          <p:cNvGrpSpPr>
            <a:grpSpLocks/>
          </p:cNvGrpSpPr>
          <p:nvPr/>
        </p:nvGrpSpPr>
        <p:grpSpPr bwMode="auto">
          <a:xfrm>
            <a:off x="5029200" y="3200400"/>
            <a:ext cx="457200" cy="457200"/>
            <a:chOff x="4486" y="3484"/>
            <a:chExt cx="288" cy="288"/>
          </a:xfrm>
        </p:grpSpPr>
        <p:sp>
          <p:nvSpPr>
            <p:cNvPr id="67686" name="Oval 107"/>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7687" name="Line 108"/>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7688" name="Line 109"/>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67685" name="Text Box 111"/>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
        <p:nvSpPr>
          <p:cNvPr id="6" name="標題 5">
            <a:extLst>
              <a:ext uri="{FF2B5EF4-FFF2-40B4-BE49-F238E27FC236}">
                <a16:creationId xmlns:a16="http://schemas.microsoft.com/office/drawing/2014/main" id="{793CA30A-60FF-41CE-B083-ACDA313F8310}"/>
              </a:ext>
            </a:extLst>
          </p:cNvPr>
          <p:cNvSpPr>
            <a:spLocks noGrp="1"/>
          </p:cNvSpPr>
          <p:nvPr>
            <p:ph type="ctrTitle"/>
          </p:nvPr>
        </p:nvSpPr>
        <p:spPr/>
        <p:txBody>
          <a:bodyPr/>
          <a:lstStyle/>
          <a:p>
            <a:endParaRPr lang="zh-TW" altLang="en-US"/>
          </a:p>
        </p:txBody>
      </p:sp>
      <p:sp>
        <p:nvSpPr>
          <p:cNvPr id="112" name="Rectangle 2">
            <a:extLst>
              <a:ext uri="{FF2B5EF4-FFF2-40B4-BE49-F238E27FC236}">
                <a16:creationId xmlns:a16="http://schemas.microsoft.com/office/drawing/2014/main" id="{06D6E369-4C48-4830-A046-1D07004C22F1}"/>
              </a:ext>
            </a:extLst>
          </p:cNvPr>
          <p:cNvSpPr txBox="1">
            <a:spLocks noChangeArrowheads="1"/>
          </p:cNvSpPr>
          <p:nvPr/>
        </p:nvSpPr>
        <p:spPr>
          <a:xfrm>
            <a:off x="2143745" y="226396"/>
            <a:ext cx="5019055" cy="685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he-IL" sz="3800">
                <a:ea typeface="新細明體" pitchFamily="18" charset="-120"/>
              </a:rPr>
              <a:t>Intuitive Description</a:t>
            </a:r>
            <a:endParaRPr lang="en-US" altLang="he-IL" sz="3800" dirty="0">
              <a:ea typeface="新細明體" pitchFamily="18" charset="-12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 5.82929E-7 L 0.075 0.04441 " pathEditMode="relative" rAng="0" ptsTypes="AA">
                                      <p:cBhvr>
                                        <p:cTn id="6" dur="2000" fill="hold"/>
                                        <p:tgtEl>
                                          <p:spTgt spid="2"/>
                                        </p:tgtEl>
                                        <p:attrNameLst>
                                          <p:attrName>ppt_x</p:attrName>
                                          <p:attrName>ppt_y</p:attrName>
                                        </p:attrNameLst>
                                      </p:cBhvr>
                                      <p:rCtr x="3800" y="220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52400" y="0"/>
            <a:ext cx="9448800" cy="1143000"/>
          </a:xfrm>
        </p:spPr>
        <p:txBody>
          <a:bodyPr>
            <a:normAutofit/>
          </a:bodyPr>
          <a:lstStyle/>
          <a:p>
            <a:pPr>
              <a:defRPr/>
            </a:pPr>
            <a:r>
              <a:rPr lang="en-US" altLang="he-IL" dirty="0">
                <a:ea typeface="新細明體" pitchFamily="18" charset="-120"/>
              </a:rPr>
              <a:t>Intuitive Description</a:t>
            </a:r>
            <a:endParaRPr lang="en-US" altLang="he-IL" b="1" dirty="0">
              <a:solidFill>
                <a:srgbClr val="0066FF"/>
              </a:solidFill>
              <a:ea typeface="新細明體" pitchFamily="18" charset="-120"/>
            </a:endParaRPr>
          </a:p>
        </p:txBody>
      </p:sp>
      <p:sp>
        <p:nvSpPr>
          <p:cNvPr id="68611"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2"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3"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4"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5"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6"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7"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8"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19"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0"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1"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2"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3"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4"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5"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6"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7"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8"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29"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0"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1"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2"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3"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4"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5"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6"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7"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8"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39"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0"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1"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2"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3"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4"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5"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6"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7"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8"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49"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0"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1"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2"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3"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4"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5"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6"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7"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8"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59"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0"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1"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2"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3"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4"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5"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6"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7"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8"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69"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0"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1"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2"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3"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4"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5"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6"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7"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8"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79"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0"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1"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2"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3"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4"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5"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6"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7"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8"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89"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0"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1"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2"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3"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4"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5"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6"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7"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8"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699"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700"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701"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702"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8703"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3841750" y="1981200"/>
            <a:ext cx="2819400" cy="2895600"/>
            <a:chOff x="3744" y="4464"/>
            <a:chExt cx="1776" cy="1824"/>
          </a:xfrm>
        </p:grpSpPr>
        <p:sp>
          <p:nvSpPr>
            <p:cNvPr id="68714"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68716"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8717"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8718"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sp>
        <p:nvSpPr>
          <p:cNvPr id="68705" name="AutoShape 102"/>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68706" name="AutoShape 103"/>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sp>
        <p:nvSpPr>
          <p:cNvPr id="68707" name="AutoShape 104"/>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grpSp>
        <p:nvGrpSpPr>
          <p:cNvPr id="4" name="Group 110"/>
          <p:cNvGrpSpPr>
            <a:grpSpLocks/>
          </p:cNvGrpSpPr>
          <p:nvPr/>
        </p:nvGrpSpPr>
        <p:grpSpPr bwMode="auto">
          <a:xfrm>
            <a:off x="5389563" y="3265488"/>
            <a:ext cx="457200" cy="457200"/>
            <a:chOff x="4486" y="3484"/>
            <a:chExt cx="288" cy="288"/>
          </a:xfrm>
        </p:grpSpPr>
        <p:sp>
          <p:nvSpPr>
            <p:cNvPr id="68711" name="Oval 111"/>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8712" name="Line 112"/>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8713" name="Line 113"/>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18546" name="AutoShape 114"/>
          <p:cNvSpPr>
            <a:spLocks noChangeArrowheads="1"/>
          </p:cNvSpPr>
          <p:nvPr/>
        </p:nvSpPr>
        <p:spPr bwMode="auto">
          <a:xfrm rot="618372">
            <a:off x="5280025" y="337502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kumimoji="0" lang="zh-TW" altLang="en-US">
              <a:latin typeface="Calibri" pitchFamily="34" charset="0"/>
            </a:endParaRPr>
          </a:p>
        </p:txBody>
      </p:sp>
      <p:sp>
        <p:nvSpPr>
          <p:cNvPr id="68710" name="Text Box 115"/>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3000"/>
                                  </p:stCondLst>
                                  <p:childTnLst>
                                    <p:set>
                                      <p:cBhvr>
                                        <p:cTn id="11" dur="1" fill="hold">
                                          <p:stCondLst>
                                            <p:cond delay="0"/>
                                          </p:stCondLst>
                                        </p:cTn>
                                        <p:tgtEl>
                                          <p:spTgt spid="18546"/>
                                        </p:tgtEl>
                                        <p:attrNameLst>
                                          <p:attrName>style.visibility</p:attrName>
                                        </p:attrNameLst>
                                      </p:cBhvr>
                                      <p:to>
                                        <p:strVal val="visible"/>
                                      </p:to>
                                    </p:set>
                                    <p:animEffect transition="in" filter="wipe(left)">
                                      <p:cBhvr>
                                        <p:cTn id="12" dur="500"/>
                                        <p:tgtEl>
                                          <p:spTgt spid="1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36"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37"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38"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39"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0"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1"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2"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3"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4"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5"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6"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7"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8"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49"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0"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1"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2"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3"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4"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5"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6"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7"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8"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59"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0"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1"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2"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3"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4"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5"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6"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7"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8"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69"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0"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1"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2"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3"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4"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5"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6"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7"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8"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79"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0"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1"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2"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3"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4"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5"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6"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7"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8"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89"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0"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1"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2"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3"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4"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5"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6"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7"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8"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699"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0"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1"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2"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3"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4"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5"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6"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7"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8"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09"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0"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1"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2"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3"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4"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5"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6"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7"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8"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19"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0"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1"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2"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3"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4"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5"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6"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69727"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3841750" y="1981200"/>
            <a:ext cx="2819400" cy="2895600"/>
            <a:chOff x="3744" y="4464"/>
            <a:chExt cx="1776" cy="1824"/>
          </a:xfrm>
        </p:grpSpPr>
        <p:sp>
          <p:nvSpPr>
            <p:cNvPr id="69737"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69739"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69740"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69741"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sp>
        <p:nvSpPr>
          <p:cNvPr id="69729" name="AutoShape 102"/>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69730" name="AutoShape 103"/>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sp>
        <p:nvSpPr>
          <p:cNvPr id="69731" name="AutoShape 104"/>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kumimoji="0" lang="en-US" altLang="zh-TW" sz="1600">
                <a:latin typeface="Calibri" pitchFamily="34" charset="0"/>
              </a:rPr>
              <a:t>Mean Shift</a:t>
            </a:r>
          </a:p>
          <a:p>
            <a:pPr algn="ctr"/>
            <a:r>
              <a:rPr kumimoji="0" lang="en-US" altLang="zh-TW" sz="1600">
                <a:latin typeface="Calibri" pitchFamily="34" charset="0"/>
              </a:rPr>
              <a:t>vector</a:t>
            </a:r>
          </a:p>
        </p:txBody>
      </p:sp>
      <p:grpSp>
        <p:nvGrpSpPr>
          <p:cNvPr id="4" name="Group 106"/>
          <p:cNvGrpSpPr>
            <a:grpSpLocks/>
          </p:cNvGrpSpPr>
          <p:nvPr/>
        </p:nvGrpSpPr>
        <p:grpSpPr bwMode="auto">
          <a:xfrm>
            <a:off x="5389563" y="3265488"/>
            <a:ext cx="457200" cy="457200"/>
            <a:chOff x="4486" y="3484"/>
            <a:chExt cx="288" cy="288"/>
          </a:xfrm>
        </p:grpSpPr>
        <p:sp>
          <p:nvSpPr>
            <p:cNvPr id="69734" name="Oval 107"/>
            <p:cNvSpPr>
              <a:spLocks noChangeArrowheads="1"/>
            </p:cNvSpPr>
            <p:nvPr/>
          </p:nvSpPr>
          <p:spPr bwMode="auto">
            <a:xfrm>
              <a:off x="4560" y="3552"/>
              <a:ext cx="144" cy="144"/>
            </a:xfrm>
            <a:prstGeom prst="ellipse">
              <a:avLst/>
            </a:prstGeom>
            <a:noFill/>
            <a:ln w="19050">
              <a:solidFill>
                <a:srgbClr val="FF9900"/>
              </a:solidFill>
              <a:round/>
              <a:headEnd/>
              <a:tailEnd/>
            </a:ln>
          </p:spPr>
          <p:txBody>
            <a:bodyPr wrap="none" anchor="ctr"/>
            <a:lstStyle/>
            <a:p>
              <a:endParaRPr kumimoji="0" lang="zh-TW" altLang="en-US">
                <a:latin typeface="Calibri" pitchFamily="34" charset="0"/>
              </a:endParaRPr>
            </a:p>
          </p:txBody>
        </p:sp>
        <p:sp>
          <p:nvSpPr>
            <p:cNvPr id="69735" name="Line 108"/>
            <p:cNvSpPr>
              <a:spLocks noChangeShapeType="1"/>
            </p:cNvSpPr>
            <p:nvPr/>
          </p:nvSpPr>
          <p:spPr bwMode="auto">
            <a:xfrm>
              <a:off x="4632" y="3484"/>
              <a:ext cx="0" cy="288"/>
            </a:xfrm>
            <a:prstGeom prst="line">
              <a:avLst/>
            </a:prstGeom>
            <a:noFill/>
            <a:ln w="9525">
              <a:solidFill>
                <a:srgbClr val="FF9900"/>
              </a:solidFill>
              <a:round/>
              <a:headEnd/>
              <a:tailEnd/>
            </a:ln>
          </p:spPr>
          <p:txBody>
            <a:bodyPr/>
            <a:lstStyle/>
            <a:p>
              <a:endParaRPr lang="zh-TW" altLang="en-US"/>
            </a:p>
          </p:txBody>
        </p:sp>
        <p:sp>
          <p:nvSpPr>
            <p:cNvPr id="69736" name="Line 109"/>
            <p:cNvSpPr>
              <a:spLocks noChangeShapeType="1"/>
            </p:cNvSpPr>
            <p:nvPr/>
          </p:nvSpPr>
          <p:spPr bwMode="auto">
            <a:xfrm rot="-5400000">
              <a:off x="4630" y="3482"/>
              <a:ext cx="0" cy="288"/>
            </a:xfrm>
            <a:prstGeom prst="line">
              <a:avLst/>
            </a:prstGeom>
            <a:noFill/>
            <a:ln w="9525">
              <a:solidFill>
                <a:srgbClr val="FF9900"/>
              </a:solidFill>
              <a:round/>
              <a:headEnd/>
              <a:tailEnd/>
            </a:ln>
          </p:spPr>
          <p:txBody>
            <a:bodyPr/>
            <a:lstStyle/>
            <a:p>
              <a:endParaRPr lang="zh-TW" altLang="en-US"/>
            </a:p>
          </p:txBody>
        </p:sp>
      </p:grpSp>
      <p:sp>
        <p:nvSpPr>
          <p:cNvPr id="69733" name="Text Box 111"/>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
        <p:nvSpPr>
          <p:cNvPr id="6" name="標題 5">
            <a:extLst>
              <a:ext uri="{FF2B5EF4-FFF2-40B4-BE49-F238E27FC236}">
                <a16:creationId xmlns:a16="http://schemas.microsoft.com/office/drawing/2014/main" id="{3102AA48-F80F-465A-B939-5D2A4ECA6C0C}"/>
              </a:ext>
            </a:extLst>
          </p:cNvPr>
          <p:cNvSpPr>
            <a:spLocks noGrp="1"/>
          </p:cNvSpPr>
          <p:nvPr>
            <p:ph type="ctrTitle"/>
          </p:nvPr>
        </p:nvSpPr>
        <p:spPr/>
        <p:txBody>
          <a:bodyPr/>
          <a:lstStyle/>
          <a:p>
            <a:endParaRPr lang="zh-TW" altLang="en-US"/>
          </a:p>
        </p:txBody>
      </p:sp>
      <p:sp>
        <p:nvSpPr>
          <p:cNvPr id="113" name="Rectangle 2">
            <a:extLst>
              <a:ext uri="{FF2B5EF4-FFF2-40B4-BE49-F238E27FC236}">
                <a16:creationId xmlns:a16="http://schemas.microsoft.com/office/drawing/2014/main" id="{AD8B64B1-1358-4E8E-AFD5-D4F68F0F8F4A}"/>
              </a:ext>
            </a:extLst>
          </p:cNvPr>
          <p:cNvSpPr txBox="1">
            <a:spLocks noChangeArrowheads="1"/>
          </p:cNvSpPr>
          <p:nvPr/>
        </p:nvSpPr>
        <p:spPr>
          <a:xfrm>
            <a:off x="2143745" y="226396"/>
            <a:ext cx="5019055" cy="685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he-IL" sz="3800">
                <a:ea typeface="新細明體" pitchFamily="18" charset="-120"/>
              </a:rPr>
              <a:t>Intuitive Description</a:t>
            </a:r>
            <a:endParaRPr lang="en-US" altLang="he-IL" sz="3800" dirty="0">
              <a:ea typeface="新細明體" pitchFamily="18" charset="-12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3.01874E-6 L 0.03993 0.01111 " pathEditMode="relative" rAng="0" ptsTypes="AA">
                                      <p:cBhvr>
                                        <p:cTn id="6" dur="2000" fill="hold"/>
                                        <p:tgtEl>
                                          <p:spTgt spid="2"/>
                                        </p:tgtEl>
                                        <p:attrNameLst>
                                          <p:attrName>ppt_x</p:attrName>
                                          <p:attrName>ppt_y</p:attrName>
                                        </p:attrNameLst>
                                      </p:cBhvr>
                                      <p:rCtr x="2000" y="60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Oval 3"/>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0" name="Oval 4"/>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1" name="Oval 5"/>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2" name="Oval 6"/>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3" name="Oval 7"/>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4" name="Oval 8"/>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5" name="Oval 9"/>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6" name="Oval 10"/>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7" name="Oval 11"/>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8" name="Oval 12"/>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69" name="Oval 13"/>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0" name="Oval 14"/>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1" name="Oval 15"/>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2" name="Oval 16"/>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3" name="Oval 17"/>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4" name="Oval 18"/>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5" name="Oval 19"/>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6" name="Oval 20"/>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7" name="Oval 21"/>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8" name="Oval 22"/>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79" name="Oval 23"/>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0" name="Oval 24"/>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1" name="Oval 25"/>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2" name="Oval 26"/>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3" name="Oval 27"/>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4" name="Oval 28"/>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5" name="Oval 29"/>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6" name="Oval 30"/>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7" name="Oval 31"/>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8" name="Oval 32"/>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89" name="Oval 33"/>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0" name="Oval 34"/>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1" name="Oval 35"/>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2" name="Oval 36"/>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3" name="Oval 37"/>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4" name="Oval 38"/>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5" name="Oval 39"/>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6" name="Oval 40"/>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7" name="Oval 41"/>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8" name="Oval 42"/>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699" name="Oval 43"/>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0" name="Oval 44"/>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1" name="Oval 45"/>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2" name="Oval 46"/>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3" name="Oval 47"/>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4" name="Oval 48"/>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5" name="Oval 49"/>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6" name="Oval 50"/>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7" name="Oval 51"/>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8" name="Oval 52"/>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09" name="Oval 53"/>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0" name="Oval 54"/>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1" name="Oval 55"/>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2" name="Oval 56"/>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3" name="Oval 57"/>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4" name="Oval 58"/>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5" name="Oval 59"/>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6" name="Oval 60"/>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7" name="Oval 61"/>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8" name="Oval 62"/>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19" name="Oval 63"/>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0" name="Oval 64"/>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1" name="Oval 65"/>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2" name="Oval 66"/>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3" name="Oval 67"/>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4" name="Oval 68"/>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5" name="Oval 69"/>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6" name="Oval 70"/>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7" name="Oval 71"/>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8" name="Oval 72"/>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29" name="Oval 73"/>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0" name="Oval 74"/>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1" name="Oval 75"/>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2" name="Oval 76"/>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3" name="Oval 77"/>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4" name="Oval 78"/>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5" name="Oval 79"/>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6" name="Oval 80"/>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7" name="Oval 81"/>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8" name="Oval 82"/>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39" name="Oval 83"/>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0" name="Oval 84"/>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1" name="Oval 85"/>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2" name="Oval 86"/>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3" name="Oval 87"/>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4" name="Oval 88"/>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5" name="Oval 89"/>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6" name="Oval 90"/>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7" name="Oval 91"/>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8" name="Oval 92"/>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49" name="Oval 93"/>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50" name="Oval 94"/>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70751" name="Rectangle 95"/>
          <p:cNvSpPr>
            <a:spLocks noChangeArrowheads="1"/>
          </p:cNvSpPr>
          <p:nvPr/>
        </p:nvSpPr>
        <p:spPr bwMode="auto">
          <a:xfrm>
            <a:off x="0" y="6232525"/>
            <a:ext cx="9144000" cy="396875"/>
          </a:xfrm>
          <a:prstGeom prst="rect">
            <a:avLst/>
          </a:prstGeom>
          <a:noFill/>
          <a:ln w="9525">
            <a:noFill/>
            <a:miter lim="800000"/>
            <a:headEnd/>
            <a:tailEnd/>
          </a:ln>
        </p:spPr>
        <p:txBody>
          <a:bodyPr>
            <a:spAutoFit/>
          </a:bodyPr>
          <a:lstStyle/>
          <a:p>
            <a:pPr algn="ctr"/>
            <a:r>
              <a:rPr kumimoji="0" lang="en-US" altLang="zh-TW" sz="2000">
                <a:solidFill>
                  <a:srgbClr val="9900CC"/>
                </a:solidFill>
                <a:latin typeface="Calibri" pitchFamily="34" charset="0"/>
              </a:rPr>
              <a:t>Distribution of identical billiard balls</a:t>
            </a:r>
          </a:p>
        </p:txBody>
      </p:sp>
      <p:grpSp>
        <p:nvGrpSpPr>
          <p:cNvPr id="2" name="Group 96"/>
          <p:cNvGrpSpPr>
            <a:grpSpLocks/>
          </p:cNvGrpSpPr>
          <p:nvPr/>
        </p:nvGrpSpPr>
        <p:grpSpPr bwMode="auto">
          <a:xfrm>
            <a:off x="4211638" y="2047875"/>
            <a:ext cx="2819400" cy="2895600"/>
            <a:chOff x="3744" y="4464"/>
            <a:chExt cx="1776" cy="1824"/>
          </a:xfrm>
        </p:grpSpPr>
        <p:sp>
          <p:nvSpPr>
            <p:cNvPr id="70760" name="Oval 97"/>
            <p:cNvSpPr>
              <a:spLocks noChangeArrowheads="1"/>
            </p:cNvSpPr>
            <p:nvPr/>
          </p:nvSpPr>
          <p:spPr bwMode="auto">
            <a:xfrm>
              <a:off x="3744" y="4464"/>
              <a:ext cx="1776" cy="1824"/>
            </a:xfrm>
            <a:prstGeom prst="ellipse">
              <a:avLst/>
            </a:prstGeom>
            <a:noFill/>
            <a:ln w="28575">
              <a:solidFill>
                <a:srgbClr val="00CCFF"/>
              </a:solidFill>
              <a:round/>
              <a:headEnd/>
              <a:tailEnd/>
            </a:ln>
          </p:spPr>
          <p:txBody>
            <a:bodyPr wrap="none" anchor="ctr"/>
            <a:lstStyle/>
            <a:p>
              <a:endParaRPr kumimoji="0" lang="zh-TW" altLang="en-US">
                <a:latin typeface="Calibri" pitchFamily="34" charset="0"/>
              </a:endParaRPr>
            </a:p>
          </p:txBody>
        </p:sp>
        <p:grpSp>
          <p:nvGrpSpPr>
            <p:cNvPr id="3" name="Group 98"/>
            <p:cNvGrpSpPr>
              <a:grpSpLocks/>
            </p:cNvGrpSpPr>
            <p:nvPr/>
          </p:nvGrpSpPr>
          <p:grpSpPr bwMode="auto">
            <a:xfrm>
              <a:off x="4491" y="5231"/>
              <a:ext cx="288" cy="288"/>
              <a:chOff x="4486" y="3484"/>
              <a:chExt cx="288" cy="288"/>
            </a:xfrm>
          </p:grpSpPr>
          <p:sp>
            <p:nvSpPr>
              <p:cNvPr id="70762" name="Oval 99"/>
              <p:cNvSpPr>
                <a:spLocks noChangeArrowheads="1"/>
              </p:cNvSpPr>
              <p:nvPr/>
            </p:nvSpPr>
            <p:spPr bwMode="auto">
              <a:xfrm>
                <a:off x="4560" y="3552"/>
                <a:ext cx="144" cy="144"/>
              </a:xfrm>
              <a:prstGeom prst="ellipse">
                <a:avLst/>
              </a:prstGeom>
              <a:noFill/>
              <a:ln w="19050">
                <a:solidFill>
                  <a:srgbClr val="00CCFF"/>
                </a:solidFill>
                <a:round/>
                <a:headEnd/>
                <a:tailEnd/>
              </a:ln>
            </p:spPr>
            <p:txBody>
              <a:bodyPr wrap="none" anchor="ctr"/>
              <a:lstStyle/>
              <a:p>
                <a:endParaRPr kumimoji="0" lang="zh-TW" altLang="en-US">
                  <a:latin typeface="Calibri" pitchFamily="34" charset="0"/>
                </a:endParaRPr>
              </a:p>
            </p:txBody>
          </p:sp>
          <p:sp>
            <p:nvSpPr>
              <p:cNvPr id="70763" name="Line 100"/>
              <p:cNvSpPr>
                <a:spLocks noChangeShapeType="1"/>
              </p:cNvSpPr>
              <p:nvPr/>
            </p:nvSpPr>
            <p:spPr bwMode="auto">
              <a:xfrm>
                <a:off x="4632" y="3484"/>
                <a:ext cx="0" cy="288"/>
              </a:xfrm>
              <a:prstGeom prst="line">
                <a:avLst/>
              </a:prstGeom>
              <a:noFill/>
              <a:ln w="9525">
                <a:solidFill>
                  <a:srgbClr val="00CCFF"/>
                </a:solidFill>
                <a:round/>
                <a:headEnd/>
                <a:tailEnd/>
              </a:ln>
            </p:spPr>
            <p:txBody>
              <a:bodyPr/>
              <a:lstStyle/>
              <a:p>
                <a:endParaRPr lang="zh-TW" altLang="en-US"/>
              </a:p>
            </p:txBody>
          </p:sp>
          <p:sp>
            <p:nvSpPr>
              <p:cNvPr id="70764" name="Line 101"/>
              <p:cNvSpPr>
                <a:spLocks noChangeShapeType="1"/>
              </p:cNvSpPr>
              <p:nvPr/>
            </p:nvSpPr>
            <p:spPr bwMode="auto">
              <a:xfrm rot="-5400000">
                <a:off x="4630" y="3482"/>
                <a:ext cx="0" cy="288"/>
              </a:xfrm>
              <a:prstGeom prst="line">
                <a:avLst/>
              </a:prstGeom>
              <a:noFill/>
              <a:ln w="9525">
                <a:solidFill>
                  <a:srgbClr val="00CCFF"/>
                </a:solidFill>
                <a:round/>
                <a:headEnd/>
                <a:tailEnd/>
              </a:ln>
            </p:spPr>
            <p:txBody>
              <a:bodyPr/>
              <a:lstStyle/>
              <a:p>
                <a:endParaRPr lang="zh-TW" altLang="en-US"/>
              </a:p>
            </p:txBody>
          </p:sp>
        </p:grpSp>
      </p:grpSp>
      <p:sp>
        <p:nvSpPr>
          <p:cNvPr id="70753" name="AutoShape 102"/>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p:spPr>
        <p:txBody>
          <a:bodyPr wrap="none" anchor="ctr"/>
          <a:lstStyle/>
          <a:p>
            <a:pPr algn="ctr"/>
            <a:r>
              <a:rPr kumimoji="0" lang="en-US" altLang="zh-TW" sz="1600">
                <a:latin typeface="Calibri" pitchFamily="34" charset="0"/>
              </a:rPr>
              <a:t>Region of</a:t>
            </a:r>
          </a:p>
          <a:p>
            <a:pPr algn="ctr"/>
            <a:r>
              <a:rPr kumimoji="0" lang="en-US" altLang="zh-TW" sz="1600">
                <a:latin typeface="Calibri" pitchFamily="34" charset="0"/>
              </a:rPr>
              <a:t>interest</a:t>
            </a:r>
          </a:p>
        </p:txBody>
      </p:sp>
      <p:sp>
        <p:nvSpPr>
          <p:cNvPr id="70754" name="AutoShape 103"/>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p:spPr>
        <p:txBody>
          <a:bodyPr wrap="none" anchor="ctr"/>
          <a:lstStyle/>
          <a:p>
            <a:pPr algn="ctr"/>
            <a:r>
              <a:rPr kumimoji="0" lang="en-US" altLang="zh-TW" sz="1600">
                <a:latin typeface="Calibri" pitchFamily="34" charset="0"/>
              </a:rPr>
              <a:t>Center of</a:t>
            </a:r>
          </a:p>
          <a:p>
            <a:pPr algn="ctr"/>
            <a:r>
              <a:rPr kumimoji="0" lang="en-US" altLang="zh-TW" sz="1600">
                <a:latin typeface="Calibri" pitchFamily="34" charset="0"/>
              </a:rPr>
              <a:t>mass</a:t>
            </a:r>
          </a:p>
        </p:txBody>
      </p:sp>
      <p:grpSp>
        <p:nvGrpSpPr>
          <p:cNvPr id="4" name="Group 122"/>
          <p:cNvGrpSpPr>
            <a:grpSpLocks/>
          </p:cNvGrpSpPr>
          <p:nvPr/>
        </p:nvGrpSpPr>
        <p:grpSpPr bwMode="auto">
          <a:xfrm>
            <a:off x="5389563" y="3265488"/>
            <a:ext cx="457200" cy="457200"/>
            <a:chOff x="4486" y="3484"/>
            <a:chExt cx="288" cy="288"/>
          </a:xfrm>
        </p:grpSpPr>
        <p:sp>
          <p:nvSpPr>
            <p:cNvPr id="70757" name="Oval 123"/>
            <p:cNvSpPr>
              <a:spLocks noChangeArrowheads="1"/>
            </p:cNvSpPr>
            <p:nvPr/>
          </p:nvSpPr>
          <p:spPr bwMode="auto">
            <a:xfrm>
              <a:off x="4560" y="3552"/>
              <a:ext cx="144" cy="144"/>
            </a:xfrm>
            <a:prstGeom prst="ellipse">
              <a:avLst/>
            </a:prstGeom>
            <a:noFill/>
            <a:ln w="38100">
              <a:solidFill>
                <a:srgbClr val="FF9900"/>
              </a:solidFill>
              <a:round/>
              <a:headEnd/>
              <a:tailEnd/>
            </a:ln>
          </p:spPr>
          <p:txBody>
            <a:bodyPr wrap="none" anchor="ctr"/>
            <a:lstStyle/>
            <a:p>
              <a:endParaRPr kumimoji="0" lang="zh-TW" altLang="en-US">
                <a:latin typeface="Calibri" pitchFamily="34" charset="0"/>
              </a:endParaRPr>
            </a:p>
          </p:txBody>
        </p:sp>
        <p:sp>
          <p:nvSpPr>
            <p:cNvPr id="70758" name="Line 124"/>
            <p:cNvSpPr>
              <a:spLocks noChangeShapeType="1"/>
            </p:cNvSpPr>
            <p:nvPr/>
          </p:nvSpPr>
          <p:spPr bwMode="auto">
            <a:xfrm>
              <a:off x="4632" y="3484"/>
              <a:ext cx="0" cy="288"/>
            </a:xfrm>
            <a:prstGeom prst="line">
              <a:avLst/>
            </a:prstGeom>
            <a:noFill/>
            <a:ln w="38100">
              <a:solidFill>
                <a:srgbClr val="FF9900"/>
              </a:solidFill>
              <a:round/>
              <a:headEnd/>
              <a:tailEnd/>
            </a:ln>
          </p:spPr>
          <p:txBody>
            <a:bodyPr/>
            <a:lstStyle/>
            <a:p>
              <a:endParaRPr lang="zh-TW" altLang="en-US"/>
            </a:p>
          </p:txBody>
        </p:sp>
        <p:sp>
          <p:nvSpPr>
            <p:cNvPr id="70759" name="Line 125"/>
            <p:cNvSpPr>
              <a:spLocks noChangeShapeType="1"/>
            </p:cNvSpPr>
            <p:nvPr/>
          </p:nvSpPr>
          <p:spPr bwMode="auto">
            <a:xfrm rot="-5400000">
              <a:off x="4630" y="3482"/>
              <a:ext cx="0" cy="288"/>
            </a:xfrm>
            <a:prstGeom prst="line">
              <a:avLst/>
            </a:prstGeom>
            <a:noFill/>
            <a:ln w="38100">
              <a:solidFill>
                <a:srgbClr val="FF9900"/>
              </a:solidFill>
              <a:round/>
              <a:headEnd/>
              <a:tailEnd/>
            </a:ln>
          </p:spPr>
          <p:txBody>
            <a:bodyPr/>
            <a:lstStyle/>
            <a:p>
              <a:endParaRPr lang="zh-TW" altLang="en-US"/>
            </a:p>
          </p:txBody>
        </p:sp>
      </p:grpSp>
      <p:sp>
        <p:nvSpPr>
          <p:cNvPr id="70756" name="Text Box 126"/>
          <p:cNvSpPr txBox="1">
            <a:spLocks noChangeArrowheads="1"/>
          </p:cNvSpPr>
          <p:nvPr/>
        </p:nvSpPr>
        <p:spPr bwMode="auto">
          <a:xfrm>
            <a:off x="2368550" y="5949950"/>
            <a:ext cx="4413250" cy="396875"/>
          </a:xfrm>
          <a:prstGeom prst="rect">
            <a:avLst/>
          </a:prstGeom>
          <a:noFill/>
          <a:ln w="9525">
            <a:noFill/>
            <a:miter lim="800000"/>
            <a:headEnd/>
            <a:tailEnd/>
          </a:ln>
        </p:spPr>
        <p:txBody>
          <a:bodyPr wrap="none">
            <a:spAutoFit/>
          </a:bodyPr>
          <a:lstStyle/>
          <a:p>
            <a:r>
              <a:rPr kumimoji="0" lang="en-US" altLang="zh-TW" sz="2000" b="1" u="sng">
                <a:solidFill>
                  <a:srgbClr val="FF9900"/>
                </a:solidFill>
                <a:latin typeface="Calibri" pitchFamily="34" charset="0"/>
              </a:rPr>
              <a:t>Objective </a:t>
            </a:r>
            <a:r>
              <a:rPr kumimoji="0" lang="en-US" altLang="zh-TW" sz="2000" b="1">
                <a:solidFill>
                  <a:srgbClr val="FF9900"/>
                </a:solidFill>
                <a:latin typeface="Calibri" pitchFamily="34" charset="0"/>
              </a:rPr>
              <a:t>: Find the densest region</a:t>
            </a:r>
          </a:p>
        </p:txBody>
      </p:sp>
      <p:sp>
        <p:nvSpPr>
          <p:cNvPr id="6" name="標題 5">
            <a:extLst>
              <a:ext uri="{FF2B5EF4-FFF2-40B4-BE49-F238E27FC236}">
                <a16:creationId xmlns:a16="http://schemas.microsoft.com/office/drawing/2014/main" id="{0FF59BF2-8FCD-4237-BB5A-A4D245B64D9A}"/>
              </a:ext>
            </a:extLst>
          </p:cNvPr>
          <p:cNvSpPr>
            <a:spLocks noGrp="1"/>
          </p:cNvSpPr>
          <p:nvPr>
            <p:ph type="ctrTitle"/>
          </p:nvPr>
        </p:nvSpPr>
        <p:spPr/>
        <p:txBody>
          <a:bodyPr/>
          <a:lstStyle/>
          <a:p>
            <a:endParaRPr lang="zh-TW" altLang="en-US"/>
          </a:p>
        </p:txBody>
      </p:sp>
      <p:sp>
        <p:nvSpPr>
          <p:cNvPr id="111" name="Rectangle 2">
            <a:extLst>
              <a:ext uri="{FF2B5EF4-FFF2-40B4-BE49-F238E27FC236}">
                <a16:creationId xmlns:a16="http://schemas.microsoft.com/office/drawing/2014/main" id="{C0ED39B4-0EDD-4A2F-AFD9-DE3C8E0D61FF}"/>
              </a:ext>
            </a:extLst>
          </p:cNvPr>
          <p:cNvSpPr txBox="1">
            <a:spLocks noChangeArrowheads="1"/>
          </p:cNvSpPr>
          <p:nvPr/>
        </p:nvSpPr>
        <p:spPr>
          <a:xfrm>
            <a:off x="2143745" y="226396"/>
            <a:ext cx="5019055" cy="685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he-IL" sz="3800">
                <a:ea typeface="新細明體" pitchFamily="18" charset="-120"/>
              </a:rPr>
              <a:t>Intuitive Description</a:t>
            </a:r>
            <a:endParaRPr lang="en-US" altLang="he-IL" sz="3800" dirty="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(2/8)</a:t>
            </a:r>
            <a:endParaRPr lang="zh-TW" altLang="en-US" dirty="0"/>
          </a:p>
        </p:txBody>
      </p:sp>
      <p:sp>
        <p:nvSpPr>
          <p:cNvPr id="3" name="內容版面配置區 2"/>
          <p:cNvSpPr>
            <a:spLocks noGrp="1"/>
          </p:cNvSpPr>
          <p:nvPr>
            <p:ph idx="1"/>
          </p:nvPr>
        </p:nvSpPr>
        <p:spPr/>
        <p:txBody>
          <a:bodyPr>
            <a:normAutofit/>
          </a:bodyPr>
          <a:lstStyle/>
          <a:p>
            <a:r>
              <a:rPr lang="en-US" altLang="zh-TW" dirty="0"/>
              <a:t>Step 1: Use kernel density estimation to estimate the density function given a sparse set of samples.</a:t>
            </a:r>
          </a:p>
          <a:p>
            <a:endParaRPr lang="en-US" altLang="zh-TW" dirty="0"/>
          </a:p>
          <a:p>
            <a:endParaRPr lang="en-US" altLang="zh-TW" dirty="0"/>
          </a:p>
          <a:p>
            <a:pPr lvl="1"/>
            <a:r>
              <a:rPr lang="en-US" altLang="zh-TW" i="1" dirty="0"/>
              <a:t>f</a:t>
            </a:r>
            <a:r>
              <a:rPr lang="en-US" altLang="zh-TW" dirty="0"/>
              <a:t>(</a:t>
            </a:r>
            <a:r>
              <a:rPr lang="en-US" altLang="zh-TW" i="1" dirty="0"/>
              <a:t>x</a:t>
            </a:r>
            <a:r>
              <a:rPr lang="en-US" altLang="zh-TW" dirty="0"/>
              <a:t>): density function</a:t>
            </a:r>
          </a:p>
          <a:p>
            <a:pPr lvl="1"/>
            <a:r>
              <a:rPr lang="en-US" altLang="zh-TW" i="1" dirty="0"/>
              <a:t>x</a:t>
            </a:r>
            <a:r>
              <a:rPr lang="en-US" altLang="zh-TW" i="1" baseline="-25000" dirty="0"/>
              <a:t>i</a:t>
            </a:r>
            <a:r>
              <a:rPr lang="en-US" altLang="zh-TW" dirty="0"/>
              <a:t>: input samples</a:t>
            </a:r>
          </a:p>
          <a:p>
            <a:pPr lvl="1"/>
            <a:r>
              <a:rPr lang="en-US" altLang="zh-TW" i="1" dirty="0"/>
              <a:t>k</a:t>
            </a:r>
            <a:r>
              <a:rPr lang="en-US" altLang="zh-TW" dirty="0"/>
              <a:t>(</a:t>
            </a:r>
            <a:r>
              <a:rPr lang="en-US" altLang="zh-TW" i="1" dirty="0"/>
              <a:t>r</a:t>
            </a:r>
            <a:r>
              <a:rPr lang="en-US" altLang="zh-TW" dirty="0"/>
              <a:t>): kernel function or </a:t>
            </a:r>
            <a:r>
              <a:rPr lang="en-US" altLang="zh-TW" dirty="0" err="1"/>
              <a:t>Parzen</a:t>
            </a:r>
            <a:r>
              <a:rPr lang="en-US" altLang="zh-TW" dirty="0"/>
              <a:t> window</a:t>
            </a:r>
          </a:p>
          <a:p>
            <a:pPr lvl="1"/>
            <a:r>
              <a:rPr lang="en-US" altLang="zh-TW" i="1" dirty="0"/>
              <a:t>h</a:t>
            </a:r>
            <a:r>
              <a:rPr lang="en-US" altLang="zh-TW" dirty="0"/>
              <a:t>: width of kernel</a:t>
            </a:r>
          </a:p>
          <a:p>
            <a:endParaRPr lang="zh-TW" altLang="en-US" dirty="0"/>
          </a:p>
        </p:txBody>
      </p:sp>
      <p:pic>
        <p:nvPicPr>
          <p:cNvPr id="9218" name="Picture 2"/>
          <p:cNvPicPr>
            <a:picLocks noChangeAspect="1" noChangeArrowheads="1"/>
          </p:cNvPicPr>
          <p:nvPr/>
        </p:nvPicPr>
        <p:blipFill>
          <a:blip r:embed="rId3" cstate="print"/>
          <a:srcRect/>
          <a:stretch>
            <a:fillRect/>
          </a:stretch>
        </p:blipFill>
        <p:spPr bwMode="auto">
          <a:xfrm>
            <a:off x="1571604" y="3071810"/>
            <a:ext cx="6177900" cy="92392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5.1.1 Snakes(1/7)</a:t>
            </a:r>
            <a:endParaRPr lang="zh-TW" altLang="en-US" dirty="0"/>
          </a:p>
        </p:txBody>
      </p:sp>
      <p:sp>
        <p:nvSpPr>
          <p:cNvPr id="3" name="內容版面配置區 2"/>
          <p:cNvSpPr>
            <a:spLocks noGrp="1"/>
          </p:cNvSpPr>
          <p:nvPr>
            <p:ph idx="1"/>
          </p:nvPr>
        </p:nvSpPr>
        <p:spPr>
          <a:xfrm>
            <a:off x="457200" y="1600200"/>
            <a:ext cx="8229600" cy="4637112"/>
          </a:xfrm>
        </p:spPr>
        <p:txBody>
          <a:bodyPr>
            <a:normAutofit/>
          </a:bodyPr>
          <a:lstStyle/>
          <a:p>
            <a:pPr algn="just"/>
            <a:r>
              <a:rPr lang="en-US" altLang="zh-TW" dirty="0"/>
              <a:t>Snakes are a two-dimensional generalization of the 1D </a:t>
            </a:r>
            <a:r>
              <a:rPr lang="en-US" altLang="zh-TW" b="1" dirty="0"/>
              <a:t>energy-minimizing</a:t>
            </a:r>
            <a:r>
              <a:rPr lang="en-US" altLang="zh-TW" dirty="0"/>
              <a:t> splines.</a:t>
            </a:r>
          </a:p>
          <a:p>
            <a:pPr marL="0" indent="0" algn="just">
              <a:buNone/>
            </a:pPr>
            <a:endParaRPr lang="en-US" altLang="zh-TW" dirty="0"/>
          </a:p>
          <a:p>
            <a:pPr algn="just"/>
            <a:r>
              <a:rPr lang="en-US" altLang="zh-TW" dirty="0"/>
              <a:t>One may visualize the snake as a rubber band of arbitrary shape that is deforming with time trying to get as close as possible to the object contour.</a:t>
            </a:r>
          </a:p>
          <a:p>
            <a:pPr marL="0" indent="0" algn="just">
              <a:buNone/>
            </a:pPr>
            <a:endParaRPr lang="en-US" altLang="zh-TW" dirty="0"/>
          </a:p>
          <a:p>
            <a:pPr marL="0" indent="0" algn="just">
              <a:buNone/>
            </a:pPr>
            <a:r>
              <a:rPr lang="en-US" altLang="zh-TW" dirty="0"/>
              <a:t>	Ex: </a:t>
            </a:r>
            <a:r>
              <a:rPr lang="en-US" altLang="zh-TW" sz="1800" dirty="0">
                <a:hlinkClick r:id="rId3"/>
              </a:rPr>
              <a:t>https://www.youtube.com/watch?v=RJEMDkhVgqQ</a:t>
            </a:r>
            <a:r>
              <a:rPr lang="en-US" altLang="zh-TW" sz="1800" dirty="0"/>
              <a:t>  (3:34)</a:t>
            </a:r>
            <a:endParaRPr lang="en-US" altLang="zh-TW" dirty="0"/>
          </a:p>
          <a:p>
            <a:endParaRPr lang="en-US" altLang="zh-TW"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(3/8)</a:t>
            </a:r>
            <a:endParaRPr lang="zh-TW" altLang="en-US" dirty="0"/>
          </a:p>
        </p:txBody>
      </p:sp>
      <p:sp>
        <p:nvSpPr>
          <p:cNvPr id="3" name="內容版面配置區 2"/>
          <p:cNvSpPr>
            <a:spLocks noGrp="1"/>
          </p:cNvSpPr>
          <p:nvPr>
            <p:ph idx="1"/>
          </p:nvPr>
        </p:nvSpPr>
        <p:spPr/>
        <p:txBody>
          <a:bodyPr>
            <a:normAutofit/>
          </a:bodyPr>
          <a:lstStyle/>
          <a:p>
            <a:r>
              <a:rPr lang="en-US" altLang="zh-TW" dirty="0"/>
              <a:t>Step 2: Starting at some guess for a local maximum </a:t>
            </a:r>
            <a:r>
              <a:rPr lang="en-US" altLang="zh-TW" i="1" dirty="0" err="1"/>
              <a:t>y</a:t>
            </a:r>
            <a:r>
              <a:rPr lang="en-US" altLang="zh-TW" i="1" baseline="-25000" dirty="0" err="1"/>
              <a:t>k</a:t>
            </a:r>
            <a:r>
              <a:rPr lang="en-US" altLang="zh-TW" dirty="0"/>
              <a:t>, mean shift computes the gradient of the density estimate </a:t>
            </a:r>
            <a:r>
              <a:rPr lang="en-US" altLang="zh-TW" i="1" dirty="0"/>
              <a:t>f</a:t>
            </a:r>
            <a:r>
              <a:rPr lang="en-US" altLang="zh-TW" dirty="0"/>
              <a:t>(</a:t>
            </a:r>
            <a:r>
              <a:rPr lang="en-US" altLang="zh-TW" i="1" dirty="0"/>
              <a:t>x</a:t>
            </a:r>
            <a:r>
              <a:rPr lang="en-US" altLang="zh-TW" dirty="0"/>
              <a:t>) at </a:t>
            </a:r>
            <a:r>
              <a:rPr lang="en-US" altLang="zh-TW" i="1" dirty="0" err="1"/>
              <a:t>y</a:t>
            </a:r>
            <a:r>
              <a:rPr lang="en-US" altLang="zh-TW" i="1" baseline="-25000" dirty="0" err="1"/>
              <a:t>k</a:t>
            </a:r>
            <a:r>
              <a:rPr lang="en-US" altLang="zh-TW" dirty="0"/>
              <a:t> and takes an uphill step in that direction.</a:t>
            </a:r>
          </a:p>
          <a:p>
            <a:endParaRPr lang="en-US" altLang="zh-TW" dirty="0"/>
          </a:p>
          <a:p>
            <a:endParaRPr lang="en-US" altLang="zh-TW" dirty="0"/>
          </a:p>
          <a:p>
            <a:pPr lvl="1"/>
            <a:endParaRPr lang="en-US" altLang="zh-TW" dirty="0"/>
          </a:p>
          <a:p>
            <a:pPr lvl="1">
              <a:buNone/>
            </a:pPr>
            <a:r>
              <a:rPr lang="en-US" altLang="zh-TW" dirty="0"/>
              <a:t> </a:t>
            </a:r>
          </a:p>
        </p:txBody>
      </p:sp>
      <p:pic>
        <p:nvPicPr>
          <p:cNvPr id="6" name="Picture 2"/>
          <p:cNvPicPr>
            <a:picLocks noChangeAspect="1" noChangeArrowheads="1"/>
          </p:cNvPicPr>
          <p:nvPr/>
        </p:nvPicPr>
        <p:blipFill>
          <a:blip r:embed="rId3" cstate="print"/>
          <a:srcRect/>
          <a:stretch>
            <a:fillRect/>
          </a:stretch>
        </p:blipFill>
        <p:spPr bwMode="auto">
          <a:xfrm>
            <a:off x="2000232" y="3714752"/>
            <a:ext cx="4772059" cy="1214446"/>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2428860" y="5097792"/>
            <a:ext cx="4357718" cy="950509"/>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(4/8)</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a:t>	The location of </a:t>
            </a:r>
            <a:r>
              <a:rPr lang="en-US" altLang="zh-TW" i="1" dirty="0" err="1"/>
              <a:t>y</a:t>
            </a:r>
            <a:r>
              <a:rPr lang="en-US" altLang="zh-TW" i="1" baseline="-25000" dirty="0" err="1"/>
              <a:t>k</a:t>
            </a:r>
            <a:r>
              <a:rPr lang="en-US" altLang="zh-TW" dirty="0"/>
              <a:t> iteration can be expressed in the following formula:</a:t>
            </a:r>
          </a:p>
          <a:p>
            <a:endParaRPr lang="en-US" altLang="zh-TW" dirty="0"/>
          </a:p>
          <a:p>
            <a:endParaRPr lang="en-US" altLang="zh-TW" dirty="0"/>
          </a:p>
          <a:p>
            <a:pPr>
              <a:buNone/>
            </a:pPr>
            <a:r>
              <a:rPr lang="en-US" altLang="zh-TW" dirty="0"/>
              <a:t>	Repeat Step 2 until completely converge or after finite steps.</a:t>
            </a:r>
          </a:p>
          <a:p>
            <a:r>
              <a:rPr lang="en-US" altLang="zh-TW" dirty="0"/>
              <a:t>Step 3: The remaining points can then be classified based on the nearest evolution path.</a:t>
            </a:r>
          </a:p>
          <a:p>
            <a:endParaRPr lang="zh-TW" altLang="en-US" dirty="0"/>
          </a:p>
        </p:txBody>
      </p:sp>
      <p:pic>
        <p:nvPicPr>
          <p:cNvPr id="4" name="Picture 2"/>
          <p:cNvPicPr>
            <a:picLocks noChangeAspect="1" noChangeArrowheads="1"/>
          </p:cNvPicPr>
          <p:nvPr/>
        </p:nvPicPr>
        <p:blipFill>
          <a:blip r:embed="rId3" cstate="print"/>
          <a:srcRect/>
          <a:stretch>
            <a:fillRect/>
          </a:stretch>
        </p:blipFill>
        <p:spPr bwMode="auto">
          <a:xfrm>
            <a:off x="1942415" y="2539266"/>
            <a:ext cx="6311054" cy="1036598"/>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(5/8)</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2" cstate="print"/>
          <a:srcRect/>
          <a:stretch>
            <a:fillRect/>
          </a:stretch>
        </p:blipFill>
        <p:spPr bwMode="auto">
          <a:xfrm>
            <a:off x="467544" y="1556792"/>
            <a:ext cx="8572124" cy="4953001"/>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(6/8)</a:t>
            </a:r>
            <a:endParaRPr lang="zh-TW" altLang="en-US" dirty="0"/>
          </a:p>
        </p:txBody>
      </p:sp>
      <p:sp>
        <p:nvSpPr>
          <p:cNvPr id="3" name="內容版面配置區 2"/>
          <p:cNvSpPr>
            <a:spLocks noGrp="1"/>
          </p:cNvSpPr>
          <p:nvPr>
            <p:ph idx="1"/>
          </p:nvPr>
        </p:nvSpPr>
        <p:spPr/>
        <p:txBody>
          <a:bodyPr/>
          <a:lstStyle/>
          <a:p>
            <a:r>
              <a:rPr lang="en-US" altLang="zh-TW" dirty="0"/>
              <a:t>There are still some kernels to be used:</a:t>
            </a:r>
          </a:p>
          <a:p>
            <a:pPr lvl="1"/>
            <a:r>
              <a:rPr lang="en-US" altLang="zh-TW" dirty="0" err="1"/>
              <a:t>Epanechnikov</a:t>
            </a:r>
            <a:r>
              <a:rPr lang="en-US" altLang="zh-TW" dirty="0"/>
              <a:t> kernel (converge in finite steps)</a:t>
            </a:r>
          </a:p>
          <a:p>
            <a:pPr lvl="1"/>
            <a:endParaRPr lang="en-US" altLang="zh-TW" dirty="0"/>
          </a:p>
          <a:p>
            <a:pPr lvl="1"/>
            <a:endParaRPr lang="en-US" altLang="zh-TW" dirty="0"/>
          </a:p>
          <a:p>
            <a:pPr lvl="1"/>
            <a:r>
              <a:rPr lang="en-US" altLang="zh-TW" dirty="0"/>
              <a:t>Gaussian (normal) kernel (slower but result better)</a:t>
            </a:r>
          </a:p>
        </p:txBody>
      </p:sp>
      <p:pic>
        <p:nvPicPr>
          <p:cNvPr id="4" name="圖片 3">
            <a:extLst>
              <a:ext uri="{FF2B5EF4-FFF2-40B4-BE49-F238E27FC236}">
                <a16:creationId xmlns:a16="http://schemas.microsoft.com/office/drawing/2014/main" id="{2514851D-032E-4857-A8F2-B6D1783F8BEF}"/>
              </a:ext>
            </a:extLst>
          </p:cNvPr>
          <p:cNvPicPr>
            <a:picLocks noChangeAspect="1"/>
          </p:cNvPicPr>
          <p:nvPr/>
        </p:nvPicPr>
        <p:blipFill>
          <a:blip r:embed="rId3"/>
          <a:stretch>
            <a:fillRect/>
          </a:stretch>
        </p:blipFill>
        <p:spPr>
          <a:xfrm>
            <a:off x="2411760" y="2761809"/>
            <a:ext cx="4176464" cy="548733"/>
          </a:xfrm>
          <a:prstGeom prst="rect">
            <a:avLst/>
          </a:prstGeom>
        </p:spPr>
      </p:pic>
      <p:pic>
        <p:nvPicPr>
          <p:cNvPr id="5" name="圖片 4">
            <a:extLst>
              <a:ext uri="{FF2B5EF4-FFF2-40B4-BE49-F238E27FC236}">
                <a16:creationId xmlns:a16="http://schemas.microsoft.com/office/drawing/2014/main" id="{137372C7-2166-4CCB-8BF9-CE83469C476F}"/>
              </a:ext>
            </a:extLst>
          </p:cNvPr>
          <p:cNvPicPr>
            <a:picLocks noChangeAspect="1"/>
          </p:cNvPicPr>
          <p:nvPr/>
        </p:nvPicPr>
        <p:blipFill>
          <a:blip r:embed="rId4"/>
          <a:stretch>
            <a:fillRect/>
          </a:stretch>
        </p:blipFill>
        <p:spPr>
          <a:xfrm>
            <a:off x="2428531" y="4239296"/>
            <a:ext cx="3836266" cy="112299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(7/8)</a:t>
            </a:r>
            <a:endParaRPr lang="zh-TW" altLang="en-US" dirty="0"/>
          </a:p>
        </p:txBody>
      </p:sp>
      <p:sp>
        <p:nvSpPr>
          <p:cNvPr id="3" name="內容版面配置區 2"/>
          <p:cNvSpPr>
            <a:spLocks noGrp="1"/>
          </p:cNvSpPr>
          <p:nvPr>
            <p:ph idx="1"/>
          </p:nvPr>
        </p:nvSpPr>
        <p:spPr/>
        <p:txBody>
          <a:bodyPr>
            <a:normAutofit/>
          </a:bodyPr>
          <a:lstStyle/>
          <a:p>
            <a:r>
              <a:rPr lang="en-US" altLang="zh-TW" dirty="0"/>
              <a:t>Joint domain: use spatial domain and range domain to segment color image.</a:t>
            </a:r>
          </a:p>
          <a:p>
            <a:r>
              <a:rPr lang="en-US" altLang="zh-TW" dirty="0"/>
              <a:t>Kernel of joint domain (five-dimensional):</a:t>
            </a:r>
          </a:p>
          <a:p>
            <a:endParaRPr lang="en-US" altLang="zh-TW" dirty="0"/>
          </a:p>
          <a:p>
            <a:endParaRPr lang="en-US" altLang="zh-TW" dirty="0"/>
          </a:p>
          <a:p>
            <a:pPr lvl="1"/>
            <a:r>
              <a:rPr lang="en-US" altLang="zh-TW" i="1" dirty="0" err="1"/>
              <a:t>x</a:t>
            </a:r>
            <a:r>
              <a:rPr lang="en-US" altLang="zh-TW" i="1" baseline="-25000" dirty="0" err="1"/>
              <a:t>r</a:t>
            </a:r>
            <a:r>
              <a:rPr lang="en-US" altLang="zh-TW" dirty="0"/>
              <a:t>: (</a:t>
            </a:r>
            <a:r>
              <a:rPr lang="en-US" altLang="zh-TW" i="1" dirty="0"/>
              <a:t>L*</a:t>
            </a:r>
            <a:r>
              <a:rPr lang="en-US" altLang="zh-TW" dirty="0"/>
              <a:t>, </a:t>
            </a:r>
            <a:r>
              <a:rPr lang="en-US" altLang="zh-TW" i="1" dirty="0"/>
              <a:t>u*</a:t>
            </a:r>
            <a:r>
              <a:rPr lang="en-US" altLang="zh-TW" dirty="0"/>
              <a:t>, </a:t>
            </a:r>
            <a:r>
              <a:rPr lang="en-US" altLang="zh-TW" i="1" dirty="0"/>
              <a:t>v*</a:t>
            </a:r>
            <a:r>
              <a:rPr lang="en-US" altLang="zh-TW" dirty="0"/>
              <a:t>) in range domain </a:t>
            </a:r>
          </a:p>
          <a:p>
            <a:pPr lvl="1"/>
            <a:r>
              <a:rPr lang="en-US" altLang="zh-TW" i="1" dirty="0" err="1"/>
              <a:t>x</a:t>
            </a:r>
            <a:r>
              <a:rPr lang="en-US" altLang="zh-TW" i="1" baseline="-25000" dirty="0" err="1"/>
              <a:t>s</a:t>
            </a:r>
            <a:r>
              <a:rPr lang="en-US" altLang="zh-TW" dirty="0"/>
              <a:t>: (</a:t>
            </a:r>
            <a:r>
              <a:rPr lang="en-US" altLang="zh-TW" i="1" dirty="0"/>
              <a:t>x, y</a:t>
            </a:r>
            <a:r>
              <a:rPr lang="en-US" altLang="zh-TW" dirty="0"/>
              <a:t>) in spatial domain</a:t>
            </a:r>
          </a:p>
          <a:p>
            <a:pPr lvl="1"/>
            <a:r>
              <a:rPr lang="en-US" altLang="zh-TW" i="1" dirty="0"/>
              <a:t>h</a:t>
            </a:r>
            <a:r>
              <a:rPr lang="en-US" altLang="zh-TW" i="1" baseline="-25000" dirty="0"/>
              <a:t>r</a:t>
            </a:r>
            <a:r>
              <a:rPr lang="en-US" altLang="zh-TW" dirty="0"/>
              <a:t>, </a:t>
            </a:r>
            <a:r>
              <a:rPr lang="en-US" altLang="zh-TW" i="1" dirty="0" err="1"/>
              <a:t>h</a:t>
            </a:r>
            <a:r>
              <a:rPr lang="en-US" altLang="zh-TW" i="1" baseline="-25000" dirty="0" err="1"/>
              <a:t>s</a:t>
            </a:r>
            <a:r>
              <a:rPr lang="en-US" altLang="zh-TW" dirty="0"/>
              <a:t>: color and spatial widths of kernel</a:t>
            </a:r>
            <a:endParaRPr lang="zh-TW" altLang="en-US" dirty="0"/>
          </a:p>
        </p:txBody>
      </p:sp>
      <p:pic>
        <p:nvPicPr>
          <p:cNvPr id="4" name="圖片 3">
            <a:extLst>
              <a:ext uri="{FF2B5EF4-FFF2-40B4-BE49-F238E27FC236}">
                <a16:creationId xmlns:a16="http://schemas.microsoft.com/office/drawing/2014/main" id="{CEF74F58-01C7-496F-8501-A834943FC523}"/>
              </a:ext>
            </a:extLst>
          </p:cNvPr>
          <p:cNvPicPr>
            <a:picLocks noChangeAspect="1"/>
          </p:cNvPicPr>
          <p:nvPr/>
        </p:nvPicPr>
        <p:blipFill>
          <a:blip r:embed="rId3"/>
          <a:stretch>
            <a:fillRect/>
          </a:stretch>
        </p:blipFill>
        <p:spPr>
          <a:xfrm>
            <a:off x="2555775" y="3068960"/>
            <a:ext cx="5175245" cy="93610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A6A32C-F72A-497D-9307-0C5E3556BF84}"/>
              </a:ext>
            </a:extLst>
          </p:cNvPr>
          <p:cNvSpPr>
            <a:spLocks noGrp="1"/>
          </p:cNvSpPr>
          <p:nvPr>
            <p:ph type="title"/>
          </p:nvPr>
        </p:nvSpPr>
        <p:spPr>
          <a:xfrm>
            <a:off x="2915816" y="548680"/>
            <a:ext cx="3312368" cy="932682"/>
          </a:xfrm>
        </p:spPr>
        <p:txBody>
          <a:bodyPr/>
          <a:lstStyle/>
          <a:p>
            <a:pPr algn="ctr"/>
            <a:r>
              <a:rPr lang="en-US" altLang="zh-TW" dirty="0"/>
              <a:t>Example</a:t>
            </a:r>
            <a:endParaRPr lang="zh-TW" altLang="en-US" dirty="0"/>
          </a:p>
        </p:txBody>
      </p:sp>
      <p:sp>
        <p:nvSpPr>
          <p:cNvPr id="3" name="內容版面配置區 2">
            <a:extLst>
              <a:ext uri="{FF2B5EF4-FFF2-40B4-BE49-F238E27FC236}">
                <a16:creationId xmlns:a16="http://schemas.microsoft.com/office/drawing/2014/main" id="{2927079E-A590-46F5-8BA3-D1AEB60C1607}"/>
              </a:ext>
            </a:extLst>
          </p:cNvPr>
          <p:cNvSpPr>
            <a:spLocks noGrp="1"/>
          </p:cNvSpPr>
          <p:nvPr>
            <p:ph idx="1"/>
          </p:nvPr>
        </p:nvSpPr>
        <p:spPr/>
        <p:txBody>
          <a:bodyPr/>
          <a:lstStyle/>
          <a:p>
            <a:endParaRPr lang="zh-TW" altLang="en-US" dirty="0"/>
          </a:p>
        </p:txBody>
      </p:sp>
      <p:pic>
        <p:nvPicPr>
          <p:cNvPr id="4" name="Picture 4" descr="https://i1.kknews.cc/SIG=1q8neqc/ctp-vzntr/o76ros14pr4r47898r5sn41s3p3n537q.jpg">
            <a:extLst>
              <a:ext uri="{FF2B5EF4-FFF2-40B4-BE49-F238E27FC236}">
                <a16:creationId xmlns:a16="http://schemas.microsoft.com/office/drawing/2014/main" id="{961C6432-4ECD-4ED4-9506-0A502DC68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15"/>
          <a:stretch/>
        </p:blipFill>
        <p:spPr bwMode="auto">
          <a:xfrm>
            <a:off x="609600" y="1268760"/>
            <a:ext cx="7924800" cy="545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81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FD9D86A-FAF2-4CD9-A017-88DBE47603C6}"/>
              </a:ext>
            </a:extLst>
          </p:cNvPr>
          <p:cNvSpPr>
            <a:spLocks noGrp="1"/>
          </p:cNvSpPr>
          <p:nvPr>
            <p:ph idx="1"/>
          </p:nvPr>
        </p:nvSpPr>
        <p:spPr/>
        <p:txBody>
          <a:bodyPr/>
          <a:lstStyle/>
          <a:p>
            <a:endParaRPr lang="zh-TW" altLang="en-US"/>
          </a:p>
        </p:txBody>
      </p:sp>
      <p:pic>
        <p:nvPicPr>
          <p:cNvPr id="2050" name="Picture 2" descr="https://i1.kknews.cc/SIG=uv4jhq/ctp-vzntr/3023n49266474p9094pppnr60o27or3o.jpg">
            <a:extLst>
              <a:ext uri="{FF2B5EF4-FFF2-40B4-BE49-F238E27FC236}">
                <a16:creationId xmlns:a16="http://schemas.microsoft.com/office/drawing/2014/main" id="{B600BC23-E210-43AE-BAA6-01DC6CDED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0" t="7447" r="4367" b="6461"/>
          <a:stretch/>
        </p:blipFill>
        <p:spPr bwMode="auto">
          <a:xfrm>
            <a:off x="1313638" y="1340768"/>
            <a:ext cx="6516724" cy="5288461"/>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48639FE4-2858-48FA-A2F8-F7134ADDD3B5}"/>
              </a:ext>
            </a:extLst>
          </p:cNvPr>
          <p:cNvSpPr txBox="1">
            <a:spLocks/>
          </p:cNvSpPr>
          <p:nvPr/>
        </p:nvSpPr>
        <p:spPr>
          <a:xfrm>
            <a:off x="2915816" y="548680"/>
            <a:ext cx="3312368" cy="9326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a:t>Example</a:t>
            </a:r>
            <a:endParaRPr lang="zh-TW" altLang="en-US" dirty="0"/>
          </a:p>
        </p:txBody>
      </p:sp>
    </p:spTree>
    <p:extLst>
      <p:ext uri="{BB962C8B-B14F-4D97-AF65-F5344CB8AC3E}">
        <p14:creationId xmlns:p14="http://schemas.microsoft.com/office/powerpoint/2010/main" val="2503766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598856E-9967-4498-9071-BC0D79C4A140}"/>
              </a:ext>
            </a:extLst>
          </p:cNvPr>
          <p:cNvSpPr>
            <a:spLocks noGrp="1"/>
          </p:cNvSpPr>
          <p:nvPr>
            <p:ph idx="1"/>
          </p:nvPr>
        </p:nvSpPr>
        <p:spPr/>
        <p:txBody>
          <a:bodyPr/>
          <a:lstStyle/>
          <a:p>
            <a:endParaRPr lang="zh-TW" altLang="en-US" dirty="0"/>
          </a:p>
        </p:txBody>
      </p:sp>
      <p:pic>
        <p:nvPicPr>
          <p:cNvPr id="1026" name="Picture 2" descr="https://i2.kknews.cc/SIG=3jevb54/ctp-vzntr/2r939685nr43472oo37or058on17940p.jpg">
            <a:extLst>
              <a:ext uri="{FF2B5EF4-FFF2-40B4-BE49-F238E27FC236}">
                <a16:creationId xmlns:a16="http://schemas.microsoft.com/office/drawing/2014/main" id="{489A0527-C061-4558-9722-7AA09ED6781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6624" y="1196752"/>
            <a:ext cx="7130752" cy="5573871"/>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F1424B50-D638-4DCE-81F5-D6D37FD93E45}"/>
              </a:ext>
            </a:extLst>
          </p:cNvPr>
          <p:cNvSpPr>
            <a:spLocks noGrp="1"/>
          </p:cNvSpPr>
          <p:nvPr>
            <p:ph type="title"/>
          </p:nvPr>
        </p:nvSpPr>
        <p:spPr>
          <a:xfrm>
            <a:off x="2915816" y="548680"/>
            <a:ext cx="3312368" cy="932682"/>
          </a:xfrm>
        </p:spPr>
        <p:txBody>
          <a:bodyPr/>
          <a:lstStyle/>
          <a:p>
            <a:pPr algn="ctr"/>
            <a:r>
              <a:rPr lang="en-US" altLang="zh-TW" dirty="0"/>
              <a:t>Example</a:t>
            </a:r>
            <a:endParaRPr lang="zh-TW" altLang="en-US" dirty="0"/>
          </a:p>
        </p:txBody>
      </p:sp>
    </p:spTree>
    <p:extLst>
      <p:ext uri="{BB962C8B-B14F-4D97-AF65-F5344CB8AC3E}">
        <p14:creationId xmlns:p14="http://schemas.microsoft.com/office/powerpoint/2010/main" val="663625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3433D46-A10E-447B-9699-F57E14C6F866}"/>
              </a:ext>
            </a:extLst>
          </p:cNvPr>
          <p:cNvSpPr>
            <a:spLocks noGrp="1"/>
          </p:cNvSpPr>
          <p:nvPr>
            <p:ph idx="1"/>
          </p:nvPr>
        </p:nvSpPr>
        <p:spPr/>
        <p:txBody>
          <a:bodyPr/>
          <a:lstStyle/>
          <a:p>
            <a:endParaRPr lang="zh-TW" altLang="en-US" dirty="0"/>
          </a:p>
        </p:txBody>
      </p:sp>
      <p:pic>
        <p:nvPicPr>
          <p:cNvPr id="3074" name="Picture 2" descr="https://i2.kknews.cc/SIG=3b5m5vf/ctp-vzntr/45603np42s3346pq82354s979q733523.jpg">
            <a:extLst>
              <a:ext uri="{FF2B5EF4-FFF2-40B4-BE49-F238E27FC236}">
                <a16:creationId xmlns:a16="http://schemas.microsoft.com/office/drawing/2014/main" id="{06497FCC-7601-4135-9613-CBEDCF424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39"/>
          <a:stretch/>
        </p:blipFill>
        <p:spPr bwMode="auto">
          <a:xfrm>
            <a:off x="633772" y="1268760"/>
            <a:ext cx="7876455" cy="5467571"/>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4AE6E74B-1D6E-439D-8B2D-8EECBD31908C}"/>
              </a:ext>
            </a:extLst>
          </p:cNvPr>
          <p:cNvSpPr>
            <a:spLocks noGrp="1"/>
          </p:cNvSpPr>
          <p:nvPr>
            <p:ph type="title"/>
          </p:nvPr>
        </p:nvSpPr>
        <p:spPr>
          <a:xfrm>
            <a:off x="2915816" y="548680"/>
            <a:ext cx="3312368" cy="932682"/>
          </a:xfrm>
        </p:spPr>
        <p:txBody>
          <a:bodyPr/>
          <a:lstStyle/>
          <a:p>
            <a:pPr algn="ctr"/>
            <a:r>
              <a:rPr lang="en-US" altLang="zh-TW" dirty="0"/>
              <a:t>Example</a:t>
            </a:r>
            <a:endParaRPr lang="zh-TW" altLang="en-US" dirty="0"/>
          </a:p>
        </p:txBody>
      </p:sp>
    </p:spTree>
    <p:extLst>
      <p:ext uri="{BB962C8B-B14F-4D97-AF65-F5344CB8AC3E}">
        <p14:creationId xmlns:p14="http://schemas.microsoft.com/office/powerpoint/2010/main" val="2466334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Mean Shift (8/8)</a:t>
            </a:r>
            <a:endParaRPr lang="zh-TW" altLang="en-US" dirty="0"/>
          </a:p>
        </p:txBody>
      </p:sp>
      <p:sp>
        <p:nvSpPr>
          <p:cNvPr id="3" name="內容版面配置區 2"/>
          <p:cNvSpPr>
            <a:spLocks noGrp="1"/>
          </p:cNvSpPr>
          <p:nvPr>
            <p:ph idx="1"/>
          </p:nvPr>
        </p:nvSpPr>
        <p:spPr/>
        <p:txBody>
          <a:bodyPr>
            <a:normAutofit/>
          </a:bodyPr>
          <a:lstStyle/>
          <a:p>
            <a:pPr lvl="1"/>
            <a:r>
              <a:rPr lang="en-US" altLang="zh-TW" i="1" dirty="0"/>
              <a:t>M</a:t>
            </a:r>
            <a:r>
              <a:rPr lang="en-US" altLang="zh-TW" dirty="0"/>
              <a:t>: a region has pixels under the number threshold will be eliminated</a:t>
            </a:r>
            <a:endParaRPr lang="zh-TW" altLang="en-US" dirty="0"/>
          </a:p>
        </p:txBody>
      </p:sp>
      <p:pic>
        <p:nvPicPr>
          <p:cNvPr id="15362" name="Picture 2"/>
          <p:cNvPicPr>
            <a:picLocks noChangeAspect="1" noChangeArrowheads="1"/>
          </p:cNvPicPr>
          <p:nvPr/>
        </p:nvPicPr>
        <p:blipFill>
          <a:blip r:embed="rId3" cstate="print"/>
          <a:srcRect/>
          <a:stretch>
            <a:fillRect/>
          </a:stretch>
        </p:blipFill>
        <p:spPr bwMode="auto">
          <a:xfrm>
            <a:off x="467544" y="2708920"/>
            <a:ext cx="8405839" cy="360250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Snakes(2/7)</a:t>
            </a:r>
            <a:endParaRPr lang="zh-TW" altLang="en-US" dirty="0"/>
          </a:p>
        </p:txBody>
      </p:sp>
      <p:sp>
        <p:nvSpPr>
          <p:cNvPr id="3" name="內容版面配置區 2"/>
          <p:cNvSpPr>
            <a:spLocks noGrp="1"/>
          </p:cNvSpPr>
          <p:nvPr>
            <p:ph idx="1"/>
          </p:nvPr>
        </p:nvSpPr>
        <p:spPr/>
        <p:txBody>
          <a:bodyPr/>
          <a:lstStyle/>
          <a:p>
            <a:r>
              <a:rPr lang="en-US" altLang="zh-TW" i="1" dirty="0"/>
              <a:t>s</a:t>
            </a:r>
            <a:r>
              <a:rPr lang="en-US" altLang="zh-TW" dirty="0"/>
              <a:t> ∈ [0,1] : arc parameter</a:t>
            </a:r>
          </a:p>
          <a:p>
            <a:r>
              <a:rPr lang="en-US" altLang="zh-TW" dirty="0"/>
              <a:t>contour represented as </a:t>
            </a:r>
            <a:r>
              <a:rPr lang="en-US" altLang="zh-TW" i="1" dirty="0"/>
              <a:t>v(s) = (x(s), y(s)) </a:t>
            </a:r>
          </a:p>
          <a:p>
            <a:r>
              <a:rPr lang="en-US" altLang="zh-TW" i="1" dirty="0"/>
              <a:t>x(s)</a:t>
            </a:r>
            <a:r>
              <a:rPr lang="en-US" altLang="zh-TW" dirty="0"/>
              <a:t> and </a:t>
            </a:r>
            <a:r>
              <a:rPr lang="en-US" altLang="zh-TW" i="1" dirty="0"/>
              <a:t>y(s)</a:t>
            </a:r>
            <a:r>
              <a:rPr lang="en-US" altLang="zh-TW" dirty="0"/>
              <a:t> are the coordinates along the contour</a:t>
            </a:r>
          </a:p>
          <a:p>
            <a:endParaRPr lang="zh-TW" altLang="en-US" dirty="0"/>
          </a:p>
        </p:txBody>
      </p:sp>
      <p:pic>
        <p:nvPicPr>
          <p:cNvPr id="5" name="圖片 4"/>
          <p:cNvPicPr>
            <a:picLocks noChangeAspect="1"/>
          </p:cNvPicPr>
          <p:nvPr/>
        </p:nvPicPr>
        <p:blipFill rotWithShape="1">
          <a:blip r:embed="rId3"/>
          <a:srcRect b="8003"/>
          <a:stretch/>
        </p:blipFill>
        <p:spPr>
          <a:xfrm>
            <a:off x="531272" y="4365104"/>
            <a:ext cx="8612728" cy="936104"/>
          </a:xfrm>
          <a:prstGeom prst="rect">
            <a:avLst/>
          </a:prstGeom>
        </p:spPr>
      </p:pic>
    </p:spTree>
    <p:extLst>
      <p:ext uri="{BB962C8B-B14F-4D97-AF65-F5344CB8AC3E}">
        <p14:creationId xmlns:p14="http://schemas.microsoft.com/office/powerpoint/2010/main" val="567874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5.4 Normalized Cuts (1/9)</a:t>
            </a:r>
            <a:endParaRPr lang="zh-TW" altLang="en-US" dirty="0"/>
          </a:p>
        </p:txBody>
      </p:sp>
      <p:sp>
        <p:nvSpPr>
          <p:cNvPr id="3" name="內容版面配置區 2"/>
          <p:cNvSpPr>
            <a:spLocks noGrp="1"/>
          </p:cNvSpPr>
          <p:nvPr>
            <p:ph idx="1"/>
          </p:nvPr>
        </p:nvSpPr>
        <p:spPr/>
        <p:txBody>
          <a:bodyPr>
            <a:normAutofit/>
          </a:bodyPr>
          <a:lstStyle/>
          <a:p>
            <a:r>
              <a:rPr lang="en-US" altLang="zh-TW" dirty="0"/>
              <a:t>Normalized cuts examine the affinities between nearby pixels and try to separate groups that are connected by weak affinities.</a:t>
            </a:r>
          </a:p>
        </p:txBody>
      </p:sp>
      <p:pic>
        <p:nvPicPr>
          <p:cNvPr id="5" name="Picture 2">
            <a:extLst>
              <a:ext uri="{FF2B5EF4-FFF2-40B4-BE49-F238E27FC236}">
                <a16:creationId xmlns:a16="http://schemas.microsoft.com/office/drawing/2014/main" id="{93D13C7C-63ED-4E7A-B06C-9F433B2FCB1A}"/>
              </a:ext>
            </a:extLst>
          </p:cNvPr>
          <p:cNvPicPr>
            <a:picLocks noChangeAspect="1" noChangeArrowheads="1"/>
          </p:cNvPicPr>
          <p:nvPr/>
        </p:nvPicPr>
        <p:blipFill rotWithShape="1">
          <a:blip r:embed="rId3" cstate="print"/>
          <a:srcRect l="902" t="2053" r="879" b="43496"/>
          <a:stretch/>
        </p:blipFill>
        <p:spPr bwMode="auto">
          <a:xfrm>
            <a:off x="359024" y="3573016"/>
            <a:ext cx="8784976" cy="2660874"/>
          </a:xfrm>
          <a:prstGeom prst="rect">
            <a:avLst/>
          </a:prstGeom>
          <a:noFill/>
          <a:ln w="9525">
            <a:noFill/>
            <a:miter lim="800000"/>
            <a:headEnd/>
            <a:tailEnd/>
          </a:ln>
          <a:effectLst/>
        </p:spPr>
      </p:pic>
      <p:sp>
        <p:nvSpPr>
          <p:cNvPr id="4" name="文字方塊 3">
            <a:extLst>
              <a:ext uri="{FF2B5EF4-FFF2-40B4-BE49-F238E27FC236}">
                <a16:creationId xmlns:a16="http://schemas.microsoft.com/office/drawing/2014/main" id="{C5701F28-A869-4E62-BAEE-22A98625313A}"/>
              </a:ext>
            </a:extLst>
          </p:cNvPr>
          <p:cNvSpPr txBox="1"/>
          <p:nvPr/>
        </p:nvSpPr>
        <p:spPr>
          <a:xfrm>
            <a:off x="251520" y="6255253"/>
            <a:ext cx="7056784" cy="369332"/>
          </a:xfrm>
          <a:prstGeom prst="rect">
            <a:avLst/>
          </a:prstGeom>
          <a:noFill/>
        </p:spPr>
        <p:txBody>
          <a:bodyPr wrap="square" rtlCol="0">
            <a:spAutoFit/>
          </a:bodyPr>
          <a:lstStyle/>
          <a:p>
            <a:r>
              <a:rPr lang="en-GB" altLang="zh-TW" dirty="0"/>
              <a:t>Minimum Cuts</a:t>
            </a:r>
            <a:r>
              <a:rPr lang="en-US" altLang="zh-TW" dirty="0"/>
              <a:t>: </a:t>
            </a:r>
            <a:r>
              <a:rPr lang="en-GB" altLang="zh-TW" dirty="0">
                <a:hlinkClick r:id="rId4"/>
              </a:rPr>
              <a:t>https://www.youtube.com/watch?v=YMME2Xaqnq8</a:t>
            </a:r>
            <a:endParaRPr lang="zh-TW"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08D030-AE96-4069-90B1-92AEE82B94B0}"/>
              </a:ext>
            </a:extLst>
          </p:cNvPr>
          <p:cNvSpPr>
            <a:spLocks noGrp="1"/>
          </p:cNvSpPr>
          <p:nvPr>
            <p:ph type="title"/>
          </p:nvPr>
        </p:nvSpPr>
        <p:spPr/>
        <p:txBody>
          <a:bodyPr/>
          <a:lstStyle/>
          <a:p>
            <a:r>
              <a:rPr lang="en-US" altLang="zh-TW" dirty="0"/>
              <a:t>5.4 Normalized Cuts (2/9)</a:t>
            </a:r>
            <a:endParaRPr lang="zh-TW" altLang="en-US" dirty="0"/>
          </a:p>
        </p:txBody>
      </p:sp>
      <p:sp>
        <p:nvSpPr>
          <p:cNvPr id="3" name="內容版面配置區 2">
            <a:extLst>
              <a:ext uri="{FF2B5EF4-FFF2-40B4-BE49-F238E27FC236}">
                <a16:creationId xmlns:a16="http://schemas.microsoft.com/office/drawing/2014/main" id="{F7713906-4394-4570-BC7A-95FE7B667602}"/>
              </a:ext>
            </a:extLst>
          </p:cNvPr>
          <p:cNvSpPr>
            <a:spLocks noGrp="1"/>
          </p:cNvSpPr>
          <p:nvPr>
            <p:ph idx="1"/>
          </p:nvPr>
        </p:nvSpPr>
        <p:spPr/>
        <p:txBody>
          <a:bodyPr/>
          <a:lstStyle/>
          <a:p>
            <a:r>
              <a:rPr lang="en-US" altLang="zh-TW" dirty="0"/>
              <a:t>Pixel-wise affinity weight for pixels within a radius ∥</a:t>
            </a:r>
            <a:r>
              <a:rPr lang="en-US" altLang="zh-TW" i="1" dirty="0"/>
              <a:t>x</a:t>
            </a:r>
            <a:r>
              <a:rPr lang="en-US" altLang="zh-TW" i="1" baseline="-25000" dirty="0"/>
              <a:t>i</a:t>
            </a:r>
            <a:r>
              <a:rPr lang="en-US" altLang="zh-TW" dirty="0"/>
              <a:t> - </a:t>
            </a:r>
            <a:r>
              <a:rPr lang="en-US" altLang="zh-TW" i="1" dirty="0" err="1"/>
              <a:t>x</a:t>
            </a:r>
            <a:r>
              <a:rPr lang="en-US" altLang="zh-TW" i="1" baseline="-25000" dirty="0" err="1"/>
              <a:t>j</a:t>
            </a:r>
            <a:r>
              <a:rPr lang="en-US" altLang="zh-TW" dirty="0"/>
              <a:t>∥ &lt; </a:t>
            </a:r>
            <a:r>
              <a:rPr lang="en-US" altLang="zh-TW" i="1" dirty="0"/>
              <a:t>r</a:t>
            </a:r>
            <a:r>
              <a:rPr lang="en-US" altLang="zh-TW" dirty="0"/>
              <a:t> : </a:t>
            </a:r>
          </a:p>
          <a:p>
            <a:endParaRPr lang="en-US" altLang="zh-TW" dirty="0"/>
          </a:p>
          <a:p>
            <a:endParaRPr lang="en-US" altLang="zh-TW" dirty="0"/>
          </a:p>
          <a:p>
            <a:pPr lvl="1"/>
            <a:r>
              <a:rPr lang="en-US" altLang="zh-TW" i="1" dirty="0"/>
              <a:t>F</a:t>
            </a:r>
            <a:r>
              <a:rPr lang="en-US" altLang="zh-TW" i="1" baseline="-25000" dirty="0"/>
              <a:t>i</a:t>
            </a:r>
            <a:r>
              <a:rPr lang="en-US" altLang="zh-TW" dirty="0"/>
              <a:t>, </a:t>
            </a:r>
            <a:r>
              <a:rPr lang="en-US" altLang="zh-TW" i="1" dirty="0"/>
              <a:t>F</a:t>
            </a:r>
            <a:r>
              <a:rPr lang="en-US" altLang="zh-TW" i="1" baseline="-25000" dirty="0"/>
              <a:t>j</a:t>
            </a:r>
            <a:r>
              <a:rPr lang="en-US" altLang="zh-TW" dirty="0"/>
              <a:t>: feature vectors that consist of intensities, colors, or oriented filter histograms</a:t>
            </a:r>
          </a:p>
          <a:p>
            <a:pPr lvl="1"/>
            <a:r>
              <a:rPr lang="en-US" altLang="zh-TW" i="1" dirty="0"/>
              <a:t>x</a:t>
            </a:r>
            <a:r>
              <a:rPr lang="en-US" altLang="zh-TW" i="1" baseline="-25000" dirty="0"/>
              <a:t>i</a:t>
            </a:r>
            <a:r>
              <a:rPr lang="en-US" altLang="zh-TW" dirty="0"/>
              <a:t>, </a:t>
            </a:r>
            <a:r>
              <a:rPr lang="en-US" altLang="zh-TW" i="1" dirty="0" err="1"/>
              <a:t>x</a:t>
            </a:r>
            <a:r>
              <a:rPr lang="en-US" altLang="zh-TW" i="1" baseline="-25000" dirty="0" err="1"/>
              <a:t>j</a:t>
            </a:r>
            <a:r>
              <a:rPr lang="en-US" altLang="zh-TW" dirty="0"/>
              <a:t>: pixel locations</a:t>
            </a:r>
            <a:endParaRPr lang="zh-TW" altLang="en-US" dirty="0"/>
          </a:p>
          <a:p>
            <a:endParaRPr lang="zh-TW" altLang="en-US" dirty="0"/>
          </a:p>
        </p:txBody>
      </p:sp>
      <p:pic>
        <p:nvPicPr>
          <p:cNvPr id="5" name="圖片 4">
            <a:extLst>
              <a:ext uri="{FF2B5EF4-FFF2-40B4-BE49-F238E27FC236}">
                <a16:creationId xmlns:a16="http://schemas.microsoft.com/office/drawing/2014/main" id="{02E9A612-18D5-44F4-B574-52A74F57B766}"/>
              </a:ext>
            </a:extLst>
          </p:cNvPr>
          <p:cNvPicPr>
            <a:picLocks noChangeAspect="1"/>
          </p:cNvPicPr>
          <p:nvPr/>
        </p:nvPicPr>
        <p:blipFill>
          <a:blip r:embed="rId2"/>
          <a:stretch>
            <a:fillRect/>
          </a:stretch>
        </p:blipFill>
        <p:spPr>
          <a:xfrm>
            <a:off x="2483768" y="2593469"/>
            <a:ext cx="5652120" cy="835531"/>
          </a:xfrm>
          <a:prstGeom prst="rect">
            <a:avLst/>
          </a:prstGeom>
        </p:spPr>
      </p:pic>
    </p:spTree>
    <p:extLst>
      <p:ext uri="{BB962C8B-B14F-4D97-AF65-F5344CB8AC3E}">
        <p14:creationId xmlns:p14="http://schemas.microsoft.com/office/powerpoint/2010/main" val="491560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(3/9)</a:t>
            </a:r>
            <a:endParaRPr lang="zh-TW" altLang="en-US" dirty="0"/>
          </a:p>
        </p:txBody>
      </p:sp>
      <p:sp>
        <p:nvSpPr>
          <p:cNvPr id="3" name="內容版面配置區 2"/>
          <p:cNvSpPr>
            <a:spLocks noGrp="1"/>
          </p:cNvSpPr>
          <p:nvPr>
            <p:ph idx="1"/>
          </p:nvPr>
        </p:nvSpPr>
        <p:spPr/>
        <p:txBody>
          <a:bodyPr>
            <a:normAutofit/>
          </a:bodyPr>
          <a:lstStyle/>
          <a:p>
            <a:r>
              <a:rPr lang="en-US" altLang="zh-TW" dirty="0"/>
              <a:t>To find the minimum cut between two groups </a:t>
            </a:r>
            <a:r>
              <a:rPr lang="en-US" altLang="zh-TW" i="1" dirty="0"/>
              <a:t>A</a:t>
            </a:r>
            <a:r>
              <a:rPr lang="en-US" altLang="zh-TW" dirty="0"/>
              <a:t> and </a:t>
            </a:r>
            <a:r>
              <a:rPr lang="en-US" altLang="zh-TW" i="1" dirty="0"/>
              <a:t>B</a:t>
            </a:r>
            <a:r>
              <a:rPr lang="en-US" altLang="zh-TW" dirty="0"/>
              <a:t>:</a:t>
            </a:r>
          </a:p>
          <a:p>
            <a:endParaRPr lang="en-US" altLang="zh-TW" dirty="0"/>
          </a:p>
          <a:p>
            <a:endParaRPr lang="en-US" altLang="zh-TW" dirty="0"/>
          </a:p>
          <a:p>
            <a:r>
              <a:rPr lang="en-US" altLang="zh-TW" dirty="0"/>
              <a:t>A better measure of segmentation is to find minimum normalized cut:</a:t>
            </a:r>
          </a:p>
          <a:p>
            <a:pPr lvl="1">
              <a:buNone/>
            </a:pPr>
            <a:endParaRPr lang="en-US" altLang="zh-TW" dirty="0"/>
          </a:p>
          <a:p>
            <a:endParaRPr lang="en-US" altLang="zh-TW" dirty="0"/>
          </a:p>
          <a:p>
            <a:pPr lvl="1"/>
            <a:r>
              <a:rPr lang="en-US" altLang="zh-TW" i="1" dirty="0"/>
              <a:t>assoc</a:t>
            </a:r>
            <a:r>
              <a:rPr lang="en-US" altLang="zh-TW" dirty="0"/>
              <a:t>(</a:t>
            </a:r>
            <a:r>
              <a:rPr lang="en-US" altLang="zh-TW" i="1" dirty="0"/>
              <a:t>X</a:t>
            </a:r>
            <a:r>
              <a:rPr lang="en-US" altLang="zh-TW" dirty="0"/>
              <a:t>, </a:t>
            </a:r>
            <a:r>
              <a:rPr lang="en-US" altLang="zh-TW" i="1" dirty="0"/>
              <a:t>Y</a:t>
            </a:r>
            <a:r>
              <a:rPr lang="en-US" altLang="zh-TW" dirty="0"/>
              <a:t>): </a:t>
            </a:r>
            <a:r>
              <a:rPr lang="el-GR" altLang="zh-TW" dirty="0"/>
              <a:t>Σ</a:t>
            </a:r>
            <a:r>
              <a:rPr lang="en-US" altLang="zh-TW" i="1" baseline="-25000" dirty="0" err="1"/>
              <a:t>i</a:t>
            </a:r>
            <a:r>
              <a:rPr lang="zh-TW" altLang="en-US" baseline="-25000" dirty="0"/>
              <a:t> ∈ </a:t>
            </a:r>
            <a:r>
              <a:rPr lang="en-US" altLang="zh-TW" i="1" baseline="-25000" dirty="0"/>
              <a:t>X</a:t>
            </a:r>
            <a:r>
              <a:rPr lang="en-US" altLang="zh-TW" baseline="-25000" dirty="0"/>
              <a:t>, </a:t>
            </a:r>
            <a:r>
              <a:rPr lang="en-US" altLang="zh-TW" i="1" baseline="-25000" dirty="0"/>
              <a:t>j</a:t>
            </a:r>
            <a:r>
              <a:rPr lang="en-US" altLang="zh-TW" baseline="-25000" dirty="0"/>
              <a:t> </a:t>
            </a:r>
            <a:r>
              <a:rPr lang="zh-TW" altLang="en-US" baseline="-25000" dirty="0"/>
              <a:t>∈ </a:t>
            </a:r>
            <a:r>
              <a:rPr lang="en-US" altLang="zh-TW" i="1" baseline="-25000" dirty="0"/>
              <a:t>Y</a:t>
            </a:r>
            <a:r>
              <a:rPr lang="en-US" altLang="zh-TW" dirty="0"/>
              <a:t> </a:t>
            </a:r>
            <a:r>
              <a:rPr lang="en-US" altLang="zh-TW" i="1" dirty="0" err="1"/>
              <a:t>w</a:t>
            </a:r>
            <a:r>
              <a:rPr lang="en-US" altLang="zh-TW" i="1" baseline="-25000" dirty="0" err="1"/>
              <a:t>ij</a:t>
            </a:r>
            <a:endParaRPr lang="zh-TW" altLang="en-US" i="1" baseline="-25000" dirty="0"/>
          </a:p>
        </p:txBody>
      </p:sp>
      <p:pic>
        <p:nvPicPr>
          <p:cNvPr id="4" name="圖片 3">
            <a:extLst>
              <a:ext uri="{FF2B5EF4-FFF2-40B4-BE49-F238E27FC236}">
                <a16:creationId xmlns:a16="http://schemas.microsoft.com/office/drawing/2014/main" id="{1A152C67-ECC6-4535-B58C-FD0530BC9F5F}"/>
              </a:ext>
            </a:extLst>
          </p:cNvPr>
          <p:cNvPicPr>
            <a:picLocks noChangeAspect="1"/>
          </p:cNvPicPr>
          <p:nvPr/>
        </p:nvPicPr>
        <p:blipFill>
          <a:blip r:embed="rId3"/>
          <a:stretch>
            <a:fillRect/>
          </a:stretch>
        </p:blipFill>
        <p:spPr>
          <a:xfrm>
            <a:off x="2411760" y="2589812"/>
            <a:ext cx="3770350" cy="877498"/>
          </a:xfrm>
          <a:prstGeom prst="rect">
            <a:avLst/>
          </a:prstGeom>
        </p:spPr>
      </p:pic>
      <p:pic>
        <p:nvPicPr>
          <p:cNvPr id="5" name="圖片 4">
            <a:extLst>
              <a:ext uri="{FF2B5EF4-FFF2-40B4-BE49-F238E27FC236}">
                <a16:creationId xmlns:a16="http://schemas.microsoft.com/office/drawing/2014/main" id="{F56B7EAC-D293-4F43-A220-894FB02A5F2C}"/>
              </a:ext>
            </a:extLst>
          </p:cNvPr>
          <p:cNvPicPr>
            <a:picLocks noChangeAspect="1"/>
          </p:cNvPicPr>
          <p:nvPr/>
        </p:nvPicPr>
        <p:blipFill>
          <a:blip r:embed="rId4"/>
          <a:stretch>
            <a:fillRect/>
          </a:stretch>
        </p:blipFill>
        <p:spPr>
          <a:xfrm>
            <a:off x="2411760" y="4509120"/>
            <a:ext cx="5891420" cy="79208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(4/9)</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rotWithShape="1">
          <a:blip r:embed="rId2" cstate="print"/>
          <a:srcRect l="1174" t="1304" r="1233" b="2670"/>
          <a:stretch/>
        </p:blipFill>
        <p:spPr bwMode="auto">
          <a:xfrm>
            <a:off x="219944" y="1806766"/>
            <a:ext cx="8928992" cy="4248472"/>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37F8A5-B8C1-4174-ADF9-F9AF41EA7C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2A87169-4051-476B-8192-8837AD022BD3}"/>
              </a:ext>
            </a:extLst>
          </p:cNvPr>
          <p:cNvSpPr>
            <a:spLocks noGrp="1"/>
          </p:cNvSpPr>
          <p:nvPr>
            <p:ph idx="1"/>
          </p:nvPr>
        </p:nvSpPr>
        <p:spPr/>
        <p:txBody>
          <a:bodyPr/>
          <a:lstStyle/>
          <a:p>
            <a:endParaRPr lang="zh-TW" altLang="en-US"/>
          </a:p>
        </p:txBody>
      </p:sp>
      <p:pic>
        <p:nvPicPr>
          <p:cNvPr id="5122" name="Picture 2" descr="https://img-blog.csdnimg.cn/20181113103647510.png?x-oss-process=image/watermark,type_ZmFuZ3poZW5naGVpdGk,shadow_10,text_aHR0cHM6Ly9ibG9nLmNzZG4ubmV0L1NJR0FJX0NTRE4=,size_16,color_FFFFFF,t_70">
            <a:extLst>
              <a:ext uri="{FF2B5EF4-FFF2-40B4-BE49-F238E27FC236}">
                <a16:creationId xmlns:a16="http://schemas.microsoft.com/office/drawing/2014/main" id="{FFA276E1-8DE8-4B54-9FB0-F9BC28096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60" y="104507"/>
            <a:ext cx="8435280" cy="664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21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(5/9)</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en-US" altLang="zh-TW" dirty="0"/>
              <a:t>But computing the optimal normalized cut is NP-complete. The following is a faster method.</a:t>
            </a:r>
          </a:p>
          <a:p>
            <a:r>
              <a:rPr lang="en-US" altLang="zh-TW" dirty="0"/>
              <a:t>Minimize the Rayleigh quotient:</a:t>
            </a:r>
          </a:p>
          <a:p>
            <a:endParaRPr lang="en-US" altLang="zh-TW" dirty="0"/>
          </a:p>
          <a:p>
            <a:endParaRPr lang="en-US" altLang="zh-TW" dirty="0"/>
          </a:p>
          <a:p>
            <a:endParaRPr lang="en-US" altLang="zh-TW" dirty="0"/>
          </a:p>
          <a:p>
            <a:pPr lvl="1"/>
            <a:r>
              <a:rPr lang="en-US" altLang="zh-TW" i="1" dirty="0"/>
              <a:t>W</a:t>
            </a:r>
            <a:r>
              <a:rPr lang="en-US" altLang="zh-TW" dirty="0"/>
              <a:t>: weight matrix [</a:t>
            </a:r>
            <a:r>
              <a:rPr lang="en-US" altLang="zh-TW" i="1" dirty="0" err="1"/>
              <a:t>w</a:t>
            </a:r>
            <a:r>
              <a:rPr lang="en-US" altLang="zh-TW" i="1" baseline="-25000" dirty="0" err="1"/>
              <a:t>ij</a:t>
            </a:r>
            <a:r>
              <a:rPr lang="en-US" altLang="zh-TW" dirty="0"/>
              <a:t>], which is an adjacency matrix</a:t>
            </a:r>
          </a:p>
          <a:p>
            <a:pPr lvl="1"/>
            <a:r>
              <a:rPr lang="en-US" altLang="zh-TW" i="1" dirty="0"/>
              <a:t>D</a:t>
            </a:r>
            <a:r>
              <a:rPr lang="en-US" altLang="zh-TW" dirty="0"/>
              <a:t>: diagonal matrix, diagonal entries are the number of  corresponding row sums in </a:t>
            </a:r>
            <a:r>
              <a:rPr lang="en-US" altLang="zh-TW" i="1" dirty="0"/>
              <a:t>W</a:t>
            </a:r>
            <a:endParaRPr lang="zh-TW" altLang="en-US" i="1" dirty="0"/>
          </a:p>
        </p:txBody>
      </p:sp>
      <p:pic>
        <p:nvPicPr>
          <p:cNvPr id="4" name="圖片 3">
            <a:extLst>
              <a:ext uri="{FF2B5EF4-FFF2-40B4-BE49-F238E27FC236}">
                <a16:creationId xmlns:a16="http://schemas.microsoft.com/office/drawing/2014/main" id="{BE58B2D1-0308-436E-81F0-9650A4191899}"/>
              </a:ext>
            </a:extLst>
          </p:cNvPr>
          <p:cNvPicPr>
            <a:picLocks noChangeAspect="1"/>
          </p:cNvPicPr>
          <p:nvPr/>
        </p:nvPicPr>
        <p:blipFill rotWithShape="1">
          <a:blip r:embed="rId3"/>
          <a:srcRect l="1666" t="5258" b="-1"/>
          <a:stretch/>
        </p:blipFill>
        <p:spPr>
          <a:xfrm>
            <a:off x="1043608" y="3140968"/>
            <a:ext cx="3300733" cy="100811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(6/9)</a:t>
            </a:r>
            <a:endParaRPr lang="zh-TW" altLang="en-US" dirty="0"/>
          </a:p>
        </p:txBody>
      </p:sp>
      <p:sp>
        <p:nvSpPr>
          <p:cNvPr id="3" name="內容版面配置區 2"/>
          <p:cNvSpPr>
            <a:spLocks noGrp="1"/>
          </p:cNvSpPr>
          <p:nvPr>
            <p:ph idx="1"/>
          </p:nvPr>
        </p:nvSpPr>
        <p:spPr/>
        <p:txBody>
          <a:bodyPr>
            <a:normAutofit/>
          </a:bodyPr>
          <a:lstStyle/>
          <a:p>
            <a:pPr lvl="1"/>
            <a:r>
              <a:rPr lang="zh-TW" altLang="en-US" i="1" dirty="0"/>
              <a:t> </a:t>
            </a:r>
            <a:r>
              <a:rPr lang="en-US" altLang="zh-TW" i="1" dirty="0"/>
              <a:t>y</a:t>
            </a:r>
            <a:r>
              <a:rPr lang="en-US" altLang="zh-TW" dirty="0"/>
              <a:t> = </a:t>
            </a:r>
            <a:r>
              <a:rPr lang="fr-FR" altLang="zh-TW" dirty="0"/>
              <a:t>((1 + </a:t>
            </a:r>
            <a:r>
              <a:rPr lang="fr-FR" altLang="zh-TW" i="1" dirty="0"/>
              <a:t>x</a:t>
            </a:r>
            <a:r>
              <a:rPr lang="fr-FR" altLang="zh-TW" dirty="0"/>
              <a:t>) - </a:t>
            </a:r>
            <a:r>
              <a:rPr lang="fr-FR" altLang="zh-TW" i="1" dirty="0"/>
              <a:t>b</a:t>
            </a:r>
            <a:r>
              <a:rPr lang="fr-FR" altLang="zh-TW" dirty="0"/>
              <a:t>(1 - </a:t>
            </a:r>
            <a:r>
              <a:rPr lang="fr-FR" altLang="zh-TW" i="1" dirty="0"/>
              <a:t>x</a:t>
            </a:r>
            <a:r>
              <a:rPr lang="fr-FR" altLang="zh-TW" dirty="0"/>
              <a:t>)) / 2 </a:t>
            </a:r>
            <a:r>
              <a:rPr lang="en-US" altLang="zh-TW" dirty="0"/>
              <a:t>is a vector consisting of all 1s and -</a:t>
            </a:r>
            <a:r>
              <a:rPr lang="en-US" altLang="zh-TW" i="1" dirty="0" err="1"/>
              <a:t>b</a:t>
            </a:r>
            <a:r>
              <a:rPr lang="en-US" altLang="zh-TW" dirty="0" err="1"/>
              <a:t>s</a:t>
            </a:r>
            <a:r>
              <a:rPr lang="en-US" altLang="zh-TW" dirty="0"/>
              <a:t> such that </a:t>
            </a:r>
            <a:r>
              <a:rPr lang="en-US" altLang="zh-TW" i="1" dirty="0" err="1"/>
              <a:t>y</a:t>
            </a:r>
            <a:r>
              <a:rPr lang="en-US" altLang="zh-TW" dirty="0" err="1"/>
              <a:t>‧</a:t>
            </a:r>
            <a:r>
              <a:rPr lang="en-US" altLang="zh-TW" i="1" dirty="0" err="1"/>
              <a:t>d</a:t>
            </a:r>
            <a:r>
              <a:rPr lang="en-US" altLang="zh-TW" dirty="0"/>
              <a:t> = 0.</a:t>
            </a:r>
          </a:p>
          <a:p>
            <a:pPr lvl="1"/>
            <a:r>
              <a:rPr lang="zh-TW" altLang="en-US" i="1" dirty="0"/>
              <a:t> </a:t>
            </a:r>
            <a:r>
              <a:rPr lang="en-US" altLang="zh-TW" i="1" dirty="0"/>
              <a:t>x</a:t>
            </a:r>
            <a:r>
              <a:rPr lang="en-US" altLang="zh-TW" dirty="0"/>
              <a:t> is the indicator vector where </a:t>
            </a:r>
            <a:r>
              <a:rPr lang="en-US" altLang="zh-TW" i="1" dirty="0"/>
              <a:t>x</a:t>
            </a:r>
            <a:r>
              <a:rPr lang="en-US" altLang="zh-TW" sz="800" dirty="0"/>
              <a:t>i </a:t>
            </a:r>
            <a:r>
              <a:rPr lang="en-US" altLang="zh-TW" dirty="0"/>
              <a:t>= +1 </a:t>
            </a:r>
            <a:r>
              <a:rPr lang="en-US" altLang="zh-TW" dirty="0" err="1"/>
              <a:t>iff</a:t>
            </a:r>
            <a:r>
              <a:rPr lang="en-US" altLang="zh-TW" dirty="0"/>
              <a:t> </a:t>
            </a:r>
            <a:r>
              <a:rPr lang="en-US" altLang="zh-TW" i="1" dirty="0" err="1"/>
              <a:t>i</a:t>
            </a:r>
            <a:r>
              <a:rPr lang="en-US" altLang="zh-TW" dirty="0"/>
              <a:t> </a:t>
            </a:r>
            <a:r>
              <a:rPr lang="zh-TW" altLang="en-US" dirty="0"/>
              <a:t>∈ </a:t>
            </a:r>
            <a:r>
              <a:rPr lang="en-US" altLang="zh-TW" i="1" dirty="0"/>
              <a:t>A</a:t>
            </a:r>
            <a:r>
              <a:rPr lang="en-US" altLang="zh-TW" dirty="0"/>
              <a:t> and </a:t>
            </a:r>
            <a:r>
              <a:rPr lang="en-US" altLang="zh-TW" i="1" dirty="0"/>
              <a:t>x</a:t>
            </a:r>
            <a:r>
              <a:rPr lang="en-US" altLang="zh-TW" sz="800" dirty="0"/>
              <a:t>i </a:t>
            </a:r>
            <a:r>
              <a:rPr lang="en-US" altLang="zh-TW" dirty="0"/>
              <a:t>= -1 </a:t>
            </a:r>
            <a:r>
              <a:rPr lang="en-US" altLang="zh-TW" dirty="0" err="1"/>
              <a:t>iff</a:t>
            </a:r>
            <a:r>
              <a:rPr lang="en-US" altLang="zh-TW" dirty="0"/>
              <a:t> </a:t>
            </a:r>
            <a:r>
              <a:rPr lang="en-US" altLang="zh-TW" i="1" dirty="0" err="1"/>
              <a:t>i</a:t>
            </a:r>
            <a:r>
              <a:rPr lang="en-US" altLang="zh-TW" dirty="0"/>
              <a:t> </a:t>
            </a:r>
            <a:r>
              <a:rPr lang="zh-TW" altLang="en-US" dirty="0"/>
              <a:t>∈</a:t>
            </a:r>
            <a:r>
              <a:rPr lang="en-US" altLang="zh-TW" dirty="0"/>
              <a:t> </a:t>
            </a:r>
            <a:r>
              <a:rPr lang="en-US" altLang="zh-TW" i="1" dirty="0"/>
              <a:t>B</a:t>
            </a:r>
            <a:r>
              <a:rPr lang="en-US" altLang="zh-TW" dirty="0"/>
              <a:t>.</a:t>
            </a:r>
          </a:p>
          <a:p>
            <a:r>
              <a:rPr lang="en-US" altLang="zh-TW" dirty="0"/>
              <a:t>It is equivalent to solving a regular </a:t>
            </a:r>
            <a:r>
              <a:rPr lang="en-US" altLang="zh-TW" dirty="0" err="1"/>
              <a:t>eigenvalue</a:t>
            </a:r>
            <a:r>
              <a:rPr lang="en-US" altLang="zh-TW" dirty="0"/>
              <a:t> problem:</a:t>
            </a:r>
          </a:p>
          <a:p>
            <a:endParaRPr lang="en-US" altLang="zh-TW" dirty="0"/>
          </a:p>
          <a:p>
            <a:pPr lvl="1"/>
            <a:r>
              <a:rPr lang="pt-BR" altLang="zh-TW" i="1" dirty="0"/>
              <a:t>N = D</a:t>
            </a:r>
            <a:r>
              <a:rPr lang="pt-BR" altLang="zh-TW" i="1" baseline="30000" dirty="0"/>
              <a:t>-1/2</a:t>
            </a:r>
            <a:r>
              <a:rPr lang="pt-BR" altLang="zh-TW" i="1" dirty="0"/>
              <a:t>WD</a:t>
            </a:r>
            <a:r>
              <a:rPr lang="pt-BR" altLang="zh-TW" i="1" baseline="30000" dirty="0"/>
              <a:t>-1/2</a:t>
            </a:r>
            <a:r>
              <a:rPr lang="pt-BR" altLang="zh-TW" i="1" dirty="0"/>
              <a:t> </a:t>
            </a:r>
            <a:r>
              <a:rPr lang="pt-BR" altLang="zh-TW" dirty="0"/>
              <a:t>and </a:t>
            </a:r>
            <a:r>
              <a:rPr lang="pt-BR" altLang="zh-TW" i="1" dirty="0"/>
              <a:t>N</a:t>
            </a:r>
            <a:r>
              <a:rPr lang="pt-BR" altLang="zh-TW" dirty="0"/>
              <a:t> is called </a:t>
            </a:r>
            <a:r>
              <a:rPr lang="en-US" altLang="zh-TW" dirty="0"/>
              <a:t>normalized affinity matrix.</a:t>
            </a:r>
            <a:endParaRPr lang="zh-TW" altLang="en-US" dirty="0"/>
          </a:p>
        </p:txBody>
      </p:sp>
      <p:pic>
        <p:nvPicPr>
          <p:cNvPr id="5122" name="Picture 2"/>
          <p:cNvPicPr>
            <a:picLocks noChangeAspect="1" noChangeArrowheads="1"/>
          </p:cNvPicPr>
          <p:nvPr/>
        </p:nvPicPr>
        <p:blipFill rotWithShape="1">
          <a:blip r:embed="rId3" cstate="print"/>
          <a:srcRect l="7958" t="32801" r="-798"/>
          <a:stretch/>
        </p:blipFill>
        <p:spPr bwMode="auto">
          <a:xfrm>
            <a:off x="2555776" y="4077072"/>
            <a:ext cx="2520280" cy="442558"/>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(7/9)</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6146" name="Picture 2"/>
          <p:cNvPicPr>
            <a:picLocks noChangeAspect="1" noChangeArrowheads="1"/>
          </p:cNvPicPr>
          <p:nvPr/>
        </p:nvPicPr>
        <p:blipFill rotWithShape="1">
          <a:blip r:embed="rId2" cstate="print"/>
          <a:srcRect l="1176" t="2930" r="1176" b="371"/>
          <a:stretch/>
        </p:blipFill>
        <p:spPr bwMode="auto">
          <a:xfrm>
            <a:off x="215008" y="1844825"/>
            <a:ext cx="8928992" cy="4282422"/>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(8/9)</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7170" name="Picture 2"/>
          <p:cNvPicPr>
            <a:picLocks noChangeAspect="1" noChangeArrowheads="1"/>
          </p:cNvPicPr>
          <p:nvPr/>
        </p:nvPicPr>
        <p:blipFill rotWithShape="1">
          <a:blip r:embed="rId2" cstate="print"/>
          <a:srcRect l="1176" t="2809" r="1176" b="2495"/>
          <a:stretch/>
        </p:blipFill>
        <p:spPr bwMode="auto">
          <a:xfrm>
            <a:off x="215008" y="1700808"/>
            <a:ext cx="8928992" cy="4354430"/>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Normalized Cuts (9/9)</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285720" y="1357298"/>
            <a:ext cx="8643966" cy="510870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Snakes(3/7)</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942415" y="2133600"/>
                <a:ext cx="6806049" cy="4391744"/>
              </a:xfrm>
            </p:spPr>
            <p:txBody>
              <a:bodyPr>
                <a:normAutofit fontScale="92500" lnSpcReduction="20000"/>
              </a:bodyPr>
              <a:lstStyle/>
              <a:p>
                <a:r>
                  <a:rPr lang="en-US" altLang="zh-TW" dirty="0"/>
                  <a:t>Internal spline energy:</a:t>
                </a:r>
              </a:p>
              <a:p>
                <a:endParaRPr lang="en-US" altLang="zh-TW" dirty="0"/>
              </a:p>
              <a:p>
                <a:pPr marL="457200" lvl="1" indent="0">
                  <a:buNone/>
                </a:pPr>
                <a:endParaRPr lang="en-US" altLang="zh-TW" sz="2400" i="1" dirty="0"/>
              </a:p>
              <a:p>
                <a:pPr lvl="1"/>
                <a:endParaRPr lang="en-US" altLang="zh-TW" sz="2400" b="0" i="1" dirty="0">
                  <a:latin typeface="Cambria Math" panose="02040503050406030204" pitchFamily="18" charset="0"/>
                </a:endParaRPr>
              </a:p>
              <a:p>
                <a:pPr lvl="1"/>
                <a:endParaRPr lang="en-US" altLang="zh-TW" sz="2400" b="0" i="1" dirty="0">
                  <a:latin typeface="Cambria Math" panose="02040503050406030204" pitchFamily="18" charset="0"/>
                </a:endParaRPr>
              </a:p>
              <a:p>
                <a:pPr lvl="1"/>
                <a14:m>
                  <m:oMath xmlns:m="http://schemas.openxmlformats.org/officeDocument/2006/math">
                    <m:sSub>
                      <m:sSubPr>
                        <m:ctrlPr>
                          <a:rPr lang="en-US" altLang="zh-TW" sz="2400" b="0" i="1" dirty="0" smtClean="0">
                            <a:latin typeface="Cambria Math" panose="02040503050406030204" pitchFamily="18" charset="0"/>
                          </a:rPr>
                        </m:ctrlPr>
                      </m:sSubPr>
                      <m:e>
                        <m:r>
                          <a:rPr lang="en-US" altLang="zh-TW" sz="2400" i="1" dirty="0">
                            <a:latin typeface="Cambria Math" panose="02040503050406030204" pitchFamily="18" charset="0"/>
                          </a:rPr>
                          <m:t>𝐸</m:t>
                        </m:r>
                      </m:e>
                      <m:sub>
                        <m:r>
                          <a:rPr lang="en-US" altLang="zh-TW" sz="2400" b="0" i="1" dirty="0" smtClean="0">
                            <a:latin typeface="Cambria Math" panose="02040503050406030204" pitchFamily="18" charset="0"/>
                          </a:rPr>
                          <m:t>𝑐𝑜𝑛𝑡</m:t>
                        </m:r>
                      </m:sub>
                    </m:sSub>
                  </m:oMath>
                </a14:m>
                <a:r>
                  <a:rPr lang="en-US" altLang="zh-TW" sz="2400" dirty="0"/>
                  <a:t>: continuity of the contour </a:t>
                </a:r>
              </a:p>
              <a:p>
                <a:pPr lvl="1"/>
                <a14:m>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𝐸</m:t>
                        </m:r>
                      </m:e>
                      <m:sub>
                        <m:r>
                          <a:rPr lang="en-US" altLang="zh-TW" sz="2400" b="0" i="1" smtClean="0">
                            <a:latin typeface="Cambria Math" panose="02040503050406030204" pitchFamily="18" charset="0"/>
                          </a:rPr>
                          <m:t>𝑐𝑢𝑟𝑣</m:t>
                        </m:r>
                      </m:sub>
                    </m:sSub>
                  </m:oMath>
                </a14:m>
                <a:r>
                  <a:rPr lang="en-US" altLang="zh-TW" sz="2400" dirty="0"/>
                  <a:t>: smoothness of the contour</a:t>
                </a:r>
              </a:p>
              <a:p>
                <a:pPr lvl="1"/>
                <a14:m>
                  <m:oMath xmlns:m="http://schemas.openxmlformats.org/officeDocument/2006/math">
                    <m:sSub>
                      <m:sSubPr>
                        <m:ctrlPr>
                          <a:rPr lang="en-US" altLang="zh-TW" sz="2400" b="0" i="1" dirty="0" smtClean="0">
                            <a:latin typeface="Cambria Math" panose="02040503050406030204" pitchFamily="18" charset="0"/>
                          </a:rPr>
                        </m:ctrlPr>
                      </m:sSubPr>
                      <m:e>
                        <m:r>
                          <a:rPr lang="en-US" altLang="zh-TW" sz="2400" b="0" i="1" dirty="0" smtClean="0">
                            <a:latin typeface="Cambria Math" panose="02040503050406030204" pitchFamily="18" charset="0"/>
                          </a:rPr>
                          <m:t>𝑓</m:t>
                        </m:r>
                      </m:e>
                      <m:sub>
                        <m:r>
                          <a:rPr lang="en-US" altLang="zh-TW" sz="2400" b="0" i="1" dirty="0" smtClean="0">
                            <a:latin typeface="Cambria Math" panose="02040503050406030204" pitchFamily="18" charset="0"/>
                          </a:rPr>
                          <m:t>𝑠</m:t>
                        </m:r>
                      </m:sub>
                    </m:sSub>
                  </m:oMath>
                </a14:m>
                <a:r>
                  <a:rPr lang="en-US" altLang="zh-TW" sz="2400" dirty="0"/>
                  <a:t>, </a:t>
                </a:r>
                <a14:m>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𝑠𝑠</m:t>
                        </m:r>
                      </m:sub>
                    </m:sSub>
                  </m:oMath>
                </a14:m>
                <a:r>
                  <a:rPr lang="en-US" altLang="zh-TW" sz="2400" dirty="0"/>
                  <a:t>: first-order and second-order derivatives of curve</a:t>
                </a:r>
              </a:p>
              <a:p>
                <a:pPr lvl="1"/>
                <a14:m>
                  <m:oMath xmlns:m="http://schemas.openxmlformats.org/officeDocument/2006/math">
                    <m:r>
                      <a:rPr lang="el-GR" altLang="zh-TW" sz="2400" i="1" dirty="0" smtClean="0">
                        <a:latin typeface="Cambria Math" panose="02040503050406030204" pitchFamily="18" charset="0"/>
                      </a:rPr>
                      <m:t>𝛼</m:t>
                    </m:r>
                    <m:r>
                      <a:rPr lang="en-US" altLang="zh-TW" sz="2400" i="1" dirty="0">
                        <a:latin typeface="Cambria Math" panose="02040503050406030204" pitchFamily="18" charset="0"/>
                      </a:rPr>
                      <m:t>, </m:t>
                    </m:r>
                    <m:r>
                      <a:rPr lang="el-GR" altLang="zh-TW" sz="2400" i="1" dirty="0">
                        <a:latin typeface="Cambria Math" panose="02040503050406030204" pitchFamily="18" charset="0"/>
                      </a:rPr>
                      <m:t>𝛽</m:t>
                    </m:r>
                  </m:oMath>
                </a14:m>
                <a:r>
                  <a:rPr lang="en-US" altLang="zh-TW" sz="2400" dirty="0"/>
                  <a:t>: first-order and second-order weighting functions</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942415" y="2133600"/>
                <a:ext cx="6806049" cy="4391744"/>
              </a:xfrm>
              <a:blipFill>
                <a:blip r:embed="rId3"/>
                <a:stretch>
                  <a:fillRect l="-1075" t="-2500" r="-1344"/>
                </a:stretch>
              </a:blipFill>
            </p:spPr>
            <p:txBody>
              <a:bodyPr/>
              <a:lstStyle/>
              <a:p>
                <a:r>
                  <a:rPr lang="zh-TW" altLang="en-US">
                    <a:noFill/>
                  </a:rPr>
                  <a:t> </a:t>
                </a:r>
              </a:p>
            </p:txBody>
          </p:sp>
        </mc:Fallback>
      </mc:AlternateContent>
      <p:pic>
        <p:nvPicPr>
          <p:cNvPr id="4" name="圖片 3"/>
          <p:cNvPicPr>
            <a:picLocks noChangeAspect="1"/>
          </p:cNvPicPr>
          <p:nvPr/>
        </p:nvPicPr>
        <p:blipFill>
          <a:blip r:embed="rId4"/>
          <a:stretch>
            <a:fillRect/>
          </a:stretch>
        </p:blipFill>
        <p:spPr>
          <a:xfrm>
            <a:off x="2411760" y="2636912"/>
            <a:ext cx="4028040" cy="626584"/>
          </a:xfrm>
          <a:prstGeom prst="rect">
            <a:avLst/>
          </a:prstGeom>
        </p:spPr>
      </p:pic>
      <p:pic>
        <p:nvPicPr>
          <p:cNvPr id="6" name="圖片 5"/>
          <p:cNvPicPr>
            <a:picLocks noChangeAspect="1"/>
          </p:cNvPicPr>
          <p:nvPr/>
        </p:nvPicPr>
        <p:blipFill>
          <a:blip r:embed="rId5"/>
          <a:stretch>
            <a:fillRect/>
          </a:stretch>
        </p:blipFill>
        <p:spPr>
          <a:xfrm>
            <a:off x="2411760" y="3316199"/>
            <a:ext cx="4990760" cy="626584"/>
          </a:xfrm>
          <a:prstGeom prst="rect">
            <a:avLst/>
          </a:prstGeom>
        </p:spPr>
      </p:pic>
    </p:spTree>
    <p:extLst>
      <p:ext uri="{BB962C8B-B14F-4D97-AF65-F5344CB8AC3E}">
        <p14:creationId xmlns:p14="http://schemas.microsoft.com/office/powerpoint/2010/main" val="41043694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5.5 Graph Cuts and Energy-based Methods (1/5)</a:t>
            </a:r>
            <a:endParaRPr lang="zh-TW" altLang="en-US" dirty="0"/>
          </a:p>
        </p:txBody>
      </p:sp>
      <p:sp>
        <p:nvSpPr>
          <p:cNvPr id="3" name="內容版面配置區 2"/>
          <p:cNvSpPr>
            <a:spLocks noGrp="1"/>
          </p:cNvSpPr>
          <p:nvPr>
            <p:ph idx="1"/>
          </p:nvPr>
        </p:nvSpPr>
        <p:spPr>
          <a:xfrm>
            <a:off x="1942415" y="1700808"/>
            <a:ext cx="6591985" cy="4210414"/>
          </a:xfrm>
        </p:spPr>
        <p:txBody>
          <a:bodyPr/>
          <a:lstStyle/>
          <a:p>
            <a:r>
              <a:rPr lang="en-US" altLang="zh-TW" dirty="0"/>
              <a:t>Energy corresponding to a segmentation problem:</a:t>
            </a:r>
          </a:p>
          <a:p>
            <a:endParaRPr lang="en-US" altLang="zh-TW" dirty="0"/>
          </a:p>
          <a:p>
            <a:pPr lvl="1"/>
            <a:r>
              <a:rPr lang="en-US" altLang="zh-TW" dirty="0"/>
              <a:t>Region term:</a:t>
            </a:r>
          </a:p>
          <a:p>
            <a:pPr lvl="1"/>
            <a:endParaRPr lang="en-US" altLang="zh-TW" dirty="0"/>
          </a:p>
          <a:p>
            <a:pPr lvl="1"/>
            <a:r>
              <a:rPr lang="en-US" altLang="zh-TW" dirty="0"/>
              <a:t>Region statistics can be mean gray level or color:</a:t>
            </a:r>
            <a:endParaRPr lang="zh-TW" altLang="en-US" dirty="0"/>
          </a:p>
          <a:p>
            <a:pPr lvl="1"/>
            <a:endParaRPr lang="en-US" altLang="zh-TW" dirty="0"/>
          </a:p>
          <a:p>
            <a:pPr lvl="1"/>
            <a:r>
              <a:rPr lang="en-US" altLang="zh-TW" dirty="0"/>
              <a:t>Boundary term: </a:t>
            </a:r>
          </a:p>
          <a:p>
            <a:pPr lvl="1"/>
            <a:endParaRPr lang="en-US" altLang="zh-TW" dirty="0"/>
          </a:p>
        </p:txBody>
      </p:sp>
      <p:pic>
        <p:nvPicPr>
          <p:cNvPr id="1026" name="Picture 2"/>
          <p:cNvPicPr>
            <a:picLocks noChangeAspect="1" noChangeArrowheads="1"/>
          </p:cNvPicPr>
          <p:nvPr/>
        </p:nvPicPr>
        <p:blipFill>
          <a:blip r:embed="rId3" cstate="print"/>
          <a:srcRect/>
          <a:stretch>
            <a:fillRect/>
          </a:stretch>
        </p:blipFill>
        <p:spPr bwMode="auto">
          <a:xfrm>
            <a:off x="2562961" y="2457747"/>
            <a:ext cx="3844427" cy="7143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597605" y="3476615"/>
            <a:ext cx="4000528" cy="41851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285718" y="5596668"/>
            <a:ext cx="8398911" cy="3667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2597605" y="4631510"/>
            <a:ext cx="2714644" cy="477684"/>
          </a:xfrm>
          <a:prstGeom prst="rect">
            <a:avLst/>
          </a:prstGeom>
          <a:noFill/>
          <a:ln w="9525">
            <a:noFill/>
            <a:miter lim="800000"/>
            <a:headEnd/>
            <a:tailEnd/>
          </a:ln>
          <a:effectLst/>
        </p:spPr>
      </p:pic>
      <p:sp>
        <p:nvSpPr>
          <p:cNvPr id="8" name="文字方塊 7">
            <a:extLst>
              <a:ext uri="{FF2B5EF4-FFF2-40B4-BE49-F238E27FC236}">
                <a16:creationId xmlns:a16="http://schemas.microsoft.com/office/drawing/2014/main" id="{29C15D16-C625-4ED0-8184-5FC00805E581}"/>
              </a:ext>
            </a:extLst>
          </p:cNvPr>
          <p:cNvSpPr txBox="1"/>
          <p:nvPr/>
        </p:nvSpPr>
        <p:spPr>
          <a:xfrm>
            <a:off x="200146" y="6278268"/>
            <a:ext cx="7509561" cy="369332"/>
          </a:xfrm>
          <a:prstGeom prst="rect">
            <a:avLst/>
          </a:prstGeom>
          <a:noFill/>
        </p:spPr>
        <p:txBody>
          <a:bodyPr wrap="square" rtlCol="0">
            <a:spAutoFit/>
          </a:bodyPr>
          <a:lstStyle/>
          <a:p>
            <a:r>
              <a:rPr lang="en-US" altLang="zh-TW" dirty="0">
                <a:hlinkClick r:id="rId7"/>
              </a:rPr>
              <a:t>https://www.youtube.com/watch?v=HMGX8HXskKk&amp;t=282s</a:t>
            </a:r>
            <a:r>
              <a:rPr lang="zh-TW" altLang="en-US" dirty="0"/>
              <a:t>  </a:t>
            </a:r>
            <a:r>
              <a:rPr lang="en-US" altLang="zh-TW" dirty="0"/>
              <a:t>1:00</a:t>
            </a:r>
            <a:endParaRPr lang="zh-TW"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 Cuts and Energy-based Methods (2/5)</a:t>
            </a:r>
            <a:endParaRPr lang="zh-TW" altLang="en-US" dirty="0"/>
          </a:p>
        </p:txBody>
      </p:sp>
      <p:sp>
        <p:nvSpPr>
          <p:cNvPr id="3" name="內容版面配置區 2"/>
          <p:cNvSpPr>
            <a:spLocks noGrp="1"/>
          </p:cNvSpPr>
          <p:nvPr>
            <p:ph idx="1"/>
          </p:nvPr>
        </p:nvSpPr>
        <p:spPr/>
        <p:txBody>
          <a:bodyPr/>
          <a:lstStyle/>
          <a:p>
            <a:r>
              <a:rPr lang="en-US" altLang="zh-TW" dirty="0"/>
              <a:t>Use Binary Markov Random Field Optimization:</a:t>
            </a:r>
            <a:endParaRPr lang="zh-TW" altLang="en-US" dirty="0"/>
          </a:p>
        </p:txBody>
      </p:sp>
      <p:pic>
        <p:nvPicPr>
          <p:cNvPr id="4" name="Picture 2"/>
          <p:cNvPicPr>
            <a:picLocks noChangeAspect="1" noChangeArrowheads="1"/>
          </p:cNvPicPr>
          <p:nvPr/>
        </p:nvPicPr>
        <p:blipFill rotWithShape="1">
          <a:blip r:embed="rId3" cstate="print"/>
          <a:srcRect l="1176" t="2913" r="388" b="2588"/>
          <a:stretch/>
        </p:blipFill>
        <p:spPr bwMode="auto">
          <a:xfrm>
            <a:off x="251520" y="2492896"/>
            <a:ext cx="9001000" cy="432048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 Cuts and Energy-based Methods (3/5)</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4" name="Picture 2"/>
          <p:cNvPicPr>
            <a:picLocks noChangeAspect="1" noChangeArrowheads="1"/>
          </p:cNvPicPr>
          <p:nvPr/>
        </p:nvPicPr>
        <p:blipFill rotWithShape="1">
          <a:blip r:embed="rId3" cstate="print"/>
          <a:srcRect l="204" t="1478" r="633" b="975"/>
          <a:stretch/>
        </p:blipFill>
        <p:spPr bwMode="auto">
          <a:xfrm>
            <a:off x="275751" y="1772816"/>
            <a:ext cx="8867271" cy="4644761"/>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 Cuts and Energy-based Methods (4/5)</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rotWithShape="1">
          <a:blip r:embed="rId3" cstate="print"/>
          <a:srcRect l="583" t="2189" r="617" b="2024"/>
          <a:stretch/>
        </p:blipFill>
        <p:spPr bwMode="auto">
          <a:xfrm>
            <a:off x="283080" y="1772816"/>
            <a:ext cx="8856984" cy="4824536"/>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Graph Cuts and Energy-based Methods (5/5)</a:t>
            </a:r>
            <a:endParaRPr lang="zh-TW" altLang="en-US" dirty="0"/>
          </a:p>
        </p:txBody>
      </p:sp>
      <p:sp>
        <p:nvSpPr>
          <p:cNvPr id="3" name="內容版面配置區 2"/>
          <p:cNvSpPr>
            <a:spLocks noGrp="1"/>
          </p:cNvSpPr>
          <p:nvPr>
            <p:ph idx="1"/>
          </p:nvPr>
        </p:nvSpPr>
        <p:spPr/>
        <p:txBody>
          <a:bodyPr/>
          <a:lstStyle/>
          <a:p>
            <a:r>
              <a:rPr lang="en-US" altLang="zh-TW" dirty="0" err="1"/>
              <a:t>GrabCut</a:t>
            </a:r>
            <a:r>
              <a:rPr lang="en-US" altLang="zh-TW" dirty="0"/>
              <a:t> image segmentation:</a:t>
            </a:r>
            <a:endParaRPr lang="zh-TW" altLang="en-US" dirty="0"/>
          </a:p>
        </p:txBody>
      </p:sp>
      <p:pic>
        <p:nvPicPr>
          <p:cNvPr id="4098" name="Picture 2"/>
          <p:cNvPicPr>
            <a:picLocks noChangeAspect="1" noChangeArrowheads="1"/>
          </p:cNvPicPr>
          <p:nvPr/>
        </p:nvPicPr>
        <p:blipFill rotWithShape="1">
          <a:blip r:embed="rId3" cstate="print"/>
          <a:srcRect l="1176" t="1681" r="388" b="84"/>
          <a:stretch/>
        </p:blipFill>
        <p:spPr bwMode="auto">
          <a:xfrm>
            <a:off x="251520" y="2492896"/>
            <a:ext cx="9001000" cy="374099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Snakes(4/7)</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556792"/>
                <a:ext cx="8229600" cy="4525963"/>
              </a:xfrm>
            </p:spPr>
            <p:txBody>
              <a:bodyPr>
                <a:normAutofit/>
              </a:bodyPr>
              <a:lstStyle/>
              <a:p>
                <a:r>
                  <a:rPr lang="en-US" altLang="zh-TW" dirty="0"/>
                  <a:t>Discretized form of internal spline energy</a:t>
                </a:r>
              </a:p>
              <a:p>
                <a:pPr marL="0" indent="0">
                  <a:buNone/>
                </a:pPr>
                <a:r>
                  <a:rPr lang="en-US" altLang="zh-TW" sz="2800" dirty="0">
                    <a:ea typeface="Cambria Math" panose="02040503050406030204" pitchFamily="18" charset="0"/>
                  </a:rPr>
                  <a:t>	</a:t>
                </a:r>
                <a14:m>
                  <m:oMath xmlns:m="http://schemas.openxmlformats.org/officeDocument/2006/math">
                    <m:r>
                      <a:rPr lang="en-US" altLang="zh-TW" sz="2800" i="1" smtClean="0">
                        <a:latin typeface="Cambria Math" panose="02040503050406030204" pitchFamily="18" charset="0"/>
                        <a:ea typeface="Cambria Math" panose="02040503050406030204" pitchFamily="18" charset="0"/>
                      </a:rPr>
                      <m:t>∵</m:t>
                    </m:r>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𝑓</m:t>
                        </m:r>
                      </m:e>
                      <m:sub>
                        <m:r>
                          <a:rPr lang="en-US" altLang="zh-TW" sz="2800" b="0" i="1" smtClean="0">
                            <a:latin typeface="Cambria Math" panose="02040503050406030204" pitchFamily="18" charset="0"/>
                            <a:ea typeface="Cambria Math" panose="02040503050406030204" pitchFamily="18" charset="0"/>
                          </a:rPr>
                          <m:t>𝑠</m:t>
                        </m:r>
                      </m:sub>
                    </m:sSub>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𝑎</m:t>
                        </m:r>
                      </m:e>
                    </m:d>
                    <m:r>
                      <a:rPr lang="en-US" altLang="zh-TW" sz="2800" b="0" i="1" smtClean="0">
                        <a:latin typeface="Cambria Math" panose="02040503050406030204" pitchFamily="18" charset="0"/>
                        <a:ea typeface="Cambria Math" panose="02040503050406030204" pitchFamily="18" charset="0"/>
                      </a:rPr>
                      <m:t>≈</m:t>
                    </m:r>
                    <m:f>
                      <m:fPr>
                        <m:ctrlPr>
                          <a:rPr lang="en-US" altLang="zh-TW" sz="2800" b="0" i="1" smtClean="0">
                            <a:latin typeface="Cambria Math" panose="02040503050406030204" pitchFamily="18" charset="0"/>
                            <a:ea typeface="Cambria Math" panose="02040503050406030204" pitchFamily="18" charset="0"/>
                          </a:rPr>
                        </m:ctrlPr>
                      </m:fPr>
                      <m:num>
                        <m:r>
                          <a:rPr lang="en-US" altLang="zh-TW" sz="2800" b="0" i="1" smtClean="0">
                            <a:latin typeface="Cambria Math" panose="02040503050406030204" pitchFamily="18" charset="0"/>
                            <a:ea typeface="Cambria Math" panose="02040503050406030204" pitchFamily="18" charset="0"/>
                          </a:rPr>
                          <m:t>𝑓</m:t>
                        </m:r>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𝑎</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h</m:t>
                            </m:r>
                          </m:e>
                        </m:d>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𝑓</m:t>
                        </m:r>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𝑎</m:t>
                            </m:r>
                          </m:e>
                        </m:d>
                      </m:num>
                      <m:den>
                        <m:r>
                          <a:rPr lang="en-US" altLang="zh-TW" sz="2800" b="0" i="1" smtClean="0">
                            <a:latin typeface="Cambria Math" panose="02040503050406030204" pitchFamily="18" charset="0"/>
                            <a:ea typeface="Cambria Math" panose="02040503050406030204" pitchFamily="18" charset="0"/>
                          </a:rPr>
                          <m:t>h</m:t>
                        </m:r>
                      </m:den>
                    </m:f>
                    <m:r>
                      <a:rPr lang="en-US" altLang="zh-TW" sz="2800" b="0" i="1" smtClean="0">
                        <a:latin typeface="Cambria Math" panose="02040503050406030204" pitchFamily="18" charset="0"/>
                        <a:ea typeface="Cambria Math" panose="02040503050406030204" pitchFamily="18" charset="0"/>
                      </a:rPr>
                      <m:t> ≈</m:t>
                    </m:r>
                    <m:f>
                      <m:fPr>
                        <m:ctrlPr>
                          <a:rPr lang="en-US" altLang="zh-TW" sz="2800" i="1">
                            <a:latin typeface="Cambria Math" panose="02040503050406030204" pitchFamily="18" charset="0"/>
                            <a:ea typeface="Cambria Math" panose="02040503050406030204" pitchFamily="18" charset="0"/>
                          </a:rPr>
                        </m:ctrlPr>
                      </m:fPr>
                      <m:num>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e>
                        </m:d>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h</m:t>
                            </m:r>
                          </m:e>
                        </m:d>
                      </m:num>
                      <m:den>
                        <m:r>
                          <a:rPr lang="en-US" altLang="zh-TW" sz="2800" i="1">
                            <a:latin typeface="Cambria Math" panose="02040503050406030204" pitchFamily="18" charset="0"/>
                            <a:ea typeface="Cambria Math" panose="02040503050406030204" pitchFamily="18" charset="0"/>
                          </a:rPr>
                          <m:t>h</m:t>
                        </m:r>
                      </m:den>
                    </m:f>
                  </m:oMath>
                </a14:m>
                <a:endParaRPr lang="en-US" altLang="zh-TW" sz="2800" b="0" dirty="0">
                  <a:ea typeface="Cambria Math" panose="02040503050406030204" pitchFamily="18" charset="0"/>
                </a:endParaRPr>
              </a:p>
              <a:p>
                <a:pPr marL="0" indent="0">
                  <a:buNone/>
                </a:pPr>
                <a:r>
                  <a:rPr lang="en-US" altLang="zh-TW" sz="2800" b="0" dirty="0">
                    <a:ea typeface="Cambria Math" panose="02040503050406030204" pitchFamily="18" charset="0"/>
                  </a:rPr>
                  <a:t>	</a:t>
                </a:r>
                <a14:m>
                  <m:oMath xmlns:m="http://schemas.openxmlformats.org/officeDocument/2006/math">
                    <m:r>
                      <a:rPr lang="en-US" altLang="zh-TW" sz="2800" b="0" i="1" smtClean="0">
                        <a:latin typeface="Cambria Math" panose="02040503050406030204" pitchFamily="18" charset="0"/>
                        <a:ea typeface="Cambria Math" panose="02040503050406030204" pitchFamily="18" charset="0"/>
                      </a:rPr>
                      <m:t>∴</m:t>
                    </m:r>
                    <m:sSubSup>
                      <m:sSubSupPr>
                        <m:ctrlPr>
                          <a:rPr lang="en-US" altLang="zh-TW" sz="2800" b="0" i="1" smtClean="0">
                            <a:latin typeface="Cambria Math" panose="02040503050406030204" pitchFamily="18" charset="0"/>
                            <a:ea typeface="Cambria Math" panose="02040503050406030204" pitchFamily="18" charset="0"/>
                          </a:rPr>
                        </m:ctrlPr>
                      </m:sSubSupPr>
                      <m:e>
                        <m:r>
                          <a:rPr lang="en-US" altLang="zh-TW" sz="2800" b="0" i="1" smtClean="0">
                            <a:latin typeface="Cambria Math" panose="02040503050406030204" pitchFamily="18" charset="0"/>
                            <a:ea typeface="Cambria Math" panose="02040503050406030204" pitchFamily="18" charset="0"/>
                          </a:rPr>
                          <m:t>𝑓</m:t>
                        </m:r>
                      </m:e>
                      <m:sub>
                        <m:r>
                          <a:rPr lang="en-US" altLang="zh-TW" sz="2800" b="0" i="1" smtClean="0">
                            <a:latin typeface="Cambria Math" panose="02040503050406030204" pitchFamily="18" charset="0"/>
                            <a:ea typeface="Cambria Math" panose="02040503050406030204" pitchFamily="18" charset="0"/>
                          </a:rPr>
                          <m:t>𝑠𝑠</m:t>
                        </m:r>
                      </m:sub>
                      <m:sup>
                        <m:r>
                          <a:rPr lang="en-US" altLang="zh-TW" sz="2800" b="0" i="1" smtClean="0">
                            <a:latin typeface="Cambria Math" panose="02040503050406030204" pitchFamily="18" charset="0"/>
                            <a:ea typeface="Cambria Math" panose="02040503050406030204" pitchFamily="18" charset="0"/>
                          </a:rPr>
                          <m:t> </m:t>
                        </m:r>
                      </m:sup>
                    </m:sSubSup>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𝑎</m:t>
                        </m:r>
                      </m:e>
                    </m:d>
                    <m:r>
                      <a:rPr lang="en-US" altLang="zh-TW" sz="2800" b="0" i="1" smtClean="0">
                        <a:latin typeface="Cambria Math" panose="02040503050406030204" pitchFamily="18" charset="0"/>
                        <a:ea typeface="Cambria Math" panose="02040503050406030204" pitchFamily="18" charset="0"/>
                      </a:rPr>
                      <m:t>≈</m:t>
                    </m:r>
                    <m:f>
                      <m:fPr>
                        <m:ctrlPr>
                          <a:rPr lang="en-US" altLang="zh-TW" sz="2800" b="0" i="1" smtClean="0">
                            <a:latin typeface="Cambria Math" panose="02040503050406030204" pitchFamily="18" charset="0"/>
                            <a:ea typeface="Cambria Math" panose="02040503050406030204" pitchFamily="18" charset="0"/>
                          </a:rPr>
                        </m:ctrlPr>
                      </m:fPr>
                      <m:num>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𝑓</m:t>
                            </m:r>
                          </m:e>
                          <m:sub>
                            <m:r>
                              <a:rPr lang="en-US" altLang="zh-TW" sz="2800" b="0" i="1" smtClean="0">
                                <a:latin typeface="Cambria Math" panose="02040503050406030204" pitchFamily="18" charset="0"/>
                                <a:ea typeface="Cambria Math" panose="02040503050406030204" pitchFamily="18" charset="0"/>
                              </a:rPr>
                              <m:t>𝑠</m:t>
                            </m:r>
                          </m:sub>
                        </m:sSub>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𝑎</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h</m:t>
                        </m:r>
                        <m:r>
                          <a:rPr lang="en-US" altLang="zh-TW" sz="2800" b="0" i="1" smtClean="0">
                            <a:latin typeface="Cambria Math" panose="02040503050406030204" pitchFamily="18" charset="0"/>
                            <a:ea typeface="Cambria Math" panose="02040503050406030204" pitchFamily="18" charset="0"/>
                          </a:rPr>
                          <m:t>)−</m:t>
                        </m:r>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𝑓</m:t>
                            </m:r>
                          </m:e>
                          <m:sub>
                            <m:r>
                              <a:rPr lang="en-US" altLang="zh-TW" sz="2800" b="0" i="1" smtClean="0">
                                <a:latin typeface="Cambria Math" panose="02040503050406030204" pitchFamily="18" charset="0"/>
                                <a:ea typeface="Cambria Math" panose="02040503050406030204" pitchFamily="18" charset="0"/>
                              </a:rPr>
                              <m:t>𝑠</m:t>
                            </m:r>
                          </m:sub>
                        </m:sSub>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𝑎</m:t>
                            </m:r>
                          </m:e>
                        </m:d>
                      </m:num>
                      <m:den>
                        <m:r>
                          <a:rPr lang="en-US" altLang="zh-TW" sz="2800" b="0" i="1" smtClean="0">
                            <a:latin typeface="Cambria Math" panose="02040503050406030204" pitchFamily="18" charset="0"/>
                            <a:ea typeface="Cambria Math" panose="02040503050406030204" pitchFamily="18" charset="0"/>
                          </a:rPr>
                          <m:t>h</m:t>
                        </m:r>
                      </m:den>
                    </m:f>
                  </m:oMath>
                </a14:m>
                <a:endParaRPr lang="en-US" altLang="zh-TW" sz="2800" b="0" dirty="0">
                  <a:ea typeface="Cambria Math" panose="02040503050406030204" pitchFamily="18" charset="0"/>
                </a:endParaRPr>
              </a:p>
              <a:p>
                <a:pPr marL="0" indent="0">
                  <a:buNone/>
                </a:pPr>
                <a:r>
                  <a:rPr lang="en-US" altLang="zh-TW" sz="2800" dirty="0">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f>
                      <m:fPr>
                        <m:ctrlPr>
                          <a:rPr lang="en-US" altLang="zh-TW" sz="2800" i="1">
                            <a:latin typeface="Cambria Math" panose="02040503050406030204" pitchFamily="18" charset="0"/>
                            <a:ea typeface="Cambria Math" panose="02040503050406030204" pitchFamily="18" charset="0"/>
                          </a:rPr>
                        </m:ctrlPr>
                      </m:fPr>
                      <m:num>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h</m:t>
                            </m:r>
                          </m:e>
                        </m:d>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e>
                        </m:d>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e>
                        </m:d>
                        <m:r>
                          <a:rPr lang="en-US" altLang="zh-TW" sz="2800">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h</m:t>
                            </m:r>
                          </m:e>
                        </m:d>
                      </m:num>
                      <m:den>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h</m:t>
                            </m:r>
                          </m:e>
                          <m:sup>
                            <m:r>
                              <a:rPr lang="en-US" altLang="zh-TW" sz="2800" i="1">
                                <a:latin typeface="Cambria Math" panose="02040503050406030204" pitchFamily="18" charset="0"/>
                                <a:ea typeface="Cambria Math" panose="02040503050406030204" pitchFamily="18" charset="0"/>
                              </a:rPr>
                              <m:t>2</m:t>
                            </m:r>
                          </m:sup>
                        </m:sSup>
                      </m:den>
                    </m:f>
                  </m:oMath>
                </a14:m>
                <a:endParaRPr lang="en-US" altLang="zh-TW" sz="2800" b="0" i="1" dirty="0">
                  <a:ea typeface="Cambria Math" panose="02040503050406030204" pitchFamily="18" charset="0"/>
                </a:endParaRPr>
              </a:p>
              <a:p>
                <a:pPr marL="0" indent="0">
                  <a:buNone/>
                </a:pPr>
                <a:r>
                  <a:rPr lang="en-US" altLang="zh-TW" sz="2800" dirty="0">
                    <a:ea typeface="Cambria Math" panose="02040503050406030204" pitchFamily="18" charset="0"/>
                  </a:rPr>
                  <a:t>		     </a:t>
                </a:r>
                <a14:m>
                  <m:oMath xmlns:m="http://schemas.openxmlformats.org/officeDocument/2006/math">
                    <m:r>
                      <a:rPr lang="en-US" altLang="zh-TW" sz="2800" i="1">
                        <a:latin typeface="Cambria Math" panose="02040503050406030204" pitchFamily="18" charset="0"/>
                        <a:ea typeface="Cambria Math" panose="02040503050406030204" pitchFamily="18" charset="0"/>
                      </a:rPr>
                      <m:t>≈</m:t>
                    </m:r>
                    <m:f>
                      <m:fPr>
                        <m:ctrlPr>
                          <a:rPr lang="en-US" altLang="zh-TW" sz="2800" i="1">
                            <a:latin typeface="Cambria Math" panose="02040503050406030204" pitchFamily="18" charset="0"/>
                            <a:ea typeface="Cambria Math" panose="02040503050406030204" pitchFamily="18" charset="0"/>
                          </a:rPr>
                        </m:ctrlPr>
                      </m:fPr>
                      <m:num>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h</m:t>
                            </m:r>
                          </m:e>
                        </m:d>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2</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e>
                        </m:d>
                        <m:r>
                          <a:rPr lang="en-US" altLang="zh-TW" sz="2800">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𝑓</m:t>
                        </m:r>
                        <m:d>
                          <m:dPr>
                            <m:ctrlPr>
                              <a:rPr lang="en-US" altLang="zh-TW" sz="2800" i="1">
                                <a:latin typeface="Cambria Math" panose="02040503050406030204" pitchFamily="18" charset="0"/>
                                <a:ea typeface="Cambria Math" panose="02040503050406030204" pitchFamily="18" charset="0"/>
                              </a:rPr>
                            </m:ctrlPr>
                          </m:dPr>
                          <m:e>
                            <m:r>
                              <a:rPr lang="en-US" altLang="zh-TW" sz="2800" i="1">
                                <a:latin typeface="Cambria Math" panose="02040503050406030204" pitchFamily="18" charset="0"/>
                                <a:ea typeface="Cambria Math" panose="02040503050406030204" pitchFamily="18" charset="0"/>
                              </a:rPr>
                              <m:t>𝑎</m:t>
                            </m:r>
                            <m:r>
                              <a:rPr lang="en-US" altLang="zh-TW" sz="2800" i="1">
                                <a:latin typeface="Cambria Math" panose="02040503050406030204" pitchFamily="18" charset="0"/>
                                <a:ea typeface="Cambria Math" panose="02040503050406030204" pitchFamily="18" charset="0"/>
                              </a:rPr>
                              <m:t>−</m:t>
                            </m:r>
                            <m:r>
                              <a:rPr lang="en-US" altLang="zh-TW" sz="2800" i="1">
                                <a:latin typeface="Cambria Math" panose="02040503050406030204" pitchFamily="18" charset="0"/>
                                <a:ea typeface="Cambria Math" panose="02040503050406030204" pitchFamily="18" charset="0"/>
                              </a:rPr>
                              <m:t>h</m:t>
                            </m:r>
                          </m:e>
                        </m:d>
                      </m:num>
                      <m:den>
                        <m:sSup>
                          <m:sSupPr>
                            <m:ctrlPr>
                              <a:rPr lang="en-US" altLang="zh-TW" sz="2800" i="1">
                                <a:latin typeface="Cambria Math" panose="02040503050406030204" pitchFamily="18" charset="0"/>
                                <a:ea typeface="Cambria Math" panose="02040503050406030204" pitchFamily="18" charset="0"/>
                              </a:rPr>
                            </m:ctrlPr>
                          </m:sSupPr>
                          <m:e>
                            <m:r>
                              <a:rPr lang="en-US" altLang="zh-TW" sz="2800" i="1">
                                <a:latin typeface="Cambria Math" panose="02040503050406030204" pitchFamily="18" charset="0"/>
                                <a:ea typeface="Cambria Math" panose="02040503050406030204" pitchFamily="18" charset="0"/>
                              </a:rPr>
                              <m:t>h</m:t>
                            </m:r>
                          </m:e>
                          <m:sup>
                            <m:r>
                              <a:rPr lang="en-US" altLang="zh-TW" sz="2800" i="1">
                                <a:latin typeface="Cambria Math" panose="02040503050406030204" pitchFamily="18" charset="0"/>
                                <a:ea typeface="Cambria Math" panose="02040503050406030204" pitchFamily="18" charset="0"/>
                              </a:rPr>
                              <m:t>2</m:t>
                            </m:r>
                          </m:sup>
                        </m:sSup>
                      </m:den>
                    </m:f>
                  </m:oMath>
                </a14:m>
                <a:endParaRPr lang="en-US" altLang="zh-TW" sz="2800" b="0" i="1" dirty="0">
                  <a:ea typeface="Cambria Math" panose="02040503050406030204" pitchFamily="18" charset="0"/>
                </a:endParaRPr>
              </a:p>
              <a:p>
                <a:pPr marL="0" indent="0">
                  <a:buNone/>
                </a:pPr>
                <a:endParaRPr lang="en-US" altLang="zh-TW" sz="2800" b="0" i="1" dirty="0">
                  <a:ea typeface="Cambria Math" panose="020405030504060302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556792"/>
                <a:ext cx="8229600" cy="4525963"/>
              </a:xfrm>
              <a:blipFill>
                <a:blip r:embed="rId3"/>
                <a:stretch>
                  <a:fillRect l="-1704" t="-1750"/>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1251813" y="5358598"/>
            <a:ext cx="6317939" cy="1094738"/>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7236296" y="2348880"/>
                <a:ext cx="1226746" cy="369332"/>
              </a:xfrm>
              <a:prstGeom prst="rect">
                <a:avLst/>
              </a:prstGeom>
            </p:spPr>
            <p:txBody>
              <a:bodyPr wrap="none">
                <a:spAutoFit/>
              </a:bodyPr>
              <a:lstStyle/>
              <a:p>
                <a14:m>
                  <m:oMath xmlns:m="http://schemas.openxmlformats.org/officeDocument/2006/math">
                    <m:r>
                      <a:rPr lang="en-US" altLang="zh-TW" i="1" dirty="0" smtClean="0">
                        <a:latin typeface="Cambria Math" panose="02040503050406030204" pitchFamily="18" charset="0"/>
                      </a:rPr>
                      <m:t>h</m:t>
                    </m:r>
                    <m:r>
                      <a:rPr lang="en-US" altLang="zh-TW" b="0" i="1" dirty="0" smtClean="0">
                        <a:latin typeface="Cambria Math" panose="02040503050406030204" pitchFamily="18" charset="0"/>
                      </a:rPr>
                      <m:t>:</m:t>
                    </m:r>
                  </m:oMath>
                </a14:m>
                <a:r>
                  <a:rPr lang="en-US" altLang="zh-TW" dirty="0"/>
                  <a:t> step size</a:t>
                </a:r>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7236296" y="2348880"/>
                <a:ext cx="1226746" cy="369332"/>
              </a:xfrm>
              <a:prstGeom prst="rect">
                <a:avLst/>
              </a:prstGeom>
              <a:blipFill>
                <a:blip r:embed="rId5"/>
                <a:stretch>
                  <a:fillRect t="-8197" r="-3980"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6395990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9851</TotalTime>
  <Words>5708</Words>
  <Application>Microsoft Office PowerPoint</Application>
  <PresentationFormat>如螢幕大小 (4:3)</PresentationFormat>
  <Paragraphs>692</Paragraphs>
  <Slides>84</Slides>
  <Notes>66</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84</vt:i4>
      </vt:variant>
    </vt:vector>
  </HeadingPairs>
  <TitlesOfParts>
    <vt:vector size="95" baseType="lpstr">
      <vt:lpstr>宋体</vt:lpstr>
      <vt:lpstr>微軟正黑體</vt:lpstr>
      <vt:lpstr>新細明體</vt:lpstr>
      <vt:lpstr>Arial</vt:lpstr>
      <vt:lpstr>Calibri</vt:lpstr>
      <vt:lpstr>Cambria Math</vt:lpstr>
      <vt:lpstr>Century Gothic</vt:lpstr>
      <vt:lpstr>Gisha</vt:lpstr>
      <vt:lpstr>Wingdings</vt:lpstr>
      <vt:lpstr>Wingdings 3</vt:lpstr>
      <vt:lpstr>絲縷</vt:lpstr>
      <vt:lpstr>PowerPoint 簡報</vt:lpstr>
      <vt:lpstr>Segmentation (1/3)</vt:lpstr>
      <vt:lpstr>Segmentation (2/3)</vt:lpstr>
      <vt:lpstr>Segmentation (3/3)</vt:lpstr>
      <vt:lpstr>5.1 Active Contours</vt:lpstr>
      <vt:lpstr>5.1.1 Snakes(1/7)</vt:lpstr>
      <vt:lpstr>Snakes(2/7)</vt:lpstr>
      <vt:lpstr>Snakes(3/7)</vt:lpstr>
      <vt:lpstr>Snakes(4/7)</vt:lpstr>
      <vt:lpstr>Snakes(5/7)</vt:lpstr>
      <vt:lpstr>Snakes(6/7)</vt:lpstr>
      <vt:lpstr>Snakes(7/7)</vt:lpstr>
      <vt:lpstr>Elastic Nets and Slippery Springs</vt:lpstr>
      <vt:lpstr>Elastic Nets and Slippery Springs</vt:lpstr>
      <vt:lpstr>PowerPoint 簡報</vt:lpstr>
      <vt:lpstr>B-spline Approximations</vt:lpstr>
      <vt:lpstr>Shape Prior</vt:lpstr>
      <vt:lpstr>5.1.2 Dynamic snakes and CONDENSATION</vt:lpstr>
      <vt:lpstr>Kalman Filtering and Kalman Snakes (1/3)</vt:lpstr>
      <vt:lpstr>Kalman Filtering and Kalman Snakes (2/3)</vt:lpstr>
      <vt:lpstr>Kalman Filtering and Kalman Snakes (3/3)</vt:lpstr>
      <vt:lpstr>Particle Filter</vt:lpstr>
      <vt:lpstr>CONditional DENSity propagATION (1/2)</vt:lpstr>
      <vt:lpstr>CONditional DENSity propagATION (2/2)</vt:lpstr>
      <vt:lpstr>5.1.3 Scissors (1/2)</vt:lpstr>
      <vt:lpstr>Scissors (2/2)</vt:lpstr>
      <vt:lpstr>5.1.4 Level Sets (1/5)</vt:lpstr>
      <vt:lpstr>Level Sets (5/5)</vt:lpstr>
      <vt:lpstr>Level Sets (3/5)</vt:lpstr>
      <vt:lpstr>Level Sets (4/5)</vt:lpstr>
      <vt:lpstr>Level Sets (5/5)</vt:lpstr>
      <vt:lpstr>5.2 Split and Merge</vt:lpstr>
      <vt:lpstr>5.2.1 Watershed (1/2)</vt:lpstr>
      <vt:lpstr>Watershed (2/2)</vt:lpstr>
      <vt:lpstr>5.2.2 Region Splitting  (Divisive Clustering)</vt:lpstr>
      <vt:lpstr>5.2.3 Region Merging  (Agglomerative Clustering)</vt:lpstr>
      <vt:lpstr>Region Splitting + Region Merging </vt:lpstr>
      <vt:lpstr>Region Splitting + Region Merging </vt:lpstr>
      <vt:lpstr>Region Splitting + Region Merging </vt:lpstr>
      <vt:lpstr>5.2.4 Graph-based Segmentation (1/3)</vt:lpstr>
      <vt:lpstr>Graph-based Segmentation (2/3)</vt:lpstr>
      <vt:lpstr>Graph-based Segmentation (3/3)</vt:lpstr>
      <vt:lpstr>5.2.5 Probabilistic Aggregation (1/3)</vt:lpstr>
      <vt:lpstr>Probabilistic Aggregation (2/3)</vt:lpstr>
      <vt:lpstr>Probabilistic Aggregation (3/3)</vt:lpstr>
      <vt:lpstr>5.3 Mean Shift and Mode Finding</vt:lpstr>
      <vt:lpstr>5.3.1 K-means and Mixtures of Gaussians (1/4)</vt:lpstr>
      <vt:lpstr>K-means and Mixtures of Gaussians (2/4)</vt:lpstr>
      <vt:lpstr>K-means and Mixtures of Gaussians (3/4)</vt:lpstr>
      <vt:lpstr>K-means and Mixtures of Gaussians (4/4)</vt:lpstr>
      <vt:lpstr>5.3.2 Mean Shift (1/8)</vt:lpstr>
      <vt:lpstr>Intuitive Description</vt:lpstr>
      <vt:lpstr>PowerPoint 簡報</vt:lpstr>
      <vt:lpstr>PowerPoint 簡報</vt:lpstr>
      <vt:lpstr>PowerPoint 簡報</vt:lpstr>
      <vt:lpstr>Intuitive Description</vt:lpstr>
      <vt:lpstr>PowerPoint 簡報</vt:lpstr>
      <vt:lpstr>PowerPoint 簡報</vt:lpstr>
      <vt:lpstr>Mean Shift (2/8)</vt:lpstr>
      <vt:lpstr>Mean Shift (3/8)</vt:lpstr>
      <vt:lpstr>Mean Shift (4/8)</vt:lpstr>
      <vt:lpstr>Mean Shift (5/8)</vt:lpstr>
      <vt:lpstr>Mean Shift (6/8)</vt:lpstr>
      <vt:lpstr>Mean Shift (7/8)</vt:lpstr>
      <vt:lpstr>Example</vt:lpstr>
      <vt:lpstr>PowerPoint 簡報</vt:lpstr>
      <vt:lpstr>Example</vt:lpstr>
      <vt:lpstr>Example</vt:lpstr>
      <vt:lpstr>Mean Shift (8/8)</vt:lpstr>
      <vt:lpstr>5.4 Normalized Cuts (1/9)</vt:lpstr>
      <vt:lpstr>5.4 Normalized Cuts (2/9)</vt:lpstr>
      <vt:lpstr>Normalized Cuts (3/9)</vt:lpstr>
      <vt:lpstr>Normalized Cuts (4/9)</vt:lpstr>
      <vt:lpstr>PowerPoint 簡報</vt:lpstr>
      <vt:lpstr>Normalized Cuts (5/9)</vt:lpstr>
      <vt:lpstr>Normalized Cuts (6/9)</vt:lpstr>
      <vt:lpstr>Normalized Cuts (7/9)</vt:lpstr>
      <vt:lpstr>Normalized Cuts (8/9)</vt:lpstr>
      <vt:lpstr>Normalized Cuts (9/9)</vt:lpstr>
      <vt:lpstr>5.5 Graph Cuts and Energy-based Methods (1/5)</vt:lpstr>
      <vt:lpstr>Graph Cuts and Energy-based Methods (2/5)</vt:lpstr>
      <vt:lpstr>Graph Cuts and Energy-based Methods (3/5)</vt:lpstr>
      <vt:lpstr>Graph Cuts and Energy-based Methods (4/5)</vt:lpstr>
      <vt:lpstr>Graph Cuts and Energy-based Methods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dc:title>
  <dc:creator>karen</dc:creator>
  <cp:lastModifiedBy>MJ</cp:lastModifiedBy>
  <cp:revision>613</cp:revision>
  <dcterms:created xsi:type="dcterms:W3CDTF">2011-01-31T07:36:26Z</dcterms:created>
  <dcterms:modified xsi:type="dcterms:W3CDTF">2020-04-07T06:15:31Z</dcterms:modified>
</cp:coreProperties>
</file>