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99" r:id="rId3"/>
    <p:sldId id="300" r:id="rId4"/>
    <p:sldId id="301" r:id="rId5"/>
    <p:sldId id="305" r:id="rId6"/>
    <p:sldId id="374" r:id="rId7"/>
    <p:sldId id="373" r:id="rId8"/>
    <p:sldId id="307" r:id="rId9"/>
    <p:sldId id="302" r:id="rId10"/>
    <p:sldId id="308" r:id="rId11"/>
    <p:sldId id="304" r:id="rId12"/>
    <p:sldId id="309" r:id="rId13"/>
    <p:sldId id="312" r:id="rId14"/>
    <p:sldId id="315" r:id="rId15"/>
    <p:sldId id="313" r:id="rId16"/>
    <p:sldId id="319" r:id="rId17"/>
    <p:sldId id="314" r:id="rId18"/>
    <p:sldId id="316" r:id="rId19"/>
    <p:sldId id="317" r:id="rId20"/>
    <p:sldId id="318" r:id="rId21"/>
    <p:sldId id="320" r:id="rId22"/>
    <p:sldId id="321" r:id="rId23"/>
    <p:sldId id="324" r:id="rId24"/>
    <p:sldId id="322" r:id="rId25"/>
    <p:sldId id="323" r:id="rId26"/>
    <p:sldId id="325" r:id="rId27"/>
    <p:sldId id="327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5" r:id="rId36"/>
    <p:sldId id="334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52" r:id="rId47"/>
    <p:sldId id="346" r:id="rId48"/>
    <p:sldId id="347" r:id="rId49"/>
    <p:sldId id="349" r:id="rId50"/>
    <p:sldId id="350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74000" autoAdjust="0"/>
  </p:normalViewPr>
  <p:slideViewPr>
    <p:cSldViewPr>
      <p:cViewPr varScale="1">
        <p:scale>
          <a:sx n="89" d="100"/>
          <a:sy n="89" d="100"/>
        </p:scale>
        <p:origin x="22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exc.com/y2011/8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ccuir.lib.nccu.edu.tw/bitstream/140.119/32716/10/53002210.pdf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d9c9b9220722192e4536f6e1.html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urses.engr.illinois.edu/cs543/sp2011/lectures/Lecture%2012%20-%20MRFs%20and%20Graph%20Cut%20Segmentation%20-%20Vision_Spring2011.pdf" TargetMode="External"/><Relationship Id="rId4" Type="http://schemas.openxmlformats.org/officeDocument/2006/relationships/hyperlink" Target="http://rritw.com/a/bianchengyuyan/C__/20130123/296053.html" TargetMode="Externa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Segmentation :</a:t>
            </a:r>
            <a:r>
              <a:rPr lang="zh-TW" altLang="en-US" dirty="0" smtClean="0"/>
              <a:t>分割</a:t>
            </a:r>
            <a:endParaRPr lang="en-US" altLang="zh-TW" dirty="0" smtClean="0"/>
          </a:p>
          <a:p>
            <a:r>
              <a:rPr lang="zh-TW" altLang="en-US" dirty="0" smtClean="0"/>
              <a:t>通常用來定義圖像的邊界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直線 曲線 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，來區分前景跟背景</a:t>
            </a:r>
            <a:endParaRPr lang="en-US" altLang="zh-TW" dirty="0" smtClean="0"/>
          </a:p>
          <a:p>
            <a:r>
              <a:rPr lang="zh-TW" altLang="en-US" dirty="0" smtClean="0"/>
              <a:t>把同類型的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貼上同一個標籤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8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為了得到最佳解，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net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可以以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一些點不用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藍色的圈圈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城市的吸引力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的點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:snake: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初始位置是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</a:t>
            </a:r>
            <a:r>
              <a:rPr lang="zh-TW" altLang="en-US" dirty="0" smtClean="0"/>
              <a:t>給太多自由，可能會陷入局部極小</a:t>
            </a:r>
            <a:endParaRPr lang="en-US" altLang="zh-TW" dirty="0" smtClean="0"/>
          </a:p>
          <a:p>
            <a:r>
              <a:rPr lang="en-US" altLang="zh-TW" dirty="0" err="1" smtClean="0"/>
              <a:t>Sol:B</a:t>
            </a:r>
            <a:r>
              <a:rPr lang="zh-TW" altLang="en-US" dirty="0" smtClean="0"/>
              <a:t>曲線的近似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已經得知目標形狀，給主動輪廓曲線給一個形狀模板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0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7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如果你從初始時間開始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就紀錄了某一系統狀態的值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而這個值受到隨機雜訊的干擾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所以你不能直接拿來用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來估算之前某一時刻的狀態值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來估算目前的狀態值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來估算未來某一時刻的狀態值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prediction.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只是在做上述的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但它是經過最佳化的演算法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其可在隨機環境中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進行最小平方計算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25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8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065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Conditional Density Propagation  </a:t>
            </a:r>
            <a:r>
              <a:rPr lang="zh-TW" altLang="en-US" dirty="0" smtClean="0"/>
              <a:t>機率</a:t>
            </a:r>
            <a:r>
              <a:rPr lang="en-US" altLang="zh-TW" dirty="0" smtClean="0"/>
              <a:t>:</a:t>
            </a:r>
            <a:r>
              <a:rPr lang="zh-TW" altLang="en-US" dirty="0" smtClean="0"/>
              <a:t> 條件密度傳播</a:t>
            </a: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3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1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A:</a:t>
            </a:r>
          </a:p>
          <a:p>
            <a:r>
              <a:rPr lang="en-US" altLang="zh-TW" dirty="0" smtClean="0"/>
              <a:t>B:</a:t>
            </a:r>
            <a:r>
              <a:rPr lang="zh-TW" altLang="en-US" dirty="0" smtClean="0"/>
              <a:t>為甚麼測量密度大部分都是多模態</a:t>
            </a:r>
            <a:r>
              <a:rPr lang="en-US" altLang="zh-TW" dirty="0" smtClean="0"/>
              <a:t>?</a:t>
            </a:r>
            <a:r>
              <a:rPr lang="zh-TW" altLang="en-US" dirty="0" smtClean="0"/>
              <a:t>垂直曲線的線有很多局部最大值</a:t>
            </a:r>
            <a:endParaRPr lang="en-US" altLang="zh-TW" dirty="0" smtClean="0"/>
          </a:p>
          <a:p>
            <a:r>
              <a:rPr lang="en-US" altLang="zh-TW" dirty="0" smtClean="0"/>
              <a:t>C;</a:t>
            </a:r>
          </a:p>
          <a:p>
            <a:r>
              <a:rPr lang="en-US" altLang="zh-TW" dirty="0" smtClean="0"/>
              <a:t>Figure 5.8a shows what a factored sample of a head tracker might look like, drawing a red B-spline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 smtClean="0"/>
              <a:t>perpendicular to the 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 smtClean="0"/>
              <a:t>centroid</a:t>
            </a:r>
            <a:r>
              <a:rPr lang="en-US" altLang="zh-TW" dirty="0" smtClean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1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statistics, this problem is known as cluster analysis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Early</a:t>
            </a:r>
            <a:r>
              <a:rPr lang="en-US" altLang="zh-TW" baseline="0" dirty="0" smtClean="0"/>
              <a:t> method : region split or merging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81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Semi-automatic </a:t>
            </a:r>
            <a:r>
              <a:rPr lang="en-US" altLang="zh-TW" baseline="0" dirty="0" err="1" smtClean="0"/>
              <a:t>segmation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1.User</a:t>
            </a:r>
            <a:r>
              <a:rPr lang="zh-TW" altLang="en-US" baseline="0" dirty="0" smtClean="0"/>
              <a:t>先大致畫好輪廓，然後計算過程中會慢慢地往高對比的邊靠近</a:t>
            </a:r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把邊跟</a:t>
            </a:r>
            <a:r>
              <a:rPr lang="en-US" altLang="zh-TW" dirty="0" smtClean="0"/>
              <a:t>low</a:t>
            </a:r>
            <a:r>
              <a:rPr lang="en-US" altLang="zh-TW" baseline="0" dirty="0" smtClean="0"/>
              <a:t> cost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boundary element </a:t>
            </a:r>
            <a:r>
              <a:rPr lang="zh-TW" altLang="en-US" baseline="0" dirty="0" smtClean="0"/>
              <a:t>連起來</a:t>
            </a:r>
            <a:r>
              <a:rPr lang="en-US" altLang="zh-TW" baseline="0" dirty="0" smtClean="0"/>
              <a:t>(</a:t>
            </a:r>
            <a:r>
              <a:rPr lang="en-US" altLang="zh-TW" dirty="0" smtClean="0"/>
              <a:t>Zero</a:t>
            </a:r>
            <a:r>
              <a:rPr lang="en-US" altLang="zh-TW" baseline="0" dirty="0" smtClean="0"/>
              <a:t> crossing, gradient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Dijkstra</a:t>
            </a:r>
            <a:r>
              <a:rPr lang="en-US" altLang="zh-TW" dirty="0" smtClean="0"/>
              <a:t>:</a:t>
            </a:r>
            <a:r>
              <a:rPr lang="zh-TW" altLang="en-US" dirty="0" smtClean="0"/>
              <a:t>單個源點到其他頂點的最短路徑問題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49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人的滑鼠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橘色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剪刀自己切出來的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31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Level Set</a:t>
            </a:r>
            <a:r>
              <a:rPr lang="zh-CN" altLang="en-US" dirty="0" smtClean="0"/>
              <a:t>方法把低维的一些计算上升到更高一维，把</a:t>
            </a:r>
            <a:r>
              <a:rPr lang="en-US" altLang="zh-CN" dirty="0" smtClean="0"/>
              <a:t>N</a:t>
            </a:r>
            <a:r>
              <a:rPr lang="zh-CN" altLang="en-US" dirty="0" smtClean="0"/>
              <a:t>维的描述看成是</a:t>
            </a:r>
            <a:r>
              <a:rPr lang="en-US" altLang="zh-CN" dirty="0" smtClean="0"/>
              <a:t>N</a:t>
            </a:r>
            <a:r>
              <a:rPr lang="zh-CN" altLang="en-US" dirty="0" smtClean="0"/>
              <a:t>＋</a:t>
            </a:r>
            <a:r>
              <a:rPr lang="en-US" altLang="zh-CN" dirty="0" smtClean="0"/>
              <a:t>1</a:t>
            </a:r>
            <a:r>
              <a:rPr lang="zh-CN" altLang="en-US" dirty="0" smtClean="0"/>
              <a:t>维的一个水平</a:t>
            </a:r>
            <a:endParaRPr lang="en-US" altLang="zh-CN" dirty="0" smtClean="0"/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第一，低维时的拓扑变化在高维中不再是一个难题；第二，低维需要不时的重新参数化，高维中不需要；第三，高维的计算更精确，更鲁棒；第四，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Set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方法可以非常容易的向更高维推广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65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geodesic :</a:t>
            </a:r>
            <a:r>
              <a:rPr lang="zh-TW" altLang="en-US" dirty="0" smtClean="0"/>
              <a:t>大地測量學，測地線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15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第一項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拉長曲線 第二項</a:t>
            </a:r>
            <a:r>
              <a:rPr lang="en-US" altLang="zh-TW" dirty="0" smtClean="0"/>
              <a:t>:</a:t>
            </a:r>
            <a:r>
              <a:rPr lang="zh-TW" altLang="en-US" dirty="0" smtClean="0"/>
              <a:t>把曲線導向低一點的方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雖然很容易去改變它的拓樸形狀，但是容易受到局部極小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另所以另外一個方法 測量能量的差別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如顏色 紋路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73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圓圈會慢慢演化成精確的</a:t>
            </a:r>
            <a:r>
              <a:rPr lang="en-US" altLang="zh-TW" dirty="0" smtClean="0"/>
              <a:t>segmentation</a:t>
            </a:r>
            <a:r>
              <a:rPr lang="zh-TW" altLang="en-US" dirty="0" smtClean="0"/>
              <a:t>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324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最簡單的方法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直接使用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，但是往往資訊都不會夠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80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Threshold(</a:t>
            </a:r>
            <a:r>
              <a:rPr lang="zh-TW" altLang="en-US" dirty="0" smtClean="0"/>
              <a:t>因為她是對一個</a:t>
            </a:r>
            <a:r>
              <a:rPr lang="en-US" altLang="zh-TW" dirty="0" smtClean="0"/>
              <a:t>grayscale</a:t>
            </a:r>
            <a:r>
              <a:rPr lang="zh-TW" altLang="en-US" dirty="0" smtClean="0"/>
              <a:t>的圖做運算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把圖想像成</a:t>
            </a:r>
            <a:r>
              <a:rPr lang="en-US" altLang="zh-TW" dirty="0" smtClean="0"/>
              <a:t>3D</a:t>
            </a:r>
            <a:r>
              <a:rPr lang="zh-TW" altLang="en-US" dirty="0" smtClean="0"/>
              <a:t>的，比較低的地方就是盆地</a:t>
            </a:r>
            <a:endParaRPr lang="en-US" altLang="zh-TW" dirty="0" smtClean="0"/>
          </a:p>
          <a:p>
            <a:r>
              <a:rPr lang="zh-TW" altLang="en-US" dirty="0" smtClean="0"/>
              <a:t>想像開始下雨，從盆地開始滿上來，然後兩個不同的</a:t>
            </a:r>
            <a:r>
              <a:rPr lang="en-US" altLang="zh-TW" dirty="0" smtClean="0"/>
              <a:t>component</a:t>
            </a:r>
            <a:r>
              <a:rPr lang="zh-TW" altLang="en-US" dirty="0" smtClean="0"/>
              <a:t>相遇的時候把他標記成山脊</a:t>
            </a:r>
            <a:endParaRPr lang="en-US" altLang="zh-TW" dirty="0" smtClean="0"/>
          </a:p>
          <a:p>
            <a:r>
              <a:rPr lang="en-US" altLang="zh-TW" dirty="0" smtClean="0"/>
              <a:t>Watershed segmentation:</a:t>
            </a:r>
            <a:r>
              <a:rPr lang="zh-TW" altLang="en-US" dirty="0" smtClean="0"/>
              <a:t>通常是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會去</a:t>
            </a:r>
            <a:r>
              <a:rPr lang="en-US" altLang="zh-TW" dirty="0" smtClean="0"/>
              <a:t>mark</a:t>
            </a:r>
            <a:r>
              <a:rPr lang="zh-TW" altLang="en-US" dirty="0" smtClean="0"/>
              <a:t>出感興趣的元件的中心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聚焦顯微鏡</a:t>
            </a:r>
            <a:endParaRPr lang="en-US" altLang="zh-TW" dirty="0" smtClean="0"/>
          </a:p>
          <a:p>
            <a:r>
              <a:rPr lang="zh-TW" altLang="en-US" dirty="0" smtClean="0"/>
              <a:t>可能會造成</a:t>
            </a:r>
            <a:r>
              <a:rPr lang="en-US" altLang="zh-TW" dirty="0" smtClean="0"/>
              <a:t>over segmentation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90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利用一些圖像的特性去做簡單的分群</a:t>
            </a:r>
            <a:endParaRPr lang="en-US" altLang="zh-TW" dirty="0" smtClean="0"/>
          </a:p>
          <a:p>
            <a:r>
              <a:rPr lang="zh-TW" altLang="en-US" dirty="0" smtClean="0"/>
              <a:t>如灰階特徵，或是紋路特徵等等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0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dirty="0" smtClean="0"/>
              <a:t>Particle</a:t>
            </a:r>
            <a:r>
              <a:rPr lang="en-US" altLang="zh-TW" baseline="0" dirty="0" smtClean="0"/>
              <a:t> filter + snake 5.1</a:t>
            </a:r>
          </a:p>
          <a:p>
            <a:pPr marL="228600" indent="-228600">
              <a:buAutoNum type="alphaLcParenBoth"/>
            </a:pPr>
            <a:r>
              <a:rPr lang="en-US" altLang="zh-TW" dirty="0" smtClean="0"/>
              <a:t>Level</a:t>
            </a:r>
            <a:r>
              <a:rPr lang="en-US" altLang="zh-TW" baseline="0" dirty="0" smtClean="0"/>
              <a:t> set 5.1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based merging 5.2.4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Mean shift 5.3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Normalize cut 5.4</a:t>
            </a:r>
          </a:p>
          <a:p>
            <a:pPr marL="228600" indent="-228600">
              <a:buAutoNum type="alphaLcParenBoth"/>
            </a:pPr>
            <a:r>
              <a:rPr lang="en-US" altLang="zh-TW" baseline="0" dirty="0" smtClean="0"/>
              <a:t>Graph cut 5.5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3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之間的相對邊界長度 或是 強度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兩個</a:t>
            </a:r>
            <a:r>
              <a:rPr lang="en-US" altLang="zh-TW" dirty="0" smtClean="0"/>
              <a:t>region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最近點跟最遠</a:t>
            </a:r>
            <a:r>
              <a:rPr lang="en-US" altLang="zh-TW" dirty="0" smtClean="0"/>
              <a:t>2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相鄰顏色的區域平均 </a:t>
            </a:r>
            <a:r>
              <a:rPr lang="en-US" altLang="zh-TW" dirty="0" smtClean="0"/>
              <a:t>&lt; threshold </a:t>
            </a:r>
            <a:r>
              <a:rPr lang="zh-TW" altLang="en-US" dirty="0" smtClean="0"/>
              <a:t>太小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14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兩個相鄰區域之間的差異</a:t>
            </a:r>
            <a:endParaRPr lang="en-US" altLang="zh-TW" dirty="0" smtClean="0"/>
          </a:p>
          <a:p>
            <a:r>
              <a:rPr lang="zh-TW" altLang="en-US" dirty="0" smtClean="0"/>
              <a:t>兩個區域假設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再一起之間的最小差異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30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正方形裡面的變化比 中間那條亮的線還來的大 ，但是我們還是可以自動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成三塊區域</a:t>
            </a:r>
            <a:endParaRPr lang="en-US" altLang="zh-TW" dirty="0" smtClean="0"/>
          </a:p>
          <a:p>
            <a:r>
              <a:rPr lang="zh-TW" altLang="en-US" dirty="0" smtClean="0"/>
              <a:t>因為看同一個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的相異性的話 中間那條可以被切出來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72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機率聚合</a:t>
            </a:r>
            <a:endParaRPr lang="en-US" altLang="zh-TW" dirty="0" smtClean="0"/>
          </a:p>
          <a:p>
            <a:r>
              <a:rPr lang="en-US" altLang="zh-TW" dirty="0" smtClean="0"/>
              <a:t>Gray level similarity</a:t>
            </a:r>
          </a:p>
          <a:p>
            <a:r>
              <a:rPr lang="en-US" altLang="zh-TW" dirty="0" smtClean="0"/>
              <a:t>Texture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0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L:</a:t>
            </a:r>
            <a:r>
              <a:rPr lang="zh-TW" altLang="en-US" dirty="0" smtClean="0"/>
              <a:t>亮度</a:t>
            </a:r>
            <a:endParaRPr lang="en-US" altLang="zh-TW" dirty="0" smtClean="0"/>
          </a:p>
          <a:p>
            <a:r>
              <a:rPr lang="en-US" altLang="zh-TW" dirty="0" smtClean="0"/>
              <a:t>UV:</a:t>
            </a:r>
            <a:r>
              <a:rPr lang="zh-TW" altLang="en-US" dirty="0" smtClean="0"/>
              <a:t>色度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4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K-means:</a:t>
            </a:r>
            <a:r>
              <a:rPr lang="en-US" altLang="zh-TW" baseline="0" dirty="0" smtClean="0"/>
              <a:t> http://neural.cs.nthu.edu.tw/jang/books/dcpr/kMeans.asp?title=3-3+K-means+%E5%88%86%E7%BE%A4%E6%B3%95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分群演算法，必須事前設定群集的數量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，然後找尋下列公式的極大值，以達到分群的最佳化之目的。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隨機指派群集的中心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隨機找到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當作初始群集的中心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產生初始群集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計算其他點離這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中誰比較近，然後就會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到那個群集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產生新的質量中心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重新計算此群體的新的質量中心，並取代剛剛的隨機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當作該群的中心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變動群集邊界</a:t>
            </a:r>
            <a:r>
              <a:rPr lang="en-US" altLang="zh-TW" dirty="0" smtClean="0"/>
              <a:t>(</a:t>
            </a:r>
            <a:r>
              <a:rPr lang="zh-TW" altLang="en-US" dirty="0" smtClean="0"/>
              <a:t>指定完之後，再重新比較每個</a:t>
            </a:r>
            <a:r>
              <a:rPr lang="en-US" altLang="zh-TW" dirty="0" smtClean="0"/>
              <a:t>point</a:t>
            </a:r>
            <a:r>
              <a:rPr lang="zh-TW" altLang="en-US" dirty="0" smtClean="0"/>
              <a:t>跟群集之間的距離，然後再根據距離重新</a:t>
            </a:r>
            <a:r>
              <a:rPr lang="en-US" altLang="zh-TW" dirty="0" smtClean="0"/>
              <a:t>assign</a:t>
            </a:r>
            <a:r>
              <a:rPr lang="zh-TW" altLang="en-US" dirty="0" smtClean="0"/>
              <a:t>依次群集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25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http://bubblexc.com/y2011/8/</a:t>
            </a:r>
            <a:endParaRPr lang="en-US" altLang="zh-TW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把每個</a:t>
            </a:r>
            <a:r>
              <a:rPr lang="en-US" altLang="zh-TW" baseline="0" dirty="0" smtClean="0"/>
              <a:t>component</a:t>
            </a:r>
            <a:r>
              <a:rPr lang="zh-TW" altLang="en-US" baseline="0" dirty="0" smtClean="0"/>
              <a:t>想成一個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，而一張圖上面有很多不同的</a:t>
            </a:r>
            <a:r>
              <a:rPr lang="en-US" altLang="zh-TW" baseline="0" dirty="0" err="1" smtClean="0"/>
              <a:t>gaussian</a:t>
            </a:r>
            <a:r>
              <a:rPr lang="zh-TW" altLang="en-US" baseline="0" dirty="0" smtClean="0"/>
              <a:t>去疊加而成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73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之後，去</a:t>
            </a:r>
            <a:r>
              <a:rPr lang="en-US" altLang="zh-TW" dirty="0" smtClean="0"/>
              <a:t>identify</a:t>
            </a:r>
            <a:r>
              <a:rPr lang="zh-TW" altLang="en-US" dirty="0" smtClean="0"/>
              <a:t>那些</a:t>
            </a:r>
            <a:r>
              <a:rPr lang="en-US" altLang="zh-TW" dirty="0" smtClean="0"/>
              <a:t>region</a:t>
            </a:r>
            <a:r>
              <a:rPr lang="zh-TW" altLang="en-US" dirty="0" smtClean="0"/>
              <a:t>可以爬到這個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，就是同一個</a:t>
            </a:r>
            <a:r>
              <a:rPr lang="en-US" altLang="zh-TW" dirty="0" smtClean="0"/>
              <a:t>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97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Delta </a:t>
            </a:r>
            <a:r>
              <a:rPr lang="en-US" altLang="zh-TW" dirty="0" err="1" smtClean="0"/>
              <a:t>fx</a:t>
            </a:r>
            <a:r>
              <a:rPr lang="en-US" altLang="zh-TW" dirty="0" smtClean="0"/>
              <a:t>: local maxima</a:t>
            </a:r>
            <a:r>
              <a:rPr lang="zh-TW" altLang="en-US" dirty="0" smtClean="0"/>
              <a:t>的高度</a:t>
            </a:r>
            <a:endParaRPr lang="en-US" altLang="zh-TW" dirty="0" smtClean="0"/>
          </a:p>
          <a:p>
            <a:r>
              <a:rPr lang="en-US" altLang="zh-TW" dirty="0" err="1" smtClean="0"/>
              <a:t>Mx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有點類似算梯度變化，然後得到</a:t>
            </a:r>
            <a:r>
              <a:rPr lang="en-US" altLang="zh-TW" dirty="0" smtClean="0"/>
              <a:t>mean shift</a:t>
            </a:r>
            <a:r>
              <a:rPr lang="zh-TW" altLang="en-US" dirty="0" smtClean="0"/>
              <a:t>向量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http://nccuir.lib.nccu.edu.tw/bitstream/140.119/32716/10/53002210.pdf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22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找到梯度變化薇玲處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0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Snake:</a:t>
            </a:r>
            <a:r>
              <a:rPr lang="zh-TW" altLang="en-US" dirty="0" smtClean="0"/>
              <a:t>二維的閉合能量曲線，曲線在計算過程中，會慢慢朝輪廓靠近，當能量最小時就是</a:t>
            </a:r>
            <a:r>
              <a:rPr lang="en-US" altLang="zh-TW" dirty="0" smtClean="0"/>
              <a:t>segment</a:t>
            </a:r>
            <a:r>
              <a:rPr lang="zh-TW" altLang="en-US" dirty="0" smtClean="0"/>
              <a:t>完成</a:t>
            </a:r>
            <a:endParaRPr lang="en-US" altLang="zh-TW" dirty="0" smtClean="0"/>
          </a:p>
          <a:p>
            <a:r>
              <a:rPr lang="en-US" altLang="zh-TW" dirty="0" smtClean="0"/>
              <a:t>Scissor:</a:t>
            </a:r>
            <a:r>
              <a:rPr lang="zh-TW" altLang="en-US" dirty="0" smtClean="0"/>
              <a:t>半自動的</a:t>
            </a:r>
            <a:r>
              <a:rPr lang="en-US" altLang="zh-TW" dirty="0" smtClean="0"/>
              <a:t>segment</a:t>
            </a:r>
            <a:r>
              <a:rPr lang="zh-TW" altLang="en-US" baseline="0" dirty="0" smtClean="0"/>
              <a:t>，他需要</a:t>
            </a:r>
            <a:r>
              <a:rPr lang="en-US" altLang="zh-TW" baseline="0" dirty="0" smtClean="0"/>
              <a:t>user</a:t>
            </a:r>
            <a:r>
              <a:rPr lang="zh-TW" altLang="en-US" baseline="0" dirty="0" smtClean="0"/>
              <a:t>給定一些在輪廓上的點，然後過計算將點跟點之間的強邊給連結起來，有點像是</a:t>
            </a:r>
            <a:r>
              <a:rPr lang="en-US" altLang="zh-TW" baseline="0" dirty="0" err="1" smtClean="0"/>
              <a:t>photoshop</a:t>
            </a:r>
            <a:r>
              <a:rPr lang="zh-TW" altLang="en-US" baseline="0" dirty="0" smtClean="0"/>
              <a:t>功能的套索工具</a:t>
            </a:r>
            <a:endParaRPr lang="en-US" altLang="zh-TW" baseline="0" dirty="0" smtClean="0"/>
          </a:p>
          <a:p>
            <a:r>
              <a:rPr lang="en-US" altLang="zh-TW" baseline="0" dirty="0" smtClean="0"/>
              <a:t>Level set:</a:t>
            </a:r>
            <a:r>
              <a:rPr lang="zh-TW" altLang="en-US" baseline="0" dirty="0" smtClean="0"/>
              <a:t>把圖片想像成</a:t>
            </a:r>
            <a:r>
              <a:rPr lang="en-US" altLang="zh-TW" baseline="0" dirty="0" smtClean="0"/>
              <a:t>3D</a:t>
            </a:r>
            <a:r>
              <a:rPr lang="zh-TW" altLang="en-US" baseline="0" dirty="0" smtClean="0"/>
              <a:t>的，從最低的地方水平線慢慢上升的切面圖就是</a:t>
            </a:r>
            <a:r>
              <a:rPr lang="en-US" altLang="zh-TW" baseline="0" dirty="0" smtClean="0"/>
              <a:t>segment</a:t>
            </a:r>
            <a:r>
              <a:rPr lang="zh-TW" altLang="en-US" baseline="0" dirty="0" smtClean="0"/>
              <a:t>的結果</a:t>
            </a:r>
            <a:endParaRPr lang="en-US" altLang="zh-TW" baseline="0" dirty="0" smtClean="0"/>
          </a:p>
          <a:p>
            <a:r>
              <a:rPr lang="en-US" altLang="zh-TW" dirty="0" smtClean="0"/>
              <a:t>Snakes (</a:t>
            </a:r>
            <a:r>
              <a:rPr lang="en-US" altLang="zh-TW" dirty="0" err="1" smtClean="0"/>
              <a:t>Kass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Witkin</a:t>
            </a:r>
            <a:r>
              <a:rPr lang="en-US" altLang="zh-TW" dirty="0" smtClean="0"/>
              <a:t>, and </a:t>
            </a:r>
            <a:r>
              <a:rPr lang="en-US" altLang="zh-TW" dirty="0" err="1" smtClean="0"/>
              <a:t>Terzopoulos</a:t>
            </a:r>
            <a:r>
              <a:rPr lang="en-US" altLang="zh-TW" dirty="0" smtClean="0"/>
              <a:t> 1988)</a:t>
            </a:r>
          </a:p>
          <a:p>
            <a:r>
              <a:rPr lang="en-US" altLang="zh-TW" dirty="0" smtClean="0"/>
              <a:t>Scissors (Mortensen and Barrett 1995)</a:t>
            </a:r>
          </a:p>
          <a:p>
            <a:r>
              <a:rPr lang="en-US" altLang="zh-TW" dirty="0" smtClean="0"/>
              <a:t>Level Sets (</a:t>
            </a:r>
            <a:r>
              <a:rPr lang="en-US" altLang="zh-TW" dirty="0" err="1" smtClean="0"/>
              <a:t>Malladi</a:t>
            </a:r>
            <a:r>
              <a:rPr lang="en-US" altLang="zh-TW" dirty="0" smtClean="0"/>
              <a:t>, Sethian, and </a:t>
            </a:r>
            <a:r>
              <a:rPr lang="en-US" altLang="zh-TW" dirty="0" err="1" smtClean="0"/>
              <a:t>Vemuri</a:t>
            </a:r>
            <a:r>
              <a:rPr lang="en-US" altLang="zh-TW" dirty="0" smtClean="0"/>
              <a:t> 1995)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8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在有限的步數收斂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前面討論到的是</a:t>
            </a:r>
            <a:r>
              <a:rPr lang="en-US" altLang="zh-TW" dirty="0" smtClean="0"/>
              <a:t>color based</a:t>
            </a:r>
            <a:r>
              <a:rPr lang="zh-TW" altLang="en-US" dirty="0" smtClean="0"/>
              <a:t>去設計的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，可能會有一些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會沒有對應到</a:t>
            </a:r>
            <a:endParaRPr lang="en-US" altLang="zh-TW" dirty="0" smtClean="0"/>
          </a:p>
          <a:p>
            <a:r>
              <a:rPr lang="en-US" altLang="zh-TW" dirty="0" smtClean="0"/>
              <a:t>Color and location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Hr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hs</a:t>
            </a:r>
            <a:r>
              <a:rPr lang="zh-TW" altLang="en-US" dirty="0" smtClean="0"/>
              <a:t>去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空間跟顏色對</a:t>
            </a:r>
            <a:r>
              <a:rPr lang="en-US" altLang="zh-TW" dirty="0" smtClean="0"/>
              <a:t>kernel</a:t>
            </a:r>
            <a:r>
              <a:rPr lang="zh-TW" altLang="en-US" dirty="0" smtClean="0"/>
              <a:t>的影響力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39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1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93195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84265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50388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15297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888153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28588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7113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把目標邊緣想像是一個連續曲線</a:t>
            </a:r>
          </a:p>
          <a:p>
            <a:r>
              <a:rPr lang="zh-TW" altLang="en-US" dirty="0" smtClean="0"/>
              <a:t>主動輪廓模型</a:t>
            </a:r>
            <a:r>
              <a:rPr lang="en-US" altLang="zh-TW" dirty="0" smtClean="0"/>
              <a:t>:</a:t>
            </a:r>
            <a:r>
              <a:rPr lang="zh-TW" altLang="en-US" dirty="0" smtClean="0"/>
              <a:t>可變形的閉合曲線</a:t>
            </a:r>
            <a:r>
              <a:rPr lang="en-US" altLang="zh-TW" dirty="0" smtClean="0"/>
              <a:t>+</a:t>
            </a:r>
            <a:r>
              <a:rPr lang="zh-TW" altLang="en-US" dirty="0" smtClean="0"/>
              <a:t>能量函數，以最小化能量目標函數為目標控制變形，在最小能量時就是目標輪廓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會檢查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之間的相關度，然後打斷 比較弱的</a:t>
            </a:r>
            <a:r>
              <a:rPr lang="en-US" altLang="zh-TW" dirty="0" smtClean="0"/>
              <a:t>edge</a:t>
            </a:r>
          </a:p>
          <a:p>
            <a:r>
              <a:rPr lang="en-US" altLang="zh-TW" dirty="0" smtClean="0"/>
              <a:t>Affinities(similarity)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93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定義為 所有要被切斷的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sum </a:t>
            </a:r>
            <a:r>
              <a:rPr lang="zh-TW" altLang="en-US" dirty="0" smtClean="0"/>
              <a:t>，但是不大好，因為這樣為了得到最小的</a:t>
            </a:r>
            <a:r>
              <a:rPr lang="en-US" altLang="zh-TW" dirty="0" smtClean="0"/>
              <a:t>cut</a:t>
            </a:r>
            <a:r>
              <a:rPr lang="zh-TW" altLang="en-US" dirty="0" smtClean="0"/>
              <a:t>，可能會有</a:t>
            </a:r>
            <a:r>
              <a:rPr lang="en-US" altLang="zh-TW" dirty="0" smtClean="0"/>
              <a:t>isolate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</a:p>
          <a:p>
            <a:r>
              <a:rPr lang="en-US" altLang="zh-TW" dirty="0" smtClean="0"/>
              <a:t>2.assoc:sum</a:t>
            </a:r>
            <a:r>
              <a:rPr lang="en-US" altLang="zh-TW" baseline="0" dirty="0" smtClean="0"/>
              <a:t> of all the weight=&gt;</a:t>
            </a:r>
            <a:r>
              <a:rPr lang="zh-TW" altLang="en-US" baseline="0" dirty="0" smtClean="0"/>
              <a:t>等於先做過</a:t>
            </a:r>
            <a:r>
              <a:rPr lang="en-US" altLang="zh-TW" baseline="0" dirty="0" smtClean="0"/>
              <a:t>normalize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670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可以把問題轉換成哀跟</a:t>
            </a:r>
            <a:r>
              <a:rPr lang="en-US" altLang="zh-TW" dirty="0" smtClean="0"/>
              <a:t>value</a:t>
            </a:r>
            <a:r>
              <a:rPr lang="en-US" altLang="zh-TW" baseline="0" dirty="0" smtClean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104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27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圖上的每個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想成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跟其他相鄰的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之間有相鄰的邊</a:t>
            </a:r>
          </a:p>
          <a:p>
            <a:r>
              <a:rPr lang="zh-TW" altLang="en-US" dirty="0" smtClean="0"/>
              <a:t>邊上面的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就是</a:t>
            </a:r>
            <a:r>
              <a:rPr lang="en-US" altLang="zh-TW" dirty="0" smtClean="0"/>
              <a:t>energy</a:t>
            </a:r>
          </a:p>
          <a:p>
            <a:r>
              <a:rPr lang="en-US" altLang="zh-TW" dirty="0" smtClean="0"/>
              <a:t>energy</a:t>
            </a:r>
            <a:r>
              <a:rPr lang="zh-TW" altLang="en-US" dirty="0" smtClean="0"/>
              <a:t>又分為兩項，</a:t>
            </a:r>
            <a:r>
              <a:rPr lang="en-US" altLang="zh-TW" dirty="0" smtClean="0"/>
              <a:t>region term</a:t>
            </a:r>
            <a:r>
              <a:rPr lang="zh-TW" altLang="en-US" dirty="0" smtClean="0"/>
              <a:t>跟</a:t>
            </a:r>
            <a:r>
              <a:rPr lang="en-US" altLang="zh-TW" dirty="0" err="1" smtClean="0"/>
              <a:t>boundry</a:t>
            </a:r>
            <a:r>
              <a:rPr lang="en-US" altLang="zh-TW" dirty="0" smtClean="0"/>
              <a:t> term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region term:</a:t>
            </a:r>
            <a:r>
              <a:rPr lang="zh-TW" altLang="en-US" dirty="0" smtClean="0"/>
              <a:t>這個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分配為某個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的懲罰，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又分為前景跟背景，所以可以透過跟給定的目標以及前景的</a:t>
            </a:r>
            <a:r>
              <a:rPr lang="en-US" altLang="zh-TW" dirty="0" smtClean="0"/>
              <a:t>histogram</a:t>
            </a:r>
            <a:r>
              <a:rPr lang="zh-TW" altLang="en-US" dirty="0" smtClean="0"/>
              <a:t>來比較獲得，換句話說就是這個像素屬於某個特定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的機率，但是因為我們希望像素</a:t>
            </a:r>
            <a:r>
              <a:rPr lang="en-US" altLang="zh-TW" dirty="0" smtClean="0"/>
              <a:t>p</a:t>
            </a:r>
            <a:r>
              <a:rPr lang="zh-TW" altLang="en-US" dirty="0" smtClean="0"/>
              <a:t>如果被標記成機率最大的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的時候能量是最小，所以一般取機率的負對數值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boundary term:</a:t>
            </a:r>
            <a:r>
              <a:rPr lang="zh-TW" altLang="en-US" dirty="0" smtClean="0"/>
              <a:t>如果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這兩個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是相鄰的像素，那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就可以當成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之間不連續的懲罰，一般來說</a:t>
            </a:r>
            <a:r>
              <a:rPr lang="en-US" altLang="zh-TW" dirty="0" smtClean="0"/>
              <a:t>p</a:t>
            </a:r>
            <a:r>
              <a:rPr lang="zh-TW" altLang="en-US" dirty="0" smtClean="0"/>
              <a:t>跟</a:t>
            </a:r>
            <a:r>
              <a:rPr lang="en-US" altLang="zh-TW" dirty="0" smtClean="0"/>
              <a:t>q</a:t>
            </a:r>
            <a:r>
              <a:rPr lang="zh-TW" altLang="en-US" dirty="0" smtClean="0"/>
              <a:t>如果越像的話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比如說他們的灰度</a:t>
            </a:r>
            <a:r>
              <a:rPr lang="en-US" altLang="zh-TW" dirty="0" smtClean="0"/>
              <a:t>)</a:t>
            </a:r>
            <a:r>
              <a:rPr lang="zh-TW" altLang="en-US" dirty="0" smtClean="0"/>
              <a:t>那麼這個</a:t>
            </a:r>
            <a:r>
              <a:rPr lang="en-US" altLang="zh-TW" dirty="0" smtClean="0"/>
              <a:t>energy term</a:t>
            </a:r>
            <a:r>
              <a:rPr lang="zh-TW" altLang="en-US" dirty="0" smtClean="0"/>
              <a:t>就會越大，越不向的話就會趨近於零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116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紅色是前景</a:t>
            </a:r>
            <a:endParaRPr lang="en-US" altLang="zh-TW" dirty="0" smtClean="0"/>
          </a:p>
          <a:p>
            <a:r>
              <a:rPr lang="zh-TW" altLang="en-US" dirty="0" smtClean="0"/>
              <a:t>藍色是背景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77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也可以把此問題改成用圖來表示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的組成就是原本圖上的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外，另外多兩個點，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一般表示前景，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表示背景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每條邊上的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，就是前面講的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普通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來決定，跟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term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找到一個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可以把點分成兩個集合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不相交的集合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T)</a:t>
            </a:r>
          </a:p>
          <a:p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就是此時這樣切時所有邊的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總和，也等於</a:t>
            </a:r>
            <a:r>
              <a:rPr lang="en-US" altLang="zh-TW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maxium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很明顯，發生在目標和背景邊界處的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就是我們想要的</a:t>
            </a: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最小割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>
                <a:hlinkClick r:id="rId3"/>
              </a:rPr>
              <a:t>http://wenku.baidu.com/view/d9c9b9220722192e4536f6e1.html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http://rritw.com/a/bianchengyuyan/C__/20130123/296053.html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http://courses.engr.illinois.edu/cs543/sp2011/lectures/Lecture%2012%20-%20MRFs%20and%20Graph%20Cut%20Segmentation%20-%20Vision_Spring2011.pdf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5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56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dirty="0" smtClean="0"/>
              <a:t>This 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蛇的定義</a:t>
            </a:r>
            <a:r>
              <a:rPr lang="en-US" altLang="zh-TW" dirty="0" smtClean="0"/>
              <a:t>:</a:t>
            </a:r>
            <a:r>
              <a:rPr lang="zh-TW" altLang="en-US" baseline="0" dirty="0" smtClean="0"/>
              <a:t>一個</a:t>
            </a:r>
            <a:r>
              <a:rPr lang="en-US" altLang="zh-TW" baseline="0" dirty="0" smtClean="0"/>
              <a:t>n</a:t>
            </a:r>
            <a:r>
              <a:rPr lang="zh-TW" altLang="en-US" baseline="0" dirty="0" smtClean="0"/>
              <a:t>個點的集合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內部能量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外部能量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內部能量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輪廓或是曲線的能量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讓曲線越光華</a:t>
            </a:r>
            <a:endParaRPr lang="en-US" altLang="zh-TW" dirty="0" smtClean="0"/>
          </a:p>
          <a:p>
            <a:r>
              <a:rPr lang="zh-TW" altLang="en-US" dirty="0" smtClean="0"/>
              <a:t>外部能量</a:t>
            </a:r>
            <a:r>
              <a:rPr lang="en-US" altLang="zh-TW" dirty="0" smtClean="0">
                <a:sym typeface="Wingdings" pitchFamily="2" charset="2"/>
              </a:rPr>
              <a:t>:</a:t>
            </a:r>
            <a:r>
              <a:rPr lang="en-US" altLang="zh-TW" baseline="0" dirty="0" smtClean="0">
                <a:sym typeface="Wingdings" pitchFamily="2" charset="2"/>
              </a:rPr>
              <a:t> (</a:t>
            </a:r>
            <a:r>
              <a:rPr lang="zh-TW" altLang="en-US" baseline="0" dirty="0" smtClean="0">
                <a:sym typeface="Wingdings" pitchFamily="2" charset="2"/>
              </a:rPr>
              <a:t>圖像能量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梯度等</a:t>
            </a:r>
            <a:r>
              <a:rPr lang="en-US" altLang="zh-TW" baseline="0" dirty="0" smtClean="0">
                <a:sym typeface="Wingdings" pitchFamily="2" charset="2"/>
              </a:rPr>
              <a:t>,</a:t>
            </a:r>
            <a:r>
              <a:rPr lang="zh-TW" altLang="en-US" baseline="0" dirty="0" smtClean="0">
                <a:sym typeface="Wingdings" pitchFamily="2" charset="2"/>
              </a:rPr>
              <a:t>約束力</a:t>
            </a:r>
            <a:r>
              <a:rPr lang="en-US" altLang="zh-TW" baseline="0" dirty="0" smtClean="0">
                <a:sym typeface="Wingdings" pitchFamily="2" charset="2"/>
              </a:rPr>
              <a:t>:</a:t>
            </a:r>
            <a:r>
              <a:rPr lang="zh-TW" altLang="en-US" baseline="0" dirty="0" smtClean="0">
                <a:sym typeface="Wingdings" pitchFamily="2" charset="2"/>
              </a:rPr>
              <a:t>人人給的</a:t>
            </a:r>
            <a:r>
              <a:rPr lang="en-US" altLang="zh-TW" baseline="0" dirty="0" smtClean="0">
                <a:sym typeface="Wingdings" pitchFamily="2" charset="2"/>
              </a:rPr>
              <a:t>)</a:t>
            </a:r>
            <a:r>
              <a:rPr lang="zh-TW" altLang="en-US" dirty="0" smtClean="0"/>
              <a:t>讓蛇朝輪廓特徵移動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圖像能量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梯度等</a:t>
            </a:r>
            <a:endParaRPr lang="en-US" altLang="zh-TW" dirty="0" smtClean="0"/>
          </a:p>
          <a:p>
            <a:r>
              <a:rPr lang="en-US" altLang="zh-TW" dirty="0" smtClean="0"/>
              <a:t>	</a:t>
            </a:r>
            <a:r>
              <a:rPr lang="zh-TW" altLang="en-US" dirty="0" smtClean="0"/>
              <a:t>約束力</a:t>
            </a:r>
            <a:r>
              <a:rPr lang="en-US" altLang="zh-TW" dirty="0" smtClean="0"/>
              <a:t>:</a:t>
            </a:r>
            <a:r>
              <a:rPr lang="zh-TW" altLang="en-US" dirty="0" smtClean="0"/>
              <a:t>人給的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彈性能量迅速把輪廓線壓縮成一個光滑的圓，</a:t>
            </a:r>
          </a:p>
          <a:p>
            <a:r>
              <a:rPr lang="zh-TW" altLang="en-US" dirty="0" smtClean="0"/>
              <a:t>彎曲能量驅使輪廓線成為光滑曲線或直線，</a:t>
            </a:r>
          </a:p>
          <a:p>
            <a:r>
              <a:rPr lang="zh-TW" altLang="en-US" dirty="0" smtClean="0"/>
              <a:t>而圖像力則使輪廓線向圖像的高梯度位置靠攏。基本</a:t>
            </a:r>
            <a:r>
              <a:rPr lang="en-US" altLang="zh-TW" dirty="0" smtClean="0"/>
              <a:t>Snakes</a:t>
            </a:r>
            <a:r>
              <a:rPr lang="zh-TW" altLang="en-US" dirty="0" smtClean="0"/>
              <a:t>模型就是在這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個力的聯合作用下工作的。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96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cont: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continuity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dirty="0" smtClean="0"/>
              <a:t> </a:t>
            </a:r>
            <a:r>
              <a:rPr lang="zh-TW" altLang="en-US" dirty="0" smtClean="0"/>
              <a:t>輪廓表示的能量</a:t>
            </a:r>
            <a:r>
              <a:rPr lang="en-US" altLang="zh-TW" dirty="0" smtClean="0"/>
              <a:t>:</a:t>
            </a:r>
            <a:r>
              <a:rPr lang="zh-TW" altLang="en-US" dirty="0" smtClean="0"/>
              <a:t>彈性能量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err="1" smtClean="0"/>
              <a:t>curv:curvature</a:t>
            </a:r>
            <a:r>
              <a:rPr lang="zh-TW" altLang="en-US" dirty="0" smtClean="0"/>
              <a:t> 曲率表示的能量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表輪廓的連續性</a:t>
            </a:r>
            <a:endParaRPr lang="en-US" altLang="zh-TW" dirty="0" smtClean="0"/>
          </a:p>
          <a:p>
            <a:r>
              <a:rPr lang="zh-TW" altLang="en-US" dirty="0" smtClean="0"/>
              <a:t>二次微分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表輪廓的曲率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Alpha</a:t>
            </a:r>
            <a:r>
              <a:rPr lang="zh-TW" altLang="en-US" dirty="0" smtClean="0"/>
              <a:t>越大蛇就會收縮得越快，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曲線就會越平滑</a:t>
            </a:r>
            <a:endParaRPr lang="en-US" altLang="zh-TW" dirty="0" smtClean="0"/>
          </a:p>
          <a:p>
            <a:r>
              <a:rPr lang="zh-TW" altLang="en-US" dirty="0" smtClean="0"/>
              <a:t>方程式決定曲線是否可以再這一點伸展</a:t>
            </a:r>
            <a:r>
              <a:rPr lang="en-US" altLang="zh-TW" dirty="0" smtClean="0"/>
              <a:t>or</a:t>
            </a:r>
            <a:r>
              <a:rPr lang="zh-TW" altLang="en-US" dirty="0" smtClean="0"/>
              <a:t>彎曲</a:t>
            </a:r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en-US" altLang="zh-TW" dirty="0" smtClean="0"/>
              <a:t>noise</a:t>
            </a:r>
            <a:r>
              <a:rPr lang="zh-TW" altLang="en-US" dirty="0" smtClean="0"/>
              <a:t>越大</a:t>
            </a:r>
            <a:r>
              <a:rPr lang="en-US" altLang="zh-TW" dirty="0" smtClean="0"/>
              <a:t>,alpha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就要越大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合理的選擇</a:t>
            </a:r>
            <a:r>
              <a:rPr lang="en-US" altLang="zh-TW" dirty="0" smtClean="0"/>
              <a:t>alpha</a:t>
            </a:r>
            <a:r>
              <a:rPr lang="zh-TW" altLang="en-US" dirty="0" smtClean="0"/>
              <a:t>跟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可以讓輪廓收縮到合理的位置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外部能量</a:t>
            </a:r>
            <a:r>
              <a:rPr lang="en-US" altLang="zh-TW" dirty="0" smtClean="0"/>
              <a:t>=</a:t>
            </a:r>
            <a:r>
              <a:rPr lang="zh-TW" altLang="en-US" dirty="0" smtClean="0"/>
              <a:t>圖像力</a:t>
            </a:r>
            <a:r>
              <a:rPr lang="en-US" altLang="zh-TW" dirty="0" smtClean="0"/>
              <a:t>+</a:t>
            </a:r>
            <a:r>
              <a:rPr lang="zh-TW" altLang="en-US" dirty="0" smtClean="0"/>
              <a:t>約束力</a:t>
            </a:r>
            <a:endParaRPr lang="en-US" altLang="zh-TW" dirty="0" smtClean="0"/>
          </a:p>
          <a:p>
            <a:r>
              <a:rPr lang="zh-TW" altLang="en-US" dirty="0" smtClean="0"/>
              <a:t>圖像力的組成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線</a:t>
            </a:r>
            <a:r>
              <a:rPr lang="en-US" altLang="zh-TW" dirty="0" smtClean="0"/>
              <a:t>,</a:t>
            </a:r>
            <a:r>
              <a:rPr lang="zh-TW" altLang="en-US" dirty="0" smtClean="0"/>
              <a:t>邊緣</a:t>
            </a:r>
            <a:r>
              <a:rPr lang="en-US" altLang="zh-TW" dirty="0" smtClean="0"/>
              <a:t>,</a:t>
            </a:r>
            <a:r>
              <a:rPr lang="zh-TW" altLang="en-US" dirty="0" smtClean="0"/>
              <a:t>終端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7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Wiggle:</a:t>
            </a:r>
            <a:r>
              <a:rPr lang="zh-TW" altLang="en-US" dirty="0" smtClean="0"/>
              <a:t>擺動</a:t>
            </a:r>
            <a:endParaRPr lang="en-US" altLang="zh-TW" dirty="0" smtClean="0"/>
          </a:p>
          <a:p>
            <a:r>
              <a:rPr lang="en-US" altLang="zh-TW" dirty="0" smtClean="0"/>
              <a:t>Slither:</a:t>
            </a:r>
            <a:r>
              <a:rPr lang="zh-TW" altLang="en-US" dirty="0" smtClean="0"/>
              <a:t>滑行</a:t>
            </a:r>
            <a:endParaRPr lang="en-US" altLang="zh-TW" dirty="0" smtClean="0"/>
          </a:p>
          <a:p>
            <a:r>
              <a:rPr lang="zh-TW" altLang="en-US" dirty="0" smtClean="0"/>
              <a:t>故得名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1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6000" b="1" dirty="0" smtClean="0"/>
              <a:t>Chapter 5</a:t>
            </a:r>
          </a:p>
          <a:p>
            <a:r>
              <a:rPr lang="en-US" altLang="zh-TW" sz="6000" b="1" dirty="0" smtClean="0"/>
              <a:t>Segmentation</a:t>
            </a:r>
            <a:endParaRPr lang="zh-TW" altLang="en-US" sz="6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07174" y="5229200"/>
            <a:ext cx="4536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Presenter: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至柔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Mail: r03944034@ntu.edu.tw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Because regular snakes have a tendency to shrink, it is usually better to initialize them by drawing the snake outside the object of interest to be tracked.</a:t>
            </a:r>
            <a:endParaRPr lang="zh-TW" altLang="en-US" dirty="0" smtClean="0"/>
          </a:p>
          <a:p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Elastic Nets and Slippery 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Elastic Nets and Slippery </a:t>
            </a:r>
            <a:r>
              <a:rPr lang="en-US" altLang="zh-TW" dirty="0"/>
              <a:t>Springs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Probabilistic interpretation:</a:t>
            </a:r>
          </a:p>
          <a:p>
            <a:pPr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i="1" dirty="0" err="1" smtClean="0"/>
              <a:t>i</a:t>
            </a:r>
            <a:r>
              <a:rPr lang="en-US" altLang="zh-TW" dirty="0" smtClean="0"/>
              <a:t>: each snake node</a:t>
            </a:r>
          </a:p>
          <a:p>
            <a:pPr lvl="1"/>
            <a:r>
              <a:rPr lang="en-US" altLang="zh-TW" i="1" dirty="0" smtClean="0"/>
              <a:t>j</a:t>
            </a:r>
            <a:r>
              <a:rPr lang="en-US" altLang="zh-TW" dirty="0" smtClean="0"/>
              <a:t>: each city</a:t>
            </a:r>
          </a:p>
          <a:p>
            <a:pPr lvl="1"/>
            <a:r>
              <a:rPr lang="el-GR" altLang="zh-TW" i="1" dirty="0" smtClean="0"/>
              <a:t>σ</a:t>
            </a:r>
            <a:r>
              <a:rPr lang="en-US" altLang="zh-TW" dirty="0" smtClean="0"/>
              <a:t>: standard deviation of the Gaussian</a:t>
            </a:r>
          </a:p>
          <a:p>
            <a:pPr lvl="1"/>
            <a:r>
              <a:rPr lang="en-US" altLang="zh-TW" i="1" dirty="0" err="1" smtClean="0"/>
              <a:t>d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: Euclidean distance between a tour point </a:t>
            </a:r>
            <a:r>
              <a:rPr lang="en-US" altLang="zh-TW" i="1" dirty="0" smtClean="0"/>
              <a:t>f(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and a city location </a:t>
            </a:r>
            <a:r>
              <a:rPr lang="en-US" altLang="zh-TW" i="1" dirty="0" smtClean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tour </a:t>
            </a:r>
            <a:r>
              <a:rPr lang="en-US" altLang="zh-TW" i="1" dirty="0" smtClean="0"/>
              <a:t>f(s)</a:t>
            </a:r>
            <a:r>
              <a:rPr lang="en-US" altLang="zh-TW" dirty="0" smtClean="0"/>
              <a:t> is initialized as a small circle around the mean of the city points and </a:t>
            </a:r>
            <a:r>
              <a:rPr lang="el-GR" altLang="zh-TW" i="1" dirty="0" smtClean="0"/>
              <a:t>σ</a:t>
            </a:r>
            <a:r>
              <a:rPr lang="en-US" altLang="zh-TW" dirty="0" smtClean="0"/>
              <a:t> is progressively lowered.</a:t>
            </a:r>
          </a:p>
          <a:p>
            <a:r>
              <a:rPr lang="en-US" altLang="zh-TW" dirty="0" smtClean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60648"/>
            <a:ext cx="86868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Elastic Nets and Slippery Springs (cont’d)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 smtClean="0"/>
              <a:t>Use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many applications of active contours, the object of interest is being tracked from frame to frame as it deforms and evolves. </a:t>
            </a:r>
          </a:p>
          <a:p>
            <a:r>
              <a:rPr lang="en-US" altLang="zh-TW" dirty="0" smtClean="0"/>
              <a:t>In this case, it make sense to 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 uses estimates from the previous frame to predict and constrain the new estimates.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t</a:t>
            </a:r>
            <a:r>
              <a:rPr lang="en-US" altLang="zh-TW" dirty="0" smtClean="0"/>
              <a:t>: current state variable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t-1</a:t>
            </a:r>
            <a:r>
              <a:rPr lang="en-US" altLang="zh-TW" dirty="0" smtClean="0"/>
              <a:t>: previous state variable</a:t>
            </a:r>
          </a:p>
          <a:p>
            <a:pPr lvl="1"/>
            <a:r>
              <a:rPr lang="en-US" altLang="zh-TW" i="1" dirty="0" smtClean="0"/>
              <a:t>A</a:t>
            </a:r>
            <a:r>
              <a:rPr lang="en-US" altLang="zh-TW" dirty="0" smtClean="0"/>
              <a:t>: linear transition matrix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noise vector, which is often modeled as a Gaussian</a:t>
            </a:r>
          </a:p>
          <a:p>
            <a:endParaRPr lang="en-US" altLang="zh-TW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Kalman</a:t>
            </a:r>
            <a:r>
              <a:rPr lang="en-US" altLang="zh-TW" dirty="0" smtClean="0"/>
              <a:t> Filtering and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</a:p>
          <a:p>
            <a:r>
              <a:rPr lang="en-US" altLang="zh-TW" dirty="0" smtClean="0"/>
              <a:t>5.2 Split and Merge</a:t>
            </a:r>
          </a:p>
          <a:p>
            <a:r>
              <a:rPr lang="en-US" altLang="zh-TW" dirty="0" smtClean="0"/>
              <a:t>5.3 Mean Shift and Mode Finding</a:t>
            </a:r>
          </a:p>
          <a:p>
            <a:r>
              <a:rPr lang="en-US" altLang="zh-TW" dirty="0" smtClean="0"/>
              <a:t>5.4 Normalized Cuts</a:t>
            </a:r>
          </a:p>
          <a:p>
            <a:r>
              <a:rPr lang="en-US" altLang="zh-TW" dirty="0" smtClean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Particle filtering techniques represent a probability distribution using a collection of weighted point samples.</a:t>
            </a:r>
          </a:p>
          <a:p>
            <a:r>
              <a:rPr lang="en-US" altLang="zh-TW" dirty="0" smtClean="0"/>
              <a:t>Then use CONDENSATION to estimate.</a:t>
            </a:r>
          </a:p>
          <a:p>
            <a:r>
              <a:rPr lang="en-US" altLang="zh-TW" dirty="0"/>
              <a:t>(</a:t>
            </a:r>
            <a:r>
              <a:rPr lang="en-US" altLang="zh-TW" cap="all" dirty="0">
                <a:solidFill>
                  <a:srgbClr val="FF0000"/>
                </a:solidFill>
              </a:rPr>
              <a:t>Con</a:t>
            </a:r>
            <a:r>
              <a:rPr lang="en-US" altLang="zh-TW" dirty="0"/>
              <a:t>ditional </a:t>
            </a:r>
            <a:r>
              <a:rPr lang="en-US" altLang="zh-TW" cap="all" dirty="0">
                <a:solidFill>
                  <a:srgbClr val="FF0000"/>
                </a:solidFill>
              </a:rPr>
              <a:t>Dens</a:t>
            </a:r>
            <a:r>
              <a:rPr lang="en-US" altLang="zh-TW" dirty="0"/>
              <a:t>ity Propag</a:t>
            </a:r>
            <a:r>
              <a:rPr lang="en-US" altLang="zh-TW" cap="all" dirty="0">
                <a:solidFill>
                  <a:srgbClr val="FF0000"/>
                </a:solidFill>
              </a:rPr>
              <a:t>ation</a:t>
            </a:r>
            <a:r>
              <a:rPr lang="en-US" altLang="zh-TW" dirty="0"/>
              <a:t> )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9815"/>
            <a:ext cx="6233410" cy="23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CONditional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DENSity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propagATION</a:t>
            </a:r>
            <a:r>
              <a:rPr lang="en-US" altLang="zh-TW" dirty="0" smtClean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/>
              <a:t>Semi-automatic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 smtClean="0"/>
              <a:t>Algorithm:</a:t>
            </a:r>
          </a:p>
          <a:p>
            <a:pPr lvl="1"/>
            <a:r>
              <a:rPr lang="en-US" altLang="zh-TW" dirty="0" smtClean="0"/>
              <a:t>Step 1: Associate edges that are likely to be boundary elements.</a:t>
            </a:r>
          </a:p>
          <a:p>
            <a:pPr lvl="1"/>
            <a:r>
              <a:rPr lang="en-US" altLang="zh-TW" dirty="0" smtClean="0"/>
              <a:t>Step 2: Continuously </a:t>
            </a:r>
            <a:r>
              <a:rPr lang="en-US" altLang="zh-TW" dirty="0" err="1" smtClean="0"/>
              <a:t>recompute</a:t>
            </a:r>
            <a:r>
              <a:rPr lang="en-US" altLang="zh-TW" dirty="0" smtClean="0"/>
              <a:t> the lowest cost path between the starting point and the current mouse location using </a:t>
            </a:r>
            <a:r>
              <a:rPr lang="en-US" altLang="zh-TW" dirty="0" err="1" smtClean="0"/>
              <a:t>Dijkstra’s</a:t>
            </a:r>
            <a:r>
              <a:rPr lang="en-US" altLang="zh-TW" dirty="0" smtClean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5.1.4 Level Sets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 active contours based on parametric curves of the form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), as the shape changes dramatically, curve </a:t>
            </a:r>
            <a:r>
              <a:rPr lang="en-US" altLang="zh-TW" dirty="0" err="1" smtClean="0"/>
              <a:t>reparameterization</a:t>
            </a:r>
            <a:r>
              <a:rPr lang="en-US" altLang="zh-TW" dirty="0" smtClean="0"/>
              <a:t> may also be required.</a:t>
            </a:r>
          </a:p>
          <a:p>
            <a:r>
              <a:rPr lang="en-US" altLang="zh-TW" dirty="0" smtClean="0"/>
              <a:t>Level sets use 2D embedding function </a:t>
            </a:r>
            <a:r>
              <a:rPr lang="el-GR" altLang="zh-TW" i="1" dirty="0" smtClean="0"/>
              <a:t>φ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instead of the curve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9" y="4221088"/>
            <a:ext cx="3063776" cy="229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example is the geodesic active contour: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g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I</a:t>
            </a:r>
            <a:r>
              <a:rPr lang="en-US" altLang="zh-TW" dirty="0" smtClean="0"/>
              <a:t>): snake edge potential (gradient)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 smtClean="0"/>
              <a:t>According to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), the first term can straighten the curve and the second term encourages the curve to migrate towards minima of </a:t>
            </a:r>
            <a:r>
              <a:rPr lang="en-US" altLang="zh-TW" sz="3200" i="1" dirty="0" smtClean="0"/>
              <a:t>g</a:t>
            </a:r>
            <a:r>
              <a:rPr lang="en-US" altLang="zh-TW" sz="3200" dirty="0" smtClean="0"/>
              <a:t>(</a:t>
            </a:r>
            <a:r>
              <a:rPr lang="en-US" altLang="zh-TW" sz="3200" i="1" dirty="0" smtClean="0"/>
              <a:t>I</a:t>
            </a:r>
            <a:r>
              <a:rPr lang="en-US" altLang="zh-TW" sz="3200" dirty="0" smtClean="0"/>
              <a:t>).</a:t>
            </a:r>
          </a:p>
          <a:p>
            <a:r>
              <a:rPr lang="en-US" altLang="zh-TW" dirty="0" smtClean="0"/>
              <a:t>Level-set is still susceptible to local minima. </a:t>
            </a:r>
          </a:p>
          <a:p>
            <a:r>
              <a:rPr lang="en-US" altLang="zh-TW" dirty="0" smtClean="0"/>
              <a:t>An alternative approach is to use the energy measurement inside and outside the segmented regions.</a:t>
            </a:r>
            <a:endParaRPr lang="en-US" altLang="zh-TW" sz="8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Watershed</a:t>
            </a:r>
          </a:p>
          <a:p>
            <a:r>
              <a:rPr lang="en-US" altLang="zh-TW" dirty="0" smtClean="0"/>
              <a:t>Region splitting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merging</a:t>
            </a:r>
          </a:p>
          <a:p>
            <a:r>
              <a:rPr lang="en-US" altLang="zh-TW" dirty="0"/>
              <a:t>Graph-based </a:t>
            </a:r>
            <a:r>
              <a:rPr lang="en-US" altLang="zh-TW" dirty="0" smtClean="0"/>
              <a:t>Segmentation</a:t>
            </a:r>
          </a:p>
          <a:p>
            <a:r>
              <a:rPr lang="en-US" altLang="zh-TW" dirty="0"/>
              <a:t>k-means clustering</a:t>
            </a:r>
          </a:p>
          <a:p>
            <a:r>
              <a:rPr lang="en-US" altLang="zh-TW" dirty="0"/>
              <a:t>Mean Shift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dirty="0" smtClean="0"/>
              <a:t>Watershed segmentation is often used with the user manual marks corresponding to the centers of different desired components.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5.2.2 Region Splitting </a:t>
            </a:r>
            <a:br>
              <a:rPr lang="en-US" altLang="zh-TW" dirty="0" smtClean="0"/>
            </a:br>
            <a:r>
              <a:rPr lang="en-US" altLang="zh-TW" dirty="0" smtClean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Computes a histogram for the whole image.</a:t>
            </a:r>
          </a:p>
          <a:p>
            <a:r>
              <a:rPr lang="en-US" altLang="zh-TW" dirty="0" smtClean="0"/>
              <a:t>Step 2: Finds a threshold that best separates the large peaks in the histogram.</a:t>
            </a:r>
          </a:p>
          <a:p>
            <a:r>
              <a:rPr lang="en-US" altLang="zh-TW" dirty="0" smtClean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5.2.3 Region Merging </a:t>
            </a:r>
            <a:br>
              <a:rPr lang="en-US" altLang="zh-TW" dirty="0" smtClean="0"/>
            </a:br>
            <a:r>
              <a:rPr lang="en-US" altLang="zh-TW" dirty="0" smtClean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various criterions of merging regions:</a:t>
            </a:r>
          </a:p>
          <a:p>
            <a:pPr lvl="1"/>
            <a:r>
              <a:rPr lang="en-US" altLang="zh-TW" dirty="0" smtClean="0"/>
              <a:t>Relative boundary lengths and the strength of the visible edges at these boundaries</a:t>
            </a:r>
          </a:p>
          <a:p>
            <a:pPr lvl="1"/>
            <a:r>
              <a:rPr lang="en-US" altLang="zh-TW" dirty="0" smtClean="0"/>
              <a:t>Distance between closest points and farthest points</a:t>
            </a:r>
          </a:p>
          <a:p>
            <a:pPr lvl="1"/>
            <a:r>
              <a:rPr lang="en-US" altLang="zh-TW" dirty="0" smtClean="0"/>
              <a:t>Average color difference or whose regions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algorithm uses relative dissimilarities between regions to determine which ones should be merged.</a:t>
            </a:r>
          </a:p>
          <a:p>
            <a:r>
              <a:rPr lang="en-US" altLang="zh-TW" dirty="0" smtClean="0"/>
              <a:t>Internal difference for any region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minimum spanning tree of </a:t>
            </a:r>
            <a:r>
              <a:rPr lang="en-US" altLang="zh-TW" i="1" dirty="0" smtClean="0"/>
              <a:t>R</a:t>
            </a:r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): intensity differences of an edge in </a:t>
            </a:r>
            <a:r>
              <a:rPr lang="en-US" altLang="zh-TW" i="1" dirty="0" smtClean="0"/>
              <a:t>MST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Difference between two adjacent regions: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Minimum internal difference of these two regions: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l-GR" altLang="zh-TW" i="1" dirty="0" smtClean="0"/>
              <a:t>τ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</a:t>
            </a:r>
            <a:r>
              <a:rPr lang="en-US" altLang="zh-TW" i="1" dirty="0" smtClean="0"/>
              <a:t>Dif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&lt; </a:t>
            </a:r>
            <a:r>
              <a:rPr lang="en-US" altLang="zh-TW" i="1" dirty="0" smtClean="0"/>
              <a:t>Mint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R2</a:t>
            </a:r>
            <a:r>
              <a:rPr lang="en-US" altLang="zh-TW" dirty="0" smtClean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5.2.5 Probabilistic Aggregation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Minimal external difference between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</a:t>
            </a:r>
          </a:p>
          <a:p>
            <a:pPr lvl="1">
              <a:buNone/>
            </a:pPr>
            <a:endParaRPr lang="en-US" altLang="zh-TW" i="1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+</a:t>
            </a:r>
            <a:r>
              <a:rPr lang="en-US" altLang="zh-TW" dirty="0" smtClean="0"/>
              <a:t> = min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| and </a:t>
            </a:r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 is the difference in average intensities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i="1" baseline="-25000" dirty="0" smtClean="0"/>
          </a:p>
          <a:p>
            <a:r>
              <a:rPr lang="en-US" altLang="zh-TW" dirty="0" smtClean="0"/>
              <a:t>Average intensity difference:</a:t>
            </a:r>
          </a:p>
          <a:p>
            <a:endParaRPr lang="en-US" altLang="zh-TW" dirty="0" smtClean="0"/>
          </a:p>
          <a:p>
            <a:pPr lvl="1"/>
            <a:endParaRPr lang="en-US" altLang="zh-TW" i="1" dirty="0" smtClean="0"/>
          </a:p>
          <a:p>
            <a:pPr lvl="1"/>
            <a:r>
              <a:rPr lang="en-US" altLang="zh-TW" i="1" dirty="0" smtClean="0"/>
              <a:t>∆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30000" dirty="0" smtClean="0"/>
              <a:t>-</a:t>
            </a:r>
            <a:r>
              <a:rPr lang="en-US" altLang="zh-TW" dirty="0" smtClean="0"/>
              <a:t> =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i="1" dirty="0" smtClean="0"/>
              <a:t> ∆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/ </a:t>
            </a:r>
            <a:r>
              <a:rPr lang="el-GR" altLang="zh-TW" dirty="0" smtClean="0"/>
              <a:t>Σ</a:t>
            </a:r>
            <a:r>
              <a:rPr lang="en-US" altLang="zh-TW" i="1" baseline="-25000" dirty="0" smtClean="0"/>
              <a:t>k</a:t>
            </a:r>
            <a:r>
              <a:rPr lang="en-US" altLang="zh-TW" dirty="0" smtClean="0"/>
              <a:t>(</a:t>
            </a:r>
            <a:r>
              <a:rPr lang="el-GR" altLang="zh-TW" i="1" dirty="0" smtClean="0"/>
              <a:t>τ</a:t>
            </a:r>
            <a:r>
              <a:rPr lang="en-US" altLang="zh-TW" i="1" baseline="-25000" dirty="0" err="1" smtClean="0"/>
              <a:t>ik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dirty="0" smtClean="0"/>
              <a:t>τ</a:t>
            </a:r>
            <a:r>
              <a:rPr lang="en-US" altLang="zh-TW" baseline="-25000" dirty="0" err="1" smtClean="0"/>
              <a:t>ik</a:t>
            </a:r>
            <a:r>
              <a:rPr lang="en-US" altLang="zh-TW" dirty="0" smtClean="0"/>
              <a:t> is the boundary length between regions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k</a:t>
            </a:r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36912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198" y="4747009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95536" y="1484784"/>
            <a:ext cx="34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Gray level </a:t>
            </a:r>
            <a:r>
              <a:rPr lang="en-US" altLang="zh-TW" sz="3000" b="1" dirty="0" smtClean="0"/>
              <a:t>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2089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pairwise</a:t>
            </a:r>
            <a:r>
              <a:rPr lang="en-US" altLang="zh-TW" dirty="0" smtClean="0"/>
              <a:t> statistics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+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</a:t>
            </a:r>
            <a:r>
              <a:rPr lang="el-GR" altLang="zh-TW" i="1" dirty="0" smtClean="0"/>
              <a:t>σ</a:t>
            </a:r>
            <a:r>
              <a:rPr lang="en-US" altLang="zh-TW" i="1" baseline="-25000" dirty="0" smtClean="0"/>
              <a:t>local</a:t>
            </a:r>
            <a:r>
              <a:rPr lang="en-US" altLang="zh-TW" i="1" baseline="30000" dirty="0" smtClean="0"/>
              <a:t>-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are used to compute the likelihoods </a:t>
            </a:r>
            <a:r>
              <a:rPr lang="en-US" altLang="zh-TW" i="1" dirty="0" err="1" smtClean="0"/>
              <a:t>p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 that two regions should be merged.</a:t>
            </a:r>
          </a:p>
          <a:p>
            <a:r>
              <a:rPr lang="en-US" altLang="zh-TW" dirty="0" smtClean="0"/>
              <a:t>Definition of strong coupling: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C</a:t>
            </a:r>
            <a:r>
              <a:rPr lang="en-US" altLang="zh-TW" dirty="0" smtClean="0"/>
              <a:t>: a subset of </a:t>
            </a:r>
            <a:r>
              <a:rPr lang="en-US" altLang="zh-TW" i="1" dirty="0" smtClean="0"/>
              <a:t>V</a:t>
            </a:r>
          </a:p>
          <a:p>
            <a:pPr lvl="1"/>
            <a:r>
              <a:rPr lang="el-GR" altLang="zh-TW" i="1" dirty="0" smtClean="0"/>
              <a:t>φ</a:t>
            </a:r>
            <a:r>
              <a:rPr lang="en-US" altLang="zh-TW" dirty="0" smtClean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79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1484784"/>
            <a:ext cx="3050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 smtClean="0"/>
              <a:t>Texture similarity:</a:t>
            </a:r>
            <a:endParaRPr lang="en-US" altLang="zh-TW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Probabilistic Aggregation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02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Active Contours: </a:t>
            </a:r>
            <a:r>
              <a:rPr lang="en-US" altLang="zh-TW" dirty="0"/>
              <a:t>these boundary detectors iteratively move towards their final solution under </a:t>
            </a:r>
            <a:r>
              <a:rPr lang="en-US" altLang="zh-TW" dirty="0" smtClean="0"/>
              <a:t>the combination </a:t>
            </a:r>
            <a:r>
              <a:rPr lang="en-US" altLang="zh-TW" dirty="0"/>
              <a:t>of image and optional user-guidance forces</a:t>
            </a:r>
            <a:endParaRPr lang="en-US" altLang="zh-TW" dirty="0" smtClean="0"/>
          </a:p>
          <a:p>
            <a:r>
              <a:rPr lang="en-US" altLang="zh-TW" dirty="0" smtClean="0"/>
              <a:t>Snakes</a:t>
            </a:r>
          </a:p>
          <a:p>
            <a:r>
              <a:rPr lang="en-US" altLang="zh-TW" dirty="0" smtClean="0"/>
              <a:t>Scissors</a:t>
            </a:r>
          </a:p>
          <a:p>
            <a:r>
              <a:rPr lang="en-US" altLang="zh-TW" dirty="0" smtClean="0"/>
              <a:t>Level Sets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5.3.1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-means:</a:t>
            </a:r>
          </a:p>
          <a:p>
            <a:pPr lvl="1"/>
            <a:r>
              <a:rPr lang="en-US" altLang="zh-TW" dirty="0" smtClean="0"/>
              <a:t>Step 1: Give the number of clusters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it is supposed to find. Then choose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samples as the centers of clusters. We call the set of centers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Step 2: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to compute the square error for all pixels, then we can get the clusters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which has least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smtClean="0"/>
              <a:t>K</a:t>
            </a:r>
            <a:r>
              <a:rPr lang="en-US" altLang="zh-TW" dirty="0" smtClean="0"/>
              <a:t>-means and Mixtures of Gaussians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 smtClean="0"/>
              <a:t>Step 3: Use fixed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compute the square error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.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dirty="0" smtClean="0"/>
              <a:t> =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stop and we get the final clusters.</a:t>
            </a:r>
          </a:p>
          <a:p>
            <a:pPr lvl="1"/>
            <a:r>
              <a:rPr lang="en-US" altLang="zh-TW" dirty="0" smtClean="0"/>
              <a:t>Step 4: If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≠ 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min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 then use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to find new cluster centers </a:t>
            </a:r>
            <a:r>
              <a:rPr lang="en-US" altLang="zh-TW" i="1" dirty="0" smtClean="0"/>
              <a:t>Y’</a:t>
            </a:r>
            <a:r>
              <a:rPr lang="en-US" altLang="zh-TW" dirty="0" smtClean="0"/>
              <a:t>. Go to Step 2 and find new cluster </a:t>
            </a:r>
            <a:r>
              <a:rPr lang="en-US" altLang="zh-TW" i="1" dirty="0" smtClean="0"/>
              <a:t>U’</a:t>
            </a:r>
            <a:r>
              <a:rPr lang="en-US" altLang="zh-TW" dirty="0" smtClean="0"/>
              <a:t>, iteratively.</a:t>
            </a:r>
          </a:p>
          <a:p>
            <a:r>
              <a:rPr lang="en-US" altLang="zh-TW" dirty="0" smtClean="0"/>
              <a:t>Use mixtures of Gaussians to model the superposition of density distributions, and then adopt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Step 1: Use kernel density estimation to estimate the density function given a sparse set of samples.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): density function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: input samples</a:t>
            </a:r>
          </a:p>
          <a:p>
            <a:pPr lvl="1"/>
            <a:r>
              <a:rPr lang="en-US" altLang="zh-TW" i="1" dirty="0" smtClean="0"/>
              <a:t>k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): kernel function or </a:t>
            </a:r>
            <a:r>
              <a:rPr lang="en-US" altLang="zh-TW" dirty="0" err="1" smtClean="0"/>
              <a:t>Parzen</a:t>
            </a:r>
            <a:r>
              <a:rPr lang="en-US" altLang="zh-TW" dirty="0" smtClean="0"/>
              <a:t> window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dirty="0" smtClean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Starting at some guess for a local maximum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, mean shift computes the gradient of the density estimate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) at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and takes an uphill step in that direction.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	The location of </a:t>
            </a:r>
            <a:r>
              <a:rPr lang="en-US" altLang="zh-TW" i="1" dirty="0" err="1" smtClean="0"/>
              <a:t>y</a:t>
            </a:r>
            <a:r>
              <a:rPr lang="en-US" altLang="zh-TW" i="1" baseline="-25000" dirty="0" err="1" smtClean="0"/>
              <a:t>k</a:t>
            </a:r>
            <a:r>
              <a:rPr lang="en-US" altLang="zh-TW" dirty="0" smtClean="0"/>
              <a:t> in iteration can be express in following formula: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Repeat Step 2 until completely converge or after a finite steps.</a:t>
            </a:r>
          </a:p>
          <a:p>
            <a:r>
              <a:rPr lang="en-US" altLang="zh-TW" dirty="0" smtClean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are still some kernels to be used:</a:t>
            </a:r>
          </a:p>
          <a:p>
            <a:pPr lvl="1"/>
            <a:r>
              <a:rPr lang="en-US" altLang="zh-TW" dirty="0" err="1" smtClean="0"/>
              <a:t>Epanechnikov</a:t>
            </a:r>
            <a:r>
              <a:rPr lang="en-US" altLang="zh-TW" dirty="0" smtClean="0"/>
              <a:t> kernel (converge in finite steps)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Joint domain: use spatial domain and range domain to segment color image.</a:t>
            </a:r>
          </a:p>
          <a:p>
            <a:r>
              <a:rPr lang="en-US" altLang="zh-TW" dirty="0" smtClean="0"/>
              <a:t>Kernel of joint domain (five-dimensional):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r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L*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u*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v*</a:t>
            </a:r>
            <a:r>
              <a:rPr lang="en-US" altLang="zh-TW" dirty="0" smtClean="0"/>
              <a:t>) in range domain </a:t>
            </a:r>
          </a:p>
          <a:p>
            <a:pPr lvl="1"/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 in spatial domain</a:t>
            </a:r>
          </a:p>
          <a:p>
            <a:pPr lvl="1"/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h</a:t>
            </a:r>
            <a:r>
              <a:rPr lang="en-US" altLang="zh-TW" i="1" baseline="-25000" dirty="0" err="1" smtClean="0"/>
              <a:t>s</a:t>
            </a:r>
            <a:r>
              <a:rPr lang="en-US" altLang="zh-TW" dirty="0" smtClean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5.1.1 Snakes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Snakes are a two-dimensional generalization of the 1D </a:t>
            </a:r>
            <a:r>
              <a:rPr lang="en-US" altLang="zh-TW" b="1" dirty="0" smtClean="0"/>
              <a:t>energy-minimizing</a:t>
            </a:r>
            <a:r>
              <a:rPr lang="en-US" altLang="zh-TW" dirty="0" smtClean="0"/>
              <a:t> splines.</a:t>
            </a:r>
          </a:p>
          <a:p>
            <a:pPr algn="just"/>
            <a:r>
              <a:rPr lang="en-US" altLang="zh-TW" dirty="0" smtClean="0"/>
              <a:t>One </a:t>
            </a:r>
            <a:r>
              <a:rPr lang="en-US" altLang="zh-TW" dirty="0"/>
              <a:t>may visualize the snake as a rubber band of arbitrary shape that is deforming with time trying to get as close as possible to the object contour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i="1" dirty="0" smtClean="0"/>
              <a:t>M</a:t>
            </a:r>
            <a:r>
              <a:rPr lang="en-US" altLang="zh-TW" dirty="0" smtClean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 smtClean="0">
                <a:ea typeface="新細明體" pitchFamily="18" charset="-120"/>
              </a:rPr>
              <a:t>Intuitive Description</a:t>
            </a:r>
            <a:endParaRPr lang="en-US" altLang="he-IL" b="1" dirty="0" smtClean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 smtClean="0"/>
              <a:t>Pixel-wise affinity weight for pixels within a radius ∥</a:t>
            </a:r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-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∥ &lt;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: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find the minimum cut between two groups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assoc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Y</a:t>
            </a:r>
            <a:r>
              <a:rPr lang="en-US" altLang="zh-TW" dirty="0" smtClean="0"/>
              <a:t>): </a:t>
            </a:r>
            <a:r>
              <a:rPr lang="el-GR" altLang="zh-TW" dirty="0" smtClean="0"/>
              <a:t>Σ</a:t>
            </a:r>
            <a:r>
              <a:rPr lang="en-US" altLang="zh-TW" i="1" baseline="-25000" dirty="0" err="1" smtClean="0"/>
              <a:t>i</a:t>
            </a:r>
            <a:r>
              <a:rPr lang="zh-TW" altLang="en-US" baseline="-25000" dirty="0" smtClean="0"/>
              <a:t> ∈ </a:t>
            </a:r>
            <a:r>
              <a:rPr lang="en-US" altLang="zh-TW" i="1" baseline="-25000" dirty="0" smtClean="0"/>
              <a:t>X</a:t>
            </a:r>
            <a:r>
              <a:rPr lang="en-US" altLang="zh-TW" baseline="-25000" dirty="0" smtClean="0"/>
              <a:t>, </a:t>
            </a:r>
            <a:r>
              <a:rPr lang="en-US" altLang="zh-TW" i="1" baseline="-25000" dirty="0" smtClean="0"/>
              <a:t>j</a:t>
            </a:r>
            <a:r>
              <a:rPr lang="en-US" altLang="zh-TW" baseline="-25000" dirty="0" smtClean="0"/>
              <a:t> </a:t>
            </a:r>
            <a:r>
              <a:rPr lang="zh-TW" altLang="en-US" baseline="-25000" dirty="0" smtClean="0"/>
              <a:t>∈ </a:t>
            </a:r>
            <a:r>
              <a:rPr lang="en-US" altLang="zh-TW" i="1" baseline="-25000" dirty="0" smtClean="0"/>
              <a:t>Y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 </a:t>
            </a:r>
            <a:r>
              <a:rPr lang="en-US" altLang="zh-TW" dirty="0"/>
              <a:t>∈ [0,1] : arc </a:t>
            </a:r>
            <a:r>
              <a:rPr lang="en-US" altLang="zh-TW" dirty="0" smtClean="0"/>
              <a:t>parameter</a:t>
            </a:r>
          </a:p>
          <a:p>
            <a:r>
              <a:rPr lang="en-US" altLang="zh-TW" dirty="0" smtClean="0"/>
              <a:t>contour </a:t>
            </a:r>
            <a:r>
              <a:rPr lang="en-US" altLang="zh-TW" dirty="0"/>
              <a:t>represented </a:t>
            </a:r>
            <a:r>
              <a:rPr lang="en-US" altLang="zh-TW" dirty="0" smtClean="0"/>
              <a:t>as v(s</a:t>
            </a:r>
            <a:r>
              <a:rPr lang="en-US" altLang="zh-TW" dirty="0"/>
              <a:t>) = (x(s), y(s)) </a:t>
            </a:r>
            <a:endParaRPr lang="en-US" altLang="zh-TW" dirty="0" smtClean="0"/>
          </a:p>
          <a:p>
            <a:r>
              <a:rPr lang="en-US" altLang="zh-TW" dirty="0"/>
              <a:t>x(s) and y(s) are the coordinates along the </a:t>
            </a:r>
            <a:r>
              <a:rPr lang="en-US" altLang="zh-TW" dirty="0" smtClean="0"/>
              <a:t>contour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1048"/>
            <a:ext cx="8612728" cy="10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43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But computing the optimal normalized cut is NP-complete. The following is a faster method.</a:t>
            </a:r>
          </a:p>
          <a:p>
            <a:r>
              <a:rPr lang="en-US" altLang="zh-TW" dirty="0" smtClean="0"/>
              <a:t>Minimize the Rayleigh quotient: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i="1" dirty="0" smtClean="0"/>
              <a:t>W</a:t>
            </a:r>
            <a:r>
              <a:rPr lang="en-US" altLang="zh-TW" dirty="0" smtClean="0"/>
              <a:t>: weight matrix [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 smtClean="0"/>
              <a:t>ij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diagonal matrix, diagonal entries are the number of  corresponding row sums in </a:t>
            </a:r>
            <a:r>
              <a:rPr lang="en-US" altLang="zh-TW" i="1" dirty="0" smtClean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 smtClean="0"/>
              <a:t>y</a:t>
            </a:r>
            <a:r>
              <a:rPr lang="en-US" altLang="zh-TW" dirty="0" smtClean="0"/>
              <a:t> = </a:t>
            </a:r>
            <a:r>
              <a:rPr lang="fr-FR" altLang="zh-TW" dirty="0" smtClean="0"/>
              <a:t>((1 +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 - </a:t>
            </a:r>
            <a:r>
              <a:rPr lang="fr-FR" altLang="zh-TW" i="1" dirty="0" smtClean="0"/>
              <a:t>b</a:t>
            </a:r>
            <a:r>
              <a:rPr lang="fr-FR" altLang="zh-TW" dirty="0" smtClean="0"/>
              <a:t>(1 - </a:t>
            </a:r>
            <a:r>
              <a:rPr lang="fr-FR" altLang="zh-TW" i="1" dirty="0" smtClean="0"/>
              <a:t>x</a:t>
            </a:r>
            <a:r>
              <a:rPr lang="fr-FR" altLang="zh-TW" dirty="0" smtClean="0"/>
              <a:t>)) / 2 </a:t>
            </a:r>
            <a:r>
              <a:rPr lang="en-US" altLang="zh-TW" dirty="0" smtClean="0"/>
              <a:t>is a vector consisting of all 1s and -</a:t>
            </a:r>
            <a:r>
              <a:rPr lang="en-US" altLang="zh-TW" i="1" dirty="0" err="1" smtClean="0"/>
              <a:t>b</a:t>
            </a:r>
            <a:r>
              <a:rPr lang="en-US" altLang="zh-TW" dirty="0" err="1" smtClean="0"/>
              <a:t>s</a:t>
            </a:r>
            <a:r>
              <a:rPr lang="en-US" altLang="zh-TW" dirty="0" smtClean="0"/>
              <a:t> such that </a:t>
            </a:r>
            <a:r>
              <a:rPr lang="en-US" altLang="zh-TW" i="1" dirty="0" err="1" smtClean="0"/>
              <a:t>y</a:t>
            </a:r>
            <a:r>
              <a:rPr lang="en-US" altLang="zh-TW" dirty="0" err="1" smtClean="0"/>
              <a:t>‧</a:t>
            </a:r>
            <a:r>
              <a:rPr lang="en-US" altLang="zh-TW" i="1" dirty="0" err="1" smtClean="0"/>
              <a:t>d</a:t>
            </a:r>
            <a:r>
              <a:rPr lang="en-US" altLang="zh-TW" dirty="0" smtClean="0"/>
              <a:t> = 0.</a:t>
            </a:r>
          </a:p>
          <a:p>
            <a:pPr lvl="1"/>
            <a:r>
              <a:rPr lang="en-US" altLang="zh-TW" i="1" dirty="0" smtClean="0"/>
              <a:t>x</a:t>
            </a:r>
            <a:r>
              <a:rPr lang="en-US" altLang="zh-TW" dirty="0" smtClean="0"/>
              <a:t> is the indicator vector where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+1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x</a:t>
            </a:r>
            <a:r>
              <a:rPr lang="en-US" altLang="zh-TW" sz="800" dirty="0" smtClean="0"/>
              <a:t>i </a:t>
            </a:r>
            <a:r>
              <a:rPr lang="en-US" altLang="zh-TW" dirty="0" smtClean="0"/>
              <a:t>= -1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</a:t>
            </a:r>
            <a:r>
              <a:rPr lang="zh-TW" altLang="en-US" dirty="0" smtClean="0"/>
              <a:t>∈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is equivalent to solving a regular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problem:</a:t>
            </a:r>
          </a:p>
          <a:p>
            <a:endParaRPr lang="en-US" altLang="zh-TW" dirty="0" smtClean="0"/>
          </a:p>
          <a:p>
            <a:pPr lvl="1"/>
            <a:r>
              <a:rPr lang="pt-BR" altLang="zh-TW" i="1" dirty="0" smtClean="0"/>
              <a:t>N = 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WD</a:t>
            </a:r>
            <a:r>
              <a:rPr lang="pt-BR" altLang="zh-TW" i="1" baseline="30000" dirty="0" smtClean="0"/>
              <a:t>-1/2</a:t>
            </a:r>
            <a:r>
              <a:rPr lang="pt-BR" altLang="zh-TW" i="1" dirty="0" smtClean="0"/>
              <a:t> </a:t>
            </a:r>
            <a:r>
              <a:rPr lang="pt-BR" altLang="zh-TW" dirty="0" smtClean="0"/>
              <a:t>and </a:t>
            </a:r>
            <a:r>
              <a:rPr lang="pt-BR" altLang="zh-TW" i="1" dirty="0" smtClean="0"/>
              <a:t>N</a:t>
            </a:r>
            <a:r>
              <a:rPr lang="pt-BR" altLang="zh-TW" dirty="0" smtClean="0"/>
              <a:t> is called </a:t>
            </a:r>
            <a:r>
              <a:rPr lang="en-US" altLang="zh-TW" dirty="0" smtClean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Energy corresponding to a segmentation problem: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Region term:</a:t>
            </a:r>
          </a:p>
          <a:p>
            <a:pPr lvl="1"/>
            <a:r>
              <a:rPr lang="en-US" altLang="zh-TW" dirty="0" smtClean="0"/>
              <a:t>Region statistics can be mean gray level or color: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Boundary term: </a:t>
            </a:r>
          </a:p>
          <a:p>
            <a:pPr lvl="1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Binary Markov Random Field Optimization:</a:t>
            </a:r>
            <a:endParaRPr lang="zh-TW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Snakes(cont’d)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Internal spline energy:</a:t>
                </a:r>
              </a:p>
              <a:p>
                <a:endParaRPr lang="en-US" altLang="zh-TW" dirty="0" smtClean="0"/>
              </a:p>
              <a:p>
                <a:pPr marL="457200" lvl="1" indent="0">
                  <a:buNone/>
                </a:pPr>
                <a:endParaRPr lang="en-US" altLang="zh-TW" sz="2400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𝑐𝑜𝑛𝑡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: continuity </a:t>
                </a:r>
                <a:r>
                  <a:rPr lang="en-US" altLang="zh-TW" sz="2000" dirty="0"/>
                  <a:t>of the </a:t>
                </a:r>
                <a:r>
                  <a:rPr lang="en-US" altLang="zh-TW" sz="2000" dirty="0" smtClean="0"/>
                  <a:t>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𝑐𝑢𝑟𝑣</m:t>
                        </m:r>
                      </m:sub>
                    </m:sSub>
                  </m:oMath>
                </a14:m>
                <a:r>
                  <a:rPr lang="en-US" altLang="zh-TW" sz="2000" dirty="0"/>
                  <a:t>: smoothness of the contour</a:t>
                </a:r>
                <a:endParaRPr lang="en-US" altLang="zh-TW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: first-order and second-order derivatives of curve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altLang="zh-TW" sz="200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2000" dirty="0"/>
                  <a:t>: first-order and second-order weighting </a:t>
                </a:r>
                <a:r>
                  <a:rPr lang="en-US" altLang="zh-TW" sz="2000" dirty="0" smtClean="0"/>
                  <a:t>functions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Discretized </a:t>
                </a:r>
                <a:r>
                  <a:rPr lang="en-US" altLang="zh-TW" dirty="0"/>
                  <a:t>form of internal spline </a:t>
                </a:r>
                <a:r>
                  <a:rPr lang="en-US" altLang="zh-TW" dirty="0" smtClean="0"/>
                  <a:t>energy</a:t>
                </a:r>
                <a:endParaRPr lang="en-US" altLang="zh-TW" sz="2400" i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10" y="2253555"/>
            <a:ext cx="3528392" cy="5488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43" y="2711633"/>
            <a:ext cx="4354402" cy="5466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085184"/>
            <a:ext cx="5184576" cy="898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 smtClean="0"/>
                  <a:t> step size</a:t>
                </a:r>
                <a:endParaRPr lang="zh-TW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  <a:blipFill>
                <a:blip r:embed="rId7"/>
                <a:stretch>
                  <a:fillRect t="-9836" r="-398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External spline energy: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𝑖𝑛𝑒</m:t>
                    </m:r>
                  </m:oMath>
                </a14:m>
                <a:r>
                  <a:rPr lang="en-US" altLang="zh-TW" sz="2000" dirty="0"/>
                  <a:t> term: attracting </a:t>
                </a:r>
                <a:r>
                  <a:rPr lang="en-US" altLang="zh-TW" sz="2000"/>
                  <a:t>to </a:t>
                </a:r>
                <a:r>
                  <a:rPr lang="en-US" altLang="zh-TW" sz="2000"/>
                  <a:t>dark </a:t>
                </a:r>
                <a:r>
                  <a:rPr lang="en-US" altLang="zh-TW" sz="2000" smtClean="0"/>
                  <a:t>ridges</a:t>
                </a:r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𝑑𝑔𝑒</m:t>
                    </m:r>
                  </m:oMath>
                </a14:m>
                <a:r>
                  <a:rPr lang="en-US" altLang="zh-TW" sz="2000" dirty="0"/>
                  <a:t> term: attracting to strong gradients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𝑒𝑟𝑚</m:t>
                    </m:r>
                  </m:oMath>
                </a14:m>
                <a:r>
                  <a:rPr lang="en-US" altLang="zh-TW" sz="2000" dirty="0"/>
                  <a:t> term: attracting to line </a:t>
                </a:r>
                <a:r>
                  <a:rPr lang="en-US" altLang="zh-TW" sz="2000" dirty="0" smtClean="0"/>
                  <a:t>terminations</a:t>
                </a:r>
                <a:endParaRPr lang="en-US" altLang="zh-TW" sz="2400" dirty="0" smtClean="0"/>
              </a:p>
              <a:p>
                <a:pPr algn="just"/>
                <a:r>
                  <a:rPr lang="en-US" altLang="zh-TW" dirty="0" smtClean="0"/>
                  <a:t>In </a:t>
                </a:r>
                <a:r>
                  <a:rPr lang="en-US" altLang="zh-TW" dirty="0" smtClean="0"/>
                  <a:t>practice, most systems only use the edge term, </a:t>
                </a:r>
                <a:r>
                  <a:rPr lang="en-US" altLang="zh-TW" dirty="0"/>
                  <a:t>w</a:t>
                </a:r>
                <a:r>
                  <a:rPr lang="en-US" altLang="zh-TW" dirty="0" smtClean="0"/>
                  <a:t>hich can  be directly estimated by gradient.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  <a:blipFill>
                <a:blip r:embed="rId3"/>
                <a:stretch>
                  <a:fillRect l="-1635" t="-1738" r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0757" y="2676044"/>
            <a:ext cx="5496899" cy="6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179"/>
            <a:ext cx="387493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472" y="5584884"/>
            <a:ext cx="3384376" cy="9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Snakes </a:t>
            </a:r>
            <a:r>
              <a:rPr lang="en-US" altLang="zh-TW" dirty="0"/>
              <a:t>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User-placed constraints can also be added.</a:t>
            </a:r>
          </a:p>
          <a:p>
            <a:r>
              <a:rPr lang="en-US" altLang="zh-TW" dirty="0" smtClean="0"/>
              <a:t>Spring: </a:t>
            </a:r>
            <a:r>
              <a:rPr lang="en-US" altLang="zh-TW" dirty="0"/>
              <a:t>a</a:t>
            </a:r>
            <a:r>
              <a:rPr lang="en-US" altLang="zh-TW" dirty="0" smtClean="0"/>
              <a:t>ttractive forces </a:t>
            </a:r>
            <a:r>
              <a:rPr lang="en-US" altLang="zh-TW" dirty="0"/>
              <a:t>towards anchor </a:t>
            </a:r>
            <a:r>
              <a:rPr lang="en-US" altLang="zh-TW" dirty="0" smtClean="0"/>
              <a:t>points</a:t>
            </a:r>
          </a:p>
          <a:p>
            <a:pPr lvl="1"/>
            <a:r>
              <a:rPr lang="en-US" altLang="zh-TW" i="1" dirty="0" smtClean="0"/>
              <a:t>f</a:t>
            </a:r>
            <a:r>
              <a:rPr lang="en-US" altLang="zh-TW" i="1" dirty="0" smtClean="0"/>
              <a:t>:</a:t>
            </a:r>
            <a:r>
              <a:rPr lang="en-US" altLang="zh-TW" dirty="0" smtClean="0"/>
              <a:t> the snake points</a:t>
            </a:r>
          </a:p>
          <a:p>
            <a:pPr lvl="1"/>
            <a:r>
              <a:rPr lang="en-US" altLang="zh-TW" i="1" dirty="0" smtClean="0"/>
              <a:t>d</a:t>
            </a:r>
            <a:r>
              <a:rPr lang="en-US" altLang="zh-TW" dirty="0" smtClean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50" y="4645287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07616"/>
            <a:ext cx="3888432" cy="27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3948</Words>
  <Application>Microsoft Office PowerPoint</Application>
  <PresentationFormat>如螢幕大小 (4:3)</PresentationFormat>
  <Paragraphs>539</Paragraphs>
  <Slides>70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9" baseType="lpstr">
      <vt:lpstr>SimSun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PowerPoint 簡報</vt:lpstr>
      <vt:lpstr>Segmentation (1/2)</vt:lpstr>
      <vt:lpstr>Segmentation (2/2)</vt:lpstr>
      <vt:lpstr>5.1 Active Contours</vt:lpstr>
      <vt:lpstr>5.1.1 Snakes</vt:lpstr>
      <vt:lpstr>Snakes(cont’d)</vt:lpstr>
      <vt:lpstr>Snakes(cont’d)</vt:lpstr>
      <vt:lpstr>Snakes (cont’d)</vt:lpstr>
      <vt:lpstr>Snakes (cont’d)</vt:lpstr>
      <vt:lpstr>Snake (cont’d)</vt:lpstr>
      <vt:lpstr>Elastic Nets and Slippery Springs</vt:lpstr>
      <vt:lpstr>Elastic Nets and Slippery Springs (cont’d)</vt:lpstr>
      <vt:lpstr>PowerPoint 簡報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(1/3)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(1/3)</vt:lpstr>
      <vt:lpstr>Probabilistic Aggregation (2/3)</vt:lpstr>
      <vt:lpstr>Probabilistic Aggregation (3/3)</vt:lpstr>
      <vt:lpstr>5.3 Mean Shift and Mode Finding</vt:lpstr>
      <vt:lpstr>5.3.1 K-means and Mixtures of Gaussians (1/2)</vt:lpstr>
      <vt:lpstr>K-means and Mixtures of Gaussians (2/2)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CJYang</cp:lastModifiedBy>
  <cp:revision>485</cp:revision>
  <dcterms:created xsi:type="dcterms:W3CDTF">2011-01-31T07:36:26Z</dcterms:created>
  <dcterms:modified xsi:type="dcterms:W3CDTF">2017-03-28T04:39:21Z</dcterms:modified>
</cp:coreProperties>
</file>