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99" r:id="rId3"/>
    <p:sldId id="300" r:id="rId4"/>
    <p:sldId id="301" r:id="rId5"/>
    <p:sldId id="305" r:id="rId6"/>
    <p:sldId id="373" r:id="rId7"/>
    <p:sldId id="307" r:id="rId8"/>
    <p:sldId id="302" r:id="rId9"/>
    <p:sldId id="308" r:id="rId10"/>
    <p:sldId id="304" r:id="rId11"/>
    <p:sldId id="309" r:id="rId12"/>
    <p:sldId id="312" r:id="rId13"/>
    <p:sldId id="315" r:id="rId14"/>
    <p:sldId id="313" r:id="rId15"/>
    <p:sldId id="319" r:id="rId16"/>
    <p:sldId id="314" r:id="rId17"/>
    <p:sldId id="316" r:id="rId18"/>
    <p:sldId id="317" r:id="rId19"/>
    <p:sldId id="318" r:id="rId20"/>
    <p:sldId id="320" r:id="rId21"/>
    <p:sldId id="321" r:id="rId22"/>
    <p:sldId id="324" r:id="rId23"/>
    <p:sldId id="322" r:id="rId24"/>
    <p:sldId id="323" r:id="rId25"/>
    <p:sldId id="325" r:id="rId26"/>
    <p:sldId id="327" r:id="rId27"/>
    <p:sldId id="326" r:id="rId28"/>
    <p:sldId id="328" r:id="rId29"/>
    <p:sldId id="329" r:id="rId30"/>
    <p:sldId id="330" r:id="rId31"/>
    <p:sldId id="331" r:id="rId32"/>
    <p:sldId id="332" r:id="rId33"/>
    <p:sldId id="333" r:id="rId34"/>
    <p:sldId id="335" r:id="rId35"/>
    <p:sldId id="334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52" r:id="rId46"/>
    <p:sldId id="346" r:id="rId47"/>
    <p:sldId id="347" r:id="rId48"/>
    <p:sldId id="349" r:id="rId49"/>
    <p:sldId id="350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54265" autoAdjust="0"/>
  </p:normalViewPr>
  <p:slideViewPr>
    <p:cSldViewPr>
      <p:cViewPr varScale="1">
        <p:scale>
          <a:sx n="38" d="100"/>
          <a:sy n="38" d="100"/>
        </p:scale>
        <p:origin x="119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2903-57D9-4F94-B9E8-854C5F3116ED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81D3-6815-42F4-851B-2E76A655E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6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ubblexc.com/y2011/8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nccuir.lib.nccu.edu.tw/bitstream/140.119/32716/10/53002210.pdf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enku.baidu.com/view/d9c9b9220722192e4536f6e1.html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ourses.engr.illinois.edu/cs543/sp2011/lectures/Lecture%2012%20-%20MRFs%20and%20Graph%20Cut%20Segmentation%20-%20Vision_Spring2011.pdf" TargetMode="External"/><Relationship Id="rId4" Type="http://schemas.openxmlformats.org/officeDocument/2006/relationships/hyperlink" Target="http://rritw.com/a/bianchengyuyan/C__/20130123/296053.html" TargetMode="Externa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Segmentation :</a:t>
            </a:r>
            <a:r>
              <a:rPr lang="zh-TW" altLang="en-US" dirty="0" smtClean="0"/>
              <a:t>分割</a:t>
            </a:r>
            <a:endParaRPr lang="en-US" altLang="zh-TW" dirty="0" smtClean="0"/>
          </a:p>
          <a:p>
            <a:r>
              <a:rPr lang="zh-TW" altLang="en-US" dirty="0" smtClean="0"/>
              <a:t>通常用來定義圖像的邊界</a:t>
            </a:r>
            <a:r>
              <a:rPr lang="en-US" altLang="zh-TW" dirty="0" smtClean="0"/>
              <a:t>(</a:t>
            </a:r>
            <a:r>
              <a:rPr lang="zh-TW" altLang="en-US" dirty="0" smtClean="0"/>
              <a:t>直線 曲線 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，來區分前景跟背景</a:t>
            </a:r>
            <a:endParaRPr lang="en-US" altLang="zh-TW" dirty="0" smtClean="0"/>
          </a:p>
          <a:p>
            <a:r>
              <a:rPr lang="zh-TW" altLang="en-US" dirty="0" smtClean="0"/>
              <a:t>把同類型的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貼上同一個標籤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88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Snake</a:t>
            </a:r>
            <a:r>
              <a:rPr lang="zh-TW" altLang="en-US" dirty="0" smtClean="0"/>
              <a:t>給太多自由，可能會陷入局部極小</a:t>
            </a:r>
            <a:endParaRPr lang="en-US" altLang="zh-TW" dirty="0" smtClean="0"/>
          </a:p>
          <a:p>
            <a:r>
              <a:rPr lang="en-US" altLang="zh-TW" dirty="0" err="1" smtClean="0"/>
              <a:t>Sol:B</a:t>
            </a:r>
            <a:r>
              <a:rPr lang="zh-TW" altLang="en-US" dirty="0" smtClean="0"/>
              <a:t>曲線的近似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已經得知目標形狀，給主動輪廓曲線給一個形狀模板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20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Conditional Density Propagation  </a:t>
            </a:r>
            <a:r>
              <a:rPr lang="zh-TW" altLang="en-US" dirty="0" smtClean="0"/>
              <a:t>機率</a:t>
            </a:r>
            <a:r>
              <a:rPr lang="en-US" altLang="zh-TW" dirty="0" smtClean="0"/>
              <a:t>:</a:t>
            </a:r>
            <a:r>
              <a:rPr lang="zh-TW" altLang="en-US" dirty="0" smtClean="0"/>
              <a:t> 條件密度傳播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17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如果你從初始時間開始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就紀錄了某一系統狀態的值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而這個值受到隨機雜訊的干擾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所以你不能直接拿來用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來估算之前某一時刻的狀態值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smoothing.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來估算目前的狀態值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來估算未來某一時刻的狀態值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Kalman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只是在做上述的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動作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但它是經過最佳化的演算法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其可在隨機環境中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進行最小平方計算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25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linear dynamic model causes a deterministic change (drift) in the previous estimate, while the process noise causes a stochastic diffusion that increases the system entropy. New measurements from the current frame restore some of the certainty in the updated estimate.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088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in many situations, however, such as when tracking in clutter, some applications require more general multi-modal distributions.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065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Conditional Density Propagation  </a:t>
            </a:r>
            <a:r>
              <a:rPr lang="zh-TW" altLang="en-US" dirty="0" smtClean="0"/>
              <a:t>機率</a:t>
            </a:r>
            <a:r>
              <a:rPr lang="en-US" altLang="zh-TW" dirty="0" smtClean="0"/>
              <a:t>:</a:t>
            </a:r>
            <a:r>
              <a:rPr lang="zh-TW" altLang="en-US" dirty="0" smtClean="0"/>
              <a:t> 條件密度傳播</a:t>
            </a: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density distribution is represented using a superposition of weighted particles.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337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drift-diffusion-measurement cycle implemented using random sampling, perturbation, and re-weighting stages.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310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A:</a:t>
            </a:r>
          </a:p>
          <a:p>
            <a:r>
              <a:rPr lang="en-US" altLang="zh-TW" dirty="0" smtClean="0"/>
              <a:t>B:</a:t>
            </a:r>
            <a:r>
              <a:rPr lang="zh-TW" altLang="en-US" dirty="0" smtClean="0"/>
              <a:t>為甚麼測量密度大部分都是多模態</a:t>
            </a:r>
            <a:r>
              <a:rPr lang="en-US" altLang="zh-TW" dirty="0" smtClean="0"/>
              <a:t>?</a:t>
            </a:r>
            <a:r>
              <a:rPr lang="zh-TW" altLang="en-US" dirty="0" smtClean="0"/>
              <a:t>垂直曲線的線有很多局部最大值</a:t>
            </a:r>
            <a:endParaRPr lang="en-US" altLang="zh-TW" dirty="0" smtClean="0"/>
          </a:p>
          <a:p>
            <a:r>
              <a:rPr lang="en-US" altLang="zh-TW" dirty="0" smtClean="0"/>
              <a:t>C;</a:t>
            </a:r>
          </a:p>
          <a:p>
            <a:r>
              <a:rPr lang="en-US" altLang="zh-TW" dirty="0" smtClean="0"/>
              <a:t>Figure 5.8a shows what a factored sample of a head tracker might look like, drawing a red B-spline contour for each of (a subset of) the particles being tracked. Figure 5.8b shows why the measurement density itself is often multi-modal: the locations of the edges</a:t>
            </a:r>
          </a:p>
          <a:p>
            <a:r>
              <a:rPr lang="en-US" altLang="zh-TW" dirty="0" smtClean="0"/>
              <a:t>perpendicular to the 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curve can have multiple local maxima due to background clutter. Finally, Figure 5.8c shows the temporal evolution of the conditional density (x coordinate of the head and shoulder tracker </a:t>
            </a:r>
            <a:r>
              <a:rPr lang="en-US" altLang="zh-TW" dirty="0" err="1" smtClean="0"/>
              <a:t>centroid</a:t>
            </a:r>
            <a:r>
              <a:rPr lang="en-US" altLang="zh-TW" dirty="0" smtClean="0"/>
              <a:t>) as it tracks several people over time.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510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Semi-automatic </a:t>
            </a:r>
            <a:r>
              <a:rPr lang="en-US" altLang="zh-TW" baseline="0" dirty="0" err="1" smtClean="0"/>
              <a:t>segmation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1.User</a:t>
            </a:r>
            <a:r>
              <a:rPr lang="zh-TW" altLang="en-US" baseline="0" dirty="0" smtClean="0"/>
              <a:t>先大致畫好輪廓，然後計算過程中會慢慢地往高對比的邊靠近</a:t>
            </a:r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把邊跟</a:t>
            </a:r>
            <a:r>
              <a:rPr lang="en-US" altLang="zh-TW" dirty="0" smtClean="0"/>
              <a:t>low</a:t>
            </a:r>
            <a:r>
              <a:rPr lang="en-US" altLang="zh-TW" baseline="0" dirty="0" smtClean="0"/>
              <a:t> cost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boundary element </a:t>
            </a:r>
            <a:r>
              <a:rPr lang="zh-TW" altLang="en-US" baseline="0" dirty="0" smtClean="0"/>
              <a:t>連起來</a:t>
            </a:r>
            <a:r>
              <a:rPr lang="en-US" altLang="zh-TW" baseline="0" dirty="0" smtClean="0"/>
              <a:t>(</a:t>
            </a:r>
            <a:r>
              <a:rPr lang="en-US" altLang="zh-TW" dirty="0" smtClean="0"/>
              <a:t>Zero</a:t>
            </a:r>
            <a:r>
              <a:rPr lang="en-US" altLang="zh-TW" baseline="0" dirty="0" smtClean="0"/>
              <a:t> crossing, gradient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 smtClean="0"/>
              <a:t>Dijkstra</a:t>
            </a:r>
            <a:r>
              <a:rPr lang="en-US" altLang="zh-TW" dirty="0" smtClean="0"/>
              <a:t>:</a:t>
            </a:r>
            <a:r>
              <a:rPr lang="zh-TW" altLang="en-US" dirty="0" smtClean="0"/>
              <a:t>單個源點到其他頂點的最短路徑問題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64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Early</a:t>
            </a:r>
            <a:r>
              <a:rPr lang="en-US" altLang="zh-TW" baseline="0" dirty="0" smtClean="0"/>
              <a:t> method : region split or merging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818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人的滑鼠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橘色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剪刀自己切出來的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user draws a rough outline, the system computes and draws a better curve that clings to high-contrast edges.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531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Level Set</a:t>
            </a:r>
            <a:r>
              <a:rPr lang="zh-CN" altLang="en-US" dirty="0" smtClean="0"/>
              <a:t>方法把低维的一些计算上升到更高一维，把</a:t>
            </a:r>
            <a:r>
              <a:rPr lang="en-US" altLang="zh-CN" dirty="0" smtClean="0"/>
              <a:t>N</a:t>
            </a:r>
            <a:r>
              <a:rPr lang="zh-CN" altLang="en-US" dirty="0" smtClean="0"/>
              <a:t>维的描述看成是</a:t>
            </a:r>
            <a:r>
              <a:rPr lang="en-US" altLang="zh-CN" dirty="0" smtClean="0"/>
              <a:t>N</a:t>
            </a:r>
            <a:r>
              <a:rPr lang="zh-CN" altLang="en-US" dirty="0" smtClean="0"/>
              <a:t>＋</a:t>
            </a:r>
            <a:r>
              <a:rPr lang="en-US" altLang="zh-CN" dirty="0" smtClean="0"/>
              <a:t>1</a:t>
            </a:r>
            <a:r>
              <a:rPr lang="zh-CN" altLang="en-US" dirty="0" smtClean="0"/>
              <a:t>维的一个水平</a:t>
            </a:r>
            <a:endParaRPr lang="en-US" altLang="zh-CN" dirty="0" smtClean="0"/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第一，低维时的拓扑变化在高维中不再是一个难题；第二，低维需要不时的重新参数化，高维中不需要；第三，高维的计算更精确，更鲁棒；第四，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Set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方法可以非常容易的向更高维推广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86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geodesic :</a:t>
            </a:r>
            <a:r>
              <a:rPr lang="zh-TW" altLang="en-US" dirty="0" smtClean="0"/>
              <a:t>大地測量學，測地線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第一項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拉長曲線 第二項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把曲線導向低一點的方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815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第一項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拉長曲線 第二項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把曲線導向低一點的方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雖然很容易去改變它的拓樸形狀，但是容易受到局部極小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另所以另外一個方法 測量能量的差別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如顏色 紋路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573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圓圈會慢慢演化成精確的</a:t>
            </a:r>
            <a:r>
              <a:rPr lang="en-US" altLang="zh-TW" dirty="0" smtClean="0"/>
              <a:t>segmentation</a:t>
            </a:r>
            <a:r>
              <a:rPr lang="zh-TW" altLang="en-US" dirty="0" smtClean="0"/>
              <a:t>的結果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324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最簡單的方法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直接使用</a:t>
            </a:r>
            <a:r>
              <a:rPr lang="en-US" altLang="zh-TW" dirty="0" smtClean="0"/>
              <a:t>threshold</a:t>
            </a:r>
            <a:r>
              <a:rPr lang="zh-TW" altLang="en-US" dirty="0" smtClean="0"/>
              <a:t>，但是往往資訊都不會夠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680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Threshold(</a:t>
            </a:r>
            <a:r>
              <a:rPr lang="zh-TW" altLang="en-US" dirty="0" smtClean="0"/>
              <a:t>因為她是對一個</a:t>
            </a:r>
            <a:r>
              <a:rPr lang="en-US" altLang="zh-TW" dirty="0" smtClean="0"/>
              <a:t>grayscale</a:t>
            </a:r>
            <a:r>
              <a:rPr lang="zh-TW" altLang="en-US" dirty="0" smtClean="0"/>
              <a:t>的圖做運算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把圖想像成</a:t>
            </a:r>
            <a:r>
              <a:rPr lang="en-US" altLang="zh-TW" dirty="0" smtClean="0"/>
              <a:t>3D</a:t>
            </a:r>
            <a:r>
              <a:rPr lang="zh-TW" altLang="en-US" dirty="0" smtClean="0"/>
              <a:t>的，比較低的地方就是盆地</a:t>
            </a:r>
            <a:endParaRPr lang="en-US" altLang="zh-TW" dirty="0" smtClean="0"/>
          </a:p>
          <a:p>
            <a:r>
              <a:rPr lang="zh-TW" altLang="en-US" dirty="0" smtClean="0"/>
              <a:t>想像開始下雨，從盆地開始滿上來，然後兩個不同的</a:t>
            </a:r>
            <a:r>
              <a:rPr lang="en-US" altLang="zh-TW" dirty="0" smtClean="0"/>
              <a:t>component</a:t>
            </a:r>
            <a:r>
              <a:rPr lang="zh-TW" altLang="en-US" dirty="0" smtClean="0"/>
              <a:t>相遇的時候把他標記成山脊</a:t>
            </a:r>
            <a:endParaRPr lang="en-US" altLang="zh-TW" dirty="0" smtClean="0"/>
          </a:p>
          <a:p>
            <a:r>
              <a:rPr lang="en-US" altLang="zh-TW" dirty="0" smtClean="0"/>
              <a:t>Watershed segmentation:</a:t>
            </a:r>
            <a:r>
              <a:rPr lang="zh-TW" altLang="en-US" dirty="0" smtClean="0"/>
              <a:t>通常是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會去</a:t>
            </a:r>
            <a:r>
              <a:rPr lang="en-US" altLang="zh-TW" dirty="0" smtClean="0"/>
              <a:t>mark</a:t>
            </a:r>
            <a:r>
              <a:rPr lang="zh-TW" altLang="en-US" dirty="0" smtClean="0"/>
              <a:t>出感興趣的元件的中心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聚焦顯微鏡</a:t>
            </a:r>
            <a:endParaRPr lang="en-US" altLang="zh-TW" dirty="0" smtClean="0"/>
          </a:p>
          <a:p>
            <a:r>
              <a:rPr lang="zh-TW" altLang="en-US" dirty="0" smtClean="0"/>
              <a:t>可能會造成</a:t>
            </a:r>
            <a:r>
              <a:rPr lang="en-US" altLang="zh-TW" dirty="0" smtClean="0"/>
              <a:t>over segmentation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790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利用一些圖像的特性去做簡單的分群</a:t>
            </a:r>
            <a:endParaRPr lang="en-US" altLang="zh-TW" dirty="0" smtClean="0"/>
          </a:p>
          <a:p>
            <a:r>
              <a:rPr lang="zh-TW" altLang="en-US" dirty="0" smtClean="0"/>
              <a:t>如灰階特徵，或是紋路特徵等等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709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兩個</a:t>
            </a:r>
            <a:r>
              <a:rPr lang="en-US" altLang="zh-TW" dirty="0" smtClean="0"/>
              <a:t>region</a:t>
            </a:r>
            <a:r>
              <a:rPr lang="zh-TW" altLang="en-US" dirty="0" smtClean="0"/>
              <a:t>之間的相對邊界長度 或是 強度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兩個</a:t>
            </a:r>
            <a:r>
              <a:rPr lang="en-US" altLang="zh-TW" dirty="0" smtClean="0"/>
              <a:t>region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最近點跟最遠</a:t>
            </a:r>
            <a:r>
              <a:rPr lang="en-US" altLang="zh-TW" dirty="0" smtClean="0"/>
              <a:t>2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相鄰顏色的區域平均 </a:t>
            </a:r>
            <a:r>
              <a:rPr lang="en-US" altLang="zh-TW" dirty="0" smtClean="0"/>
              <a:t>&lt; threshold </a:t>
            </a:r>
            <a:r>
              <a:rPr lang="zh-TW" altLang="en-US" dirty="0" smtClean="0"/>
              <a:t>太小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11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altLang="zh-TW" dirty="0" err="1" smtClean="0"/>
              <a:t>Paticle</a:t>
            </a:r>
            <a:r>
              <a:rPr lang="en-US" altLang="zh-TW" baseline="0" dirty="0" smtClean="0"/>
              <a:t> filter + snake 5.1</a:t>
            </a:r>
          </a:p>
          <a:p>
            <a:pPr marL="228600" indent="-228600">
              <a:buAutoNum type="alphaLcParenBoth"/>
            </a:pPr>
            <a:r>
              <a:rPr lang="en-US" altLang="zh-TW" dirty="0" smtClean="0"/>
              <a:t>Level</a:t>
            </a:r>
            <a:r>
              <a:rPr lang="en-US" altLang="zh-TW" baseline="0" dirty="0" smtClean="0"/>
              <a:t> set 5.1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Graph based merging 5.2.4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Mean shift 5.3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Normalize cut 5.4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Graph cut 5.5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438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兩個相鄰區域之間的差異</a:t>
            </a:r>
            <a:endParaRPr lang="en-US" altLang="zh-TW" dirty="0" smtClean="0"/>
          </a:p>
          <a:p>
            <a:r>
              <a:rPr lang="zh-TW" altLang="en-US" dirty="0" smtClean="0"/>
              <a:t>兩個區域假設</a:t>
            </a:r>
            <a:r>
              <a:rPr lang="en-US" altLang="zh-TW" dirty="0" smtClean="0"/>
              <a:t>merge</a:t>
            </a:r>
            <a:r>
              <a:rPr lang="zh-TW" altLang="en-US" dirty="0" smtClean="0"/>
              <a:t>再一起之間的最小差異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130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正方形裡面的變化比 中間那條亮的線還來的大 ，但是我們還是可以自動</a:t>
            </a:r>
            <a:r>
              <a:rPr lang="en-US" altLang="zh-TW" dirty="0" smtClean="0"/>
              <a:t>segment</a:t>
            </a:r>
            <a:r>
              <a:rPr lang="zh-TW" altLang="en-US" dirty="0" smtClean="0"/>
              <a:t>成三塊區域</a:t>
            </a:r>
            <a:endParaRPr lang="en-US" altLang="zh-TW" dirty="0" smtClean="0"/>
          </a:p>
          <a:p>
            <a:r>
              <a:rPr lang="zh-TW" altLang="en-US" dirty="0" smtClean="0"/>
              <a:t>因為看同一個</a:t>
            </a:r>
            <a:r>
              <a:rPr lang="en-US" altLang="zh-TW" dirty="0" smtClean="0"/>
              <a:t>region</a:t>
            </a:r>
            <a:r>
              <a:rPr lang="zh-TW" altLang="en-US" dirty="0" smtClean="0"/>
              <a:t>的相異性的話 中間那條可以被切出來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472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機率聚合</a:t>
            </a:r>
            <a:endParaRPr lang="en-US" altLang="zh-TW" dirty="0" smtClean="0"/>
          </a:p>
          <a:p>
            <a:r>
              <a:rPr lang="en-US" altLang="zh-TW" dirty="0" smtClean="0"/>
              <a:t>Gray level similarity</a:t>
            </a:r>
          </a:p>
          <a:p>
            <a:r>
              <a:rPr lang="en-US" altLang="zh-TW" dirty="0" smtClean="0"/>
              <a:t>Texture similarity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360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L:</a:t>
            </a:r>
            <a:r>
              <a:rPr lang="zh-TW" altLang="en-US" dirty="0" smtClean="0"/>
              <a:t>亮度</a:t>
            </a:r>
            <a:endParaRPr lang="en-US" altLang="zh-TW" dirty="0" smtClean="0"/>
          </a:p>
          <a:p>
            <a:r>
              <a:rPr lang="en-US" altLang="zh-TW" dirty="0" smtClean="0"/>
              <a:t>UV:</a:t>
            </a:r>
            <a:r>
              <a:rPr lang="zh-TW" altLang="en-US" dirty="0" smtClean="0"/>
              <a:t>色度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724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K-means:</a:t>
            </a:r>
            <a:r>
              <a:rPr lang="en-US" altLang="zh-TW" baseline="0" dirty="0" smtClean="0"/>
              <a:t> http://neural.cs.nthu.edu.tw/jang/books/dcpr/kMeans.asp?title=3-3+K-means+%E5%88%86%E7%BE%A4%E6%B3%95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分群演算法，必須事前設定群集的數量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，然後找尋下列公式的極大值，以達到分群的最佳化之目的。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隨機指派群集的中心</a:t>
            </a:r>
            <a:r>
              <a:rPr lang="en-US" altLang="zh-TW" dirty="0" smtClean="0"/>
              <a:t>(</a:t>
            </a:r>
            <a:r>
              <a:rPr lang="zh-TW" altLang="en-US" dirty="0" smtClean="0"/>
              <a:t>隨機找到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當作初始群集的中心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產生初始群集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計算其他點離這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中誰比較近，然後就會</a:t>
            </a:r>
            <a:r>
              <a:rPr lang="en-US" altLang="zh-TW" dirty="0" smtClean="0"/>
              <a:t>assign</a:t>
            </a:r>
            <a:r>
              <a:rPr lang="zh-TW" altLang="en-US" dirty="0" smtClean="0"/>
              <a:t>到那個群集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產生新的質量中心</a:t>
            </a:r>
            <a:r>
              <a:rPr lang="en-US" altLang="zh-TW" dirty="0" smtClean="0"/>
              <a:t>(</a:t>
            </a:r>
            <a:r>
              <a:rPr lang="zh-TW" altLang="en-US" dirty="0" smtClean="0"/>
              <a:t>重新計算此群體的新的質量中心，並取代剛剛的隨機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當作該群的中心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變動群集邊界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指定完之後，再重新比較每個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跟群集之間的距離，然後再根據距離重新</a:t>
            </a:r>
            <a:r>
              <a:rPr lang="en-US" altLang="zh-TW" dirty="0" smtClean="0"/>
              <a:t>assign</a:t>
            </a:r>
            <a:r>
              <a:rPr lang="zh-TW" altLang="en-US" dirty="0" smtClean="0"/>
              <a:t>依次群集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525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hlinkClick r:id="rId3"/>
              </a:rPr>
              <a:t>http://bubblexc.com/y2011/8/</a:t>
            </a:r>
            <a:endParaRPr lang="en-US" altLang="zh-TW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把每個</a:t>
            </a:r>
            <a:r>
              <a:rPr lang="en-US" altLang="zh-TW" baseline="0" dirty="0" smtClean="0"/>
              <a:t>component</a:t>
            </a:r>
            <a:r>
              <a:rPr lang="zh-TW" altLang="en-US" baseline="0" dirty="0" smtClean="0"/>
              <a:t>想成一個</a:t>
            </a:r>
            <a:r>
              <a:rPr lang="en-US" altLang="zh-TW" baseline="0" dirty="0" err="1" smtClean="0"/>
              <a:t>gaussian</a:t>
            </a:r>
            <a:r>
              <a:rPr lang="zh-TW" altLang="en-US" baseline="0" dirty="0" smtClean="0"/>
              <a:t>，而一張圖上面有很多不同的</a:t>
            </a:r>
            <a:r>
              <a:rPr lang="en-US" altLang="zh-TW" baseline="0" dirty="0" err="1" smtClean="0"/>
              <a:t>gaussian</a:t>
            </a:r>
            <a:r>
              <a:rPr lang="zh-TW" altLang="en-US" baseline="0" dirty="0" smtClean="0"/>
              <a:t>去疊加而成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473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找到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之後，去</a:t>
            </a:r>
            <a:r>
              <a:rPr lang="en-US" altLang="zh-TW" dirty="0" smtClean="0"/>
              <a:t>identify</a:t>
            </a:r>
            <a:r>
              <a:rPr lang="zh-TW" altLang="en-US" dirty="0" smtClean="0"/>
              <a:t>那些</a:t>
            </a:r>
            <a:r>
              <a:rPr lang="en-US" altLang="zh-TW" dirty="0" smtClean="0"/>
              <a:t>region</a:t>
            </a:r>
            <a:r>
              <a:rPr lang="zh-TW" altLang="en-US" dirty="0" smtClean="0"/>
              <a:t>可以爬到這個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，就是同一個</a:t>
            </a:r>
            <a:r>
              <a:rPr lang="en-US" altLang="zh-TW" dirty="0" smtClean="0"/>
              <a:t>component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8975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Delta </a:t>
            </a:r>
            <a:r>
              <a:rPr lang="en-US" altLang="zh-TW" dirty="0" err="1" smtClean="0"/>
              <a:t>fx</a:t>
            </a:r>
            <a:r>
              <a:rPr lang="en-US" altLang="zh-TW" dirty="0" smtClean="0"/>
              <a:t>: local maxima</a:t>
            </a:r>
            <a:r>
              <a:rPr lang="zh-TW" altLang="en-US" dirty="0" smtClean="0"/>
              <a:t>的高度</a:t>
            </a:r>
            <a:endParaRPr lang="en-US" altLang="zh-TW" dirty="0" smtClean="0"/>
          </a:p>
          <a:p>
            <a:r>
              <a:rPr lang="en-US" altLang="zh-TW" dirty="0" err="1" smtClean="0"/>
              <a:t>Mx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有點類似算梯度變化，然後得到</a:t>
            </a:r>
            <a:r>
              <a:rPr lang="en-US" altLang="zh-TW" dirty="0" smtClean="0"/>
              <a:t>mean shift</a:t>
            </a:r>
            <a:r>
              <a:rPr lang="zh-TW" altLang="en-US" dirty="0" smtClean="0"/>
              <a:t>向量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http://nccuir.lib.nccu.edu.tw/bitstream/140.119/32716/10/53002210.pdf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3226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找到梯度變化薇玲處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705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在有限的步數收斂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Snake:</a:t>
            </a:r>
            <a:r>
              <a:rPr lang="zh-TW" altLang="en-US" dirty="0" smtClean="0"/>
              <a:t>二維的閉合能量曲線，曲線在計算過程中，會慢慢朝輪廓靠近，當能量最小時就是</a:t>
            </a:r>
            <a:r>
              <a:rPr lang="en-US" altLang="zh-TW" dirty="0" smtClean="0"/>
              <a:t>segment</a:t>
            </a:r>
            <a:r>
              <a:rPr lang="zh-TW" altLang="en-US" dirty="0" smtClean="0"/>
              <a:t>完成</a:t>
            </a:r>
            <a:endParaRPr lang="en-US" altLang="zh-TW" dirty="0" smtClean="0"/>
          </a:p>
          <a:p>
            <a:r>
              <a:rPr lang="en-US" altLang="zh-TW" dirty="0" smtClean="0"/>
              <a:t>Scissor:</a:t>
            </a:r>
            <a:r>
              <a:rPr lang="zh-TW" altLang="en-US" dirty="0" smtClean="0"/>
              <a:t>半自動的</a:t>
            </a:r>
            <a:r>
              <a:rPr lang="en-US" altLang="zh-TW" dirty="0" smtClean="0"/>
              <a:t>segment</a:t>
            </a:r>
            <a:r>
              <a:rPr lang="zh-TW" altLang="en-US" baseline="0" dirty="0" smtClean="0"/>
              <a:t>，他需要</a:t>
            </a:r>
            <a:r>
              <a:rPr lang="en-US" altLang="zh-TW" baseline="0" dirty="0" smtClean="0"/>
              <a:t>user</a:t>
            </a:r>
            <a:r>
              <a:rPr lang="zh-TW" altLang="en-US" baseline="0" dirty="0" smtClean="0"/>
              <a:t>給定一些在輪廓上的點，然後過計算將點跟點之間的強邊給連結起來，有點像是</a:t>
            </a:r>
            <a:r>
              <a:rPr lang="en-US" altLang="zh-TW" baseline="0" dirty="0" err="1" smtClean="0"/>
              <a:t>photoshop</a:t>
            </a:r>
            <a:r>
              <a:rPr lang="zh-TW" altLang="en-US" baseline="0" dirty="0" smtClean="0"/>
              <a:t>功能的套索工具</a:t>
            </a:r>
            <a:endParaRPr lang="en-US" altLang="zh-TW" baseline="0" dirty="0" smtClean="0"/>
          </a:p>
          <a:p>
            <a:r>
              <a:rPr lang="en-US" altLang="zh-TW" baseline="0" dirty="0" smtClean="0"/>
              <a:t>Level set:</a:t>
            </a:r>
            <a:r>
              <a:rPr lang="zh-TW" altLang="en-US" baseline="0" dirty="0" smtClean="0"/>
              <a:t>把圖片想像成</a:t>
            </a:r>
            <a:r>
              <a:rPr lang="en-US" altLang="zh-TW" baseline="0" dirty="0" smtClean="0"/>
              <a:t>3D</a:t>
            </a:r>
            <a:r>
              <a:rPr lang="zh-TW" altLang="en-US" baseline="0" dirty="0" smtClean="0"/>
              <a:t>的，從最低的地方水平線慢慢上升的切面圖就是</a:t>
            </a:r>
            <a:r>
              <a:rPr lang="en-US" altLang="zh-TW" baseline="0" dirty="0" smtClean="0"/>
              <a:t>segment</a:t>
            </a:r>
            <a:r>
              <a:rPr lang="zh-TW" altLang="en-US" baseline="0" dirty="0" smtClean="0"/>
              <a:t>的結果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488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前面討論到的是</a:t>
            </a:r>
            <a:r>
              <a:rPr lang="en-US" altLang="zh-TW" dirty="0" smtClean="0"/>
              <a:t>color based</a:t>
            </a:r>
            <a:r>
              <a:rPr lang="zh-TW" altLang="en-US" dirty="0" smtClean="0"/>
              <a:t>去設計的</a:t>
            </a:r>
            <a:r>
              <a:rPr lang="en-US" altLang="zh-TW" dirty="0" smtClean="0"/>
              <a:t>kernel</a:t>
            </a:r>
            <a:r>
              <a:rPr lang="zh-TW" altLang="en-US" dirty="0" smtClean="0"/>
              <a:t>，可能會有一些</a:t>
            </a:r>
            <a:r>
              <a:rPr lang="en-US" altLang="zh-TW" dirty="0" smtClean="0"/>
              <a:t>isolate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會沒有對應到</a:t>
            </a:r>
            <a:endParaRPr lang="en-US" altLang="zh-TW" dirty="0" smtClean="0"/>
          </a:p>
          <a:p>
            <a:r>
              <a:rPr lang="en-US" altLang="zh-TW" dirty="0" smtClean="0"/>
              <a:t>Color and location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Hr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hs</a:t>
            </a:r>
            <a:r>
              <a:rPr lang="zh-TW" altLang="en-US" dirty="0" smtClean="0"/>
              <a:t>去</a:t>
            </a:r>
            <a:r>
              <a:rPr lang="en-US" altLang="zh-TW" dirty="0" smtClean="0"/>
              <a:t>control</a:t>
            </a:r>
            <a:r>
              <a:rPr lang="zh-TW" altLang="en-US" dirty="0" smtClean="0"/>
              <a:t>空間跟顏色對</a:t>
            </a:r>
            <a:r>
              <a:rPr lang="en-US" altLang="zh-TW" dirty="0" smtClean="0"/>
              <a:t>kernel</a:t>
            </a:r>
            <a:r>
              <a:rPr lang="zh-TW" altLang="en-US" dirty="0" smtClean="0"/>
              <a:t>的影響力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539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18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5A780-77C2-4F68-9DEC-142C7A41A22B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altLang="zh-TW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193195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CC7AE-8F89-4003-8265-BF699C160A62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altLang="zh-TW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284265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D4B23-8FDE-4C9B-A876-9E3038CA50EA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altLang="zh-TW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1503888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6A699-0F8A-4ECD-8119-C3292CC53C57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zh-TW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5152978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35695-F369-4F7E-9320-62A34B84B329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altLang="zh-TW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888153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CD16E-C8EC-48A3-8AA7-42D8822C153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zh-TW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285883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E4A04-51AD-4BC6-8E89-ADAADC458F9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altLang="zh-TW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6711352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會檢查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之間的相關度，然後打斷 比較弱的</a:t>
            </a:r>
            <a:r>
              <a:rPr lang="en-US" altLang="zh-TW" dirty="0" smtClean="0"/>
              <a:t>edge</a:t>
            </a:r>
          </a:p>
          <a:p>
            <a:r>
              <a:rPr lang="en-US" altLang="zh-TW" dirty="0" smtClean="0"/>
              <a:t>Affinities(similarity)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9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把目標邊緣想像是一個連續曲線</a:t>
            </a:r>
          </a:p>
          <a:p>
            <a:r>
              <a:rPr lang="zh-TW" altLang="en-US" dirty="0" smtClean="0"/>
              <a:t>主動輪廓模型</a:t>
            </a:r>
            <a:r>
              <a:rPr lang="en-US" altLang="zh-TW" dirty="0" smtClean="0"/>
              <a:t>:</a:t>
            </a:r>
            <a:r>
              <a:rPr lang="zh-TW" altLang="en-US" dirty="0" smtClean="0"/>
              <a:t>可變形的閉合曲線</a:t>
            </a:r>
            <a:r>
              <a:rPr lang="en-US" altLang="zh-TW" dirty="0" smtClean="0"/>
              <a:t>+</a:t>
            </a:r>
            <a:r>
              <a:rPr lang="zh-TW" altLang="en-US" dirty="0" smtClean="0"/>
              <a:t>能量函數，以最小化能量目標函數為目標控制變形，在最小能量時就是目標輪廓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蛇的定義</a:t>
            </a:r>
            <a:r>
              <a:rPr lang="en-US" altLang="zh-TW" dirty="0" smtClean="0"/>
              <a:t>:</a:t>
            </a:r>
            <a:r>
              <a:rPr lang="zh-TW" altLang="en-US" baseline="0" dirty="0" smtClean="0"/>
              <a:t>一個</a:t>
            </a:r>
            <a:r>
              <a:rPr lang="en-US" altLang="zh-TW" baseline="0" dirty="0" smtClean="0"/>
              <a:t>n</a:t>
            </a:r>
            <a:r>
              <a:rPr lang="zh-TW" altLang="en-US" baseline="0" dirty="0" smtClean="0"/>
              <a:t>個點的集合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內部能量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外部能量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內部能量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輪廓或是曲線的能量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讓曲線越光華</a:t>
            </a:r>
            <a:endParaRPr lang="en-US" altLang="zh-TW" dirty="0" smtClean="0"/>
          </a:p>
          <a:p>
            <a:r>
              <a:rPr lang="zh-TW" altLang="en-US" dirty="0" smtClean="0"/>
              <a:t>外部能量</a:t>
            </a:r>
            <a:r>
              <a:rPr lang="en-US" altLang="zh-TW" dirty="0" smtClean="0">
                <a:sym typeface="Wingdings" pitchFamily="2" charset="2"/>
              </a:rPr>
              <a:t>:</a:t>
            </a:r>
            <a:r>
              <a:rPr lang="en-US" altLang="zh-TW" baseline="0" dirty="0" smtClean="0">
                <a:sym typeface="Wingdings" pitchFamily="2" charset="2"/>
              </a:rPr>
              <a:t> (</a:t>
            </a:r>
            <a:r>
              <a:rPr lang="zh-TW" altLang="en-US" baseline="0" dirty="0" smtClean="0">
                <a:sym typeface="Wingdings" pitchFamily="2" charset="2"/>
              </a:rPr>
              <a:t>圖像能量</a:t>
            </a:r>
            <a:r>
              <a:rPr lang="en-US" altLang="zh-TW" baseline="0" dirty="0" smtClean="0">
                <a:sym typeface="Wingdings" pitchFamily="2" charset="2"/>
              </a:rPr>
              <a:t>:</a:t>
            </a:r>
            <a:r>
              <a:rPr lang="zh-TW" altLang="en-US" baseline="0" dirty="0" smtClean="0">
                <a:sym typeface="Wingdings" pitchFamily="2" charset="2"/>
              </a:rPr>
              <a:t>梯度等</a:t>
            </a:r>
            <a:r>
              <a:rPr lang="en-US" altLang="zh-TW" baseline="0" dirty="0" smtClean="0">
                <a:sym typeface="Wingdings" pitchFamily="2" charset="2"/>
              </a:rPr>
              <a:t>,</a:t>
            </a:r>
            <a:r>
              <a:rPr lang="zh-TW" altLang="en-US" baseline="0" dirty="0" smtClean="0">
                <a:sym typeface="Wingdings" pitchFamily="2" charset="2"/>
              </a:rPr>
              <a:t>約束力</a:t>
            </a:r>
            <a:r>
              <a:rPr lang="en-US" altLang="zh-TW" baseline="0" dirty="0" smtClean="0">
                <a:sym typeface="Wingdings" pitchFamily="2" charset="2"/>
              </a:rPr>
              <a:t>:</a:t>
            </a:r>
            <a:r>
              <a:rPr lang="zh-TW" altLang="en-US" baseline="0" dirty="0" smtClean="0">
                <a:sym typeface="Wingdings" pitchFamily="2" charset="2"/>
              </a:rPr>
              <a:t>人人給的</a:t>
            </a:r>
            <a:r>
              <a:rPr lang="en-US" altLang="zh-TW" baseline="0" dirty="0" smtClean="0">
                <a:sym typeface="Wingdings" pitchFamily="2" charset="2"/>
              </a:rPr>
              <a:t>)</a:t>
            </a:r>
            <a:r>
              <a:rPr lang="zh-TW" altLang="en-US" dirty="0" smtClean="0"/>
              <a:t>讓蛇朝輪廓特徵移動</a:t>
            </a:r>
            <a:endParaRPr lang="en-US" altLang="zh-TW" dirty="0" smtClean="0"/>
          </a:p>
          <a:p>
            <a:r>
              <a:rPr lang="en-US" altLang="zh-TW" dirty="0" smtClean="0"/>
              <a:t>	</a:t>
            </a:r>
            <a:r>
              <a:rPr lang="zh-TW" altLang="en-US" dirty="0" smtClean="0"/>
              <a:t>圖像能量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梯度等</a:t>
            </a:r>
            <a:endParaRPr lang="en-US" altLang="zh-TW" dirty="0" smtClean="0"/>
          </a:p>
          <a:p>
            <a:r>
              <a:rPr lang="en-US" altLang="zh-TW" dirty="0" smtClean="0"/>
              <a:t>	</a:t>
            </a:r>
            <a:r>
              <a:rPr lang="zh-TW" altLang="en-US" dirty="0" smtClean="0"/>
              <a:t>約束力</a:t>
            </a:r>
            <a:r>
              <a:rPr lang="en-US" altLang="zh-TW" dirty="0" smtClean="0"/>
              <a:t>:</a:t>
            </a:r>
            <a:r>
              <a:rPr lang="zh-TW" altLang="en-US" dirty="0" smtClean="0"/>
              <a:t>人給的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CN" altLang="en-US" dirty="0" smtClean="0"/>
              <a:t>弹性能量迅速把轮廓线压缩成一个光滑的圆，</a:t>
            </a:r>
            <a:endParaRPr lang="en-US" altLang="zh-CN" dirty="0" smtClean="0"/>
          </a:p>
          <a:p>
            <a:r>
              <a:rPr lang="zh-CN" altLang="en-US" dirty="0" smtClean="0"/>
              <a:t>弯曲能量驱使轮廓线成为光滑曲线或直线，</a:t>
            </a:r>
            <a:endParaRPr lang="en-US" altLang="zh-CN" dirty="0" smtClean="0"/>
          </a:p>
          <a:p>
            <a:r>
              <a:rPr lang="zh-CN" altLang="en-US" dirty="0" smtClean="0"/>
              <a:t>而图像力则使轮廓线向图像的高梯度位置靠拢。基本</a:t>
            </a:r>
            <a:r>
              <a:rPr lang="en-US" altLang="zh-CN" dirty="0" smtClean="0"/>
              <a:t>Snakes</a:t>
            </a:r>
            <a:r>
              <a:rPr lang="zh-CN" altLang="en-US" dirty="0" smtClean="0"/>
              <a:t>模型就是在这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个力的联合作用下工作的。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定義為 所有要被切斷的</a:t>
            </a:r>
            <a:r>
              <a:rPr lang="en-US" altLang="zh-TW" dirty="0" smtClean="0"/>
              <a:t>weight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sum </a:t>
            </a:r>
            <a:r>
              <a:rPr lang="zh-TW" altLang="en-US" dirty="0" smtClean="0"/>
              <a:t>，但是不大好，因為這樣為了得到最小的</a:t>
            </a:r>
            <a:r>
              <a:rPr lang="en-US" altLang="zh-TW" dirty="0" smtClean="0"/>
              <a:t>cut</a:t>
            </a:r>
            <a:r>
              <a:rPr lang="zh-TW" altLang="en-US" dirty="0" smtClean="0"/>
              <a:t>，可能會有</a:t>
            </a:r>
            <a:r>
              <a:rPr lang="en-US" altLang="zh-TW" dirty="0" smtClean="0"/>
              <a:t>isolate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pixel</a:t>
            </a:r>
          </a:p>
          <a:p>
            <a:r>
              <a:rPr lang="en-US" altLang="zh-TW" dirty="0" smtClean="0"/>
              <a:t>2.assoc:sum</a:t>
            </a:r>
            <a:r>
              <a:rPr lang="en-US" altLang="zh-TW" baseline="0" dirty="0" smtClean="0"/>
              <a:t> of all the weight=&gt;</a:t>
            </a:r>
            <a:r>
              <a:rPr lang="zh-TW" altLang="en-US" baseline="0" dirty="0" smtClean="0"/>
              <a:t>等於先做過</a:t>
            </a:r>
            <a:r>
              <a:rPr lang="en-US" altLang="zh-TW" baseline="0" dirty="0" smtClean="0"/>
              <a:t>normalize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1670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可以把問題轉換成哀跟</a:t>
            </a:r>
            <a:r>
              <a:rPr lang="en-US" altLang="zh-TW" dirty="0" smtClean="0"/>
              <a:t>value</a:t>
            </a:r>
            <a:r>
              <a:rPr lang="en-US" altLang="zh-TW" baseline="0" dirty="0" smtClean="0"/>
              <a:t> problem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10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027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圖上的每個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想成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跟其他相鄰的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之間有相鄰的邊</a:t>
            </a:r>
          </a:p>
          <a:p>
            <a:r>
              <a:rPr lang="zh-TW" altLang="en-US" dirty="0" smtClean="0"/>
              <a:t>邊上面的</a:t>
            </a:r>
            <a:r>
              <a:rPr lang="en-US" altLang="zh-TW" dirty="0" smtClean="0"/>
              <a:t>weight</a:t>
            </a:r>
            <a:r>
              <a:rPr lang="zh-TW" altLang="en-US" dirty="0" smtClean="0"/>
              <a:t>就是</a:t>
            </a:r>
            <a:r>
              <a:rPr lang="en-US" altLang="zh-TW" dirty="0" smtClean="0"/>
              <a:t>energy</a:t>
            </a:r>
          </a:p>
          <a:p>
            <a:r>
              <a:rPr lang="en-US" altLang="zh-TW" dirty="0" smtClean="0"/>
              <a:t>energy</a:t>
            </a:r>
            <a:r>
              <a:rPr lang="zh-TW" altLang="en-US" dirty="0" smtClean="0"/>
              <a:t>又分為兩項，</a:t>
            </a:r>
            <a:r>
              <a:rPr lang="en-US" altLang="zh-TW" dirty="0" smtClean="0"/>
              <a:t>region term</a:t>
            </a:r>
            <a:r>
              <a:rPr lang="zh-TW" altLang="en-US" dirty="0" smtClean="0"/>
              <a:t>跟</a:t>
            </a:r>
            <a:r>
              <a:rPr lang="en-US" altLang="zh-TW" dirty="0" err="1" smtClean="0"/>
              <a:t>boundry</a:t>
            </a:r>
            <a:r>
              <a:rPr lang="en-US" altLang="zh-TW" dirty="0" smtClean="0"/>
              <a:t> term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region term:</a:t>
            </a:r>
            <a:r>
              <a:rPr lang="zh-TW" altLang="en-US" dirty="0" smtClean="0"/>
              <a:t>這個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分配為某個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的懲罰，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又分為前景跟背景，所以可以透過跟給定的目標以及前景的</a:t>
            </a:r>
            <a:r>
              <a:rPr lang="en-US" altLang="zh-TW" dirty="0" smtClean="0"/>
              <a:t>histogram</a:t>
            </a:r>
            <a:r>
              <a:rPr lang="zh-TW" altLang="en-US" dirty="0" smtClean="0"/>
              <a:t>來比較獲得，換句話說就是這個像素屬於某個特定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的機率，但是因為我們希望像素</a:t>
            </a:r>
            <a:r>
              <a:rPr lang="en-US" altLang="zh-TW" dirty="0" smtClean="0"/>
              <a:t>p</a:t>
            </a:r>
            <a:r>
              <a:rPr lang="zh-TW" altLang="en-US" dirty="0" smtClean="0"/>
              <a:t>如果被標記成機率最大的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的時候能量是最小，所以一般取機率的負對數值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boundary term:</a:t>
            </a:r>
            <a:r>
              <a:rPr lang="zh-TW" altLang="en-US" dirty="0" smtClean="0"/>
              <a:t>如果</a:t>
            </a:r>
            <a:r>
              <a:rPr lang="en-US" altLang="zh-TW" dirty="0" smtClean="0"/>
              <a:t>p</a:t>
            </a:r>
            <a:r>
              <a:rPr lang="zh-TW" altLang="en-US" dirty="0" smtClean="0"/>
              <a:t>跟</a:t>
            </a:r>
            <a:r>
              <a:rPr lang="en-US" altLang="zh-TW" dirty="0" smtClean="0"/>
              <a:t>q</a:t>
            </a:r>
            <a:r>
              <a:rPr lang="zh-TW" altLang="en-US" dirty="0" smtClean="0"/>
              <a:t>這兩個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是相鄰的像素，那</a:t>
            </a:r>
            <a:r>
              <a:rPr lang="en-US" altLang="zh-TW" dirty="0" smtClean="0"/>
              <a:t>energy</a:t>
            </a:r>
            <a:r>
              <a:rPr lang="zh-TW" altLang="en-US" dirty="0" smtClean="0"/>
              <a:t>就可以當成</a:t>
            </a:r>
            <a:r>
              <a:rPr lang="en-US" altLang="zh-TW" dirty="0" smtClean="0"/>
              <a:t>p</a:t>
            </a:r>
            <a:r>
              <a:rPr lang="zh-TW" altLang="en-US" dirty="0" smtClean="0"/>
              <a:t>跟</a:t>
            </a:r>
            <a:r>
              <a:rPr lang="en-US" altLang="zh-TW" dirty="0" smtClean="0"/>
              <a:t>q</a:t>
            </a:r>
            <a:r>
              <a:rPr lang="zh-TW" altLang="en-US" dirty="0" smtClean="0"/>
              <a:t>之間不連續的懲罰，一般來說</a:t>
            </a:r>
            <a:r>
              <a:rPr lang="en-US" altLang="zh-TW" dirty="0" smtClean="0"/>
              <a:t>p</a:t>
            </a:r>
            <a:r>
              <a:rPr lang="zh-TW" altLang="en-US" dirty="0" smtClean="0"/>
              <a:t>跟</a:t>
            </a:r>
            <a:r>
              <a:rPr lang="en-US" altLang="zh-TW" dirty="0" smtClean="0"/>
              <a:t>q</a:t>
            </a:r>
            <a:r>
              <a:rPr lang="zh-TW" altLang="en-US" dirty="0" smtClean="0"/>
              <a:t>如果越像的話</a:t>
            </a:r>
            <a:r>
              <a:rPr lang="en-US" altLang="zh-TW" dirty="0" smtClean="0"/>
              <a:t>(</a:t>
            </a:r>
            <a:r>
              <a:rPr lang="zh-TW" altLang="en-US" dirty="0" smtClean="0"/>
              <a:t>比如說他們的灰度</a:t>
            </a:r>
            <a:r>
              <a:rPr lang="en-US" altLang="zh-TW" dirty="0" smtClean="0"/>
              <a:t>)</a:t>
            </a:r>
            <a:r>
              <a:rPr lang="zh-TW" altLang="en-US" dirty="0" smtClean="0"/>
              <a:t>那麼這個</a:t>
            </a:r>
            <a:r>
              <a:rPr lang="en-US" altLang="zh-TW" dirty="0" smtClean="0"/>
              <a:t>energy term</a:t>
            </a:r>
            <a:r>
              <a:rPr lang="zh-TW" altLang="en-US" dirty="0" smtClean="0"/>
              <a:t>就會越大，越不向的話就會趨近於零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6116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紅色是前景</a:t>
            </a:r>
            <a:endParaRPr lang="en-US" altLang="zh-TW" dirty="0" smtClean="0"/>
          </a:p>
          <a:p>
            <a:r>
              <a:rPr lang="zh-TW" altLang="en-US" dirty="0" smtClean="0"/>
              <a:t>藍色是背景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9776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也可以把此問題改成用圖來表示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的組成就是原本圖上的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外，另外多兩個點，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sink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一般表示前景，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表示背景</a:t>
            </a: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每條邊上的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，就是前面講的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普通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boundary term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來決定，跟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term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決定</a:t>
            </a: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找到一個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可以把點分成兩個集合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不相交的集合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T)</a:t>
            </a:r>
          </a:p>
          <a:p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minium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就是此時這樣切時所有邊的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總和，也等於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maxium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很明顯，發生在目標和背景邊界處的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就是我們想要的</a:t>
            </a: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最小割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 smtClean="0">
                <a:hlinkClick r:id="rId3"/>
              </a:rPr>
              <a:t>http://wenku.baidu.com/view/d9c9b9220722192e4536f6e1.html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http://rritw.com/a/bianchengyuyan/C__/20130123/296053.html</a:t>
            </a:r>
            <a:endParaRPr lang="en-US" altLang="zh-TW" dirty="0" smtClean="0"/>
          </a:p>
          <a:p>
            <a:r>
              <a:rPr lang="en-US" altLang="zh-TW" dirty="0" smtClean="0">
                <a:hlinkClick r:id="rId5"/>
              </a:rPr>
              <a:t>http://courses.engr.illinois.edu/cs543/sp2011/lectures/Lecture%2012%20-%20MRFs%20and%20Graph%20Cut%20Segmentation%20-%20Vision_Spring2011.pdf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451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major extension to the original binary segmentation formulation is the addition of directed edges.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prefers light to dark transitions or vice versa.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8560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 allows their system to operate given minimal user input, such as a single bounding box —the background color model is initialized from a strip of pixels around the box outline, and the foreground color model is initialized from the interior pixels. </a:t>
            </a:r>
          </a:p>
          <a:p>
            <a:r>
              <a:rPr lang="en-US" altLang="zh-TW" dirty="0" smtClean="0"/>
              <a:t>This process runs iteratively to re-estimates the region statistics until resulting better region statistics.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cont:contour</a:t>
            </a:r>
            <a:r>
              <a:rPr lang="en-US" altLang="zh-TW" dirty="0" smtClean="0"/>
              <a:t> </a:t>
            </a:r>
            <a:r>
              <a:rPr lang="zh-TW" altLang="en-US" dirty="0" smtClean="0"/>
              <a:t>輪廓表示的能量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彈性能量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err="1" smtClean="0"/>
              <a:t>curv:curvature</a:t>
            </a:r>
            <a:r>
              <a:rPr lang="zh-TW" altLang="en-US" dirty="0" smtClean="0"/>
              <a:t> 曲率表示的能量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一次微分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表輪廓的連續性</a:t>
            </a:r>
            <a:endParaRPr lang="en-US" altLang="zh-TW" dirty="0" smtClean="0"/>
          </a:p>
          <a:p>
            <a:r>
              <a:rPr lang="zh-TW" altLang="en-US" dirty="0" smtClean="0"/>
              <a:t>二次微分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表輪廓的曲率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Alpha</a:t>
            </a:r>
            <a:r>
              <a:rPr lang="zh-TW" altLang="en-US" dirty="0" smtClean="0"/>
              <a:t>越大蛇就會收縮得越快，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越大</a:t>
            </a:r>
            <a:r>
              <a:rPr lang="en-US" altLang="zh-TW" dirty="0" smtClean="0"/>
              <a:t>,</a:t>
            </a:r>
            <a:r>
              <a:rPr lang="zh-TW" altLang="en-US" dirty="0" smtClean="0"/>
              <a:t>曲線就會越平滑</a:t>
            </a:r>
            <a:endParaRPr lang="en-US" altLang="zh-TW" dirty="0" smtClean="0"/>
          </a:p>
          <a:p>
            <a:r>
              <a:rPr lang="zh-TW" altLang="en-US" dirty="0" smtClean="0"/>
              <a:t>方程式決定曲線是否可以再這一點伸展</a:t>
            </a:r>
            <a:r>
              <a:rPr lang="en-US" altLang="zh-TW" dirty="0" smtClean="0"/>
              <a:t>or</a:t>
            </a:r>
            <a:r>
              <a:rPr lang="zh-TW" altLang="en-US" dirty="0" smtClean="0"/>
              <a:t>彎曲</a:t>
            </a:r>
            <a:endParaRPr lang="en-US" altLang="zh-TW" dirty="0" smtClean="0"/>
          </a:p>
          <a:p>
            <a:r>
              <a:rPr lang="zh-TW" altLang="en-US" dirty="0" smtClean="0"/>
              <a:t>如果</a:t>
            </a:r>
            <a:r>
              <a:rPr lang="en-US" altLang="zh-TW" dirty="0" smtClean="0"/>
              <a:t>noise</a:t>
            </a:r>
            <a:r>
              <a:rPr lang="zh-TW" altLang="en-US" dirty="0" smtClean="0"/>
              <a:t>越大</a:t>
            </a:r>
            <a:r>
              <a:rPr lang="en-US" altLang="zh-TW" dirty="0" smtClean="0"/>
              <a:t>,alpha</a:t>
            </a:r>
            <a:r>
              <a:rPr lang="zh-TW" altLang="en-US" dirty="0" smtClean="0"/>
              <a:t>跟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就要越大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合理的選擇</a:t>
            </a:r>
            <a:r>
              <a:rPr lang="en-US" altLang="zh-TW" dirty="0" smtClean="0"/>
              <a:t>alpha</a:t>
            </a:r>
            <a:r>
              <a:rPr lang="zh-TW" altLang="en-US" dirty="0" smtClean="0"/>
              <a:t>跟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可以讓輪廓收縮到合理的位置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外部能量</a:t>
            </a:r>
            <a:r>
              <a:rPr lang="en-US" altLang="zh-TW" dirty="0" smtClean="0"/>
              <a:t>=</a:t>
            </a:r>
            <a:r>
              <a:rPr lang="zh-TW" altLang="en-US" dirty="0" smtClean="0"/>
              <a:t>圖像力</a:t>
            </a:r>
            <a:r>
              <a:rPr lang="en-US" altLang="zh-TW" dirty="0" smtClean="0"/>
              <a:t>+</a:t>
            </a:r>
            <a:r>
              <a:rPr lang="zh-TW" altLang="en-US" dirty="0" smtClean="0"/>
              <a:t>約束力</a:t>
            </a:r>
            <a:endParaRPr lang="en-US" altLang="zh-TW" dirty="0" smtClean="0"/>
          </a:p>
          <a:p>
            <a:r>
              <a:rPr lang="zh-TW" altLang="en-US" dirty="0" smtClean="0"/>
              <a:t>圖像力的組成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線</a:t>
            </a:r>
            <a:r>
              <a:rPr lang="en-US" altLang="zh-TW" dirty="0" smtClean="0"/>
              <a:t>,</a:t>
            </a:r>
            <a:r>
              <a:rPr lang="zh-TW" altLang="en-US" dirty="0" smtClean="0"/>
              <a:t>邊緣</a:t>
            </a:r>
            <a:r>
              <a:rPr lang="en-US" altLang="zh-TW" dirty="0" smtClean="0"/>
              <a:t>,</a:t>
            </a:r>
            <a:r>
              <a:rPr lang="zh-TW" altLang="en-US" dirty="0" smtClean="0"/>
              <a:t>終端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87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Wiggle:</a:t>
            </a:r>
            <a:r>
              <a:rPr lang="zh-TW" altLang="en-US" dirty="0" smtClean="0"/>
              <a:t>擺動</a:t>
            </a:r>
            <a:endParaRPr lang="en-US" altLang="zh-TW" dirty="0" smtClean="0"/>
          </a:p>
          <a:p>
            <a:r>
              <a:rPr lang="en-US" altLang="zh-TW" dirty="0" smtClean="0"/>
              <a:t>Slither:</a:t>
            </a:r>
            <a:r>
              <a:rPr lang="zh-TW" altLang="en-US" dirty="0" smtClean="0"/>
              <a:t>滑行</a:t>
            </a:r>
            <a:endParaRPr lang="en-US" altLang="zh-TW" dirty="0" smtClean="0"/>
          </a:p>
          <a:p>
            <a:r>
              <a:rPr lang="zh-TW" altLang="en-US" dirty="0" smtClean="0"/>
              <a:t>故得名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11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為了得到最佳解，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net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可以以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一些點不用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藍色的圈圈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城市的吸引力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機率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的點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黑色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:snake: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初始位置是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點的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9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C30-ABA9-4131-89D1-4378ED7EBEE7}" type="datetimeFigureOut">
              <a:rPr lang="zh-TW" altLang="en-US" smtClean="0"/>
              <a:pPr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Autofit/>
          </a:bodyPr>
          <a:lstStyle/>
          <a:p>
            <a:r>
              <a:rPr lang="en-US" altLang="zh-TW" sz="6000" b="1" dirty="0" smtClean="0"/>
              <a:t>Chapter 5</a:t>
            </a:r>
          </a:p>
          <a:p>
            <a:r>
              <a:rPr lang="en-US" altLang="zh-TW" sz="6000" b="1" dirty="0" smtClean="0"/>
              <a:t>Segmentation</a:t>
            </a:r>
            <a:endParaRPr lang="zh-TW" altLang="en-US" sz="6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07174" y="5229200"/>
            <a:ext cx="4536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Presenter: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林瀚毅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Mail:d03922006@ntu.edu.tw</a:t>
            </a:r>
            <a:endParaRPr kumimoji="0"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Elastic Nets and Slippery Springs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Applying to TSP (Traveling Salesman Problem):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8643966" cy="42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21014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Elastic Nets and Slippery </a:t>
            </a:r>
            <a:r>
              <a:rPr lang="en-US" altLang="zh-TW" dirty="0"/>
              <a:t>Springs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Probabilistic interpretation:</a:t>
            </a:r>
          </a:p>
          <a:p>
            <a:pPr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i="1" dirty="0" err="1" smtClean="0"/>
              <a:t>i</a:t>
            </a:r>
            <a:r>
              <a:rPr lang="en-US" altLang="zh-TW" dirty="0" smtClean="0"/>
              <a:t>: each snake node</a:t>
            </a:r>
          </a:p>
          <a:p>
            <a:pPr lvl="1"/>
            <a:r>
              <a:rPr lang="en-US" altLang="zh-TW" i="1" dirty="0" smtClean="0"/>
              <a:t>j</a:t>
            </a:r>
            <a:r>
              <a:rPr lang="en-US" altLang="zh-TW" dirty="0" smtClean="0"/>
              <a:t>: each city</a:t>
            </a:r>
          </a:p>
          <a:p>
            <a:pPr lvl="1"/>
            <a:r>
              <a:rPr lang="el-GR" altLang="zh-TW" i="1" dirty="0" smtClean="0"/>
              <a:t>σ</a:t>
            </a:r>
            <a:r>
              <a:rPr lang="en-US" altLang="zh-TW" dirty="0" smtClean="0"/>
              <a:t>: standard deviation of the Gaussian</a:t>
            </a:r>
          </a:p>
          <a:p>
            <a:pPr lvl="1"/>
            <a:r>
              <a:rPr lang="en-US" altLang="zh-TW" i="1" dirty="0" err="1" smtClean="0"/>
              <a:t>d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: Euclidean distance between a tour point </a:t>
            </a:r>
            <a:r>
              <a:rPr lang="en-US" altLang="zh-TW" i="1" dirty="0" smtClean="0"/>
              <a:t>f(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 and a city location </a:t>
            </a:r>
            <a:r>
              <a:rPr lang="en-US" altLang="zh-TW" i="1" dirty="0" smtClean="0"/>
              <a:t>d(j)</a:t>
            </a:r>
            <a:endParaRPr lang="zh-TW" alt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572164" cy="99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5016"/>
            <a:ext cx="3000396" cy="8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tour </a:t>
            </a:r>
            <a:r>
              <a:rPr lang="en-US" altLang="zh-TW" i="1" dirty="0" smtClean="0"/>
              <a:t>f(s)</a:t>
            </a:r>
            <a:r>
              <a:rPr lang="en-US" altLang="zh-TW" dirty="0" smtClean="0"/>
              <a:t> is initialized as a small circle around the mean of the city points and </a:t>
            </a:r>
            <a:r>
              <a:rPr lang="el-GR" altLang="zh-TW" i="1" dirty="0" smtClean="0"/>
              <a:t>σ</a:t>
            </a:r>
            <a:r>
              <a:rPr lang="en-US" altLang="zh-TW" dirty="0" smtClean="0"/>
              <a:t> is progressively lowered.</a:t>
            </a:r>
          </a:p>
          <a:p>
            <a:r>
              <a:rPr lang="en-US" altLang="zh-TW" dirty="0" smtClean="0"/>
              <a:t>Slippery spring: this allows the association between constraints (cities) and curve (tour) points to evolve over time.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7803714" cy="88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260648"/>
            <a:ext cx="86868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Elastic Nets and Slippery Springs (cont’d)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Approximations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Snakes sometimes exhibit too many degrees of freedom, making it more likely that they can get trapped in local minima during their evolution.</a:t>
            </a:r>
          </a:p>
          <a:p>
            <a:r>
              <a:rPr lang="en-US" altLang="zh-TW" dirty="0" smtClean="0"/>
              <a:t>Use 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approximations to control the snake with fewer degrees of freedom.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Prior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46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5.1.2 Dynamic snakes and CONDENSATION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many applications of active contours, the object of interest is being tracked from frame to frame as it deforms and evolves. </a:t>
            </a:r>
          </a:p>
          <a:p>
            <a:r>
              <a:rPr lang="en-US" altLang="zh-TW" dirty="0" smtClean="0"/>
              <a:t>In this case, it make sense to use estimates from the previous frame to predict and constrain the new estimates.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 uses estimates from the previous frame to predict and constrain the new estimates.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t</a:t>
            </a:r>
            <a:r>
              <a:rPr lang="en-US" altLang="zh-TW" dirty="0" smtClean="0"/>
              <a:t>: current state variable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t-1</a:t>
            </a:r>
            <a:r>
              <a:rPr lang="en-US" altLang="zh-TW" dirty="0" smtClean="0"/>
              <a:t>: previous state variable</a:t>
            </a:r>
          </a:p>
          <a:p>
            <a:pPr lvl="1"/>
            <a:r>
              <a:rPr lang="en-US" altLang="zh-TW" i="1" dirty="0" smtClean="0"/>
              <a:t>A</a:t>
            </a:r>
            <a:r>
              <a:rPr lang="en-US" altLang="zh-TW" dirty="0" smtClean="0"/>
              <a:t>: linear transition matrix</a:t>
            </a:r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: noise vector, which is often modeled as a Gaussian</a:t>
            </a:r>
          </a:p>
          <a:p>
            <a:endParaRPr lang="en-US" altLang="zh-TW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4141275" cy="6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76404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500990" cy="51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Particle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Particle filtering techniques represent a probability distribution using a collection of weighted point samples.</a:t>
            </a:r>
          </a:p>
          <a:p>
            <a:r>
              <a:rPr lang="en-US" altLang="zh-TW" dirty="0" smtClean="0"/>
              <a:t>Then use CONDENSATION to estimate.</a:t>
            </a:r>
          </a:p>
          <a:p>
            <a:r>
              <a:rPr lang="en-US" altLang="zh-TW" dirty="0"/>
              <a:t>(</a:t>
            </a:r>
            <a:r>
              <a:rPr lang="en-US" altLang="zh-TW" cap="all" dirty="0">
                <a:solidFill>
                  <a:srgbClr val="FF0000"/>
                </a:solidFill>
              </a:rPr>
              <a:t>Con</a:t>
            </a:r>
            <a:r>
              <a:rPr lang="en-US" altLang="zh-TW" dirty="0"/>
              <a:t>ditional </a:t>
            </a:r>
            <a:r>
              <a:rPr lang="en-US" altLang="zh-TW" cap="all" dirty="0">
                <a:solidFill>
                  <a:srgbClr val="FF0000"/>
                </a:solidFill>
              </a:rPr>
              <a:t>Dens</a:t>
            </a:r>
            <a:r>
              <a:rPr lang="en-US" altLang="zh-TW" dirty="0"/>
              <a:t>ity Propag</a:t>
            </a:r>
            <a:r>
              <a:rPr lang="en-US" altLang="zh-TW" cap="all" dirty="0">
                <a:solidFill>
                  <a:srgbClr val="FF0000"/>
                </a:solidFill>
              </a:rPr>
              <a:t>ation</a:t>
            </a:r>
            <a:r>
              <a:rPr lang="en-US" altLang="zh-TW" dirty="0"/>
              <a:t> )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49815"/>
            <a:ext cx="6233410" cy="238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Segmentation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5.1 Active Contours</a:t>
            </a:r>
          </a:p>
          <a:p>
            <a:r>
              <a:rPr lang="en-US" altLang="zh-TW" dirty="0" smtClean="0"/>
              <a:t>5.2 Split and Merge</a:t>
            </a:r>
          </a:p>
          <a:p>
            <a:r>
              <a:rPr lang="en-US" altLang="zh-TW" dirty="0" smtClean="0"/>
              <a:t>5.3 Mean Shift and Mode Finding</a:t>
            </a:r>
          </a:p>
          <a:p>
            <a:r>
              <a:rPr lang="en-US" altLang="zh-TW" dirty="0" smtClean="0"/>
              <a:t>5.4 Normalized Cuts</a:t>
            </a:r>
          </a:p>
          <a:p>
            <a:r>
              <a:rPr lang="en-US" altLang="zh-TW" dirty="0" smtClean="0"/>
              <a:t>5.5 Graph Cuts and Energy-based Methods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CONditional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DENSity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propagATION</a:t>
            </a:r>
            <a:r>
              <a:rPr lang="en-US" altLang="zh-TW" dirty="0" smtClean="0"/>
              <a:t>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70967"/>
            <a:ext cx="7072362" cy="53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CONditional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DENSity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propagATION</a:t>
            </a:r>
            <a:r>
              <a:rPr lang="en-US" altLang="zh-TW" dirty="0" smtClean="0"/>
              <a:t>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43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5.1.3 Scissors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Scissors can draw a better curve (optimal curve path) that clings to high-contrast edges as the user draws a rough outline.</a:t>
            </a:r>
          </a:p>
          <a:p>
            <a:r>
              <a:rPr lang="en-US" altLang="zh-TW" dirty="0"/>
              <a:t>Semi-automatic </a:t>
            </a:r>
            <a:r>
              <a:rPr lang="en-US" altLang="zh-TW" dirty="0" smtClean="0"/>
              <a:t>segmentation</a:t>
            </a:r>
          </a:p>
          <a:p>
            <a:r>
              <a:rPr lang="en-US" altLang="zh-TW" dirty="0" smtClean="0"/>
              <a:t>Algorithm:</a:t>
            </a:r>
          </a:p>
          <a:p>
            <a:pPr lvl="1"/>
            <a:r>
              <a:rPr lang="en-US" altLang="zh-TW" dirty="0" smtClean="0"/>
              <a:t>Step 1: Associate edges that are likely to be boundary elements.</a:t>
            </a:r>
          </a:p>
          <a:p>
            <a:pPr lvl="1"/>
            <a:r>
              <a:rPr lang="en-US" altLang="zh-TW" dirty="0" smtClean="0"/>
              <a:t>Step 2: Continuously </a:t>
            </a:r>
            <a:r>
              <a:rPr lang="en-US" altLang="zh-TW" dirty="0" err="1" smtClean="0"/>
              <a:t>recompute</a:t>
            </a:r>
            <a:r>
              <a:rPr lang="en-US" altLang="zh-TW" dirty="0" smtClean="0"/>
              <a:t> the lowest cost path between the starting point and the current mouse location using </a:t>
            </a:r>
            <a:r>
              <a:rPr lang="en-US" altLang="zh-TW" dirty="0" err="1" smtClean="0"/>
              <a:t>Dijkstra’s</a:t>
            </a:r>
            <a:r>
              <a:rPr lang="en-US" altLang="zh-TW" dirty="0" smtClean="0"/>
              <a:t> algorithm.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Scissors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14370" cy="51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5.1.4 Level Sets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the active contours based on parametric curves of the form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), as the shape changes dramatically, curve </a:t>
            </a:r>
            <a:r>
              <a:rPr lang="en-US" altLang="zh-TW" dirty="0" err="1" smtClean="0"/>
              <a:t>reparameterization</a:t>
            </a:r>
            <a:r>
              <a:rPr lang="en-US" altLang="zh-TW" dirty="0" smtClean="0"/>
              <a:t> may also be required.</a:t>
            </a:r>
          </a:p>
          <a:p>
            <a:r>
              <a:rPr lang="en-US" altLang="zh-TW" dirty="0" smtClean="0"/>
              <a:t>Level sets use 2D embedding function </a:t>
            </a:r>
            <a:r>
              <a:rPr lang="el-GR" altLang="zh-TW" i="1" dirty="0" smtClean="0"/>
              <a:t>φ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 instead of the curve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39" y="4221088"/>
            <a:ext cx="3063776" cy="229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example is the geodesic active contour: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g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I</a:t>
            </a:r>
            <a:r>
              <a:rPr lang="en-US" altLang="zh-TW" dirty="0" smtClean="0"/>
              <a:t>): snake edge potential (gradient)</a:t>
            </a:r>
          </a:p>
          <a:p>
            <a:pPr lvl="1"/>
            <a:r>
              <a:rPr lang="el-GR" altLang="zh-TW" i="1" dirty="0" smtClean="0"/>
              <a:t>φ</a:t>
            </a:r>
            <a:r>
              <a:rPr lang="en-US" altLang="zh-TW" dirty="0" smtClean="0"/>
              <a:t>: signed distance function away from the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738119" cy="19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 smtClean="0"/>
              <a:t>According to </a:t>
            </a:r>
            <a:r>
              <a:rPr lang="en-US" altLang="zh-TW" sz="3200" i="1" dirty="0" smtClean="0"/>
              <a:t>g</a:t>
            </a:r>
            <a:r>
              <a:rPr lang="en-US" altLang="zh-TW" sz="3200" dirty="0" smtClean="0"/>
              <a:t>(</a:t>
            </a:r>
            <a:r>
              <a:rPr lang="en-US" altLang="zh-TW" sz="3200" i="1" dirty="0" smtClean="0"/>
              <a:t>I</a:t>
            </a:r>
            <a:r>
              <a:rPr lang="en-US" altLang="zh-TW" sz="3200" dirty="0" smtClean="0"/>
              <a:t>), the first term can straighten the curve and the second term encourages the curve to migrate towards minima of </a:t>
            </a:r>
            <a:r>
              <a:rPr lang="en-US" altLang="zh-TW" sz="3200" i="1" dirty="0" smtClean="0"/>
              <a:t>g</a:t>
            </a:r>
            <a:r>
              <a:rPr lang="en-US" altLang="zh-TW" sz="3200" dirty="0" smtClean="0"/>
              <a:t>(</a:t>
            </a:r>
            <a:r>
              <a:rPr lang="en-US" altLang="zh-TW" sz="3200" i="1" dirty="0" smtClean="0"/>
              <a:t>I</a:t>
            </a:r>
            <a:r>
              <a:rPr lang="en-US" altLang="zh-TW" sz="3200" dirty="0" smtClean="0"/>
              <a:t>).</a:t>
            </a:r>
          </a:p>
          <a:p>
            <a:r>
              <a:rPr lang="en-US" altLang="zh-TW" dirty="0" smtClean="0"/>
              <a:t>Level-set is still susceptible to local minima. </a:t>
            </a:r>
          </a:p>
          <a:p>
            <a:r>
              <a:rPr lang="en-US" altLang="zh-TW" dirty="0" smtClean="0"/>
              <a:t>An alternative approach is to use the energy measurement inside and outside the segmented regions.</a:t>
            </a:r>
            <a:endParaRPr lang="en-US" altLang="zh-TW" sz="88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9623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Split and Merge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Watershed</a:t>
            </a:r>
          </a:p>
          <a:p>
            <a:r>
              <a:rPr lang="en-US" altLang="zh-TW" dirty="0" smtClean="0"/>
              <a:t>Region splitting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merging</a:t>
            </a:r>
          </a:p>
          <a:p>
            <a:r>
              <a:rPr lang="en-US" altLang="zh-TW" dirty="0"/>
              <a:t>Graph-based </a:t>
            </a:r>
            <a:r>
              <a:rPr lang="en-US" altLang="zh-TW" dirty="0" smtClean="0"/>
              <a:t>Segmentation</a:t>
            </a:r>
          </a:p>
          <a:p>
            <a:r>
              <a:rPr lang="en-US" altLang="zh-TW" dirty="0"/>
              <a:t>k-means clustering</a:t>
            </a:r>
          </a:p>
          <a:p>
            <a:r>
              <a:rPr lang="en-US" altLang="zh-TW" dirty="0"/>
              <a:t>Mean Shift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5.2.1 Watershed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efficient way to compute such regions is to start flooding the landscape at all of the local minima and to label ridges wherever differently evolving components meet.</a:t>
            </a:r>
          </a:p>
          <a:p>
            <a:r>
              <a:rPr lang="en-US" altLang="zh-TW" dirty="0" smtClean="0"/>
              <a:t>Watershed segmentation is often used with the user manual marks corresponding to the centers of different desired components.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Segmentation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77366"/>
            <a:ext cx="7500990" cy="558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Watershed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14488"/>
            <a:ext cx="9144001" cy="42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5.2.2 Region Splitting </a:t>
            </a:r>
            <a:br>
              <a:rPr lang="en-US" altLang="zh-TW" dirty="0" smtClean="0"/>
            </a:br>
            <a:r>
              <a:rPr lang="en-US" altLang="zh-TW" dirty="0" smtClean="0"/>
              <a:t>(Divisive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 Computes a histogram for the whole image.</a:t>
            </a:r>
          </a:p>
          <a:p>
            <a:r>
              <a:rPr lang="en-US" altLang="zh-TW" dirty="0" smtClean="0"/>
              <a:t>Step 2: Finds a threshold that best separates the large peaks in the histogram.</a:t>
            </a:r>
          </a:p>
          <a:p>
            <a:r>
              <a:rPr lang="en-US" altLang="zh-TW" dirty="0" smtClean="0"/>
              <a:t>Step 3: Repeated until regions are either fairly uniform or below a certain size.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5.2.3 Region Merging </a:t>
            </a:r>
            <a:br>
              <a:rPr lang="en-US" altLang="zh-TW" dirty="0" smtClean="0"/>
            </a:br>
            <a:r>
              <a:rPr lang="en-US" altLang="zh-TW" dirty="0" smtClean="0"/>
              <a:t>(Agglomerative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various criterions of merging regions:</a:t>
            </a:r>
          </a:p>
          <a:p>
            <a:pPr lvl="1"/>
            <a:r>
              <a:rPr lang="en-US" altLang="zh-TW" dirty="0" smtClean="0"/>
              <a:t>Relative boundary lengths and the strength of the visible edges at these boundaries</a:t>
            </a:r>
          </a:p>
          <a:p>
            <a:pPr lvl="1"/>
            <a:r>
              <a:rPr lang="en-US" altLang="zh-TW" dirty="0" smtClean="0"/>
              <a:t>Distance between closest points and farthest points</a:t>
            </a:r>
          </a:p>
          <a:p>
            <a:pPr lvl="1"/>
            <a:r>
              <a:rPr lang="en-US" altLang="zh-TW" dirty="0" smtClean="0"/>
              <a:t>Average color difference or whose regions are too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5.2.4 Graph-based Segmentation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algorithm uses relative dissimilarities between regions to determine which ones should be merged.</a:t>
            </a:r>
          </a:p>
          <a:p>
            <a:r>
              <a:rPr lang="en-US" altLang="zh-TW" dirty="0" smtClean="0"/>
              <a:t>Internal difference for any region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MST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minimum spanning tree of </a:t>
            </a:r>
            <a:r>
              <a:rPr lang="en-US" altLang="zh-TW" i="1" dirty="0" smtClean="0"/>
              <a:t>R</a:t>
            </a:r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e</a:t>
            </a:r>
            <a:r>
              <a:rPr lang="en-US" altLang="zh-TW" dirty="0" smtClean="0"/>
              <a:t>): intensity differences of an edge in </a:t>
            </a:r>
            <a:r>
              <a:rPr lang="en-US" altLang="zh-TW" i="1" dirty="0" smtClean="0"/>
              <a:t>MST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4086240" cy="6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Segmentation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Difference between two adjacent regions: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Minimum internal difference of these two regions:</a:t>
            </a:r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l-GR" altLang="zh-TW" i="1" dirty="0" smtClean="0"/>
              <a:t>τ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heuristic region penalty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130535" cy="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8386790" cy="6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Segmentation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</a:t>
            </a:r>
            <a:r>
              <a:rPr lang="en-US" altLang="zh-TW" i="1" dirty="0" smtClean="0"/>
              <a:t>Dif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R2</a:t>
            </a:r>
            <a:r>
              <a:rPr lang="en-US" altLang="zh-TW" dirty="0" smtClean="0"/>
              <a:t>) &lt; </a:t>
            </a:r>
            <a:r>
              <a:rPr lang="en-US" altLang="zh-TW" i="1" dirty="0" smtClean="0"/>
              <a:t>Mint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R2</a:t>
            </a:r>
            <a:r>
              <a:rPr lang="en-US" altLang="zh-TW" dirty="0" smtClean="0"/>
              <a:t>) then merge these two adjacent regions.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815168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5.2.5 Probabilistic Aggregation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431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Minimal external difference between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</a:t>
            </a:r>
          </a:p>
          <a:p>
            <a:pPr lvl="1">
              <a:buNone/>
            </a:pPr>
            <a:endParaRPr lang="en-US" altLang="zh-TW" i="1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30000" dirty="0" smtClean="0"/>
              <a:t>+</a:t>
            </a:r>
            <a:r>
              <a:rPr lang="en-US" altLang="zh-TW" dirty="0" smtClean="0"/>
              <a:t> = min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|</a:t>
            </a:r>
            <a:r>
              <a:rPr lang="en-US" altLang="zh-TW" i="1" dirty="0" smtClean="0"/>
              <a:t> 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| and </a:t>
            </a:r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 is the difference in average intensities between regions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k</a:t>
            </a:r>
            <a:endParaRPr lang="en-US" altLang="zh-TW" i="1" baseline="-25000" dirty="0" smtClean="0"/>
          </a:p>
          <a:p>
            <a:r>
              <a:rPr lang="en-US" altLang="zh-TW" dirty="0" smtClean="0"/>
              <a:t>Average intensity difference:</a:t>
            </a:r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30000" dirty="0" smtClean="0"/>
              <a:t>-</a:t>
            </a:r>
            <a:r>
              <a:rPr lang="en-US" altLang="zh-TW" dirty="0" smtClean="0"/>
              <a:t> = </a:t>
            </a:r>
            <a:r>
              <a:rPr lang="el-GR" altLang="zh-TW" dirty="0" smtClean="0"/>
              <a:t>Σ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(</a:t>
            </a:r>
            <a:r>
              <a:rPr lang="el-GR" altLang="zh-TW" i="1" dirty="0" smtClean="0"/>
              <a:t>τ</a:t>
            </a:r>
            <a:r>
              <a:rPr lang="en-US" altLang="zh-TW" i="1" baseline="-25000" dirty="0" err="1" smtClean="0"/>
              <a:t>ik</a:t>
            </a:r>
            <a:r>
              <a:rPr lang="en-US" altLang="zh-TW" i="1" dirty="0" smtClean="0"/>
              <a:t> 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/ </a:t>
            </a:r>
            <a:r>
              <a:rPr lang="el-GR" altLang="zh-TW" dirty="0" smtClean="0"/>
              <a:t>Σ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(</a:t>
            </a:r>
            <a:r>
              <a:rPr lang="el-GR" altLang="zh-TW" i="1" dirty="0" smtClean="0"/>
              <a:t>τ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</a:t>
            </a:r>
            <a:r>
              <a:rPr lang="el-GR" altLang="zh-TW" dirty="0" smtClean="0"/>
              <a:t>τ</a:t>
            </a:r>
            <a:r>
              <a:rPr lang="en-US" altLang="zh-TW" baseline="-25000" dirty="0" err="1" smtClean="0"/>
              <a:t>ik</a:t>
            </a:r>
            <a:r>
              <a:rPr lang="en-US" altLang="zh-TW" dirty="0" smtClean="0"/>
              <a:t> is the boundary length between regions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k</a:t>
            </a: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36912"/>
            <a:ext cx="3714776" cy="6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198" y="4747009"/>
            <a:ext cx="26557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95536" y="1484784"/>
            <a:ext cx="34419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/>
              <a:t>Gray level </a:t>
            </a:r>
            <a:r>
              <a:rPr lang="en-US" altLang="zh-TW" sz="3000" b="1" dirty="0" smtClean="0"/>
              <a:t>similarity:</a:t>
            </a:r>
            <a:endParaRPr lang="en-US" altLang="zh-TW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Aggregation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2089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pairwise</a:t>
            </a:r>
            <a:r>
              <a:rPr lang="en-US" altLang="zh-TW" dirty="0" smtClean="0"/>
              <a:t> statistics </a:t>
            </a:r>
            <a:r>
              <a:rPr lang="el-GR" altLang="zh-TW" i="1" dirty="0" smtClean="0"/>
              <a:t>σ</a:t>
            </a:r>
            <a:r>
              <a:rPr lang="en-US" altLang="zh-TW" i="1" baseline="-25000" dirty="0" smtClean="0"/>
              <a:t>local</a:t>
            </a:r>
            <a:r>
              <a:rPr lang="en-US" altLang="zh-TW" i="1" baseline="30000" dirty="0" smtClean="0"/>
              <a:t>+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</a:t>
            </a:r>
            <a:r>
              <a:rPr lang="el-GR" altLang="zh-TW" i="1" dirty="0" smtClean="0"/>
              <a:t>σ</a:t>
            </a:r>
            <a:r>
              <a:rPr lang="en-US" altLang="zh-TW" i="1" baseline="-25000" dirty="0" smtClean="0"/>
              <a:t>local</a:t>
            </a:r>
            <a:r>
              <a:rPr lang="en-US" altLang="zh-TW" i="1" baseline="30000" dirty="0" smtClean="0"/>
              <a:t>-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are used to compute the likelihoods </a:t>
            </a:r>
            <a:r>
              <a:rPr lang="en-US" altLang="zh-TW" i="1" dirty="0" err="1" smtClean="0"/>
              <a:t>p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 that two regions should be merged.</a:t>
            </a:r>
          </a:p>
          <a:p>
            <a:r>
              <a:rPr lang="en-US" altLang="zh-TW" dirty="0" smtClean="0"/>
              <a:t>Definition of strong coupling: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C</a:t>
            </a:r>
            <a:r>
              <a:rPr lang="en-US" altLang="zh-TW" dirty="0" smtClean="0"/>
              <a:t>: a subset of </a:t>
            </a:r>
            <a:r>
              <a:rPr lang="en-US" altLang="zh-TW" i="1" dirty="0" smtClean="0"/>
              <a:t>V</a:t>
            </a:r>
          </a:p>
          <a:p>
            <a:pPr lvl="1"/>
            <a:r>
              <a:rPr lang="el-GR" altLang="zh-TW" i="1" dirty="0" smtClean="0"/>
              <a:t>φ</a:t>
            </a:r>
            <a:r>
              <a:rPr lang="en-US" altLang="zh-TW" dirty="0" smtClean="0"/>
              <a:t>: usually set to 0.2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79"/>
            <a:ext cx="2225516" cy="113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95536" y="1484784"/>
            <a:ext cx="3050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 smtClean="0"/>
              <a:t>Texture similarity:</a:t>
            </a:r>
            <a:endParaRPr lang="en-US" altLang="zh-TW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Aggregation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02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 Mean Shift and Mode Finding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501090" cy="54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 Active Contours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Snakes</a:t>
            </a:r>
          </a:p>
          <a:p>
            <a:r>
              <a:rPr lang="en-US" altLang="zh-TW" dirty="0" smtClean="0"/>
              <a:t>Scissors</a:t>
            </a:r>
          </a:p>
          <a:p>
            <a:r>
              <a:rPr lang="en-US" altLang="zh-TW" dirty="0" smtClean="0"/>
              <a:t>Level Sets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5.3.1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-means and Mixtures of Gaussians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K</a:t>
            </a:r>
            <a:r>
              <a:rPr lang="en-US" altLang="zh-TW" dirty="0" smtClean="0"/>
              <a:t>-means:</a:t>
            </a:r>
          </a:p>
          <a:p>
            <a:pPr lvl="1"/>
            <a:r>
              <a:rPr lang="en-US" altLang="zh-TW" dirty="0" smtClean="0"/>
              <a:t>Step 1: Give the number of clusters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it is supposed to find. Then choose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samples as the centers of clusters. We call the set of centers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Step 2: Use fixed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 to compute the square error for all pixels, then we can get the clusters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which has least square error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 smtClean="0"/>
              <a:t>K</a:t>
            </a:r>
            <a:r>
              <a:rPr lang="en-US" altLang="zh-TW" dirty="0" smtClean="0"/>
              <a:t>-means and Mixtures of Gaussians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dirty="0" smtClean="0"/>
              <a:t>Step 3: Use fixed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compute the square error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. If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dirty="0" smtClean="0"/>
              <a:t> =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 then stop and we get the final clusters.</a:t>
            </a:r>
          </a:p>
          <a:p>
            <a:pPr lvl="1"/>
            <a:r>
              <a:rPr lang="en-US" altLang="zh-TW" dirty="0" smtClean="0"/>
              <a:t>Step 4: If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≠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 then use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find new cluster centers </a:t>
            </a:r>
            <a:r>
              <a:rPr lang="en-US" altLang="zh-TW" i="1" dirty="0" smtClean="0"/>
              <a:t>Y’</a:t>
            </a:r>
            <a:r>
              <a:rPr lang="en-US" altLang="zh-TW" dirty="0" smtClean="0"/>
              <a:t>. Go to Step 2 and find new cluster </a:t>
            </a:r>
            <a:r>
              <a:rPr lang="en-US" altLang="zh-TW" i="1" dirty="0" smtClean="0"/>
              <a:t>U’</a:t>
            </a:r>
            <a:r>
              <a:rPr lang="en-US" altLang="zh-TW" dirty="0" smtClean="0"/>
              <a:t>, iteratively.</a:t>
            </a:r>
          </a:p>
          <a:p>
            <a:r>
              <a:rPr lang="en-US" altLang="zh-TW" dirty="0" smtClean="0"/>
              <a:t>Use mixtures of Gaussians to model the superposition of density distributions, and then adopt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-means to find clusters.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5.3.2 Mean Shift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Mean shift segmentation is the inverse of the watershed algorithm =&gt; find the peaks (modes) and then expand the region.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Step 1: Use kernel density estimation to estimate the density function given a sparse set of samples.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): density function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: input samples</a:t>
            </a:r>
          </a:p>
          <a:p>
            <a:pPr lvl="1"/>
            <a:r>
              <a:rPr lang="en-US" altLang="zh-TW" i="1" dirty="0" smtClean="0"/>
              <a:t>k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kernel function or </a:t>
            </a:r>
            <a:r>
              <a:rPr lang="en-US" altLang="zh-TW" dirty="0" err="1" smtClean="0"/>
              <a:t>Parzen</a:t>
            </a:r>
            <a:r>
              <a:rPr lang="en-US" altLang="zh-TW" dirty="0" smtClean="0"/>
              <a:t> window</a:t>
            </a:r>
          </a:p>
          <a:p>
            <a:pPr lvl="1"/>
            <a:r>
              <a:rPr lang="en-US" altLang="zh-TW" i="1" dirty="0" smtClean="0"/>
              <a:t>h</a:t>
            </a:r>
            <a:r>
              <a:rPr lang="en-US" altLang="zh-TW" dirty="0" smtClean="0"/>
              <a:t>: width of kernel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6177900" cy="9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2: Starting at some guess for a local maximum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, mean shift computes the gradient of the density estimate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) at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 and takes an uphill step in that direction.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14752"/>
            <a:ext cx="47720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97792"/>
            <a:ext cx="4357718" cy="95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	The location of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 in iteration can be express in following formula: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Repeat Step 2 until completely converge or after a finite steps.</a:t>
            </a:r>
          </a:p>
          <a:p>
            <a:r>
              <a:rPr lang="en-US" altLang="zh-TW" dirty="0" smtClean="0"/>
              <a:t>Step 3: The remaining points can then be classified based on the nearest evolution path.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643182"/>
            <a:ext cx="6552938" cy="10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124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still some kernels to be used:</a:t>
            </a:r>
          </a:p>
          <a:p>
            <a:pPr lvl="1"/>
            <a:r>
              <a:rPr lang="en-US" altLang="zh-TW" dirty="0" err="1" smtClean="0"/>
              <a:t>Epanechnikov</a:t>
            </a:r>
            <a:r>
              <a:rPr lang="en-US" altLang="zh-TW" dirty="0" smtClean="0"/>
              <a:t> kernel (converge in finite steps)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Gaussian (normal) kernel (slower but result better)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714620"/>
            <a:ext cx="3932550" cy="6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57694"/>
            <a:ext cx="379354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Joint domain: use spatial domain and range domain to segment color image.</a:t>
            </a:r>
          </a:p>
          <a:p>
            <a:r>
              <a:rPr lang="en-US" altLang="zh-TW" dirty="0" smtClean="0"/>
              <a:t>Kernel of joint domain (five-dimensional):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r</a:t>
            </a:r>
            <a:r>
              <a:rPr lang="en-US" altLang="zh-TW" dirty="0" smtClean="0"/>
              <a:t>: (</a:t>
            </a:r>
            <a:r>
              <a:rPr lang="en-US" altLang="zh-TW" i="1" dirty="0" smtClean="0"/>
              <a:t>L*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u*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v*</a:t>
            </a:r>
            <a:r>
              <a:rPr lang="en-US" altLang="zh-TW" dirty="0" smtClean="0"/>
              <a:t>) in range domain </a:t>
            </a:r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s</a:t>
            </a:r>
            <a:r>
              <a:rPr lang="en-US" altLang="zh-TW" dirty="0" smtClean="0"/>
              <a:t>: 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 in spatial domain</a:t>
            </a:r>
          </a:p>
          <a:p>
            <a:pPr lvl="1"/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r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h</a:t>
            </a:r>
            <a:r>
              <a:rPr lang="en-US" altLang="zh-TW" i="1" baseline="-25000" dirty="0" err="1" smtClean="0"/>
              <a:t>s</a:t>
            </a:r>
            <a:r>
              <a:rPr lang="en-US" altLang="zh-TW" dirty="0" smtClean="0"/>
              <a:t>: color and spatial widths of kernel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86124"/>
            <a:ext cx="4643470" cy="10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/>
            <a:r>
              <a:rPr lang="en-US" altLang="zh-TW" i="1" dirty="0" smtClean="0"/>
              <a:t>M</a:t>
            </a:r>
            <a:r>
              <a:rPr lang="en-US" altLang="zh-TW" dirty="0" smtClean="0"/>
              <a:t>: a region has pixels under the number threshold will be eliminated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405839" cy="36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5.1.1 Snakes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 smtClean="0"/>
              <a:t>Snakes are a two-dimensional generalization of the 1D </a:t>
            </a:r>
            <a:r>
              <a:rPr lang="en-US" altLang="zh-TW" b="1" dirty="0" smtClean="0"/>
              <a:t>energy-minimizing</a:t>
            </a:r>
            <a:r>
              <a:rPr lang="en-US" altLang="zh-TW" dirty="0" smtClean="0"/>
              <a:t> splines.</a:t>
            </a:r>
          </a:p>
          <a:p>
            <a:pPr algn="just"/>
            <a:r>
              <a:rPr lang="en-US" altLang="zh-TW" dirty="0" smtClean="0"/>
              <a:t>One </a:t>
            </a:r>
            <a:r>
              <a:rPr lang="en-US" altLang="zh-TW" dirty="0"/>
              <a:t>may visualize the snake as a rubber band of arbitrary shape that is deforming with time trying to get as close as possible to the object contour.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8"/>
            <a:ext cx="6485334" cy="11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83251"/>
            <a:ext cx="166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</a:p>
        </p:txBody>
      </p:sp>
      <p:sp>
        <p:nvSpPr>
          <p:cNvPr id="64515" name="Oval 101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6" name="Oval 102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7" name="Oval 103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8" name="Oval 104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9" name="Oval 105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0" name="Oval 106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1" name="Oval 107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2" name="Oval 108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3" name="Oval 109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4" name="Oval 110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5" name="Oval 111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6" name="Oval 112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7" name="Oval 113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8" name="Oval 114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9" name="Oval 115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0" name="Oval 116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1" name="Oval 117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2" name="Oval 118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3" name="Oval 119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4" name="Oval 12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5" name="Oval 121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6" name="Oval 122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7" name="Oval 123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8" name="Oval 124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9" name="Oval 125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0" name="Oval 126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1" name="Oval 127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2" name="Oval 12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3" name="Oval 129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4" name="Oval 130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5" name="Oval 131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6" name="Oval 132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7" name="Oval 133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8" name="Oval 134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9" name="Oval 135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0" name="Oval 136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1" name="Oval 137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2" name="Oval 138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3" name="Oval 139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4" name="Oval 140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5" name="Oval 141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6" name="Oval 142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7" name="Oval 143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8" name="Oval 144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9" name="Oval 145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0" name="Oval 146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1" name="Oval 147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2" name="Oval 148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3" name="Oval 149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4" name="Oval 150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5" name="Oval 151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6" name="Oval 152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7" name="Oval 153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8" name="Oval 154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9" name="Oval 155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0" name="Oval 156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1" name="Oval 157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2" name="Oval 158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3" name="Oval 159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4" name="Oval 160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5" name="Oval 16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6" name="Oval 162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7" name="Oval 163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8" name="Oval 164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9" name="Oval 16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0" name="Oval 166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1" name="Oval 167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2" name="Oval 168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3" name="Oval 169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4" name="Oval 170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5" name="Oval 171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6" name="Oval 172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7" name="Oval 173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8" name="Oval 174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9" name="Oval 175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0" name="Oval 176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1" name="Oval 177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2" name="Oval 178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3" name="Oval 179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4" name="Oval 180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5" name="Oval 181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6" name="Oval 182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7" name="Oval 183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8" name="Oval 184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9" name="Oval 18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0" name="Oval 186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1" name="Oval 187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2" name="Oval 188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3" name="Oval 189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4" name="Oval 190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5" name="Oval 191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6" name="Oval 192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7" name="Rectangle 194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20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4621" name="Oval 193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4623" name="Oval 195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4624" name="Line 196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625" name="Line 200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4618" name="Oval 210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619" name="Line 211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620" name="Line 212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405" name="AutoShape 213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8407" name="Freeform 215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08" name="AutoShape 216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8409" name="Freeform 217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0" name="AutoShape 218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411" name="AutoShape 219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8412" name="Freeform 220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" grpId="0" animBg="1"/>
      <p:bldP spid="8407" grpId="0" animBg="1"/>
      <p:bldP spid="8407" grpId="1" animBg="1"/>
      <p:bldP spid="8408" grpId="0" animBg="1"/>
      <p:bldP spid="8409" grpId="0" animBg="1"/>
      <p:bldP spid="8409" grpId="1" animBg="1"/>
      <p:bldP spid="8410" grpId="0" animBg="1"/>
      <p:bldP spid="8411" grpId="0" animBg="1"/>
      <p:bldP spid="8411" grpId="1" animBg="1"/>
      <p:bldP spid="8412" grpId="0" animBg="1"/>
      <p:bldP spid="8412" grpId="1" animBg="1"/>
      <p:bldP spid="84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5641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5643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5644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645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5638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5639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640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56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5635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5636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65637" name="Text Box 118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5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6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2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6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7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0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3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5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7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8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9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0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1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2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3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4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5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6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7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8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9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0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1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2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3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4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5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6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7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8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9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0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1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2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3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4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5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6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7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8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9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0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1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2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3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4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5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6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7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8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9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0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1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2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3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4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5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666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666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666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67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6657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6658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6659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6663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6664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665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450" name="AutoShape 114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kumimoji="0" lang="zh-TW" altLang="zh-TW">
              <a:latin typeface="Calibri" pitchFamily="34" charset="0"/>
            </a:endParaRPr>
          </a:p>
        </p:txBody>
      </p:sp>
      <p:sp>
        <p:nvSpPr>
          <p:cNvPr id="66662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3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5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6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7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9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0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1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2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4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5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6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7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8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9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1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2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5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1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2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3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4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5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6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7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8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0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1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6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7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8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9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0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1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2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3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4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5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6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7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8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9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0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1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2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3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4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5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6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7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8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9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768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769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769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69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768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768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7683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7686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7687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88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7685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1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5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7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8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9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0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2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3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4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5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6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7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8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9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1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2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3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4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5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6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7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8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9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0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1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2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3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4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5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6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7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8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9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0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1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2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3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4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5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6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7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8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9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0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1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2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3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4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5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6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7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8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9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0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1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2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8714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8716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8717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718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870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870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870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8711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8712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713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546" name="AutoShape 114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10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8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0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1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3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4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9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1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2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3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4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5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6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7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8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9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0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1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2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4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5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6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7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8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9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0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1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2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3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4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5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6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7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8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9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0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1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2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3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4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5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6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7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8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9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0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1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2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3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4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5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6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7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8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9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0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1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2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3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4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5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6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7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9737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9739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9740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741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972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973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973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9734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9735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736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9733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7076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7076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7076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76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075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7075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70757" name="Oval 12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0758" name="Line 12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759" name="Line 12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0756" name="Text Box 126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Normalized Cuts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Normalized cuts examine the affinities between nearby pixels and try to separate groups that are connected by weak affinities.</a:t>
            </a:r>
          </a:p>
          <a:p>
            <a:r>
              <a:rPr lang="en-US" altLang="zh-TW" dirty="0" smtClean="0"/>
              <a:t>Pixel-wise affinity weight for pixels within a radius ∥</a:t>
            </a:r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- 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∥ &lt;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: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 feature vectors that consist of intensities, colors, or oriented filter histograms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 pixel locations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5429288" cy="8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find the minimum cut between two groups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better measure of segmentation is to find minimum normalized cut:</a:t>
            </a:r>
          </a:p>
          <a:p>
            <a:pPr lvl="1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assoc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): </a:t>
            </a:r>
            <a:r>
              <a:rPr lang="el-GR" altLang="zh-TW" dirty="0" smtClean="0"/>
              <a:t>Σ</a:t>
            </a:r>
            <a:r>
              <a:rPr lang="en-US" altLang="zh-TW" i="1" baseline="-25000" dirty="0" err="1" smtClean="0"/>
              <a:t>i</a:t>
            </a:r>
            <a:r>
              <a:rPr lang="zh-TW" altLang="en-US" baseline="-25000" dirty="0" smtClean="0"/>
              <a:t> ∈ </a:t>
            </a:r>
            <a:r>
              <a:rPr lang="en-US" altLang="zh-TW" i="1" baseline="-25000" dirty="0" smtClean="0"/>
              <a:t>X</a:t>
            </a:r>
            <a:r>
              <a:rPr lang="en-US" altLang="zh-TW" baseline="-25000" dirty="0" smtClean="0"/>
              <a:t>, </a:t>
            </a:r>
            <a:r>
              <a:rPr lang="en-US" altLang="zh-TW" i="1" baseline="-25000" dirty="0" smtClean="0"/>
              <a:t>j</a:t>
            </a:r>
            <a:r>
              <a:rPr lang="en-US" altLang="zh-TW" baseline="-25000" dirty="0" smtClean="0"/>
              <a:t> </a:t>
            </a:r>
            <a:r>
              <a:rPr lang="zh-TW" altLang="en-US" baseline="-25000" dirty="0" smtClean="0"/>
              <a:t>∈ </a:t>
            </a:r>
            <a:r>
              <a:rPr lang="en-US" altLang="zh-TW" i="1" baseline="-25000" dirty="0" smtClean="0"/>
              <a:t>Y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ij</a:t>
            </a:r>
            <a:endParaRPr lang="zh-TW" altLang="en-US" i="1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85992"/>
            <a:ext cx="3786214" cy="10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357694"/>
            <a:ext cx="6245412" cy="9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9214" cy="44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Internal spline energy:</a:t>
            </a:r>
          </a:p>
          <a:p>
            <a:endParaRPr lang="en-US" altLang="zh-TW" dirty="0" smtClean="0"/>
          </a:p>
          <a:p>
            <a:pPr marL="457200" lvl="1" indent="0">
              <a:buNone/>
            </a:pPr>
            <a:endParaRPr lang="en-US" altLang="zh-TW" sz="2400" i="1" dirty="0" smtClean="0"/>
          </a:p>
          <a:p>
            <a:pPr lvl="1"/>
            <a:r>
              <a:rPr lang="en-US" altLang="zh-TW" sz="2000" i="1" dirty="0" smtClean="0"/>
              <a:t>s</a:t>
            </a:r>
            <a:r>
              <a:rPr lang="en-US" altLang="zh-TW" sz="2000" dirty="0"/>
              <a:t>: arc length </a:t>
            </a:r>
          </a:p>
          <a:p>
            <a:pPr lvl="1"/>
            <a:r>
              <a:rPr lang="en-US" altLang="zh-TW" sz="2000" i="1" dirty="0" err="1"/>
              <a:t>v</a:t>
            </a:r>
            <a:r>
              <a:rPr lang="en-US" altLang="zh-TW" sz="2000" i="1" baseline="-25000" dirty="0" err="1"/>
              <a:t>s</a:t>
            </a:r>
            <a:r>
              <a:rPr lang="en-US" altLang="zh-TW" sz="2000" dirty="0"/>
              <a:t>, </a:t>
            </a:r>
            <a:r>
              <a:rPr lang="en-US" altLang="zh-TW" sz="2000" i="1" dirty="0" err="1"/>
              <a:t>v</a:t>
            </a:r>
            <a:r>
              <a:rPr lang="en-US" altLang="zh-TW" sz="2000" i="1" baseline="-25000" dirty="0" err="1"/>
              <a:t>ss</a:t>
            </a:r>
            <a:r>
              <a:rPr lang="en-US" altLang="zh-TW" sz="2000" dirty="0"/>
              <a:t>: first-order and second-order derivatives of curve</a:t>
            </a:r>
          </a:p>
          <a:p>
            <a:pPr lvl="1"/>
            <a:r>
              <a:rPr lang="el-GR" altLang="zh-TW" sz="2000" i="1" dirty="0"/>
              <a:t>α</a:t>
            </a:r>
            <a:r>
              <a:rPr lang="en-US" altLang="zh-TW" sz="2000" dirty="0"/>
              <a:t>, </a:t>
            </a:r>
            <a:r>
              <a:rPr lang="el-GR" altLang="zh-TW" sz="2000" i="1" dirty="0"/>
              <a:t>β</a:t>
            </a:r>
            <a:r>
              <a:rPr lang="en-US" altLang="zh-TW" sz="2000" dirty="0"/>
              <a:t>: first-order and second-order weighting </a:t>
            </a:r>
            <a:r>
              <a:rPr lang="en-US" altLang="zh-TW" sz="2000" dirty="0" smtClean="0"/>
              <a:t>functions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Discretized </a:t>
            </a:r>
            <a:r>
              <a:rPr lang="en-US" altLang="zh-TW" dirty="0"/>
              <a:t>form of internal spline energy</a:t>
            </a:r>
            <a:endParaRPr lang="en-US" altLang="zh-TW" sz="2400" i="1" dirty="0"/>
          </a:p>
          <a:p>
            <a:endParaRPr lang="en-US" altLang="zh-TW" sz="2400" i="1" dirty="0" smtClean="0"/>
          </a:p>
          <a:p>
            <a:endParaRPr lang="en-US" altLang="zh-TW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170043"/>
            <a:ext cx="3456383" cy="5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9187"/>
            <a:ext cx="5040559" cy="6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10" y="5517233"/>
            <a:ext cx="5506530" cy="10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3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But computing the optimal normalized cut is NP-complete. The following is a faster method.</a:t>
            </a:r>
          </a:p>
          <a:p>
            <a:r>
              <a:rPr lang="en-US" altLang="zh-TW" dirty="0" smtClean="0"/>
              <a:t>Minimize the Rayleigh quotient: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: weight matrix [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]</a:t>
            </a:r>
          </a:p>
          <a:p>
            <a:pPr lvl="1"/>
            <a:r>
              <a:rPr lang="en-US" altLang="zh-TW" i="1" dirty="0" smtClean="0"/>
              <a:t>D</a:t>
            </a:r>
            <a:r>
              <a:rPr lang="en-US" altLang="zh-TW" dirty="0" smtClean="0"/>
              <a:t>: diagonal matrix, diagonal entries are the number of  corresponding row sums in </a:t>
            </a:r>
            <a:r>
              <a:rPr lang="en-US" altLang="zh-TW" i="1" dirty="0" smtClean="0"/>
              <a:t>W</a:t>
            </a:r>
            <a:endParaRPr lang="zh-TW" alt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3415691" cy="11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i="1" dirty="0" smtClean="0"/>
              <a:t>y</a:t>
            </a:r>
            <a:r>
              <a:rPr lang="en-US" altLang="zh-TW" dirty="0" smtClean="0"/>
              <a:t> = </a:t>
            </a:r>
            <a:r>
              <a:rPr lang="fr-FR" altLang="zh-TW" dirty="0" smtClean="0"/>
              <a:t>((1 + </a:t>
            </a:r>
            <a:r>
              <a:rPr lang="fr-FR" altLang="zh-TW" i="1" dirty="0" smtClean="0"/>
              <a:t>x</a:t>
            </a:r>
            <a:r>
              <a:rPr lang="fr-FR" altLang="zh-TW" dirty="0" smtClean="0"/>
              <a:t>) - </a:t>
            </a:r>
            <a:r>
              <a:rPr lang="fr-FR" altLang="zh-TW" i="1" dirty="0" smtClean="0"/>
              <a:t>b</a:t>
            </a:r>
            <a:r>
              <a:rPr lang="fr-FR" altLang="zh-TW" dirty="0" smtClean="0"/>
              <a:t>(1 - </a:t>
            </a:r>
            <a:r>
              <a:rPr lang="fr-FR" altLang="zh-TW" i="1" dirty="0" smtClean="0"/>
              <a:t>x</a:t>
            </a:r>
            <a:r>
              <a:rPr lang="fr-FR" altLang="zh-TW" dirty="0" smtClean="0"/>
              <a:t>)) / 2 </a:t>
            </a:r>
            <a:r>
              <a:rPr lang="en-US" altLang="zh-TW" dirty="0" smtClean="0"/>
              <a:t>is a vector consisting of all 1s and -</a:t>
            </a:r>
            <a:r>
              <a:rPr lang="en-US" altLang="zh-TW" i="1" dirty="0" err="1" smtClean="0"/>
              <a:t>b</a:t>
            </a:r>
            <a:r>
              <a:rPr lang="en-US" altLang="zh-TW" dirty="0" err="1" smtClean="0"/>
              <a:t>s</a:t>
            </a:r>
            <a:r>
              <a:rPr lang="en-US" altLang="zh-TW" dirty="0" smtClean="0"/>
              <a:t> such that </a:t>
            </a:r>
            <a:r>
              <a:rPr lang="en-US" altLang="zh-TW" i="1" dirty="0" err="1" smtClean="0"/>
              <a:t>y</a:t>
            </a:r>
            <a:r>
              <a:rPr lang="en-US" altLang="zh-TW" dirty="0" err="1" smtClean="0"/>
              <a:t>‧</a:t>
            </a:r>
            <a:r>
              <a:rPr lang="en-US" altLang="zh-TW" i="1" dirty="0" err="1" smtClean="0"/>
              <a:t>d</a:t>
            </a:r>
            <a:r>
              <a:rPr lang="en-US" altLang="zh-TW" dirty="0" smtClean="0"/>
              <a:t> = 0.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dirty="0" smtClean="0"/>
              <a:t> is the indicator vector where </a:t>
            </a:r>
            <a:r>
              <a:rPr lang="en-US" altLang="zh-TW" i="1" dirty="0" smtClean="0"/>
              <a:t>x</a:t>
            </a:r>
            <a:r>
              <a:rPr lang="en-US" altLang="zh-TW" sz="800" dirty="0" smtClean="0"/>
              <a:t>i </a:t>
            </a:r>
            <a:r>
              <a:rPr lang="en-US" altLang="zh-TW" dirty="0" smtClean="0"/>
              <a:t>= +1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</a:t>
            </a:r>
            <a:r>
              <a:rPr lang="zh-TW" altLang="en-US" dirty="0" smtClean="0"/>
              <a:t>∈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x</a:t>
            </a:r>
            <a:r>
              <a:rPr lang="en-US" altLang="zh-TW" sz="800" dirty="0" smtClean="0"/>
              <a:t>i </a:t>
            </a:r>
            <a:r>
              <a:rPr lang="en-US" altLang="zh-TW" dirty="0" smtClean="0"/>
              <a:t>= -1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</a:t>
            </a:r>
            <a:r>
              <a:rPr lang="zh-TW" altLang="en-US" dirty="0" smtClean="0"/>
              <a:t>∈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It is equivalent to solving a regular </a:t>
            </a:r>
            <a:r>
              <a:rPr lang="en-US" altLang="zh-TW" dirty="0" err="1" smtClean="0"/>
              <a:t>eigenvalue</a:t>
            </a:r>
            <a:r>
              <a:rPr lang="en-US" altLang="zh-TW" dirty="0" smtClean="0"/>
              <a:t> problem:</a:t>
            </a:r>
          </a:p>
          <a:p>
            <a:endParaRPr lang="en-US" altLang="zh-TW" dirty="0" smtClean="0"/>
          </a:p>
          <a:p>
            <a:pPr lvl="1"/>
            <a:r>
              <a:rPr lang="pt-BR" altLang="zh-TW" i="1" dirty="0" smtClean="0"/>
              <a:t>N = D</a:t>
            </a:r>
            <a:r>
              <a:rPr lang="pt-BR" altLang="zh-TW" i="1" baseline="30000" dirty="0" smtClean="0"/>
              <a:t>-1/2</a:t>
            </a:r>
            <a:r>
              <a:rPr lang="pt-BR" altLang="zh-TW" i="1" dirty="0" smtClean="0"/>
              <a:t>WD</a:t>
            </a:r>
            <a:r>
              <a:rPr lang="pt-BR" altLang="zh-TW" i="1" baseline="30000" dirty="0" smtClean="0"/>
              <a:t>-1/2</a:t>
            </a:r>
            <a:r>
              <a:rPr lang="pt-BR" altLang="zh-TW" i="1" dirty="0" smtClean="0"/>
              <a:t> </a:t>
            </a:r>
            <a:r>
              <a:rPr lang="pt-BR" altLang="zh-TW" dirty="0" smtClean="0"/>
              <a:t>and </a:t>
            </a:r>
            <a:r>
              <a:rPr lang="pt-BR" altLang="zh-TW" i="1" dirty="0" smtClean="0"/>
              <a:t>N</a:t>
            </a:r>
            <a:r>
              <a:rPr lang="pt-BR" altLang="zh-TW" dirty="0" smtClean="0"/>
              <a:t> is called </a:t>
            </a:r>
            <a:r>
              <a:rPr lang="en-US" altLang="zh-TW" dirty="0" smtClean="0"/>
              <a:t>normalized affinity matrix.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714644" cy="65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5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43966" cy="51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5.5 Graph Cuts and Energy-based Methods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Energy corresponding to a segmentation problem:</a:t>
            </a:r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Region term:</a:t>
            </a:r>
          </a:p>
          <a:p>
            <a:pPr lvl="1"/>
            <a:r>
              <a:rPr lang="en-US" altLang="zh-TW" dirty="0" smtClean="0"/>
              <a:t>Region statistics can be mean gray level or color:</a:t>
            </a:r>
            <a:endParaRPr lang="zh-TW" altLang="en-US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Boundary term: </a:t>
            </a:r>
          </a:p>
          <a:p>
            <a:pPr lvl="1"/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38444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01364"/>
            <a:ext cx="4000528" cy="4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357826"/>
            <a:ext cx="83989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86256"/>
            <a:ext cx="2714644" cy="4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Binary Markov Random Field Optimization:</a:t>
            </a:r>
            <a:endParaRPr lang="zh-TW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72" y="1571612"/>
            <a:ext cx="9149672" cy="48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29160" cy="51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 image segmentation: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9144000" cy="38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</a:t>
            </a:r>
            <a:r>
              <a:rPr lang="en-US" altLang="zh-TW" dirty="0"/>
              <a:t>(cont’d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65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External spline energy: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sz="2000" dirty="0"/>
              <a:t>Line term: attracting to dark ridges</a:t>
            </a:r>
          </a:p>
          <a:p>
            <a:pPr lvl="1"/>
            <a:r>
              <a:rPr lang="en-US" altLang="zh-TW" sz="2000" dirty="0"/>
              <a:t>Edge term: attracting to strong gradients</a:t>
            </a:r>
          </a:p>
          <a:p>
            <a:pPr lvl="1"/>
            <a:r>
              <a:rPr lang="en-US" altLang="zh-TW" sz="2000" dirty="0"/>
              <a:t>Term </a:t>
            </a:r>
            <a:r>
              <a:rPr lang="en-US" altLang="zh-TW" sz="2000" dirty="0" err="1"/>
              <a:t>term</a:t>
            </a:r>
            <a:r>
              <a:rPr lang="en-US" altLang="zh-TW" sz="2000" dirty="0"/>
              <a:t>: attracting to line terminations</a:t>
            </a:r>
            <a:endParaRPr lang="zh-TW" altLang="en-US" sz="2000" dirty="0"/>
          </a:p>
          <a:p>
            <a:endParaRPr lang="en-US" altLang="zh-TW" sz="2400" dirty="0" smtClean="0"/>
          </a:p>
          <a:p>
            <a:pPr algn="just"/>
            <a:r>
              <a:rPr lang="en-US" altLang="zh-TW" dirty="0" smtClean="0"/>
              <a:t>In practice, most systems only use the edge term, </a:t>
            </a:r>
            <a:r>
              <a:rPr lang="en-US" altLang="zh-TW" dirty="0"/>
              <a:t>w</a:t>
            </a:r>
            <a:r>
              <a:rPr lang="en-US" altLang="zh-TW" dirty="0" smtClean="0"/>
              <a:t>hich can  be directly estimated by gradient.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757" y="2676044"/>
            <a:ext cx="5496899" cy="68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7179"/>
            <a:ext cx="387493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9207" y="5952531"/>
            <a:ext cx="3384376" cy="9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</a:t>
            </a:r>
            <a:r>
              <a:rPr lang="en-US" altLang="zh-TW" dirty="0"/>
              <a:t>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User-placed constraints can also be added.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f:</a:t>
            </a:r>
            <a:r>
              <a:rPr lang="en-US" altLang="zh-TW" dirty="0" smtClean="0"/>
              <a:t> the snake points</a:t>
            </a:r>
          </a:p>
          <a:p>
            <a:pPr lvl="1"/>
            <a:r>
              <a:rPr lang="en-US" altLang="zh-TW" i="1" dirty="0" smtClean="0"/>
              <a:t>d</a:t>
            </a:r>
            <a:r>
              <a:rPr lang="en-US" altLang="zh-TW" dirty="0" smtClean="0"/>
              <a:t>: anchor points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3643338" cy="7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71810"/>
            <a:ext cx="4357718" cy="3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6215082"/>
            <a:ext cx="4857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Because regular snakes have a tendency to shrink, it is usually better to initialize them by drawing the snake outside the object of interest to be tracked.</a:t>
            </a:r>
            <a:endParaRPr lang="zh-TW" altLang="en-US" dirty="0" smtClean="0"/>
          </a:p>
          <a:p>
            <a:endParaRPr lang="zh-TW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380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072206"/>
            <a:ext cx="1171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3956</Words>
  <Application>Microsoft Office PowerPoint</Application>
  <PresentationFormat>如螢幕大小 (4:3)</PresentationFormat>
  <Paragraphs>531</Paragraphs>
  <Slides>69</Slides>
  <Notes>57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7" baseType="lpstr">
      <vt:lpstr>宋体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PowerPoint 簡報</vt:lpstr>
      <vt:lpstr>Segmentation (1/2)</vt:lpstr>
      <vt:lpstr>Segmentation (2/2)</vt:lpstr>
      <vt:lpstr>5.1 Active Contours</vt:lpstr>
      <vt:lpstr>5.1.1 Snakes</vt:lpstr>
      <vt:lpstr>Snakes(cont’d)</vt:lpstr>
      <vt:lpstr>Snakes (cont’d)</vt:lpstr>
      <vt:lpstr>Snakes (cont’d)</vt:lpstr>
      <vt:lpstr>Snake (cont’d)</vt:lpstr>
      <vt:lpstr>Elastic Nets and Slippery Springs</vt:lpstr>
      <vt:lpstr>Elastic Nets and Slippery Springs (cont’d)</vt:lpstr>
      <vt:lpstr>PowerPoint 簡報</vt:lpstr>
      <vt:lpstr>B-spline Approximations</vt:lpstr>
      <vt:lpstr>Shape Prior</vt:lpstr>
      <vt:lpstr>5.1.2 Dynamic snakes and CONDENSATION</vt:lpstr>
      <vt:lpstr>Kalman Filtering and Kalman Snakes (1/3)</vt:lpstr>
      <vt:lpstr>Kalman Filtering and Kalman Snakes (2/3)</vt:lpstr>
      <vt:lpstr>Kalman Filtering and Kalman Snakes (3/3)</vt:lpstr>
      <vt:lpstr>Particle Filter</vt:lpstr>
      <vt:lpstr>CONditional DENSity propagATION (1/2)</vt:lpstr>
      <vt:lpstr>CONditional DENSity propagATION (2/2)</vt:lpstr>
      <vt:lpstr>5.1.3 Scissors (1/2)</vt:lpstr>
      <vt:lpstr>Scissors (2/2)</vt:lpstr>
      <vt:lpstr>5.1.4 Level Sets (1/3)</vt:lpstr>
      <vt:lpstr>Level Sets (2/4)</vt:lpstr>
      <vt:lpstr>Level Sets (3/4)</vt:lpstr>
      <vt:lpstr>Level Sets (4/4)</vt:lpstr>
      <vt:lpstr>5.2 Split and Merge</vt:lpstr>
      <vt:lpstr>5.2.1 Watershed (1/2)</vt:lpstr>
      <vt:lpstr>Watershed (2/2)</vt:lpstr>
      <vt:lpstr>5.2.2 Region Splitting  (Divisive Clustering)</vt:lpstr>
      <vt:lpstr>5.2.3 Region Merging  (Agglomerative Clustering)</vt:lpstr>
      <vt:lpstr>5.2.4 Graph-based Segmentation (1/3)</vt:lpstr>
      <vt:lpstr>Graph-based Segmentation (2/3)</vt:lpstr>
      <vt:lpstr>Graph-based Segmentation (3/3)</vt:lpstr>
      <vt:lpstr>5.2.5 Probabilistic Aggregation (1/3)</vt:lpstr>
      <vt:lpstr>Probabilistic Aggregation (2/3)</vt:lpstr>
      <vt:lpstr>Probabilistic Aggregation (3/3)</vt:lpstr>
      <vt:lpstr>5.3 Mean Shift and Mode Finding</vt:lpstr>
      <vt:lpstr>5.3.1 K-means and Mixtures of Gaussians (1/2)</vt:lpstr>
      <vt:lpstr>K-means and Mixtures of Gaussians (2/2)</vt:lpstr>
      <vt:lpstr>5.3.2 Mean Shift (1/8)</vt:lpstr>
      <vt:lpstr>Mean Shift (2/8)</vt:lpstr>
      <vt:lpstr>Mean Shift (3/8)</vt:lpstr>
      <vt:lpstr>Mean Shift (4/8)</vt:lpstr>
      <vt:lpstr>Mean Shift (5/8)</vt:lpstr>
      <vt:lpstr>Mean Shift (6/8)</vt:lpstr>
      <vt:lpstr>Mean Shift (7/8)</vt:lpstr>
      <vt:lpstr>Mean Shift (8/8)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5.4 Normalized Cuts (1/8)</vt:lpstr>
      <vt:lpstr>Normalized Cuts (2/8)</vt:lpstr>
      <vt:lpstr>Normalized Cuts (3/8)</vt:lpstr>
      <vt:lpstr>Normalized Cuts (4/8)</vt:lpstr>
      <vt:lpstr>Normalized Cuts (5/8)</vt:lpstr>
      <vt:lpstr>Normalized Cuts (6/8)</vt:lpstr>
      <vt:lpstr>Normalized Cuts (7/8)</vt:lpstr>
      <vt:lpstr>Normalized Cuts (8/8)</vt:lpstr>
      <vt:lpstr>5.5 Graph Cuts and Energy-based Methods (1/5)</vt:lpstr>
      <vt:lpstr>Graph Cuts and Energy-based Methods (2/5)</vt:lpstr>
      <vt:lpstr>Graph Cuts and Energy-based Methods (3/5)</vt:lpstr>
      <vt:lpstr>Graph Cuts and Energy-based Methods (4/5)</vt:lpstr>
      <vt:lpstr>Graph Cuts and Energy-based Methods (5/5)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 </dc:title>
  <dc:creator>karen</dc:creator>
  <cp:lastModifiedBy>vision</cp:lastModifiedBy>
  <cp:revision>455</cp:revision>
  <dcterms:created xsi:type="dcterms:W3CDTF">2011-01-31T07:36:26Z</dcterms:created>
  <dcterms:modified xsi:type="dcterms:W3CDTF">2016-04-12T06:26:08Z</dcterms:modified>
</cp:coreProperties>
</file>