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99" r:id="rId3"/>
    <p:sldId id="300" r:id="rId4"/>
    <p:sldId id="301" r:id="rId5"/>
    <p:sldId id="305" r:id="rId6"/>
    <p:sldId id="307" r:id="rId7"/>
    <p:sldId id="311" r:id="rId8"/>
    <p:sldId id="302" r:id="rId9"/>
    <p:sldId id="308" r:id="rId10"/>
    <p:sldId id="304" r:id="rId11"/>
    <p:sldId id="309" r:id="rId12"/>
    <p:sldId id="312" r:id="rId13"/>
    <p:sldId id="315" r:id="rId14"/>
    <p:sldId id="313" r:id="rId15"/>
    <p:sldId id="319" r:id="rId16"/>
    <p:sldId id="314" r:id="rId17"/>
    <p:sldId id="316" r:id="rId18"/>
    <p:sldId id="317" r:id="rId19"/>
    <p:sldId id="318" r:id="rId20"/>
    <p:sldId id="320" r:id="rId21"/>
    <p:sldId id="321" r:id="rId22"/>
    <p:sldId id="324" r:id="rId23"/>
    <p:sldId id="322" r:id="rId24"/>
    <p:sldId id="323" r:id="rId25"/>
    <p:sldId id="325" r:id="rId26"/>
    <p:sldId id="327" r:id="rId27"/>
    <p:sldId id="326" r:id="rId28"/>
    <p:sldId id="328" r:id="rId29"/>
    <p:sldId id="329" r:id="rId30"/>
    <p:sldId id="330" r:id="rId31"/>
    <p:sldId id="331" r:id="rId32"/>
    <p:sldId id="332" r:id="rId33"/>
    <p:sldId id="333" r:id="rId34"/>
    <p:sldId id="335" r:id="rId35"/>
    <p:sldId id="334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52" r:id="rId46"/>
    <p:sldId id="346" r:id="rId47"/>
    <p:sldId id="347" r:id="rId48"/>
    <p:sldId id="349" r:id="rId49"/>
    <p:sldId id="350" r:id="rId50"/>
    <p:sldId id="366" r:id="rId51"/>
    <p:sldId id="367" r:id="rId52"/>
    <p:sldId id="368" r:id="rId53"/>
    <p:sldId id="369" r:id="rId54"/>
    <p:sldId id="370" r:id="rId55"/>
    <p:sldId id="371" r:id="rId56"/>
    <p:sldId id="372" r:id="rId57"/>
    <p:sldId id="353" r:id="rId58"/>
    <p:sldId id="354" r:id="rId59"/>
    <p:sldId id="355" r:id="rId60"/>
    <p:sldId id="356" r:id="rId61"/>
    <p:sldId id="357" r:id="rId62"/>
    <p:sldId id="358" r:id="rId63"/>
    <p:sldId id="359" r:id="rId64"/>
    <p:sldId id="360" r:id="rId65"/>
    <p:sldId id="361" r:id="rId66"/>
    <p:sldId id="362" r:id="rId67"/>
    <p:sldId id="363" r:id="rId68"/>
    <p:sldId id="364" r:id="rId69"/>
    <p:sldId id="365" r:id="rId7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7" autoAdjust="0"/>
    <p:restoredTop sz="87113" autoAdjust="0"/>
  </p:normalViewPr>
  <p:slideViewPr>
    <p:cSldViewPr>
      <p:cViewPr>
        <p:scale>
          <a:sx n="70" d="100"/>
          <a:sy n="70" d="100"/>
        </p:scale>
        <p:origin x="-116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02903-57D9-4F94-B9E8-854C5F3116ED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81D3-6815-42F4-851B-2E76A655E3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 is the step size, which can be neglected if we resample the curve along its arc-length after each iteration.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drift-diffusion-measurement cycle implemented using random sampling, perturbation, and re-weighting stages.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Figure 5.8a shows what a factored sample of a head tracker might look like, drawing a red B-</a:t>
            </a:r>
            <a:r>
              <a:rPr lang="en-US" altLang="zh-TW" dirty="0" err="1" smtClean="0"/>
              <a:t>spline</a:t>
            </a:r>
            <a:r>
              <a:rPr lang="en-US" altLang="zh-TW" dirty="0" smtClean="0"/>
              <a:t> contour for each of (a subset of) the particles being tracked. Figure 5.8b shows why the measurement density itself is often multi-modal: the locations of the edges</a:t>
            </a:r>
          </a:p>
          <a:p>
            <a:r>
              <a:rPr lang="en-US" altLang="zh-TW" dirty="0" smtClean="0"/>
              <a:t>perpendicular to the </a:t>
            </a:r>
            <a:r>
              <a:rPr lang="en-US" altLang="zh-TW" dirty="0" err="1" smtClean="0"/>
              <a:t>spline</a:t>
            </a:r>
            <a:r>
              <a:rPr lang="en-US" altLang="zh-TW" dirty="0" smtClean="0"/>
              <a:t> curve can have multiple local maxima due to background clutter. Finally, Figure 5.8c shows the temporal evolution of the conditional density (x coordinate of the head and shoulder tracker </a:t>
            </a:r>
            <a:r>
              <a:rPr lang="en-US" altLang="zh-TW" dirty="0" err="1" smtClean="0"/>
              <a:t>centroid</a:t>
            </a:r>
            <a:r>
              <a:rPr lang="en-US" altLang="zh-TW" dirty="0" smtClean="0"/>
              <a:t>) as it tracks several people over time.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user draws a rough outline, the system computes and draws a better curve that clings to high-contrast edges.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K-means:</a:t>
            </a:r>
            <a:r>
              <a:rPr lang="en-US" altLang="zh-TW" baseline="0" dirty="0" smtClean="0"/>
              <a:t> http://neural.cs.nthu.edu.tw/jang/books/dcpr/kMeans.asp?title=3-3+K-means+%E5%88%86%E7%BE%A4%E6%B3%95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K-means and Mixtures of Gaussians use</a:t>
            </a:r>
            <a:r>
              <a:rPr lang="en-US" altLang="zh-TW" baseline="0" dirty="0" smtClean="0"/>
              <a:t> a parametric model.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5A780-77C2-4F68-9DEC-142C7A41A22B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altLang="zh-TW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CC7AE-8F89-4003-8265-BF699C160A62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altLang="zh-TW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D4B23-8FDE-4C9B-A876-9E3038CA50EA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altLang="zh-TW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6A699-0F8A-4ECD-8119-C3292CC53C57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altLang="zh-TW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line term attracts the snake to dark ridges, the edge term attracts it to strong gradients (edges), and the term </a:t>
            </a:r>
            <a:r>
              <a:rPr lang="en-US" altLang="zh-TW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attracts it to line terminations. In practice, most systems only use the edge term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D35695-F369-4F7E-9320-62A34B84B329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altLang="zh-TW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CD16E-C8EC-48A3-8AA7-42D8822C1536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altLang="zh-TW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4E4A04-51AD-4BC6-8E89-ADAADC458F96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altLang="zh-TW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E(f):</a:t>
            </a:r>
            <a:r>
              <a:rPr lang="en-US" altLang="zh-TW" baseline="0" dirty="0" smtClean="0"/>
              <a:t> the total energy used in segmentation</a:t>
            </a:r>
          </a:p>
          <a:p>
            <a:r>
              <a:rPr lang="en-US" altLang="zh-TW" baseline="0" dirty="0" err="1" smtClean="0"/>
              <a:t>E</a:t>
            </a:r>
            <a:r>
              <a:rPr lang="en-US" altLang="zh-TW" baseline="-25000" dirty="0" err="1" smtClean="0"/>
              <a:t>r</a:t>
            </a:r>
            <a:r>
              <a:rPr lang="en-US" altLang="zh-TW" baseline="0" dirty="0" smtClean="0"/>
              <a:t>(): represent the consistency of images or regions</a:t>
            </a:r>
          </a:p>
          <a:p>
            <a:r>
              <a:rPr lang="en-US" altLang="zh-TW" baseline="0" dirty="0" smtClean="0"/>
              <a:t>E</a:t>
            </a:r>
            <a:r>
              <a:rPr lang="en-US" altLang="zh-TW" baseline="-25000" dirty="0" smtClean="0"/>
              <a:t>s</a:t>
            </a:r>
            <a:r>
              <a:rPr lang="en-US" altLang="zh-TW" baseline="0" dirty="0" smtClean="0"/>
              <a:t>(): used to measure the consistency of images or regions</a:t>
            </a:r>
          </a:p>
          <a:p>
            <a:r>
              <a:rPr lang="en-US" altLang="zh-TW" baseline="0" dirty="0" err="1" smtClean="0"/>
              <a:t>E</a:t>
            </a:r>
            <a:r>
              <a:rPr lang="en-US" altLang="zh-TW" baseline="-25000" dirty="0" err="1" smtClean="0"/>
              <a:t>b</a:t>
            </a:r>
            <a:r>
              <a:rPr lang="en-US" altLang="zh-TW" baseline="0" dirty="0" smtClean="0"/>
              <a:t>(): represent the N</a:t>
            </a:r>
            <a:r>
              <a:rPr lang="en-US" altLang="zh-TW" baseline="-25000" dirty="0" smtClean="0"/>
              <a:t>4</a:t>
            </a:r>
            <a:r>
              <a:rPr lang="en-US" altLang="zh-TW" baseline="0" dirty="0" smtClean="0"/>
              <a:t> boundary inconsistency and used to compute the inconsistency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first delineates pixels in the background and foreground regions using a few strokes of an image brush (seed pixels).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Seed pixels can also be used to estimate foreground and background region statistics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pixels that are more compatible with the foreground or background region get stronger connections to the respective source or sink; adjacent pixels with greater smoothness also get stronger links. 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turned into a minimum-cut/maximum-flow problem.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major extension to the original binary segmentation formulation is the addition of directed edges.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method prefers light to dark transitions or vice versa.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This allows their system to operate given minimal user input, such as a single bounding box —the background color model is initialized from a strip of pixels around the box outline, and the foreground color model is initialized from the interior pixels. </a:t>
            </a:r>
          </a:p>
          <a:p>
            <a:r>
              <a:rPr lang="en-US" altLang="zh-TW" smtClean="0"/>
              <a:t>This </a:t>
            </a:r>
            <a:r>
              <a:rPr lang="en-US" altLang="zh-TW" dirty="0" smtClean="0"/>
              <a:t>process runs iteratively to re-estimates the region statistics until resulting better region statistics.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Instead of having a fixed constraint between snake nodes and cities, a city is assumed to pass near some point along the tour.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way to do this is to use </a:t>
            </a:r>
            <a:r>
              <a:rPr lang="en-US" altLang="zh-TW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Kalman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filtering, which results in a formulation called </a:t>
            </a:r>
            <a:r>
              <a:rPr lang="en-US" altLang="zh-TW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Kalman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snakes.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linear dynamic model causes a deterministic change (drift) in the previous estimate, while the process noise causes a stochastic diffusion that increases the system entropy. New measurements from the current frame restore some of the certainty in the updated estimate.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in many situations, however, such as when tracking in clutter, some applications require more general multi-modal distributions.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density distribution is represented using a superposition of weighted particles.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5C30-ABA9-4131-89D1-4378ED7EBEE7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99922094@nt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04801"/>
            <a:ext cx="7772400" cy="1470025"/>
          </a:xfrm>
        </p:spPr>
        <p:txBody>
          <a:bodyPr/>
          <a:lstStyle/>
          <a:p>
            <a:r>
              <a:rPr lang="zh-TW" altLang="zh-TW" b="1" dirty="0"/>
              <a:t>Advanced Computer Vision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60576"/>
            <a:ext cx="6400800" cy="1752600"/>
          </a:xfrm>
        </p:spPr>
        <p:txBody>
          <a:bodyPr/>
          <a:lstStyle/>
          <a:p>
            <a:r>
              <a:rPr lang="en-US" altLang="zh-TW" dirty="0" smtClean="0"/>
              <a:t>Chapter 5</a:t>
            </a:r>
          </a:p>
          <a:p>
            <a:r>
              <a:rPr lang="en-US" altLang="zh-TW" dirty="0" smtClean="0"/>
              <a:t>Segmentation</a:t>
            </a:r>
            <a:endParaRPr lang="zh-TW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11638" y="5667375"/>
            <a:ext cx="4932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dirty="0"/>
              <a:t>Presented by: </a:t>
            </a:r>
            <a:r>
              <a:rPr kumimoji="0" lang="zh-TW" altLang="en-US" dirty="0"/>
              <a:t>傅楸善 </a:t>
            </a:r>
            <a:r>
              <a:rPr kumimoji="0" lang="en-US" altLang="zh-TW" dirty="0"/>
              <a:t>&amp; </a:t>
            </a:r>
            <a:r>
              <a:rPr kumimoji="0" lang="zh-TW" altLang="en-US" dirty="0" smtClean="0"/>
              <a:t>許承偉</a:t>
            </a:r>
            <a:endParaRPr lang="en-US" altLang="zh-TW" dirty="0"/>
          </a:p>
          <a:p>
            <a:pPr algn="ctr"/>
            <a:r>
              <a:rPr kumimoji="0" lang="en-US" altLang="zh-TW" dirty="0" smtClean="0">
                <a:hlinkClick r:id="rId2"/>
              </a:rPr>
              <a:t>r99922094@ntu.edu.tw</a:t>
            </a:r>
            <a:endParaRPr kumimoji="0" lang="en-US" altLang="zh-TW" dirty="0" smtClean="0"/>
          </a:p>
          <a:p>
            <a:pPr algn="ctr"/>
            <a:r>
              <a:rPr lang="en-US" altLang="zh-TW" dirty="0" smtClean="0"/>
              <a:t>0928083710</a:t>
            </a:r>
            <a:endParaRPr kumimoji="0"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Elastic Nets and Slippery Springs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Applying to TSP (Traveling Salesman Problem):</a:t>
            </a:r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8643966" cy="424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Elastic Nets and Slippery Springs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Probabilistic interpretation:</a:t>
            </a:r>
          </a:p>
          <a:p>
            <a:pPr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i="1" dirty="0" err="1" smtClean="0"/>
              <a:t>i</a:t>
            </a:r>
            <a:r>
              <a:rPr lang="en-US" altLang="zh-TW" dirty="0" smtClean="0"/>
              <a:t>: each snake node</a:t>
            </a:r>
          </a:p>
          <a:p>
            <a:pPr lvl="1"/>
            <a:r>
              <a:rPr lang="en-US" altLang="zh-TW" i="1" dirty="0" smtClean="0"/>
              <a:t>j</a:t>
            </a:r>
            <a:r>
              <a:rPr lang="en-US" altLang="zh-TW" dirty="0" smtClean="0"/>
              <a:t>: each city</a:t>
            </a:r>
          </a:p>
          <a:p>
            <a:pPr lvl="1"/>
            <a:r>
              <a:rPr lang="el-GR" altLang="zh-TW" i="1" dirty="0" smtClean="0"/>
              <a:t>σ</a:t>
            </a:r>
            <a:r>
              <a:rPr lang="en-US" altLang="zh-TW" dirty="0" smtClean="0"/>
              <a:t>: standard deviation of the Gaussian</a:t>
            </a:r>
          </a:p>
          <a:p>
            <a:pPr lvl="1"/>
            <a:r>
              <a:rPr lang="en-US" altLang="zh-TW" i="1" dirty="0" err="1" smtClean="0"/>
              <a:t>d</a:t>
            </a:r>
            <a:r>
              <a:rPr lang="en-US" altLang="zh-TW" i="1" baseline="-25000" dirty="0" err="1" smtClean="0"/>
              <a:t>ij</a:t>
            </a:r>
            <a:r>
              <a:rPr lang="en-US" altLang="zh-TW" dirty="0" smtClean="0"/>
              <a:t>: Euclidean distance between a tour point </a:t>
            </a:r>
            <a:r>
              <a:rPr lang="en-US" altLang="zh-TW" i="1" dirty="0" smtClean="0"/>
              <a:t>f(</a:t>
            </a:r>
            <a:r>
              <a:rPr lang="en-US" altLang="zh-TW" i="1" dirty="0" err="1" smtClean="0"/>
              <a:t>i</a:t>
            </a:r>
            <a:r>
              <a:rPr lang="en-US" altLang="zh-TW" i="1" dirty="0" smtClean="0"/>
              <a:t>)</a:t>
            </a:r>
            <a:r>
              <a:rPr lang="en-US" altLang="zh-TW" dirty="0" smtClean="0"/>
              <a:t> and a city location </a:t>
            </a:r>
            <a:r>
              <a:rPr lang="en-US" altLang="zh-TW" i="1" dirty="0" smtClean="0"/>
              <a:t>d(j)</a:t>
            </a:r>
            <a:endParaRPr lang="zh-TW" alt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5572164" cy="99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715016"/>
            <a:ext cx="3000396" cy="80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Elastic Nets and Slippery Springs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tour </a:t>
            </a:r>
            <a:r>
              <a:rPr lang="en-US" altLang="zh-TW" i="1" dirty="0" smtClean="0"/>
              <a:t>f(s)</a:t>
            </a:r>
            <a:r>
              <a:rPr lang="en-US" altLang="zh-TW" dirty="0" smtClean="0"/>
              <a:t> is initialized as a small circle around the mean of the city points and </a:t>
            </a:r>
            <a:r>
              <a:rPr lang="el-GR" altLang="zh-TW" i="1" dirty="0" smtClean="0"/>
              <a:t>σ</a:t>
            </a:r>
            <a:r>
              <a:rPr lang="en-US" altLang="zh-TW" dirty="0" smtClean="0"/>
              <a:t> is progressively lowered.</a:t>
            </a:r>
          </a:p>
          <a:p>
            <a:r>
              <a:rPr lang="en-US" altLang="zh-TW" dirty="0" smtClean="0"/>
              <a:t>Slippery spring: this allows the association between constraints (cities) and curve (tour) points to evolve over time.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929198"/>
            <a:ext cx="7803714" cy="88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B-</a:t>
            </a:r>
            <a:r>
              <a:rPr lang="en-US" altLang="zh-TW" dirty="0" err="1" smtClean="0"/>
              <a:t>spline</a:t>
            </a:r>
            <a:r>
              <a:rPr lang="en-US" altLang="zh-TW" dirty="0" smtClean="0"/>
              <a:t> Approximations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Snakes sometimes exhibit too many degrees of freedom, making it more likely that they can get trapped in local minima during their evolution.</a:t>
            </a:r>
          </a:p>
          <a:p>
            <a:r>
              <a:rPr lang="en-US" altLang="zh-TW" dirty="0" smtClean="0"/>
              <a:t>Use B-</a:t>
            </a:r>
            <a:r>
              <a:rPr lang="en-US" altLang="zh-TW" dirty="0" err="1" smtClean="0"/>
              <a:t>spline</a:t>
            </a:r>
            <a:r>
              <a:rPr lang="en-US" altLang="zh-TW" dirty="0" smtClean="0"/>
              <a:t> approximations to control the snake with fewer degrees of freedom.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Shape Prior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9144000" cy="460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5.1.2 Dynamic snakes and CONDENSATION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object of interest is being tracked from frame to frame as it deforms and evolves. </a:t>
            </a:r>
          </a:p>
          <a:p>
            <a:r>
              <a:rPr lang="en-US" altLang="zh-TW" dirty="0" smtClean="0"/>
              <a:t>Use estimates from the previous frame to predict and constrain the new estimates.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Kalman</a:t>
            </a:r>
            <a:r>
              <a:rPr lang="en-US" altLang="zh-TW" dirty="0" smtClean="0"/>
              <a:t> Filtering and </a:t>
            </a:r>
            <a:r>
              <a:rPr lang="en-US" altLang="zh-TW" dirty="0" err="1" smtClean="0"/>
              <a:t>Kalman</a:t>
            </a:r>
            <a:r>
              <a:rPr lang="en-US" altLang="zh-TW" dirty="0" smtClean="0"/>
              <a:t> Snakes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err="1" smtClean="0"/>
              <a:t>Kalman</a:t>
            </a:r>
            <a:r>
              <a:rPr lang="en-US" altLang="zh-TW" dirty="0" smtClean="0"/>
              <a:t> filter uses estimates from the previous frame to predict and constrain the new estimates.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t</a:t>
            </a:r>
            <a:r>
              <a:rPr lang="en-US" altLang="zh-TW" dirty="0" smtClean="0"/>
              <a:t>: current state variable</a:t>
            </a:r>
          </a:p>
          <a:p>
            <a:pPr lvl="1"/>
            <a:r>
              <a:rPr lang="en-US" altLang="zh-TW" i="1" dirty="0" smtClean="0"/>
              <a:t>x</a:t>
            </a:r>
            <a:r>
              <a:rPr lang="en-US" altLang="zh-TW" i="1" baseline="-25000" dirty="0" smtClean="0"/>
              <a:t>t-1</a:t>
            </a:r>
            <a:r>
              <a:rPr lang="en-US" altLang="zh-TW" dirty="0" smtClean="0"/>
              <a:t>: previous state variable</a:t>
            </a:r>
          </a:p>
          <a:p>
            <a:pPr lvl="1"/>
            <a:r>
              <a:rPr lang="en-US" altLang="zh-TW" i="1" dirty="0" smtClean="0"/>
              <a:t>A</a:t>
            </a:r>
            <a:r>
              <a:rPr lang="en-US" altLang="zh-TW" dirty="0" smtClean="0"/>
              <a:t>: linear transition matrix</a:t>
            </a:r>
          </a:p>
          <a:p>
            <a:pPr lvl="1"/>
            <a:r>
              <a:rPr lang="en-US" altLang="zh-TW" i="1" dirty="0" smtClean="0"/>
              <a:t>w</a:t>
            </a:r>
            <a:r>
              <a:rPr lang="en-US" altLang="zh-TW" dirty="0" smtClean="0"/>
              <a:t>: noise vector, which is often modeled as a Gaussian</a:t>
            </a:r>
          </a:p>
          <a:p>
            <a:endParaRPr lang="en-US" altLang="zh-TW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496"/>
            <a:ext cx="4141275" cy="61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Kalman</a:t>
            </a:r>
            <a:r>
              <a:rPr lang="en-US" altLang="zh-TW" dirty="0" smtClean="0"/>
              <a:t> Filtering and </a:t>
            </a:r>
            <a:r>
              <a:rPr lang="en-US" altLang="zh-TW" dirty="0" err="1" smtClean="0"/>
              <a:t>Kalman</a:t>
            </a:r>
            <a:r>
              <a:rPr lang="en-US" altLang="zh-TW" dirty="0" smtClean="0"/>
              <a:t> Snakes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7764049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Kalman</a:t>
            </a:r>
            <a:r>
              <a:rPr lang="en-US" altLang="zh-TW" dirty="0" smtClean="0"/>
              <a:t> Filtering and </a:t>
            </a:r>
            <a:r>
              <a:rPr lang="en-US" altLang="zh-TW" dirty="0" err="1" smtClean="0"/>
              <a:t>Kalman</a:t>
            </a:r>
            <a:r>
              <a:rPr lang="en-US" altLang="zh-TW" dirty="0" smtClean="0"/>
              <a:t> Snakes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7500990" cy="51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Particle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Particle filtering techniques represent a probability distribution using a collection of weighted point samples.</a:t>
            </a:r>
          </a:p>
          <a:p>
            <a:r>
              <a:rPr lang="en-US" altLang="zh-TW" dirty="0" smtClean="0"/>
              <a:t>Then use CONDENSATION to estimate.</a:t>
            </a:r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43314"/>
            <a:ext cx="8001120" cy="305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Segmentation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5.1 Active Contours</a:t>
            </a:r>
          </a:p>
          <a:p>
            <a:r>
              <a:rPr lang="en-US" altLang="zh-TW" dirty="0" smtClean="0"/>
              <a:t>5.2 Split and Merge</a:t>
            </a:r>
          </a:p>
          <a:p>
            <a:r>
              <a:rPr lang="en-US" altLang="zh-TW" dirty="0" smtClean="0"/>
              <a:t>5.3 Mean Shift and Mode Finding</a:t>
            </a:r>
          </a:p>
          <a:p>
            <a:r>
              <a:rPr lang="en-US" altLang="zh-TW" dirty="0" smtClean="0"/>
              <a:t>5.4 Normalized Cuts</a:t>
            </a:r>
          </a:p>
          <a:p>
            <a:r>
              <a:rPr lang="en-US" altLang="zh-TW" dirty="0" smtClean="0"/>
              <a:t>5.5 Graph Cuts and Energy-based Methods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CONditional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DENSity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propagATION</a:t>
            </a:r>
            <a:r>
              <a:rPr lang="en-US" altLang="zh-TW" dirty="0" smtClean="0"/>
              <a:t>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70967"/>
            <a:ext cx="7072362" cy="538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CONditional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DENSity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propagATION</a:t>
            </a:r>
            <a:r>
              <a:rPr lang="en-US" altLang="zh-TW" dirty="0" smtClean="0"/>
              <a:t>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9144000" cy="436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5.1.3 Scissors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Scissors can draw a better curve (optimal curve path) that clings to high-contrast edges as the user draws a rough outline.</a:t>
            </a:r>
          </a:p>
          <a:p>
            <a:r>
              <a:rPr lang="en-US" altLang="zh-TW" dirty="0" smtClean="0"/>
              <a:t>Algorithm:</a:t>
            </a:r>
          </a:p>
          <a:p>
            <a:pPr lvl="1"/>
            <a:r>
              <a:rPr lang="en-US" altLang="zh-TW" dirty="0" smtClean="0"/>
              <a:t>Step 1: Associate edges that are likely to be boundary elements.</a:t>
            </a:r>
          </a:p>
          <a:p>
            <a:pPr lvl="1"/>
            <a:r>
              <a:rPr lang="en-US" altLang="zh-TW" dirty="0" smtClean="0"/>
              <a:t>Step 2: Continuously </a:t>
            </a:r>
            <a:r>
              <a:rPr lang="en-US" altLang="zh-TW" dirty="0" err="1" smtClean="0"/>
              <a:t>recompute</a:t>
            </a:r>
            <a:r>
              <a:rPr lang="en-US" altLang="zh-TW" dirty="0" smtClean="0"/>
              <a:t> the lowest cost path between the starting point and the current mouse location using </a:t>
            </a:r>
            <a:r>
              <a:rPr lang="en-US" altLang="zh-TW" dirty="0" err="1" smtClean="0"/>
              <a:t>Dijkstra’s</a:t>
            </a:r>
            <a:r>
              <a:rPr lang="en-US" altLang="zh-TW" dirty="0" smtClean="0"/>
              <a:t> algorithm.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Scissors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9114370" cy="513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5.1.4 Level Sets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the active contours based on parametric curves of the form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), as the shape changes dramatically, curve </a:t>
            </a:r>
            <a:r>
              <a:rPr lang="en-US" altLang="zh-TW" dirty="0" err="1" smtClean="0"/>
              <a:t>reparameterization</a:t>
            </a:r>
            <a:r>
              <a:rPr lang="en-US" altLang="zh-TW" dirty="0" smtClean="0"/>
              <a:t> may also be required.</a:t>
            </a:r>
          </a:p>
          <a:p>
            <a:r>
              <a:rPr lang="en-US" altLang="zh-TW" dirty="0" smtClean="0"/>
              <a:t>Level sets use 2D embedding function </a:t>
            </a:r>
            <a:r>
              <a:rPr lang="el-GR" altLang="zh-TW" i="1" dirty="0" smtClean="0"/>
              <a:t>φ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) instead of the curve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).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Level Sets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An example is the geodesic active contour: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i="1" dirty="0" smtClean="0"/>
          </a:p>
          <a:p>
            <a:pPr lvl="1"/>
            <a:r>
              <a:rPr lang="en-US" altLang="zh-TW" i="1" dirty="0" smtClean="0"/>
              <a:t>g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I</a:t>
            </a:r>
            <a:r>
              <a:rPr lang="en-US" altLang="zh-TW" dirty="0" smtClean="0"/>
              <a:t>): snake edge potential (gradient)</a:t>
            </a:r>
          </a:p>
          <a:p>
            <a:pPr lvl="1"/>
            <a:r>
              <a:rPr lang="el-GR" altLang="zh-TW" i="1" dirty="0" smtClean="0"/>
              <a:t>φ</a:t>
            </a:r>
            <a:r>
              <a:rPr lang="en-US" altLang="zh-TW" dirty="0" smtClean="0"/>
              <a:t>: signed distance function away from the curve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357430"/>
            <a:ext cx="6738119" cy="197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Level Sets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TW" sz="3200" dirty="0" smtClean="0"/>
              <a:t>According to </a:t>
            </a:r>
            <a:r>
              <a:rPr lang="en-US" altLang="zh-TW" sz="3200" i="1" dirty="0" smtClean="0"/>
              <a:t>g</a:t>
            </a:r>
            <a:r>
              <a:rPr lang="en-US" altLang="zh-TW" sz="3200" dirty="0" smtClean="0"/>
              <a:t>(</a:t>
            </a:r>
            <a:r>
              <a:rPr lang="en-US" altLang="zh-TW" sz="3200" i="1" dirty="0" smtClean="0"/>
              <a:t>I</a:t>
            </a:r>
            <a:r>
              <a:rPr lang="en-US" altLang="zh-TW" sz="3200" dirty="0" smtClean="0"/>
              <a:t>), the first term can straighten the curve and the second term encourages the curve to migrate towards minima of </a:t>
            </a:r>
            <a:r>
              <a:rPr lang="en-US" altLang="zh-TW" sz="3200" i="1" dirty="0" smtClean="0"/>
              <a:t>g</a:t>
            </a:r>
            <a:r>
              <a:rPr lang="en-US" altLang="zh-TW" sz="3200" dirty="0" smtClean="0"/>
              <a:t>(</a:t>
            </a:r>
            <a:r>
              <a:rPr lang="en-US" altLang="zh-TW" sz="3200" i="1" dirty="0" smtClean="0"/>
              <a:t>I</a:t>
            </a:r>
            <a:r>
              <a:rPr lang="en-US" altLang="zh-TW" sz="3200" dirty="0" smtClean="0"/>
              <a:t>).</a:t>
            </a:r>
          </a:p>
          <a:p>
            <a:r>
              <a:rPr lang="en-US" altLang="zh-TW" dirty="0" smtClean="0"/>
              <a:t>Level-set is still susceptible to local minima. </a:t>
            </a:r>
          </a:p>
          <a:p>
            <a:r>
              <a:rPr lang="en-US" altLang="zh-TW" dirty="0" smtClean="0"/>
              <a:t>An alternative approach is to use the energy measurement inside and outside the segmented regions.</a:t>
            </a:r>
            <a:endParaRPr lang="en-US" altLang="zh-TW" sz="88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Level Sets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696235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 Split and Merge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Recursively split the whole image into pieces based on region statistics.</a:t>
            </a:r>
          </a:p>
          <a:p>
            <a:r>
              <a:rPr lang="en-US" altLang="zh-TW" dirty="0" smtClean="0"/>
              <a:t>Merge pixels and regions together in a hierarchical fashion.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5.2.1 Watershed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An efficient way to compute such regions is to start flooding the landscape at all of the local minima and to label ridges wherever differently evolving components meet.</a:t>
            </a:r>
          </a:p>
          <a:p>
            <a:r>
              <a:rPr lang="en-US" altLang="zh-TW" dirty="0" smtClean="0"/>
              <a:t>Watershed segmentation is often used with the user manual marks corresponding to the centers of different desired components.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Segmentation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77366"/>
            <a:ext cx="7500990" cy="558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Watershed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14488"/>
            <a:ext cx="9144001" cy="428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5.2.2 Region Splitting </a:t>
            </a:r>
            <a:br>
              <a:rPr lang="en-US" altLang="zh-TW" dirty="0" smtClean="0"/>
            </a:br>
            <a:r>
              <a:rPr lang="en-US" altLang="zh-TW" dirty="0" smtClean="0"/>
              <a:t>(Divisive Clustering)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1: Computes a histogram for the whole image.</a:t>
            </a:r>
          </a:p>
          <a:p>
            <a:r>
              <a:rPr lang="en-US" altLang="zh-TW" dirty="0" smtClean="0"/>
              <a:t>Step 2: Finds a threshold that best separates the large peaks in the histogram.</a:t>
            </a:r>
          </a:p>
          <a:p>
            <a:r>
              <a:rPr lang="en-US" altLang="zh-TW" dirty="0" smtClean="0"/>
              <a:t>Step 3: Repeated until regions are either fairly uniform or below a certain size.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5.2.3 Region Merging </a:t>
            </a:r>
            <a:br>
              <a:rPr lang="en-US" altLang="zh-TW" dirty="0" smtClean="0"/>
            </a:br>
            <a:r>
              <a:rPr lang="en-US" altLang="zh-TW" dirty="0" smtClean="0"/>
              <a:t>(Agglomerative Clustering)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various criterions of merging regions:</a:t>
            </a:r>
          </a:p>
          <a:p>
            <a:pPr lvl="1"/>
            <a:r>
              <a:rPr lang="en-US" altLang="zh-TW" dirty="0" smtClean="0"/>
              <a:t>Relative boundary lengths and the strength of the visible edges at these boundaries</a:t>
            </a:r>
          </a:p>
          <a:p>
            <a:pPr lvl="1"/>
            <a:r>
              <a:rPr lang="en-US" altLang="zh-TW" dirty="0" smtClean="0"/>
              <a:t>Distance between closest points and farthest points</a:t>
            </a:r>
          </a:p>
          <a:p>
            <a:pPr lvl="1"/>
            <a:r>
              <a:rPr lang="en-US" altLang="zh-TW" dirty="0" smtClean="0"/>
              <a:t>Average color difference or whose regions are too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5.2.4 Graph-based Segmentation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This algorithm uses relative dissimilarities between regions to determine which ones should be merged.</a:t>
            </a:r>
          </a:p>
          <a:p>
            <a:r>
              <a:rPr lang="en-US" altLang="zh-TW" dirty="0" smtClean="0"/>
              <a:t>Internal difference for any region 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MST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): minimum spanning tree of </a:t>
            </a:r>
            <a:r>
              <a:rPr lang="en-US" altLang="zh-TW" i="1" dirty="0" smtClean="0"/>
              <a:t>R</a:t>
            </a:r>
          </a:p>
          <a:p>
            <a:pPr lvl="1"/>
            <a:r>
              <a:rPr lang="en-US" altLang="zh-TW" i="1" dirty="0" smtClean="0"/>
              <a:t>w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e</a:t>
            </a:r>
            <a:r>
              <a:rPr lang="en-US" altLang="zh-TW" dirty="0" smtClean="0"/>
              <a:t>): intensity differences of an edge in </a:t>
            </a:r>
            <a:r>
              <a:rPr lang="en-US" altLang="zh-TW" i="1" dirty="0" smtClean="0"/>
              <a:t>MST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929066"/>
            <a:ext cx="4086240" cy="68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Graph-based Segmentation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Difference between two adjacent regions: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Minimum internal difference of these two regions:</a:t>
            </a:r>
          </a:p>
          <a:p>
            <a:endParaRPr lang="en-US" altLang="zh-TW" dirty="0" smtClean="0"/>
          </a:p>
          <a:p>
            <a:pPr lvl="1"/>
            <a:endParaRPr lang="en-US" altLang="zh-TW" i="1" dirty="0" smtClean="0"/>
          </a:p>
          <a:p>
            <a:pPr lvl="1"/>
            <a:r>
              <a:rPr lang="el-GR" altLang="zh-TW" i="1" dirty="0" smtClean="0"/>
              <a:t>τ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): heuristic region penalty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357430"/>
            <a:ext cx="6130535" cy="75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72008"/>
            <a:ext cx="8386790" cy="6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Graph-based Segmentation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</a:t>
            </a:r>
            <a:r>
              <a:rPr lang="en-US" altLang="zh-TW" i="1" dirty="0" smtClean="0"/>
              <a:t>Dif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R1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R2</a:t>
            </a:r>
            <a:r>
              <a:rPr lang="en-US" altLang="zh-TW" dirty="0" smtClean="0"/>
              <a:t>) &lt; </a:t>
            </a:r>
            <a:r>
              <a:rPr lang="en-US" altLang="zh-TW" i="1" dirty="0" smtClean="0"/>
              <a:t>Mint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R1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R2</a:t>
            </a:r>
            <a:r>
              <a:rPr lang="en-US" altLang="zh-TW" dirty="0" smtClean="0"/>
              <a:t>) then merge these two adjacent regions.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643182"/>
            <a:ext cx="8151683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5.2.5 Probabilistic Aggregation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Minimal external difference between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and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:</a:t>
            </a:r>
          </a:p>
          <a:p>
            <a:pPr lvl="1">
              <a:buNone/>
            </a:pPr>
            <a:endParaRPr lang="en-US" altLang="zh-TW" i="1" dirty="0" smtClean="0"/>
          </a:p>
          <a:p>
            <a:pPr lvl="1"/>
            <a:endParaRPr lang="en-US" altLang="zh-TW" i="1" dirty="0" smtClean="0"/>
          </a:p>
          <a:p>
            <a:pPr lvl="1"/>
            <a:r>
              <a:rPr lang="en-US" altLang="zh-TW" i="1" dirty="0" smtClean="0"/>
              <a:t>∆</a:t>
            </a:r>
            <a:r>
              <a:rPr lang="en-US" altLang="zh-TW" i="1" baseline="-25000" dirty="0" err="1" smtClean="0"/>
              <a:t>i</a:t>
            </a:r>
            <a:r>
              <a:rPr lang="en-US" altLang="zh-TW" i="1" baseline="30000" dirty="0" smtClean="0"/>
              <a:t>+</a:t>
            </a:r>
            <a:r>
              <a:rPr lang="en-US" altLang="zh-TW" dirty="0" smtClean="0"/>
              <a:t> = min</a:t>
            </a:r>
            <a:r>
              <a:rPr lang="en-US" altLang="zh-TW" i="1" baseline="-25000" dirty="0" smtClean="0"/>
              <a:t>k</a:t>
            </a:r>
            <a:r>
              <a:rPr lang="en-US" altLang="zh-TW" dirty="0" smtClean="0"/>
              <a:t>|</a:t>
            </a:r>
            <a:r>
              <a:rPr lang="en-US" altLang="zh-TW" i="1" dirty="0" smtClean="0"/>
              <a:t> ∆</a:t>
            </a:r>
            <a:r>
              <a:rPr lang="en-US" altLang="zh-TW" i="1" baseline="-25000" dirty="0" err="1" smtClean="0"/>
              <a:t>ik</a:t>
            </a:r>
            <a:r>
              <a:rPr lang="en-US" altLang="zh-TW" dirty="0" smtClean="0"/>
              <a:t>| and </a:t>
            </a:r>
            <a:r>
              <a:rPr lang="en-US" altLang="zh-TW" i="1" dirty="0" smtClean="0"/>
              <a:t>∆</a:t>
            </a:r>
            <a:r>
              <a:rPr lang="en-US" altLang="zh-TW" i="1" baseline="-25000" dirty="0" err="1" smtClean="0"/>
              <a:t>ik</a:t>
            </a:r>
            <a:r>
              <a:rPr lang="en-US" altLang="zh-TW" dirty="0" smtClean="0"/>
              <a:t> is the difference in average intensities between regions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and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k</a:t>
            </a:r>
            <a:endParaRPr lang="en-US" altLang="zh-TW" i="1" baseline="-25000" dirty="0" smtClean="0"/>
          </a:p>
          <a:p>
            <a:r>
              <a:rPr lang="en-US" altLang="zh-TW" dirty="0" smtClean="0"/>
              <a:t>Average intensity difference:</a:t>
            </a:r>
          </a:p>
          <a:p>
            <a:endParaRPr lang="en-US" altLang="zh-TW" dirty="0" smtClean="0"/>
          </a:p>
          <a:p>
            <a:pPr lvl="1"/>
            <a:endParaRPr lang="en-US" altLang="zh-TW" i="1" dirty="0" smtClean="0"/>
          </a:p>
          <a:p>
            <a:pPr lvl="1"/>
            <a:r>
              <a:rPr lang="en-US" altLang="zh-TW" i="1" dirty="0" smtClean="0"/>
              <a:t>∆</a:t>
            </a:r>
            <a:r>
              <a:rPr lang="en-US" altLang="zh-TW" i="1" baseline="-25000" dirty="0" err="1" smtClean="0"/>
              <a:t>i</a:t>
            </a:r>
            <a:r>
              <a:rPr lang="en-US" altLang="zh-TW" i="1" baseline="30000" dirty="0" smtClean="0"/>
              <a:t>-</a:t>
            </a:r>
            <a:r>
              <a:rPr lang="en-US" altLang="zh-TW" dirty="0" smtClean="0"/>
              <a:t> = </a:t>
            </a:r>
            <a:r>
              <a:rPr lang="el-GR" altLang="zh-TW" dirty="0" smtClean="0"/>
              <a:t>Σ</a:t>
            </a:r>
            <a:r>
              <a:rPr lang="en-US" altLang="zh-TW" i="1" baseline="-25000" dirty="0" smtClean="0"/>
              <a:t>k</a:t>
            </a:r>
            <a:r>
              <a:rPr lang="en-US" altLang="zh-TW" dirty="0" smtClean="0"/>
              <a:t>(</a:t>
            </a:r>
            <a:r>
              <a:rPr lang="el-GR" altLang="zh-TW" i="1" dirty="0" smtClean="0"/>
              <a:t>τ</a:t>
            </a:r>
            <a:r>
              <a:rPr lang="en-US" altLang="zh-TW" i="1" baseline="-25000" dirty="0" err="1" smtClean="0"/>
              <a:t>ik</a:t>
            </a:r>
            <a:r>
              <a:rPr lang="en-US" altLang="zh-TW" i="1" dirty="0" smtClean="0"/>
              <a:t> ∆</a:t>
            </a:r>
            <a:r>
              <a:rPr lang="en-US" altLang="zh-TW" i="1" baseline="-25000" dirty="0" err="1" smtClean="0"/>
              <a:t>ik</a:t>
            </a:r>
            <a:r>
              <a:rPr lang="en-US" altLang="zh-TW" dirty="0" smtClean="0"/>
              <a:t>)</a:t>
            </a:r>
            <a:r>
              <a:rPr lang="en-US" altLang="zh-TW" i="1" dirty="0" smtClean="0"/>
              <a:t> / </a:t>
            </a:r>
            <a:r>
              <a:rPr lang="el-GR" altLang="zh-TW" dirty="0" smtClean="0"/>
              <a:t>Σ</a:t>
            </a:r>
            <a:r>
              <a:rPr lang="en-US" altLang="zh-TW" i="1" baseline="-25000" dirty="0" smtClean="0"/>
              <a:t>k</a:t>
            </a:r>
            <a:r>
              <a:rPr lang="en-US" altLang="zh-TW" dirty="0" smtClean="0"/>
              <a:t>(</a:t>
            </a:r>
            <a:r>
              <a:rPr lang="el-GR" altLang="zh-TW" i="1" dirty="0" smtClean="0"/>
              <a:t>τ</a:t>
            </a:r>
            <a:r>
              <a:rPr lang="en-US" altLang="zh-TW" i="1" baseline="-25000" dirty="0" err="1" smtClean="0"/>
              <a:t>ik</a:t>
            </a:r>
            <a:r>
              <a:rPr lang="en-US" altLang="zh-TW" dirty="0" smtClean="0"/>
              <a:t>)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and </a:t>
            </a:r>
            <a:r>
              <a:rPr lang="el-GR" altLang="zh-TW" dirty="0" smtClean="0"/>
              <a:t>τ</a:t>
            </a:r>
            <a:r>
              <a:rPr lang="en-US" altLang="zh-TW" baseline="-25000" dirty="0" err="1" smtClean="0"/>
              <a:t>ik</a:t>
            </a:r>
            <a:r>
              <a:rPr lang="en-US" altLang="zh-TW" dirty="0" smtClean="0"/>
              <a:t> is the boundary length between regions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and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k</a:t>
            </a:r>
            <a:endParaRPr lang="en-US" altLang="zh-TW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3116"/>
            <a:ext cx="3714776" cy="67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214818"/>
            <a:ext cx="26557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Probabilistic Aggregation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pairwise</a:t>
            </a:r>
            <a:r>
              <a:rPr lang="en-US" altLang="zh-TW" dirty="0" smtClean="0"/>
              <a:t> statistics </a:t>
            </a:r>
            <a:r>
              <a:rPr lang="el-GR" altLang="zh-TW" i="1" dirty="0" smtClean="0"/>
              <a:t>σ</a:t>
            </a:r>
            <a:r>
              <a:rPr lang="en-US" altLang="zh-TW" i="1" baseline="-25000" dirty="0" smtClean="0"/>
              <a:t>local</a:t>
            </a:r>
            <a:r>
              <a:rPr lang="en-US" altLang="zh-TW" i="1" baseline="30000" dirty="0" smtClean="0"/>
              <a:t>+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and </a:t>
            </a:r>
            <a:r>
              <a:rPr lang="el-GR" altLang="zh-TW" i="1" dirty="0" smtClean="0"/>
              <a:t>σ</a:t>
            </a:r>
            <a:r>
              <a:rPr lang="en-US" altLang="zh-TW" i="1" baseline="-25000" dirty="0" smtClean="0"/>
              <a:t>local</a:t>
            </a:r>
            <a:r>
              <a:rPr lang="en-US" altLang="zh-TW" i="1" baseline="30000" dirty="0" smtClean="0"/>
              <a:t>-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are used to compute the likelihoods </a:t>
            </a:r>
            <a:r>
              <a:rPr lang="en-US" altLang="zh-TW" i="1" dirty="0" err="1" smtClean="0"/>
              <a:t>p</a:t>
            </a:r>
            <a:r>
              <a:rPr lang="en-US" altLang="zh-TW" i="1" baseline="-25000" dirty="0" err="1" smtClean="0"/>
              <a:t>ij</a:t>
            </a:r>
            <a:r>
              <a:rPr lang="en-US" altLang="zh-TW" dirty="0" smtClean="0"/>
              <a:t> that two regions should be merged.</a:t>
            </a:r>
          </a:p>
          <a:p>
            <a:r>
              <a:rPr lang="en-US" altLang="zh-TW" dirty="0" smtClean="0"/>
              <a:t>Definition of strong coupling: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C</a:t>
            </a:r>
            <a:r>
              <a:rPr lang="en-US" altLang="zh-TW" dirty="0" smtClean="0"/>
              <a:t>: a subset of </a:t>
            </a:r>
            <a:r>
              <a:rPr lang="en-US" altLang="zh-TW" i="1" dirty="0" smtClean="0"/>
              <a:t>V</a:t>
            </a:r>
          </a:p>
          <a:p>
            <a:pPr lvl="1"/>
            <a:r>
              <a:rPr lang="el-GR" altLang="zh-TW" i="1" dirty="0" smtClean="0"/>
              <a:t>φ</a:t>
            </a:r>
            <a:r>
              <a:rPr lang="en-US" altLang="zh-TW" dirty="0" smtClean="0"/>
              <a:t>: usually set to 0.2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714752"/>
            <a:ext cx="2225516" cy="113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Probabilistic Aggregation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402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5.3 Mean Shift and Mode Finding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8501090" cy="541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 Active Contours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Snakes</a:t>
            </a:r>
          </a:p>
          <a:p>
            <a:r>
              <a:rPr lang="en-US" altLang="zh-TW" dirty="0" smtClean="0"/>
              <a:t>Scissors</a:t>
            </a:r>
          </a:p>
          <a:p>
            <a:r>
              <a:rPr lang="en-US" altLang="zh-TW" dirty="0" smtClean="0"/>
              <a:t>Level Sets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5.3.1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-means and Mixtures of Gaussians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/>
              <a:t>K</a:t>
            </a:r>
            <a:r>
              <a:rPr lang="en-US" altLang="zh-TW" dirty="0" smtClean="0"/>
              <a:t>-means:</a:t>
            </a:r>
          </a:p>
          <a:p>
            <a:pPr lvl="1"/>
            <a:r>
              <a:rPr lang="en-US" altLang="zh-TW" dirty="0" smtClean="0"/>
              <a:t>Step 1: Give the number of clusters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 it is supposed to find. Then choose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 samples as the centers of clusters. We call the set of centers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Step 2: Use fixed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 to compute the square error for all pixels, then we can get the clusters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which has least square error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i="1" dirty="0" smtClean="0"/>
              <a:t>K</a:t>
            </a:r>
            <a:r>
              <a:rPr lang="en-US" altLang="zh-TW" dirty="0" smtClean="0"/>
              <a:t>-means and Mixtures of Gaussians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dirty="0" smtClean="0"/>
              <a:t>Step 3: Use fixed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to compute the square error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i="1" dirty="0" smtClean="0"/>
              <a:t>’</a:t>
            </a:r>
            <a:r>
              <a:rPr lang="en-US" altLang="zh-TW" dirty="0" smtClean="0"/>
              <a:t>. If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dirty="0" smtClean="0"/>
              <a:t> =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i="1" dirty="0" smtClean="0"/>
              <a:t>’</a:t>
            </a:r>
            <a:r>
              <a:rPr lang="en-US" altLang="zh-TW" dirty="0" smtClean="0"/>
              <a:t> then stop and we get the final clusters.</a:t>
            </a:r>
          </a:p>
          <a:p>
            <a:pPr lvl="1"/>
            <a:r>
              <a:rPr lang="en-US" altLang="zh-TW" dirty="0" smtClean="0"/>
              <a:t>Step 4: If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≠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i="1" dirty="0" smtClean="0"/>
              <a:t>’</a:t>
            </a:r>
            <a:r>
              <a:rPr lang="en-US" altLang="zh-TW" dirty="0" smtClean="0"/>
              <a:t> then use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to find new cluster centers </a:t>
            </a:r>
            <a:r>
              <a:rPr lang="en-US" altLang="zh-TW" i="1" dirty="0" smtClean="0"/>
              <a:t>Y’</a:t>
            </a:r>
            <a:r>
              <a:rPr lang="en-US" altLang="zh-TW" dirty="0" smtClean="0"/>
              <a:t>. Go to Step 2 and find new cluster </a:t>
            </a:r>
            <a:r>
              <a:rPr lang="en-US" altLang="zh-TW" i="1" dirty="0" smtClean="0"/>
              <a:t>U’</a:t>
            </a:r>
            <a:r>
              <a:rPr lang="en-US" altLang="zh-TW" dirty="0" smtClean="0"/>
              <a:t>, iteratively.</a:t>
            </a:r>
          </a:p>
          <a:p>
            <a:r>
              <a:rPr lang="en-US" altLang="zh-TW" dirty="0" smtClean="0"/>
              <a:t>Use mixtures of Gaussians to model the superposition of density distributions, and then adopt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-means to find clusters.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5.3.2 Mean Shift (1/8)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Mean shift segmentation is the inverse of the watershed algorithm =&gt; find the peaks (modes) and then expand the region.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(2/8)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Step 1: Use kernel density estimation to estimate the density function given a sparse set of samples.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): density function</a:t>
            </a:r>
          </a:p>
          <a:p>
            <a:pPr lvl="1"/>
            <a:r>
              <a:rPr lang="en-US" altLang="zh-TW" i="1" dirty="0" smtClean="0"/>
              <a:t>x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: input samples</a:t>
            </a:r>
          </a:p>
          <a:p>
            <a:pPr lvl="1"/>
            <a:r>
              <a:rPr lang="en-US" altLang="zh-TW" i="1" dirty="0" smtClean="0"/>
              <a:t>k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): kernel function or </a:t>
            </a:r>
            <a:r>
              <a:rPr lang="en-US" altLang="zh-TW" dirty="0" err="1" smtClean="0"/>
              <a:t>Parzen</a:t>
            </a:r>
            <a:r>
              <a:rPr lang="en-US" altLang="zh-TW" dirty="0" smtClean="0"/>
              <a:t> window</a:t>
            </a:r>
          </a:p>
          <a:p>
            <a:pPr lvl="1"/>
            <a:r>
              <a:rPr lang="en-US" altLang="zh-TW" i="1" dirty="0" smtClean="0"/>
              <a:t>h</a:t>
            </a:r>
            <a:r>
              <a:rPr lang="en-US" altLang="zh-TW" dirty="0" smtClean="0"/>
              <a:t>: width of kernel</a:t>
            </a:r>
          </a:p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71810"/>
            <a:ext cx="6177900" cy="92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(3/8)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2: Starting at some guess for a local maximum </a:t>
            </a:r>
            <a:r>
              <a:rPr lang="en-US" altLang="zh-TW" i="1" dirty="0" err="1" smtClean="0"/>
              <a:t>y</a:t>
            </a:r>
            <a:r>
              <a:rPr lang="en-US" altLang="zh-TW" i="1" baseline="-25000" dirty="0" err="1" smtClean="0"/>
              <a:t>k</a:t>
            </a:r>
            <a:r>
              <a:rPr lang="en-US" altLang="zh-TW" dirty="0" smtClean="0"/>
              <a:t>, mean shift computes the gradient of the density estimate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) at </a:t>
            </a:r>
            <a:r>
              <a:rPr lang="en-US" altLang="zh-TW" i="1" dirty="0" err="1" smtClean="0"/>
              <a:t>y</a:t>
            </a:r>
            <a:r>
              <a:rPr lang="en-US" altLang="zh-TW" i="1" baseline="-25000" dirty="0" err="1" smtClean="0"/>
              <a:t>k</a:t>
            </a:r>
            <a:r>
              <a:rPr lang="en-US" altLang="zh-TW" dirty="0" smtClean="0"/>
              <a:t> and takes an uphill step in that direction.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714752"/>
            <a:ext cx="477205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097792"/>
            <a:ext cx="4357718" cy="95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(4/8)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	The location of </a:t>
            </a:r>
            <a:r>
              <a:rPr lang="en-US" altLang="zh-TW" i="1" dirty="0" err="1" smtClean="0"/>
              <a:t>y</a:t>
            </a:r>
            <a:r>
              <a:rPr lang="en-US" altLang="zh-TW" i="1" baseline="-25000" dirty="0" err="1" smtClean="0"/>
              <a:t>k</a:t>
            </a:r>
            <a:r>
              <a:rPr lang="en-US" altLang="zh-TW" dirty="0" smtClean="0"/>
              <a:t> in iteration can be express in following formula: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Repeat Step 2 until completely converge or after a finite steps.</a:t>
            </a:r>
          </a:p>
          <a:p>
            <a:r>
              <a:rPr lang="en-US" altLang="zh-TW" dirty="0" smtClean="0"/>
              <a:t>Step 3: The remaining points can then be classified based on the nearest evolution path.</a:t>
            </a: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643182"/>
            <a:ext cx="6552938" cy="107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(5/8)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572124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(6/8)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There are still some kernels to be used:</a:t>
            </a:r>
          </a:p>
          <a:p>
            <a:pPr lvl="1"/>
            <a:r>
              <a:rPr lang="en-US" altLang="zh-TW" dirty="0" err="1" smtClean="0"/>
              <a:t>Epanechnikov</a:t>
            </a:r>
            <a:r>
              <a:rPr lang="en-US" altLang="zh-TW" dirty="0" smtClean="0"/>
              <a:t> kernel (converge in finite steps)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Gaussian (normal) kernel (slower but result better)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714620"/>
            <a:ext cx="3932550" cy="63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357694"/>
            <a:ext cx="379354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(7/8)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Joint domain: use spatial domain and range domain to segment color image.</a:t>
            </a:r>
          </a:p>
          <a:p>
            <a:r>
              <a:rPr lang="en-US" altLang="zh-TW" dirty="0" smtClean="0"/>
              <a:t>Kernel of joint domain (five-dimensional):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r</a:t>
            </a:r>
            <a:r>
              <a:rPr lang="en-US" altLang="zh-TW" dirty="0" smtClean="0"/>
              <a:t>: (</a:t>
            </a:r>
            <a:r>
              <a:rPr lang="en-US" altLang="zh-TW" i="1" dirty="0" smtClean="0"/>
              <a:t>L*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u*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v*</a:t>
            </a:r>
            <a:r>
              <a:rPr lang="en-US" altLang="zh-TW" dirty="0" smtClean="0"/>
              <a:t>) in range domain </a:t>
            </a:r>
          </a:p>
          <a:p>
            <a:pPr lvl="1"/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s</a:t>
            </a:r>
            <a:r>
              <a:rPr lang="en-US" altLang="zh-TW" dirty="0" smtClean="0"/>
              <a:t>: 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) in spatial domain</a:t>
            </a:r>
          </a:p>
          <a:p>
            <a:pPr lvl="1"/>
            <a:r>
              <a:rPr lang="en-US" altLang="zh-TW" i="1" dirty="0" smtClean="0"/>
              <a:t>h</a:t>
            </a:r>
            <a:r>
              <a:rPr lang="en-US" altLang="zh-TW" i="1" baseline="-25000" dirty="0" smtClean="0"/>
              <a:t>r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h</a:t>
            </a:r>
            <a:r>
              <a:rPr lang="en-US" altLang="zh-TW" i="1" baseline="-25000" dirty="0" err="1" smtClean="0"/>
              <a:t>s</a:t>
            </a:r>
            <a:r>
              <a:rPr lang="en-US" altLang="zh-TW" dirty="0" smtClean="0"/>
              <a:t>: color and spatial widths of kernel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286124"/>
            <a:ext cx="4643470" cy="10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(8/8)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  <a:p>
            <a:pPr lvl="1"/>
            <a:r>
              <a:rPr lang="en-US" altLang="zh-TW" i="1" dirty="0" smtClean="0"/>
              <a:t>M</a:t>
            </a:r>
            <a:r>
              <a:rPr lang="en-US" altLang="zh-TW" dirty="0" smtClean="0"/>
              <a:t>: a region has pixels under the number threshold will be eliminated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405839" cy="360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5.1.1 Snakes (1/5)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Snakes are a two-dimensional generalization of the 1D energy-minimizing </a:t>
            </a:r>
            <a:r>
              <a:rPr lang="en-US" altLang="zh-TW" dirty="0" err="1" smtClean="0"/>
              <a:t>splines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Internal </a:t>
            </a:r>
            <a:r>
              <a:rPr lang="en-US" altLang="zh-TW" dirty="0" err="1" smtClean="0"/>
              <a:t>spline</a:t>
            </a:r>
            <a:r>
              <a:rPr lang="en-US" altLang="zh-TW" dirty="0" smtClean="0"/>
              <a:t> energy: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s</a:t>
            </a:r>
            <a:r>
              <a:rPr lang="en-US" altLang="zh-TW" dirty="0" smtClean="0"/>
              <a:t>: arc length</a:t>
            </a:r>
          </a:p>
          <a:p>
            <a:pPr lvl="1"/>
            <a:r>
              <a:rPr lang="en-US" altLang="zh-TW" i="1" dirty="0" err="1" smtClean="0"/>
              <a:t>f</a:t>
            </a:r>
            <a:r>
              <a:rPr lang="en-US" altLang="zh-TW" i="1" baseline="-25000" dirty="0" err="1" smtClean="0"/>
              <a:t>s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f</a:t>
            </a:r>
            <a:r>
              <a:rPr lang="en-US" altLang="zh-TW" i="1" baseline="-25000" dirty="0" err="1" smtClean="0"/>
              <a:t>ss</a:t>
            </a:r>
            <a:r>
              <a:rPr lang="en-US" altLang="zh-TW" dirty="0" smtClean="0"/>
              <a:t>: first-order and second-order derivatives of snake curve</a:t>
            </a:r>
          </a:p>
          <a:p>
            <a:pPr lvl="1"/>
            <a:r>
              <a:rPr lang="el-GR" altLang="zh-TW" i="1" dirty="0" smtClean="0"/>
              <a:t>α</a:t>
            </a:r>
            <a:r>
              <a:rPr lang="en-US" altLang="zh-TW" dirty="0" smtClean="0"/>
              <a:t>, </a:t>
            </a:r>
            <a:r>
              <a:rPr lang="el-GR" altLang="zh-TW" i="1" dirty="0" smtClean="0"/>
              <a:t>β</a:t>
            </a:r>
            <a:r>
              <a:rPr lang="en-US" altLang="zh-TW" dirty="0" smtClean="0"/>
              <a:t>: first-order and second-order weighting functions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214686"/>
            <a:ext cx="5586428" cy="109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</a:p>
        </p:txBody>
      </p:sp>
      <p:sp>
        <p:nvSpPr>
          <p:cNvPr id="64515" name="Oval 101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6" name="Oval 102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7" name="Oval 103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8" name="Oval 104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9" name="Oval 105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0" name="Oval 106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1" name="Oval 107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2" name="Oval 108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3" name="Oval 109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4" name="Oval 110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5" name="Oval 111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6" name="Oval 112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7" name="Oval 113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8" name="Oval 114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9" name="Oval 115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0" name="Oval 116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1" name="Oval 117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2" name="Oval 118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3" name="Oval 119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4" name="Oval 120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5" name="Oval 121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6" name="Oval 122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7" name="Oval 123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8" name="Oval 124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9" name="Oval 125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0" name="Oval 126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1" name="Oval 127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2" name="Oval 128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3" name="Oval 129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4" name="Oval 130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5" name="Oval 131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6" name="Oval 132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7" name="Oval 133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8" name="Oval 134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9" name="Oval 135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0" name="Oval 136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1" name="Oval 137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2" name="Oval 138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3" name="Oval 139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4" name="Oval 140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5" name="Oval 141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6" name="Oval 142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7" name="Oval 143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8" name="Oval 144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9" name="Oval 145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0" name="Oval 146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1" name="Oval 147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2" name="Oval 148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3" name="Oval 149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4" name="Oval 150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5" name="Oval 151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6" name="Oval 152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7" name="Oval 153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8" name="Oval 154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9" name="Oval 155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0" name="Oval 156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1" name="Oval 157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2" name="Oval 158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3" name="Oval 159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4" name="Oval 160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5" name="Oval 161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6" name="Oval 162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7" name="Oval 163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8" name="Oval 164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9" name="Oval 165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0" name="Oval 166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1" name="Oval 167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2" name="Oval 168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3" name="Oval 169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4" name="Oval 170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5" name="Oval 171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6" name="Oval 172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7" name="Oval 173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8" name="Oval 174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9" name="Oval 175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0" name="Oval 176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1" name="Oval 177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2" name="Oval 178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3" name="Oval 179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4" name="Oval 180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5" name="Oval 181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6" name="Oval 182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7" name="Oval 183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8" name="Oval 184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9" name="Oval 185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0" name="Oval 186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1" name="Oval 187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2" name="Oval 188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3" name="Oval 189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4" name="Oval 190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5" name="Oval 191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6" name="Oval 192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7" name="Rectangle 194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20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64621" name="Oval 193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201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4623" name="Oval 195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4624" name="Line 196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4625" name="Line 200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" name="Group 209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64618" name="Oval 210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619" name="Line 211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620" name="Line 212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405" name="AutoShape 213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8407" name="Freeform 215"/>
          <p:cNvSpPr>
            <a:spLocks/>
          </p:cNvSpPr>
          <p:nvPr/>
        </p:nvSpPr>
        <p:spPr bwMode="auto">
          <a:xfrm>
            <a:off x="5310188" y="1443038"/>
            <a:ext cx="2170112" cy="1014412"/>
          </a:xfrm>
          <a:custGeom>
            <a:avLst/>
            <a:gdLst>
              <a:gd name="T0" fmla="*/ 2147483647 w 1367"/>
              <a:gd name="T1" fmla="*/ 2147483647 h 639"/>
              <a:gd name="T2" fmla="*/ 2147483647 w 1367"/>
              <a:gd name="T3" fmla="*/ 2147483647 h 639"/>
              <a:gd name="T4" fmla="*/ 2147483647 w 1367"/>
              <a:gd name="T5" fmla="*/ 2147483647 h 639"/>
              <a:gd name="T6" fmla="*/ 2147483647 w 1367"/>
              <a:gd name="T7" fmla="*/ 2147483647 h 639"/>
              <a:gd name="T8" fmla="*/ 2147483647 w 1367"/>
              <a:gd name="T9" fmla="*/ 2147483647 h 639"/>
              <a:gd name="T10" fmla="*/ 2147483647 w 1367"/>
              <a:gd name="T11" fmla="*/ 2147483647 h 639"/>
              <a:gd name="T12" fmla="*/ 2147483647 w 1367"/>
              <a:gd name="T13" fmla="*/ 2147483647 h 639"/>
              <a:gd name="T14" fmla="*/ 2147483647 w 1367"/>
              <a:gd name="T15" fmla="*/ 2147483647 h 639"/>
              <a:gd name="T16" fmla="*/ 2147483647 w 1367"/>
              <a:gd name="T17" fmla="*/ 2147483647 h 639"/>
              <a:gd name="T18" fmla="*/ 2147483647 w 1367"/>
              <a:gd name="T19" fmla="*/ 2147483647 h 639"/>
              <a:gd name="T20" fmla="*/ 2147483647 w 1367"/>
              <a:gd name="T21" fmla="*/ 2147483647 h 639"/>
              <a:gd name="T22" fmla="*/ 2147483647 w 1367"/>
              <a:gd name="T23" fmla="*/ 2147483647 h 639"/>
              <a:gd name="T24" fmla="*/ 2147483647 w 1367"/>
              <a:gd name="T25" fmla="*/ 2147483647 h 639"/>
              <a:gd name="T26" fmla="*/ 2147483647 w 1367"/>
              <a:gd name="T27" fmla="*/ 2147483647 h 639"/>
              <a:gd name="T28" fmla="*/ 2147483647 w 1367"/>
              <a:gd name="T29" fmla="*/ 2147483647 h 639"/>
              <a:gd name="T30" fmla="*/ 2147483647 w 1367"/>
              <a:gd name="T31" fmla="*/ 2147483647 h 639"/>
              <a:gd name="T32" fmla="*/ 2147483647 w 1367"/>
              <a:gd name="T33" fmla="*/ 2147483647 h 639"/>
              <a:gd name="T34" fmla="*/ 2147483647 w 1367"/>
              <a:gd name="T35" fmla="*/ 2147483647 h 639"/>
              <a:gd name="T36" fmla="*/ 2147483647 w 1367"/>
              <a:gd name="T37" fmla="*/ 2147483647 h 639"/>
              <a:gd name="T38" fmla="*/ 2147483647 w 1367"/>
              <a:gd name="T39" fmla="*/ 2147483647 h 639"/>
              <a:gd name="T40" fmla="*/ 0 w 1367"/>
              <a:gd name="T41" fmla="*/ 2147483647 h 6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67"/>
              <a:gd name="T64" fmla="*/ 0 h 639"/>
              <a:gd name="T65" fmla="*/ 1367 w 1367"/>
              <a:gd name="T66" fmla="*/ 639 h 6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67" h="639">
                <a:moveTo>
                  <a:pt x="1367" y="21"/>
                </a:moveTo>
                <a:cubicBezTo>
                  <a:pt x="1305" y="0"/>
                  <a:pt x="1340" y="5"/>
                  <a:pt x="1263" y="14"/>
                </a:cubicBezTo>
                <a:cubicBezTo>
                  <a:pt x="1213" y="31"/>
                  <a:pt x="1233" y="20"/>
                  <a:pt x="1201" y="42"/>
                </a:cubicBezTo>
                <a:cubicBezTo>
                  <a:pt x="1119" y="162"/>
                  <a:pt x="1014" y="134"/>
                  <a:pt x="874" y="139"/>
                </a:cubicBezTo>
                <a:cubicBezTo>
                  <a:pt x="826" y="149"/>
                  <a:pt x="851" y="142"/>
                  <a:pt x="798" y="160"/>
                </a:cubicBezTo>
                <a:cubicBezTo>
                  <a:pt x="784" y="165"/>
                  <a:pt x="756" y="174"/>
                  <a:pt x="756" y="174"/>
                </a:cubicBezTo>
                <a:cubicBezTo>
                  <a:pt x="752" y="181"/>
                  <a:pt x="749" y="189"/>
                  <a:pt x="743" y="194"/>
                </a:cubicBezTo>
                <a:cubicBezTo>
                  <a:pt x="737" y="199"/>
                  <a:pt x="727" y="196"/>
                  <a:pt x="722" y="201"/>
                </a:cubicBezTo>
                <a:cubicBezTo>
                  <a:pt x="717" y="206"/>
                  <a:pt x="719" y="216"/>
                  <a:pt x="715" y="222"/>
                </a:cubicBezTo>
                <a:cubicBezTo>
                  <a:pt x="707" y="237"/>
                  <a:pt x="696" y="250"/>
                  <a:pt x="687" y="264"/>
                </a:cubicBezTo>
                <a:cubicBezTo>
                  <a:pt x="667" y="293"/>
                  <a:pt x="667" y="321"/>
                  <a:pt x="631" y="333"/>
                </a:cubicBezTo>
                <a:cubicBezTo>
                  <a:pt x="570" y="375"/>
                  <a:pt x="510" y="370"/>
                  <a:pt x="437" y="375"/>
                </a:cubicBezTo>
                <a:cubicBezTo>
                  <a:pt x="425" y="377"/>
                  <a:pt x="413" y="379"/>
                  <a:pt x="402" y="382"/>
                </a:cubicBezTo>
                <a:cubicBezTo>
                  <a:pt x="388" y="386"/>
                  <a:pt x="361" y="396"/>
                  <a:pt x="361" y="396"/>
                </a:cubicBezTo>
                <a:cubicBezTo>
                  <a:pt x="356" y="403"/>
                  <a:pt x="353" y="410"/>
                  <a:pt x="347" y="416"/>
                </a:cubicBezTo>
                <a:cubicBezTo>
                  <a:pt x="341" y="422"/>
                  <a:pt x="332" y="424"/>
                  <a:pt x="326" y="430"/>
                </a:cubicBezTo>
                <a:cubicBezTo>
                  <a:pt x="297" y="464"/>
                  <a:pt x="287" y="503"/>
                  <a:pt x="250" y="528"/>
                </a:cubicBezTo>
                <a:cubicBezTo>
                  <a:pt x="231" y="555"/>
                  <a:pt x="210" y="587"/>
                  <a:pt x="180" y="597"/>
                </a:cubicBezTo>
                <a:cubicBezTo>
                  <a:pt x="166" y="606"/>
                  <a:pt x="153" y="616"/>
                  <a:pt x="139" y="625"/>
                </a:cubicBezTo>
                <a:cubicBezTo>
                  <a:pt x="132" y="630"/>
                  <a:pt x="118" y="639"/>
                  <a:pt x="118" y="639"/>
                </a:cubicBezTo>
                <a:cubicBezTo>
                  <a:pt x="106" y="638"/>
                  <a:pt x="30" y="625"/>
                  <a:pt x="0" y="625"/>
                </a:cubicBezTo>
              </a:path>
            </a:pathLst>
          </a:custGeom>
          <a:noFill/>
          <a:ln w="9525">
            <a:solidFill>
              <a:srgbClr val="00CCFF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08" name="AutoShape 216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8409" name="Freeform 217"/>
          <p:cNvSpPr>
            <a:spLocks/>
          </p:cNvSpPr>
          <p:nvPr/>
        </p:nvSpPr>
        <p:spPr bwMode="auto">
          <a:xfrm>
            <a:off x="4645025" y="2103438"/>
            <a:ext cx="2824163" cy="930275"/>
          </a:xfrm>
          <a:custGeom>
            <a:avLst/>
            <a:gdLst>
              <a:gd name="T0" fmla="*/ 2147483647 w 1779"/>
              <a:gd name="T1" fmla="*/ 2147483647 h 586"/>
              <a:gd name="T2" fmla="*/ 2147483647 w 1779"/>
              <a:gd name="T3" fmla="*/ 2147483647 h 586"/>
              <a:gd name="T4" fmla="*/ 2147483647 w 1779"/>
              <a:gd name="T5" fmla="*/ 0 h 586"/>
              <a:gd name="T6" fmla="*/ 2147483647 w 1779"/>
              <a:gd name="T7" fmla="*/ 2147483647 h 586"/>
              <a:gd name="T8" fmla="*/ 2147483647 w 1779"/>
              <a:gd name="T9" fmla="*/ 2147483647 h 586"/>
              <a:gd name="T10" fmla="*/ 2147483647 w 1779"/>
              <a:gd name="T11" fmla="*/ 2147483647 h 586"/>
              <a:gd name="T12" fmla="*/ 2147483647 w 1779"/>
              <a:gd name="T13" fmla="*/ 2147483647 h 586"/>
              <a:gd name="T14" fmla="*/ 2147483647 w 1779"/>
              <a:gd name="T15" fmla="*/ 2147483647 h 586"/>
              <a:gd name="T16" fmla="*/ 2147483647 w 1779"/>
              <a:gd name="T17" fmla="*/ 2147483647 h 586"/>
              <a:gd name="T18" fmla="*/ 2147483647 w 1779"/>
              <a:gd name="T19" fmla="*/ 2147483647 h 586"/>
              <a:gd name="T20" fmla="*/ 2147483647 w 1779"/>
              <a:gd name="T21" fmla="*/ 2147483647 h 586"/>
              <a:gd name="T22" fmla="*/ 2147483647 w 1779"/>
              <a:gd name="T23" fmla="*/ 2147483647 h 586"/>
              <a:gd name="T24" fmla="*/ 2147483647 w 1779"/>
              <a:gd name="T25" fmla="*/ 2147483647 h 586"/>
              <a:gd name="T26" fmla="*/ 2147483647 w 1779"/>
              <a:gd name="T27" fmla="*/ 2147483647 h 586"/>
              <a:gd name="T28" fmla="*/ 2147483647 w 1779"/>
              <a:gd name="T29" fmla="*/ 2147483647 h 586"/>
              <a:gd name="T30" fmla="*/ 2147483647 w 1779"/>
              <a:gd name="T31" fmla="*/ 2147483647 h 586"/>
              <a:gd name="T32" fmla="*/ 2147483647 w 1779"/>
              <a:gd name="T33" fmla="*/ 2147483647 h 586"/>
              <a:gd name="T34" fmla="*/ 2147483647 w 1779"/>
              <a:gd name="T35" fmla="*/ 2147483647 h 58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9"/>
              <a:gd name="T55" fmla="*/ 0 h 586"/>
              <a:gd name="T56" fmla="*/ 1779 w 1779"/>
              <a:gd name="T57" fmla="*/ 586 h 58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9" h="586">
                <a:moveTo>
                  <a:pt x="1779" y="42"/>
                </a:moveTo>
                <a:cubicBezTo>
                  <a:pt x="1748" y="11"/>
                  <a:pt x="1767" y="24"/>
                  <a:pt x="1717" y="7"/>
                </a:cubicBezTo>
                <a:cubicBezTo>
                  <a:pt x="1710" y="5"/>
                  <a:pt x="1696" y="0"/>
                  <a:pt x="1696" y="0"/>
                </a:cubicBezTo>
                <a:cubicBezTo>
                  <a:pt x="1633" y="3"/>
                  <a:pt x="1487" y="3"/>
                  <a:pt x="1418" y="42"/>
                </a:cubicBezTo>
                <a:cubicBezTo>
                  <a:pt x="1390" y="58"/>
                  <a:pt x="1362" y="80"/>
                  <a:pt x="1335" y="98"/>
                </a:cubicBezTo>
                <a:cubicBezTo>
                  <a:pt x="1318" y="109"/>
                  <a:pt x="1286" y="132"/>
                  <a:pt x="1286" y="132"/>
                </a:cubicBezTo>
                <a:cubicBezTo>
                  <a:pt x="1222" y="235"/>
                  <a:pt x="1110" y="243"/>
                  <a:pt x="1002" y="250"/>
                </a:cubicBezTo>
                <a:cubicBezTo>
                  <a:pt x="931" y="260"/>
                  <a:pt x="864" y="281"/>
                  <a:pt x="801" y="313"/>
                </a:cubicBezTo>
                <a:cubicBezTo>
                  <a:pt x="777" y="325"/>
                  <a:pt x="762" y="348"/>
                  <a:pt x="738" y="361"/>
                </a:cubicBezTo>
                <a:cubicBezTo>
                  <a:pt x="708" y="378"/>
                  <a:pt x="672" y="393"/>
                  <a:pt x="648" y="417"/>
                </a:cubicBezTo>
                <a:cubicBezTo>
                  <a:pt x="600" y="465"/>
                  <a:pt x="623" y="448"/>
                  <a:pt x="586" y="472"/>
                </a:cubicBezTo>
                <a:cubicBezTo>
                  <a:pt x="569" y="522"/>
                  <a:pt x="593" y="462"/>
                  <a:pt x="558" y="514"/>
                </a:cubicBezTo>
                <a:cubicBezTo>
                  <a:pt x="554" y="520"/>
                  <a:pt x="556" y="530"/>
                  <a:pt x="551" y="535"/>
                </a:cubicBezTo>
                <a:cubicBezTo>
                  <a:pt x="539" y="547"/>
                  <a:pt x="523" y="554"/>
                  <a:pt x="509" y="563"/>
                </a:cubicBezTo>
                <a:cubicBezTo>
                  <a:pt x="502" y="567"/>
                  <a:pt x="488" y="576"/>
                  <a:pt x="488" y="576"/>
                </a:cubicBezTo>
                <a:cubicBezTo>
                  <a:pt x="379" y="572"/>
                  <a:pt x="283" y="560"/>
                  <a:pt x="176" y="549"/>
                </a:cubicBezTo>
                <a:cubicBezTo>
                  <a:pt x="168" y="550"/>
                  <a:pt x="26" y="560"/>
                  <a:pt x="3" y="583"/>
                </a:cubicBezTo>
                <a:cubicBezTo>
                  <a:pt x="0" y="586"/>
                  <a:pt x="12" y="583"/>
                  <a:pt x="16" y="583"/>
                </a:cubicBezTo>
              </a:path>
            </a:pathLst>
          </a:custGeom>
          <a:noFill/>
          <a:ln w="9525">
            <a:solidFill>
              <a:srgbClr val="FF9900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10" name="AutoShape 218"/>
          <p:cNvSpPr>
            <a:spLocks noChangeArrowheads="1"/>
          </p:cNvSpPr>
          <p:nvPr/>
        </p:nvSpPr>
        <p:spPr bwMode="auto">
          <a:xfrm rot="880212">
            <a:off x="3997325" y="2968625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411" name="AutoShape 219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sp>
        <p:nvSpPr>
          <p:cNvPr id="8412" name="Freeform 220"/>
          <p:cNvSpPr>
            <a:spLocks/>
          </p:cNvSpPr>
          <p:nvPr/>
        </p:nvSpPr>
        <p:spPr bwMode="auto">
          <a:xfrm>
            <a:off x="4043363" y="3140075"/>
            <a:ext cx="3403600" cy="2632075"/>
          </a:xfrm>
          <a:custGeom>
            <a:avLst/>
            <a:gdLst>
              <a:gd name="T0" fmla="*/ 2147483647 w 2144"/>
              <a:gd name="T1" fmla="*/ 2147483647 h 1658"/>
              <a:gd name="T2" fmla="*/ 2147483647 w 2144"/>
              <a:gd name="T3" fmla="*/ 2147483647 h 1658"/>
              <a:gd name="T4" fmla="*/ 2147483647 w 2144"/>
              <a:gd name="T5" fmla="*/ 2147483647 h 1658"/>
              <a:gd name="T6" fmla="*/ 2147483647 w 2144"/>
              <a:gd name="T7" fmla="*/ 2147483647 h 1658"/>
              <a:gd name="T8" fmla="*/ 2147483647 w 2144"/>
              <a:gd name="T9" fmla="*/ 2147483647 h 1658"/>
              <a:gd name="T10" fmla="*/ 2147483647 w 2144"/>
              <a:gd name="T11" fmla="*/ 2147483647 h 1658"/>
              <a:gd name="T12" fmla="*/ 2147483647 w 2144"/>
              <a:gd name="T13" fmla="*/ 2147483647 h 1658"/>
              <a:gd name="T14" fmla="*/ 2147483647 w 2144"/>
              <a:gd name="T15" fmla="*/ 2147483647 h 1658"/>
              <a:gd name="T16" fmla="*/ 2147483647 w 2144"/>
              <a:gd name="T17" fmla="*/ 2147483647 h 1658"/>
              <a:gd name="T18" fmla="*/ 2147483647 w 2144"/>
              <a:gd name="T19" fmla="*/ 2147483647 h 1658"/>
              <a:gd name="T20" fmla="*/ 2147483647 w 2144"/>
              <a:gd name="T21" fmla="*/ 2147483647 h 1658"/>
              <a:gd name="T22" fmla="*/ 2147483647 w 2144"/>
              <a:gd name="T23" fmla="*/ 2147483647 h 1658"/>
              <a:gd name="T24" fmla="*/ 2147483647 w 2144"/>
              <a:gd name="T25" fmla="*/ 2147483647 h 1658"/>
              <a:gd name="T26" fmla="*/ 2147483647 w 2144"/>
              <a:gd name="T27" fmla="*/ 2147483647 h 1658"/>
              <a:gd name="T28" fmla="*/ 2147483647 w 2144"/>
              <a:gd name="T29" fmla="*/ 2147483647 h 1658"/>
              <a:gd name="T30" fmla="*/ 2147483647 w 2144"/>
              <a:gd name="T31" fmla="*/ 2147483647 h 1658"/>
              <a:gd name="T32" fmla="*/ 2147483647 w 2144"/>
              <a:gd name="T33" fmla="*/ 2147483647 h 1658"/>
              <a:gd name="T34" fmla="*/ 2147483647 w 2144"/>
              <a:gd name="T35" fmla="*/ 2147483647 h 1658"/>
              <a:gd name="T36" fmla="*/ 2147483647 w 2144"/>
              <a:gd name="T37" fmla="*/ 2147483647 h 1658"/>
              <a:gd name="T38" fmla="*/ 2147483647 w 2144"/>
              <a:gd name="T39" fmla="*/ 2147483647 h 1658"/>
              <a:gd name="T40" fmla="*/ 2147483647 w 2144"/>
              <a:gd name="T41" fmla="*/ 2147483647 h 1658"/>
              <a:gd name="T42" fmla="*/ 2147483647 w 2144"/>
              <a:gd name="T43" fmla="*/ 2147483647 h 1658"/>
              <a:gd name="T44" fmla="*/ 2147483647 w 2144"/>
              <a:gd name="T45" fmla="*/ 2147483647 h 1658"/>
              <a:gd name="T46" fmla="*/ 2147483647 w 2144"/>
              <a:gd name="T47" fmla="*/ 2147483647 h 1658"/>
              <a:gd name="T48" fmla="*/ 0 w 2144"/>
              <a:gd name="T49" fmla="*/ 2147483647 h 1658"/>
              <a:gd name="T50" fmla="*/ 2147483647 w 2144"/>
              <a:gd name="T51" fmla="*/ 2147483647 h 1658"/>
              <a:gd name="T52" fmla="*/ 2147483647 w 2144"/>
              <a:gd name="T53" fmla="*/ 2147483647 h 1658"/>
              <a:gd name="T54" fmla="*/ 2147483647 w 2144"/>
              <a:gd name="T55" fmla="*/ 0 h 16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44"/>
              <a:gd name="T85" fmla="*/ 0 h 1658"/>
              <a:gd name="T86" fmla="*/ 2144 w 2144"/>
              <a:gd name="T87" fmla="*/ 1658 h 165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44" h="1658">
                <a:moveTo>
                  <a:pt x="2144" y="1658"/>
                </a:moveTo>
                <a:cubicBezTo>
                  <a:pt x="2101" y="1644"/>
                  <a:pt x="2079" y="1621"/>
                  <a:pt x="2033" y="1610"/>
                </a:cubicBezTo>
                <a:cubicBezTo>
                  <a:pt x="1970" y="1563"/>
                  <a:pt x="2038" y="1608"/>
                  <a:pt x="1978" y="1582"/>
                </a:cubicBezTo>
                <a:cubicBezTo>
                  <a:pt x="1954" y="1571"/>
                  <a:pt x="1937" y="1548"/>
                  <a:pt x="1915" y="1534"/>
                </a:cubicBezTo>
                <a:cubicBezTo>
                  <a:pt x="1905" y="1519"/>
                  <a:pt x="1891" y="1507"/>
                  <a:pt x="1881" y="1492"/>
                </a:cubicBezTo>
                <a:cubicBezTo>
                  <a:pt x="1845" y="1435"/>
                  <a:pt x="1915" y="1512"/>
                  <a:pt x="1853" y="1450"/>
                </a:cubicBezTo>
                <a:cubicBezTo>
                  <a:pt x="1844" y="1422"/>
                  <a:pt x="1835" y="1411"/>
                  <a:pt x="1811" y="1395"/>
                </a:cubicBezTo>
                <a:cubicBezTo>
                  <a:pt x="1769" y="1269"/>
                  <a:pt x="1577" y="1294"/>
                  <a:pt x="1485" y="1291"/>
                </a:cubicBezTo>
                <a:cubicBezTo>
                  <a:pt x="1455" y="1281"/>
                  <a:pt x="1432" y="1266"/>
                  <a:pt x="1402" y="1256"/>
                </a:cubicBezTo>
                <a:cubicBezTo>
                  <a:pt x="1395" y="1254"/>
                  <a:pt x="1381" y="1249"/>
                  <a:pt x="1381" y="1249"/>
                </a:cubicBezTo>
                <a:cubicBezTo>
                  <a:pt x="1333" y="1201"/>
                  <a:pt x="1355" y="1218"/>
                  <a:pt x="1318" y="1193"/>
                </a:cubicBezTo>
                <a:cubicBezTo>
                  <a:pt x="1284" y="1141"/>
                  <a:pt x="1329" y="1204"/>
                  <a:pt x="1284" y="1159"/>
                </a:cubicBezTo>
                <a:cubicBezTo>
                  <a:pt x="1266" y="1141"/>
                  <a:pt x="1265" y="1116"/>
                  <a:pt x="1249" y="1096"/>
                </a:cubicBezTo>
                <a:cubicBezTo>
                  <a:pt x="1227" y="1070"/>
                  <a:pt x="1193" y="1053"/>
                  <a:pt x="1166" y="1034"/>
                </a:cubicBezTo>
                <a:cubicBezTo>
                  <a:pt x="1156" y="1027"/>
                  <a:pt x="1143" y="1028"/>
                  <a:pt x="1131" y="1027"/>
                </a:cubicBezTo>
                <a:cubicBezTo>
                  <a:pt x="1080" y="1023"/>
                  <a:pt x="1029" y="1022"/>
                  <a:pt x="978" y="1020"/>
                </a:cubicBezTo>
                <a:cubicBezTo>
                  <a:pt x="881" y="1003"/>
                  <a:pt x="810" y="950"/>
                  <a:pt x="749" y="874"/>
                </a:cubicBezTo>
                <a:cubicBezTo>
                  <a:pt x="731" y="852"/>
                  <a:pt x="711" y="842"/>
                  <a:pt x="701" y="812"/>
                </a:cubicBezTo>
                <a:cubicBezTo>
                  <a:pt x="690" y="779"/>
                  <a:pt x="679" y="753"/>
                  <a:pt x="666" y="722"/>
                </a:cubicBezTo>
                <a:cubicBezTo>
                  <a:pt x="651" y="685"/>
                  <a:pt x="646" y="650"/>
                  <a:pt x="624" y="617"/>
                </a:cubicBezTo>
                <a:cubicBezTo>
                  <a:pt x="612" y="578"/>
                  <a:pt x="598" y="572"/>
                  <a:pt x="562" y="548"/>
                </a:cubicBezTo>
                <a:cubicBezTo>
                  <a:pt x="554" y="543"/>
                  <a:pt x="550" y="532"/>
                  <a:pt x="541" y="527"/>
                </a:cubicBezTo>
                <a:cubicBezTo>
                  <a:pt x="478" y="491"/>
                  <a:pt x="381" y="480"/>
                  <a:pt x="312" y="472"/>
                </a:cubicBezTo>
                <a:cubicBezTo>
                  <a:pt x="227" y="444"/>
                  <a:pt x="125" y="430"/>
                  <a:pt x="48" y="382"/>
                </a:cubicBezTo>
                <a:cubicBezTo>
                  <a:pt x="30" y="353"/>
                  <a:pt x="18" y="325"/>
                  <a:pt x="0" y="298"/>
                </a:cubicBezTo>
                <a:cubicBezTo>
                  <a:pt x="7" y="224"/>
                  <a:pt x="6" y="167"/>
                  <a:pt x="69" y="125"/>
                </a:cubicBezTo>
                <a:cubicBezTo>
                  <a:pt x="83" y="103"/>
                  <a:pt x="121" y="77"/>
                  <a:pt x="146" y="69"/>
                </a:cubicBezTo>
                <a:cubicBezTo>
                  <a:pt x="164" y="42"/>
                  <a:pt x="187" y="36"/>
                  <a:pt x="187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13" name="Text Box 22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5" grpId="0" animBg="1"/>
      <p:bldP spid="8407" grpId="0" animBg="1"/>
      <p:bldP spid="8407" grpId="1" animBg="1"/>
      <p:bldP spid="8408" grpId="0" animBg="1"/>
      <p:bldP spid="8409" grpId="0" animBg="1"/>
      <p:bldP spid="8409" grpId="1" animBg="1"/>
      <p:bldP spid="8410" grpId="0" animBg="1"/>
      <p:bldP spid="8411" grpId="0" animBg="1"/>
      <p:bldP spid="8411" grpId="1" animBg="1"/>
      <p:bldP spid="8412" grpId="0" animBg="1"/>
      <p:bldP spid="8412" grpId="1" animBg="1"/>
      <p:bldP spid="84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9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0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1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2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3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4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5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6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7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8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9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0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1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2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3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4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5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6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7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8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9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0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1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2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3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4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5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6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7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8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9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0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1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2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3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4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5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6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7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8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9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0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1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2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3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4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5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6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7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8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9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0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1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2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3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4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5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6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7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8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9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0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1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2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3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4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5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6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7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8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9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0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1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2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3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4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5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6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7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8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9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30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31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65641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5643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5644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5645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65638" name="Oval 10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5639" name="Line 10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5640" name="Line 10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5634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5635" name="AutoShape 108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5636" name="AutoShape 111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sp>
        <p:nvSpPr>
          <p:cNvPr id="65637" name="Text Box 118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61624E-6 L 0.0625 0.022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7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8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9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0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1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2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3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4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5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6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7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8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9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0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1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2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3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4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5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6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7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8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9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0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1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2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3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4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5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6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7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8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9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0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1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2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3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4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5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6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7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8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9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0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1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2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3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4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5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6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7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8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9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0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1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2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3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4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5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6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7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8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9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0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1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2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3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4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5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6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7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8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9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0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1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2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3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4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5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66666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6668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6669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670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6657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6658" name="AutoShape 107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6659" name="AutoShape 108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66663" name="Oval 111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6664" name="Line 112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6665" name="Line 113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450" name="AutoShape 114"/>
          <p:cNvSpPr>
            <a:spLocks noChangeArrowheads="1"/>
          </p:cNvSpPr>
          <p:nvPr/>
        </p:nvSpPr>
        <p:spPr bwMode="auto">
          <a:xfrm rot="1324470">
            <a:off x="4565650" y="3200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endParaRPr kumimoji="0" lang="zh-TW" altLang="zh-TW">
              <a:latin typeface="Calibri" pitchFamily="34" charset="0"/>
            </a:endParaRPr>
          </a:p>
        </p:txBody>
      </p:sp>
      <p:sp>
        <p:nvSpPr>
          <p:cNvPr id="66662" name="Text Box 115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1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3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4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6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7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8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9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0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1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2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3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4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5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6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7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8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9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0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1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2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3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4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5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6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7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8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9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0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1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2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3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4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5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6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7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8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9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0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1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2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3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4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5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6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7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8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9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0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1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2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3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4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5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6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7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8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9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0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1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2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3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4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5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6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7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8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9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0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1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2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3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4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5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6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7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8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9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67689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7691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7692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7693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7681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7682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7683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67686" name="Oval 107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7687" name="Line 108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88" name="Line 109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7685" name="Text Box 11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82929E-7 L 0.075 0.044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0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1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8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0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1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2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3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4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5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6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7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8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9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0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1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2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3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4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5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6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7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8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9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0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1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2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3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4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5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6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7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8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9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0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1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2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3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4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5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6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7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8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9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0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1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2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3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4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5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6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7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8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9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0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1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2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3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4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5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6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7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8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9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0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1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2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3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4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5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6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7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8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9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0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1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2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3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68714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8716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8717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8718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8705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8706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8707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68711" name="Oval 111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8712" name="Line 112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8713" name="Line 113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8546" name="AutoShape 114"/>
          <p:cNvSpPr>
            <a:spLocks noChangeArrowheads="1"/>
          </p:cNvSpPr>
          <p:nvPr/>
        </p:nvSpPr>
        <p:spPr bwMode="auto">
          <a:xfrm rot="618372">
            <a:off x="5280025" y="3375025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10" name="Text Box 115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8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9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1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2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3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5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7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8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9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0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1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2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3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4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5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6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7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8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9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0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1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2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3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4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5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6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7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8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9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0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1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2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3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4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5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6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7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8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9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0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1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2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3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4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5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6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7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8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9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0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1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2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3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4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5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6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7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8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9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0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1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2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3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4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5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6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7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8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9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0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1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2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3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4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5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6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7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69737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9739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9740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9741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9729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9730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9731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69734" name="Oval 107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9735" name="Line 108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9736" name="Line 109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9733" name="Text Box 11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1874E-6 L 0.03993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0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1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2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3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5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6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8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0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1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2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3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4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5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6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7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8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9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0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1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2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3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4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5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6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7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8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9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0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1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2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3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4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5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6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7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8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9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0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1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2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3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4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5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6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7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8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9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0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1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2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3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4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5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6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7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8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9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0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1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2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3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4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5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6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7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8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9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0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1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2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3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4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5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6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7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8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9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50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51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4211638" y="2047875"/>
            <a:ext cx="2819400" cy="2895600"/>
            <a:chOff x="3744" y="4464"/>
            <a:chExt cx="1776" cy="1824"/>
          </a:xfrm>
        </p:grpSpPr>
        <p:sp>
          <p:nvSpPr>
            <p:cNvPr id="70760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70762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70763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0764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70753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70754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70757" name="Oval 12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0758" name="Line 12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0759" name="Line 12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0756" name="Text Box 126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5.4 Normalized Cuts (1/8)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Normalized cuts examine the affinities between nearby pixels and try to separate groups that are connected by weak affinities.</a:t>
            </a:r>
          </a:p>
          <a:p>
            <a:r>
              <a:rPr lang="en-US" altLang="zh-TW" dirty="0" smtClean="0"/>
              <a:t>Pixel-wise affinity weight for pixels within a radius ∥</a:t>
            </a:r>
            <a:r>
              <a:rPr lang="en-US" altLang="zh-TW" i="1" dirty="0" smtClean="0"/>
              <a:t>x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 - </a:t>
            </a:r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∥ &lt; 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 :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err="1" smtClean="0"/>
              <a:t>F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F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: feature vectors that consist of intensities, colors, or oriented filter histograms</a:t>
            </a:r>
          </a:p>
          <a:p>
            <a:pPr lvl="1"/>
            <a:r>
              <a:rPr lang="en-US" altLang="zh-TW" i="1" dirty="0" smtClean="0"/>
              <a:t>x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: pixel locations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857628"/>
            <a:ext cx="5429288" cy="89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(2/8)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 find the minimum cut between two groups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B</a:t>
            </a:r>
            <a:r>
              <a:rPr lang="en-US" altLang="zh-TW" dirty="0" smtClean="0"/>
              <a:t>: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 better measure of segmentation is to find minimum normalized cut:</a:t>
            </a:r>
          </a:p>
          <a:p>
            <a:pPr lvl="1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assoc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): </a:t>
            </a:r>
            <a:r>
              <a:rPr lang="el-GR" altLang="zh-TW" dirty="0" smtClean="0"/>
              <a:t>Σ</a:t>
            </a:r>
            <a:r>
              <a:rPr lang="en-US" altLang="zh-TW" i="1" baseline="-25000" dirty="0" err="1" smtClean="0"/>
              <a:t>i</a:t>
            </a:r>
            <a:r>
              <a:rPr lang="zh-TW" altLang="en-US" baseline="-25000" dirty="0" smtClean="0"/>
              <a:t> ∈ </a:t>
            </a:r>
            <a:r>
              <a:rPr lang="en-US" altLang="zh-TW" i="1" baseline="-25000" dirty="0" smtClean="0"/>
              <a:t>X</a:t>
            </a:r>
            <a:r>
              <a:rPr lang="en-US" altLang="zh-TW" baseline="-25000" dirty="0" smtClean="0"/>
              <a:t>, </a:t>
            </a:r>
            <a:r>
              <a:rPr lang="en-US" altLang="zh-TW" i="1" baseline="-25000" dirty="0" smtClean="0"/>
              <a:t>j</a:t>
            </a:r>
            <a:r>
              <a:rPr lang="en-US" altLang="zh-TW" baseline="-25000" dirty="0" smtClean="0"/>
              <a:t> </a:t>
            </a:r>
            <a:r>
              <a:rPr lang="zh-TW" altLang="en-US" baseline="-25000" dirty="0" smtClean="0"/>
              <a:t>∈ </a:t>
            </a:r>
            <a:r>
              <a:rPr lang="en-US" altLang="zh-TW" i="1" baseline="-25000" dirty="0" smtClean="0"/>
              <a:t>Y</a:t>
            </a:r>
            <a:r>
              <a:rPr lang="en-US" altLang="zh-TW" dirty="0" smtClean="0"/>
              <a:t> 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ij</a:t>
            </a:r>
            <a:endParaRPr lang="zh-TW" altLang="en-US" i="1" baseline="-25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85992"/>
            <a:ext cx="3786214" cy="10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357694"/>
            <a:ext cx="6245412" cy="9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(3/8)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9214" cy="442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Snakes (2/5)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err="1" smtClean="0"/>
              <a:t>Discretized</a:t>
            </a:r>
            <a:r>
              <a:rPr lang="en-US" altLang="zh-TW" dirty="0" smtClean="0"/>
              <a:t> form of internal </a:t>
            </a:r>
            <a:r>
              <a:rPr lang="en-US" altLang="zh-TW" dirty="0" err="1" smtClean="0"/>
              <a:t>spline</a:t>
            </a:r>
            <a:r>
              <a:rPr lang="en-US" altLang="zh-TW" dirty="0" smtClean="0"/>
              <a:t> energy: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External </a:t>
            </a:r>
            <a:r>
              <a:rPr lang="en-US" altLang="zh-TW" dirty="0" err="1" smtClean="0"/>
              <a:t>spline</a:t>
            </a:r>
            <a:r>
              <a:rPr lang="en-US" altLang="zh-TW" dirty="0" smtClean="0"/>
              <a:t> energy: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Line term: attracting to dark ridges</a:t>
            </a:r>
          </a:p>
          <a:p>
            <a:pPr lvl="1"/>
            <a:r>
              <a:rPr lang="en-US" altLang="zh-TW" dirty="0" smtClean="0"/>
              <a:t>Edge term: attracting to strong gradients</a:t>
            </a:r>
          </a:p>
          <a:p>
            <a:pPr lvl="1"/>
            <a:r>
              <a:rPr lang="en-US" altLang="zh-TW" dirty="0" smtClean="0"/>
              <a:t>Term </a:t>
            </a:r>
            <a:r>
              <a:rPr lang="en-US" altLang="zh-TW" dirty="0" err="1" smtClean="0"/>
              <a:t>term</a:t>
            </a:r>
            <a:r>
              <a:rPr lang="en-US" altLang="zh-TW" dirty="0" smtClean="0"/>
              <a:t>: attracting to line terminations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7628"/>
            <a:ext cx="6929486" cy="8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071678"/>
            <a:ext cx="5981910" cy="135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(4/8)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But computing the optimal normalized cut is NP-complete. The following is a faster method.</a:t>
            </a:r>
          </a:p>
          <a:p>
            <a:r>
              <a:rPr lang="en-US" altLang="zh-TW" dirty="0" smtClean="0"/>
              <a:t>Minimize the Rayleigh quotient: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W</a:t>
            </a:r>
            <a:r>
              <a:rPr lang="en-US" altLang="zh-TW" dirty="0" smtClean="0"/>
              <a:t>: weight matrix [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ij</a:t>
            </a:r>
            <a:r>
              <a:rPr lang="en-US" altLang="zh-TW" dirty="0" smtClean="0"/>
              <a:t>]</a:t>
            </a:r>
          </a:p>
          <a:p>
            <a:pPr lvl="1"/>
            <a:r>
              <a:rPr lang="en-US" altLang="zh-TW" i="1" dirty="0" smtClean="0"/>
              <a:t>D</a:t>
            </a:r>
            <a:r>
              <a:rPr lang="en-US" altLang="zh-TW" dirty="0" smtClean="0"/>
              <a:t>: diagonal matrix, diagonal entries are the number of  corresponding row sums in </a:t>
            </a:r>
            <a:r>
              <a:rPr lang="en-US" altLang="zh-TW" i="1" dirty="0" smtClean="0"/>
              <a:t>W</a:t>
            </a:r>
            <a:endParaRPr lang="zh-TW" alt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286124"/>
            <a:ext cx="3415691" cy="110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(5/8)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i="1" dirty="0" smtClean="0"/>
              <a:t>y</a:t>
            </a:r>
            <a:r>
              <a:rPr lang="en-US" altLang="zh-TW" dirty="0" smtClean="0"/>
              <a:t> = </a:t>
            </a:r>
            <a:r>
              <a:rPr lang="fr-FR" altLang="zh-TW" dirty="0" smtClean="0"/>
              <a:t>((1 + </a:t>
            </a:r>
            <a:r>
              <a:rPr lang="fr-FR" altLang="zh-TW" i="1" dirty="0" smtClean="0"/>
              <a:t>x</a:t>
            </a:r>
            <a:r>
              <a:rPr lang="fr-FR" altLang="zh-TW" dirty="0" smtClean="0"/>
              <a:t>) - </a:t>
            </a:r>
            <a:r>
              <a:rPr lang="fr-FR" altLang="zh-TW" i="1" dirty="0" smtClean="0"/>
              <a:t>b</a:t>
            </a:r>
            <a:r>
              <a:rPr lang="fr-FR" altLang="zh-TW" dirty="0" smtClean="0"/>
              <a:t>(1 - </a:t>
            </a:r>
            <a:r>
              <a:rPr lang="fr-FR" altLang="zh-TW" i="1" dirty="0" smtClean="0"/>
              <a:t>x</a:t>
            </a:r>
            <a:r>
              <a:rPr lang="fr-FR" altLang="zh-TW" dirty="0" smtClean="0"/>
              <a:t>)) / 2 </a:t>
            </a:r>
            <a:r>
              <a:rPr lang="en-US" altLang="zh-TW" dirty="0" smtClean="0"/>
              <a:t>is a vector consisting of all 1s and -</a:t>
            </a:r>
            <a:r>
              <a:rPr lang="en-US" altLang="zh-TW" i="1" dirty="0" err="1" smtClean="0"/>
              <a:t>b</a:t>
            </a:r>
            <a:r>
              <a:rPr lang="en-US" altLang="zh-TW" dirty="0" err="1" smtClean="0"/>
              <a:t>s</a:t>
            </a:r>
            <a:r>
              <a:rPr lang="en-US" altLang="zh-TW" dirty="0" smtClean="0"/>
              <a:t> such that </a:t>
            </a:r>
            <a:r>
              <a:rPr lang="en-US" altLang="zh-TW" i="1" dirty="0" err="1" smtClean="0"/>
              <a:t>y</a:t>
            </a:r>
            <a:r>
              <a:rPr lang="en-US" altLang="zh-TW" dirty="0" err="1" smtClean="0"/>
              <a:t>‧</a:t>
            </a:r>
            <a:r>
              <a:rPr lang="en-US" altLang="zh-TW" i="1" dirty="0" err="1" smtClean="0"/>
              <a:t>d</a:t>
            </a:r>
            <a:r>
              <a:rPr lang="en-US" altLang="zh-TW" dirty="0" smtClean="0"/>
              <a:t> = 0.</a:t>
            </a:r>
          </a:p>
          <a:p>
            <a:pPr lvl="1"/>
            <a:r>
              <a:rPr lang="en-US" altLang="zh-TW" i="1" dirty="0" smtClean="0"/>
              <a:t>x</a:t>
            </a:r>
            <a:r>
              <a:rPr lang="en-US" altLang="zh-TW" dirty="0" smtClean="0"/>
              <a:t> is the indicator vector where </a:t>
            </a:r>
            <a:r>
              <a:rPr lang="en-US" altLang="zh-TW" i="1" dirty="0" smtClean="0"/>
              <a:t>x</a:t>
            </a:r>
            <a:r>
              <a:rPr lang="en-US" altLang="zh-TW" sz="800" dirty="0" smtClean="0"/>
              <a:t>i </a:t>
            </a:r>
            <a:r>
              <a:rPr lang="en-US" altLang="zh-TW" dirty="0" smtClean="0"/>
              <a:t>= +1 </a:t>
            </a:r>
            <a:r>
              <a:rPr lang="en-US" altLang="zh-TW" dirty="0" err="1" smtClean="0"/>
              <a:t>iff</a:t>
            </a:r>
            <a:r>
              <a:rPr lang="en-US" altLang="zh-TW" dirty="0" smtClean="0"/>
              <a:t> </a:t>
            </a:r>
            <a:r>
              <a:rPr lang="en-US" altLang="zh-TW" i="1" dirty="0" err="1" smtClean="0"/>
              <a:t>i</a:t>
            </a:r>
            <a:r>
              <a:rPr lang="en-US" altLang="zh-TW" dirty="0" smtClean="0"/>
              <a:t> </a:t>
            </a:r>
            <a:r>
              <a:rPr lang="zh-TW" altLang="en-US" dirty="0" smtClean="0"/>
              <a:t>∈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x</a:t>
            </a:r>
            <a:r>
              <a:rPr lang="en-US" altLang="zh-TW" sz="800" dirty="0" smtClean="0"/>
              <a:t>i </a:t>
            </a:r>
            <a:r>
              <a:rPr lang="en-US" altLang="zh-TW" dirty="0" smtClean="0"/>
              <a:t>= -1 </a:t>
            </a:r>
            <a:r>
              <a:rPr lang="en-US" altLang="zh-TW" dirty="0" err="1" smtClean="0"/>
              <a:t>iff</a:t>
            </a:r>
            <a:r>
              <a:rPr lang="en-US" altLang="zh-TW" dirty="0" smtClean="0"/>
              <a:t> </a:t>
            </a:r>
            <a:r>
              <a:rPr lang="en-US" altLang="zh-TW" i="1" dirty="0" err="1" smtClean="0"/>
              <a:t>i</a:t>
            </a:r>
            <a:r>
              <a:rPr lang="en-US" altLang="zh-TW" dirty="0" smtClean="0"/>
              <a:t> </a:t>
            </a:r>
            <a:r>
              <a:rPr lang="zh-TW" altLang="en-US" dirty="0" smtClean="0"/>
              <a:t>∈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B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It is equivalent to solving a regular </a:t>
            </a:r>
            <a:r>
              <a:rPr lang="en-US" altLang="zh-TW" dirty="0" err="1" smtClean="0"/>
              <a:t>eigenvalue</a:t>
            </a:r>
            <a:r>
              <a:rPr lang="en-US" altLang="zh-TW" dirty="0" smtClean="0"/>
              <a:t> problem:</a:t>
            </a:r>
          </a:p>
          <a:p>
            <a:endParaRPr lang="en-US" altLang="zh-TW" dirty="0" smtClean="0"/>
          </a:p>
          <a:p>
            <a:pPr lvl="1"/>
            <a:r>
              <a:rPr lang="pt-BR" altLang="zh-TW" i="1" dirty="0" smtClean="0"/>
              <a:t>N = D</a:t>
            </a:r>
            <a:r>
              <a:rPr lang="pt-BR" altLang="zh-TW" i="1" baseline="30000" dirty="0" smtClean="0"/>
              <a:t>-1/2</a:t>
            </a:r>
            <a:r>
              <a:rPr lang="pt-BR" altLang="zh-TW" i="1" dirty="0" smtClean="0"/>
              <a:t>WD</a:t>
            </a:r>
            <a:r>
              <a:rPr lang="pt-BR" altLang="zh-TW" i="1" baseline="30000" dirty="0" smtClean="0"/>
              <a:t>-1/2</a:t>
            </a:r>
            <a:r>
              <a:rPr lang="pt-BR" altLang="zh-TW" i="1" dirty="0" smtClean="0"/>
              <a:t> </a:t>
            </a:r>
            <a:r>
              <a:rPr lang="pt-BR" altLang="zh-TW" dirty="0" smtClean="0"/>
              <a:t>and </a:t>
            </a:r>
            <a:r>
              <a:rPr lang="pt-BR" altLang="zh-TW" i="1" dirty="0" smtClean="0"/>
              <a:t>N</a:t>
            </a:r>
            <a:r>
              <a:rPr lang="pt-BR" altLang="zh-TW" dirty="0" smtClean="0"/>
              <a:t> is called </a:t>
            </a:r>
            <a:r>
              <a:rPr lang="en-US" altLang="zh-TW" dirty="0" smtClean="0"/>
              <a:t>normalized affinity matrix.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429132"/>
            <a:ext cx="2714644" cy="65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(6/8)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4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(7/8)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45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(8/8)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643966" cy="510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5.5 Graph Cuts and Energy-based Methods (1/5)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Energy corresponding to a segmentation problem:</a:t>
            </a:r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Region term:</a:t>
            </a:r>
          </a:p>
          <a:p>
            <a:pPr lvl="1"/>
            <a:r>
              <a:rPr lang="en-US" altLang="zh-TW" dirty="0" smtClean="0"/>
              <a:t>Region statistics can be mean gray level or color:</a:t>
            </a:r>
            <a:endParaRPr lang="zh-TW" altLang="en-US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Boundary term: </a:t>
            </a:r>
          </a:p>
          <a:p>
            <a:pPr lvl="1"/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357430"/>
            <a:ext cx="38444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301364"/>
            <a:ext cx="4000528" cy="41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357826"/>
            <a:ext cx="839891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286256"/>
            <a:ext cx="2714644" cy="47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Graph Cuts and Energy-based Methods (2/5)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Binary Markov Random Field Optimization:</a:t>
            </a:r>
            <a:endParaRPr lang="zh-TW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Graph Cuts and Energy-based Methods (3/5)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672" y="1571612"/>
            <a:ext cx="9149672" cy="487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Graph Cuts and Energy-based Methods (4/5)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9129160" cy="512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Graph Cuts and Energy-based Methods (5/5)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GrabCut</a:t>
            </a:r>
            <a:r>
              <a:rPr lang="en-US" altLang="zh-TW" dirty="0" smtClean="0"/>
              <a:t> image segmentation: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9144000" cy="380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Snakes (3/5)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Energy can be estimated by gradient: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f</a:t>
            </a:r>
            <a:r>
              <a:rPr lang="en-US" altLang="zh-TW" dirty="0" smtClean="0"/>
              <a:t>: the curve function</a:t>
            </a:r>
          </a:p>
          <a:p>
            <a:pPr lvl="1"/>
            <a:r>
              <a:rPr lang="en-US" altLang="zh-TW" i="1" dirty="0" err="1" smtClean="0"/>
              <a:t>i</a:t>
            </a:r>
            <a:r>
              <a:rPr lang="en-US" altLang="zh-TW" dirty="0" smtClean="0"/>
              <a:t>: the pixels on the curve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286124"/>
            <a:ext cx="5643602" cy="117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357430"/>
            <a:ext cx="4143404" cy="110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Snakes (4/5)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User-placed constraints can also be added.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f:</a:t>
            </a:r>
            <a:r>
              <a:rPr lang="en-US" altLang="zh-TW" dirty="0" smtClean="0"/>
              <a:t> the snake points</a:t>
            </a:r>
          </a:p>
          <a:p>
            <a:pPr lvl="1"/>
            <a:r>
              <a:rPr lang="en-US" altLang="zh-TW" i="1" dirty="0" smtClean="0"/>
              <a:t>d</a:t>
            </a:r>
            <a:r>
              <a:rPr lang="en-US" altLang="zh-TW" dirty="0" smtClean="0"/>
              <a:t>: anchor points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357430"/>
            <a:ext cx="3643338" cy="77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071810"/>
            <a:ext cx="4357718" cy="31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6215082"/>
            <a:ext cx="4857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Snakes (5/5)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Because regular snakes have a tendency to shrink, it is usually better to initialize them by drawing the snake outside the object of interest to be tracked.</a:t>
            </a:r>
            <a:endParaRPr lang="zh-TW" altLang="en-US" dirty="0" smtClean="0"/>
          </a:p>
          <a:p>
            <a:endParaRPr lang="zh-TW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643314"/>
            <a:ext cx="3800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6072206"/>
            <a:ext cx="1171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2540</Words>
  <Application>Microsoft Office PowerPoint</Application>
  <PresentationFormat>如螢幕大小 (4:3)</PresentationFormat>
  <Paragraphs>372</Paragraphs>
  <Slides>69</Slides>
  <Notes>29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70" baseType="lpstr">
      <vt:lpstr>Office 佈景主題</vt:lpstr>
      <vt:lpstr>Advanced Computer Vision </vt:lpstr>
      <vt:lpstr>Segmentation (1/2)</vt:lpstr>
      <vt:lpstr>Segmentation (2/2)</vt:lpstr>
      <vt:lpstr>5.1 Active Contours</vt:lpstr>
      <vt:lpstr>5.1.1 Snakes (1/5)</vt:lpstr>
      <vt:lpstr>Snakes (2/5)</vt:lpstr>
      <vt:lpstr>Snakes (3/5)</vt:lpstr>
      <vt:lpstr>Snakes (4/5)</vt:lpstr>
      <vt:lpstr>Snakes (5/5)</vt:lpstr>
      <vt:lpstr>Elastic Nets and Slippery Springs (1/3)</vt:lpstr>
      <vt:lpstr>Elastic Nets and Slippery Springs (2/3)</vt:lpstr>
      <vt:lpstr>Elastic Nets and Slippery Springs (3/3)</vt:lpstr>
      <vt:lpstr>B-spline Approximations</vt:lpstr>
      <vt:lpstr>Shape Prior</vt:lpstr>
      <vt:lpstr>5.1.2 Dynamic snakes and CONDENSATION</vt:lpstr>
      <vt:lpstr>Kalman Filtering and Kalman Snakes (1/3)</vt:lpstr>
      <vt:lpstr>Kalman Filtering and Kalman Snakes (2/3)</vt:lpstr>
      <vt:lpstr>Kalman Filtering and Kalman Snakes (3/3)</vt:lpstr>
      <vt:lpstr>Particle Filter</vt:lpstr>
      <vt:lpstr>CONditional DENSity propagATION (1/2)</vt:lpstr>
      <vt:lpstr>CONditional DENSity propagATION (2/2)</vt:lpstr>
      <vt:lpstr>5.1.3 Scissors (1/2)</vt:lpstr>
      <vt:lpstr>Scissors (2/2)</vt:lpstr>
      <vt:lpstr>5.1.4 Level Sets (1/3)</vt:lpstr>
      <vt:lpstr>Level Sets (2/4)</vt:lpstr>
      <vt:lpstr>Level Sets (3/4)</vt:lpstr>
      <vt:lpstr>Level Sets (4/4)</vt:lpstr>
      <vt:lpstr>5.2 Split and Merge</vt:lpstr>
      <vt:lpstr>5.2.1 Watershed (1/2)</vt:lpstr>
      <vt:lpstr>Watershed (2/2)</vt:lpstr>
      <vt:lpstr>5.2.2 Region Splitting  (Divisive Clustering)</vt:lpstr>
      <vt:lpstr>5.2.3 Region Merging  (Agglomerative Clustering)</vt:lpstr>
      <vt:lpstr>5.2.4 Graph-based Segmentation (1/3)</vt:lpstr>
      <vt:lpstr>Graph-based Segmentation (2/3)</vt:lpstr>
      <vt:lpstr>Graph-based Segmentation (3/3)</vt:lpstr>
      <vt:lpstr>5.2.5 Probabilistic Aggregation (1/3)</vt:lpstr>
      <vt:lpstr>Probabilistic Aggregation (2/3)</vt:lpstr>
      <vt:lpstr>Probabilistic Aggregation (3/3)</vt:lpstr>
      <vt:lpstr>5.3 Mean Shift and Mode Finding</vt:lpstr>
      <vt:lpstr>5.3.1 K-means and Mixtures of Gaussians (1/2)</vt:lpstr>
      <vt:lpstr>K-means and Mixtures of Gaussians (2/2)</vt:lpstr>
      <vt:lpstr>5.3.2 Mean Shift (1/8)</vt:lpstr>
      <vt:lpstr>Mean Shift (2/8)</vt:lpstr>
      <vt:lpstr>Mean Shift (3/8)</vt:lpstr>
      <vt:lpstr>Mean Shift (4/8)</vt:lpstr>
      <vt:lpstr>Mean Shift (5/8)</vt:lpstr>
      <vt:lpstr>Mean Shift (6/8)</vt:lpstr>
      <vt:lpstr>Mean Shift (7/8)</vt:lpstr>
      <vt:lpstr>Mean Shift (8/8)</vt:lpstr>
      <vt:lpstr>Intuitive Description</vt:lpstr>
      <vt:lpstr>Intuitive Description</vt:lpstr>
      <vt:lpstr>Intuitive Description</vt:lpstr>
      <vt:lpstr>Intuitive Description</vt:lpstr>
      <vt:lpstr>Intuitive Description</vt:lpstr>
      <vt:lpstr>Intuitive Description</vt:lpstr>
      <vt:lpstr>Intuitive Description</vt:lpstr>
      <vt:lpstr>5.4 Normalized Cuts (1/8)</vt:lpstr>
      <vt:lpstr>Normalized Cuts (2/8)</vt:lpstr>
      <vt:lpstr>Normalized Cuts (3/8)</vt:lpstr>
      <vt:lpstr>Normalized Cuts (4/8)</vt:lpstr>
      <vt:lpstr>Normalized Cuts (5/8)</vt:lpstr>
      <vt:lpstr>Normalized Cuts (6/8)</vt:lpstr>
      <vt:lpstr>Normalized Cuts (7/8)</vt:lpstr>
      <vt:lpstr>Normalized Cuts (8/8)</vt:lpstr>
      <vt:lpstr>5.5 Graph Cuts and Energy-based Methods (1/5)</vt:lpstr>
      <vt:lpstr>Graph Cuts and Energy-based Methods (2/5)</vt:lpstr>
      <vt:lpstr>Graph Cuts and Energy-based Methods (3/5)</vt:lpstr>
      <vt:lpstr>Graph Cuts and Energy-based Methods (4/5)</vt:lpstr>
      <vt:lpstr>Graph Cuts and Energy-based Methods (5/5)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Vision </dc:title>
  <dc:creator>karen</dc:creator>
  <cp:lastModifiedBy>許承偉</cp:lastModifiedBy>
  <cp:revision>379</cp:revision>
  <dcterms:created xsi:type="dcterms:W3CDTF">2011-01-31T07:36:26Z</dcterms:created>
  <dcterms:modified xsi:type="dcterms:W3CDTF">2011-03-28T12:57:03Z</dcterms:modified>
</cp:coreProperties>
</file>