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78"/>
  </p:notesMasterIdLst>
  <p:sldIdLst>
    <p:sldId id="256" r:id="rId2"/>
    <p:sldId id="259" r:id="rId3"/>
    <p:sldId id="493" r:id="rId4"/>
    <p:sldId id="433" r:id="rId5"/>
    <p:sldId id="429" r:id="rId6"/>
    <p:sldId id="432" r:id="rId7"/>
    <p:sldId id="436" r:id="rId8"/>
    <p:sldId id="437" r:id="rId9"/>
    <p:sldId id="438" r:id="rId10"/>
    <p:sldId id="434" r:id="rId11"/>
    <p:sldId id="494" r:id="rId12"/>
    <p:sldId id="444" r:id="rId13"/>
    <p:sldId id="435" r:id="rId14"/>
    <p:sldId id="443" r:id="rId15"/>
    <p:sldId id="445" r:id="rId16"/>
    <p:sldId id="458" r:id="rId17"/>
    <p:sldId id="517" r:id="rId18"/>
    <p:sldId id="447" r:id="rId19"/>
    <p:sldId id="448" r:id="rId20"/>
    <p:sldId id="495" r:id="rId21"/>
    <p:sldId id="439" r:id="rId22"/>
    <p:sldId id="450" r:id="rId23"/>
    <p:sldId id="452" r:id="rId24"/>
    <p:sldId id="453" r:id="rId25"/>
    <p:sldId id="454" r:id="rId26"/>
    <p:sldId id="456" r:id="rId27"/>
    <p:sldId id="455" r:id="rId28"/>
    <p:sldId id="496" r:id="rId29"/>
    <p:sldId id="440" r:id="rId30"/>
    <p:sldId id="457" r:id="rId31"/>
    <p:sldId id="427" r:id="rId32"/>
    <p:sldId id="459" r:id="rId33"/>
    <p:sldId id="462" r:id="rId34"/>
    <p:sldId id="464" r:id="rId35"/>
    <p:sldId id="476" r:id="rId36"/>
    <p:sldId id="466" r:id="rId37"/>
    <p:sldId id="468" r:id="rId38"/>
    <p:sldId id="467" r:id="rId39"/>
    <p:sldId id="460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69" r:id="rId48"/>
    <p:sldId id="487" r:id="rId49"/>
    <p:sldId id="489" r:id="rId50"/>
    <p:sldId id="497" r:id="rId51"/>
    <p:sldId id="472" r:id="rId52"/>
    <p:sldId id="490" r:id="rId53"/>
    <p:sldId id="491" r:id="rId54"/>
    <p:sldId id="470" r:id="rId55"/>
    <p:sldId id="498" r:id="rId56"/>
    <p:sldId id="500" r:id="rId57"/>
    <p:sldId id="501" r:id="rId58"/>
    <p:sldId id="428" r:id="rId59"/>
    <p:sldId id="505" r:id="rId60"/>
    <p:sldId id="503" r:id="rId61"/>
    <p:sldId id="504" r:id="rId62"/>
    <p:sldId id="507" r:id="rId63"/>
    <p:sldId id="519" r:id="rId64"/>
    <p:sldId id="506" r:id="rId65"/>
    <p:sldId id="508" r:id="rId66"/>
    <p:sldId id="518" r:id="rId67"/>
    <p:sldId id="473" r:id="rId68"/>
    <p:sldId id="509" r:id="rId69"/>
    <p:sldId id="511" r:id="rId70"/>
    <p:sldId id="510" r:id="rId71"/>
    <p:sldId id="512" r:id="rId72"/>
    <p:sldId id="513" r:id="rId73"/>
    <p:sldId id="514" r:id="rId74"/>
    <p:sldId id="515" r:id="rId75"/>
    <p:sldId id="474" r:id="rId76"/>
    <p:sldId id="516" r:id="rId77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使用者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8F8F"/>
    <a:srgbClr val="FFFF71"/>
    <a:srgbClr val="FE6D6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3" autoAdjust="0"/>
    <p:restoredTop sz="87141" autoAdjust="0"/>
  </p:normalViewPr>
  <p:slideViewPr>
    <p:cSldViewPr snapToGrid="0">
      <p:cViewPr>
        <p:scale>
          <a:sx n="90" d="100"/>
          <a:sy n="90" d="100"/>
        </p:scale>
        <p:origin x="1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48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542b8dbb_2_7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Google Shape;58;g54542b8db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68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89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16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39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62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8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72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0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66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67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542b8dbb_2_9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9" name="Google Shape;79;g54542b8db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27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40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784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485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801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78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46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440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130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31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787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4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31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893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18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219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530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865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141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256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73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729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95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574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14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038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903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248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5800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249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1980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84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86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7569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374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5572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41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6183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9113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8832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6928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5689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7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4844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645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7307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6095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9986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276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57400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7058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3795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4355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47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8100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5864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8954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51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6369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994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6399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10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89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D4C-2604-4923-8618-66FEFAA14CD3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BFDD-4AE5-4056-89B4-90CC7E7D948A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0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14A9-E198-41A3-A287-059F7C984597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35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EC0F-F71F-4B1C-A75D-DDB3899D507A}" type="datetime1">
              <a:rPr lang="en-US" altLang="zh-TW" smtClean="0"/>
              <a:t>3/7/2022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6752-440C-48A2-A60A-D79CCAB3F579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3C6A-1653-4A16-B43D-EC509844F807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5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5058-170C-4962-B453-525E5C456E63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893E-C5BB-4EE3-A452-26004E035151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DDD-1EDE-4514-9B17-E9A929E51522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6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9854A0-5392-4C00-ABB9-1D163F30FBE5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9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BCBC-55D0-49E5-B425-585EB30D97C6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8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AB5561-0A13-4312-94EE-E94834A41B4A}" type="datetime1">
              <a:rPr lang="en-US" altLang="zh-TW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10922102@ntu.edu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0.png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8897" y="5517232"/>
            <a:ext cx="5986206" cy="94763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zh-TW" sz="1400" i="0" cap="none" dirty="0">
                <a:solidFill>
                  <a:schemeClr val="tx1"/>
                </a:solidFill>
                <a:latin typeface="+mj-lt"/>
                <a:ea typeface="+mj-ea"/>
              </a:rPr>
              <a:t>DC &amp; CV Lab. CSIE NTU</a:t>
            </a:r>
            <a:endParaRPr lang="en-US" altLang="zh-TW" sz="1400" i="0" cap="none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0" y="2230438"/>
            <a:ext cx="9144000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  <a:t>Chapter </a:t>
            </a: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4</a:t>
            </a:r>
            <a:endParaRPr sz="320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Model fitting and optimization</a:t>
            </a:r>
            <a:b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zh-TW" sz="2600" dirty="0">
                <a:solidFill>
                  <a:schemeClr val="tx1"/>
                </a:solidFill>
              </a:rPr>
              <a:t>Advanced Computer Vision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1187" y="845910"/>
            <a:ext cx="5941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Computer Vision:</a:t>
            </a:r>
            <a:endParaRPr lang="en-US" altLang="zh-TW" sz="4000" kern="1200" spc="-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Algorithms and Applications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46363" y="4309352"/>
            <a:ext cx="385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TW" sz="1800" dirty="0">
                <a:latin typeface="+mj-lt"/>
                <a:ea typeface="+mj-ea"/>
              </a:rPr>
              <a:t>Presented by: </a:t>
            </a:r>
            <a:r>
              <a:rPr kumimoji="0" lang="zh-TW" altLang="en-US" sz="1800" dirty="0">
                <a:latin typeface="+mj-lt"/>
                <a:ea typeface="+mj-ea"/>
              </a:rPr>
              <a:t>傅楸善 </a:t>
            </a:r>
            <a:r>
              <a:rPr kumimoji="0" lang="en-US" altLang="zh-TW" sz="1800" dirty="0">
                <a:latin typeface="+mj-lt"/>
                <a:ea typeface="+mj-ea"/>
              </a:rPr>
              <a:t>&amp; </a:t>
            </a:r>
            <a:r>
              <a:rPr kumimoji="0" lang="zh-TW" altLang="en-US" sz="1800" dirty="0">
                <a:latin typeface="+mj-lt"/>
                <a:ea typeface="+mj-ea"/>
              </a:rPr>
              <a:t>林正偉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en-US" altLang="zh-TW" sz="1800" dirty="0">
                <a:latin typeface="+mj-lt"/>
                <a:ea typeface="+mj-ea"/>
              </a:rPr>
              <a:t>E-mail: </a:t>
            </a:r>
            <a:r>
              <a:rPr kumimoji="0" lang="en-US" altLang="zh-TW" sz="1800" dirty="0">
                <a:latin typeface="+mj-lt"/>
                <a:ea typeface="+mj-ea"/>
                <a:hlinkClick r:id="rId3"/>
              </a:rPr>
              <a:t>r10922102@ntu.edu.tw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手機</a:t>
            </a:r>
            <a:r>
              <a:rPr kumimoji="0" lang="en-US" altLang="zh-TW" sz="1800" dirty="0">
                <a:latin typeface="+mj-lt"/>
                <a:ea typeface="+mj-ea"/>
              </a:rPr>
              <a:t>:</a:t>
            </a:r>
            <a:r>
              <a:rPr kumimoji="0" lang="zh-TW" altLang="en-US" sz="1800" dirty="0">
                <a:latin typeface="+mj-lt"/>
                <a:ea typeface="+mj-ea"/>
              </a:rPr>
              <a:t> </a:t>
            </a:r>
            <a:r>
              <a:rPr kumimoji="0" lang="en-US" altLang="zh-TW" sz="1800" dirty="0">
                <a:latin typeface="+mj-lt"/>
                <a:ea typeface="+mj-ea"/>
              </a:rPr>
              <a:t>0970911688</a:t>
            </a: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授課教授：傅楸善 博士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10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Pull-push algorithms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B229E6-6162-4ECF-9131-93D3330A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8166" r="62657" b="40680"/>
          <a:stretch/>
        </p:blipFill>
        <p:spPr>
          <a:xfrm>
            <a:off x="2924436" y="3322728"/>
            <a:ext cx="5899968" cy="2178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C470AF-E401-488A-A0D7-DFF562765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" t="28166" r="87941" b="40680"/>
          <a:stretch/>
        </p:blipFill>
        <p:spPr>
          <a:xfrm>
            <a:off x="389986" y="3295173"/>
            <a:ext cx="2153810" cy="21788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83233E-BE69-4881-AFDC-60330B3B8446}"/>
              </a:ext>
            </a:extLst>
          </p:cNvPr>
          <p:cNvSpPr/>
          <p:nvPr/>
        </p:nvSpPr>
        <p:spPr>
          <a:xfrm>
            <a:off x="822960" y="5474040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Original image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ED4D1-39D4-4CAF-8372-6DF349E6DE85}"/>
              </a:ext>
            </a:extLst>
          </p:cNvPr>
          <p:cNvSpPr/>
          <p:nvPr/>
        </p:nvSpPr>
        <p:spPr>
          <a:xfrm>
            <a:off x="3246414" y="5474040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4147FE-360C-4A42-916F-18BD81737359}"/>
              </a:ext>
            </a:extLst>
          </p:cNvPr>
          <p:cNvSpPr/>
          <p:nvPr/>
        </p:nvSpPr>
        <p:spPr>
          <a:xfrm>
            <a:off x="5450077" y="547403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Pull-push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521457-44C3-4084-A906-0E7BEA17D4F8}"/>
              </a:ext>
            </a:extLst>
          </p:cNvPr>
          <p:cNvSpPr/>
          <p:nvPr/>
        </p:nvSpPr>
        <p:spPr>
          <a:xfrm>
            <a:off x="7089241" y="5474038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 result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C3588C-9787-407C-96C5-CD3321CFD43B}"/>
              </a:ext>
            </a:extLst>
          </p:cNvPr>
          <p:cNvSpPr/>
          <p:nvPr/>
        </p:nvSpPr>
        <p:spPr>
          <a:xfrm>
            <a:off x="710213" y="2732874"/>
            <a:ext cx="82118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The algorithm is very fast but less accurate.</a:t>
            </a:r>
          </a:p>
        </p:txBody>
      </p:sp>
    </p:spTree>
    <p:extLst>
      <p:ext uri="{BB962C8B-B14F-4D97-AF65-F5344CB8AC3E}">
        <p14:creationId xmlns:p14="http://schemas.microsoft.com/office/powerpoint/2010/main" val="131263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11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290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12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Mesh-based approaches are limited to low dimensional domain.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here introduce radial basis functions, a mesh-free approach, which can be easily extended to higher dimension.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/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(ǁ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ǁ)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83DE1D7-E01E-4AB2-B061-E2A285CF6639}"/>
              </a:ext>
            </a:extLst>
          </p:cNvPr>
          <p:cNvSpPr/>
          <p:nvPr/>
        </p:nvSpPr>
        <p:spPr>
          <a:xfrm>
            <a:off x="2764639" y="5050037"/>
            <a:ext cx="345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Interpolated function using radial basis functions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022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13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Some commonly used basis functions include: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𝐺𝑎𝑢𝑠𝑠𝑖𝑎𝑛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∅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</m:sup>
                    </m:sSup>
                  </m:oMath>
                </a14:m>
                <a:endParaRPr lang="en-US" altLang="zh-TW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𝐻𝑎𝑟𝑑𝑦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𝑖𝑛𝑣𝑒𝑟𝑠𝑒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𝑇h𝑖𝑛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𝑝𝑙𝑎𝑡𝑒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𝑠𝑝𝑙𝑖𝑛𝑒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1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the size (radial fallout) of the basis function, and hence its smoothness.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/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𝑟𝑎𝑑𝑖𝑎𝑙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</m:oMath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𝑠𝑐𝑎𝑙𝑒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6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14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be a scattered data, the equation need to satisfy: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locations of the scattered data points,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TW" sz="2000" dirty="0"/>
                  <a:t>s are radial basis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local weights.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	We need to obtain the desired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blipFill>
                <a:blip r:embed="rId3"/>
                <a:stretch>
                  <a:fillRect l="-826" b="-2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6184245E-4B00-4F5B-92CF-0E34D4BF2E3F}"/>
              </a:ext>
            </a:extLst>
          </p:cNvPr>
          <p:cNvSpPr/>
          <p:nvPr/>
        </p:nvSpPr>
        <p:spPr>
          <a:xfrm>
            <a:off x="941032" y="5415378"/>
            <a:ext cx="523784" cy="150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68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15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Solution: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Minimizing the data constraint energy together with a weight penalty.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Kernel regression</a:t>
            </a:r>
          </a:p>
        </p:txBody>
      </p:sp>
    </p:spTree>
    <p:extLst>
      <p:ext uri="{BB962C8B-B14F-4D97-AF65-F5344CB8AC3E}">
        <p14:creationId xmlns:p14="http://schemas.microsoft.com/office/powerpoint/2010/main" val="301876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5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/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it becomes a pure least squares problem.</a:t>
                </a: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blipFill>
                <a:blip r:embed="rId5"/>
                <a:stretch>
                  <a:fillRect l="-1387" r="-1261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85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/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We simply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: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  <a:blipFill>
                <a:blip r:embed="rId3"/>
                <a:stretch>
                  <a:fillRect l="-228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3" y="4864905"/>
            <a:ext cx="74838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this fails to interpolate the data.</a:t>
            </a:r>
          </a:p>
        </p:txBody>
      </p:sp>
    </p:spTree>
    <p:extLst>
      <p:ext uri="{BB962C8B-B14F-4D97-AF65-F5344CB8AC3E}">
        <p14:creationId xmlns:p14="http://schemas.microsoft.com/office/powerpoint/2010/main" val="235448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919246"/>
                <a:ext cx="3656899" cy="891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919246"/>
                <a:ext cx="3656899" cy="891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2" y="2849376"/>
            <a:ext cx="811419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So, we divide the data-weighted summed basis functions by the sum of all the basis functions: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874C95-75BD-4C51-9A33-F576688188C4}"/>
              </a:ext>
            </a:extLst>
          </p:cNvPr>
          <p:cNvSpPr/>
          <p:nvPr/>
        </p:nvSpPr>
        <p:spPr>
          <a:xfrm>
            <a:off x="822960" y="4933458"/>
            <a:ext cx="811419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While not that widely used in computer vision, kernel regression techniques have been applied to a number of low-level image processing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339366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Outline</a:t>
            </a:r>
            <a:endParaRPr lang="zh-TW" altLang="en-US" sz="3200" b="1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Scattered data interpolation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Variational methods and regularization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Markov random fields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313" y="836613"/>
            <a:ext cx="810101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Overfitting and underfitting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20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371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21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72DD2E-BF82-47F5-8D70-18C7C482B342}"/>
              </a:ext>
            </a:extLst>
          </p:cNvPr>
          <p:cNvSpPr txBox="1"/>
          <p:nvPr/>
        </p:nvSpPr>
        <p:spPr>
          <a:xfrm>
            <a:off x="710214" y="2233887"/>
            <a:ext cx="798990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Some data are noisy, so fitting them makes no sense.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Doing so can produce a lot of spurious wiggles, which may cause overfitting.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45D83-2C62-4A65-A82A-9387D47E3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3" t="51838" r="66529" b="18312"/>
          <a:stretch/>
        </p:blipFill>
        <p:spPr>
          <a:xfrm>
            <a:off x="2763448" y="3429000"/>
            <a:ext cx="3617103" cy="2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22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36E093-4127-4B6B-AA73-983132802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8" t="20723" r="66529" b="17623"/>
          <a:stretch/>
        </p:blipFill>
        <p:spPr>
          <a:xfrm>
            <a:off x="2073601" y="2243140"/>
            <a:ext cx="5042517" cy="37108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690BFB-93CD-4A1D-BF34-2D570C8949CF}"/>
              </a:ext>
            </a:extLst>
          </p:cNvPr>
          <p:cNvSpPr/>
          <p:nvPr/>
        </p:nvSpPr>
        <p:spPr>
          <a:xfrm>
            <a:off x="7406241" y="4966751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overfitting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72E8E2-1A5D-401D-AC90-F936B8A765F5}"/>
              </a:ext>
            </a:extLst>
          </p:cNvPr>
          <p:cNvSpPr/>
          <p:nvPr/>
        </p:nvSpPr>
        <p:spPr>
          <a:xfrm>
            <a:off x="822960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EFD094-ACC0-49BD-BF01-4D959FA58B94}"/>
              </a:ext>
            </a:extLst>
          </p:cNvPr>
          <p:cNvSpPr/>
          <p:nvPr/>
        </p:nvSpPr>
        <p:spPr>
          <a:xfrm>
            <a:off x="7297235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B3FE9C-CF6D-4630-8CA3-543A1B968BCD}"/>
              </a:ext>
            </a:extLst>
          </p:cNvPr>
          <p:cNvSpPr/>
          <p:nvPr/>
        </p:nvSpPr>
        <p:spPr>
          <a:xfrm>
            <a:off x="1089058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M=0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ECBF2D-1552-4A35-94F9-4DB995AED0ED}"/>
              </a:ext>
            </a:extLst>
          </p:cNvPr>
          <p:cNvSpPr/>
          <p:nvPr/>
        </p:nvSpPr>
        <p:spPr>
          <a:xfrm>
            <a:off x="7617836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D06C69-50B4-469C-B25E-C4B3FBAA80E3}"/>
              </a:ext>
            </a:extLst>
          </p:cNvPr>
          <p:cNvSpPr/>
          <p:nvPr/>
        </p:nvSpPr>
        <p:spPr>
          <a:xfrm>
            <a:off x="7563334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M=9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F81360-489C-412B-8A44-E77C9996AE4F}"/>
              </a:ext>
            </a:extLst>
          </p:cNvPr>
          <p:cNvSpPr/>
          <p:nvPr/>
        </p:nvSpPr>
        <p:spPr>
          <a:xfrm>
            <a:off x="889474" y="4966751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plausible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4A5A94-2139-4294-A17F-E0ADA01FD51C}"/>
              </a:ext>
            </a:extLst>
          </p:cNvPr>
          <p:cNvSpPr/>
          <p:nvPr/>
        </p:nvSpPr>
        <p:spPr>
          <a:xfrm>
            <a:off x="1046567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98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23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 can we quantify the amount of underfitting and overfitting?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How can we get just the right amount?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/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n-US" altLang="zh-TW" sz="2000" dirty="0"/>
                  <a:t>Adjust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to get different results.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8AE6FD3D-0211-4EC8-BE15-EE689E58E6B2}"/>
              </a:ext>
            </a:extLst>
          </p:cNvPr>
          <p:cNvSpPr/>
          <p:nvPr/>
        </p:nvSpPr>
        <p:spPr>
          <a:xfrm>
            <a:off x="4337407" y="3617295"/>
            <a:ext cx="514905" cy="1020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4FE3FF95-A20F-4DCF-800B-DA93422C6052}"/>
              </a:ext>
            </a:extLst>
          </p:cNvPr>
          <p:cNvSpPr/>
          <p:nvPr/>
        </p:nvSpPr>
        <p:spPr>
          <a:xfrm>
            <a:off x="906702" y="4707145"/>
            <a:ext cx="195309" cy="94991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/>
              <p:nvPr/>
            </p:nvSpPr>
            <p:spPr>
              <a:xfrm>
                <a:off x="-159565" y="4090392"/>
                <a:ext cx="8568928" cy="2183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565" y="4090392"/>
                <a:ext cx="8568928" cy="218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0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24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=9,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05624"/>
              </a:xfrm>
              <a:prstGeom prst="rect">
                <a:avLst/>
              </a:prstGeom>
              <a:blipFill>
                <a:blip r:embed="rId3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42CCAB28-DFF8-4BCD-809B-990CA39D2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6" t="30280" r="57189" b="37601"/>
          <a:stretch/>
        </p:blipFill>
        <p:spPr>
          <a:xfrm>
            <a:off x="1653724" y="2767489"/>
            <a:ext cx="2620392" cy="20533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3A9FD58-0E95-440E-ADA2-8C4929BB1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90" t="30280" r="33254" b="37601"/>
          <a:stretch/>
        </p:blipFill>
        <p:spPr>
          <a:xfrm>
            <a:off x="4804952" y="2763519"/>
            <a:ext cx="2620392" cy="2053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71B3169-A866-4648-A7CA-848E8151F555}"/>
                  </a:ext>
                </a:extLst>
              </p:cNvPr>
              <p:cNvSpPr/>
              <p:nvPr/>
            </p:nvSpPr>
            <p:spPr>
              <a:xfrm>
                <a:off x="2303322" y="4702765"/>
                <a:ext cx="1321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=−18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71B3169-A866-4648-A7CA-848E8151F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22" y="4702765"/>
                <a:ext cx="13211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B5DF555-45B0-4186-B918-AE7062E710F9}"/>
                  </a:ext>
                </a:extLst>
              </p:cNvPr>
              <p:cNvSpPr/>
              <p:nvPr/>
            </p:nvSpPr>
            <p:spPr>
              <a:xfrm>
                <a:off x="5685546" y="4701469"/>
                <a:ext cx="1019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B5DF555-45B0-4186-B918-AE7062E71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46" y="4701469"/>
                <a:ext cx="10198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9BE10453-A588-4A60-BC7D-CF1EAAEB9913}"/>
              </a:ext>
            </a:extLst>
          </p:cNvPr>
          <p:cNvSpPr/>
          <p:nvPr/>
        </p:nvSpPr>
        <p:spPr>
          <a:xfrm>
            <a:off x="2279276" y="5056190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/>
              <a:t>(Plausible fit)</a:t>
            </a:r>
            <a:endParaRPr lang="zh-TW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111A13-FD64-4BD7-B45B-37ACFD7C4C33}"/>
              </a:ext>
            </a:extLst>
          </p:cNvPr>
          <p:cNvSpPr/>
          <p:nvPr/>
        </p:nvSpPr>
        <p:spPr>
          <a:xfrm>
            <a:off x="5510818" y="505619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/>
              <a:t>(underfitting)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506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25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Validation Set: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save some data in a validation set in order to see if the function we compute is overfitting or underfitting.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822960" y="4121393"/>
            <a:ext cx="2760956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1861838" y="547911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data</a:t>
            </a:r>
            <a:endParaRPr lang="zh-TW" altLang="en-US" sz="32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2853415" y="3971150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15E510F-BA96-489D-AC25-CDCF66480633}"/>
              </a:ext>
            </a:extLst>
          </p:cNvPr>
          <p:cNvSpPr/>
          <p:nvPr/>
        </p:nvSpPr>
        <p:spPr>
          <a:xfrm>
            <a:off x="4836184" y="4115877"/>
            <a:ext cx="2030451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3C9A86-D2E6-4542-A42A-00ECEC9AC7FC}"/>
              </a:ext>
            </a:extLst>
          </p:cNvPr>
          <p:cNvSpPr/>
          <p:nvPr/>
        </p:nvSpPr>
        <p:spPr>
          <a:xfrm>
            <a:off x="7703282" y="4115877"/>
            <a:ext cx="730505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1A890AA5-21F0-4ED9-AB7B-990931BB1B63}"/>
              </a:ext>
            </a:extLst>
          </p:cNvPr>
          <p:cNvSpPr/>
          <p:nvPr/>
        </p:nvSpPr>
        <p:spPr>
          <a:xfrm>
            <a:off x="3803327" y="4598699"/>
            <a:ext cx="722762" cy="2713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D88C32-4939-4E11-9D56-E47AB6475CB3}"/>
              </a:ext>
            </a:extLst>
          </p:cNvPr>
          <p:cNvSpPr txBox="1"/>
          <p:nvPr/>
        </p:nvSpPr>
        <p:spPr>
          <a:xfrm>
            <a:off x="5089021" y="5482557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Training set</a:t>
            </a:r>
            <a:endParaRPr lang="zh-TW" altLang="en-US" sz="20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A70661-92D3-4D92-A307-10DF09F1C89F}"/>
              </a:ext>
            </a:extLst>
          </p:cNvPr>
          <p:cNvSpPr txBox="1"/>
          <p:nvPr/>
        </p:nvSpPr>
        <p:spPr>
          <a:xfrm>
            <a:off x="7280045" y="5479119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/>
              <a:t>Validation set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435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26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Now we 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sz="2000" dirty="0"/>
                  <a:t>, we can typically obtain a curve as below: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96996"/>
              </a:xfrm>
              <a:prstGeom prst="rect">
                <a:avLst/>
              </a:prstGeom>
              <a:blipFill>
                <a:blip r:embed="rId3"/>
                <a:stretch>
                  <a:fillRect l="-826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AB8C0E63-0B14-44DB-A91A-558592975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21" t="25409" r="34559" b="30267"/>
          <a:stretch/>
        </p:blipFill>
        <p:spPr>
          <a:xfrm>
            <a:off x="2405359" y="2795034"/>
            <a:ext cx="4723897" cy="33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53144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Cross validation: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Split the data into </a:t>
            </a:r>
            <a:r>
              <a:rPr lang="en-US" altLang="zh-TW" sz="2000" i="1" dirty="0"/>
              <a:t>K</a:t>
            </a:r>
            <a:r>
              <a:rPr lang="en-US" altLang="zh-TW" sz="2000" dirty="0"/>
              <a:t> folds.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We train for </a:t>
            </a:r>
            <a:r>
              <a:rPr lang="en-US" altLang="zh-TW" sz="2000" i="1" dirty="0"/>
              <a:t>K</a:t>
            </a:r>
            <a:r>
              <a:rPr lang="en-US" altLang="zh-TW" sz="2000" dirty="0"/>
              <a:t> runs, with different folds to be validation set.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Estimate the best result by averaging over all </a:t>
            </a:r>
            <a:r>
              <a:rPr lang="en-US" altLang="zh-TW" sz="2000" i="1" dirty="0"/>
              <a:t>K</a:t>
            </a:r>
            <a:r>
              <a:rPr lang="en-US" altLang="zh-TW" sz="2000" dirty="0"/>
              <a:t> training runs’ result.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2989112" y="4325578"/>
            <a:ext cx="2470653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3290101" y="5943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1</a:t>
            </a:r>
            <a:endParaRPr lang="zh-TW" altLang="en-US" sz="2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3439341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DBD9022-F2BC-4698-B328-F94F1B65D640}"/>
              </a:ext>
            </a:extLst>
          </p:cNvPr>
          <p:cNvCxnSpPr/>
          <p:nvPr/>
        </p:nvCxnSpPr>
        <p:spPr>
          <a:xfrm>
            <a:off x="3840316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6387D54-9A21-49E2-A43E-6238035B94C1}"/>
              </a:ext>
            </a:extLst>
          </p:cNvPr>
          <p:cNvCxnSpPr/>
          <p:nvPr/>
        </p:nvCxnSpPr>
        <p:spPr>
          <a:xfrm>
            <a:off x="4728083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2982F25-7387-4D5B-AEAC-D8769095CFEA}"/>
              </a:ext>
            </a:extLst>
          </p:cNvPr>
          <p:cNvCxnSpPr/>
          <p:nvPr/>
        </p:nvCxnSpPr>
        <p:spPr>
          <a:xfrm>
            <a:off x="5129058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0D3BBA-1CA7-45EF-BE5E-5599DFFC1506}"/>
              </a:ext>
            </a:extLst>
          </p:cNvPr>
          <p:cNvSpPr txBox="1"/>
          <p:nvPr/>
        </p:nvSpPr>
        <p:spPr>
          <a:xfrm>
            <a:off x="4063627" y="47384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…</a:t>
            </a:r>
            <a:endParaRPr lang="zh-TW" altLang="en-US" sz="3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CCB13F6-2D87-4203-8700-796CB48F6629}"/>
              </a:ext>
            </a:extLst>
          </p:cNvPr>
          <p:cNvSpPr txBox="1"/>
          <p:nvPr/>
        </p:nvSpPr>
        <p:spPr>
          <a:xfrm>
            <a:off x="3691075" y="594575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7B42248-05F5-4051-BA45-13353AED9772}"/>
              </a:ext>
            </a:extLst>
          </p:cNvPr>
          <p:cNvSpPr txBox="1"/>
          <p:nvPr/>
        </p:nvSpPr>
        <p:spPr>
          <a:xfrm>
            <a:off x="4499583" y="5919361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r>
              <a:rPr lang="en-US" altLang="zh-TW" sz="1600" dirty="0"/>
              <a:t>-1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BF91924-7118-4063-B1C4-3E5D12102427}"/>
              </a:ext>
            </a:extLst>
          </p:cNvPr>
          <p:cNvSpPr txBox="1"/>
          <p:nvPr/>
        </p:nvSpPr>
        <p:spPr>
          <a:xfrm>
            <a:off x="4980368" y="591936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endParaRPr lang="zh-TW" altLang="en-US" sz="24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F3B43E-F556-4675-8757-C87888EA8B10}"/>
              </a:ext>
            </a:extLst>
          </p:cNvPr>
          <p:cNvSpPr/>
          <p:nvPr/>
        </p:nvSpPr>
        <p:spPr>
          <a:xfrm>
            <a:off x="5759054" y="571930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(</a:t>
            </a:r>
            <a:r>
              <a:rPr lang="en-US" altLang="zh-TW" sz="1800" i="1" dirty="0"/>
              <a:t>K</a:t>
            </a:r>
            <a:r>
              <a:rPr lang="en-US" altLang="zh-TW" sz="1800" dirty="0"/>
              <a:t>=5 is often used.)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423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28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5100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29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Robust loss function </a:t>
                </a:r>
                <a14:m>
                  <m:oMath xmlns:m="http://schemas.openxmlformats.org/officeDocument/2006/math">
                    <m:r>
                      <a:rPr lang="zh-TW" altLang="el-GR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altLang="zh-TW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Lower weights to larger error, which are more likely to be outlier.</a:t>
                </a:r>
                <a:endParaRPr lang="zh-TW" altLang="en-US" sz="2000" dirty="0"/>
              </a:p>
              <a:p>
                <a:pPr>
                  <a:lnSpc>
                    <a:spcPct val="150000"/>
                  </a:lnSpc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21165" b="22427"/>
          <a:stretch/>
        </p:blipFill>
        <p:spPr>
          <a:xfrm>
            <a:off x="2601157" y="3236925"/>
            <a:ext cx="5628444" cy="30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709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30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Penalty function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(ǁ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ǁ)</m:t>
                        </m:r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blipFill>
                <a:blip r:embed="rId3"/>
                <a:stretch>
                  <a:fillRect l="-826" t="-119403" b="-179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52469" b="22427"/>
          <a:stretch/>
        </p:blipFill>
        <p:spPr>
          <a:xfrm>
            <a:off x="6048259" y="2796643"/>
            <a:ext cx="3076683" cy="33818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EB5456E-6C53-447E-A915-729A6D1E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65" t="49035" r="24518" b="31672"/>
          <a:stretch/>
        </p:blipFill>
        <p:spPr>
          <a:xfrm>
            <a:off x="4831719" y="4701701"/>
            <a:ext cx="1275819" cy="14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/>
              <p:nvPr/>
            </p:nvSpPr>
            <p:spPr>
              <a:xfrm>
                <a:off x="822960" y="3105834"/>
                <a:ext cx="40680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controls the range of residual values</a:t>
                </a:r>
              </a:p>
              <a:p>
                <a:r>
                  <a:rPr lang="en-US" altLang="zh-TW" sz="1800" dirty="0"/>
                  <a:t>corresponds to inliers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05834"/>
                <a:ext cx="4068037" cy="646331"/>
              </a:xfrm>
              <a:prstGeom prst="rect">
                <a:avLst/>
              </a:prstGeom>
              <a:blipFill>
                <a:blip r:embed="rId5"/>
                <a:stretch>
                  <a:fillRect l="-1199" t="-4673" r="-300" b="-130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/>
              <p:nvPr/>
            </p:nvSpPr>
            <p:spPr>
              <a:xfrm>
                <a:off x="822960" y="4136479"/>
                <a:ext cx="49974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was often determined based on the expected</a:t>
                </a:r>
              </a:p>
              <a:p>
                <a:r>
                  <a:rPr lang="en-US" altLang="zh-TW" sz="1800" dirty="0"/>
                  <a:t>shape of the outlier distribution.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4136479"/>
                <a:ext cx="4997458" cy="646331"/>
              </a:xfrm>
              <a:prstGeom prst="rect">
                <a:avLst/>
              </a:prstGeom>
              <a:blipFill>
                <a:blip r:embed="rId6"/>
                <a:stretch>
                  <a:fillRect l="-976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61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31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9306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The methods in the previous section provide reasonable solutions, but: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B4D9761-8F7A-4397-B38B-5E3E458AF098}"/>
              </a:ext>
            </a:extLst>
          </p:cNvPr>
          <p:cNvSpPr txBox="1"/>
          <p:nvPr/>
        </p:nvSpPr>
        <p:spPr>
          <a:xfrm>
            <a:off x="710214" y="3351796"/>
            <a:ext cx="704887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Cannot directly quantify and hence optimize the amount of smoothness in the solution.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No local control over where the solution should be discontinuous.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901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/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1-dimensional functions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blipFill>
                <a:blip r:embed="rId3"/>
                <a:stretch>
                  <a:fillRect l="-1780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CF3FD552-8E72-4CE0-8238-D4823CBBB07C}"/>
              </a:ext>
            </a:extLst>
          </p:cNvPr>
          <p:cNvSpPr/>
          <p:nvPr/>
        </p:nvSpPr>
        <p:spPr>
          <a:xfrm>
            <a:off x="4421079" y="3342594"/>
            <a:ext cx="621437" cy="172812"/>
          </a:xfrm>
          <a:prstGeom prst="rightArrow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290BA245-5F3F-41BC-9BB0-A2EB62B6D134}"/>
              </a:ext>
            </a:extLst>
          </p:cNvPr>
          <p:cNvSpPr/>
          <p:nvPr/>
        </p:nvSpPr>
        <p:spPr>
          <a:xfrm>
            <a:off x="5303405" y="2991407"/>
            <a:ext cx="195308" cy="87518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Such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often called variational methods,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 because they measure the variation (non-smoothness) in a function.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  <a:blipFill>
                <a:blip r:embed="rId5"/>
                <a:stretch>
                  <a:fillRect l="-842" r="-77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50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4811557"/>
            <a:ext cx="794961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these smoothness functions cannot provide discontinuities.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6489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{[1−</m:t>
                          </m:r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)][</m:t>
                          </m:r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+2∗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]}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  <a:blipFill>
                <a:blip r:embed="rId3"/>
                <a:stretch>
                  <a:fillRect b="-2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/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/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the continuity of the surface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how flat the surface wants to be.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  <a:blipFill>
                <a:blip r:embed="rId5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068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36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For scattered data interpolation, the data penalty measures the distance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Between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1800" dirty="0"/>
                  <a:t> and a set of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dirty="0"/>
                  <a:t>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  <a:blipFill>
                <a:blip r:embed="rId5"/>
                <a:stretch>
                  <a:fillRect l="-729" b="-10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04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]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3575395"/>
            <a:ext cx="5327099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/>
              <a:t>For a problem like noise removal,</a:t>
            </a:r>
          </a:p>
          <a:p>
            <a:pPr>
              <a:lnSpc>
                <a:spcPct val="150000"/>
              </a:lnSpc>
            </a:pPr>
            <a:r>
              <a:rPr lang="en-US" altLang="zh-TW" sz="1800" dirty="0"/>
              <a:t>a continuous version of this measure can be used,</a:t>
            </a:r>
          </a:p>
        </p:txBody>
      </p:sp>
    </p:spTree>
    <p:extLst>
      <p:ext uri="{BB962C8B-B14F-4D97-AF65-F5344CB8AC3E}">
        <p14:creationId xmlns:p14="http://schemas.microsoft.com/office/powerpoint/2010/main" val="3623950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Finally, we get a global energy that can be minimized, the two energy penalties are usually added together,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smoothness penalty.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/>
                  <a:t> or some weighted blend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regularization parameter, which controls the smoothness of the solution.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  <a:blipFill>
                <a:blip r:embed="rId3"/>
                <a:stretch>
                  <a:fillRect r="-1336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/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Ɛ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17B5774-7FCB-4D10-8872-CF3D8D14E227}"/>
                  </a:ext>
                </a:extLst>
              </p:cNvPr>
              <p:cNvSpPr txBox="1"/>
              <p:nvPr/>
            </p:nvSpPr>
            <p:spPr>
              <a:xfrm>
                <a:off x="883802" y="5309861"/>
                <a:ext cx="8214507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600" dirty="0"/>
                  <a:t>(we can use the methods in 4.1.2 to estimate good values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6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sz="1600" dirty="0"/>
                  <a:t>.)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17B5774-7FCB-4D10-8872-CF3D8D14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02" y="5309861"/>
                <a:ext cx="8214507" cy="416011"/>
              </a:xfrm>
              <a:prstGeom prst="rect">
                <a:avLst/>
              </a:prstGeom>
              <a:blipFill>
                <a:blip r:embed="rId5"/>
                <a:stretch>
                  <a:fillRect l="-445" b="-19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72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39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851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/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000" b="0" dirty="0"/>
                  <a:t>Produce a function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000" b="0" dirty="0"/>
                  <a:t>, such that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blipFill>
                <a:blip r:embed="rId4"/>
                <a:stretch>
                  <a:fillRect l="-3157" t="-23529" r="-253" b="-50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/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  <a:blipFill>
                <a:blip r:embed="rId5"/>
                <a:stretch>
                  <a:fillRect l="-2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55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optional smoothness weights.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 of horizontal and vertical weakness in the surface.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 exact elements they control depend on the problem itself.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  <a:blipFill>
                <a:blip r:embed="rId5"/>
                <a:stretch>
                  <a:fillRect l="-769" b="-6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18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41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gradient data constraints used by algorithms, such as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Photometric stereo, Poisson blending, 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are set to zero when just discretizing the conventional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first-order smoothness functional.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  <a:blipFill>
                <a:blip r:embed="rId5"/>
                <a:stretch>
                  <a:fillRect l="-799" b="-5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54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42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size of the finite element grid. It is only important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if the energy is being discretized at a variety of resolutions.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  <a:blipFill>
                <a:blip r:embed="rId4"/>
                <a:stretch>
                  <a:fillRect l="-892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43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43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crease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locations of creases in the surface.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  <a:blipFill>
                <a:blip r:embed="rId4"/>
                <a:stretch>
                  <a:fillRect l="-1010" r="-303" b="-10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806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44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how strongly the data constraint is enforced.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  <a:blipFill>
                <a:blip r:embed="rId3"/>
                <a:stretch>
                  <a:fillRect r="-192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2-dimensional discrete data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is written as: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4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663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45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total energy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 of the discretized problem can now be written as a quadratic form: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3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/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−1)]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000" dirty="0"/>
                  <a:t>  </a:t>
                </a:r>
                <a:r>
                  <a:rPr lang="en-US" altLang="zh-TW" sz="2000" dirty="0"/>
                  <a:t>is called state vector.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Hessian. It encodes the second derivative of the energy function.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weighted data vector.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9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8BBFAD-6E58-4DD3-85CD-671F8A614E0E}"/>
              </a:ext>
            </a:extLst>
          </p:cNvPr>
          <p:cNvSpPr txBox="1"/>
          <p:nvPr/>
        </p:nvSpPr>
        <p:spPr>
          <a:xfrm>
            <a:off x="713321" y="3568922"/>
            <a:ext cx="70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 the quadratic form is equivalent to solving the following linear system: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/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301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Total variation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0582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1854344"/>
                <a:ext cx="7838982" cy="390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Today, many regularized problems are formulated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altLang="zh-TW" sz="2400" dirty="0"/>
                  <a:t> norm, which is often called </a:t>
                </a:r>
                <a:r>
                  <a:rPr lang="en-US" altLang="zh-TW" sz="2400" b="1" dirty="0"/>
                  <a:t>total variation</a:t>
                </a:r>
                <a:r>
                  <a:rPr lang="en-US" altLang="zh-TW" sz="2400" dirty="0"/>
                  <a:t>. 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en-US" altLang="zh-TW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It tends to better preserve discontinuities, but still results in a convex problem that has a globally unique solution.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1854344"/>
                <a:ext cx="7838982" cy="3901837"/>
              </a:xfrm>
              <a:prstGeom prst="rect">
                <a:avLst/>
              </a:prstGeom>
              <a:blipFill>
                <a:blip r:embed="rId3"/>
                <a:stretch>
                  <a:fillRect l="-1245" r="-1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18CCB2-9A7F-4746-AA18-842F37429386}"/>
                  </a:ext>
                </a:extLst>
              </p:cNvPr>
              <p:cNvSpPr/>
              <p:nvPr/>
            </p:nvSpPr>
            <p:spPr>
              <a:xfrm>
                <a:off x="895312" y="463579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18CCB2-9A7F-4746-AA18-842F37429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4635797"/>
                <a:ext cx="7353375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23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49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Hyper-Laplacian norms with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≅0.5−0.8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gained popularity. They have even stronger tendency to prefer large discontinuities over small ones.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blipFill>
                <a:blip r:embed="rId3"/>
                <a:stretch>
                  <a:fillRect l="-1245" r="-700" b="-7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ttps://upload.wikimedia.org/wikipedia/commons/thumb/5/5f/Unit_Circle_of_Lp-norm%2C_in_R2_space.png/800px-Unit_Circle_of_Lp-norm%2C_in_R2_space.png">
            <a:extLst>
              <a:ext uri="{FF2B5EF4-FFF2-40B4-BE49-F238E27FC236}">
                <a16:creationId xmlns:a16="http://schemas.microsoft.com/office/drawing/2014/main" id="{15D7C8A6-F464-4DEA-A5CD-DD9240CD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26" y="4401427"/>
            <a:ext cx="6496148" cy="17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9FB08A5-CDF2-42A3-B7D5-40CC5F7231AE}"/>
              </a:ext>
            </a:extLst>
          </p:cNvPr>
          <p:cNvSpPr txBox="1"/>
          <p:nvPr/>
        </p:nvSpPr>
        <p:spPr>
          <a:xfrm>
            <a:off x="822960" y="2267573"/>
            <a:ext cx="4432621" cy="2712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dirty="0"/>
              <a:t>It requires the function to pass through data point.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The data points are irregularly placed throughout the domain.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0104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1311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139429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As discussed in 3.3.2, we can often get better results by looking at a larger spatial neighborhood. We can extend this idea to energy minimization. Recall the bilateral weight function: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/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1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wider-neighborhood, bilaterally weighted version of nearest-neighbor smoothness penalty: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/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/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56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496854" y="2112339"/>
            <a:ext cx="856586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bilateral solver has been used in a number of demanding video processing and 3D reconstruction application, including the stitching of binocular omnidirectional panoramic videos, and smartphone AR (Augmented Reality) system.</a:t>
            </a:r>
            <a:endParaRPr lang="zh-TW" altLang="en-US" sz="2400" dirty="0"/>
          </a:p>
        </p:txBody>
      </p:sp>
      <p:pic>
        <p:nvPicPr>
          <p:cNvPr id="1026" name="Picture 2" descr="Temporal Consistent Motion Parallax for Omnidirectional Stereo Panorama  Video">
            <a:extLst>
              <a:ext uri="{FF2B5EF4-FFF2-40B4-BE49-F238E27FC236}">
                <a16:creationId xmlns:a16="http://schemas.microsoft.com/office/drawing/2014/main" id="{2585CBAD-F6D3-4961-B081-E5094EA6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9" b="7484"/>
          <a:stretch/>
        </p:blipFill>
        <p:spPr bwMode="auto">
          <a:xfrm>
            <a:off x="822960" y="4352183"/>
            <a:ext cx="2814813" cy="1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014066B-9E21-4FF6-8C1F-2A80A5E6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03" y="4352183"/>
            <a:ext cx="3000317" cy="16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9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Google Shape;88;p18">
            <a:extLst>
              <a:ext uri="{FF2B5EF4-FFF2-40B4-BE49-F238E27FC236}">
                <a16:creationId xmlns:a16="http://schemas.microsoft.com/office/drawing/2014/main" id="{0639A08E-D76D-4C50-8FD6-508050BB9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0590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good use of edge-aware interpolation techniques is in colorization which manually adding colors to grayscale image.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9BFD04-D522-4E90-9110-7581DA90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98" y="4132328"/>
            <a:ext cx="6542014" cy="18047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F214CA-F4B7-432D-B86F-06A2EE0D2C07}"/>
              </a:ext>
            </a:extLst>
          </p:cNvPr>
          <p:cNvSpPr/>
          <p:nvPr/>
        </p:nvSpPr>
        <p:spPr>
          <a:xfrm>
            <a:off x="1243288" y="5937048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grayscale + color scribbles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050D5E-3F3B-4AE1-9FDF-4C8F7F2DC43C}"/>
              </a:ext>
            </a:extLst>
          </p:cNvPr>
          <p:cNvSpPr/>
          <p:nvPr/>
        </p:nvSpPr>
        <p:spPr>
          <a:xfrm>
            <a:off x="3930635" y="5937047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resulting image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CD844F-28D2-4465-BEDE-78E5E9BD9A21}"/>
              </a:ext>
            </a:extLst>
          </p:cNvPr>
          <p:cNvSpPr/>
          <p:nvPr/>
        </p:nvSpPr>
        <p:spPr>
          <a:xfrm>
            <a:off x="6246332" y="5937046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original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7074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56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/>
              <p:nvPr/>
            </p:nvSpPr>
            <p:spPr>
              <a:xfrm>
                <a:off x="657225" y="1927837"/>
                <a:ext cx="7838982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 user draws some scribbles and the system interpolates the specified chrominance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values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Then, re-combined chrominance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values with the luminance channel to produce a final colorized image.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927837"/>
                <a:ext cx="7838982" cy="2793842"/>
              </a:xfrm>
              <a:prstGeom prst="rect">
                <a:avLst/>
              </a:prstGeom>
              <a:blipFill>
                <a:blip r:embed="rId3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0B40889-9984-4848-B60E-A79A0406D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48"/>
          <a:stretch/>
        </p:blipFill>
        <p:spPr>
          <a:xfrm>
            <a:off x="2408176" y="4355466"/>
            <a:ext cx="4327647" cy="18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61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interpolation is performed using locally weighted regularization introduced in 4.2.1. This approach has inspired many later algorithms.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/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  <a:blipFill>
                <a:blip r:embed="rId3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22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58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1391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/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/>
              <p:nvPr/>
            </p:nvSpPr>
            <p:spPr>
              <a:xfrm>
                <a:off x="1635250" y="4313977"/>
                <a:ext cx="6604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4313977"/>
                <a:ext cx="6604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1635250" y="5306297"/>
                <a:ext cx="4746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5306297"/>
                <a:ext cx="47464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13A9C5DE-F8E1-445D-B518-41A3B0F1D473}"/>
              </a:ext>
            </a:extLst>
          </p:cNvPr>
          <p:cNvSpPr/>
          <p:nvPr/>
        </p:nvSpPr>
        <p:spPr>
          <a:xfrm>
            <a:off x="853440" y="4541520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323B02C-554B-4395-9175-3199B2B31A8D}"/>
              </a:ext>
            </a:extLst>
          </p:cNvPr>
          <p:cNvSpPr/>
          <p:nvPr/>
        </p:nvSpPr>
        <p:spPr>
          <a:xfrm>
            <a:off x="853440" y="5496787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18591F-E2BB-4980-8338-1CE0811E7ED8}"/>
              </a:ext>
            </a:extLst>
          </p:cNvPr>
          <p:cNvSpPr/>
          <p:nvPr/>
        </p:nvSpPr>
        <p:spPr>
          <a:xfrm>
            <a:off x="1114425" y="5999560"/>
            <a:ext cx="8380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(We drop the constant C because its value does not matter during energy minimization.)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1273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Common methods:</a:t>
            </a:r>
          </a:p>
          <a:p>
            <a:pPr>
              <a:lnSpc>
                <a:spcPct val="150000"/>
              </a:lnSpc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Triangulation &amp; interpolation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Pull-push algorithms</a:t>
            </a:r>
          </a:p>
        </p:txBody>
      </p:sp>
    </p:spTree>
    <p:extLst>
      <p:ext uri="{BB962C8B-B14F-4D97-AF65-F5344CB8AC3E}">
        <p14:creationId xmlns:p14="http://schemas.microsoft.com/office/powerpoint/2010/main" val="3372822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2256458" y="3226345"/>
                <a:ext cx="4746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58" y="3226345"/>
                <a:ext cx="4746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/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/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6E1A357-6080-42FB-8846-3DE2A17359F7}"/>
              </a:ext>
            </a:extLst>
          </p:cNvPr>
          <p:cNvSpPr txBox="1"/>
          <p:nvPr/>
        </p:nvSpPr>
        <p:spPr>
          <a:xfrm>
            <a:off x="529546" y="5184379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Input pixels:</a:t>
            </a:r>
            <a:endParaRPr lang="zh-TW" altLang="en-US" sz="20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07B4629-5EBD-4BC4-85C4-0E0A0B398B7B}"/>
              </a:ext>
            </a:extLst>
          </p:cNvPr>
          <p:cNvSpPr txBox="1"/>
          <p:nvPr/>
        </p:nvSpPr>
        <p:spPr>
          <a:xfrm>
            <a:off x="330774" y="4263983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Output pixels: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8832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61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Graphical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400" dirty="0"/>
                  <a:t>) Markov random field: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blipFill>
                <a:blip r:embed="rId3"/>
                <a:stretch>
                  <a:fillRect l="-1245" b="-24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3F460D4-8C79-4DCA-9D94-89E9CE408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91" t="25350" r="42299" b="37419"/>
          <a:stretch/>
        </p:blipFill>
        <p:spPr>
          <a:xfrm>
            <a:off x="2427924" y="3024876"/>
            <a:ext cx="4531992" cy="3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7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Binary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It simply segments images into foreground and background regions.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/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/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08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652509" y="230907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The term “ordinal” indicates that the labels have an implied ordering, e.g., that higher values are lighter pixels (grayscale image).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19675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1822446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BB9170-A6DA-4134-87AB-49249652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0" y="2485381"/>
            <a:ext cx="895475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74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652509" y="230907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Another case with multi-valued labels where MRFs are often applied are unordered labels, such as segmentation.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5179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1737361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EC0AADB-D08A-440D-9B6A-22342C60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3" y="2315211"/>
            <a:ext cx="865943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67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8003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68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383606-46F4-4651-98E0-92BA7AB20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2138141" y="2269316"/>
            <a:ext cx="4867717" cy="3276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/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303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In addition to minimizing a data term, the MRF need to be modified so that the smoothness terms depend on the magnitude of the gradient between adjacent pixels.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66571-FC9C-4B65-8DDD-C1BE23BA7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3009115" y="3982264"/>
            <a:ext cx="2985364" cy="2009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/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7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2" y="3508462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3064498" y="3508464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2604973" y="4360372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3228849-4AFE-44EA-808B-133166774B2C}"/>
              </a:ext>
            </a:extLst>
          </p:cNvPr>
          <p:cNvSpPr/>
          <p:nvPr/>
        </p:nvSpPr>
        <p:spPr>
          <a:xfrm>
            <a:off x="5514274" y="4367085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027938" y="3344136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653622" y="533134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3657206" y="5331343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3B2E61-42F4-489F-8C5B-D38B07568B8A}"/>
              </a:ext>
            </a:extLst>
          </p:cNvPr>
          <p:cNvSpPr/>
          <p:nvPr/>
        </p:nvSpPr>
        <p:spPr>
          <a:xfrm>
            <a:off x="6975251" y="5331343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547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Graphic model for a conditional random field (CRF):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2FC8BA-570D-4759-B79A-CD7CAEE5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2" t="17111" r="27111" b="15531"/>
          <a:stretch/>
        </p:blipFill>
        <p:spPr>
          <a:xfrm>
            <a:off x="2091974" y="2890240"/>
            <a:ext cx="5211450" cy="3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7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Penalty function for a conditional random field (CRF):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/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018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Image often contains longer-range interactions.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8FE261-6327-412D-A11E-B9809E63D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05" b="37841"/>
          <a:stretch/>
        </p:blipFill>
        <p:spPr>
          <a:xfrm>
            <a:off x="1464302" y="3495666"/>
            <a:ext cx="1766578" cy="26908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1FC6AC1-14B2-4F97-967F-7219903E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5" r="60059" b="37841"/>
          <a:stretch/>
        </p:blipFill>
        <p:spPr>
          <a:xfrm>
            <a:off x="5215863" y="3622352"/>
            <a:ext cx="1683408" cy="2564211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A0960A6B-B824-439C-969C-2A152C0D6DBC}"/>
              </a:ext>
            </a:extLst>
          </p:cNvPr>
          <p:cNvSpPr/>
          <p:nvPr/>
        </p:nvSpPr>
        <p:spPr>
          <a:xfrm>
            <a:off x="3689478" y="4714840"/>
            <a:ext cx="1067786" cy="2525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1680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In order to model such longer-range interactions, we introduce a fully connected CRF (aka. dense CRF).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3083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/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77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segmentation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75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38807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76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D5DD91-CFFA-432C-AD2E-49E1C11F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" r="76232"/>
          <a:stretch/>
        </p:blipFill>
        <p:spPr>
          <a:xfrm>
            <a:off x="772160" y="3833290"/>
            <a:ext cx="2275840" cy="23426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744212C-616A-4D25-87E3-65E7775D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3" t="-833" r="39365" b="833"/>
          <a:stretch/>
        </p:blipFill>
        <p:spPr>
          <a:xfrm>
            <a:off x="3921762" y="3833289"/>
            <a:ext cx="2052320" cy="23426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CF95B28-D29F-464A-83AC-9D06C87E7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67" t="6236" r="4331" b="-6236"/>
          <a:stretch/>
        </p:blipFill>
        <p:spPr>
          <a:xfrm>
            <a:off x="6496876" y="3833289"/>
            <a:ext cx="2052320" cy="2342639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502EA74-8CD7-4357-9B72-12CFD3FF37D5}"/>
              </a:ext>
            </a:extLst>
          </p:cNvPr>
          <p:cNvSpPr/>
          <p:nvPr/>
        </p:nvSpPr>
        <p:spPr>
          <a:xfrm>
            <a:off x="3393693" y="490932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45831B84-5D1C-4DC3-A530-1FE9807E7023}"/>
              </a:ext>
            </a:extLst>
          </p:cNvPr>
          <p:cNvSpPr/>
          <p:nvPr/>
        </p:nvSpPr>
        <p:spPr>
          <a:xfrm>
            <a:off x="5974084" y="490424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4BB3CE-24D1-499C-ABAD-9612DE7D1614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algorithm performs a binary segmentation, and the process is repeated with better </a:t>
            </a:r>
            <a:r>
              <a:rPr lang="en-US" altLang="zh-TW" sz="2400"/>
              <a:t>region statistics.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8724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5" y="4114774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4833061" y="4114776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4373536" y="4966684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2422185" y="5937656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5425769" y="5937655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AF5EAD-E295-4B98-AEA7-3BD96BC27051}"/>
              </a:ext>
            </a:extLst>
          </p:cNvPr>
          <p:cNvSpPr/>
          <p:nvPr/>
        </p:nvSpPr>
        <p:spPr>
          <a:xfrm>
            <a:off x="710213" y="2874917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Triangulation: Division into triangles.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A good triangulation should avoid producing long skew triangles.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107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53175" y="3871213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3E6FF9-E4D1-4A06-BF2B-B0CADA7705D2}"/>
              </a:ext>
            </a:extLst>
          </p:cNvPr>
          <p:cNvSpPr/>
          <p:nvPr/>
        </p:nvSpPr>
        <p:spPr>
          <a:xfrm>
            <a:off x="1600488" y="5859065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F474F4-DA4E-4205-81F8-203246A975B7}"/>
              </a:ext>
            </a:extLst>
          </p:cNvPr>
          <p:cNvSpPr/>
          <p:nvPr/>
        </p:nvSpPr>
        <p:spPr>
          <a:xfrm>
            <a:off x="710213" y="2732874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Barycentric coordinates are usually used to do interpolation.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If a smoother surface is desired, we can use higher-order splines.</a:t>
            </a:r>
            <a:endParaRPr lang="zh-TW" altLang="en-US" sz="1800" dirty="0"/>
          </a:p>
        </p:txBody>
      </p:sp>
      <p:pic>
        <p:nvPicPr>
          <p:cNvPr id="2050" name="Picture 2" descr="https://blogs.sas.com/content/iml/files/2020/05/cubicInterp1.png">
            <a:extLst>
              <a:ext uri="{FF2B5EF4-FFF2-40B4-BE49-F238E27FC236}">
                <a16:creationId xmlns:a16="http://schemas.microsoft.com/office/drawing/2014/main" id="{1B511AC0-6F5A-4C87-A110-E55692016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7031"/>
          <a:stretch/>
        </p:blipFill>
        <p:spPr bwMode="auto">
          <a:xfrm>
            <a:off x="4654406" y="3822263"/>
            <a:ext cx="3184521" cy="2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1E14996-2792-4B30-8E9D-323A04F35DEA}"/>
              </a:ext>
            </a:extLst>
          </p:cNvPr>
          <p:cNvSpPr/>
          <p:nvPr/>
        </p:nvSpPr>
        <p:spPr>
          <a:xfrm>
            <a:off x="5244251" y="5859065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Cubic splines 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135189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訂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15890</TotalTime>
  <Words>3157</Words>
  <Application>Microsoft Office PowerPoint</Application>
  <PresentationFormat>如螢幕大小 (4:3)</PresentationFormat>
  <Paragraphs>595</Paragraphs>
  <Slides>76</Slides>
  <Notes>76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84" baseType="lpstr">
      <vt:lpstr>標楷體</vt:lpstr>
      <vt:lpstr>Arial</vt:lpstr>
      <vt:lpstr>Arial</vt:lpstr>
      <vt:lpstr>Calibri</vt:lpstr>
      <vt:lpstr>Cambria Math</vt:lpstr>
      <vt:lpstr>Times New Roman</vt:lpstr>
      <vt:lpstr>Wingdings</vt:lpstr>
      <vt:lpstr>回顧</vt:lpstr>
      <vt:lpstr>Chapter 4 Model fitting and optimization Advanced Computer Vision</vt:lpstr>
      <vt:lpstr>Outline</vt:lpstr>
      <vt:lpstr>4.1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 Scattered data interpolation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 Scattered data interpolation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 Scattered data interpolation</vt:lpstr>
      <vt:lpstr>4.1.3 Robust data fitting</vt:lpstr>
      <vt:lpstr>4.1.3 Robust data fitting</vt:lpstr>
      <vt:lpstr>4.2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 Variational methods and regularization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 Variational methods and regularization</vt:lpstr>
      <vt:lpstr>4.2.2 Total variation</vt:lpstr>
      <vt:lpstr>4.2.2 Total variation</vt:lpstr>
      <vt:lpstr>4.2 Variational methods and regularization</vt:lpstr>
      <vt:lpstr>4.2.3 Bilateral solver</vt:lpstr>
      <vt:lpstr>4.2.3 Bilateral solver</vt:lpstr>
      <vt:lpstr>4.2.3 Bilateral solver</vt:lpstr>
      <vt:lpstr>4.2 Variational methods and regularization</vt:lpstr>
      <vt:lpstr>4.2.4 Application: Interactive colorization</vt:lpstr>
      <vt:lpstr>4.2.4 Application: Interactive colorization</vt:lpstr>
      <vt:lpstr>4.2.4 Application: Interactive colorization</vt:lpstr>
      <vt:lpstr>4.3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4.3.2 Application: Interactive segmentation</vt:lpstr>
      <vt:lpstr>4.3.2 Application: Interactive segmentation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 Advanced Computer Vision</dc:title>
  <dc:creator>球球</dc:creator>
  <cp:lastModifiedBy>林正偉</cp:lastModifiedBy>
  <cp:revision>762</cp:revision>
  <cp:lastPrinted>2020-04-20T18:38:36Z</cp:lastPrinted>
  <dcterms:modified xsi:type="dcterms:W3CDTF">2022-03-07T12:39:47Z</dcterms:modified>
</cp:coreProperties>
</file>