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99" r:id="rId3"/>
    <p:sldId id="300" r:id="rId4"/>
    <p:sldId id="301" r:id="rId5"/>
    <p:sldId id="302" r:id="rId6"/>
    <p:sldId id="303" r:id="rId7"/>
    <p:sldId id="305" r:id="rId8"/>
    <p:sldId id="306" r:id="rId9"/>
    <p:sldId id="307" r:id="rId10"/>
    <p:sldId id="317" r:id="rId11"/>
    <p:sldId id="309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30" r:id="rId24"/>
    <p:sldId id="338" r:id="rId25"/>
    <p:sldId id="329" r:id="rId26"/>
    <p:sldId id="383" r:id="rId27"/>
    <p:sldId id="334" r:id="rId28"/>
    <p:sldId id="337" r:id="rId29"/>
    <p:sldId id="339" r:id="rId30"/>
    <p:sldId id="332" r:id="rId31"/>
    <p:sldId id="340" r:id="rId32"/>
    <p:sldId id="341" r:id="rId33"/>
    <p:sldId id="342" r:id="rId34"/>
    <p:sldId id="375" r:id="rId35"/>
    <p:sldId id="343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61" r:id="rId48"/>
    <p:sldId id="363" r:id="rId49"/>
    <p:sldId id="364" r:id="rId50"/>
    <p:sldId id="365" r:id="rId51"/>
    <p:sldId id="366" r:id="rId52"/>
    <p:sldId id="367" r:id="rId53"/>
    <p:sldId id="368" r:id="rId54"/>
    <p:sldId id="377" r:id="rId55"/>
    <p:sldId id="369" r:id="rId56"/>
    <p:sldId id="370" r:id="rId57"/>
    <p:sldId id="371" r:id="rId58"/>
    <p:sldId id="372" r:id="rId59"/>
    <p:sldId id="373" r:id="rId6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1919" autoAdjust="0"/>
  </p:normalViewPr>
  <p:slideViewPr>
    <p:cSldViewPr>
      <p:cViewPr varScale="1">
        <p:scale>
          <a:sx n="73" d="100"/>
          <a:sy n="73" d="100"/>
        </p:scale>
        <p:origin x="1721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2903-57D9-4F94-B9E8-854C5F3116ED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81D3-6815-42F4-851B-2E76A655E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81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81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725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9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516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199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154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178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397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885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478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35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172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644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078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71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396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313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651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159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309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588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16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6701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708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910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688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0358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48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9320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2583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8478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663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92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5401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9646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3171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6340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7138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5129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768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1412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9266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7975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76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8141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661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0336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5627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48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19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13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81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25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5C30-ABA9-4131-89D1-4378ED7EBEE7}" type="datetimeFigureOut">
              <a:rPr lang="zh-TW" altLang="en-US" smtClean="0"/>
              <a:pPr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99922094@nt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microsoft.com/office/2007/relationships/hdphoto" Target="../media/hdphoto1.wdp"/><Relationship Id="rId9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04801"/>
            <a:ext cx="7772400" cy="1470025"/>
          </a:xfrm>
        </p:spPr>
        <p:txBody>
          <a:bodyPr/>
          <a:lstStyle/>
          <a:p>
            <a:r>
              <a:rPr lang="zh-TW" altLang="zh-TW" b="1" dirty="0"/>
              <a:t>Advanced Computer Vision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60576"/>
            <a:ext cx="6400800" cy="1752600"/>
          </a:xfrm>
        </p:spPr>
        <p:txBody>
          <a:bodyPr/>
          <a:lstStyle/>
          <a:p>
            <a:r>
              <a:rPr lang="en-US" altLang="zh-TW" dirty="0"/>
              <a:t>Chapter 4</a:t>
            </a:r>
          </a:p>
          <a:p>
            <a:r>
              <a:rPr lang="en-US" altLang="zh-TW" dirty="0"/>
              <a:t>Feature Detection and Matching</a:t>
            </a:r>
            <a:endParaRPr lang="zh-TW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1638" y="5667375"/>
            <a:ext cx="493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Presented by: </a:t>
            </a:r>
            <a:r>
              <a:rPr kumimoji="0" lang="zh-TW" altLang="en-US" dirty="0"/>
              <a:t>傅楸善 </a:t>
            </a:r>
            <a:r>
              <a:rPr kumimoji="0" lang="en-US" altLang="zh-TW" dirty="0"/>
              <a:t>&amp; </a:t>
            </a:r>
            <a:r>
              <a:rPr kumimoji="0" lang="zh-TW" altLang="en-US" dirty="0"/>
              <a:t>董子嘉</a:t>
            </a:r>
            <a:endParaRPr lang="en-US" altLang="zh-TW" dirty="0"/>
          </a:p>
          <a:p>
            <a:pPr algn="ctr"/>
            <a:r>
              <a:rPr kumimoji="0" lang="en-US" altLang="zh-TW" dirty="0">
                <a:hlinkClick r:id="rId2"/>
              </a:rPr>
              <a:t>D04944016@ntu.edu.tw</a:t>
            </a:r>
            <a:endParaRPr kumimoji="0" lang="en-US" altLang="zh-TW" dirty="0"/>
          </a:p>
          <a:p>
            <a:pPr algn="ctr"/>
            <a:r>
              <a:rPr lang="en-US" altLang="zh-TW" dirty="0"/>
              <a:t>0925708818</a:t>
            </a:r>
            <a:endParaRPr kumimoji="0" lang="en-US" altLang="zh-T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Auto-correlation Function or Surface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i="1" dirty="0"/>
              <a:t>I</a:t>
            </a:r>
            <a:r>
              <a:rPr lang="en-US" altLang="zh-TW" i="1" baseline="-25000" dirty="0"/>
              <a:t>0</a:t>
            </a:r>
            <a:r>
              <a:rPr lang="en-US" altLang="zh-TW" dirty="0"/>
              <a:t>: the image being compared</a:t>
            </a:r>
          </a:p>
          <a:p>
            <a:r>
              <a:rPr lang="en-US" altLang="zh-TW" i="1" dirty="0"/>
              <a:t>∆u</a:t>
            </a:r>
            <a:r>
              <a:rPr lang="en-US" altLang="zh-TW" dirty="0"/>
              <a:t>: small variations in position </a:t>
            </a:r>
          </a:p>
          <a:p>
            <a:r>
              <a:rPr lang="en-US" altLang="zh-TW" i="1" dirty="0"/>
              <a:t>w(x)</a:t>
            </a:r>
            <a:r>
              <a:rPr lang="en-US" altLang="zh-TW" dirty="0"/>
              <a:t>: spatially varying weighting function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sz="3200" dirty="0"/>
              <a:t>summation </a:t>
            </a:r>
            <a:r>
              <a:rPr lang="en-US" altLang="zh-TW" sz="3200" i="1" dirty="0" err="1"/>
              <a:t>i</a:t>
            </a:r>
            <a:r>
              <a:rPr lang="en-US" altLang="zh-TW" sz="3200" i="1" dirty="0"/>
              <a:t>:</a:t>
            </a:r>
            <a:r>
              <a:rPr lang="en-US" altLang="zh-TW" sz="3200" dirty="0"/>
              <a:t> over all the pixels in the patch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altLang="zh-TW" sz="3200" dirty="0"/>
          </a:p>
          <a:p>
            <a:endParaRPr lang="en-US" altLang="zh-TW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8143932" cy="95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48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125"/>
            <a:ext cx="5754649" cy="68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Approximation of Auto-correlation Function (1/3)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i="1" dirty="0"/>
              <a:t>I</a:t>
            </a:r>
            <a:r>
              <a:rPr lang="en-US" altLang="zh-TW" i="1" baseline="-25000" dirty="0"/>
              <a:t>0</a:t>
            </a:r>
            <a:r>
              <a:rPr lang="en-US" altLang="zh-TW" i="1" dirty="0"/>
              <a:t>(x</a:t>
            </a:r>
            <a:r>
              <a:rPr lang="en-US" altLang="zh-TW" i="1" baseline="-25000" dirty="0"/>
              <a:t>i</a:t>
            </a:r>
            <a:r>
              <a:rPr lang="en-US" altLang="zh-TW" i="1" dirty="0"/>
              <a:t>+ ∆u) </a:t>
            </a:r>
            <a:r>
              <a:rPr lang="en-US" altLang="zh-TW" i="1" dirty="0">
                <a:latin typeface="Calibri"/>
              </a:rPr>
              <a:t>≈</a:t>
            </a:r>
            <a:r>
              <a:rPr lang="en-US" altLang="zh-TW" i="1" dirty="0"/>
              <a:t> I</a:t>
            </a:r>
            <a:r>
              <a:rPr lang="en-US" altLang="zh-TW" i="1" baseline="-25000" dirty="0"/>
              <a:t>0</a:t>
            </a:r>
            <a:r>
              <a:rPr lang="en-US" altLang="zh-TW" i="1" dirty="0"/>
              <a:t>(x</a:t>
            </a:r>
            <a:r>
              <a:rPr lang="en-US" altLang="zh-TW" i="1" baseline="-25000" dirty="0"/>
              <a:t>i</a:t>
            </a:r>
            <a:r>
              <a:rPr lang="en-US" altLang="zh-TW" i="1" dirty="0"/>
              <a:t>) +</a:t>
            </a:r>
            <a:r>
              <a:rPr lang="zh-TW" altLang="en-US" i="1" dirty="0"/>
              <a:t> ∇ </a:t>
            </a:r>
            <a:r>
              <a:rPr lang="en-US" altLang="zh-TW" i="1" dirty="0"/>
              <a:t>I</a:t>
            </a:r>
            <a:r>
              <a:rPr lang="en-US" altLang="zh-TW" i="1" baseline="-25000" dirty="0"/>
              <a:t>0</a:t>
            </a:r>
            <a:r>
              <a:rPr lang="en-US" altLang="zh-TW" i="1" dirty="0"/>
              <a:t>(x</a:t>
            </a:r>
            <a:r>
              <a:rPr lang="en-US" altLang="zh-TW" i="1" baseline="-25000" dirty="0"/>
              <a:t>i</a:t>
            </a:r>
            <a:r>
              <a:rPr lang="en-US" altLang="zh-TW" i="1" dirty="0"/>
              <a:t>)</a:t>
            </a:r>
            <a:r>
              <a:rPr lang="zh-TW" altLang="en-US" i="1" dirty="0"/>
              <a:t>．</a:t>
            </a:r>
            <a:r>
              <a:rPr lang="en-US" altLang="zh-TW" i="1" dirty="0"/>
              <a:t>∆u</a:t>
            </a:r>
          </a:p>
          <a:p>
            <a:endParaRPr lang="en-US" altLang="zh-TW" i="1" dirty="0"/>
          </a:p>
          <a:p>
            <a:endParaRPr lang="en-US" altLang="zh-TW" i="1" dirty="0"/>
          </a:p>
          <a:p>
            <a:endParaRPr lang="en-US" altLang="zh-TW" i="1" dirty="0"/>
          </a:p>
          <a:p>
            <a:endParaRPr lang="en-US" altLang="zh-TW" i="1" dirty="0"/>
          </a:p>
          <a:p>
            <a:endParaRPr lang="en-US" altLang="zh-TW" i="1" dirty="0"/>
          </a:p>
          <a:p>
            <a:endParaRPr lang="en-US" altLang="zh-TW" i="1" dirty="0"/>
          </a:p>
          <a:p>
            <a:r>
              <a:rPr lang="zh-TW" altLang="en-US" i="1" dirty="0"/>
              <a:t>∇ </a:t>
            </a:r>
            <a:r>
              <a:rPr lang="en-US" altLang="zh-TW" i="1" dirty="0"/>
              <a:t>I</a:t>
            </a:r>
            <a:r>
              <a:rPr lang="en-US" altLang="zh-TW" i="1" baseline="-25000" dirty="0"/>
              <a:t>0</a:t>
            </a:r>
            <a:r>
              <a:rPr lang="en-US" altLang="zh-TW" i="1" dirty="0"/>
              <a:t>(x</a:t>
            </a:r>
            <a:r>
              <a:rPr lang="en-US" altLang="zh-TW" i="1" baseline="-25000" dirty="0"/>
              <a:t>i</a:t>
            </a:r>
            <a:r>
              <a:rPr lang="en-US" altLang="zh-TW" i="1" dirty="0"/>
              <a:t>)</a:t>
            </a:r>
            <a:r>
              <a:rPr lang="en-US" altLang="zh-TW" dirty="0"/>
              <a:t>: image gradient at </a:t>
            </a:r>
            <a:r>
              <a:rPr lang="en-US" altLang="zh-TW" i="1" dirty="0"/>
              <a:t>x</a:t>
            </a:r>
            <a:r>
              <a:rPr lang="en-US" altLang="zh-TW" i="1" baseline="-25000" dirty="0"/>
              <a:t>i</a:t>
            </a:r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8334919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Approximation of Auto-correlation Function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Auto-correlation matrix </a:t>
            </a:r>
            <a:r>
              <a:rPr lang="en-US" altLang="zh-TW" i="1" dirty="0"/>
              <a:t>A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i="1" dirty="0"/>
              <a:t>w</a:t>
            </a:r>
            <a:r>
              <a:rPr lang="en-US" altLang="zh-TW" dirty="0"/>
              <a:t>: weighting kernel (from spatially varying weighting function)</a:t>
            </a:r>
          </a:p>
          <a:p>
            <a:r>
              <a:rPr lang="en-US" altLang="zh-TW" i="1" dirty="0"/>
              <a:t>I</a:t>
            </a:r>
            <a:r>
              <a:rPr lang="en-US" altLang="zh-TW" i="1" baseline="-25000" dirty="0"/>
              <a:t>x</a:t>
            </a:r>
            <a:r>
              <a:rPr lang="en-US" altLang="zh-TW" dirty="0"/>
              <a:t>, </a:t>
            </a:r>
            <a:r>
              <a:rPr lang="en-US" altLang="zh-TW" i="1" dirty="0" err="1"/>
              <a:t>I</a:t>
            </a:r>
            <a:r>
              <a:rPr lang="en-US" altLang="zh-TW" i="1" baseline="-25000" dirty="0" err="1"/>
              <a:t>y</a:t>
            </a:r>
            <a:r>
              <a:rPr lang="en-US" altLang="zh-TW" dirty="0"/>
              <a:t>: horizontal and vertical derivatives of Gaussians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28868"/>
            <a:ext cx="3857652" cy="140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5495933"/>
            <a:ext cx="6276988" cy="126045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5576" y="6625587"/>
            <a:ext cx="95050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 err="1"/>
              <a:t>Schmid</a:t>
            </a:r>
            <a:r>
              <a:rPr lang="en-US" altLang="zh-TW" sz="1100" dirty="0"/>
              <a:t>, C., Mohr, R., and </a:t>
            </a:r>
            <a:r>
              <a:rPr lang="en-US" altLang="zh-TW" sz="1100" dirty="0" err="1"/>
              <a:t>Bauckhage</a:t>
            </a:r>
            <a:r>
              <a:rPr lang="en-US" altLang="zh-TW" sz="1100" dirty="0"/>
              <a:t>, C. (2000). Evaluation of interest point detectors. International Journal of Computer Vision, 37(2):151–172.</a:t>
            </a:r>
            <a:endParaRPr lang="zh-TW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Approximation of Auto-correlation Function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Assume (</a:t>
            </a:r>
            <a:r>
              <a:rPr lang="el-GR" altLang="zh-TW" i="1" dirty="0">
                <a:latin typeface="Calibri"/>
              </a:rPr>
              <a:t>λ</a:t>
            </a:r>
            <a:r>
              <a:rPr lang="en-US" altLang="zh-TW" i="1" baseline="-25000" dirty="0"/>
              <a:t>0</a:t>
            </a:r>
            <a:r>
              <a:rPr lang="en-US" altLang="zh-TW" dirty="0"/>
              <a:t>, </a:t>
            </a:r>
            <a:r>
              <a:rPr lang="el-GR" altLang="zh-TW" i="1" dirty="0"/>
              <a:t>λ</a:t>
            </a:r>
            <a:r>
              <a:rPr lang="en-US" altLang="zh-TW" i="1" baseline="-25000" dirty="0"/>
              <a:t>1</a:t>
            </a:r>
            <a:r>
              <a:rPr lang="en-US" altLang="zh-TW" dirty="0"/>
              <a:t>) are two </a:t>
            </a:r>
            <a:r>
              <a:rPr lang="en-US" altLang="zh-TW" dirty="0" err="1"/>
              <a:t>eigenvalues</a:t>
            </a:r>
            <a:r>
              <a:rPr lang="en-US" altLang="zh-TW" dirty="0"/>
              <a:t> of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l-GR" altLang="zh-TW" i="1" dirty="0"/>
              <a:t>λ</a:t>
            </a:r>
            <a:r>
              <a:rPr lang="en-US" altLang="zh-TW" i="1" baseline="-25000" dirty="0"/>
              <a:t>0 </a:t>
            </a:r>
            <a:r>
              <a:rPr lang="en-US" altLang="zh-TW" dirty="0"/>
              <a:t>&lt;= </a:t>
            </a:r>
            <a:r>
              <a:rPr lang="el-GR" altLang="zh-TW" i="1" dirty="0"/>
              <a:t>λ</a:t>
            </a:r>
            <a:r>
              <a:rPr lang="en-US" altLang="zh-TW" i="1" baseline="-25000" dirty="0"/>
              <a:t>1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Since the larger uncertainty depends on the smaller </a:t>
            </a:r>
            <a:r>
              <a:rPr lang="en-US" altLang="zh-TW" dirty="0" err="1"/>
              <a:t>eigenvalue</a:t>
            </a:r>
            <a:r>
              <a:rPr lang="en-US" altLang="zh-TW" dirty="0"/>
              <a:t>, it makes sense to find maxima in the smaller </a:t>
            </a:r>
            <a:r>
              <a:rPr lang="en-US" altLang="zh-TW" dirty="0" err="1"/>
              <a:t>eigenvalue</a:t>
            </a:r>
            <a:r>
              <a:rPr lang="en-US" altLang="zh-TW" dirty="0"/>
              <a:t> to locate good features to track.</a:t>
            </a: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Other Measurements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Quantity proposed by Harris and Stephens: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l-GR" altLang="zh-TW" i="1" dirty="0"/>
              <a:t>α</a:t>
            </a:r>
            <a:r>
              <a:rPr lang="en-US" altLang="zh-TW" dirty="0"/>
              <a:t> = 0.06</a:t>
            </a:r>
          </a:p>
          <a:p>
            <a:r>
              <a:rPr lang="en-US" altLang="zh-TW" dirty="0"/>
              <a:t>No square roots</a:t>
            </a:r>
          </a:p>
          <a:p>
            <a:r>
              <a:rPr lang="en-US" altLang="zh-TW" dirty="0"/>
              <a:t>It is still rotationally invariant and </a:t>
            </a:r>
            <a:r>
              <a:rPr lang="en-US" altLang="zh-TW" dirty="0" err="1"/>
              <a:t>downweights</a:t>
            </a:r>
            <a:r>
              <a:rPr lang="en-US" altLang="zh-TW" dirty="0"/>
              <a:t> edge-like features when </a:t>
            </a:r>
            <a:r>
              <a:rPr lang="el-GR" altLang="zh-TW" i="1" dirty="0"/>
              <a:t>λ</a:t>
            </a:r>
            <a:r>
              <a:rPr lang="en-US" altLang="zh-TW" i="1" baseline="-25000" dirty="0"/>
              <a:t>1</a:t>
            </a:r>
            <a:r>
              <a:rPr lang="el-GR" altLang="zh-TW" dirty="0"/>
              <a:t> </a:t>
            </a:r>
            <a:r>
              <a:rPr lang="en-US" altLang="zh-TW" dirty="0"/>
              <a:t>&gt;&gt; </a:t>
            </a:r>
            <a:r>
              <a:rPr lang="el-GR" altLang="zh-TW" i="1" dirty="0"/>
              <a:t>λ</a:t>
            </a:r>
            <a:r>
              <a:rPr lang="en-US" altLang="zh-TW" i="1" baseline="-25000" dirty="0"/>
              <a:t>0</a:t>
            </a:r>
            <a:r>
              <a:rPr lang="en-US" altLang="zh-TW" dirty="0"/>
              <a:t>.</a:t>
            </a:r>
            <a:r>
              <a:rPr lang="en-US" altLang="zh-TW" baseline="-25000" dirty="0"/>
              <a:t> 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428868"/>
            <a:ext cx="7304307" cy="85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Other Measurements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Quantity proposed by Brown, </a:t>
            </a:r>
            <a:r>
              <a:rPr lang="en-US" altLang="zh-TW" dirty="0" err="1"/>
              <a:t>Szeliski</a:t>
            </a:r>
            <a:r>
              <a:rPr lang="en-US" altLang="zh-TW" dirty="0"/>
              <a:t>, and Winder: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It can be used when </a:t>
            </a:r>
            <a:r>
              <a:rPr lang="el-GR" altLang="zh-TW" i="1" dirty="0"/>
              <a:t>λ</a:t>
            </a:r>
            <a:r>
              <a:rPr lang="en-US" altLang="zh-TW" i="1" baseline="-25000" dirty="0"/>
              <a:t>1</a:t>
            </a:r>
            <a:r>
              <a:rPr lang="el-GR" altLang="zh-TW" dirty="0"/>
              <a:t> </a:t>
            </a:r>
            <a:r>
              <a:rPr lang="en-US" altLang="zh-TW" i="1" dirty="0"/>
              <a:t>≈</a:t>
            </a:r>
            <a:r>
              <a:rPr lang="en-US" altLang="zh-TW" dirty="0"/>
              <a:t> </a:t>
            </a:r>
            <a:r>
              <a:rPr lang="el-GR" altLang="zh-TW" i="1" dirty="0"/>
              <a:t>λ</a:t>
            </a:r>
            <a:r>
              <a:rPr lang="en-US" altLang="zh-TW" i="1" baseline="-25000" dirty="0"/>
              <a:t>0</a:t>
            </a:r>
            <a:r>
              <a:rPr lang="en-US" altLang="zh-TW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71744"/>
            <a:ext cx="3317434" cy="131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Basic Feature Detection Algorithm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Step 1: Compute the horizontal and vertical derivatives of the image </a:t>
            </a:r>
            <a:r>
              <a:rPr lang="en-US" altLang="zh-TW" i="1" dirty="0"/>
              <a:t>I</a:t>
            </a:r>
            <a:r>
              <a:rPr lang="en-US" altLang="zh-TW" i="1" baseline="-25000" dirty="0"/>
              <a:t>x</a:t>
            </a:r>
            <a:r>
              <a:rPr lang="en-US" altLang="zh-TW" dirty="0"/>
              <a:t> and </a:t>
            </a:r>
            <a:r>
              <a:rPr lang="en-US" altLang="zh-TW" i="1" dirty="0" err="1"/>
              <a:t>I</a:t>
            </a:r>
            <a:r>
              <a:rPr lang="en-US" altLang="zh-TW" i="1" baseline="-25000" dirty="0" err="1"/>
              <a:t>y</a:t>
            </a:r>
            <a:r>
              <a:rPr lang="en-US" altLang="zh-TW" dirty="0"/>
              <a:t> by convolving the original image with derivatives of Gaussians.</a:t>
            </a:r>
          </a:p>
          <a:p>
            <a:r>
              <a:rPr lang="en-US" altLang="zh-TW" dirty="0"/>
              <a:t>Step 2: Compute the three images (</a:t>
            </a:r>
            <a:r>
              <a:rPr lang="en-US" altLang="zh-TW" i="1" dirty="0"/>
              <a:t>I</a:t>
            </a:r>
            <a:r>
              <a:rPr lang="en-US" altLang="zh-TW" i="1" baseline="-25000" dirty="0"/>
              <a:t>x</a:t>
            </a:r>
            <a:r>
              <a:rPr lang="en-US" altLang="zh-TW" i="1" baseline="30000" dirty="0"/>
              <a:t>2</a:t>
            </a:r>
            <a:r>
              <a:rPr lang="en-US" altLang="zh-TW" dirty="0"/>
              <a:t>,</a:t>
            </a:r>
            <a:r>
              <a:rPr lang="en-US" altLang="zh-TW" i="1" dirty="0"/>
              <a:t> </a:t>
            </a:r>
            <a:r>
              <a:rPr lang="en-US" altLang="zh-TW" i="1" dirty="0" err="1"/>
              <a:t>I</a:t>
            </a:r>
            <a:r>
              <a:rPr lang="en-US" altLang="zh-TW" i="1" baseline="-25000" dirty="0" err="1"/>
              <a:t>y</a:t>
            </a:r>
            <a:r>
              <a:rPr lang="en-US" altLang="zh-TW" i="1" baseline="-25000" dirty="0"/>
              <a:t> </a:t>
            </a:r>
            <a:r>
              <a:rPr lang="en-US" altLang="zh-TW" i="1" baseline="30000" dirty="0"/>
              <a:t>2</a:t>
            </a:r>
            <a:r>
              <a:rPr lang="en-US" altLang="zh-TW" dirty="0"/>
              <a:t>,</a:t>
            </a:r>
            <a:r>
              <a:rPr lang="en-US" altLang="zh-TW" i="1" dirty="0"/>
              <a:t> </a:t>
            </a:r>
            <a:r>
              <a:rPr lang="en-US" altLang="zh-TW" i="1" dirty="0" err="1"/>
              <a:t>I</a:t>
            </a:r>
            <a:r>
              <a:rPr lang="en-US" altLang="zh-TW" i="1" baseline="-25000" dirty="0" err="1"/>
              <a:t>x</a:t>
            </a:r>
            <a:r>
              <a:rPr lang="en-US" altLang="zh-TW" i="1" dirty="0" err="1"/>
              <a:t>I</a:t>
            </a:r>
            <a:r>
              <a:rPr lang="en-US" altLang="zh-TW" i="1" baseline="-25000" dirty="0" err="1"/>
              <a:t>y</a:t>
            </a:r>
            <a:r>
              <a:rPr lang="en-US" altLang="zh-TW" dirty="0"/>
              <a:t>) corresponding to the outer products of these gradients.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Basic Feature Detection Algorithm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Step 3: Convolve each of these images with a larger Gaussian (the weighting kernel).</a:t>
            </a:r>
          </a:p>
          <a:p>
            <a:r>
              <a:rPr lang="en-US" altLang="zh-TW" dirty="0"/>
              <a:t>Step 4: Compute a scalar interest measure using one of the formulas discussed above.</a:t>
            </a:r>
          </a:p>
          <a:p>
            <a:r>
              <a:rPr lang="en-US" altLang="zh-TW" dirty="0"/>
              <a:t>Step 5: Find local maxima above a certain threshold and report them as detected feature point locations.</a:t>
            </a: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Adaptive Non-maximal Suppression (ANMS)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Simply finding local maxima -&gt; uneven distribution of feature points</a:t>
            </a:r>
          </a:p>
          <a:p>
            <a:r>
              <a:rPr lang="en-US" altLang="zh-TW" dirty="0"/>
              <a:t>Detect features that are:</a:t>
            </a:r>
          </a:p>
          <a:p>
            <a:pPr lvl="1"/>
            <a:r>
              <a:rPr lang="en-US" altLang="zh-TW" dirty="0"/>
              <a:t>Local maxima</a:t>
            </a:r>
          </a:p>
          <a:p>
            <a:pPr lvl="1"/>
            <a:r>
              <a:rPr lang="en-US" altLang="zh-TW" dirty="0"/>
              <a:t>Response value is greater than all of its neighbors within a radius </a:t>
            </a:r>
            <a:r>
              <a:rPr lang="en-US" altLang="zh-TW" i="1" dirty="0"/>
              <a:t>r</a:t>
            </a:r>
            <a:endParaRPr lang="zh-TW" alt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Feature Detection and Matching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4.1 Points and Patches</a:t>
            </a:r>
          </a:p>
          <a:p>
            <a:r>
              <a:rPr lang="en-US" altLang="zh-TW" dirty="0"/>
              <a:t>4.2 Edges</a:t>
            </a:r>
          </a:p>
          <a:p>
            <a:r>
              <a:rPr lang="en-US" altLang="zh-TW" dirty="0"/>
              <a:t>4.3 Lines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Adaptive Non-maximal Suppression (ANMS) (2/2)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01982"/>
            <a:ext cx="6072230" cy="535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Measuring Repeatability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Which feature points should we use among the large number of detected feature points?</a:t>
            </a:r>
          </a:p>
          <a:p>
            <a:r>
              <a:rPr lang="en-US" altLang="zh-TW" dirty="0"/>
              <a:t>Measure repeatability after applying rotations, scale changes, illumination changes, viewpoint changes, and adding noise.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Scale Invariance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Problem: if no good feature points in image?</a:t>
            </a:r>
          </a:p>
          <a:p>
            <a:r>
              <a:rPr lang="en-US" altLang="zh-TW" dirty="0"/>
              <a:t>Solution: multi-scale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714620"/>
            <a:ext cx="6871027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Scale Invariance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938985"/>
            <a:ext cx="9144001" cy="378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6012160" y="62373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DoG</a:t>
            </a:r>
            <a:r>
              <a:rPr lang="en-US" altLang="zh-TW" dirty="0"/>
              <a:t>: Difference of Gaussian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4.1.2 Feature Descriptors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Sum of squared difference</a:t>
            </a:r>
          </a:p>
          <a:p>
            <a:r>
              <a:rPr lang="en-US" altLang="zh-TW" dirty="0"/>
              <a:t>Normalized cross-correlation (Chapter 8)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28736"/>
            <a:ext cx="9144001" cy="310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Scale Invariant Feature Transform (SIFT)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867895" cy="52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BD46714F-6C48-40AB-B22E-C5A0915F4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2" y="5402861"/>
            <a:ext cx="2885169" cy="1800000"/>
          </a:xfrm>
          <a:prstGeom prst="rect">
            <a:avLst/>
          </a:prstGeom>
        </p:spPr>
      </p:pic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16A110E7-3E5C-4687-A7CC-5ECE04F2A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0" y="3591587"/>
            <a:ext cx="2889473" cy="180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27E937C-08DC-4963-A854-79C10E10B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0" y="1780312"/>
            <a:ext cx="2889473" cy="180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E120A50-E590-416E-8969-97C2B87580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9" y="-28284"/>
            <a:ext cx="2889474" cy="179732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1477339-EC82-49F9-9C9A-E2A08D4FAC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39" y="59719"/>
            <a:ext cx="5400000" cy="335892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7EA4507-C88C-40E1-BF27-5A4A2A8702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39" y="3465258"/>
            <a:ext cx="5400000" cy="336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15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Multi-scale Oriented Patches (MSOP)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Simpler SIFT, without every scale </a:t>
            </a:r>
            <a:r>
              <a:rPr lang="en-US" altLang="zh-TW" dirty="0" err="1"/>
              <a:t>DoGs</a:t>
            </a:r>
            <a:endParaRPr lang="en-US" altLang="zh-TW" dirty="0"/>
          </a:p>
          <a:p>
            <a:r>
              <a:rPr lang="en-US" altLang="zh-TW" dirty="0"/>
              <a:t>Used on image stitching, and so on</a:t>
            </a:r>
          </a:p>
          <a:p>
            <a:r>
              <a:rPr lang="en-US" altLang="zh-TW" dirty="0"/>
              <a:t>Detector: Harris corner detector</a:t>
            </a:r>
          </a:p>
          <a:p>
            <a:r>
              <a:rPr lang="en-US" altLang="zh-TW" dirty="0"/>
              <a:t>Multi-scale -&gt; make program robust</a:t>
            </a:r>
          </a:p>
          <a:p>
            <a:r>
              <a:rPr lang="en-US" altLang="zh-TW" dirty="0" err="1"/>
              <a:t>DoG</a:t>
            </a:r>
            <a:r>
              <a:rPr lang="en-US" altLang="zh-TW" dirty="0"/>
              <a:t>: Difference of Gaussian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Orientation Estimation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436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Gradient Location-orientation Histogram (GLOH)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82677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Feature Detection and Matching (2/3)</a:t>
            </a:r>
            <a:endParaRPr lang="zh-TW" altLang="en-US" dirty="0"/>
          </a:p>
        </p:txBody>
      </p:sp>
      <p:pic>
        <p:nvPicPr>
          <p:cNvPr id="4" name="內容版面配置區 3" descr="未命名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291868"/>
            <a:ext cx="5929354" cy="556613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Maximally Stable Extremal Region (MSER)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Only work for grayscale images</a:t>
            </a:r>
          </a:p>
          <a:p>
            <a:r>
              <a:rPr lang="en-US" altLang="zh-TW" dirty="0"/>
              <a:t>Incrementally add pixels as the threshold is changed.</a:t>
            </a:r>
          </a:p>
          <a:p>
            <a:r>
              <a:rPr lang="en-US" altLang="zh-TW" dirty="0"/>
              <a:t>Maximally stable: changing rate of area with respect to the threshold is minimal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94"/>
            <a:ext cx="9144000" cy="229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4.1.3 Feature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Two subjects:</a:t>
            </a:r>
          </a:p>
          <a:p>
            <a:pPr lvl="1"/>
            <a:r>
              <a:rPr lang="en-US" altLang="zh-TW" dirty="0"/>
              <a:t>select a matching strategy</a:t>
            </a:r>
          </a:p>
          <a:p>
            <a:pPr lvl="1"/>
            <a:r>
              <a:rPr lang="en-US" altLang="zh-TW" dirty="0"/>
              <a:t>devise efficient data structures and algorithms to perform this matching</a:t>
            </a:r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Matching Strategy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Simplest method: set a distance threshold and match within this threshold.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7592189" cy="407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Matching Strategy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Confusion matrix to estimate performance: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9119037" cy="40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0"/>
            <a:ext cx="9145016" cy="67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1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Matching Strategy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0474"/>
            <a:ext cx="7786742" cy="557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4000496" y="1571612"/>
            <a:ext cx="51435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ROC: Receiver Operating Characteristic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Matching Strategy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94010"/>
            <a:ext cx="8229600" cy="4525963"/>
          </a:xfrm>
        </p:spPr>
        <p:txBody>
          <a:bodyPr/>
          <a:lstStyle/>
          <a:p>
            <a:r>
              <a:rPr lang="en-US" altLang="zh-TW" dirty="0"/>
              <a:t>Indexing structures:</a:t>
            </a:r>
          </a:p>
          <a:p>
            <a:pPr lvl="1"/>
            <a:r>
              <a:rPr lang="en-US" altLang="zh-TW" dirty="0"/>
              <a:t>Multi-dimensional search tree</a:t>
            </a:r>
          </a:p>
          <a:p>
            <a:pPr lvl="1"/>
            <a:r>
              <a:rPr lang="en-US" altLang="zh-TW" dirty="0"/>
              <a:t>Multi-dimensional hashing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18DC2EF-27EE-4DF5-A521-60F1CD90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19" y="2636912"/>
            <a:ext cx="5616624" cy="291950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22ECB04-592F-4944-A228-5A56E2FF8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5619973"/>
            <a:ext cx="4679504" cy="123596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4.1.4 Feature Tracking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find a set of likely feature locations in a first image and to then search for their corresponding locations in subsequent images.</a:t>
            </a:r>
          </a:p>
          <a:p>
            <a:r>
              <a:rPr lang="en-US" altLang="zh-TW" dirty="0"/>
              <a:t>Expected amount of motion and appearance deformation between adjacent frames is expected to be small.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 Tracking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Selecting good features to track is closely related to selecting good features to match.</a:t>
            </a:r>
          </a:p>
          <a:p>
            <a:r>
              <a:rPr lang="en-US" altLang="zh-TW" dirty="0"/>
              <a:t>When searching corresponding patch, weighted summed square difference works well enough.</a:t>
            </a:r>
          </a:p>
          <a:p>
            <a:pPr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 Tracking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features are being tracked over longer image sequences, their appearance can undergo larger changes.</a:t>
            </a:r>
          </a:p>
          <a:p>
            <a:pPr lvl="1"/>
            <a:r>
              <a:rPr lang="en-US" altLang="zh-TW" dirty="0"/>
              <a:t>Continuously match against the originally detected feature</a:t>
            </a:r>
          </a:p>
          <a:p>
            <a:pPr lvl="1"/>
            <a:r>
              <a:rPr lang="en-US" altLang="zh-TW" dirty="0"/>
              <a:t>Re-sample each subsequent frame at the matching location</a:t>
            </a:r>
          </a:p>
          <a:p>
            <a:pPr lvl="1"/>
            <a:r>
              <a:rPr lang="en-US" altLang="zh-TW" dirty="0"/>
              <a:t>Use affine motion model to measure dissimilarity </a:t>
            </a:r>
          </a:p>
          <a:p>
            <a:pPr lvl="1">
              <a:buNone/>
            </a:pPr>
            <a:r>
              <a:rPr lang="en-US" altLang="zh-TW" dirty="0"/>
              <a:t>	(ex: </a:t>
            </a:r>
            <a:r>
              <a:rPr lang="en-US" altLang="zh-TW" dirty="0" err="1"/>
              <a:t>Kanade</a:t>
            </a:r>
            <a:r>
              <a:rPr lang="en-US" altLang="zh-TW" dirty="0"/>
              <a:t>–Lucas–</a:t>
            </a:r>
            <a:r>
              <a:rPr lang="en-US" altLang="zh-TW" dirty="0" err="1"/>
              <a:t>Tomasi</a:t>
            </a:r>
            <a:r>
              <a:rPr lang="en-US" altLang="zh-TW" dirty="0"/>
              <a:t> (KLT) tracker)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Feature Detection and Matching (3/3)</a:t>
            </a:r>
            <a:endParaRPr lang="zh-TW" altLang="en-US" dirty="0"/>
          </a:p>
        </p:txBody>
      </p:sp>
      <p:pic>
        <p:nvPicPr>
          <p:cNvPr id="6" name="內容版面配置區 5" descr="未命名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8501122" cy="5300529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4.2 Edges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What are edges in image:</a:t>
            </a:r>
          </a:p>
          <a:p>
            <a:pPr lvl="1"/>
            <a:r>
              <a:rPr lang="en-US" altLang="zh-TW" dirty="0"/>
              <a:t>The boundaries of objects</a:t>
            </a:r>
          </a:p>
          <a:p>
            <a:pPr lvl="1"/>
            <a:r>
              <a:rPr lang="en-US" altLang="zh-TW" dirty="0"/>
              <a:t>Occlusion events in 3D</a:t>
            </a:r>
          </a:p>
          <a:p>
            <a:pPr lvl="1"/>
            <a:r>
              <a:rPr lang="en-US" altLang="zh-TW" dirty="0"/>
              <a:t>Shadow boundaries or crease edges</a:t>
            </a:r>
          </a:p>
          <a:p>
            <a:pPr lvl="1"/>
            <a:r>
              <a:rPr lang="en-US" altLang="zh-TW" dirty="0"/>
              <a:t>Grouped into longer curves or contours</a:t>
            </a:r>
            <a:endParaRPr lang="zh-TW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Edges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8877304" cy="44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4.2.1 Edge Detection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Edge has rapid intensity variation.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J</a:t>
            </a:r>
            <a:r>
              <a:rPr lang="en-US" altLang="zh-TW" dirty="0"/>
              <a:t>: local gradient vector</a:t>
            </a:r>
          </a:p>
          <a:p>
            <a:pPr lvl="1">
              <a:buNone/>
            </a:pPr>
            <a:r>
              <a:rPr lang="en-US" altLang="zh-TW" dirty="0"/>
              <a:t>	Its direction is perpendicular to the edge, and its magnitude is the intensity variation.</a:t>
            </a:r>
          </a:p>
          <a:p>
            <a:pPr lvl="1"/>
            <a:r>
              <a:rPr lang="en-US" altLang="zh-TW" i="1" dirty="0"/>
              <a:t>I</a:t>
            </a:r>
            <a:r>
              <a:rPr lang="en-US" altLang="zh-TW" dirty="0"/>
              <a:t>: original image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500306"/>
            <a:ext cx="5515862" cy="116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Edge Detection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Taking image derivatives makes noise larger.</a:t>
            </a:r>
          </a:p>
          <a:p>
            <a:r>
              <a:rPr lang="en-US" altLang="zh-TW" dirty="0"/>
              <a:t>Use Gaussian filter to remove noise:</a:t>
            </a:r>
          </a:p>
          <a:p>
            <a:endParaRPr lang="en-US" altLang="zh-TW" dirty="0"/>
          </a:p>
          <a:p>
            <a:pPr lvl="1"/>
            <a:endParaRPr lang="en-US" altLang="zh-TW" i="1" dirty="0"/>
          </a:p>
          <a:p>
            <a:pPr lvl="1"/>
            <a:r>
              <a:rPr lang="en-US" altLang="zh-TW" i="1" dirty="0"/>
              <a:t>G</a:t>
            </a:r>
            <a:r>
              <a:rPr lang="en-US" altLang="zh-TW" dirty="0"/>
              <a:t>: Gaussian filter</a:t>
            </a:r>
          </a:p>
          <a:p>
            <a:pPr lvl="1"/>
            <a:r>
              <a:rPr lang="el-GR" altLang="zh-TW" i="1" dirty="0"/>
              <a:t>σ</a:t>
            </a:r>
            <a:r>
              <a:rPr lang="en-US" altLang="zh-TW" dirty="0"/>
              <a:t>: width of Gaussian filter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34"/>
            <a:ext cx="71846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Edge Detection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thin such a continuous gradient image to only return isolated edges:</a:t>
            </a:r>
          </a:p>
          <a:p>
            <a:r>
              <a:rPr lang="en-US" altLang="zh-TW" dirty="0"/>
              <a:t>Use </a:t>
            </a:r>
            <a:r>
              <a:rPr lang="en-US" altLang="zh-TW" dirty="0" err="1"/>
              <a:t>Laplacian</a:t>
            </a:r>
            <a:r>
              <a:rPr lang="en-US" altLang="zh-TW" dirty="0"/>
              <a:t> of Gaussian: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S</a:t>
            </a:r>
            <a:r>
              <a:rPr lang="en-US" altLang="zh-TW" dirty="0"/>
              <a:t>: second gradient operator</a:t>
            </a:r>
          </a:p>
          <a:p>
            <a:r>
              <a:rPr lang="en-US" altLang="zh-TW" dirty="0"/>
              <a:t>Then find the zero crossings to get the maximum of gradient.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7562"/>
            <a:ext cx="6879158" cy="9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Scale Selection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85860"/>
            <a:ext cx="719490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Color Edge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Band separation and combination -&gt; not good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73541"/>
            <a:ext cx="6286544" cy="468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4.3 Lines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Man-made world is full of straight lines, so detecting and matching these lines can be useful in a variety of applications.</a:t>
            </a:r>
            <a:endParaRPr lang="zh-TW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4.3.1 Successive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Line simplification:</a:t>
            </a:r>
          </a:p>
          <a:p>
            <a:pPr lvl="1"/>
            <a:r>
              <a:rPr lang="en-US" altLang="zh-TW" dirty="0"/>
              <a:t>Piecewise-linear </a:t>
            </a:r>
            <a:r>
              <a:rPr lang="en-US" altLang="zh-TW" dirty="0" err="1"/>
              <a:t>polyline</a:t>
            </a:r>
            <a:endParaRPr lang="en-US" altLang="zh-TW" dirty="0"/>
          </a:p>
          <a:p>
            <a:pPr lvl="1"/>
            <a:r>
              <a:rPr lang="en-US" altLang="zh-TW" dirty="0"/>
              <a:t>B-</a:t>
            </a:r>
            <a:r>
              <a:rPr lang="en-US" altLang="zh-TW" dirty="0" err="1"/>
              <a:t>spline</a:t>
            </a:r>
            <a:r>
              <a:rPr lang="en-US" altLang="zh-TW" dirty="0"/>
              <a:t> curve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8411672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4.3.2 Hough Transforms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Original Hough transforms: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8772468" cy="394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4.1 Points and Patches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There are two main approaches:</a:t>
            </a:r>
          </a:p>
          <a:p>
            <a:pPr lvl="1"/>
            <a:r>
              <a:rPr lang="en-US" altLang="zh-TW" dirty="0"/>
              <a:t>Find features in one image that can be accurately tracked using a local search technique. (e.g., video sequences)</a:t>
            </a:r>
          </a:p>
          <a:p>
            <a:pPr lvl="1"/>
            <a:r>
              <a:rPr lang="en-US" altLang="zh-TW" dirty="0"/>
              <a:t>Independently detect features in all the images under consideration and then match features based on their local appearance. (e.g., stitching panoramas, establishing correspondences)</a:t>
            </a:r>
            <a:endParaRPr lang="zh-TW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Hough Transforms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Oriented Hough transform: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8723320" cy="393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Hough Transforms Algorithm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Step 1: Clear the accumulator array.</a:t>
            </a:r>
          </a:p>
          <a:p>
            <a:r>
              <a:rPr lang="en-US" altLang="zh-TW" dirty="0"/>
              <a:t>Step 2: For each detected </a:t>
            </a:r>
            <a:r>
              <a:rPr lang="en-US" altLang="zh-TW" dirty="0" err="1"/>
              <a:t>edgel</a:t>
            </a:r>
            <a:r>
              <a:rPr lang="en-US" altLang="zh-TW" dirty="0"/>
              <a:t> at location </a:t>
            </a:r>
          </a:p>
          <a:p>
            <a:pPr>
              <a:buNone/>
            </a:pPr>
            <a:r>
              <a:rPr lang="en-US" altLang="zh-TW" dirty="0"/>
              <a:t>	(</a:t>
            </a:r>
            <a:r>
              <a:rPr lang="en-US" altLang="zh-TW" i="1" dirty="0"/>
              <a:t>x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dirty="0"/>
              <a:t>) and orientation </a:t>
            </a:r>
            <a:r>
              <a:rPr lang="el-GR" altLang="zh-TW" i="1" dirty="0"/>
              <a:t>θ</a:t>
            </a:r>
            <a:r>
              <a:rPr lang="en-US" altLang="zh-TW" dirty="0"/>
              <a:t> = tan</a:t>
            </a:r>
            <a:r>
              <a:rPr lang="en-US" altLang="zh-TW" baseline="30000" dirty="0"/>
              <a:t>-1</a:t>
            </a:r>
            <a:r>
              <a:rPr lang="en-US" altLang="zh-TW" dirty="0"/>
              <a:t>(</a:t>
            </a:r>
            <a:r>
              <a:rPr lang="en-US" altLang="zh-TW" i="1" dirty="0" err="1"/>
              <a:t>n</a:t>
            </a:r>
            <a:r>
              <a:rPr lang="en-US" altLang="zh-TW" i="1" baseline="-25000" dirty="0" err="1"/>
              <a:t>y</a:t>
            </a:r>
            <a:r>
              <a:rPr lang="en-US" altLang="zh-TW" dirty="0"/>
              <a:t>/</a:t>
            </a:r>
            <a:r>
              <a:rPr lang="en-US" altLang="zh-TW" i="1" dirty="0" err="1"/>
              <a:t>n</a:t>
            </a:r>
            <a:r>
              <a:rPr lang="en-US" altLang="zh-TW" i="1" baseline="-25000" dirty="0" err="1"/>
              <a:t>x</a:t>
            </a:r>
            <a:r>
              <a:rPr lang="en-US" altLang="zh-TW" dirty="0"/>
              <a:t>), compute the value of d = </a:t>
            </a:r>
            <a:r>
              <a:rPr lang="en-US" altLang="zh-TW" i="1" dirty="0"/>
              <a:t>x</a:t>
            </a:r>
            <a:r>
              <a:rPr lang="en-US" altLang="zh-TW" dirty="0"/>
              <a:t>*</a:t>
            </a:r>
            <a:r>
              <a:rPr lang="en-US" altLang="zh-TW" i="1" dirty="0" err="1"/>
              <a:t>n</a:t>
            </a:r>
            <a:r>
              <a:rPr lang="en-US" altLang="zh-TW" i="1" baseline="-25000" dirty="0" err="1"/>
              <a:t>x</a:t>
            </a:r>
            <a:r>
              <a:rPr lang="en-US" altLang="zh-TW" dirty="0"/>
              <a:t> + </a:t>
            </a:r>
            <a:r>
              <a:rPr lang="en-US" altLang="zh-TW" i="1" dirty="0"/>
              <a:t>y</a:t>
            </a:r>
            <a:r>
              <a:rPr lang="en-US" altLang="zh-TW" dirty="0"/>
              <a:t>*</a:t>
            </a:r>
            <a:r>
              <a:rPr lang="en-US" altLang="zh-TW" i="1" dirty="0" err="1"/>
              <a:t>n</a:t>
            </a:r>
            <a:r>
              <a:rPr lang="en-US" altLang="zh-TW" i="1" baseline="-25000" dirty="0" err="1"/>
              <a:t>y</a:t>
            </a:r>
            <a:r>
              <a:rPr lang="en-US" altLang="zh-TW" dirty="0"/>
              <a:t> and increment the accumulator corresponding to (</a:t>
            </a:r>
            <a:r>
              <a:rPr lang="el-GR" altLang="zh-TW" i="1" dirty="0"/>
              <a:t>θ</a:t>
            </a:r>
            <a:r>
              <a:rPr lang="en-US" altLang="zh-TW" dirty="0"/>
              <a:t>, </a:t>
            </a:r>
            <a:r>
              <a:rPr lang="en-US" altLang="zh-TW" i="1" dirty="0"/>
              <a:t>d</a:t>
            </a:r>
            <a:r>
              <a:rPr lang="en-US" altLang="zh-TW" dirty="0"/>
              <a:t>).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343700"/>
            <a:ext cx="7429552" cy="25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Hough Transforms Algorithm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Step 3: Find the peaks in the accumulator corresponding to lines.</a:t>
            </a:r>
          </a:p>
          <a:p>
            <a:r>
              <a:rPr lang="en-US" altLang="zh-TW" dirty="0"/>
              <a:t>Step 4: Optionally re-fit the lines to the constituent </a:t>
            </a:r>
            <a:r>
              <a:rPr lang="en-US" altLang="zh-TW" dirty="0" err="1"/>
              <a:t>edgels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RANSAC-based Line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Another alternative to the Hough transform is the </a:t>
            </a:r>
            <a:r>
              <a:rPr lang="en-US" altLang="zh-TW" dirty="0" err="1"/>
              <a:t>RANdom</a:t>
            </a:r>
            <a:r>
              <a:rPr lang="en-US" altLang="zh-TW" dirty="0"/>
              <a:t> </a:t>
            </a:r>
            <a:r>
              <a:rPr lang="en-US" altLang="zh-TW" dirty="0" err="1"/>
              <a:t>SAmple</a:t>
            </a:r>
            <a:r>
              <a:rPr lang="en-US" altLang="zh-TW" dirty="0"/>
              <a:t> Consensus (RANSAC) algorithm.</a:t>
            </a:r>
          </a:p>
          <a:p>
            <a:r>
              <a:rPr lang="en-US" altLang="zh-TW" dirty="0"/>
              <a:t>RANSAC randomly chooses pairs of </a:t>
            </a:r>
            <a:r>
              <a:rPr lang="en-US" altLang="zh-TW" dirty="0" err="1"/>
              <a:t>edgels</a:t>
            </a:r>
            <a:r>
              <a:rPr lang="en-US" altLang="zh-TW" dirty="0"/>
              <a:t> to form a line hypothesis and then tests how many other </a:t>
            </a:r>
            <a:r>
              <a:rPr lang="en-US" altLang="zh-TW" dirty="0" err="1"/>
              <a:t>edgels</a:t>
            </a:r>
            <a:r>
              <a:rPr lang="en-US" altLang="zh-TW" dirty="0"/>
              <a:t> fall onto this line.</a:t>
            </a:r>
          </a:p>
          <a:p>
            <a:r>
              <a:rPr lang="en-US" altLang="zh-TW" dirty="0"/>
              <a:t>Lines with sufficiently large numbers of matching </a:t>
            </a:r>
            <a:r>
              <a:rPr lang="en-US" altLang="zh-TW" dirty="0" err="1"/>
              <a:t>edgels</a:t>
            </a:r>
            <a:r>
              <a:rPr lang="en-US" altLang="zh-TW" dirty="0"/>
              <a:t> are then selected as the desired line segments.</a:t>
            </a:r>
            <a:endParaRPr lang="zh-TW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88969F-A149-471A-9930-FA0EE526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RANSAC</a:t>
            </a:r>
            <a:endParaRPr lang="zh-TW" altLang="en-US" dirty="0"/>
          </a:p>
        </p:txBody>
      </p:sp>
      <p:pic>
        <p:nvPicPr>
          <p:cNvPr id="10" name="videoplayback">
            <a:hlinkClick r:id="" action="ppaction://media"/>
            <a:extLst>
              <a:ext uri="{FF2B5EF4-FFF2-40B4-BE49-F238E27FC236}">
                <a16:creationId xmlns:a16="http://schemas.microsoft.com/office/drawing/2014/main" id="{3390B2E3-003D-43EB-BE1E-2AFE0ADA673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40476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4.3.3 Vanishing Points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Parallel lines in 3D have the same vanishing point.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8650598" cy="360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alternative to the 2D polar (</a:t>
            </a:r>
            <a:r>
              <a:rPr lang="el-GR" altLang="zh-TW" i="1" dirty="0"/>
              <a:t>θ</a:t>
            </a:r>
            <a:r>
              <a:rPr lang="en-US" altLang="zh-TW" dirty="0"/>
              <a:t>, </a:t>
            </a:r>
            <a:r>
              <a:rPr lang="en-US" altLang="zh-TW" i="1" dirty="0"/>
              <a:t>d</a:t>
            </a:r>
            <a:r>
              <a:rPr lang="en-US" altLang="zh-TW" dirty="0"/>
              <a:t>) representation for lines is to use the full 3D </a:t>
            </a:r>
            <a:r>
              <a:rPr lang="en-US" altLang="zh-TW" i="1" dirty="0"/>
              <a:t>m</a:t>
            </a:r>
            <a:r>
              <a:rPr lang="en-US" altLang="zh-TW" dirty="0"/>
              <a:t> =             line equation, projected onto the unit sphere.</a:t>
            </a:r>
          </a:p>
          <a:p>
            <a:r>
              <a:rPr lang="en-US" altLang="zh-TW" dirty="0"/>
              <a:t>The location of vanishing point hypothesis: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m</a:t>
            </a:r>
            <a:r>
              <a:rPr lang="en-US" altLang="zh-TW" dirty="0"/>
              <a:t>: line equations in 3D representation</a:t>
            </a:r>
            <a:endParaRPr lang="zh-TW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571744"/>
            <a:ext cx="1143009" cy="5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BAD75F3-4FC6-4D8E-B38C-5440929A9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513312"/>
            <a:ext cx="3635896" cy="72928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Corresponding weight: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 err="1"/>
              <a:t>l</a:t>
            </a:r>
            <a:r>
              <a:rPr lang="en-US" altLang="zh-TW" i="1" baseline="-25000" dirty="0" err="1"/>
              <a:t>i</a:t>
            </a:r>
            <a:r>
              <a:rPr lang="en-US" altLang="zh-TW" dirty="0"/>
              <a:t>, </a:t>
            </a:r>
            <a:r>
              <a:rPr lang="en-US" altLang="zh-TW" i="1" dirty="0" err="1"/>
              <a:t>l</a:t>
            </a:r>
            <a:r>
              <a:rPr lang="en-US" altLang="zh-TW" i="1" baseline="-25000" dirty="0" err="1"/>
              <a:t>j</a:t>
            </a:r>
            <a:r>
              <a:rPr lang="en-US" altLang="zh-TW" dirty="0"/>
              <a:t>: corresponding line segment lengths</a:t>
            </a:r>
          </a:p>
          <a:p>
            <a:r>
              <a:rPr lang="en-US" altLang="zh-TW" dirty="0"/>
              <a:t>This has the desirable effect of </a:t>
            </a:r>
            <a:r>
              <a:rPr lang="en-US" altLang="zh-TW" dirty="0" err="1"/>
              <a:t>downweighting</a:t>
            </a:r>
            <a:r>
              <a:rPr lang="en-US" altLang="zh-TW" dirty="0"/>
              <a:t> (near-)collinear line segments and short line segments.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FBEFA3F-8379-4DCE-ADF3-87C213F5F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560352"/>
            <a:ext cx="2801810" cy="63294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 (4/5)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316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A76675D-9C51-4F89-8FBB-3B8A9C026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252" y="5301208"/>
            <a:ext cx="4607496" cy="85667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Points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</a:t>
            </a:r>
            <a:r>
              <a:rPr lang="en-US" altLang="zh-TW" dirty="0" err="1"/>
              <a:t>robustified</a:t>
            </a:r>
            <a:r>
              <a:rPr lang="en-US" altLang="zh-TW" dirty="0"/>
              <a:t> least squares estimate for the vanishing point: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379479-0BC4-4A92-9A5D-FB1B4C405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54" y="3212976"/>
            <a:ext cx="7680291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Points and Patches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Three stages:</a:t>
            </a:r>
          </a:p>
          <a:p>
            <a:pPr lvl="1"/>
            <a:r>
              <a:rPr lang="en-US" altLang="zh-TW" dirty="0"/>
              <a:t>Feature detection (extraction) stage</a:t>
            </a:r>
          </a:p>
          <a:p>
            <a:pPr lvl="1"/>
            <a:r>
              <a:rPr lang="en-US" altLang="zh-TW" dirty="0"/>
              <a:t>Feature description stage</a:t>
            </a:r>
          </a:p>
          <a:p>
            <a:pPr lvl="1"/>
            <a:r>
              <a:rPr lang="en-US" altLang="zh-TW" dirty="0"/>
              <a:t>Feature matching stage or Feature Tracking stage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4.1.1 Feature Detectors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9144000" cy="48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/>
              <a:t>Aperture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pic>
        <p:nvPicPr>
          <p:cNvPr id="7" name="圖片 6" descr="未命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9144000" cy="4714908"/>
          </a:xfrm>
          <a:prstGeom prst="rect">
            <a:avLst/>
          </a:prstGeom>
        </p:spPr>
      </p:pic>
      <p:pic>
        <p:nvPicPr>
          <p:cNvPr id="1026" name="Picture 2" descr="「barber pole」的圖片搜尋結果">
            <a:extLst>
              <a:ext uri="{FF2B5EF4-FFF2-40B4-BE49-F238E27FC236}">
                <a16:creationId xmlns:a16="http://schemas.microsoft.com/office/drawing/2014/main" id="{4B1F5E25-6A5A-4E5C-B56B-A1FF6E203C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9721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Weighted Summed Square Difference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i="1" dirty="0"/>
              <a:t>I</a:t>
            </a:r>
            <a:r>
              <a:rPr lang="en-US" altLang="zh-TW" i="1" baseline="-25000" dirty="0"/>
              <a:t>0</a:t>
            </a:r>
            <a:r>
              <a:rPr lang="en-US" altLang="zh-TW" dirty="0"/>
              <a:t>, </a:t>
            </a:r>
            <a:r>
              <a:rPr lang="en-US" altLang="zh-TW" i="1" dirty="0"/>
              <a:t>I</a:t>
            </a:r>
            <a:r>
              <a:rPr lang="en-US" altLang="zh-TW" i="1" baseline="-25000" dirty="0"/>
              <a:t>1</a:t>
            </a:r>
            <a:r>
              <a:rPr lang="en-US" altLang="zh-TW" dirty="0"/>
              <a:t>: the two images being compared</a:t>
            </a:r>
          </a:p>
          <a:p>
            <a:r>
              <a:rPr lang="en-US" altLang="zh-TW" i="1" dirty="0"/>
              <a:t>u</a:t>
            </a:r>
            <a:r>
              <a:rPr lang="en-US" altLang="zh-TW" dirty="0"/>
              <a:t>: the displacement vector</a:t>
            </a:r>
          </a:p>
          <a:p>
            <a:r>
              <a:rPr lang="en-US" altLang="zh-TW" i="1" dirty="0"/>
              <a:t>w(x)</a:t>
            </a:r>
            <a:r>
              <a:rPr lang="en-US" altLang="zh-TW" dirty="0"/>
              <a:t>: spatially varying weighting function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sz="3200" dirty="0"/>
              <a:t>summation </a:t>
            </a:r>
            <a:r>
              <a:rPr lang="en-US" altLang="zh-TW" sz="3200" i="1" dirty="0" err="1"/>
              <a:t>i</a:t>
            </a:r>
            <a:r>
              <a:rPr lang="en-US" altLang="zh-TW" sz="3200" i="1" dirty="0"/>
              <a:t>:</a:t>
            </a:r>
            <a:r>
              <a:rPr lang="en-US" altLang="zh-TW" sz="3200" dirty="0"/>
              <a:t> over all the pixels in the patch</a:t>
            </a:r>
          </a:p>
          <a:p>
            <a:endParaRPr lang="en-US" altLang="zh-TW" dirty="0"/>
          </a:p>
        </p:txBody>
      </p:sp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850109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1506</Words>
  <Application>Microsoft Office PowerPoint</Application>
  <PresentationFormat>如螢幕大小 (4:3)</PresentationFormat>
  <Paragraphs>266</Paragraphs>
  <Slides>59</Slides>
  <Notes>53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3" baseType="lpstr">
      <vt:lpstr>新細明體</vt:lpstr>
      <vt:lpstr>Arial</vt:lpstr>
      <vt:lpstr>Calibri</vt:lpstr>
      <vt:lpstr>Office 佈景主題</vt:lpstr>
      <vt:lpstr>Advanced Computer Vision </vt:lpstr>
      <vt:lpstr>Feature Detection and Matching (1/3)</vt:lpstr>
      <vt:lpstr>Feature Detection and Matching (2/3)</vt:lpstr>
      <vt:lpstr>Feature Detection and Matching (3/3)</vt:lpstr>
      <vt:lpstr>4.1 Points and Patches (1/2)</vt:lpstr>
      <vt:lpstr>Points and Patches (2/2)</vt:lpstr>
      <vt:lpstr>4.1.1 Feature Detectors</vt:lpstr>
      <vt:lpstr>Aperture Problem</vt:lpstr>
      <vt:lpstr>Weighted Summed Square Difference</vt:lpstr>
      <vt:lpstr>Auto-correlation Function or Surface</vt:lpstr>
      <vt:lpstr>PowerPoint 簡報</vt:lpstr>
      <vt:lpstr>Approximation of Auto-correlation Function (1/3)</vt:lpstr>
      <vt:lpstr>Approximation of Auto-correlation Function (2/3)</vt:lpstr>
      <vt:lpstr>Approximation of Auto-correlation Function (3/3)</vt:lpstr>
      <vt:lpstr>Other Measurements (1/2)</vt:lpstr>
      <vt:lpstr>Other Measurements (2/2)</vt:lpstr>
      <vt:lpstr>Basic Feature Detection Algorithm (1/2)</vt:lpstr>
      <vt:lpstr>Basic Feature Detection Algorithm (2/2)</vt:lpstr>
      <vt:lpstr>Adaptive Non-maximal Suppression (ANMS) (1/2)</vt:lpstr>
      <vt:lpstr>Adaptive Non-maximal Suppression (ANMS) (2/2)</vt:lpstr>
      <vt:lpstr>Measuring Repeatability</vt:lpstr>
      <vt:lpstr>Scale Invariance (1/2)</vt:lpstr>
      <vt:lpstr>Scale Invariance (2/2)</vt:lpstr>
      <vt:lpstr>4.1.2 Feature Descriptors</vt:lpstr>
      <vt:lpstr>Scale Invariant Feature Transform (SIFT)</vt:lpstr>
      <vt:lpstr>PowerPoint 簡報</vt:lpstr>
      <vt:lpstr>Multi-scale Oriented Patches (MSOP)</vt:lpstr>
      <vt:lpstr>Orientation Estimation</vt:lpstr>
      <vt:lpstr>Gradient Location-orientation Histogram (GLOH)</vt:lpstr>
      <vt:lpstr>Maximally Stable Extremal Region (MSER)</vt:lpstr>
      <vt:lpstr>4.1.3 Feature Matching</vt:lpstr>
      <vt:lpstr>Matching Strategy (1/4)</vt:lpstr>
      <vt:lpstr>Matching Strategy (2/4)</vt:lpstr>
      <vt:lpstr>PowerPoint 簡報</vt:lpstr>
      <vt:lpstr>Matching Strategy (3/4)</vt:lpstr>
      <vt:lpstr>Matching Strategy (4/4)</vt:lpstr>
      <vt:lpstr>4.1.4 Feature Tracking (1/3)</vt:lpstr>
      <vt:lpstr>Feature Tracking (2/3)</vt:lpstr>
      <vt:lpstr>Feature Tracking (3/3)</vt:lpstr>
      <vt:lpstr>4.2 Edges (1/2)</vt:lpstr>
      <vt:lpstr>Edges (2/2)</vt:lpstr>
      <vt:lpstr>4.2.1 Edge Detection (1/3)</vt:lpstr>
      <vt:lpstr>Edge Detection (2/3)</vt:lpstr>
      <vt:lpstr>Edge Detection (3/3)</vt:lpstr>
      <vt:lpstr>Scale Selection</vt:lpstr>
      <vt:lpstr>Color Edge Detection</vt:lpstr>
      <vt:lpstr>4.3 Lines</vt:lpstr>
      <vt:lpstr>4.3.1 Successive Approximation</vt:lpstr>
      <vt:lpstr>4.3.2 Hough Transforms (1/2)</vt:lpstr>
      <vt:lpstr>Hough Transforms (2/2)</vt:lpstr>
      <vt:lpstr>Hough Transforms Algorithm (1/2)</vt:lpstr>
      <vt:lpstr>Hough Transforms Algorithm (2/2)</vt:lpstr>
      <vt:lpstr>RANSAC-based Line Detection</vt:lpstr>
      <vt:lpstr>RANSAC</vt:lpstr>
      <vt:lpstr>4.3.3 Vanishing Points (1/5)</vt:lpstr>
      <vt:lpstr>Vanishing Points (2/5)</vt:lpstr>
      <vt:lpstr>Vanishing Points (3/5)</vt:lpstr>
      <vt:lpstr>Vanishing Points (4/5)</vt:lpstr>
      <vt:lpstr>Vanishing Points (5/5)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</dc:title>
  <dc:creator>karen</dc:creator>
  <cp:lastModifiedBy>董子嘉</cp:lastModifiedBy>
  <cp:revision>520</cp:revision>
  <dcterms:created xsi:type="dcterms:W3CDTF">2011-01-31T07:36:26Z</dcterms:created>
  <dcterms:modified xsi:type="dcterms:W3CDTF">2020-03-30T18:03:17Z</dcterms:modified>
</cp:coreProperties>
</file>