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99" r:id="rId3"/>
    <p:sldId id="300" r:id="rId4"/>
    <p:sldId id="301" r:id="rId5"/>
    <p:sldId id="302" r:id="rId6"/>
    <p:sldId id="303" r:id="rId7"/>
    <p:sldId id="305" r:id="rId8"/>
    <p:sldId id="306" r:id="rId9"/>
    <p:sldId id="307" r:id="rId10"/>
    <p:sldId id="317" r:id="rId11"/>
    <p:sldId id="309" r:id="rId12"/>
    <p:sldId id="318" r:id="rId13"/>
    <p:sldId id="319" r:id="rId14"/>
    <p:sldId id="320" r:id="rId15"/>
    <p:sldId id="321" r:id="rId16"/>
    <p:sldId id="322" r:id="rId17"/>
    <p:sldId id="323" r:id="rId18"/>
    <p:sldId id="324" r:id="rId19"/>
    <p:sldId id="325" r:id="rId20"/>
    <p:sldId id="326" r:id="rId21"/>
    <p:sldId id="327" r:id="rId22"/>
    <p:sldId id="328" r:id="rId23"/>
    <p:sldId id="330" r:id="rId24"/>
    <p:sldId id="338" r:id="rId25"/>
    <p:sldId id="329" r:id="rId26"/>
    <p:sldId id="334" r:id="rId27"/>
    <p:sldId id="337" r:id="rId28"/>
    <p:sldId id="339" r:id="rId29"/>
    <p:sldId id="332"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61" r:id="rId50"/>
    <p:sldId id="363" r:id="rId51"/>
    <p:sldId id="364" r:id="rId52"/>
    <p:sldId id="365" r:id="rId53"/>
    <p:sldId id="366" r:id="rId54"/>
    <p:sldId id="367" r:id="rId55"/>
    <p:sldId id="368" r:id="rId56"/>
    <p:sldId id="369" r:id="rId57"/>
    <p:sldId id="370" r:id="rId58"/>
    <p:sldId id="371" r:id="rId59"/>
    <p:sldId id="372" r:id="rId60"/>
    <p:sldId id="373" r:id="rId6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64278" autoAdjust="0"/>
  </p:normalViewPr>
  <p:slideViewPr>
    <p:cSldViewPr>
      <p:cViewPr varScale="1">
        <p:scale>
          <a:sx n="52" d="100"/>
          <a:sy n="52" d="100"/>
        </p:scale>
        <p:origin x="2094" y="78"/>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2017/3/28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extLst>
      <p:ext uri="{BB962C8B-B14F-4D97-AF65-F5344CB8AC3E}">
        <p14:creationId xmlns:p14="http://schemas.microsoft.com/office/powerpoint/2010/main" val="123981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rst.url.tw/7bulletin/38/%E7%BF%81%E6%97%AD%E6%83%A0-Receiver%20operating%20characteristic%20(ROC)%20curve%E8%88%87%E6%B1%BA%E5%AE%9A%E6%9C%80%E4%BD%B3%E8%A8%BA%E6%96%B7%E7%9A%84%E6%88%AA%E6%96%B7%E9%BB%9E.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各種特徵偵測器和描述器可以用於分析，描述和匹配圖像</a:t>
            </a:r>
            <a:endParaRPr lang="en-US" altLang="zh-TW" dirty="0" smtClean="0"/>
          </a:p>
          <a:p>
            <a:r>
              <a:rPr lang="en-US" altLang="zh-TW" dirty="0" smtClean="0"/>
              <a:t>(A)</a:t>
            </a:r>
            <a:r>
              <a:rPr lang="zh-TW" altLang="en-US" dirty="0" smtClean="0"/>
              <a:t>像點有興趣運算子</a:t>
            </a:r>
            <a:endParaRPr lang="en-US" altLang="zh-TW" dirty="0" smtClean="0"/>
          </a:p>
          <a:p>
            <a:r>
              <a:rPr lang="en-US" altLang="zh-TW" dirty="0" smtClean="0"/>
              <a:t>(B)</a:t>
            </a:r>
            <a:r>
              <a:rPr lang="zh-TW" altLang="en-US" dirty="0" smtClean="0"/>
              <a:t>像區域有興趣運算符</a:t>
            </a:r>
            <a:endParaRPr lang="en-US" altLang="zh-TW" dirty="0" smtClean="0"/>
          </a:p>
          <a:p>
            <a:r>
              <a:rPr lang="en-US" altLang="zh-TW" dirty="0" smtClean="0"/>
              <a:t>(C)</a:t>
            </a:r>
            <a:r>
              <a:rPr lang="zh-TW" altLang="en-US" dirty="0" smtClean="0"/>
              <a:t>邊</a:t>
            </a:r>
            <a:endParaRPr lang="en-US" altLang="zh-TW" dirty="0" smtClean="0"/>
          </a:p>
          <a:p>
            <a:r>
              <a:rPr lang="en-US" altLang="zh-TW" dirty="0" smtClean="0"/>
              <a:t>(D)</a:t>
            </a:r>
            <a:r>
              <a:rPr lang="zh-TW" altLang="en-US" dirty="0" smtClean="0"/>
              <a:t>直線</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a:t>
            </a:fld>
            <a:endParaRPr lang="zh-TW" altLang="en-US"/>
          </a:p>
        </p:txBody>
      </p:sp>
    </p:spTree>
    <p:extLst>
      <p:ext uri="{BB962C8B-B14F-4D97-AF65-F5344CB8AC3E}">
        <p14:creationId xmlns:p14="http://schemas.microsoft.com/office/powerpoint/2010/main" val="382981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gradient can be computed using a variety of techniques. The classic “Harris” detector uses a [-2 -1 0 1 2] filter, but more modern variants convolve the image with horizontal and vertical derivatives of a Gaussian.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12</a:t>
            </a:fld>
            <a:endParaRPr lang="zh-TW" altLang="en-US"/>
          </a:p>
        </p:txBody>
      </p:sp>
    </p:spTree>
    <p:extLst>
      <p:ext uri="{BB962C8B-B14F-4D97-AF65-F5344CB8AC3E}">
        <p14:creationId xmlns:p14="http://schemas.microsoft.com/office/powerpoint/2010/main" val="68772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自相關矩陣</a:t>
            </a:r>
            <a:r>
              <a:rPr lang="en-US" altLang="zh-TW" dirty="0" smtClean="0"/>
              <a:t>A</a:t>
            </a:r>
            <a:r>
              <a:rPr lang="zh-TW" altLang="en-US" dirty="0" smtClean="0"/>
              <a:t>：</a:t>
            </a:r>
          </a:p>
          <a:p>
            <a:endParaRPr lang="zh-TW" altLang="en-US" dirty="0" smtClean="0"/>
          </a:p>
          <a:p>
            <a:r>
              <a:rPr lang="en-US" altLang="zh-TW" dirty="0" smtClean="0"/>
              <a:t>w</a:t>
            </a:r>
            <a:r>
              <a:rPr lang="zh-TW" altLang="en-US" dirty="0" smtClean="0"/>
              <a:t>：權重核心（從空間變化的加權函數）</a:t>
            </a:r>
          </a:p>
          <a:p>
            <a:r>
              <a:rPr lang="en-US" altLang="zh-TW" dirty="0" smtClean="0"/>
              <a:t>Ix</a:t>
            </a:r>
            <a:r>
              <a:rPr lang="zh-TW" altLang="en-US" dirty="0" smtClean="0"/>
              <a:t>，</a:t>
            </a:r>
            <a:r>
              <a:rPr lang="en-US" altLang="zh-TW" dirty="0" err="1" smtClean="0"/>
              <a:t>Iy</a:t>
            </a:r>
            <a:r>
              <a:rPr lang="zh-TW" altLang="en-US" dirty="0" smtClean="0"/>
              <a:t>：高斯的水平和垂直微分</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13</a:t>
            </a:fld>
            <a:endParaRPr lang="zh-TW" altLang="en-US"/>
          </a:p>
        </p:txBody>
      </p:sp>
    </p:spTree>
    <p:extLst>
      <p:ext uri="{BB962C8B-B14F-4D97-AF65-F5344CB8AC3E}">
        <p14:creationId xmlns:p14="http://schemas.microsoft.com/office/powerpoint/2010/main" val="2857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自相關函數近似（</a:t>
            </a:r>
            <a:r>
              <a:rPr lang="en-US" altLang="zh-TW" dirty="0" smtClean="0"/>
              <a:t>3/3</a:t>
            </a:r>
            <a:r>
              <a:rPr lang="zh-TW" altLang="en-US" dirty="0" smtClean="0"/>
              <a:t>）</a:t>
            </a:r>
            <a:endParaRPr lang="en-US" altLang="zh-TW" dirty="0" smtClean="0"/>
          </a:p>
          <a:p>
            <a:r>
              <a:rPr lang="zh-TW" altLang="en-US" dirty="0" smtClean="0"/>
              <a:t>假設（</a:t>
            </a:r>
            <a:r>
              <a:rPr lang="en-US" altLang="zh-TW" dirty="0" smtClean="0"/>
              <a:t>λ0</a:t>
            </a:r>
            <a:r>
              <a:rPr lang="zh-TW" altLang="en-US" dirty="0" smtClean="0"/>
              <a:t>，</a:t>
            </a:r>
            <a:r>
              <a:rPr lang="en-US" altLang="zh-TW" dirty="0" smtClean="0"/>
              <a:t>λ1</a:t>
            </a:r>
            <a:r>
              <a:rPr lang="zh-TW" altLang="en-US" dirty="0" smtClean="0"/>
              <a:t>）是</a:t>
            </a:r>
            <a:r>
              <a:rPr lang="en-US" altLang="zh-TW" dirty="0" smtClean="0"/>
              <a:t>A</a:t>
            </a:r>
            <a:r>
              <a:rPr lang="zh-TW" altLang="en-US" dirty="0" smtClean="0"/>
              <a:t>的兩個特徵值，</a:t>
            </a:r>
            <a:r>
              <a:rPr lang="en-US" altLang="zh-TW" dirty="0" smtClean="0"/>
              <a:t>λ0&lt;=λ1</a:t>
            </a:r>
            <a:r>
              <a:rPr lang="zh-TW" altLang="en-US" dirty="0" smtClean="0"/>
              <a:t>。</a:t>
            </a:r>
          </a:p>
          <a:p>
            <a:r>
              <a:rPr lang="zh-TW" altLang="en-US" dirty="0" smtClean="0"/>
              <a:t>由於較大的不確定性取決於較小的特徵值，因此在較小的特徵值中找到最大值以定位要跟踪的良好特徵是有意義的。</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14</a:t>
            </a:fld>
            <a:endParaRPr lang="zh-TW" altLang="en-US"/>
          </a:p>
        </p:txBody>
      </p:sp>
    </p:spTree>
    <p:extLst>
      <p:ext uri="{BB962C8B-B14F-4D97-AF65-F5344CB8AC3E}">
        <p14:creationId xmlns:p14="http://schemas.microsoft.com/office/powerpoint/2010/main" val="316151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其他測量</a:t>
            </a:r>
            <a:endParaRPr lang="en-US" altLang="zh-TW" dirty="0" smtClean="0"/>
          </a:p>
          <a:p>
            <a:r>
              <a:rPr lang="zh-TW" altLang="en-US" dirty="0" smtClean="0"/>
              <a:t>哈里斯和斯蒂芬斯提出的 量：</a:t>
            </a:r>
          </a:p>
          <a:p>
            <a:endParaRPr lang="zh-TW" altLang="en-US" dirty="0" smtClean="0"/>
          </a:p>
          <a:p>
            <a:endParaRPr lang="zh-TW" altLang="en-US" dirty="0" smtClean="0"/>
          </a:p>
          <a:p>
            <a:r>
              <a:rPr lang="en-US" altLang="zh-TW" dirty="0" smtClean="0"/>
              <a:t>α= 0.06</a:t>
            </a:r>
          </a:p>
          <a:p>
            <a:r>
              <a:rPr lang="zh-TW" altLang="en-US" dirty="0" smtClean="0"/>
              <a:t>沒有方根</a:t>
            </a:r>
          </a:p>
          <a:p>
            <a:r>
              <a:rPr lang="zh-TW" altLang="en-US" dirty="0" smtClean="0"/>
              <a:t>它仍然是旋轉不變的和向下的權重 像邊緣特徵 當</a:t>
            </a:r>
            <a:r>
              <a:rPr lang="en-US" altLang="zh-TW" dirty="0" smtClean="0"/>
              <a:t>λ1&gt;&gt;λ0</a:t>
            </a:r>
            <a:r>
              <a:rPr lang="zh-TW" altLang="en-US" dirty="0" smtClean="0"/>
              <a:t>時</a:t>
            </a:r>
            <a:endParaRPr lang="en-US" altLang="zh-TW" dirty="0" smtClean="0"/>
          </a:p>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15</a:t>
            </a:fld>
            <a:endParaRPr lang="zh-TW" altLang="en-US"/>
          </a:p>
        </p:txBody>
      </p:sp>
    </p:spTree>
    <p:extLst>
      <p:ext uri="{BB962C8B-B14F-4D97-AF65-F5344CB8AC3E}">
        <p14:creationId xmlns:p14="http://schemas.microsoft.com/office/powerpoint/2010/main" val="300519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Brown</a:t>
            </a:r>
            <a:r>
              <a:rPr lang="zh-TW" altLang="en-US" dirty="0" smtClean="0"/>
              <a:t>，</a:t>
            </a:r>
            <a:r>
              <a:rPr lang="en-US" altLang="zh-TW" dirty="0" err="1" smtClean="0"/>
              <a:t>Szeliski</a:t>
            </a:r>
            <a:r>
              <a:rPr lang="zh-TW" altLang="en-US" dirty="0" smtClean="0"/>
              <a:t>和</a:t>
            </a:r>
            <a:r>
              <a:rPr lang="en-US" altLang="zh-TW" dirty="0" smtClean="0"/>
              <a:t>Winder</a:t>
            </a:r>
            <a:r>
              <a:rPr lang="zh-TW" altLang="en-US" dirty="0" smtClean="0"/>
              <a:t>提出的數量：</a:t>
            </a:r>
          </a:p>
          <a:p>
            <a:endParaRPr lang="zh-TW" altLang="en-US" dirty="0" smtClean="0"/>
          </a:p>
          <a:p>
            <a:r>
              <a:rPr lang="zh-TW" altLang="en-US" dirty="0" smtClean="0"/>
              <a:t>它可以在</a:t>
            </a:r>
            <a:r>
              <a:rPr lang="el-GR" altLang="zh-TW" dirty="0" smtClean="0"/>
              <a:t>λ1≈λ0</a:t>
            </a:r>
            <a:r>
              <a:rPr lang="zh-TW" altLang="en-US" dirty="0" smtClean="0"/>
              <a:t>時使用。</a:t>
            </a:r>
            <a:endParaRPr lang="en-US" altLang="zh-TW" dirty="0" smtClean="0"/>
          </a:p>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16</a:t>
            </a:fld>
            <a:endParaRPr lang="zh-TW" altLang="en-US"/>
          </a:p>
        </p:txBody>
      </p:sp>
    </p:spTree>
    <p:extLst>
      <p:ext uri="{BB962C8B-B14F-4D97-AF65-F5344CB8AC3E}">
        <p14:creationId xmlns:p14="http://schemas.microsoft.com/office/powerpoint/2010/main" val="57615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基礎特徵偵測演算法（</a:t>
            </a:r>
            <a:r>
              <a:rPr lang="en-US" altLang="zh-TW" dirty="0" smtClean="0"/>
              <a:t>1/2</a:t>
            </a:r>
            <a:r>
              <a:rPr lang="zh-TW" altLang="en-US" dirty="0" smtClean="0"/>
              <a:t>）</a:t>
            </a:r>
            <a:endParaRPr lang="en-US" altLang="zh-TW" dirty="0" smtClean="0"/>
          </a:p>
          <a:p>
            <a:r>
              <a:rPr lang="zh-TW" altLang="en-US" dirty="0" smtClean="0"/>
              <a:t>步驟</a:t>
            </a:r>
            <a:r>
              <a:rPr lang="en-US" altLang="zh-TW" dirty="0" smtClean="0"/>
              <a:t>1</a:t>
            </a:r>
            <a:r>
              <a:rPr lang="zh-TW" altLang="en-US" dirty="0" smtClean="0"/>
              <a:t>：通過將原始圖像與高斯維芬進行卷積來計算圖像</a:t>
            </a:r>
            <a:r>
              <a:rPr lang="en-US" altLang="zh-TW" dirty="0" smtClean="0"/>
              <a:t>Ix</a:t>
            </a:r>
            <a:r>
              <a:rPr lang="zh-TW" altLang="en-US" dirty="0" smtClean="0"/>
              <a:t>和</a:t>
            </a:r>
            <a:r>
              <a:rPr lang="en-US" altLang="zh-TW" dirty="0" err="1" smtClean="0"/>
              <a:t>Iy</a:t>
            </a:r>
            <a:r>
              <a:rPr lang="zh-TW" altLang="en-US" dirty="0" smtClean="0"/>
              <a:t>的水平和垂直微分。</a:t>
            </a:r>
          </a:p>
          <a:p>
            <a:r>
              <a:rPr lang="zh-TW" altLang="en-US" dirty="0" smtClean="0"/>
              <a:t>步驟</a:t>
            </a:r>
            <a:r>
              <a:rPr lang="en-US" altLang="zh-TW" dirty="0" smtClean="0"/>
              <a:t>2</a:t>
            </a:r>
            <a:r>
              <a:rPr lang="zh-TW" altLang="en-US" dirty="0" smtClean="0"/>
              <a:t>：計算與這些梯度的外積相對應的三個圖像（</a:t>
            </a:r>
            <a:r>
              <a:rPr lang="en-US" altLang="zh-TW" dirty="0" smtClean="0"/>
              <a:t>Ix2</a:t>
            </a:r>
            <a:r>
              <a:rPr lang="zh-TW" altLang="en-US" dirty="0" smtClean="0"/>
              <a:t>，</a:t>
            </a:r>
            <a:r>
              <a:rPr lang="en-US" altLang="zh-TW" dirty="0" smtClean="0"/>
              <a:t>Iy2</a:t>
            </a:r>
            <a:r>
              <a:rPr lang="zh-TW" altLang="en-US" dirty="0" smtClean="0"/>
              <a:t>，</a:t>
            </a:r>
            <a:r>
              <a:rPr lang="en-US" altLang="zh-TW" dirty="0" err="1" smtClean="0"/>
              <a:t>IxIy</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17</a:t>
            </a:fld>
            <a:endParaRPr lang="zh-TW" altLang="en-US"/>
          </a:p>
        </p:txBody>
      </p:sp>
    </p:spTree>
    <p:extLst>
      <p:ext uri="{BB962C8B-B14F-4D97-AF65-F5344CB8AC3E}">
        <p14:creationId xmlns:p14="http://schemas.microsoft.com/office/powerpoint/2010/main" val="144917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步驟</a:t>
            </a:r>
            <a:r>
              <a:rPr lang="en-US" altLang="zh-TW" dirty="0" smtClean="0"/>
              <a:t>3</a:t>
            </a:r>
            <a:r>
              <a:rPr lang="zh-TW" altLang="en-US" dirty="0" smtClean="0"/>
              <a:t>：用較大的高斯（加權核）卷積這些圖像中的每一個。</a:t>
            </a:r>
          </a:p>
          <a:p>
            <a:r>
              <a:rPr lang="zh-TW" altLang="en-US" dirty="0" smtClean="0"/>
              <a:t>步驟</a:t>
            </a:r>
            <a:r>
              <a:rPr lang="en-US" altLang="zh-TW" dirty="0" smtClean="0"/>
              <a:t>4</a:t>
            </a:r>
            <a:r>
              <a:rPr lang="zh-TW" altLang="en-US" dirty="0" smtClean="0"/>
              <a:t>：使用上述公式之一來計算標量利益度量。</a:t>
            </a:r>
          </a:p>
          <a:p>
            <a:r>
              <a:rPr lang="zh-TW" altLang="en-US" dirty="0" smtClean="0"/>
              <a:t>步驟</a:t>
            </a:r>
            <a:r>
              <a:rPr lang="en-US" altLang="zh-TW" dirty="0" smtClean="0"/>
              <a:t>5</a:t>
            </a:r>
            <a:r>
              <a:rPr lang="zh-TW" altLang="en-US" dirty="0" smtClean="0"/>
              <a:t>：找到高於特定閾值的局部最大值，並將其報告為檢測到的特徵點位置。</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18</a:t>
            </a:fld>
            <a:endParaRPr lang="zh-TW" altLang="en-US"/>
          </a:p>
        </p:txBody>
      </p:sp>
    </p:spTree>
    <p:extLst>
      <p:ext uri="{BB962C8B-B14F-4D97-AF65-F5344CB8AC3E}">
        <p14:creationId xmlns:p14="http://schemas.microsoft.com/office/powerpoint/2010/main" val="283539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簡單地找到局部最大值 </a:t>
            </a:r>
            <a:r>
              <a:rPr lang="en-US" altLang="zh-TW" dirty="0" smtClean="0"/>
              <a:t>- &gt;</a:t>
            </a:r>
            <a:r>
              <a:rPr lang="zh-TW" altLang="en-US" dirty="0" smtClean="0"/>
              <a:t>特徵點的不均勻分佈</a:t>
            </a:r>
          </a:p>
          <a:p>
            <a:r>
              <a:rPr lang="zh-TW" altLang="en-US" dirty="0" smtClean="0"/>
              <a:t>檢測以下功能：</a:t>
            </a:r>
          </a:p>
          <a:p>
            <a:r>
              <a:rPr lang="zh-TW" altLang="en-US" dirty="0" smtClean="0"/>
              <a:t>局部最大值</a:t>
            </a:r>
          </a:p>
          <a:p>
            <a:r>
              <a:rPr lang="zh-TW" altLang="en-US" dirty="0" smtClean="0"/>
              <a:t>響應值大於其在半徑</a:t>
            </a:r>
            <a:r>
              <a:rPr lang="en-US" altLang="zh-TW" dirty="0" smtClean="0"/>
              <a:t>r</a:t>
            </a:r>
            <a:r>
              <a:rPr lang="zh-TW" altLang="en-US" dirty="0" smtClean="0"/>
              <a:t>內的所有鄰居</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19</a:t>
            </a:fld>
            <a:endParaRPr lang="zh-TW" altLang="en-US"/>
          </a:p>
        </p:txBody>
      </p:sp>
    </p:spTree>
    <p:extLst>
      <p:ext uri="{BB962C8B-B14F-4D97-AF65-F5344CB8AC3E}">
        <p14:creationId xmlns:p14="http://schemas.microsoft.com/office/powerpoint/2010/main" val="11398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自適應非最大抑制（</a:t>
            </a:r>
            <a:r>
              <a:rPr lang="en-US" altLang="zh-TW" dirty="0" smtClean="0"/>
              <a:t>ANMS</a:t>
            </a:r>
            <a:r>
              <a:rPr lang="zh-TW" altLang="en-US" dirty="0" smtClean="0"/>
              <a:t>）（</a:t>
            </a:r>
            <a:r>
              <a:rPr lang="en-US" altLang="zh-TW" dirty="0" smtClean="0"/>
              <a:t>2/2</a:t>
            </a:r>
            <a:r>
              <a:rPr lang="zh-TW" altLang="en-US" dirty="0" smtClean="0"/>
              <a:t>）</a:t>
            </a:r>
            <a:endParaRPr lang="en-US" altLang="zh-TW" dirty="0" smtClean="0"/>
          </a:p>
          <a:p>
            <a:r>
              <a:rPr lang="zh-TW" altLang="en-US" dirty="0" smtClean="0"/>
              <a:t>自適應非最大抑制</a:t>
            </a:r>
            <a:endParaRPr lang="en-US" altLang="zh-TW" dirty="0" smtClean="0"/>
          </a:p>
          <a:p>
            <a:r>
              <a:rPr lang="zh-TW" altLang="en-US" dirty="0" smtClean="0"/>
              <a:t>上面的兩個圖像示出最強的</a:t>
            </a:r>
            <a:r>
              <a:rPr lang="en-US" altLang="zh-TW" dirty="0" smtClean="0"/>
              <a:t>250</a:t>
            </a:r>
            <a:r>
              <a:rPr lang="zh-TW" altLang="en-US" dirty="0" smtClean="0"/>
              <a:t>和</a:t>
            </a:r>
            <a:r>
              <a:rPr lang="en-US" altLang="zh-TW" dirty="0" smtClean="0"/>
              <a:t>500</a:t>
            </a:r>
            <a:r>
              <a:rPr lang="zh-TW" altLang="en-US" dirty="0" smtClean="0"/>
              <a:t>個興趣點，而下面的兩個圖像示出利用自適應非最大抑制選擇的興趣點以及相應的抑制半徑</a:t>
            </a:r>
            <a:r>
              <a:rPr lang="en-US" altLang="zh-TW" dirty="0" smtClean="0"/>
              <a:t>r</a:t>
            </a:r>
          </a:p>
          <a:p>
            <a:r>
              <a:rPr lang="zh-TW" altLang="en-US" dirty="0" smtClean="0"/>
              <a:t>注意後面的特徵如何具有跨越圖像的移動均勻的空間分佈</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20</a:t>
            </a:fld>
            <a:endParaRPr lang="zh-TW" altLang="en-US"/>
          </a:p>
        </p:txBody>
      </p:sp>
    </p:spTree>
    <p:extLst>
      <p:ext uri="{BB962C8B-B14F-4D97-AF65-F5344CB8AC3E}">
        <p14:creationId xmlns:p14="http://schemas.microsoft.com/office/powerpoint/2010/main" val="229447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測量重複性</a:t>
            </a:r>
            <a:endParaRPr lang="en-US" altLang="zh-TW" dirty="0" smtClean="0"/>
          </a:p>
          <a:p>
            <a:r>
              <a:rPr lang="zh-TW" altLang="en-US" dirty="0" smtClean="0"/>
              <a:t>我們應該在大量檢測到的特徵點中使用哪些特徵點？</a:t>
            </a:r>
          </a:p>
          <a:p>
            <a:r>
              <a:rPr lang="zh-TW" altLang="en-US" dirty="0" smtClean="0"/>
              <a:t>測量應用旋轉後的重複性，刻度變化，照明變化，視點變化和增加噪聲。</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21</a:t>
            </a:fld>
            <a:endParaRPr lang="zh-TW" altLang="en-US"/>
          </a:p>
        </p:txBody>
      </p:sp>
    </p:spTree>
    <p:extLst>
      <p:ext uri="{BB962C8B-B14F-4D97-AF65-F5344CB8AC3E}">
        <p14:creationId xmlns:p14="http://schemas.microsoft.com/office/powerpoint/2010/main" val="279135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兩對要匹配的圖像。</a:t>
            </a:r>
          </a:p>
          <a:p>
            <a:r>
              <a:rPr lang="zh-TW" altLang="en-US" dirty="0" smtClean="0"/>
              <a:t>什麼特徵的種類可以用來建立這些圖像之間的一組對應關係？</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a:t>
            </a:fld>
            <a:endParaRPr lang="zh-TW" altLang="en-US"/>
          </a:p>
        </p:txBody>
      </p:sp>
    </p:spTree>
    <p:extLst>
      <p:ext uri="{BB962C8B-B14F-4D97-AF65-F5344CB8AC3E}">
        <p14:creationId xmlns:p14="http://schemas.microsoft.com/office/powerpoint/2010/main" val="87617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問題：如果圖像中沒有好的特徵點？</a:t>
            </a:r>
          </a:p>
          <a:p>
            <a:r>
              <a:rPr lang="zh-TW" altLang="en-US" dirty="0" smtClean="0"/>
              <a:t>解決方案：多尺度</a:t>
            </a:r>
            <a:endParaRPr lang="en-US" altLang="zh-TW" dirty="0" smtClean="0"/>
          </a:p>
          <a:p>
            <a:r>
              <a:rPr lang="zh-TW" altLang="en-US" dirty="0" smtClean="0"/>
              <a:t>多尺度方向的小塊（</a:t>
            </a:r>
            <a:r>
              <a:rPr lang="en-US" altLang="zh-TW" dirty="0" smtClean="0"/>
              <a:t>MOPS</a:t>
            </a:r>
            <a:r>
              <a:rPr lang="zh-TW" altLang="en-US" dirty="0" smtClean="0"/>
              <a:t>）在五個金字塔水平抽取</a:t>
            </a:r>
            <a:endParaRPr lang="en-US" altLang="zh-TW" dirty="0" smtClean="0"/>
          </a:p>
          <a:p>
            <a:r>
              <a:rPr lang="zh-TW" altLang="en-US" dirty="0" smtClean="0"/>
              <a:t>框示出特徵方向和從中描述符矢量被採樣的區域</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22</a:t>
            </a:fld>
            <a:endParaRPr lang="zh-TW" altLang="en-US"/>
          </a:p>
        </p:txBody>
      </p:sp>
    </p:spTree>
    <p:extLst>
      <p:ext uri="{BB962C8B-B14F-4D97-AF65-F5344CB8AC3E}">
        <p14:creationId xmlns:p14="http://schemas.microsoft.com/office/powerpoint/2010/main" val="3185644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示例圖像（</a:t>
            </a:r>
            <a:r>
              <a:rPr lang="en-US" altLang="zh-TW" dirty="0" smtClean="0"/>
              <a:t>a</a:t>
            </a:r>
            <a:r>
              <a:rPr lang="zh-TW" altLang="en-US" dirty="0" smtClean="0"/>
              <a:t>）和兩個不同的興趣算子響應：（</a:t>
            </a:r>
            <a:r>
              <a:rPr lang="en-US" altLang="zh-TW" dirty="0" smtClean="0"/>
              <a:t>b</a:t>
            </a:r>
            <a:r>
              <a:rPr lang="zh-TW" altLang="en-US" dirty="0" smtClean="0"/>
              <a:t>）</a:t>
            </a:r>
            <a:r>
              <a:rPr lang="en-US" altLang="zh-TW" dirty="0" smtClean="0"/>
              <a:t>Harris; </a:t>
            </a:r>
            <a:r>
              <a:rPr lang="zh-TW" altLang="en-US" dirty="0" smtClean="0"/>
              <a:t>（</a:t>
            </a:r>
            <a:r>
              <a:rPr lang="en-US" altLang="zh-TW" dirty="0" smtClean="0"/>
              <a:t>c</a:t>
            </a:r>
            <a:r>
              <a:rPr lang="zh-TW" altLang="en-US" dirty="0" smtClean="0"/>
              <a:t>）</a:t>
            </a:r>
            <a:r>
              <a:rPr lang="en-US" altLang="zh-TW" dirty="0" err="1" smtClean="0"/>
              <a:t>DoG</a:t>
            </a:r>
            <a:r>
              <a:rPr lang="zh-TW" altLang="en-US" dirty="0" smtClean="0"/>
              <a:t>。</a:t>
            </a:r>
          </a:p>
          <a:p>
            <a:r>
              <a:rPr lang="zh-TW" altLang="en-US" dirty="0" smtClean="0"/>
              <a:t>局部最大值顯示為紅點。</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23</a:t>
            </a:fld>
            <a:endParaRPr lang="zh-TW" altLang="en-US"/>
          </a:p>
        </p:txBody>
      </p:sp>
    </p:spTree>
    <p:extLst>
      <p:ext uri="{BB962C8B-B14F-4D97-AF65-F5344CB8AC3E}">
        <p14:creationId xmlns:p14="http://schemas.microsoft.com/office/powerpoint/2010/main" val="425507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即使在補償這些變化之後，圖像塊的局部外觀通常仍然在圖像之間變化。 我們如何使圖像描述符對這種變化更不變，同時仍然保持不同（非對應）補丁之間的可辨別性？</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差異的平方和</a:t>
            </a:r>
          </a:p>
          <a:p>
            <a:r>
              <a:rPr lang="zh-TW" altLang="en-US" sz="1200" kern="1200" baseline="0" dirty="0" smtClean="0">
                <a:solidFill>
                  <a:schemeClr val="tx1"/>
                </a:solidFill>
                <a:latin typeface="+mn-lt"/>
                <a:ea typeface="+mn-ea"/>
                <a:cs typeface="+mn-cs"/>
              </a:rPr>
              <a:t>歸一化互相關（第</a:t>
            </a:r>
            <a:r>
              <a:rPr lang="en-US" altLang="zh-TW" sz="1200" kern="1200" baseline="0" dirty="0" smtClean="0">
                <a:solidFill>
                  <a:schemeClr val="tx1"/>
                </a:solidFill>
                <a:latin typeface="+mn-lt"/>
                <a:ea typeface="+mn-ea"/>
                <a:cs typeface="+mn-cs"/>
              </a:rPr>
              <a:t>8</a:t>
            </a:r>
            <a:r>
              <a:rPr lang="zh-TW" altLang="en-US" sz="1200" kern="1200" baseline="0" dirty="0" smtClean="0">
                <a:solidFill>
                  <a:schemeClr val="tx1"/>
                </a:solidFill>
                <a:latin typeface="+mn-lt"/>
                <a:ea typeface="+mn-ea"/>
                <a:cs typeface="+mn-cs"/>
              </a:rPr>
              <a:t>章）</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Even after compensating for these changes, the local appearance of image patches will usually still vary from image to image. How can we make image descriptors more invariant to such changes, while still preserving </a:t>
            </a:r>
            <a:r>
              <a:rPr lang="en-US" altLang="zh-TW" sz="1200" kern="1200" baseline="0" dirty="0" err="1" smtClean="0">
                <a:solidFill>
                  <a:schemeClr val="tx1"/>
                </a:solidFill>
                <a:latin typeface="+mn-lt"/>
                <a:ea typeface="+mn-ea"/>
                <a:cs typeface="+mn-cs"/>
              </a:rPr>
              <a:t>discriminability</a:t>
            </a:r>
            <a:r>
              <a:rPr lang="en-US" altLang="zh-TW" sz="1200" kern="1200" baseline="0" dirty="0" smtClean="0">
                <a:solidFill>
                  <a:schemeClr val="tx1"/>
                </a:solidFill>
                <a:latin typeface="+mn-lt"/>
                <a:ea typeface="+mn-ea"/>
                <a:cs typeface="+mn-cs"/>
              </a:rPr>
              <a:t> between different (non-corresponding) patches?</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24</a:t>
            </a:fld>
            <a:endParaRPr lang="zh-TW" altLang="en-US"/>
          </a:p>
        </p:txBody>
      </p:sp>
    </p:spTree>
    <p:extLst>
      <p:ext uri="{BB962C8B-B14F-4D97-AF65-F5344CB8AC3E}">
        <p14:creationId xmlns:p14="http://schemas.microsoft.com/office/powerpoint/2010/main" val="15587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使用高斯金字塔的“子八度”差異的尺度空間特徵檢測</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減去“亞八度”高斯金字塔的相鄰級以產生高斯圖像的差異</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通過將像素與其</a:t>
            </a:r>
            <a:r>
              <a:rPr lang="en-US" altLang="zh-TW" sz="1200" kern="1200" baseline="0" dirty="0" smtClean="0">
                <a:solidFill>
                  <a:schemeClr val="tx1"/>
                </a:solidFill>
                <a:latin typeface="+mn-lt"/>
                <a:ea typeface="+mn-ea"/>
                <a:cs typeface="+mn-cs"/>
              </a:rPr>
              <a:t>26</a:t>
            </a:r>
            <a:r>
              <a:rPr lang="zh-TW" altLang="en-US" sz="1200" kern="1200" baseline="0" dirty="0" smtClean="0">
                <a:solidFill>
                  <a:schemeClr val="tx1"/>
                </a:solidFill>
                <a:latin typeface="+mn-lt"/>
                <a:ea typeface="+mn-ea"/>
                <a:cs typeface="+mn-cs"/>
              </a:rPr>
              <a:t>個鄰居進行比較來檢測所得到的</a:t>
            </a:r>
            <a:r>
              <a:rPr lang="en-US" altLang="zh-TW" sz="1200" kern="1200" baseline="0" dirty="0" smtClean="0">
                <a:solidFill>
                  <a:schemeClr val="tx1"/>
                </a:solidFill>
                <a:latin typeface="+mn-lt"/>
                <a:ea typeface="+mn-ea"/>
                <a:cs typeface="+mn-cs"/>
              </a:rPr>
              <a:t>3D</a:t>
            </a:r>
            <a:r>
              <a:rPr lang="zh-TW" altLang="en-US" sz="1200" kern="1200" baseline="0" dirty="0" smtClean="0">
                <a:solidFill>
                  <a:schemeClr val="tx1"/>
                </a:solidFill>
                <a:latin typeface="+mn-lt"/>
                <a:ea typeface="+mn-ea"/>
                <a:cs typeface="+mn-cs"/>
              </a:rPr>
              <a:t>體積中的極值</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Performing the same operations at multiple resolutions in a pyramid and then matching features at the</a:t>
            </a:r>
          </a:p>
          <a:p>
            <a:r>
              <a:rPr lang="en-US" altLang="zh-TW" sz="1200" kern="1200" baseline="0" dirty="0" smtClean="0">
                <a:solidFill>
                  <a:schemeClr val="tx1"/>
                </a:solidFill>
                <a:latin typeface="+mn-lt"/>
                <a:ea typeface="+mn-ea"/>
                <a:cs typeface="+mn-cs"/>
              </a:rPr>
              <a:t>same level.</a:t>
            </a:r>
          </a:p>
          <a:p>
            <a:r>
              <a:rPr lang="en-US" altLang="zh-TW" sz="1200" kern="1200" baseline="0" dirty="0" smtClean="0">
                <a:solidFill>
                  <a:schemeClr val="tx1"/>
                </a:solidFill>
                <a:latin typeface="+mn-lt"/>
                <a:ea typeface="+mn-ea"/>
                <a:cs typeface="+mn-cs"/>
              </a:rPr>
              <a:t>Needs Sub-pixel accuracy, Remove low contrast, and Remove edge</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25</a:t>
            </a:fld>
            <a:endParaRPr lang="zh-TW" altLang="en-US"/>
          </a:p>
        </p:txBody>
      </p:sp>
    </p:spTree>
    <p:extLst>
      <p:ext uri="{BB962C8B-B14F-4D97-AF65-F5344CB8AC3E}">
        <p14:creationId xmlns:p14="http://schemas.microsoft.com/office/powerpoint/2010/main" val="334339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更簡單的</a:t>
            </a:r>
            <a:r>
              <a:rPr lang="en-US" altLang="zh-TW" dirty="0" smtClean="0"/>
              <a:t>SIFT</a:t>
            </a:r>
            <a:r>
              <a:rPr lang="zh-TW" altLang="en-US" dirty="0" smtClean="0"/>
              <a:t>，沒有每個規模的</a:t>
            </a:r>
            <a:r>
              <a:rPr lang="en-US" altLang="zh-TW" dirty="0" err="1" smtClean="0"/>
              <a:t>DoG</a:t>
            </a:r>
            <a:endParaRPr lang="en-US" altLang="zh-TW" dirty="0" smtClean="0"/>
          </a:p>
          <a:p>
            <a:r>
              <a:rPr lang="zh-TW" altLang="en-US" dirty="0" smtClean="0"/>
              <a:t>用於圖像拼接，等等</a:t>
            </a:r>
          </a:p>
          <a:p>
            <a:r>
              <a:rPr lang="zh-TW" altLang="en-US" dirty="0" smtClean="0"/>
              <a:t>檢測器：哈里斯角檢測器</a:t>
            </a:r>
          </a:p>
          <a:p>
            <a:r>
              <a:rPr lang="zh-TW" altLang="en-US" dirty="0" smtClean="0"/>
              <a:t>多尺度 </a:t>
            </a:r>
            <a:r>
              <a:rPr lang="en-US" altLang="zh-TW" dirty="0" smtClean="0"/>
              <a:t>- &gt;</a:t>
            </a:r>
            <a:r>
              <a:rPr lang="zh-TW" altLang="en-US" dirty="0" smtClean="0"/>
              <a:t>使程序健壯</a:t>
            </a:r>
          </a:p>
          <a:p>
            <a:r>
              <a:rPr lang="en-US" altLang="zh-TW" dirty="0" err="1" smtClean="0"/>
              <a:t>DoG</a:t>
            </a:r>
            <a:r>
              <a:rPr lang="zh-TW" altLang="en-US" dirty="0" smtClean="0"/>
              <a:t>：高斯差分</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26</a:t>
            </a:fld>
            <a:endParaRPr lang="zh-TW" altLang="en-US"/>
          </a:p>
        </p:txBody>
      </p:sp>
    </p:spTree>
    <p:extLst>
      <p:ext uri="{BB962C8B-B14F-4D97-AF65-F5344CB8AC3E}">
        <p14:creationId xmlns:p14="http://schemas.microsoft.com/office/powerpoint/2010/main" val="153965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最簡單的可能取向估計是在關鍵點周圍的區域內的平均梯度。</a:t>
            </a:r>
          </a:p>
          <a:p>
            <a:r>
              <a:rPr lang="zh-TW" altLang="en-US" sz="1200" kern="1200" baseline="0" dirty="0" smtClean="0">
                <a:solidFill>
                  <a:schemeClr val="tx1"/>
                </a:solidFill>
                <a:latin typeface="+mn-lt"/>
                <a:ea typeface="+mn-ea"/>
                <a:cs typeface="+mn-cs"/>
              </a:rPr>
              <a:t>例如：高斯加權函數，在關鍵點周圍計算的方向的直方圖</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The simplest possible orientation estimate is the average gradient within a region around the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a:t>
            </a:r>
          </a:p>
          <a:p>
            <a:r>
              <a:rPr lang="en-US" altLang="zh-TW" sz="1200" kern="1200" baseline="0" dirty="0" smtClean="0">
                <a:solidFill>
                  <a:schemeClr val="tx1"/>
                </a:solidFill>
                <a:latin typeface="+mn-lt"/>
                <a:ea typeface="+mn-ea"/>
                <a:cs typeface="+mn-cs"/>
              </a:rPr>
              <a:t>Ex: Gaussian weighting function, histogram of orientations computed around the </a:t>
            </a:r>
            <a:r>
              <a:rPr lang="en-US" altLang="zh-TW" sz="1200" kern="1200" baseline="0" dirty="0" err="1" smtClean="0">
                <a:solidFill>
                  <a:schemeClr val="tx1"/>
                </a:solidFill>
                <a:latin typeface="+mn-lt"/>
                <a:ea typeface="+mn-ea"/>
                <a:cs typeface="+mn-cs"/>
              </a:rPr>
              <a:t>keypoint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27</a:t>
            </a:fld>
            <a:endParaRPr lang="zh-TW" altLang="en-US"/>
          </a:p>
        </p:txBody>
      </p:sp>
    </p:spTree>
    <p:extLst>
      <p:ext uri="{BB962C8B-B14F-4D97-AF65-F5344CB8AC3E}">
        <p14:creationId xmlns:p14="http://schemas.microsoft.com/office/powerpoint/2010/main" val="2599159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Lowe's</a:t>
            </a:r>
            <a:r>
              <a:rPr lang="zh-TW" altLang="en-US" dirty="0" smtClean="0"/>
              <a:t>（</a:t>
            </a:r>
            <a:r>
              <a:rPr lang="en-US" altLang="zh-TW" dirty="0" smtClean="0"/>
              <a:t>2004</a:t>
            </a:r>
            <a:r>
              <a:rPr lang="zh-TW" altLang="en-US" dirty="0" smtClean="0"/>
              <a:t>）尺度不變特徵變換（</a:t>
            </a:r>
            <a:r>
              <a:rPr lang="en-US" altLang="zh-TW" dirty="0" smtClean="0"/>
              <a:t>SIFT</a:t>
            </a:r>
            <a:r>
              <a:rPr lang="zh-TW" altLang="en-US" dirty="0" smtClean="0"/>
              <a:t>）的示意圖。 在每個像素處計算梯度方向和幅度，然後通過高斯衰減（藍色圓圈）加權。 然後使用三線性內插在每個子區域中計算加權梯度定向直方圖。 雖然該圖示出了</a:t>
            </a:r>
            <a:r>
              <a:rPr lang="en-US" altLang="zh-TW" dirty="0" smtClean="0"/>
              <a:t>8×8</a:t>
            </a:r>
            <a:r>
              <a:rPr lang="zh-TW" altLang="en-US" dirty="0" smtClean="0"/>
              <a:t>像素塊和</a:t>
            </a:r>
            <a:r>
              <a:rPr lang="en-US" altLang="zh-TW" dirty="0" smtClean="0"/>
              <a:t>2×2</a:t>
            </a:r>
            <a:r>
              <a:rPr lang="zh-TW" altLang="en-US" dirty="0" smtClean="0"/>
              <a:t>描述符陣列，但是</a:t>
            </a:r>
            <a:r>
              <a:rPr lang="en-US" altLang="zh-TW" dirty="0" smtClean="0"/>
              <a:t>Lowe</a:t>
            </a:r>
            <a:r>
              <a:rPr lang="zh-TW" altLang="en-US" dirty="0" smtClean="0"/>
              <a:t>的實際實現使用</a:t>
            </a:r>
            <a:r>
              <a:rPr lang="en-US" altLang="zh-TW" dirty="0" smtClean="0"/>
              <a:t>16×16</a:t>
            </a:r>
            <a:r>
              <a:rPr lang="zh-TW" altLang="en-US" dirty="0" smtClean="0"/>
              <a:t>塊和</a:t>
            </a:r>
            <a:r>
              <a:rPr lang="en-US" altLang="zh-TW" dirty="0" smtClean="0"/>
              <a:t>8×8</a:t>
            </a:r>
            <a:r>
              <a:rPr lang="zh-TW" altLang="en-US" dirty="0" smtClean="0"/>
              <a:t>直方圖的</a:t>
            </a:r>
            <a:r>
              <a:rPr lang="en-US" altLang="zh-TW" dirty="0" smtClean="0"/>
              <a:t>4×4</a:t>
            </a:r>
            <a:r>
              <a:rPr lang="zh-TW" altLang="en-US" dirty="0" smtClean="0"/>
              <a:t>陣列</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28</a:t>
            </a:fld>
            <a:endParaRPr lang="zh-TW" altLang="en-US"/>
          </a:p>
        </p:txBody>
      </p:sp>
    </p:spTree>
    <p:extLst>
      <p:ext uri="{BB962C8B-B14F-4D97-AF65-F5344CB8AC3E}">
        <p14:creationId xmlns:p14="http://schemas.microsoft.com/office/powerpoint/2010/main" val="3453309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僅適用於灰度圖像</a:t>
            </a:r>
          </a:p>
          <a:p>
            <a:r>
              <a:rPr lang="zh-TW" altLang="en-US" dirty="0" smtClean="0"/>
              <a:t>隨著門檻值的改變，增量地增加像素。</a:t>
            </a:r>
          </a:p>
          <a:p>
            <a:r>
              <a:rPr lang="zh-TW" altLang="en-US" dirty="0" smtClean="0"/>
              <a:t>最大穩定性：相對於門檻值的面積變化率最小</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29</a:t>
            </a:fld>
            <a:endParaRPr lang="zh-TW" altLang="en-US"/>
          </a:p>
        </p:txBody>
      </p:sp>
    </p:spTree>
    <p:extLst>
      <p:ext uri="{BB962C8B-B14F-4D97-AF65-F5344CB8AC3E}">
        <p14:creationId xmlns:p14="http://schemas.microsoft.com/office/powerpoint/2010/main" val="419358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兩個科目：</a:t>
            </a:r>
          </a:p>
          <a:p>
            <a:r>
              <a:rPr lang="zh-TW" altLang="en-US" dirty="0" smtClean="0"/>
              <a:t>選擇匹配策略</a:t>
            </a:r>
          </a:p>
          <a:p>
            <a:r>
              <a:rPr lang="zh-TW" altLang="en-US" dirty="0" smtClean="0"/>
              <a:t>設計高效的數據結構和算法來執行這種匹配</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30</a:t>
            </a:fld>
            <a:endParaRPr lang="zh-TW" altLang="en-US"/>
          </a:p>
        </p:txBody>
      </p:sp>
    </p:spTree>
    <p:extLst>
      <p:ext uri="{BB962C8B-B14F-4D97-AF65-F5344CB8AC3E}">
        <p14:creationId xmlns:p14="http://schemas.microsoft.com/office/powerpoint/2010/main" val="3970163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最簡單的方法：設置距離閾值並在此閾值內匹配。</a:t>
            </a:r>
            <a:endParaRPr lang="en-US" altLang="zh-TW" dirty="0" smtClean="0"/>
          </a:p>
          <a:p>
            <a:r>
              <a:rPr lang="zh-TW" altLang="en-US" dirty="0" smtClean="0"/>
              <a:t>假陽性和陰性的例子。 黑色數字</a:t>
            </a:r>
            <a:r>
              <a:rPr lang="en-US" altLang="zh-TW" dirty="0" smtClean="0"/>
              <a:t>1</a:t>
            </a:r>
            <a:r>
              <a:rPr lang="zh-TW" altLang="en-US" dirty="0" smtClean="0"/>
              <a:t>和</a:t>
            </a:r>
            <a:r>
              <a:rPr lang="en-US" altLang="zh-TW" dirty="0" smtClean="0"/>
              <a:t>2</a:t>
            </a:r>
            <a:r>
              <a:rPr lang="zh-TW" altLang="en-US" dirty="0" smtClean="0"/>
              <a:t>是特徵</a:t>
            </a:r>
          </a:p>
          <a:p>
            <a:r>
              <a:rPr lang="zh-TW" altLang="en-US" dirty="0" smtClean="0"/>
              <a:t>與其他圖像中的特徵的數據庫匹配。 在電流閾值設置</a:t>
            </a:r>
          </a:p>
          <a:p>
            <a:r>
              <a:rPr lang="zh-TW" altLang="en-US" dirty="0" smtClean="0"/>
              <a:t>（黑色圓圈），綠色</a:t>
            </a:r>
            <a:r>
              <a:rPr lang="en-US" altLang="zh-TW" dirty="0" smtClean="0"/>
              <a:t>1</a:t>
            </a:r>
            <a:r>
              <a:rPr lang="zh-TW" altLang="en-US" dirty="0" smtClean="0"/>
              <a:t>是真陽性（良好匹配），藍色</a:t>
            </a:r>
            <a:r>
              <a:rPr lang="en-US" altLang="zh-TW" dirty="0" smtClean="0"/>
              <a:t>1</a:t>
            </a:r>
            <a:r>
              <a:rPr lang="zh-TW" altLang="en-US" dirty="0" smtClean="0"/>
              <a:t>是假陰性（不能</a:t>
            </a:r>
          </a:p>
          <a:p>
            <a:r>
              <a:rPr lang="zh-TW" altLang="en-US" dirty="0" smtClean="0"/>
              <a:t>匹配），而紅色</a:t>
            </a:r>
            <a:r>
              <a:rPr lang="en-US" altLang="zh-TW" dirty="0" smtClean="0"/>
              <a:t>3</a:t>
            </a:r>
            <a:r>
              <a:rPr lang="zh-TW" altLang="en-US" dirty="0" smtClean="0"/>
              <a:t>是假陽性（不正確匹配）。 如果我們設置閾值更高（虛線</a:t>
            </a:r>
          </a:p>
          <a:p>
            <a:r>
              <a:rPr lang="zh-TW" altLang="en-US" dirty="0" smtClean="0"/>
              <a:t>圓），藍色</a:t>
            </a:r>
            <a:r>
              <a:rPr lang="en-US" altLang="zh-TW" dirty="0" smtClean="0"/>
              <a:t>1</a:t>
            </a:r>
            <a:r>
              <a:rPr lang="zh-TW" altLang="en-US" dirty="0" smtClean="0"/>
              <a:t>變為真陽性，但棕色</a:t>
            </a:r>
            <a:r>
              <a:rPr lang="en-US" altLang="zh-TW" dirty="0" smtClean="0"/>
              <a:t>4</a:t>
            </a:r>
            <a:r>
              <a:rPr lang="zh-TW" altLang="en-US" dirty="0" smtClean="0"/>
              <a:t>變為額外的假陽性。</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31</a:t>
            </a:fld>
            <a:endParaRPr lang="zh-TW" altLang="en-US"/>
          </a:p>
        </p:txBody>
      </p:sp>
    </p:spTree>
    <p:extLst>
      <p:ext uri="{BB962C8B-B14F-4D97-AF65-F5344CB8AC3E}">
        <p14:creationId xmlns:p14="http://schemas.microsoft.com/office/powerpoint/2010/main" val="203270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有兩種主要方法：</a:t>
            </a:r>
          </a:p>
          <a:p>
            <a:r>
              <a:rPr lang="zh-TW" altLang="en-US" dirty="0" smtClean="0"/>
              <a:t>在一個圖像中查找可使用區域搜索技術進行精確跟踪的功能。 （例如，視頻序列）</a:t>
            </a:r>
          </a:p>
          <a:p>
            <a:r>
              <a:rPr lang="zh-TW" altLang="en-US" dirty="0" smtClean="0"/>
              <a:t>獨立檢測所考慮的所有圖像中的特徵，然後根據其局部外觀匹配特徵。 （例如，拼接全景，建立對應）</a:t>
            </a:r>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a:t>
            </a:fld>
            <a:endParaRPr lang="zh-TW" altLang="en-US"/>
          </a:p>
        </p:txBody>
      </p:sp>
    </p:spTree>
    <p:extLst>
      <p:ext uri="{BB962C8B-B14F-4D97-AF65-F5344CB8AC3E}">
        <p14:creationId xmlns:p14="http://schemas.microsoft.com/office/powerpoint/2010/main" val="1027670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AB: </a:t>
            </a:r>
          </a:p>
          <a:p>
            <a:r>
              <a:rPr lang="en-US" altLang="zh-TW" dirty="0" smtClean="0"/>
              <a:t>A = T or F, means whether the result is correct</a:t>
            </a:r>
          </a:p>
          <a:p>
            <a:r>
              <a:rPr lang="en-US" altLang="zh-TW" dirty="0" smtClean="0"/>
              <a:t>B = P or N, means the result should be correct or not</a:t>
            </a:r>
          </a:p>
          <a:p>
            <a:r>
              <a:rPr lang="en-US" altLang="zh-TW" dirty="0" smtClean="0"/>
              <a:t>TPR (</a:t>
            </a:r>
            <a:r>
              <a:rPr lang="en-US" altLang="zh-TW" sz="1200" kern="1200" baseline="0" dirty="0" smtClean="0">
                <a:solidFill>
                  <a:schemeClr val="tx1"/>
                </a:solidFill>
                <a:latin typeface="+mn-lt"/>
                <a:ea typeface="+mn-ea"/>
                <a:cs typeface="+mn-cs"/>
              </a:rPr>
              <a:t>true positive rate</a:t>
            </a:r>
            <a:r>
              <a:rPr lang="en-US" altLang="zh-TW" dirty="0" smtClean="0"/>
              <a:t>) = TP / (TP + FN) = TP / P</a:t>
            </a:r>
          </a:p>
          <a:p>
            <a:r>
              <a:rPr lang="en-US" altLang="zh-TW" dirty="0" smtClean="0"/>
              <a:t>FPR (</a:t>
            </a:r>
            <a:r>
              <a:rPr lang="en-US" altLang="zh-TW" sz="1200" kern="1200" baseline="0" dirty="0" smtClean="0">
                <a:solidFill>
                  <a:schemeClr val="tx1"/>
                </a:solidFill>
                <a:latin typeface="+mn-lt"/>
                <a:ea typeface="+mn-ea"/>
                <a:cs typeface="+mn-cs"/>
              </a:rPr>
              <a:t>false positive rate</a:t>
            </a:r>
            <a:r>
              <a:rPr lang="en-US" altLang="zh-TW" dirty="0" smtClean="0"/>
              <a:t>) = FP / (FP + TN) = FP / N</a:t>
            </a:r>
          </a:p>
          <a:p>
            <a:r>
              <a:rPr lang="en-US" altLang="zh-TW" dirty="0" smtClean="0"/>
              <a:t>PPV (</a:t>
            </a:r>
            <a:r>
              <a:rPr lang="en-US" altLang="zh-TW" sz="1200" kern="1200" baseline="0" dirty="0" smtClean="0">
                <a:solidFill>
                  <a:schemeClr val="tx1"/>
                </a:solidFill>
                <a:latin typeface="+mn-lt"/>
                <a:ea typeface="+mn-ea"/>
                <a:cs typeface="+mn-cs"/>
              </a:rPr>
              <a:t>positive predictive value</a:t>
            </a:r>
            <a:r>
              <a:rPr lang="en-US" altLang="zh-TW" dirty="0" smtClean="0"/>
              <a:t>) = TP / (TP + FP) = TP / P’</a:t>
            </a:r>
          </a:p>
          <a:p>
            <a:r>
              <a:rPr lang="en-US" altLang="zh-TW" dirty="0" smtClean="0"/>
              <a:t>ACC (</a:t>
            </a:r>
            <a:r>
              <a:rPr lang="en-US" altLang="zh-TW" sz="1200" kern="1200" baseline="0" dirty="0" smtClean="0">
                <a:solidFill>
                  <a:schemeClr val="tx1"/>
                </a:solidFill>
                <a:latin typeface="+mn-lt"/>
                <a:ea typeface="+mn-ea"/>
                <a:cs typeface="+mn-cs"/>
              </a:rPr>
              <a:t>accuracy</a:t>
            </a:r>
            <a:r>
              <a:rPr lang="en-US" altLang="zh-TW" dirty="0" smtClean="0"/>
              <a:t>) = (TP + TN) / (P + 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32</a:t>
            </a:fld>
            <a:endParaRPr lang="zh-TW" altLang="en-US"/>
          </a:p>
        </p:txBody>
      </p:sp>
    </p:spTree>
    <p:extLst>
      <p:ext uri="{BB962C8B-B14F-4D97-AF65-F5344CB8AC3E}">
        <p14:creationId xmlns:p14="http://schemas.microsoft.com/office/powerpoint/2010/main" val="3796910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chemeClr val="tx1"/>
                </a:solidFill>
                <a:hlinkClick r:id="rId3"/>
              </a:rPr>
              <a:t>Receiver operating characteristic </a:t>
            </a:r>
            <a:endParaRPr lang="en-US" b="0" u="none" dirty="0" smtClean="0">
              <a:solidFill>
                <a:schemeClr val="tx1"/>
              </a:solidFill>
            </a:endParaRPr>
          </a:p>
          <a:p>
            <a:endParaRPr lang="en-US" altLang="zh-TW" dirty="0" smtClean="0"/>
          </a:p>
          <a:p>
            <a:r>
              <a:rPr lang="en-US" altLang="zh-TW" dirty="0" smtClean="0"/>
              <a:t>ideally: True positive rate -&gt; 1 and False</a:t>
            </a:r>
            <a:r>
              <a:rPr lang="en-US" altLang="zh-TW" baseline="0" dirty="0" smtClean="0"/>
              <a:t> positive rate -&gt; 0</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33</a:t>
            </a:fld>
            <a:endParaRPr lang="zh-TW" altLang="en-US"/>
          </a:p>
        </p:txBody>
      </p:sp>
    </p:spTree>
    <p:extLst>
      <p:ext uri="{BB962C8B-B14F-4D97-AF65-F5344CB8AC3E}">
        <p14:creationId xmlns:p14="http://schemas.microsoft.com/office/powerpoint/2010/main" val="1690688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其他方法：</a:t>
            </a:r>
          </a:p>
          <a:p>
            <a:r>
              <a:rPr lang="zh-TW" altLang="en-US" dirty="0" smtClean="0"/>
              <a:t>最近的鄰居</a:t>
            </a:r>
          </a:p>
          <a:p>
            <a:r>
              <a:rPr lang="zh-TW" altLang="en-US" dirty="0" smtClean="0"/>
              <a:t>最近鄰居距離比</a:t>
            </a:r>
          </a:p>
          <a:p>
            <a:r>
              <a:rPr lang="zh-TW" altLang="en-US" dirty="0" smtClean="0"/>
              <a:t>最近鄰居距離比（</a:t>
            </a:r>
            <a:r>
              <a:rPr lang="en-US" altLang="zh-TW" dirty="0" smtClean="0"/>
              <a:t>NNDR</a:t>
            </a:r>
            <a:r>
              <a:rPr lang="zh-TW" altLang="en-US" dirty="0" smtClean="0"/>
              <a:t>）：</a:t>
            </a:r>
          </a:p>
          <a:p>
            <a:endParaRPr lang="zh-TW" altLang="en-US" dirty="0" smtClean="0"/>
          </a:p>
          <a:p>
            <a:endParaRPr lang="zh-TW" altLang="en-US" dirty="0" smtClean="0"/>
          </a:p>
          <a:p>
            <a:r>
              <a:rPr lang="en-US" altLang="zh-TW" dirty="0" smtClean="0"/>
              <a:t>d1</a:t>
            </a:r>
            <a:r>
              <a:rPr lang="zh-TW" altLang="en-US" dirty="0" smtClean="0"/>
              <a:t>，</a:t>
            </a:r>
            <a:r>
              <a:rPr lang="en-US" altLang="zh-TW" dirty="0" smtClean="0"/>
              <a:t>d2</a:t>
            </a:r>
            <a:r>
              <a:rPr lang="zh-TW" altLang="en-US" dirty="0" smtClean="0"/>
              <a:t>：最近和第二最近距離</a:t>
            </a:r>
          </a:p>
          <a:p>
            <a:r>
              <a:rPr lang="en-US" altLang="zh-TW" dirty="0" smtClean="0"/>
              <a:t>DA</a:t>
            </a:r>
            <a:r>
              <a:rPr lang="zh-TW" altLang="en-US" dirty="0" smtClean="0"/>
              <a:t>：目標描述符</a:t>
            </a:r>
          </a:p>
          <a:p>
            <a:r>
              <a:rPr lang="en-US" altLang="zh-TW" dirty="0" smtClean="0"/>
              <a:t>DB</a:t>
            </a:r>
            <a:r>
              <a:rPr lang="zh-TW" altLang="en-US" dirty="0" smtClean="0"/>
              <a:t>和</a:t>
            </a:r>
            <a:r>
              <a:rPr lang="en-US" altLang="zh-TW" dirty="0" smtClean="0"/>
              <a:t>DC</a:t>
            </a:r>
            <a:r>
              <a:rPr lang="zh-TW" altLang="en-US" dirty="0" smtClean="0"/>
              <a:t>：</a:t>
            </a:r>
            <a:r>
              <a:rPr lang="en-US" altLang="zh-TW" dirty="0" smtClean="0"/>
              <a:t>DA</a:t>
            </a:r>
            <a:r>
              <a:rPr lang="zh-TW" altLang="en-US" dirty="0" smtClean="0"/>
              <a:t>的最近的兩個鄰居</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34</a:t>
            </a:fld>
            <a:endParaRPr lang="zh-TW" altLang="en-US"/>
          </a:p>
        </p:txBody>
      </p:sp>
    </p:spTree>
    <p:extLst>
      <p:ext uri="{BB962C8B-B14F-4D97-AF65-F5344CB8AC3E}">
        <p14:creationId xmlns:p14="http://schemas.microsoft.com/office/powerpoint/2010/main" val="390551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固定閾值，最近鄰和最近鄰距離比匹配。 在</a:t>
            </a:r>
          </a:p>
          <a:p>
            <a:r>
              <a:rPr lang="zh-TW" altLang="en-US" dirty="0" smtClean="0"/>
              <a:t>固定距離閾值（虛線圓圈），描述符</a:t>
            </a:r>
            <a:r>
              <a:rPr lang="en-US" altLang="zh-TW" dirty="0" smtClean="0"/>
              <a:t>DA</a:t>
            </a:r>
            <a:r>
              <a:rPr lang="zh-TW" altLang="en-US" dirty="0" smtClean="0"/>
              <a:t>不能匹配</a:t>
            </a:r>
            <a:r>
              <a:rPr lang="en-US" altLang="zh-TW" dirty="0" smtClean="0"/>
              <a:t>DB</a:t>
            </a:r>
            <a:r>
              <a:rPr lang="zh-TW" altLang="en-US" dirty="0" smtClean="0"/>
              <a:t>和</a:t>
            </a:r>
            <a:r>
              <a:rPr lang="en-US" altLang="zh-TW" dirty="0" smtClean="0"/>
              <a:t>DD</a:t>
            </a:r>
            <a:r>
              <a:rPr lang="zh-TW" altLang="en-US" dirty="0" smtClean="0"/>
              <a:t>不正確</a:t>
            </a:r>
          </a:p>
          <a:p>
            <a:r>
              <a:rPr lang="zh-TW" altLang="en-US" dirty="0" smtClean="0"/>
              <a:t>匹配</a:t>
            </a:r>
            <a:r>
              <a:rPr lang="en-US" altLang="zh-TW" dirty="0" smtClean="0"/>
              <a:t>DC</a:t>
            </a:r>
            <a:r>
              <a:rPr lang="zh-TW" altLang="en-US" dirty="0" smtClean="0"/>
              <a:t>和</a:t>
            </a:r>
            <a:r>
              <a:rPr lang="en-US" altLang="zh-TW" dirty="0" smtClean="0"/>
              <a:t>DE</a:t>
            </a:r>
            <a:r>
              <a:rPr lang="zh-TW" altLang="en-US" dirty="0" smtClean="0"/>
              <a:t>。 如果我們選擇最近鄰，</a:t>
            </a:r>
            <a:r>
              <a:rPr lang="en-US" altLang="zh-TW" dirty="0" smtClean="0"/>
              <a:t>DA</a:t>
            </a:r>
            <a:r>
              <a:rPr lang="zh-TW" altLang="en-US" dirty="0" smtClean="0"/>
              <a:t>正確匹配</a:t>
            </a:r>
            <a:r>
              <a:rPr lang="en-US" altLang="zh-TW" dirty="0" smtClean="0"/>
              <a:t>DB</a:t>
            </a:r>
            <a:r>
              <a:rPr lang="zh-TW" altLang="en-US" dirty="0" smtClean="0"/>
              <a:t>，但</a:t>
            </a:r>
            <a:r>
              <a:rPr lang="en-US" altLang="zh-TW" dirty="0" smtClean="0"/>
              <a:t>DD</a:t>
            </a:r>
            <a:r>
              <a:rPr lang="zh-TW" altLang="en-US" dirty="0" smtClean="0"/>
              <a:t>不正確</a:t>
            </a:r>
          </a:p>
          <a:p>
            <a:r>
              <a:rPr lang="zh-TW" altLang="en-US" dirty="0" smtClean="0"/>
              <a:t>匹配</a:t>
            </a:r>
            <a:r>
              <a:rPr lang="en-US" altLang="zh-TW" dirty="0" smtClean="0"/>
              <a:t>DC</a:t>
            </a:r>
            <a:r>
              <a:rPr lang="zh-TW" altLang="en-US" dirty="0" smtClean="0"/>
              <a:t>。 使用最近鄰居距離比（</a:t>
            </a:r>
            <a:r>
              <a:rPr lang="en-US" altLang="zh-TW" dirty="0" smtClean="0"/>
              <a:t>NNDR</a:t>
            </a:r>
            <a:r>
              <a:rPr lang="zh-TW" altLang="en-US" dirty="0" smtClean="0"/>
              <a:t>）匹配，小的</a:t>
            </a:r>
            <a:r>
              <a:rPr lang="en-US" altLang="zh-TW" dirty="0" smtClean="0"/>
              <a:t>NNDR</a:t>
            </a:r>
          </a:p>
          <a:p>
            <a:r>
              <a:rPr lang="en-US" altLang="zh-TW" dirty="0" smtClean="0"/>
              <a:t>d1 / d2</a:t>
            </a:r>
            <a:r>
              <a:rPr lang="zh-TW" altLang="en-US" dirty="0" smtClean="0"/>
              <a:t>使</a:t>
            </a:r>
            <a:r>
              <a:rPr lang="en-US" altLang="zh-TW" dirty="0" smtClean="0"/>
              <a:t>DA</a:t>
            </a:r>
            <a:r>
              <a:rPr lang="zh-TW" altLang="en-US" dirty="0" smtClean="0"/>
              <a:t>與</a:t>
            </a:r>
            <a:r>
              <a:rPr lang="en-US" altLang="zh-TW" dirty="0" smtClean="0"/>
              <a:t>DB</a:t>
            </a:r>
            <a:r>
              <a:rPr lang="zh-TW" altLang="en-US" dirty="0" smtClean="0"/>
              <a:t>正確匹配，並且大</a:t>
            </a:r>
            <a:r>
              <a:rPr lang="en-US" altLang="zh-TW" dirty="0" smtClean="0"/>
              <a:t>NNDR d</a:t>
            </a:r>
          </a:p>
          <a:p>
            <a:r>
              <a:rPr lang="en-US" altLang="zh-TW" dirty="0" smtClean="0"/>
              <a:t>0</a:t>
            </a:r>
          </a:p>
          <a:p>
            <a:r>
              <a:rPr lang="en-US" altLang="zh-TW" dirty="0" smtClean="0"/>
              <a:t>1</a:t>
            </a:r>
          </a:p>
          <a:p>
            <a:r>
              <a:rPr lang="en-US" altLang="zh-TW" dirty="0" smtClean="0"/>
              <a:t>/ d0</a:t>
            </a:r>
          </a:p>
          <a:p>
            <a:r>
              <a:rPr lang="en-US" altLang="zh-TW" dirty="0" smtClean="0"/>
              <a:t>2</a:t>
            </a:r>
          </a:p>
          <a:p>
            <a:r>
              <a:rPr lang="zh-TW" altLang="en-US" dirty="0" smtClean="0"/>
              <a:t>正確地拒絕匹配</a:t>
            </a:r>
          </a:p>
          <a:p>
            <a:r>
              <a:rPr lang="en-US" altLang="zh-TW" dirty="0" smtClean="0"/>
              <a:t>DD</a:t>
            </a:r>
          </a:p>
          <a:p>
            <a:r>
              <a:rPr lang="en-US" altLang="zh-TW" dirty="0" smtClean="0"/>
              <a:t>NNDR: used when dealing</a:t>
            </a:r>
            <a:r>
              <a:rPr lang="en-US" altLang="zh-TW" baseline="0" dirty="0" smtClean="0"/>
              <a:t> with a collection of images</a:t>
            </a:r>
          </a:p>
          <a:p>
            <a:r>
              <a:rPr lang="en-US" altLang="zh-TW" baseline="0" dirty="0" smtClean="0"/>
              <a:t>If the distance of nearest feature not “MUCH” less than the second nearest feature, it means that this descriptor has no precise matching.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35</a:t>
            </a:fld>
            <a:endParaRPr lang="zh-TW" altLang="en-US"/>
          </a:p>
        </p:txBody>
      </p:sp>
    </p:spTree>
    <p:extLst>
      <p:ext uri="{BB962C8B-B14F-4D97-AF65-F5344CB8AC3E}">
        <p14:creationId xmlns:p14="http://schemas.microsoft.com/office/powerpoint/2010/main" val="1604055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為了在第一圖像中找到一組可能的特徵位置，然後在隨後的圖像中搜索它們的相應位置。</a:t>
            </a:r>
          </a:p>
          <a:p>
            <a:r>
              <a:rPr lang="zh-TW" altLang="en-US" dirty="0" smtClean="0"/>
              <a:t>預期相鄰幀之間的運動和外觀變形的預期量很小。</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38</a:t>
            </a:fld>
            <a:endParaRPr lang="zh-TW" altLang="en-US"/>
          </a:p>
        </p:txBody>
      </p:sp>
    </p:spTree>
    <p:extLst>
      <p:ext uri="{BB962C8B-B14F-4D97-AF65-F5344CB8AC3E}">
        <p14:creationId xmlns:p14="http://schemas.microsoft.com/office/powerpoint/2010/main" val="95948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選擇要跟踪的良好要素與選擇要匹配的良好要素密切相關。</a:t>
            </a:r>
          </a:p>
          <a:p>
            <a:r>
              <a:rPr lang="zh-TW" altLang="en-US" dirty="0" smtClean="0"/>
              <a:t>當搜索相應的補丁時，加權求和平方差工作得很好。</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39</a:t>
            </a:fld>
            <a:endParaRPr lang="zh-TW" altLang="en-US"/>
          </a:p>
        </p:txBody>
      </p:sp>
    </p:spTree>
    <p:extLst>
      <p:ext uri="{BB962C8B-B14F-4D97-AF65-F5344CB8AC3E}">
        <p14:creationId xmlns:p14="http://schemas.microsoft.com/office/powerpoint/2010/main" val="747932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如果在較長的圖像序列上跟踪特徵，則它們的外觀可以經歷較大的變化。</a:t>
            </a:r>
          </a:p>
          <a:p>
            <a:r>
              <a:rPr lang="zh-TW" altLang="en-US" sz="1200" kern="1200" baseline="0" dirty="0" smtClean="0">
                <a:solidFill>
                  <a:schemeClr val="tx1"/>
                </a:solidFill>
                <a:latin typeface="+mn-lt"/>
                <a:ea typeface="+mn-ea"/>
                <a:cs typeface="+mn-cs"/>
              </a:rPr>
              <a:t>與最初檢測到的功能連續匹配</a:t>
            </a:r>
          </a:p>
          <a:p>
            <a:r>
              <a:rPr lang="zh-TW" altLang="en-US" sz="1200" kern="1200" baseline="0" dirty="0" smtClean="0">
                <a:solidFill>
                  <a:schemeClr val="tx1"/>
                </a:solidFill>
                <a:latin typeface="+mn-lt"/>
                <a:ea typeface="+mn-ea"/>
                <a:cs typeface="+mn-cs"/>
              </a:rPr>
              <a:t>在匹配位置重新採樣每個後續幀</a:t>
            </a:r>
          </a:p>
          <a:p>
            <a:r>
              <a:rPr lang="zh-TW" altLang="en-US" sz="1200" kern="1200" baseline="0" dirty="0" smtClean="0">
                <a:solidFill>
                  <a:schemeClr val="tx1"/>
                </a:solidFill>
                <a:latin typeface="+mn-lt"/>
                <a:ea typeface="+mn-ea"/>
                <a:cs typeface="+mn-cs"/>
              </a:rPr>
              <a:t>使用仿射運動模型來測量不相似性</a:t>
            </a:r>
          </a:p>
          <a:p>
            <a:r>
              <a:rPr lang="zh-TW" altLang="en-US" sz="1200" kern="1200" baseline="0" dirty="0" smtClean="0">
                <a:solidFill>
                  <a:schemeClr val="tx1"/>
                </a:solidFill>
                <a:latin typeface="+mn-lt"/>
                <a:ea typeface="+mn-ea"/>
                <a:cs typeface="+mn-cs"/>
              </a:rPr>
              <a:t>（例如：</a:t>
            </a:r>
            <a:r>
              <a:rPr lang="en-US" altLang="zh-TW" sz="1200" kern="1200" baseline="0" dirty="0" err="1" smtClean="0">
                <a:solidFill>
                  <a:schemeClr val="tx1"/>
                </a:solidFill>
                <a:latin typeface="+mn-lt"/>
                <a:ea typeface="+mn-ea"/>
                <a:cs typeface="+mn-cs"/>
              </a:rPr>
              <a:t>Kanade</a:t>
            </a:r>
            <a:r>
              <a:rPr lang="en-US" altLang="zh-TW" sz="1200" kern="1200" baseline="0" dirty="0" smtClean="0">
                <a:solidFill>
                  <a:schemeClr val="tx1"/>
                </a:solidFill>
                <a:latin typeface="+mn-lt"/>
                <a:ea typeface="+mn-ea"/>
                <a:cs typeface="+mn-cs"/>
              </a:rPr>
              <a:t>-Lucas-</a:t>
            </a:r>
            <a:r>
              <a:rPr lang="en-US" altLang="zh-TW" sz="1200" kern="1200" baseline="0" dirty="0" err="1" smtClean="0">
                <a:solidFill>
                  <a:schemeClr val="tx1"/>
                </a:solidFill>
                <a:latin typeface="+mn-lt"/>
                <a:ea typeface="+mn-ea"/>
                <a:cs typeface="+mn-cs"/>
              </a:rPr>
              <a:t>Tomasi</a:t>
            </a:r>
            <a:r>
              <a:rPr lang="zh-TW" altLang="en-US" sz="1200" kern="1200" baseline="0" dirty="0" smtClean="0">
                <a:solidFill>
                  <a:schemeClr val="tx1"/>
                </a:solidFill>
                <a:latin typeface="+mn-lt"/>
                <a:ea typeface="+mn-ea"/>
                <a:cs typeface="+mn-cs"/>
              </a:rPr>
              <a:t>（</a:t>
            </a:r>
            <a:r>
              <a:rPr lang="en-US" altLang="zh-TW" sz="1200" kern="1200" baseline="0" dirty="0" smtClean="0">
                <a:solidFill>
                  <a:schemeClr val="tx1"/>
                </a:solidFill>
                <a:latin typeface="+mn-lt"/>
                <a:ea typeface="+mn-ea"/>
                <a:cs typeface="+mn-cs"/>
              </a:rPr>
              <a:t>KLT</a:t>
            </a:r>
            <a:r>
              <a:rPr lang="zh-TW" altLang="en-US" sz="1200" kern="1200" baseline="0" dirty="0" smtClean="0">
                <a:solidFill>
                  <a:schemeClr val="tx1"/>
                </a:solidFill>
                <a:latin typeface="+mn-lt"/>
                <a:ea typeface="+mn-ea"/>
                <a:cs typeface="+mn-cs"/>
              </a:rPr>
              <a:t>）跟踪器）</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The first strategy is prone to failure as the original patch can undergo appearance changes such as foreshortening. </a:t>
            </a:r>
          </a:p>
          <a:p>
            <a:r>
              <a:rPr lang="en-US" altLang="zh-TW" sz="1200" kern="1200" baseline="0" dirty="0" smtClean="0">
                <a:solidFill>
                  <a:schemeClr val="tx1"/>
                </a:solidFill>
                <a:latin typeface="+mn-lt"/>
                <a:ea typeface="+mn-ea"/>
                <a:cs typeface="+mn-cs"/>
              </a:rPr>
              <a:t>The second runs the risk of the feature drifting from its original location to some other location in the image.</a:t>
            </a:r>
          </a:p>
          <a:p>
            <a:r>
              <a:rPr lang="en-US" altLang="zh-TW" dirty="0" smtClean="0"/>
              <a:t>measure dissimilarity:</a:t>
            </a:r>
            <a:r>
              <a:rPr lang="en-US" altLang="zh-TW" baseline="0" dirty="0" smtClean="0"/>
              <a:t> like </a:t>
            </a:r>
            <a:r>
              <a:rPr lang="en-US" altLang="zh-TW" dirty="0" smtClean="0"/>
              <a:t>weighted summed square difference</a:t>
            </a:r>
            <a:r>
              <a:rPr lang="en-US" altLang="zh-TW" baseline="0" dirty="0" smtClean="0"/>
              <a:t> (only translation and measure dissimilarity)</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40</a:t>
            </a:fld>
            <a:endParaRPr lang="zh-TW" altLang="en-US"/>
          </a:p>
        </p:txBody>
      </p:sp>
    </p:spTree>
    <p:extLst>
      <p:ext uri="{BB962C8B-B14F-4D97-AF65-F5344CB8AC3E}">
        <p14:creationId xmlns:p14="http://schemas.microsoft.com/office/powerpoint/2010/main" val="1225258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什麼是圖像邊緣：</a:t>
            </a:r>
          </a:p>
          <a:p>
            <a:r>
              <a:rPr lang="zh-TW" altLang="en-US" dirty="0" smtClean="0"/>
              <a:t>對象的邊界</a:t>
            </a:r>
          </a:p>
          <a:p>
            <a:r>
              <a:rPr lang="en-US" altLang="zh-TW" dirty="0" smtClean="0"/>
              <a:t>3D</a:t>
            </a:r>
            <a:r>
              <a:rPr lang="zh-TW" altLang="en-US" dirty="0" smtClean="0"/>
              <a:t>中的遮擋事件</a:t>
            </a:r>
          </a:p>
          <a:p>
            <a:r>
              <a:rPr lang="zh-TW" altLang="en-US" dirty="0" smtClean="0"/>
              <a:t>陰影邊界或摺痕邊緣</a:t>
            </a:r>
          </a:p>
          <a:p>
            <a:r>
              <a:rPr lang="zh-TW" altLang="en-US" dirty="0" smtClean="0"/>
              <a:t>分組為較大的曲線或輪廓</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41</a:t>
            </a:fld>
            <a:endParaRPr lang="zh-TW" altLang="en-US"/>
          </a:p>
        </p:txBody>
      </p:sp>
    </p:spTree>
    <p:extLst>
      <p:ext uri="{BB962C8B-B14F-4D97-AF65-F5344CB8AC3E}">
        <p14:creationId xmlns:p14="http://schemas.microsoft.com/office/powerpoint/2010/main" val="964847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邊緣具有快速的強度變化。</a:t>
            </a:r>
          </a:p>
          <a:p>
            <a:endParaRPr lang="zh-TW" altLang="en-US" dirty="0" smtClean="0"/>
          </a:p>
          <a:p>
            <a:r>
              <a:rPr lang="en-US" altLang="zh-TW" dirty="0" smtClean="0"/>
              <a:t>J</a:t>
            </a:r>
            <a:r>
              <a:rPr lang="zh-TW" altLang="en-US" dirty="0" smtClean="0"/>
              <a:t>：局部梯度向量</a:t>
            </a:r>
          </a:p>
          <a:p>
            <a:r>
              <a:rPr lang="zh-TW" altLang="en-US" dirty="0" smtClean="0"/>
              <a:t>其方向垂直於邊緣，其大小是強度變化。</a:t>
            </a:r>
          </a:p>
          <a:p>
            <a:r>
              <a:rPr lang="en-US" altLang="zh-TW" dirty="0" smtClean="0"/>
              <a:t>I</a:t>
            </a:r>
            <a:r>
              <a:rPr lang="zh-TW" altLang="en-US" dirty="0" smtClean="0"/>
              <a:t>：原始圖像</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43</a:t>
            </a:fld>
            <a:endParaRPr lang="zh-TW" altLang="en-US"/>
          </a:p>
        </p:txBody>
      </p:sp>
    </p:spTree>
    <p:extLst>
      <p:ext uri="{BB962C8B-B14F-4D97-AF65-F5344CB8AC3E}">
        <p14:creationId xmlns:p14="http://schemas.microsoft.com/office/powerpoint/2010/main" val="18726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採用圖像導數使噪聲更大。</a:t>
            </a:r>
          </a:p>
          <a:p>
            <a:r>
              <a:rPr lang="zh-TW" altLang="en-US" sz="1200" kern="1200" baseline="0" dirty="0" smtClean="0">
                <a:solidFill>
                  <a:schemeClr val="tx1"/>
                </a:solidFill>
                <a:latin typeface="+mn-lt"/>
                <a:ea typeface="+mn-ea"/>
                <a:cs typeface="+mn-cs"/>
              </a:rPr>
              <a:t>使用高斯濾波器去除噪聲：</a:t>
            </a:r>
          </a:p>
          <a:p>
            <a:endParaRPr lang="zh-TW" altLang="en-US"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G</a:t>
            </a:r>
            <a:r>
              <a:rPr lang="zh-TW" altLang="en-US" sz="1200" kern="1200" baseline="0" dirty="0" smtClean="0">
                <a:solidFill>
                  <a:schemeClr val="tx1"/>
                </a:solidFill>
                <a:latin typeface="+mn-lt"/>
                <a:ea typeface="+mn-ea"/>
                <a:cs typeface="+mn-cs"/>
              </a:rPr>
              <a:t>：高斯濾波器</a:t>
            </a:r>
          </a:p>
          <a:p>
            <a:r>
              <a:rPr lang="en-US" altLang="zh-TW" sz="1200" kern="1200" baseline="0" dirty="0" smtClean="0">
                <a:solidFill>
                  <a:schemeClr val="tx1"/>
                </a:solidFill>
                <a:latin typeface="+mn-lt"/>
                <a:ea typeface="+mn-ea"/>
                <a:cs typeface="+mn-cs"/>
              </a:rPr>
              <a:t>σ</a:t>
            </a:r>
            <a:r>
              <a:rPr lang="zh-TW" altLang="en-US" sz="1200" kern="1200" baseline="0" dirty="0" smtClean="0">
                <a:solidFill>
                  <a:schemeClr val="tx1"/>
                </a:solidFill>
                <a:latin typeface="+mn-lt"/>
                <a:ea typeface="+mn-ea"/>
                <a:cs typeface="+mn-cs"/>
              </a:rPr>
              <a:t>：高斯濾波器的寬度</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we would like the response of our edge detector to be independent of orientation, a circularly symmetric smoothing filter is desirable. </a:t>
            </a:r>
          </a:p>
          <a:p>
            <a:r>
              <a:rPr lang="en-US" altLang="zh-TW" sz="1200" kern="1200" baseline="0" dirty="0" smtClean="0">
                <a:solidFill>
                  <a:schemeClr val="tx1"/>
                </a:solidFill>
                <a:latin typeface="+mn-lt"/>
                <a:ea typeface="+mn-ea"/>
                <a:cs typeface="+mn-cs"/>
              </a:rPr>
              <a:t>-&gt; Gaussian filter</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44</a:t>
            </a:fld>
            <a:endParaRPr lang="zh-TW" altLang="en-US"/>
          </a:p>
        </p:txBody>
      </p:sp>
    </p:spTree>
    <p:extLst>
      <p:ext uri="{BB962C8B-B14F-4D97-AF65-F5344CB8AC3E}">
        <p14:creationId xmlns:p14="http://schemas.microsoft.com/office/powerpoint/2010/main" val="168192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三個階段：</a:t>
            </a:r>
          </a:p>
          <a:p>
            <a:r>
              <a:rPr lang="zh-TW" altLang="en-US" dirty="0" smtClean="0"/>
              <a:t>特徵檢測（抽取）階段</a:t>
            </a:r>
          </a:p>
          <a:p>
            <a:r>
              <a:rPr lang="zh-TW" altLang="en-US" dirty="0" smtClean="0"/>
              <a:t>特徵描述階段</a:t>
            </a:r>
          </a:p>
          <a:p>
            <a:r>
              <a:rPr lang="zh-TW" altLang="en-US" dirty="0" smtClean="0"/>
              <a:t>特徵配對階段或特徵追蹤階段</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a:t>
            </a:fld>
            <a:endParaRPr lang="zh-TW" altLang="en-US"/>
          </a:p>
        </p:txBody>
      </p:sp>
    </p:spTree>
    <p:extLst>
      <p:ext uri="{BB962C8B-B14F-4D97-AF65-F5344CB8AC3E}">
        <p14:creationId xmlns:p14="http://schemas.microsoft.com/office/powerpoint/2010/main" val="1928540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為了使這樣的連續梯度圖像變薄以僅返回孤立的邊緣：</a:t>
            </a:r>
          </a:p>
          <a:p>
            <a:r>
              <a:rPr lang="zh-TW" altLang="en-US" dirty="0" smtClean="0"/>
              <a:t>使用高斯拉普拉斯：</a:t>
            </a:r>
          </a:p>
          <a:p>
            <a:endParaRPr lang="zh-TW" altLang="en-US" dirty="0" smtClean="0"/>
          </a:p>
          <a:p>
            <a:r>
              <a:rPr lang="en-US" altLang="zh-TW" dirty="0" smtClean="0"/>
              <a:t>S</a:t>
            </a:r>
            <a:r>
              <a:rPr lang="zh-TW" altLang="en-US" dirty="0" smtClean="0"/>
              <a:t>：第二梯度算子</a:t>
            </a:r>
          </a:p>
          <a:p>
            <a:r>
              <a:rPr lang="zh-TW" altLang="en-US" dirty="0" smtClean="0"/>
              <a:t>然後找到零交叉以獲得最大梯度。</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45</a:t>
            </a:fld>
            <a:endParaRPr lang="zh-TW" altLang="en-US"/>
          </a:p>
        </p:txBody>
      </p:sp>
    </p:spTree>
    <p:extLst>
      <p:ext uri="{BB962C8B-B14F-4D97-AF65-F5344CB8AC3E}">
        <p14:creationId xmlns:p14="http://schemas.microsoft.com/office/powerpoint/2010/main" val="1697964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Minimum reliable scale: an reliable scale so that an edge can be reliably detected</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46</a:t>
            </a:fld>
            <a:endParaRPr lang="zh-TW" altLang="en-US"/>
          </a:p>
        </p:txBody>
      </p:sp>
    </p:spTree>
    <p:extLst>
      <p:ext uri="{BB962C8B-B14F-4D97-AF65-F5344CB8AC3E}">
        <p14:creationId xmlns:p14="http://schemas.microsoft.com/office/powerpoint/2010/main" val="3586317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帶分離和組合 </a:t>
            </a:r>
            <a:r>
              <a:rPr lang="en-US" altLang="zh-TW" dirty="0" smtClean="0"/>
              <a:t>- &gt;</a:t>
            </a:r>
            <a:r>
              <a:rPr lang="zh-TW" altLang="en-US" dirty="0" smtClean="0"/>
              <a:t>不好</a:t>
            </a: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47</a:t>
            </a:fld>
            <a:endParaRPr lang="zh-TW" altLang="en-US"/>
          </a:p>
        </p:txBody>
      </p:sp>
    </p:spTree>
    <p:extLst>
      <p:ext uri="{BB962C8B-B14F-4D97-AF65-F5344CB8AC3E}">
        <p14:creationId xmlns:p14="http://schemas.microsoft.com/office/powerpoint/2010/main" val="656634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將隔離邊鏈接到連續輪廓。</a:t>
            </a:r>
          </a:p>
          <a:p>
            <a:r>
              <a:rPr lang="zh-TW" altLang="en-US" smtClean="0"/>
              <a:t>如果我們使用零交叉找到邊緣，則鏈接只是拾取鄰居中的兩個未鏈接的邊緣。</a:t>
            </a:r>
          </a:p>
          <a:p>
            <a:r>
              <a:rPr lang="zh-TW" altLang="en-US" smtClean="0"/>
              <a:t>否則，可以使用比較相鄰灰度的取向。</a:t>
            </a:r>
          </a:p>
          <a:p>
            <a:r>
              <a:rPr lang="zh-TW" altLang="en-US" smtClean="0"/>
              <a:t>隨著由邊緣分組的曲線更平滑，更強的對象識別將是。</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48</a:t>
            </a:fld>
            <a:endParaRPr lang="zh-TW" altLang="en-US"/>
          </a:p>
        </p:txBody>
      </p:sp>
    </p:spTree>
    <p:extLst>
      <p:ext uri="{BB962C8B-B14F-4D97-AF65-F5344CB8AC3E}">
        <p14:creationId xmlns:p14="http://schemas.microsoft.com/office/powerpoint/2010/main" val="1622576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 </a:t>
            </a:r>
            <a:r>
              <a:rPr lang="en-US" b="0" dirty="0" smtClean="0"/>
              <a:t>Grassfire Transform </a:t>
            </a:r>
            <a:r>
              <a:rPr lang="en-US" dirty="0" smtClean="0"/>
              <a:t>is a name given to the concept in image processing for computing the distance of a pixel to the border of a region.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49</a:t>
            </a:fld>
            <a:endParaRPr lang="zh-TW" altLang="en-US"/>
          </a:p>
        </p:txBody>
      </p:sp>
    </p:spTree>
    <p:extLst>
      <p:ext uri="{BB962C8B-B14F-4D97-AF65-F5344CB8AC3E}">
        <p14:creationId xmlns:p14="http://schemas.microsoft.com/office/powerpoint/2010/main" val="1259713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Spline</a:t>
            </a:r>
            <a:r>
              <a:rPr lang="en-US" altLang="zh-TW" dirty="0" smtClean="0"/>
              <a:t>: </a:t>
            </a:r>
            <a:r>
              <a:rPr lang="en-US" dirty="0" smtClean="0"/>
              <a:t>a mathematical function used for interpolation or smoothing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50</a:t>
            </a:fld>
            <a:endParaRPr lang="zh-TW" altLang="en-US"/>
          </a:p>
        </p:txBody>
      </p:sp>
    </p:spTree>
    <p:extLst>
      <p:ext uri="{BB962C8B-B14F-4D97-AF65-F5344CB8AC3E}">
        <p14:creationId xmlns:p14="http://schemas.microsoft.com/office/powerpoint/2010/main" val="3580512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52</a:t>
            </a:fld>
            <a:endParaRPr lang="zh-TW" altLang="en-US"/>
          </a:p>
        </p:txBody>
      </p:sp>
    </p:spTree>
    <p:extLst>
      <p:ext uri="{BB962C8B-B14F-4D97-AF65-F5344CB8AC3E}">
        <p14:creationId xmlns:p14="http://schemas.microsoft.com/office/powerpoint/2010/main" val="1401141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range of (</a:t>
            </a:r>
            <a:r>
              <a:rPr lang="el-GR" altLang="zh-TW" sz="1200" i="0" kern="1200" baseline="0" dirty="0" smtClean="0">
                <a:solidFill>
                  <a:schemeClr val="tx1"/>
                </a:solidFill>
                <a:latin typeface="+mn-lt"/>
                <a:ea typeface="+mn-ea"/>
                <a:cs typeface="+mn-cs"/>
              </a:rPr>
              <a:t>θ</a:t>
            </a:r>
            <a:r>
              <a:rPr lang="en-US" altLang="zh-TW" sz="1200" kern="1200" baseline="0" dirty="0" smtClean="0">
                <a:solidFill>
                  <a:schemeClr val="tx1"/>
                </a:solidFill>
                <a:latin typeface="+mn-lt"/>
                <a:ea typeface="+mn-ea"/>
                <a:cs typeface="+mn-cs"/>
              </a:rPr>
              <a:t>; d) values is [-180°; 180°]  [-√2; √2], assuming that we are using normalized pixel coordinates that lie in [-1; 1].</a:t>
            </a:r>
          </a:p>
          <a:p>
            <a:r>
              <a:rPr lang="en-US" altLang="zh-TW" sz="1200" kern="1200" baseline="0" dirty="0" smtClean="0">
                <a:solidFill>
                  <a:schemeClr val="tx1"/>
                </a:solidFill>
                <a:latin typeface="+mn-lt"/>
                <a:ea typeface="+mn-ea"/>
                <a:cs typeface="+mn-cs"/>
              </a:rPr>
              <a:t>vector n: gradient vector, </a:t>
            </a:r>
            <a:r>
              <a:rPr lang="el-GR" altLang="zh-TW" sz="1200" i="0" kern="1200" baseline="0" dirty="0" smtClean="0">
                <a:solidFill>
                  <a:schemeClr val="tx1"/>
                </a:solidFill>
                <a:latin typeface="+mn-lt"/>
                <a:ea typeface="+mn-ea"/>
                <a:cs typeface="+mn-cs"/>
              </a:rPr>
              <a:t>θ</a:t>
            </a:r>
            <a:r>
              <a:rPr lang="en-US" altLang="zh-TW" sz="1200" i="0" kern="1200" baseline="0" dirty="0" smtClean="0">
                <a:solidFill>
                  <a:schemeClr val="tx1"/>
                </a:solidFill>
                <a:latin typeface="+mn-lt"/>
                <a:ea typeface="+mn-ea"/>
                <a:cs typeface="+mn-cs"/>
              </a:rPr>
              <a:t> can be estimated by local orientation.</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53</a:t>
            </a:fld>
            <a:endParaRPr lang="zh-TW" altLang="en-US"/>
          </a:p>
        </p:txBody>
      </p:sp>
    </p:spTree>
    <p:extLst>
      <p:ext uri="{BB962C8B-B14F-4D97-AF65-F5344CB8AC3E}">
        <p14:creationId xmlns:p14="http://schemas.microsoft.com/office/powerpoint/2010/main" val="1895926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54</a:t>
            </a:fld>
            <a:endParaRPr lang="zh-TW" altLang="en-US"/>
          </a:p>
        </p:txBody>
      </p:sp>
    </p:spTree>
    <p:extLst>
      <p:ext uri="{BB962C8B-B14F-4D97-AF65-F5344CB8AC3E}">
        <p14:creationId xmlns:p14="http://schemas.microsoft.com/office/powerpoint/2010/main" val="1976797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Advantage: space efficient (no accumulator array)</a:t>
            </a:r>
          </a:p>
          <a:p>
            <a:r>
              <a:rPr lang="en-US" altLang="zh-TW" sz="1200" kern="1200" baseline="0" dirty="0" smtClean="0">
                <a:solidFill>
                  <a:schemeClr val="tx1"/>
                </a:solidFill>
                <a:latin typeface="+mn-lt"/>
                <a:ea typeface="+mn-ea"/>
                <a:cs typeface="+mn-cs"/>
              </a:rPr>
              <a:t>Disadvantage:</a:t>
            </a: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many more hypotheses may need</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55</a:t>
            </a:fld>
            <a:endParaRPr lang="zh-TW" altLang="en-US"/>
          </a:p>
        </p:txBody>
      </p:sp>
    </p:spTree>
    <p:extLst>
      <p:ext uri="{BB962C8B-B14F-4D97-AF65-F5344CB8AC3E}">
        <p14:creationId xmlns:p14="http://schemas.microsoft.com/office/powerpoint/2010/main" val="279076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圖像對與下面提取的小塊。</a:t>
            </a:r>
          </a:p>
          <a:p>
            <a:endParaRPr lang="zh-TW" altLang="en-US" dirty="0" smtClean="0"/>
          </a:p>
          <a:p>
            <a:r>
              <a:rPr lang="zh-TW" altLang="en-US" dirty="0" smtClean="0"/>
              <a:t>注意一些小塊如何可以區域化或配對比其他的小塊更高的精度</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a:t>
            </a:fld>
            <a:endParaRPr lang="zh-TW" altLang="en-US"/>
          </a:p>
        </p:txBody>
      </p:sp>
    </p:spTree>
    <p:extLst>
      <p:ext uri="{BB962C8B-B14F-4D97-AF65-F5344CB8AC3E}">
        <p14:creationId xmlns:p14="http://schemas.microsoft.com/office/powerpoint/2010/main" val="235981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孔徑問題為了不同影像小塊</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(A)</a:t>
            </a:r>
            <a:r>
              <a:rPr lang="zh-TW" altLang="en-US" dirty="0" smtClean="0"/>
              <a:t>穩定（像角）流動</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(B)</a:t>
            </a:r>
            <a:r>
              <a:rPr lang="zh-TW" altLang="en-US" dirty="0" smtClean="0"/>
              <a:t>經典孔徑問題（理髮師桿錯覺）</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(C)</a:t>
            </a:r>
            <a:r>
              <a:rPr lang="zh-TW" altLang="en-US" dirty="0" smtClean="0"/>
              <a:t>無紋理區域</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兩個圖像</a:t>
            </a:r>
            <a:r>
              <a:rPr lang="en-US" altLang="zh-TW" dirty="0" smtClean="0"/>
              <a:t>I0</a:t>
            </a:r>
            <a:r>
              <a:rPr lang="zh-TW" altLang="en-US" dirty="0" smtClean="0"/>
              <a:t>（黃色）和</a:t>
            </a:r>
            <a:r>
              <a:rPr lang="en-US" altLang="zh-TW" dirty="0" smtClean="0"/>
              <a:t>I1</a:t>
            </a:r>
            <a:r>
              <a:rPr lang="zh-TW" altLang="en-US" dirty="0" smtClean="0"/>
              <a:t>（紅色）被重疊。</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紅色向量</a:t>
            </a:r>
            <a:r>
              <a:rPr lang="en-US" altLang="zh-TW" dirty="0" smtClean="0"/>
              <a:t>u</a:t>
            </a:r>
            <a:r>
              <a:rPr lang="zh-TW" altLang="en-US" dirty="0" smtClean="0"/>
              <a:t>表示小塊中心之間的位移，並且</a:t>
            </a:r>
            <a:r>
              <a:rPr lang="en-US" altLang="zh-TW" dirty="0" smtClean="0"/>
              <a:t>w</a:t>
            </a:r>
            <a:r>
              <a:rPr lang="zh-TW" altLang="en-US" dirty="0" smtClean="0"/>
              <a:t>（</a:t>
            </a:r>
            <a:r>
              <a:rPr lang="en-US" altLang="zh-TW" dirty="0" smtClean="0"/>
              <a:t>xi</a:t>
            </a:r>
            <a:r>
              <a:rPr lang="zh-TW" altLang="en-US" dirty="0" smtClean="0"/>
              <a:t>）權重函數（小塊視窗）顯示為黑圓</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a:t>
            </a:fld>
            <a:endParaRPr lang="zh-TW" altLang="en-US"/>
          </a:p>
        </p:txBody>
      </p:sp>
    </p:spTree>
    <p:extLst>
      <p:ext uri="{BB962C8B-B14F-4D97-AF65-F5344CB8AC3E}">
        <p14:creationId xmlns:p14="http://schemas.microsoft.com/office/powerpoint/2010/main" val="244319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權重平方差</a:t>
            </a:r>
            <a:endParaRPr lang="en-US" altLang="zh-TW" dirty="0" smtClean="0"/>
          </a:p>
          <a:p>
            <a:r>
              <a:rPr lang="en-US" altLang="zh-TW" dirty="0" smtClean="0"/>
              <a:t>I0</a:t>
            </a:r>
            <a:r>
              <a:rPr lang="zh-TW" altLang="en-US" dirty="0" smtClean="0"/>
              <a:t>，</a:t>
            </a:r>
            <a:r>
              <a:rPr lang="en-US" altLang="zh-TW" dirty="0" smtClean="0"/>
              <a:t>I1</a:t>
            </a:r>
            <a:r>
              <a:rPr lang="zh-TW" altLang="en-US" dirty="0" smtClean="0"/>
              <a:t>：比較的兩個圖像</a:t>
            </a:r>
          </a:p>
          <a:p>
            <a:r>
              <a:rPr lang="en-US" altLang="zh-TW" dirty="0" smtClean="0"/>
              <a:t>u</a:t>
            </a:r>
            <a:r>
              <a:rPr lang="zh-TW" altLang="en-US" dirty="0" smtClean="0"/>
              <a:t>：位移向量</a:t>
            </a:r>
          </a:p>
          <a:p>
            <a:r>
              <a:rPr lang="en-US" altLang="zh-TW" dirty="0" smtClean="0"/>
              <a:t>w</a:t>
            </a:r>
            <a:r>
              <a:rPr lang="zh-TW" altLang="en-US" dirty="0" smtClean="0"/>
              <a:t>（</a:t>
            </a:r>
            <a:r>
              <a:rPr lang="en-US" altLang="zh-TW" dirty="0" smtClean="0"/>
              <a:t>x</a:t>
            </a:r>
            <a:r>
              <a:rPr lang="zh-TW" altLang="en-US" dirty="0" smtClean="0"/>
              <a:t>）：空間變化的權重函數</a:t>
            </a:r>
            <a:endParaRPr lang="en-US" altLang="zh-TW" dirty="0" smtClean="0"/>
          </a:p>
          <a:p>
            <a:r>
              <a:rPr lang="zh-TW" altLang="en-US" dirty="0" smtClean="0"/>
              <a:t>總和</a:t>
            </a:r>
            <a:r>
              <a:rPr lang="en-US" altLang="zh-TW" dirty="0" err="1" smtClean="0"/>
              <a:t>i</a:t>
            </a:r>
            <a:r>
              <a:rPr lang="zh-TW" altLang="en-US" dirty="0" smtClean="0"/>
              <a:t>：在小塊中的所有像素</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9</a:t>
            </a:fld>
            <a:endParaRPr lang="zh-TW" altLang="en-US"/>
          </a:p>
        </p:txBody>
      </p:sp>
    </p:spTree>
    <p:extLst>
      <p:ext uri="{BB962C8B-B14F-4D97-AF65-F5344CB8AC3E}">
        <p14:creationId xmlns:p14="http://schemas.microsoft.com/office/powerpoint/2010/main" val="308013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自我相關函數或表面</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I0</a:t>
            </a:r>
            <a:r>
              <a:rPr lang="zh-TW" altLang="en-US" sz="1200" kern="1200" baseline="0" dirty="0" smtClean="0">
                <a:solidFill>
                  <a:schemeClr val="tx1"/>
                </a:solidFill>
                <a:latin typeface="+mn-lt"/>
                <a:ea typeface="+mn-ea"/>
                <a:cs typeface="+mn-cs"/>
              </a:rPr>
              <a:t>：正在比較的圖像</a:t>
            </a:r>
          </a:p>
          <a:p>
            <a:r>
              <a:rPr lang="en-US" altLang="zh-TW" sz="1200" kern="1200" baseline="0" dirty="0" err="1" smtClean="0">
                <a:solidFill>
                  <a:schemeClr val="tx1"/>
                </a:solidFill>
                <a:latin typeface="+mn-lt"/>
                <a:ea typeface="+mn-ea"/>
                <a:cs typeface="+mn-cs"/>
              </a:rPr>
              <a:t>Δu</a:t>
            </a:r>
            <a:r>
              <a:rPr lang="zh-TW" altLang="en-US" sz="1200" kern="1200" baseline="0" dirty="0" smtClean="0">
                <a:solidFill>
                  <a:schemeClr val="tx1"/>
                </a:solidFill>
                <a:latin typeface="+mn-lt"/>
                <a:ea typeface="+mn-ea"/>
                <a:cs typeface="+mn-cs"/>
              </a:rPr>
              <a:t>：位置的微小變化</a:t>
            </a:r>
          </a:p>
          <a:p>
            <a:r>
              <a:rPr lang="en-US" altLang="zh-TW" sz="1200" kern="1200" baseline="0" dirty="0" smtClean="0">
                <a:solidFill>
                  <a:schemeClr val="tx1"/>
                </a:solidFill>
                <a:latin typeface="+mn-lt"/>
                <a:ea typeface="+mn-ea"/>
                <a:cs typeface="+mn-cs"/>
              </a:rPr>
              <a:t>w</a:t>
            </a:r>
            <a:r>
              <a:rPr lang="zh-TW" altLang="en-US" sz="1200" kern="1200" baseline="0" dirty="0" smtClean="0">
                <a:solidFill>
                  <a:schemeClr val="tx1"/>
                </a:solidFill>
                <a:latin typeface="+mn-lt"/>
                <a:ea typeface="+mn-ea"/>
                <a:cs typeface="+mn-cs"/>
              </a:rPr>
              <a:t>（</a:t>
            </a:r>
            <a:r>
              <a:rPr lang="en-US" altLang="zh-TW" sz="1200" kern="1200" baseline="0" dirty="0" smtClean="0">
                <a:solidFill>
                  <a:schemeClr val="tx1"/>
                </a:solidFill>
                <a:latin typeface="+mn-lt"/>
                <a:ea typeface="+mn-ea"/>
                <a:cs typeface="+mn-cs"/>
              </a:rPr>
              <a:t>x</a:t>
            </a:r>
            <a:r>
              <a:rPr lang="zh-TW" altLang="en-US" sz="1200" kern="1200" baseline="0" dirty="0" smtClean="0">
                <a:solidFill>
                  <a:schemeClr val="tx1"/>
                </a:solidFill>
                <a:latin typeface="+mn-lt"/>
                <a:ea typeface="+mn-ea"/>
                <a:cs typeface="+mn-cs"/>
              </a:rPr>
              <a:t>）：空間變化的加權函數</a:t>
            </a:r>
          </a:p>
          <a:p>
            <a:r>
              <a:rPr lang="zh-TW" altLang="en-US" sz="1200" kern="1200" baseline="0" dirty="0" smtClean="0">
                <a:solidFill>
                  <a:schemeClr val="tx1"/>
                </a:solidFill>
                <a:latin typeface="+mn-lt"/>
                <a:ea typeface="+mn-ea"/>
                <a:cs typeface="+mn-cs"/>
              </a:rPr>
              <a:t>求和</a:t>
            </a:r>
            <a:r>
              <a:rPr lang="en-US" altLang="zh-TW" sz="1200" kern="1200" baseline="0" dirty="0" err="1" smtClean="0">
                <a:solidFill>
                  <a:schemeClr val="tx1"/>
                </a:solidFill>
                <a:latin typeface="+mn-lt"/>
                <a:ea typeface="+mn-ea"/>
                <a:cs typeface="+mn-cs"/>
              </a:rPr>
              <a:t>i</a:t>
            </a:r>
            <a:r>
              <a:rPr lang="zh-TW" altLang="en-US" sz="1200" kern="1200" baseline="0" dirty="0" smtClean="0">
                <a:solidFill>
                  <a:schemeClr val="tx1"/>
                </a:solidFill>
                <a:latin typeface="+mn-lt"/>
                <a:ea typeface="+mn-ea"/>
                <a:cs typeface="+mn-cs"/>
              </a:rPr>
              <a:t>：在補丁中的所有像素</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When performing feature detection, we do not know which other image locations the</a:t>
            </a:r>
          </a:p>
          <a:p>
            <a:r>
              <a:rPr lang="en-US" altLang="zh-TW" sz="1200" kern="1200" baseline="0" dirty="0" smtClean="0">
                <a:solidFill>
                  <a:schemeClr val="tx1"/>
                </a:solidFill>
                <a:latin typeface="+mn-lt"/>
                <a:ea typeface="+mn-ea"/>
                <a:cs typeface="+mn-cs"/>
              </a:rPr>
              <a:t>feature will end up being matched against. Therefore, we can only compute how stable this</a:t>
            </a:r>
          </a:p>
          <a:p>
            <a:r>
              <a:rPr lang="en-US" altLang="zh-TW" sz="1200" kern="1200" baseline="0" dirty="0" smtClean="0">
                <a:solidFill>
                  <a:schemeClr val="tx1"/>
                </a:solidFill>
                <a:latin typeface="+mn-lt"/>
                <a:ea typeface="+mn-ea"/>
                <a:cs typeface="+mn-cs"/>
              </a:rPr>
              <a:t>metric is with respect to small variations in position u by comparing an image patch against</a:t>
            </a:r>
          </a:p>
          <a:p>
            <a:r>
              <a:rPr lang="en-US" altLang="zh-TW" sz="1200" kern="1200" baseline="0" dirty="0" smtClean="0">
                <a:solidFill>
                  <a:schemeClr val="tx1"/>
                </a:solidFill>
                <a:latin typeface="+mn-lt"/>
                <a:ea typeface="+mn-ea"/>
                <a:cs typeface="+mn-cs"/>
              </a:rPr>
              <a:t>Itself.</a:t>
            </a:r>
            <a:endParaRPr lang="zh-TW" altLang="en-US"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10</a:t>
            </a:fld>
            <a:endParaRPr lang="zh-TW" altLang="en-US"/>
          </a:p>
        </p:txBody>
      </p:sp>
    </p:spTree>
    <p:extLst>
      <p:ext uri="{BB962C8B-B14F-4D97-AF65-F5344CB8AC3E}">
        <p14:creationId xmlns:p14="http://schemas.microsoft.com/office/powerpoint/2010/main" val="409781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三個不同的自相關表面（</a:t>
            </a:r>
            <a:r>
              <a:rPr lang="en-US" altLang="zh-TW" dirty="0" smtClean="0"/>
              <a:t>b-d</a:t>
            </a:r>
            <a:r>
              <a:rPr lang="zh-TW" altLang="en-US" dirty="0" smtClean="0"/>
              <a:t>）顯示為灰度圖像和</a:t>
            </a:r>
          </a:p>
          <a:p>
            <a:r>
              <a:rPr lang="zh-TW" altLang="en-US" dirty="0" smtClean="0"/>
              <a:t>表面圖。 原始圖像（</a:t>
            </a:r>
            <a:r>
              <a:rPr lang="en-US" altLang="zh-TW" dirty="0" smtClean="0"/>
              <a:t>a</a:t>
            </a:r>
            <a:r>
              <a:rPr lang="zh-TW" altLang="en-US" dirty="0" smtClean="0"/>
              <a:t>）用三個紅十字標記，以指示這些自相關表面在哪裡被計算。 補片（</a:t>
            </a:r>
            <a:r>
              <a:rPr lang="en-US" altLang="zh-TW" dirty="0" smtClean="0"/>
              <a:t>b</a:t>
            </a:r>
            <a:r>
              <a:rPr lang="zh-TW" altLang="en-US" dirty="0" smtClean="0"/>
              <a:t>）來自花壇（獨特的最小值），補片（</a:t>
            </a:r>
            <a:r>
              <a:rPr lang="en-US" altLang="zh-TW" dirty="0" smtClean="0"/>
              <a:t>c</a:t>
            </a:r>
            <a:r>
              <a:rPr lang="zh-TW" altLang="en-US" dirty="0" smtClean="0"/>
              <a:t>）來自屋頂邊緣（一維孔徑問題），補片（</a:t>
            </a:r>
            <a:r>
              <a:rPr lang="en-US" altLang="zh-TW" dirty="0" smtClean="0"/>
              <a:t>d</a:t>
            </a:r>
            <a:r>
              <a:rPr lang="zh-TW" altLang="en-US" dirty="0" smtClean="0"/>
              <a:t>）來自云</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11</a:t>
            </a:fld>
            <a:endParaRPr lang="zh-TW" altLang="en-US"/>
          </a:p>
        </p:txBody>
      </p:sp>
    </p:spTree>
    <p:extLst>
      <p:ext uri="{BB962C8B-B14F-4D97-AF65-F5344CB8AC3E}">
        <p14:creationId xmlns:p14="http://schemas.microsoft.com/office/powerpoint/2010/main" val="99425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2017/3/28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5C30-ABA9-4131-89D1-4378ED7EBEE7}" type="datetimeFigureOut">
              <a:rPr lang="zh-TW" altLang="en-US" smtClean="0"/>
              <a:pPr/>
              <a:t>2017/3/28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99922094@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t>Chapter 4</a:t>
            </a:r>
          </a:p>
          <a:p>
            <a:r>
              <a:rPr lang="en-US" altLang="zh-TW" dirty="0" smtClean="0"/>
              <a:t>Feature Detection and Matching</a:t>
            </a:r>
            <a:endParaRPr lang="zh-TW" altLang="en-US" dirty="0"/>
          </a:p>
        </p:txBody>
      </p:sp>
      <p:sp>
        <p:nvSpPr>
          <p:cNvPr id="4" name="Text Box 4"/>
          <p:cNvSpPr txBox="1">
            <a:spLocks noChangeArrowheads="1"/>
          </p:cNvSpPr>
          <p:nvPr/>
        </p:nvSpPr>
        <p:spPr bwMode="auto">
          <a:xfrm>
            <a:off x="4211638" y="5667375"/>
            <a:ext cx="4932362" cy="923330"/>
          </a:xfrm>
          <a:prstGeom prst="rect">
            <a:avLst/>
          </a:prstGeom>
          <a:noFill/>
          <a:ln w="9525">
            <a:noFill/>
            <a:miter lim="800000"/>
            <a:headEnd/>
            <a:tailEnd/>
          </a:ln>
          <a:effectLst/>
        </p:spPr>
        <p:txBody>
          <a:bodyPr>
            <a:spAutoFit/>
          </a:bodyPr>
          <a:lstStyle/>
          <a:p>
            <a:pPr algn="ctr"/>
            <a:r>
              <a:rPr lang="en-US" altLang="zh-TW" dirty="0"/>
              <a:t>Presented by: </a:t>
            </a:r>
            <a:r>
              <a:rPr kumimoji="0" lang="zh-TW" altLang="en-US" dirty="0"/>
              <a:t>傅楸善 </a:t>
            </a:r>
            <a:r>
              <a:rPr kumimoji="0" lang="en-US" altLang="zh-TW" dirty="0"/>
              <a:t>&amp; </a:t>
            </a:r>
            <a:r>
              <a:rPr kumimoji="0" lang="zh-TW" altLang="en-US" dirty="0" smtClean="0"/>
              <a:t>董子嘉</a:t>
            </a:r>
            <a:endParaRPr lang="en-US" altLang="zh-TW" dirty="0"/>
          </a:p>
          <a:p>
            <a:pPr algn="ctr"/>
            <a:r>
              <a:rPr kumimoji="0" lang="en-US" altLang="zh-TW" dirty="0" smtClean="0">
                <a:hlinkClick r:id="rId2"/>
              </a:rPr>
              <a:t>D04944016@ntu.edu.tw</a:t>
            </a:r>
            <a:endParaRPr kumimoji="0" lang="en-US" altLang="zh-TW" dirty="0" smtClean="0"/>
          </a:p>
          <a:p>
            <a:pPr algn="ctr"/>
            <a:r>
              <a:rPr lang="en-US" altLang="zh-TW" dirty="0" smtClean="0"/>
              <a:t>0925708818</a:t>
            </a:r>
            <a:endParaRPr kumimoji="0"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Auto-correlation Function or Surface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the image being compared</a:t>
            </a:r>
          </a:p>
          <a:p>
            <a:r>
              <a:rPr lang="en-US" altLang="zh-TW" i="1" dirty="0" smtClean="0"/>
              <a:t>∆u</a:t>
            </a:r>
            <a:r>
              <a:rPr lang="en-US" altLang="zh-TW" dirty="0" smtClean="0"/>
              <a:t>: small variations in position </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pPr marL="342900" lvl="1" indent="-342900">
              <a:buFont typeface="Arial" pitchFamily="34" charset="0"/>
              <a:buChar char="•"/>
            </a:pPr>
            <a:endParaRPr lang="en-US" altLang="zh-TW" sz="3200" dirty="0" smtClean="0"/>
          </a:p>
          <a:p>
            <a:endParaRPr lang="en-US" altLang="zh-TW" dirty="0" smtClean="0"/>
          </a:p>
        </p:txBody>
      </p:sp>
      <p:pic>
        <p:nvPicPr>
          <p:cNvPr id="5" name="Picture 2"/>
          <p:cNvPicPr>
            <a:picLocks noChangeAspect="1" noChangeArrowheads="1"/>
          </p:cNvPicPr>
          <p:nvPr/>
        </p:nvPicPr>
        <p:blipFill>
          <a:blip r:embed="rId3" cstate="print"/>
          <a:srcRect/>
          <a:stretch>
            <a:fillRect/>
          </a:stretch>
        </p:blipFill>
        <p:spPr bwMode="auto">
          <a:xfrm>
            <a:off x="500034" y="2071678"/>
            <a:ext cx="8143932" cy="954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48834" name="Picture 2"/>
          <p:cNvPicPr>
            <a:picLocks noGrp="1" noChangeAspect="1" noChangeArrowheads="1"/>
          </p:cNvPicPr>
          <p:nvPr>
            <p:ph idx="1"/>
          </p:nvPr>
        </p:nvPicPr>
        <p:blipFill>
          <a:blip r:embed="rId3" cstate="print"/>
          <a:srcRect/>
          <a:stretch>
            <a:fillRect/>
          </a:stretch>
        </p:blipFill>
        <p:spPr bwMode="auto">
          <a:xfrm>
            <a:off x="1928794" y="1125"/>
            <a:ext cx="5754649" cy="685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(1/3)</a:t>
            </a:r>
            <a:endParaRPr lang="zh-TW" altLang="en-US" dirty="0"/>
          </a:p>
        </p:txBody>
      </p:sp>
      <p:sp>
        <p:nvSpPr>
          <p:cNvPr id="5" name="內容版面配置區 4"/>
          <p:cNvSpPr>
            <a:spLocks noGrp="1"/>
          </p:cNvSpPr>
          <p:nvPr>
            <p:ph idx="1"/>
          </p:nvPr>
        </p:nvSpPr>
        <p:spPr/>
        <p:txBody>
          <a:bodyPr>
            <a:normAutofit lnSpcReduction="10000"/>
          </a:bodyPr>
          <a:lstStyle/>
          <a:p>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 ∆u) </a:t>
            </a:r>
            <a:r>
              <a:rPr lang="en-US" altLang="zh-TW" i="1" dirty="0" smtClean="0">
                <a:latin typeface="Calibri"/>
              </a:rPr>
              <a:t>≈</a:t>
            </a:r>
            <a:r>
              <a:rPr lang="en-US" altLang="zh-TW" i="1" dirty="0" smtClean="0"/>
              <a:t> I</a:t>
            </a:r>
            <a:r>
              <a:rPr lang="en-US" altLang="zh-TW" i="1" baseline="-25000" dirty="0" smtClean="0"/>
              <a:t>0</a:t>
            </a:r>
            <a:r>
              <a:rPr lang="en-US" altLang="zh-TW" i="1" dirty="0" smtClean="0"/>
              <a:t>(x</a:t>
            </a:r>
            <a:r>
              <a:rPr lang="en-US" altLang="zh-TW" i="1" baseline="-25000" dirty="0" smtClean="0"/>
              <a:t>i</a:t>
            </a:r>
            <a:r>
              <a:rPr lang="en-US" altLang="zh-TW" i="1" dirty="0" smtClean="0"/>
              <a:t>) +</a:t>
            </a:r>
            <a:r>
              <a:rPr lang="zh-TW" altLang="en-US" i="1" dirty="0" smtClean="0"/>
              <a:t> ∇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zh-TW" altLang="en-US" i="1" dirty="0" smtClean="0"/>
              <a:t>．</a:t>
            </a:r>
            <a:r>
              <a:rPr lang="en-US" altLang="zh-TW" i="1" dirty="0" smtClean="0"/>
              <a:t>∆u</a:t>
            </a:r>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r>
              <a:rPr lang="zh-TW" altLang="en-US" i="1" dirty="0" smtClean="0"/>
              <a:t>∇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en-US" altLang="zh-TW" dirty="0" smtClean="0"/>
              <a:t>: image gradient at </a:t>
            </a:r>
            <a:r>
              <a:rPr lang="en-US" altLang="zh-TW" i="1" dirty="0" smtClean="0"/>
              <a:t>x</a:t>
            </a:r>
            <a:r>
              <a:rPr lang="en-US" altLang="zh-TW" i="1" baseline="-25000" dirty="0" smtClean="0"/>
              <a:t>i</a:t>
            </a:r>
          </a:p>
          <a:p>
            <a:endParaRPr lang="zh-TW" altLang="en-US" dirty="0"/>
          </a:p>
        </p:txBody>
      </p:sp>
      <p:pic>
        <p:nvPicPr>
          <p:cNvPr id="6" name="Picture 2"/>
          <p:cNvPicPr>
            <a:picLocks noChangeAspect="1" noChangeArrowheads="1"/>
          </p:cNvPicPr>
          <p:nvPr/>
        </p:nvPicPr>
        <p:blipFill>
          <a:blip r:embed="rId3" cstate="print"/>
          <a:srcRect/>
          <a:stretch>
            <a:fillRect/>
          </a:stretch>
        </p:blipFill>
        <p:spPr bwMode="auto">
          <a:xfrm>
            <a:off x="357158" y="2285992"/>
            <a:ext cx="8334919" cy="2928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Auto-correlation matrix </a:t>
            </a:r>
            <a:r>
              <a:rPr lang="en-US" altLang="zh-TW" i="1" dirty="0" smtClean="0"/>
              <a:t>A</a:t>
            </a:r>
            <a:r>
              <a:rPr lang="en-US" altLang="zh-TW" dirty="0" smtClean="0"/>
              <a:t>:</a:t>
            </a:r>
          </a:p>
          <a:p>
            <a:endParaRPr lang="en-US" altLang="zh-TW" dirty="0" smtClean="0"/>
          </a:p>
          <a:p>
            <a:endParaRPr lang="en-US" altLang="zh-TW" dirty="0" smtClean="0"/>
          </a:p>
          <a:p>
            <a:endParaRPr lang="en-US" altLang="zh-TW" dirty="0" smtClean="0"/>
          </a:p>
          <a:p>
            <a:r>
              <a:rPr lang="en-US" altLang="zh-TW" i="1" dirty="0" smtClean="0"/>
              <a:t>w</a:t>
            </a:r>
            <a:r>
              <a:rPr lang="en-US" altLang="zh-TW" dirty="0" smtClean="0"/>
              <a:t>: weighting kernel (from spatially varying weighting function)</a:t>
            </a:r>
          </a:p>
          <a:p>
            <a:r>
              <a:rPr lang="en-US" altLang="zh-TW" i="1" dirty="0" smtClean="0"/>
              <a:t>I</a:t>
            </a:r>
            <a:r>
              <a:rPr lang="en-US" altLang="zh-TW" i="1" baseline="-25000" dirty="0" smtClean="0"/>
              <a:t>x</a:t>
            </a:r>
            <a:r>
              <a:rPr lang="en-US" altLang="zh-TW" dirty="0" smtClean="0"/>
              <a:t>, </a:t>
            </a:r>
            <a:r>
              <a:rPr lang="en-US" altLang="zh-TW" i="1" dirty="0" err="1" smtClean="0"/>
              <a:t>I</a:t>
            </a:r>
            <a:r>
              <a:rPr lang="en-US" altLang="zh-TW" i="1" baseline="-25000" dirty="0" err="1" smtClean="0"/>
              <a:t>y</a:t>
            </a:r>
            <a:r>
              <a:rPr lang="en-US" altLang="zh-TW" dirty="0" smtClean="0"/>
              <a:t>: horizontal and vertical derivatives of Gaussians</a:t>
            </a:r>
            <a:endParaRPr lang="zh-TW" altLang="en-US" dirty="0"/>
          </a:p>
        </p:txBody>
      </p:sp>
      <p:pic>
        <p:nvPicPr>
          <p:cNvPr id="7" name="Picture 2"/>
          <p:cNvPicPr>
            <a:picLocks noChangeAspect="1" noChangeArrowheads="1"/>
          </p:cNvPicPr>
          <p:nvPr/>
        </p:nvPicPr>
        <p:blipFill>
          <a:blip r:embed="rId3" cstate="print"/>
          <a:srcRect/>
          <a:stretch>
            <a:fillRect/>
          </a:stretch>
        </p:blipFill>
        <p:spPr bwMode="auto">
          <a:xfrm>
            <a:off x="1214414" y="2428868"/>
            <a:ext cx="3857652" cy="1401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(3/3)</a:t>
            </a:r>
            <a:endParaRPr lang="zh-TW" altLang="en-US" dirty="0"/>
          </a:p>
        </p:txBody>
      </p:sp>
      <p:sp>
        <p:nvSpPr>
          <p:cNvPr id="3" name="內容版面配置區 2"/>
          <p:cNvSpPr>
            <a:spLocks noGrp="1"/>
          </p:cNvSpPr>
          <p:nvPr>
            <p:ph idx="1"/>
          </p:nvPr>
        </p:nvSpPr>
        <p:spPr/>
        <p:txBody>
          <a:bodyPr/>
          <a:lstStyle/>
          <a:p>
            <a:r>
              <a:rPr lang="en-US" altLang="zh-TW" dirty="0" smtClean="0"/>
              <a:t>Assume (</a:t>
            </a:r>
            <a:r>
              <a:rPr lang="el-GR" altLang="zh-TW" i="1" dirty="0" smtClean="0">
                <a:latin typeface="Calibri"/>
              </a:rPr>
              <a:t>λ</a:t>
            </a:r>
            <a:r>
              <a:rPr lang="en-US" altLang="zh-TW" i="1" baseline="-25000" dirty="0" smtClean="0"/>
              <a:t>0</a:t>
            </a:r>
            <a:r>
              <a:rPr lang="en-US" altLang="zh-TW" dirty="0" smtClean="0"/>
              <a:t>, </a:t>
            </a:r>
            <a:r>
              <a:rPr lang="el-GR" altLang="zh-TW" i="1" dirty="0" smtClean="0"/>
              <a:t>λ</a:t>
            </a:r>
            <a:r>
              <a:rPr lang="en-US" altLang="zh-TW" i="1" baseline="-25000" dirty="0" smtClean="0"/>
              <a:t>1</a:t>
            </a:r>
            <a:r>
              <a:rPr lang="en-US" altLang="zh-TW" dirty="0" smtClean="0"/>
              <a:t>) are two </a:t>
            </a:r>
            <a:r>
              <a:rPr lang="en-US" altLang="zh-TW" dirty="0" err="1" smtClean="0"/>
              <a:t>eigenvalues</a:t>
            </a:r>
            <a:r>
              <a:rPr lang="en-US" altLang="zh-TW" dirty="0" smtClean="0"/>
              <a:t> of </a:t>
            </a:r>
            <a:r>
              <a:rPr lang="en-US" altLang="zh-TW" i="1" dirty="0" smtClean="0"/>
              <a:t>A</a:t>
            </a:r>
            <a:r>
              <a:rPr lang="en-US" altLang="zh-TW" dirty="0" smtClean="0"/>
              <a:t> and </a:t>
            </a:r>
            <a:r>
              <a:rPr lang="el-GR" altLang="zh-TW" i="1" dirty="0" smtClean="0"/>
              <a:t>λ</a:t>
            </a:r>
            <a:r>
              <a:rPr lang="en-US" altLang="zh-TW" i="1" baseline="-25000" dirty="0" smtClean="0"/>
              <a:t>0 </a:t>
            </a:r>
            <a:r>
              <a:rPr lang="en-US" altLang="zh-TW" dirty="0" smtClean="0"/>
              <a:t>&lt;= </a:t>
            </a:r>
            <a:r>
              <a:rPr lang="el-GR" altLang="zh-TW" i="1" dirty="0" smtClean="0"/>
              <a:t>λ</a:t>
            </a:r>
            <a:r>
              <a:rPr lang="en-US" altLang="zh-TW" i="1" baseline="-25000" dirty="0" smtClean="0"/>
              <a:t>1</a:t>
            </a:r>
            <a:r>
              <a:rPr lang="en-US" altLang="zh-TW" dirty="0" smtClean="0"/>
              <a:t>.</a:t>
            </a:r>
          </a:p>
          <a:p>
            <a:r>
              <a:rPr lang="en-US" altLang="zh-TW" dirty="0" smtClean="0"/>
              <a:t>Since the larger uncertainty depends on the smaller </a:t>
            </a:r>
            <a:r>
              <a:rPr lang="en-US" altLang="zh-TW" dirty="0" err="1" smtClean="0"/>
              <a:t>eigenvalue</a:t>
            </a:r>
            <a:r>
              <a:rPr lang="en-US" altLang="zh-TW" dirty="0" smtClean="0"/>
              <a:t>, it makes sense to find maxima in the smaller </a:t>
            </a:r>
            <a:r>
              <a:rPr lang="en-US" altLang="zh-TW" dirty="0" err="1" smtClean="0"/>
              <a:t>eigenvalue</a:t>
            </a:r>
            <a:r>
              <a:rPr lang="en-US" altLang="zh-TW" dirty="0" smtClean="0"/>
              <a:t> to locate good features to track.</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(1/2)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Quantity proposed by Harris and Stephens:</a:t>
            </a:r>
          </a:p>
          <a:p>
            <a:endParaRPr lang="en-US" altLang="zh-TW" dirty="0" smtClean="0"/>
          </a:p>
          <a:p>
            <a:endParaRPr lang="en-US" altLang="zh-TW" dirty="0" smtClean="0"/>
          </a:p>
          <a:p>
            <a:r>
              <a:rPr lang="el-GR" altLang="zh-TW" i="1" dirty="0" smtClean="0"/>
              <a:t>α</a:t>
            </a:r>
            <a:r>
              <a:rPr lang="en-US" altLang="zh-TW" dirty="0" smtClean="0"/>
              <a:t> = 0.06</a:t>
            </a:r>
          </a:p>
          <a:p>
            <a:r>
              <a:rPr lang="en-US" altLang="zh-TW" dirty="0" smtClean="0"/>
              <a:t>No square roots</a:t>
            </a:r>
          </a:p>
          <a:p>
            <a:r>
              <a:rPr lang="en-US" altLang="zh-TW" dirty="0" smtClean="0"/>
              <a:t>It is still rotationally invariant and </a:t>
            </a:r>
            <a:r>
              <a:rPr lang="en-US" altLang="zh-TW" dirty="0" err="1" smtClean="0"/>
              <a:t>downweights</a:t>
            </a:r>
            <a:r>
              <a:rPr lang="en-US" altLang="zh-TW" dirty="0" smtClean="0"/>
              <a:t> edge-like features when </a:t>
            </a:r>
            <a:r>
              <a:rPr lang="el-GR" altLang="zh-TW" i="1" dirty="0" smtClean="0"/>
              <a:t>λ</a:t>
            </a:r>
            <a:r>
              <a:rPr lang="en-US" altLang="zh-TW" i="1" baseline="-25000" dirty="0" smtClean="0"/>
              <a:t>1</a:t>
            </a:r>
            <a:r>
              <a:rPr lang="el-GR" altLang="zh-TW" dirty="0" smtClean="0"/>
              <a:t> </a:t>
            </a:r>
            <a:r>
              <a:rPr lang="en-US" altLang="zh-TW" dirty="0" smtClean="0"/>
              <a:t>&gt;&gt; </a:t>
            </a:r>
            <a:r>
              <a:rPr lang="el-GR" altLang="zh-TW" i="1" dirty="0" smtClean="0"/>
              <a:t>λ</a:t>
            </a:r>
            <a:r>
              <a:rPr lang="en-US" altLang="zh-TW" i="1" baseline="-25000" dirty="0" smtClean="0"/>
              <a:t>0</a:t>
            </a:r>
            <a:r>
              <a:rPr lang="en-US" altLang="zh-TW" dirty="0" smtClean="0"/>
              <a:t>.</a:t>
            </a:r>
            <a:r>
              <a:rPr lang="en-US" altLang="zh-TW" baseline="-25000" dirty="0" smtClean="0"/>
              <a:t> </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85786" y="2428868"/>
            <a:ext cx="7304307" cy="852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(2/2)</a:t>
            </a:r>
            <a:endParaRPr lang="zh-TW" altLang="en-US" dirty="0"/>
          </a:p>
        </p:txBody>
      </p:sp>
      <p:sp>
        <p:nvSpPr>
          <p:cNvPr id="3" name="內容版面配置區 2"/>
          <p:cNvSpPr>
            <a:spLocks noGrp="1"/>
          </p:cNvSpPr>
          <p:nvPr>
            <p:ph idx="1"/>
          </p:nvPr>
        </p:nvSpPr>
        <p:spPr/>
        <p:txBody>
          <a:bodyPr/>
          <a:lstStyle/>
          <a:p>
            <a:r>
              <a:rPr lang="en-US" altLang="zh-TW" dirty="0" smtClean="0"/>
              <a:t>Quantity proposed by Brown, </a:t>
            </a:r>
            <a:r>
              <a:rPr lang="en-US" altLang="zh-TW" dirty="0" err="1" smtClean="0"/>
              <a:t>Szeliski</a:t>
            </a:r>
            <a:r>
              <a:rPr lang="en-US" altLang="zh-TW" dirty="0" smtClean="0"/>
              <a:t>, and Winder:</a:t>
            </a:r>
          </a:p>
          <a:p>
            <a:endParaRPr lang="en-US" altLang="zh-TW" dirty="0" smtClean="0"/>
          </a:p>
          <a:p>
            <a:endParaRPr lang="en-US" altLang="zh-TW" dirty="0" smtClean="0"/>
          </a:p>
          <a:p>
            <a:r>
              <a:rPr lang="en-US" altLang="zh-TW" dirty="0" smtClean="0"/>
              <a:t>It can be used when </a:t>
            </a:r>
            <a:r>
              <a:rPr lang="el-GR" altLang="zh-TW" i="1" dirty="0" smtClean="0"/>
              <a:t>λ</a:t>
            </a:r>
            <a:r>
              <a:rPr lang="en-US" altLang="zh-TW" i="1" baseline="-25000" dirty="0" smtClean="0"/>
              <a:t>1</a:t>
            </a:r>
            <a:r>
              <a:rPr lang="el-GR" altLang="zh-TW" dirty="0" smtClean="0"/>
              <a:t> </a:t>
            </a:r>
            <a:r>
              <a:rPr lang="en-US" altLang="zh-TW" i="1" dirty="0" smtClean="0"/>
              <a:t>≈</a:t>
            </a:r>
            <a:r>
              <a:rPr lang="en-US" altLang="zh-TW" dirty="0" smtClean="0"/>
              <a:t> </a:t>
            </a:r>
            <a:r>
              <a:rPr lang="el-GR" altLang="zh-TW" i="1" dirty="0" smtClean="0"/>
              <a:t>λ</a:t>
            </a:r>
            <a:r>
              <a:rPr lang="en-US" altLang="zh-TW" i="1" baseline="-25000" dirty="0" smtClean="0"/>
              <a:t>0</a:t>
            </a:r>
            <a:r>
              <a:rPr lang="en-US" altLang="zh-TW" dirty="0" smtClean="0"/>
              <a:t>.</a:t>
            </a:r>
          </a:p>
        </p:txBody>
      </p:sp>
      <p:pic>
        <p:nvPicPr>
          <p:cNvPr id="6" name="Picture 2"/>
          <p:cNvPicPr>
            <a:picLocks noChangeAspect="1" noChangeArrowheads="1"/>
          </p:cNvPicPr>
          <p:nvPr/>
        </p:nvPicPr>
        <p:blipFill>
          <a:blip r:embed="rId3" cstate="print"/>
          <a:srcRect/>
          <a:stretch>
            <a:fillRect/>
          </a:stretch>
        </p:blipFill>
        <p:spPr bwMode="auto">
          <a:xfrm>
            <a:off x="2571736" y="2571744"/>
            <a:ext cx="3317434" cy="1314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(1/2)</a:t>
            </a:r>
            <a:endParaRPr lang="zh-TW" altLang="en-US" dirty="0"/>
          </a:p>
        </p:txBody>
      </p:sp>
      <p:sp>
        <p:nvSpPr>
          <p:cNvPr id="3" name="內容版面配置區 2"/>
          <p:cNvSpPr>
            <a:spLocks noGrp="1"/>
          </p:cNvSpPr>
          <p:nvPr>
            <p:ph idx="1"/>
          </p:nvPr>
        </p:nvSpPr>
        <p:spPr/>
        <p:txBody>
          <a:bodyPr/>
          <a:lstStyle/>
          <a:p>
            <a:r>
              <a:rPr lang="en-US" altLang="zh-TW" dirty="0" smtClean="0"/>
              <a:t>Step 1: Compute the horizontal and vertical derivatives of the image </a:t>
            </a:r>
            <a:r>
              <a:rPr lang="en-US" altLang="zh-TW" i="1" dirty="0" smtClean="0"/>
              <a:t>I</a:t>
            </a:r>
            <a:r>
              <a:rPr lang="en-US" altLang="zh-TW" i="1" baseline="-25000" dirty="0" smtClean="0"/>
              <a:t>x</a:t>
            </a:r>
            <a:r>
              <a:rPr lang="en-US" altLang="zh-TW" dirty="0" smtClean="0"/>
              <a:t> and </a:t>
            </a:r>
            <a:r>
              <a:rPr lang="en-US" altLang="zh-TW" i="1" dirty="0" err="1" smtClean="0"/>
              <a:t>I</a:t>
            </a:r>
            <a:r>
              <a:rPr lang="en-US" altLang="zh-TW" i="1" baseline="-25000" dirty="0" err="1" smtClean="0"/>
              <a:t>y</a:t>
            </a:r>
            <a:r>
              <a:rPr lang="en-US" altLang="zh-TW" dirty="0" smtClean="0"/>
              <a:t> by convolving the original image with derivatives of Gaussians.</a:t>
            </a:r>
          </a:p>
          <a:p>
            <a:r>
              <a:rPr lang="en-US" altLang="zh-TW" dirty="0" smtClean="0"/>
              <a:t>Step 2: Compute the three images (</a:t>
            </a:r>
            <a:r>
              <a:rPr lang="en-US" altLang="zh-TW" i="1" dirty="0" smtClean="0"/>
              <a:t>I</a:t>
            </a:r>
            <a:r>
              <a:rPr lang="en-US" altLang="zh-TW" i="1" baseline="-25000" dirty="0" smtClean="0"/>
              <a:t>x</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y</a:t>
            </a:r>
            <a:r>
              <a:rPr lang="en-US" altLang="zh-TW" i="1" baseline="-25000" dirty="0" smtClean="0"/>
              <a:t> </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x</a:t>
            </a:r>
            <a:r>
              <a:rPr lang="en-US" altLang="zh-TW" i="1" dirty="0" err="1" smtClean="0"/>
              <a:t>I</a:t>
            </a:r>
            <a:r>
              <a:rPr lang="en-US" altLang="zh-TW" i="1" baseline="-25000" dirty="0" err="1" smtClean="0"/>
              <a:t>y</a:t>
            </a:r>
            <a:r>
              <a:rPr lang="en-US" altLang="zh-TW" dirty="0" smtClean="0"/>
              <a:t>) corresponding to the outer products of these gradients.</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(2/2)</a:t>
            </a:r>
            <a:endParaRPr lang="zh-TW" altLang="en-US" dirty="0"/>
          </a:p>
        </p:txBody>
      </p:sp>
      <p:sp>
        <p:nvSpPr>
          <p:cNvPr id="3" name="內容版面配置區 2"/>
          <p:cNvSpPr>
            <a:spLocks noGrp="1"/>
          </p:cNvSpPr>
          <p:nvPr>
            <p:ph idx="1"/>
          </p:nvPr>
        </p:nvSpPr>
        <p:spPr/>
        <p:txBody>
          <a:bodyPr/>
          <a:lstStyle/>
          <a:p>
            <a:r>
              <a:rPr lang="en-US" altLang="zh-TW" dirty="0" smtClean="0"/>
              <a:t>Step 3: Convolve each of these images with a larger Gaussian (the weighting kernel).</a:t>
            </a:r>
          </a:p>
          <a:p>
            <a:r>
              <a:rPr lang="en-US" altLang="zh-TW" dirty="0" smtClean="0"/>
              <a:t>Step 4: Compute a scalar interest measure using one of the formulas discussed above.</a:t>
            </a:r>
          </a:p>
          <a:p>
            <a:r>
              <a:rPr lang="en-US" altLang="zh-TW" dirty="0" smtClean="0"/>
              <a:t>Step 5: Find local maxima above a certain threshold and report them as detected feature point locations.</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(1/2)</a:t>
            </a:r>
            <a:endParaRPr lang="zh-TW" altLang="en-US" dirty="0"/>
          </a:p>
        </p:txBody>
      </p:sp>
      <p:sp>
        <p:nvSpPr>
          <p:cNvPr id="3" name="內容版面配置區 2"/>
          <p:cNvSpPr>
            <a:spLocks noGrp="1"/>
          </p:cNvSpPr>
          <p:nvPr>
            <p:ph idx="1"/>
          </p:nvPr>
        </p:nvSpPr>
        <p:spPr/>
        <p:txBody>
          <a:bodyPr/>
          <a:lstStyle/>
          <a:p>
            <a:r>
              <a:rPr lang="en-US" altLang="zh-TW" dirty="0" smtClean="0"/>
              <a:t>Simply finding local maxima -&gt; uneven distribution of feature points</a:t>
            </a:r>
          </a:p>
          <a:p>
            <a:r>
              <a:rPr lang="en-US" altLang="zh-TW" dirty="0" smtClean="0"/>
              <a:t>Detect features that are:</a:t>
            </a:r>
          </a:p>
          <a:p>
            <a:pPr lvl="1"/>
            <a:r>
              <a:rPr lang="en-US" altLang="zh-TW" dirty="0" smtClean="0"/>
              <a:t>Local maxima</a:t>
            </a:r>
          </a:p>
          <a:p>
            <a:pPr lvl="1"/>
            <a:r>
              <a:rPr lang="en-US" altLang="zh-TW" dirty="0" smtClean="0"/>
              <a:t>Response value is greater than all of its neighbors within a radius </a:t>
            </a:r>
            <a:r>
              <a:rPr lang="en-US" altLang="zh-TW" i="1" dirty="0" smtClean="0"/>
              <a:t>r</a:t>
            </a:r>
            <a:endParaRPr lang="zh-TW" alt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(1/3)</a:t>
            </a:r>
            <a:endParaRPr lang="zh-TW" altLang="en-US" dirty="0"/>
          </a:p>
        </p:txBody>
      </p:sp>
      <p:sp>
        <p:nvSpPr>
          <p:cNvPr id="3" name="內容版面配置區 2"/>
          <p:cNvSpPr>
            <a:spLocks noGrp="1"/>
          </p:cNvSpPr>
          <p:nvPr>
            <p:ph idx="1"/>
          </p:nvPr>
        </p:nvSpPr>
        <p:spPr/>
        <p:txBody>
          <a:bodyPr/>
          <a:lstStyle/>
          <a:p>
            <a:r>
              <a:rPr lang="en-US" altLang="zh-TW" dirty="0" smtClean="0"/>
              <a:t>4.1 Points and Patches</a:t>
            </a:r>
          </a:p>
          <a:p>
            <a:r>
              <a:rPr lang="en-US" altLang="zh-TW" dirty="0" smtClean="0"/>
              <a:t>4.2 Edges</a:t>
            </a:r>
          </a:p>
          <a:p>
            <a:r>
              <a:rPr lang="en-US" altLang="zh-TW" dirty="0" smtClean="0"/>
              <a:t>4.3 Lines</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(2/2)</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1571604" y="1501982"/>
            <a:ext cx="6072230" cy="5356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Measuring Repeatability</a:t>
            </a:r>
            <a:endParaRPr lang="zh-TW" altLang="en-US" dirty="0"/>
          </a:p>
        </p:txBody>
      </p:sp>
      <p:sp>
        <p:nvSpPr>
          <p:cNvPr id="3" name="內容版面配置區 2"/>
          <p:cNvSpPr>
            <a:spLocks noGrp="1"/>
          </p:cNvSpPr>
          <p:nvPr>
            <p:ph idx="1"/>
          </p:nvPr>
        </p:nvSpPr>
        <p:spPr/>
        <p:txBody>
          <a:bodyPr/>
          <a:lstStyle/>
          <a:p>
            <a:r>
              <a:rPr lang="en-US" altLang="zh-TW" dirty="0" smtClean="0"/>
              <a:t>Which feature points should we use among the large number of detected feature points?</a:t>
            </a:r>
          </a:p>
          <a:p>
            <a:r>
              <a:rPr lang="en-US" altLang="zh-TW" dirty="0" smtClean="0"/>
              <a:t>Measure repeatability after applying rotations, scale changes, illumination changes, viewpoint changes, and adding noise.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(1/2)</a:t>
            </a:r>
            <a:endParaRPr lang="zh-TW" altLang="en-US" dirty="0"/>
          </a:p>
        </p:txBody>
      </p:sp>
      <p:sp>
        <p:nvSpPr>
          <p:cNvPr id="3" name="內容版面配置區 2"/>
          <p:cNvSpPr>
            <a:spLocks noGrp="1"/>
          </p:cNvSpPr>
          <p:nvPr>
            <p:ph idx="1"/>
          </p:nvPr>
        </p:nvSpPr>
        <p:spPr/>
        <p:txBody>
          <a:bodyPr/>
          <a:lstStyle/>
          <a:p>
            <a:r>
              <a:rPr lang="en-US" altLang="zh-TW" dirty="0" smtClean="0"/>
              <a:t>Problem: if no good feature points in image?</a:t>
            </a:r>
          </a:p>
          <a:p>
            <a:r>
              <a:rPr lang="en-US" altLang="zh-TW" dirty="0" smtClean="0"/>
              <a:t>Solution: multi-scale</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071538" y="2714620"/>
            <a:ext cx="6871027"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(2/2)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3" cstate="print"/>
          <a:srcRect/>
          <a:stretch>
            <a:fillRect/>
          </a:stretch>
        </p:blipFill>
        <p:spPr bwMode="auto">
          <a:xfrm>
            <a:off x="-1" y="1938985"/>
            <a:ext cx="9144001" cy="3785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4.1.2 Feature Descriptors</a:t>
            </a:r>
            <a:endParaRPr lang="zh-TW" altLang="en-US" dirty="0"/>
          </a:p>
        </p:txBody>
      </p:sp>
      <p:sp>
        <p:nvSpPr>
          <p:cNvPr id="3" name="內容版面配置區 2"/>
          <p:cNvSpPr>
            <a:spLocks noGrp="1"/>
          </p:cNvSpPr>
          <p:nvPr>
            <p:ph idx="1"/>
          </p:nvPr>
        </p:nvSpPr>
        <p:spPr/>
        <p:txBody>
          <a:bodyPr>
            <a:normAutofit lnSpcReduction="100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Sum of squared difference</a:t>
            </a:r>
          </a:p>
          <a:p>
            <a:r>
              <a:rPr lang="en-US" altLang="zh-TW" dirty="0" smtClean="0"/>
              <a:t>Normalized cross-correlation (Chapter 8)</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 y="1428736"/>
            <a:ext cx="9144001" cy="3100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Scale Invariant Feature Transform (SIFT)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642910" y="1428736"/>
            <a:ext cx="7867895" cy="5205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Multi-scale Oriented Patches (MSOP)</a:t>
            </a:r>
            <a:endParaRPr lang="zh-TW" altLang="en-US" dirty="0"/>
          </a:p>
        </p:txBody>
      </p:sp>
      <p:sp>
        <p:nvSpPr>
          <p:cNvPr id="3" name="內容版面配置區 2"/>
          <p:cNvSpPr>
            <a:spLocks noGrp="1"/>
          </p:cNvSpPr>
          <p:nvPr>
            <p:ph idx="1"/>
          </p:nvPr>
        </p:nvSpPr>
        <p:spPr/>
        <p:txBody>
          <a:bodyPr/>
          <a:lstStyle/>
          <a:p>
            <a:r>
              <a:rPr lang="en-US" altLang="zh-TW" dirty="0" smtClean="0"/>
              <a:t>Simpler SIFT, without every scale </a:t>
            </a:r>
            <a:r>
              <a:rPr lang="en-US" altLang="zh-TW" dirty="0" err="1" smtClean="0"/>
              <a:t>DoGs</a:t>
            </a:r>
            <a:endParaRPr lang="en-US" altLang="zh-TW" dirty="0" smtClean="0"/>
          </a:p>
          <a:p>
            <a:r>
              <a:rPr lang="en-US" altLang="zh-TW" dirty="0" smtClean="0"/>
              <a:t>Used on image stitching, and so on</a:t>
            </a:r>
          </a:p>
          <a:p>
            <a:r>
              <a:rPr lang="en-US" altLang="zh-TW" dirty="0" smtClean="0"/>
              <a:t>Detector: Harris corner detector</a:t>
            </a:r>
          </a:p>
          <a:p>
            <a:r>
              <a:rPr lang="en-US" altLang="zh-TW" dirty="0" smtClean="0"/>
              <a:t>Multi-scale -&gt; make program robust</a:t>
            </a:r>
          </a:p>
          <a:p>
            <a:r>
              <a:rPr lang="en-US" altLang="zh-TW" dirty="0" err="1" smtClean="0"/>
              <a:t>DoG</a:t>
            </a:r>
            <a:r>
              <a:rPr lang="en-US" altLang="zh-TW" dirty="0" smtClean="0"/>
              <a:t>: Difference of Gaussian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Orientation Estimation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0" y="1714488"/>
            <a:ext cx="9144000" cy="43627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Gradient Location-orientation Histogram (GLOH)</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500034" y="1571612"/>
            <a:ext cx="8267700"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Maximally Stable </a:t>
            </a:r>
            <a:r>
              <a:rPr lang="en-US" altLang="zh-TW" dirty="0" err="1" smtClean="0"/>
              <a:t>Extremal</a:t>
            </a:r>
            <a:r>
              <a:rPr lang="en-US" altLang="zh-TW" dirty="0" smtClean="0"/>
              <a:t> Region (MSER)</a:t>
            </a:r>
            <a:endParaRPr lang="zh-TW" altLang="en-US" dirty="0"/>
          </a:p>
        </p:txBody>
      </p:sp>
      <p:sp>
        <p:nvSpPr>
          <p:cNvPr id="3" name="內容版面配置區 2"/>
          <p:cNvSpPr>
            <a:spLocks noGrp="1"/>
          </p:cNvSpPr>
          <p:nvPr>
            <p:ph idx="1"/>
          </p:nvPr>
        </p:nvSpPr>
        <p:spPr/>
        <p:txBody>
          <a:bodyPr/>
          <a:lstStyle/>
          <a:p>
            <a:r>
              <a:rPr lang="en-US" altLang="zh-TW" dirty="0" smtClean="0"/>
              <a:t>Only work for grayscale images</a:t>
            </a:r>
          </a:p>
          <a:p>
            <a:r>
              <a:rPr lang="en-US" altLang="zh-TW" dirty="0" smtClean="0"/>
              <a:t>Incrementally add pixels as the threshold is changed.</a:t>
            </a:r>
          </a:p>
          <a:p>
            <a:r>
              <a:rPr lang="en-US" altLang="zh-TW" dirty="0" smtClean="0"/>
              <a:t>Maximally stable: changing rate of area with respect to the threshold is minimal</a:t>
            </a:r>
            <a:endParaRPr lang="zh-TW" altLang="en-US" dirty="0"/>
          </a:p>
        </p:txBody>
      </p:sp>
      <p:pic>
        <p:nvPicPr>
          <p:cNvPr id="1027" name="Picture 3"/>
          <p:cNvPicPr>
            <a:picLocks noChangeAspect="1" noChangeArrowheads="1"/>
          </p:cNvPicPr>
          <p:nvPr/>
        </p:nvPicPr>
        <p:blipFill>
          <a:blip r:embed="rId3" cstate="print"/>
          <a:srcRect/>
          <a:stretch>
            <a:fillRect/>
          </a:stretch>
        </p:blipFill>
        <p:spPr bwMode="auto">
          <a:xfrm>
            <a:off x="0" y="4357694"/>
            <a:ext cx="9144000" cy="2296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(2/3)</a:t>
            </a:r>
            <a:endParaRPr lang="zh-TW" altLang="en-US" dirty="0"/>
          </a:p>
        </p:txBody>
      </p:sp>
      <p:pic>
        <p:nvPicPr>
          <p:cNvPr id="4" name="內容版面配置區 3" descr="未命名.JPG"/>
          <p:cNvPicPr>
            <a:picLocks noGrp="1" noChangeAspect="1"/>
          </p:cNvPicPr>
          <p:nvPr>
            <p:ph idx="1"/>
          </p:nvPr>
        </p:nvPicPr>
        <p:blipFill>
          <a:blip r:embed="rId3" cstate="print"/>
          <a:stretch>
            <a:fillRect/>
          </a:stretch>
        </p:blipFill>
        <p:spPr>
          <a:xfrm>
            <a:off x="1714480" y="1291868"/>
            <a:ext cx="5929354" cy="556613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4.1.3 Feature Matching</a:t>
            </a:r>
            <a:endParaRPr lang="zh-TW" altLang="en-US" dirty="0"/>
          </a:p>
        </p:txBody>
      </p:sp>
      <p:sp>
        <p:nvSpPr>
          <p:cNvPr id="3" name="內容版面配置區 2"/>
          <p:cNvSpPr>
            <a:spLocks noGrp="1"/>
          </p:cNvSpPr>
          <p:nvPr>
            <p:ph idx="1"/>
          </p:nvPr>
        </p:nvSpPr>
        <p:spPr/>
        <p:txBody>
          <a:bodyPr/>
          <a:lstStyle/>
          <a:p>
            <a:r>
              <a:rPr lang="en-US" altLang="zh-TW" dirty="0" smtClean="0"/>
              <a:t>Two subjects:</a:t>
            </a:r>
          </a:p>
          <a:p>
            <a:pPr lvl="1"/>
            <a:r>
              <a:rPr lang="en-US" altLang="zh-TW" dirty="0" smtClean="0"/>
              <a:t>select a matching strategy</a:t>
            </a:r>
          </a:p>
          <a:p>
            <a:pPr lvl="1"/>
            <a:r>
              <a:rPr lang="en-US" altLang="zh-TW" dirty="0" smtClean="0"/>
              <a:t>devise efficient data structures and algorithms to perform this matching</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(1/7)</a:t>
            </a:r>
            <a:endParaRPr lang="zh-TW" altLang="en-US" dirty="0"/>
          </a:p>
        </p:txBody>
      </p:sp>
      <p:sp>
        <p:nvSpPr>
          <p:cNvPr id="3" name="內容版面配置區 2"/>
          <p:cNvSpPr>
            <a:spLocks noGrp="1"/>
          </p:cNvSpPr>
          <p:nvPr>
            <p:ph idx="1"/>
          </p:nvPr>
        </p:nvSpPr>
        <p:spPr/>
        <p:txBody>
          <a:bodyPr/>
          <a:lstStyle/>
          <a:p>
            <a:r>
              <a:rPr lang="en-US" altLang="zh-TW" dirty="0" smtClean="0"/>
              <a:t>Simplest method: set a distance threshold and match within this threshold.</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14348" y="2643182"/>
            <a:ext cx="7592189" cy="40719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(2/7)</a:t>
            </a:r>
            <a:endParaRPr lang="zh-TW" altLang="en-US" dirty="0"/>
          </a:p>
        </p:txBody>
      </p:sp>
      <p:sp>
        <p:nvSpPr>
          <p:cNvPr id="3" name="內容版面配置區 2"/>
          <p:cNvSpPr>
            <a:spLocks noGrp="1"/>
          </p:cNvSpPr>
          <p:nvPr>
            <p:ph idx="1"/>
          </p:nvPr>
        </p:nvSpPr>
        <p:spPr/>
        <p:txBody>
          <a:bodyPr/>
          <a:lstStyle/>
          <a:p>
            <a:r>
              <a:rPr lang="en-US" altLang="zh-TW" dirty="0" smtClean="0"/>
              <a:t>Confusion matrix to estimate performance:</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0" y="2357430"/>
            <a:ext cx="9119037" cy="40052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(3/7)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857224" y="1280474"/>
            <a:ext cx="7786742" cy="5577526"/>
          </a:xfrm>
          <a:prstGeom prst="rect">
            <a:avLst/>
          </a:prstGeom>
          <a:noFill/>
          <a:ln w="9525">
            <a:noFill/>
            <a:miter lim="800000"/>
            <a:headEnd/>
            <a:tailEnd/>
          </a:ln>
          <a:effectLst/>
        </p:spPr>
      </p:pic>
      <p:sp>
        <p:nvSpPr>
          <p:cNvPr id="5" name="文字方塊 4"/>
          <p:cNvSpPr txBox="1"/>
          <p:nvPr/>
        </p:nvSpPr>
        <p:spPr>
          <a:xfrm>
            <a:off x="4000496" y="1571612"/>
            <a:ext cx="51435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2400" dirty="0" smtClean="0"/>
              <a:t>ROC: Receiver Operating Characteristic</a:t>
            </a:r>
            <a:endParaRPr lang="zh-TW"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(4/7)</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Other methods:</a:t>
            </a:r>
          </a:p>
          <a:p>
            <a:pPr lvl="1"/>
            <a:r>
              <a:rPr lang="en-US" altLang="zh-TW" dirty="0" smtClean="0"/>
              <a:t>Nearest neighbor</a:t>
            </a:r>
          </a:p>
          <a:p>
            <a:pPr lvl="1"/>
            <a:r>
              <a:rPr lang="en-US" altLang="zh-TW" dirty="0" smtClean="0"/>
              <a:t>Nearest neighbor distance ratio</a:t>
            </a:r>
          </a:p>
          <a:p>
            <a:r>
              <a:rPr lang="en-US" altLang="zh-TW" dirty="0" smtClean="0"/>
              <a:t>Nearest neighbor distance ratio (NNDR):</a:t>
            </a:r>
          </a:p>
          <a:p>
            <a:endParaRPr lang="en-US" altLang="zh-TW" dirty="0" smtClean="0"/>
          </a:p>
          <a:p>
            <a:endParaRPr lang="en-US" altLang="zh-TW" dirty="0" smtClean="0"/>
          </a:p>
          <a:p>
            <a:pPr lvl="1"/>
            <a:r>
              <a:rPr lang="en-US" altLang="zh-TW" i="1" dirty="0" smtClean="0"/>
              <a:t>d</a:t>
            </a:r>
            <a:r>
              <a:rPr lang="en-US" altLang="zh-TW" i="1" baseline="-25000" dirty="0" smtClean="0"/>
              <a:t>1</a:t>
            </a:r>
            <a:r>
              <a:rPr lang="en-US" altLang="zh-TW" dirty="0" smtClean="0"/>
              <a:t>, </a:t>
            </a:r>
            <a:r>
              <a:rPr lang="en-US" altLang="zh-TW" i="1" dirty="0" smtClean="0"/>
              <a:t>d</a:t>
            </a:r>
            <a:r>
              <a:rPr lang="en-US" altLang="zh-TW" i="1" baseline="-25000" dirty="0" smtClean="0"/>
              <a:t>2</a:t>
            </a:r>
            <a:r>
              <a:rPr lang="en-US" altLang="zh-TW" dirty="0" smtClean="0"/>
              <a:t>: nearest and second nearest distances</a:t>
            </a:r>
          </a:p>
          <a:p>
            <a:pPr lvl="1"/>
            <a:r>
              <a:rPr lang="en-US" altLang="zh-TW" i="1" dirty="0" smtClean="0"/>
              <a:t>D</a:t>
            </a:r>
            <a:r>
              <a:rPr lang="en-US" altLang="zh-TW" i="1" baseline="-25000" dirty="0" smtClean="0"/>
              <a:t>A</a:t>
            </a:r>
            <a:r>
              <a:rPr lang="en-US" altLang="zh-TW" dirty="0" smtClean="0"/>
              <a:t>: the target descriptor</a:t>
            </a:r>
          </a:p>
          <a:p>
            <a:pPr lvl="1"/>
            <a:r>
              <a:rPr lang="en-US" altLang="zh-TW" i="1" dirty="0" smtClean="0"/>
              <a:t>D</a:t>
            </a:r>
            <a:r>
              <a:rPr lang="en-US" altLang="zh-TW" i="1" baseline="-25000" dirty="0" smtClean="0"/>
              <a:t>B</a:t>
            </a:r>
            <a:r>
              <a:rPr lang="en-US" altLang="zh-TW" dirty="0" smtClean="0"/>
              <a:t> and </a:t>
            </a:r>
            <a:r>
              <a:rPr lang="en-US" altLang="zh-TW" i="1" dirty="0" smtClean="0"/>
              <a:t>D</a:t>
            </a:r>
            <a:r>
              <a:rPr lang="en-US" altLang="zh-TW" i="1" baseline="-25000" dirty="0" smtClean="0"/>
              <a:t>C</a:t>
            </a:r>
            <a:r>
              <a:rPr lang="en-US" altLang="zh-TW" dirty="0" smtClean="0"/>
              <a:t>: closest two neighbors of </a:t>
            </a:r>
            <a:r>
              <a:rPr lang="en-US" altLang="zh-TW" i="1" dirty="0" smtClean="0"/>
              <a:t>D</a:t>
            </a:r>
            <a:r>
              <a:rPr lang="en-US" altLang="zh-TW" i="1" baseline="-25000" dirty="0" smtClean="0"/>
              <a:t>A</a:t>
            </a:r>
            <a:endParaRPr lang="en-US" altLang="zh-TW" i="1" dirty="0" smtClean="0"/>
          </a:p>
        </p:txBody>
      </p:sp>
      <p:pic>
        <p:nvPicPr>
          <p:cNvPr id="4098" name="Picture 2"/>
          <p:cNvPicPr>
            <a:picLocks noChangeAspect="1" noChangeArrowheads="1"/>
          </p:cNvPicPr>
          <p:nvPr/>
        </p:nvPicPr>
        <p:blipFill>
          <a:blip r:embed="rId3" cstate="print"/>
          <a:srcRect/>
          <a:stretch>
            <a:fillRect/>
          </a:stretch>
        </p:blipFill>
        <p:spPr bwMode="auto">
          <a:xfrm>
            <a:off x="2285984" y="3714752"/>
            <a:ext cx="3495527" cy="866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(5/7)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cstate="print"/>
          <a:srcRect/>
          <a:stretch>
            <a:fillRect/>
          </a:stretch>
        </p:blipFill>
        <p:spPr bwMode="auto">
          <a:xfrm>
            <a:off x="428596" y="1428736"/>
            <a:ext cx="8440027" cy="5014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(6/7)</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9" name="Picture 5"/>
          <p:cNvPicPr>
            <a:picLocks noChangeAspect="1" noChangeArrowheads="1"/>
          </p:cNvPicPr>
          <p:nvPr/>
        </p:nvPicPr>
        <p:blipFill>
          <a:blip r:embed="rId2" cstate="print"/>
          <a:srcRect/>
          <a:stretch>
            <a:fillRect/>
          </a:stretch>
        </p:blipFill>
        <p:spPr bwMode="auto">
          <a:xfrm>
            <a:off x="1285852" y="1214422"/>
            <a:ext cx="6612779"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(7/7)</a:t>
            </a:r>
            <a:endParaRPr lang="zh-TW" altLang="en-US" dirty="0"/>
          </a:p>
        </p:txBody>
      </p:sp>
      <p:sp>
        <p:nvSpPr>
          <p:cNvPr id="3" name="內容版面配置區 2"/>
          <p:cNvSpPr>
            <a:spLocks noGrp="1"/>
          </p:cNvSpPr>
          <p:nvPr>
            <p:ph idx="1"/>
          </p:nvPr>
        </p:nvSpPr>
        <p:spPr/>
        <p:txBody>
          <a:bodyPr/>
          <a:lstStyle/>
          <a:p>
            <a:r>
              <a:rPr lang="en-US" altLang="zh-TW" dirty="0" smtClean="0"/>
              <a:t>Indexing structures:</a:t>
            </a:r>
          </a:p>
          <a:p>
            <a:pPr lvl="1"/>
            <a:r>
              <a:rPr lang="en-US" altLang="zh-TW" dirty="0" smtClean="0"/>
              <a:t>Multi-dimensional search tree</a:t>
            </a:r>
          </a:p>
          <a:p>
            <a:pPr lvl="1"/>
            <a:r>
              <a:rPr lang="en-US" altLang="zh-TW" dirty="0" smtClean="0"/>
              <a:t>Multi-dimensional hashing</a:t>
            </a:r>
            <a:endParaRPr lang="zh-TW" altLang="en-US" dirty="0"/>
          </a:p>
        </p:txBody>
      </p:sp>
      <p:pic>
        <p:nvPicPr>
          <p:cNvPr id="7170" name="Picture 2"/>
          <p:cNvPicPr>
            <a:picLocks noChangeAspect="1" noChangeArrowheads="1"/>
          </p:cNvPicPr>
          <p:nvPr/>
        </p:nvPicPr>
        <p:blipFill>
          <a:blip r:embed="rId2" cstate="print"/>
          <a:srcRect/>
          <a:stretch>
            <a:fillRect/>
          </a:stretch>
        </p:blipFill>
        <p:spPr bwMode="auto">
          <a:xfrm>
            <a:off x="2000232" y="3264422"/>
            <a:ext cx="5000660" cy="359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4.1.4 Feature Tracking (1/3)</a:t>
            </a:r>
            <a:endParaRPr lang="zh-TW" altLang="en-US" dirty="0"/>
          </a:p>
        </p:txBody>
      </p:sp>
      <p:sp>
        <p:nvSpPr>
          <p:cNvPr id="3" name="內容版面配置區 2"/>
          <p:cNvSpPr>
            <a:spLocks noGrp="1"/>
          </p:cNvSpPr>
          <p:nvPr>
            <p:ph idx="1"/>
          </p:nvPr>
        </p:nvSpPr>
        <p:spPr/>
        <p:txBody>
          <a:bodyPr/>
          <a:lstStyle/>
          <a:p>
            <a:r>
              <a:rPr lang="en-US" altLang="zh-TW" dirty="0" smtClean="0"/>
              <a:t>To find a set of likely feature locations in a first image and to then search for their corresponding locations in subsequent images.</a:t>
            </a:r>
          </a:p>
          <a:p>
            <a:r>
              <a:rPr lang="en-US" altLang="zh-TW" dirty="0" smtClean="0"/>
              <a:t>Expected amount of motion and appearance deformation between adjacent frames is expected to be small.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(2/3)</a:t>
            </a:r>
            <a:endParaRPr lang="zh-TW" altLang="en-US" dirty="0"/>
          </a:p>
        </p:txBody>
      </p:sp>
      <p:sp>
        <p:nvSpPr>
          <p:cNvPr id="3" name="內容版面配置區 2"/>
          <p:cNvSpPr>
            <a:spLocks noGrp="1"/>
          </p:cNvSpPr>
          <p:nvPr>
            <p:ph idx="1"/>
          </p:nvPr>
        </p:nvSpPr>
        <p:spPr/>
        <p:txBody>
          <a:bodyPr/>
          <a:lstStyle/>
          <a:p>
            <a:r>
              <a:rPr lang="en-US" altLang="zh-TW" dirty="0" smtClean="0"/>
              <a:t>Selecting good features to track is closely related to selecting good features to match.</a:t>
            </a:r>
          </a:p>
          <a:p>
            <a:r>
              <a:rPr lang="en-US" altLang="zh-TW" dirty="0" smtClean="0"/>
              <a:t>When searching corresponding patch, weighted summed square difference works well enough.</a:t>
            </a:r>
          </a:p>
          <a:p>
            <a:pPr>
              <a:buNone/>
            </a:pP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(3/3)</a:t>
            </a:r>
            <a:endParaRPr lang="zh-TW" altLang="en-US" dirty="0"/>
          </a:p>
        </p:txBody>
      </p:sp>
      <p:pic>
        <p:nvPicPr>
          <p:cNvPr id="6" name="內容版面配置區 5" descr="未命名.JPG"/>
          <p:cNvPicPr>
            <a:picLocks noGrp="1" noChangeAspect="1"/>
          </p:cNvPicPr>
          <p:nvPr>
            <p:ph idx="1"/>
          </p:nvPr>
        </p:nvPicPr>
        <p:blipFill>
          <a:blip r:embed="rId3" cstate="print"/>
          <a:stretch>
            <a:fillRect/>
          </a:stretch>
        </p:blipFill>
        <p:spPr>
          <a:xfrm>
            <a:off x="357158" y="1285860"/>
            <a:ext cx="8501122" cy="5300529"/>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(3/3)</a:t>
            </a:r>
            <a:endParaRPr lang="zh-TW" altLang="en-US" dirty="0"/>
          </a:p>
        </p:txBody>
      </p:sp>
      <p:sp>
        <p:nvSpPr>
          <p:cNvPr id="3" name="內容版面配置區 2"/>
          <p:cNvSpPr>
            <a:spLocks noGrp="1"/>
          </p:cNvSpPr>
          <p:nvPr>
            <p:ph idx="1"/>
          </p:nvPr>
        </p:nvSpPr>
        <p:spPr/>
        <p:txBody>
          <a:bodyPr/>
          <a:lstStyle/>
          <a:p>
            <a:r>
              <a:rPr lang="en-US" altLang="zh-TW" dirty="0" smtClean="0"/>
              <a:t>If features are being tracked over longer image sequences, their appearance can undergo larger changes.</a:t>
            </a:r>
          </a:p>
          <a:p>
            <a:pPr lvl="1"/>
            <a:r>
              <a:rPr lang="en-US" altLang="zh-TW" dirty="0" smtClean="0"/>
              <a:t>Continuously match against the originally detected feature</a:t>
            </a:r>
          </a:p>
          <a:p>
            <a:pPr lvl="1"/>
            <a:r>
              <a:rPr lang="en-US" altLang="zh-TW" dirty="0" smtClean="0"/>
              <a:t>Re-sample each subsequent frame at the matching location</a:t>
            </a:r>
          </a:p>
          <a:p>
            <a:pPr lvl="1"/>
            <a:r>
              <a:rPr lang="en-US" altLang="zh-TW" dirty="0" smtClean="0"/>
              <a:t>Use affine motion model to measure dissimilarity </a:t>
            </a:r>
          </a:p>
          <a:p>
            <a:pPr lvl="1">
              <a:buNone/>
            </a:pPr>
            <a:r>
              <a:rPr lang="en-US" altLang="zh-TW" dirty="0" smtClean="0"/>
              <a:t>	(ex: </a:t>
            </a:r>
            <a:r>
              <a:rPr lang="en-US" altLang="zh-TW" dirty="0" err="1" smtClean="0"/>
              <a:t>Kanade</a:t>
            </a:r>
            <a:r>
              <a:rPr lang="en-US" altLang="zh-TW" dirty="0" smtClean="0"/>
              <a:t>–Lucas–</a:t>
            </a:r>
            <a:r>
              <a:rPr lang="en-US" altLang="zh-TW" dirty="0" err="1" smtClean="0"/>
              <a:t>Tomasi</a:t>
            </a:r>
            <a:r>
              <a:rPr lang="en-US" altLang="zh-TW" dirty="0" smtClean="0"/>
              <a:t> (KLT) tracker)</a:t>
            </a: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 Edges (1/2)</a:t>
            </a:r>
            <a:endParaRPr lang="zh-TW" altLang="en-US" dirty="0"/>
          </a:p>
        </p:txBody>
      </p:sp>
      <p:sp>
        <p:nvSpPr>
          <p:cNvPr id="3" name="內容版面配置區 2"/>
          <p:cNvSpPr>
            <a:spLocks noGrp="1"/>
          </p:cNvSpPr>
          <p:nvPr>
            <p:ph idx="1"/>
          </p:nvPr>
        </p:nvSpPr>
        <p:spPr/>
        <p:txBody>
          <a:bodyPr/>
          <a:lstStyle/>
          <a:p>
            <a:r>
              <a:rPr lang="en-US" altLang="zh-TW" dirty="0" smtClean="0"/>
              <a:t>What are edges in image:</a:t>
            </a:r>
          </a:p>
          <a:p>
            <a:pPr lvl="1"/>
            <a:r>
              <a:rPr lang="en-US" altLang="zh-TW" dirty="0" smtClean="0"/>
              <a:t>The boundaries of objects</a:t>
            </a:r>
          </a:p>
          <a:p>
            <a:pPr lvl="1"/>
            <a:r>
              <a:rPr lang="en-US" altLang="zh-TW" dirty="0" smtClean="0"/>
              <a:t>Occlusion events in 3D</a:t>
            </a:r>
          </a:p>
          <a:p>
            <a:pPr lvl="1"/>
            <a:r>
              <a:rPr lang="en-US" altLang="zh-TW" dirty="0" smtClean="0"/>
              <a:t>Shadow boundaries or crease edges</a:t>
            </a:r>
          </a:p>
          <a:p>
            <a:pPr lvl="1"/>
            <a:r>
              <a:rPr lang="en-US" altLang="zh-TW" dirty="0" smtClean="0"/>
              <a:t>Grouped into longer curves or contours</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Edges (2/2)</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42844" y="1643050"/>
            <a:ext cx="8877304" cy="4438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4.2.1 Edge Detection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Edge has rapid intensity variation.</a:t>
            </a:r>
          </a:p>
          <a:p>
            <a:endParaRPr lang="en-US" altLang="zh-TW" dirty="0" smtClean="0"/>
          </a:p>
          <a:p>
            <a:endParaRPr lang="en-US" altLang="zh-TW" dirty="0" smtClean="0"/>
          </a:p>
          <a:p>
            <a:endParaRPr lang="en-US" altLang="zh-TW" dirty="0" smtClean="0"/>
          </a:p>
          <a:p>
            <a:pPr lvl="1"/>
            <a:r>
              <a:rPr lang="en-US" altLang="zh-TW" i="1" dirty="0" smtClean="0"/>
              <a:t>J</a:t>
            </a:r>
            <a:r>
              <a:rPr lang="en-US" altLang="zh-TW" dirty="0" smtClean="0"/>
              <a:t>: local gradient vector</a:t>
            </a:r>
          </a:p>
          <a:p>
            <a:pPr lvl="1">
              <a:buNone/>
            </a:pPr>
            <a:r>
              <a:rPr lang="en-US" altLang="zh-TW" dirty="0" smtClean="0"/>
              <a:t>	Its direction is perpendicular to the edge, and its magnitude is the intensity variation.</a:t>
            </a:r>
          </a:p>
          <a:p>
            <a:pPr lvl="1"/>
            <a:r>
              <a:rPr lang="en-US" altLang="zh-TW" i="1" dirty="0" smtClean="0"/>
              <a:t>I</a:t>
            </a:r>
            <a:r>
              <a:rPr lang="en-US" altLang="zh-TW" dirty="0" smtClean="0"/>
              <a:t>: original image</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643042" y="2500306"/>
            <a:ext cx="5515862" cy="1166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(2/3)</a:t>
            </a:r>
            <a:endParaRPr lang="zh-TW" altLang="en-US" dirty="0"/>
          </a:p>
        </p:txBody>
      </p:sp>
      <p:sp>
        <p:nvSpPr>
          <p:cNvPr id="3" name="內容版面配置區 2"/>
          <p:cNvSpPr>
            <a:spLocks noGrp="1"/>
          </p:cNvSpPr>
          <p:nvPr>
            <p:ph idx="1"/>
          </p:nvPr>
        </p:nvSpPr>
        <p:spPr/>
        <p:txBody>
          <a:bodyPr/>
          <a:lstStyle/>
          <a:p>
            <a:r>
              <a:rPr lang="en-US" altLang="zh-TW" dirty="0" smtClean="0"/>
              <a:t>Taking image derivatives makes noise larger.</a:t>
            </a:r>
          </a:p>
          <a:p>
            <a:r>
              <a:rPr lang="en-US" altLang="zh-TW" dirty="0" smtClean="0"/>
              <a:t>Use Gaussian filter to remove noise:</a:t>
            </a:r>
          </a:p>
          <a:p>
            <a:endParaRPr lang="en-US" altLang="zh-TW" dirty="0" smtClean="0"/>
          </a:p>
          <a:p>
            <a:pPr lvl="1"/>
            <a:endParaRPr lang="en-US" altLang="zh-TW" i="1" dirty="0" smtClean="0"/>
          </a:p>
          <a:p>
            <a:pPr lvl="1"/>
            <a:r>
              <a:rPr lang="en-US" altLang="zh-TW" i="1" dirty="0" smtClean="0"/>
              <a:t>G</a:t>
            </a:r>
            <a:r>
              <a:rPr lang="en-US" altLang="zh-TW" dirty="0" smtClean="0"/>
              <a:t>: Gaussian filter</a:t>
            </a:r>
          </a:p>
          <a:p>
            <a:pPr lvl="1"/>
            <a:r>
              <a:rPr lang="el-GR" altLang="zh-TW" i="1" dirty="0" smtClean="0"/>
              <a:t>σ</a:t>
            </a:r>
            <a:r>
              <a:rPr lang="en-US" altLang="zh-TW" dirty="0" smtClean="0"/>
              <a:t>: width of Gaussian filter</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928662" y="2928934"/>
            <a:ext cx="7184622"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(3/3)</a:t>
            </a:r>
            <a:endParaRPr lang="zh-TW" altLang="en-US" dirty="0"/>
          </a:p>
        </p:txBody>
      </p:sp>
      <p:sp>
        <p:nvSpPr>
          <p:cNvPr id="3" name="內容版面配置區 2"/>
          <p:cNvSpPr>
            <a:spLocks noGrp="1"/>
          </p:cNvSpPr>
          <p:nvPr>
            <p:ph idx="1"/>
          </p:nvPr>
        </p:nvSpPr>
        <p:spPr/>
        <p:txBody>
          <a:bodyPr/>
          <a:lstStyle/>
          <a:p>
            <a:r>
              <a:rPr lang="en-US" altLang="zh-TW" dirty="0" smtClean="0"/>
              <a:t>To thin such a continuous gradient image to only return isolated edges:</a:t>
            </a:r>
          </a:p>
          <a:p>
            <a:r>
              <a:rPr lang="en-US" altLang="zh-TW" dirty="0" smtClean="0"/>
              <a:t>Use </a:t>
            </a:r>
            <a:r>
              <a:rPr lang="en-US" altLang="zh-TW" dirty="0" err="1" smtClean="0"/>
              <a:t>Laplacian</a:t>
            </a:r>
            <a:r>
              <a:rPr lang="en-US" altLang="zh-TW" dirty="0" smtClean="0"/>
              <a:t> of Gaussian:</a:t>
            </a:r>
          </a:p>
          <a:p>
            <a:endParaRPr lang="en-US" altLang="zh-TW" dirty="0" smtClean="0"/>
          </a:p>
          <a:p>
            <a:endParaRPr lang="en-US" altLang="zh-TW" dirty="0" smtClean="0"/>
          </a:p>
          <a:p>
            <a:pPr lvl="1"/>
            <a:r>
              <a:rPr lang="en-US" altLang="zh-TW" i="1" dirty="0" smtClean="0"/>
              <a:t>S</a:t>
            </a:r>
            <a:r>
              <a:rPr lang="en-US" altLang="zh-TW" dirty="0" smtClean="0"/>
              <a:t>: second gradient operator</a:t>
            </a:r>
          </a:p>
          <a:p>
            <a:r>
              <a:rPr lang="en-US" altLang="zh-TW" dirty="0" smtClean="0"/>
              <a:t>Then find the zero crossings to get the maximum of gradient.</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857224" y="3357562"/>
            <a:ext cx="6879158" cy="933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Selection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1000100" y="1285860"/>
            <a:ext cx="7194904"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Edge Detection</a:t>
            </a:r>
            <a:endParaRPr lang="zh-TW" altLang="en-US" dirty="0"/>
          </a:p>
        </p:txBody>
      </p:sp>
      <p:sp>
        <p:nvSpPr>
          <p:cNvPr id="3" name="內容版面配置區 2"/>
          <p:cNvSpPr>
            <a:spLocks noGrp="1"/>
          </p:cNvSpPr>
          <p:nvPr>
            <p:ph idx="1"/>
          </p:nvPr>
        </p:nvSpPr>
        <p:spPr/>
        <p:txBody>
          <a:bodyPr/>
          <a:lstStyle/>
          <a:p>
            <a:r>
              <a:rPr lang="en-US" altLang="zh-TW" dirty="0" smtClean="0"/>
              <a:t>Band separation and combination -&gt; not good</a:t>
            </a:r>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1357290" y="2173541"/>
            <a:ext cx="6286544" cy="4684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4.2.2 Edge Linking</a:t>
            </a:r>
            <a:endParaRPr lang="zh-TW" altLang="en-US" dirty="0"/>
          </a:p>
        </p:txBody>
      </p:sp>
      <p:sp>
        <p:nvSpPr>
          <p:cNvPr id="3" name="內容版面配置區 2"/>
          <p:cNvSpPr>
            <a:spLocks noGrp="1"/>
          </p:cNvSpPr>
          <p:nvPr>
            <p:ph idx="1"/>
          </p:nvPr>
        </p:nvSpPr>
        <p:spPr/>
        <p:txBody>
          <a:bodyPr/>
          <a:lstStyle/>
          <a:p>
            <a:r>
              <a:rPr lang="en-US" altLang="zh-TW" dirty="0" smtClean="0"/>
              <a:t>To link isolated edge into continuous contours.</a:t>
            </a:r>
          </a:p>
          <a:p>
            <a:r>
              <a:rPr lang="en-US" altLang="zh-TW" dirty="0" smtClean="0"/>
              <a:t>If we use zero crossing to find edge, then linking is just picking up two unlinked </a:t>
            </a:r>
            <a:r>
              <a:rPr lang="en-US" altLang="zh-TW" dirty="0" err="1" smtClean="0"/>
              <a:t>edgels</a:t>
            </a:r>
            <a:r>
              <a:rPr lang="en-US" altLang="zh-TW" dirty="0" smtClean="0"/>
              <a:t> in neighbors.</a:t>
            </a:r>
          </a:p>
          <a:p>
            <a:r>
              <a:rPr lang="en-US" altLang="zh-TW" dirty="0" smtClean="0"/>
              <a:t>Otherwise, comparing the orientation of adjacent </a:t>
            </a:r>
            <a:r>
              <a:rPr lang="en-US" altLang="zh-TW" dirty="0" err="1" smtClean="0"/>
              <a:t>edgels</a:t>
            </a:r>
            <a:r>
              <a:rPr lang="en-US" altLang="zh-TW" dirty="0" smtClean="0"/>
              <a:t> can be used.</a:t>
            </a:r>
          </a:p>
          <a:p>
            <a:r>
              <a:rPr lang="en-US" altLang="zh-TW" dirty="0" smtClean="0"/>
              <a:t>As the curve grouped by edges more smooth, the more robust object recognition will be.</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 Lines</a:t>
            </a:r>
            <a:endParaRPr lang="zh-TW" altLang="en-US" dirty="0"/>
          </a:p>
        </p:txBody>
      </p:sp>
      <p:sp>
        <p:nvSpPr>
          <p:cNvPr id="3" name="內容版面配置區 2"/>
          <p:cNvSpPr>
            <a:spLocks noGrp="1"/>
          </p:cNvSpPr>
          <p:nvPr>
            <p:ph idx="1"/>
          </p:nvPr>
        </p:nvSpPr>
        <p:spPr/>
        <p:txBody>
          <a:bodyPr/>
          <a:lstStyle/>
          <a:p>
            <a:r>
              <a:rPr lang="en-US" altLang="zh-TW" dirty="0" smtClean="0"/>
              <a:t>Man-made world is full of straight lines, so detecting and matching these lines can be useful in a variety of applications.</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 Points and Patches (1/2)</a:t>
            </a:r>
            <a:endParaRPr lang="zh-TW" altLang="en-US" dirty="0"/>
          </a:p>
        </p:txBody>
      </p:sp>
      <p:sp>
        <p:nvSpPr>
          <p:cNvPr id="3" name="內容版面配置區 2"/>
          <p:cNvSpPr>
            <a:spLocks noGrp="1"/>
          </p:cNvSpPr>
          <p:nvPr>
            <p:ph idx="1"/>
          </p:nvPr>
        </p:nvSpPr>
        <p:spPr/>
        <p:txBody>
          <a:bodyPr/>
          <a:lstStyle/>
          <a:p>
            <a:r>
              <a:rPr lang="en-US" altLang="zh-TW" dirty="0" smtClean="0"/>
              <a:t>There are two main approaches:</a:t>
            </a:r>
          </a:p>
          <a:p>
            <a:pPr lvl="1"/>
            <a:r>
              <a:rPr lang="en-US" altLang="zh-TW" dirty="0" smtClean="0"/>
              <a:t>Find features in one image that can be accurately tracked using a local search technique. (e.g., video sequences)</a:t>
            </a:r>
          </a:p>
          <a:p>
            <a:pPr lvl="1"/>
            <a:r>
              <a:rPr lang="en-US" altLang="zh-TW" dirty="0" smtClean="0"/>
              <a:t>Independently detect features in all the images under consideration and then match features based on their local appearance. (e.g., stitching panoramas, establishing correspondences)</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4.3.1 Successive Approximation</a:t>
            </a:r>
            <a:endParaRPr lang="zh-TW" altLang="en-US" dirty="0"/>
          </a:p>
        </p:txBody>
      </p:sp>
      <p:sp>
        <p:nvSpPr>
          <p:cNvPr id="3" name="內容版面配置區 2"/>
          <p:cNvSpPr>
            <a:spLocks noGrp="1"/>
          </p:cNvSpPr>
          <p:nvPr>
            <p:ph idx="1"/>
          </p:nvPr>
        </p:nvSpPr>
        <p:spPr/>
        <p:txBody>
          <a:bodyPr/>
          <a:lstStyle/>
          <a:p>
            <a:r>
              <a:rPr lang="en-US" altLang="zh-TW" dirty="0" smtClean="0"/>
              <a:t>Line simplification:</a:t>
            </a:r>
          </a:p>
          <a:p>
            <a:pPr lvl="1"/>
            <a:r>
              <a:rPr lang="en-US" altLang="zh-TW" dirty="0" smtClean="0"/>
              <a:t>Piecewise-linear </a:t>
            </a:r>
            <a:r>
              <a:rPr lang="en-US" altLang="zh-TW" dirty="0" err="1" smtClean="0"/>
              <a:t>polyline</a:t>
            </a:r>
            <a:endParaRPr lang="en-US" altLang="zh-TW" dirty="0" smtClean="0"/>
          </a:p>
          <a:p>
            <a:pPr lvl="1"/>
            <a:r>
              <a:rPr lang="en-US" altLang="zh-TW" dirty="0" smtClean="0"/>
              <a:t>B-</a:t>
            </a:r>
            <a:r>
              <a:rPr lang="en-US" altLang="zh-TW" dirty="0" err="1" smtClean="0"/>
              <a:t>spline</a:t>
            </a:r>
            <a:r>
              <a:rPr lang="en-US" altLang="zh-TW" dirty="0" smtClean="0"/>
              <a:t> curve</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357158" y="3214686"/>
            <a:ext cx="8411672" cy="330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4.3.2 Hough Transforms (1/2)</a:t>
            </a:r>
            <a:endParaRPr lang="zh-TW" altLang="en-US" dirty="0"/>
          </a:p>
        </p:txBody>
      </p:sp>
      <p:sp>
        <p:nvSpPr>
          <p:cNvPr id="3" name="內容版面配置區 2"/>
          <p:cNvSpPr>
            <a:spLocks noGrp="1"/>
          </p:cNvSpPr>
          <p:nvPr>
            <p:ph idx="1"/>
          </p:nvPr>
        </p:nvSpPr>
        <p:spPr/>
        <p:txBody>
          <a:bodyPr/>
          <a:lstStyle/>
          <a:p>
            <a:r>
              <a:rPr lang="en-US" altLang="zh-TW" dirty="0" smtClean="0"/>
              <a:t>Original Hough transforms:</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4282" y="2285992"/>
            <a:ext cx="8772468" cy="3948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(2/2)</a:t>
            </a:r>
            <a:endParaRPr lang="zh-TW" altLang="en-US" dirty="0"/>
          </a:p>
        </p:txBody>
      </p:sp>
      <p:sp>
        <p:nvSpPr>
          <p:cNvPr id="3" name="內容版面配置區 2"/>
          <p:cNvSpPr>
            <a:spLocks noGrp="1"/>
          </p:cNvSpPr>
          <p:nvPr>
            <p:ph idx="1"/>
          </p:nvPr>
        </p:nvSpPr>
        <p:spPr/>
        <p:txBody>
          <a:bodyPr/>
          <a:lstStyle/>
          <a:p>
            <a:r>
              <a:rPr lang="en-US" altLang="zh-TW" dirty="0" smtClean="0"/>
              <a:t>Oriented Hough transform:</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214282" y="2357430"/>
            <a:ext cx="8723320" cy="3938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(1/2)</a:t>
            </a:r>
            <a:endParaRPr lang="zh-TW" altLang="en-US" dirty="0"/>
          </a:p>
        </p:txBody>
      </p:sp>
      <p:sp>
        <p:nvSpPr>
          <p:cNvPr id="3" name="內容版面配置區 2"/>
          <p:cNvSpPr>
            <a:spLocks noGrp="1"/>
          </p:cNvSpPr>
          <p:nvPr>
            <p:ph idx="1"/>
          </p:nvPr>
        </p:nvSpPr>
        <p:spPr/>
        <p:txBody>
          <a:bodyPr/>
          <a:lstStyle/>
          <a:p>
            <a:r>
              <a:rPr lang="en-US" altLang="zh-TW" dirty="0" smtClean="0"/>
              <a:t>Step 1: Clear the accumulator array.</a:t>
            </a:r>
          </a:p>
          <a:p>
            <a:r>
              <a:rPr lang="en-US" altLang="zh-TW" dirty="0" smtClean="0"/>
              <a:t>Step 2: For each detected </a:t>
            </a:r>
            <a:r>
              <a:rPr lang="en-US" altLang="zh-TW" dirty="0" err="1" smtClean="0"/>
              <a:t>edgel</a:t>
            </a:r>
            <a:r>
              <a:rPr lang="en-US" altLang="zh-TW" dirty="0" smtClean="0"/>
              <a:t> at location </a:t>
            </a:r>
          </a:p>
          <a:p>
            <a:pPr>
              <a:buNone/>
            </a:pPr>
            <a:r>
              <a:rPr lang="en-US" altLang="zh-TW" dirty="0" smtClean="0"/>
              <a:t>	(</a:t>
            </a:r>
            <a:r>
              <a:rPr lang="en-US" altLang="zh-TW" i="1" dirty="0" smtClean="0"/>
              <a:t>x</a:t>
            </a:r>
            <a:r>
              <a:rPr lang="en-US" altLang="zh-TW" dirty="0" smtClean="0"/>
              <a:t>, </a:t>
            </a:r>
            <a:r>
              <a:rPr lang="en-US" altLang="zh-TW" i="1" dirty="0" smtClean="0"/>
              <a:t>y</a:t>
            </a:r>
            <a:r>
              <a:rPr lang="en-US" altLang="zh-TW" dirty="0" smtClean="0"/>
              <a:t>) and orientation </a:t>
            </a:r>
            <a:r>
              <a:rPr lang="el-GR" altLang="zh-TW" i="1" dirty="0" smtClean="0"/>
              <a:t>θ</a:t>
            </a:r>
            <a:r>
              <a:rPr lang="en-US" altLang="zh-TW" dirty="0" smtClean="0"/>
              <a:t> = tan</a:t>
            </a:r>
            <a:r>
              <a:rPr lang="en-US" altLang="zh-TW" baseline="30000" dirty="0" smtClean="0"/>
              <a:t>-1</a:t>
            </a:r>
            <a:r>
              <a:rPr lang="en-US" altLang="zh-TW" dirty="0" smtClean="0"/>
              <a:t>(</a:t>
            </a:r>
            <a:r>
              <a:rPr lang="en-US" altLang="zh-TW" i="1" dirty="0" err="1" smtClean="0"/>
              <a:t>n</a:t>
            </a:r>
            <a:r>
              <a:rPr lang="en-US" altLang="zh-TW" i="1" baseline="-25000" dirty="0" err="1" smtClean="0"/>
              <a:t>y</a:t>
            </a:r>
            <a:r>
              <a:rPr lang="en-US" altLang="zh-TW" dirty="0" smtClean="0"/>
              <a:t>/</a:t>
            </a:r>
            <a:r>
              <a:rPr lang="en-US" altLang="zh-TW" i="1" dirty="0" err="1" smtClean="0"/>
              <a:t>n</a:t>
            </a:r>
            <a:r>
              <a:rPr lang="en-US" altLang="zh-TW" i="1" baseline="-25000" dirty="0" err="1" smtClean="0"/>
              <a:t>x</a:t>
            </a:r>
            <a:r>
              <a:rPr lang="en-US" altLang="zh-TW" dirty="0" smtClean="0"/>
              <a:t>), compute the value of d = </a:t>
            </a:r>
            <a:r>
              <a:rPr lang="en-US" altLang="zh-TW" i="1" dirty="0" smtClean="0"/>
              <a:t>x</a:t>
            </a:r>
            <a:r>
              <a:rPr lang="en-US" altLang="zh-TW" dirty="0" smtClean="0"/>
              <a:t>*</a:t>
            </a:r>
            <a:r>
              <a:rPr lang="en-US" altLang="zh-TW" i="1" dirty="0" err="1" smtClean="0"/>
              <a:t>n</a:t>
            </a:r>
            <a:r>
              <a:rPr lang="en-US" altLang="zh-TW" i="1" baseline="-25000" dirty="0" err="1" smtClean="0"/>
              <a:t>x</a:t>
            </a:r>
            <a:r>
              <a:rPr lang="en-US" altLang="zh-TW" dirty="0" smtClean="0"/>
              <a:t> + </a:t>
            </a:r>
            <a:r>
              <a:rPr lang="en-US" altLang="zh-TW" i="1" dirty="0" smtClean="0"/>
              <a:t>y</a:t>
            </a:r>
            <a:r>
              <a:rPr lang="en-US" altLang="zh-TW" dirty="0" smtClean="0"/>
              <a:t>*</a:t>
            </a:r>
            <a:r>
              <a:rPr lang="en-US" altLang="zh-TW" i="1" dirty="0" err="1" smtClean="0"/>
              <a:t>n</a:t>
            </a:r>
            <a:r>
              <a:rPr lang="en-US" altLang="zh-TW" i="1" baseline="-25000" dirty="0" err="1" smtClean="0"/>
              <a:t>y</a:t>
            </a:r>
            <a:r>
              <a:rPr lang="en-US" altLang="zh-TW" dirty="0" smtClean="0"/>
              <a:t> and increment the accumulator corresponding to (</a:t>
            </a:r>
            <a:r>
              <a:rPr lang="el-GR" altLang="zh-TW" i="1" dirty="0" smtClean="0"/>
              <a:t>θ</a:t>
            </a:r>
            <a:r>
              <a:rPr lang="en-US" altLang="zh-TW" dirty="0" smtClean="0"/>
              <a:t>, </a:t>
            </a:r>
            <a:r>
              <a:rPr lang="en-US" altLang="zh-TW" i="1" dirty="0" smtClean="0"/>
              <a:t>d</a:t>
            </a:r>
            <a:r>
              <a:rPr lang="en-US" altLang="zh-TW" dirty="0" smtClean="0"/>
              <a:t>).</a:t>
            </a:r>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928662" y="4343700"/>
            <a:ext cx="7429552" cy="251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(2/2)</a:t>
            </a:r>
            <a:endParaRPr lang="zh-TW" altLang="en-US" dirty="0"/>
          </a:p>
        </p:txBody>
      </p:sp>
      <p:sp>
        <p:nvSpPr>
          <p:cNvPr id="3" name="內容版面配置區 2"/>
          <p:cNvSpPr>
            <a:spLocks noGrp="1"/>
          </p:cNvSpPr>
          <p:nvPr>
            <p:ph idx="1"/>
          </p:nvPr>
        </p:nvSpPr>
        <p:spPr/>
        <p:txBody>
          <a:bodyPr/>
          <a:lstStyle/>
          <a:p>
            <a:r>
              <a:rPr lang="en-US" altLang="zh-TW" dirty="0" smtClean="0"/>
              <a:t>Step 3: Find the peaks in the accumulator corresponding to lines.</a:t>
            </a:r>
          </a:p>
          <a:p>
            <a:r>
              <a:rPr lang="en-US" altLang="zh-TW" dirty="0" smtClean="0"/>
              <a:t>Step 4: Optionally re-fit the lines to the constituent </a:t>
            </a:r>
            <a:r>
              <a:rPr lang="en-US" altLang="zh-TW" dirty="0" err="1" smtClean="0"/>
              <a:t>edgels</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RANSAC-based </a:t>
            </a:r>
            <a:r>
              <a:rPr lang="en-US" altLang="zh-TW" dirty="0" smtClean="0"/>
              <a:t>Line Detection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Another alternative to the Hough transform is the </a:t>
            </a:r>
            <a:r>
              <a:rPr lang="en-US" altLang="zh-TW" dirty="0" err="1" smtClean="0"/>
              <a:t>RANdom</a:t>
            </a:r>
            <a:r>
              <a:rPr lang="en-US" altLang="zh-TW" dirty="0" smtClean="0"/>
              <a:t> </a:t>
            </a:r>
            <a:r>
              <a:rPr lang="en-US" altLang="zh-TW" dirty="0" err="1" smtClean="0"/>
              <a:t>SAmple</a:t>
            </a:r>
            <a:r>
              <a:rPr lang="en-US" altLang="zh-TW" dirty="0" smtClean="0"/>
              <a:t> Consensus (RANSAC) algorithm.</a:t>
            </a:r>
          </a:p>
          <a:p>
            <a:r>
              <a:rPr lang="en-US" altLang="zh-TW" dirty="0" smtClean="0"/>
              <a:t>RANSAC randomly chooses pairs of </a:t>
            </a:r>
            <a:r>
              <a:rPr lang="en-US" altLang="zh-TW" dirty="0" err="1" smtClean="0"/>
              <a:t>edgels</a:t>
            </a:r>
            <a:r>
              <a:rPr lang="en-US" altLang="zh-TW" dirty="0" smtClean="0"/>
              <a:t> to form a line hypothesis and then tests how many other </a:t>
            </a:r>
            <a:r>
              <a:rPr lang="en-US" altLang="zh-TW" dirty="0" err="1" smtClean="0"/>
              <a:t>edgels</a:t>
            </a:r>
            <a:r>
              <a:rPr lang="en-US" altLang="zh-TW" dirty="0" smtClean="0"/>
              <a:t> fall onto this line.</a:t>
            </a:r>
          </a:p>
          <a:p>
            <a:r>
              <a:rPr lang="en-US" altLang="zh-TW" dirty="0" smtClean="0"/>
              <a:t>Lines with sufficiently large numbers of matching </a:t>
            </a:r>
            <a:r>
              <a:rPr lang="en-US" altLang="zh-TW" dirty="0" err="1" smtClean="0"/>
              <a:t>edgels</a:t>
            </a:r>
            <a:r>
              <a:rPr lang="en-US" altLang="zh-TW" dirty="0" smtClean="0"/>
              <a:t> are then selected as the desired line segments.</a:t>
            </a:r>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4.3.3 Vanishing Points (1/5)</a:t>
            </a:r>
            <a:endParaRPr lang="zh-TW" altLang="en-US" dirty="0"/>
          </a:p>
        </p:txBody>
      </p:sp>
      <p:sp>
        <p:nvSpPr>
          <p:cNvPr id="3" name="內容版面配置區 2"/>
          <p:cNvSpPr>
            <a:spLocks noGrp="1"/>
          </p:cNvSpPr>
          <p:nvPr>
            <p:ph idx="1"/>
          </p:nvPr>
        </p:nvSpPr>
        <p:spPr/>
        <p:txBody>
          <a:bodyPr/>
          <a:lstStyle/>
          <a:p>
            <a:r>
              <a:rPr lang="en-US" altLang="zh-TW" dirty="0" smtClean="0"/>
              <a:t>Parallel lines in 3D have the same vanishing point.</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214282" y="2714620"/>
            <a:ext cx="8650598" cy="3600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(2/5)</a:t>
            </a:r>
            <a:endParaRPr lang="zh-TW" altLang="en-US" dirty="0"/>
          </a:p>
        </p:txBody>
      </p:sp>
      <p:sp>
        <p:nvSpPr>
          <p:cNvPr id="3" name="內容版面配置區 2"/>
          <p:cNvSpPr>
            <a:spLocks noGrp="1"/>
          </p:cNvSpPr>
          <p:nvPr>
            <p:ph idx="1"/>
          </p:nvPr>
        </p:nvSpPr>
        <p:spPr/>
        <p:txBody>
          <a:bodyPr/>
          <a:lstStyle/>
          <a:p>
            <a:r>
              <a:rPr lang="en-US" altLang="zh-TW" dirty="0" smtClean="0"/>
              <a:t>An alternative to the 2D polar (</a:t>
            </a:r>
            <a:r>
              <a:rPr lang="el-GR" altLang="zh-TW" i="1" dirty="0" smtClean="0"/>
              <a:t>θ</a:t>
            </a:r>
            <a:r>
              <a:rPr lang="en-US" altLang="zh-TW" dirty="0" smtClean="0"/>
              <a:t>, </a:t>
            </a:r>
            <a:r>
              <a:rPr lang="en-US" altLang="zh-TW" i="1" dirty="0" smtClean="0"/>
              <a:t>d</a:t>
            </a:r>
            <a:r>
              <a:rPr lang="en-US" altLang="zh-TW" dirty="0" smtClean="0"/>
              <a:t>) representation for lines is to use the full 3D </a:t>
            </a:r>
            <a:r>
              <a:rPr lang="en-US" altLang="zh-TW" i="1" dirty="0" smtClean="0"/>
              <a:t>m</a:t>
            </a:r>
            <a:r>
              <a:rPr lang="en-US" altLang="zh-TW" dirty="0" smtClean="0"/>
              <a:t> =             line equation, projected onto the unit sphere.</a:t>
            </a:r>
          </a:p>
          <a:p>
            <a:r>
              <a:rPr lang="en-US" altLang="zh-TW" dirty="0" smtClean="0"/>
              <a:t>The location of vanishing </a:t>
            </a:r>
            <a:r>
              <a:rPr lang="en-US" altLang="zh-TW" smtClean="0"/>
              <a:t>point hypothesis:</a:t>
            </a:r>
            <a:endParaRPr lang="en-US" altLang="zh-TW" dirty="0" smtClean="0"/>
          </a:p>
          <a:p>
            <a:endParaRPr lang="en-US" altLang="zh-TW" dirty="0" smtClean="0"/>
          </a:p>
          <a:p>
            <a:endParaRPr lang="en-US" altLang="zh-TW" dirty="0" smtClean="0"/>
          </a:p>
          <a:p>
            <a:pPr lvl="1"/>
            <a:r>
              <a:rPr lang="en-US" altLang="zh-TW" i="1" dirty="0" smtClean="0"/>
              <a:t>m</a:t>
            </a:r>
            <a:r>
              <a:rPr lang="en-US" altLang="zh-TW" dirty="0" smtClean="0"/>
              <a:t>: line equations in 3D representation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285984" y="4429132"/>
            <a:ext cx="4181868" cy="849791"/>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142976" y="2571744"/>
            <a:ext cx="1143009" cy="545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(3/5)</a:t>
            </a:r>
            <a:endParaRPr lang="zh-TW" altLang="en-US" dirty="0"/>
          </a:p>
        </p:txBody>
      </p:sp>
      <p:sp>
        <p:nvSpPr>
          <p:cNvPr id="3" name="內容版面配置區 2"/>
          <p:cNvSpPr>
            <a:spLocks noGrp="1"/>
          </p:cNvSpPr>
          <p:nvPr>
            <p:ph idx="1"/>
          </p:nvPr>
        </p:nvSpPr>
        <p:spPr/>
        <p:txBody>
          <a:bodyPr/>
          <a:lstStyle/>
          <a:p>
            <a:r>
              <a:rPr lang="en-US" altLang="zh-TW" dirty="0" smtClean="0"/>
              <a:t>Corresponding weight:</a:t>
            </a:r>
          </a:p>
          <a:p>
            <a:endParaRPr lang="en-US" altLang="zh-TW" dirty="0" smtClean="0"/>
          </a:p>
          <a:p>
            <a:endParaRPr lang="en-US" altLang="zh-TW" dirty="0" smtClean="0"/>
          </a:p>
          <a:p>
            <a:pPr lvl="1"/>
            <a:r>
              <a:rPr lang="en-US" altLang="zh-TW" i="1" dirty="0" err="1" smtClean="0"/>
              <a:t>l</a:t>
            </a:r>
            <a:r>
              <a:rPr lang="en-US" altLang="zh-TW" i="1" baseline="-25000" dirty="0" err="1" smtClean="0"/>
              <a:t>i</a:t>
            </a:r>
            <a:r>
              <a:rPr lang="en-US" altLang="zh-TW" dirty="0" smtClean="0"/>
              <a:t>, </a:t>
            </a:r>
            <a:r>
              <a:rPr lang="en-US" altLang="zh-TW" i="1" dirty="0" err="1" smtClean="0"/>
              <a:t>l</a:t>
            </a:r>
            <a:r>
              <a:rPr lang="en-US" altLang="zh-TW" i="1" baseline="-25000" dirty="0" err="1" smtClean="0"/>
              <a:t>j</a:t>
            </a:r>
            <a:r>
              <a:rPr lang="en-US" altLang="zh-TW" dirty="0" smtClean="0"/>
              <a:t>: corresponding line segment lengths</a:t>
            </a:r>
          </a:p>
          <a:p>
            <a:r>
              <a:rPr lang="en-US" altLang="zh-TW" dirty="0" smtClean="0"/>
              <a:t>This has the desirable effect of </a:t>
            </a:r>
            <a:r>
              <a:rPr lang="en-US" altLang="zh-TW" dirty="0" err="1" smtClean="0"/>
              <a:t>downweighting</a:t>
            </a:r>
            <a:r>
              <a:rPr lang="en-US" altLang="zh-TW" dirty="0" smtClean="0"/>
              <a:t> (near-)collinear line segments and short line segments.</a:t>
            </a:r>
            <a:endParaRPr lang="zh-TW" altLang="en-US" dirty="0"/>
          </a:p>
        </p:txBody>
      </p:sp>
      <p:pic>
        <p:nvPicPr>
          <p:cNvPr id="4" name="Picture 5"/>
          <p:cNvPicPr>
            <a:picLocks noChangeAspect="1" noChangeArrowheads="1"/>
          </p:cNvPicPr>
          <p:nvPr/>
        </p:nvPicPr>
        <p:blipFill>
          <a:blip r:embed="rId2" cstate="print"/>
          <a:srcRect/>
          <a:stretch>
            <a:fillRect/>
          </a:stretch>
        </p:blipFill>
        <p:spPr bwMode="auto">
          <a:xfrm>
            <a:off x="2285984" y="2214554"/>
            <a:ext cx="3750494"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(4/5)</a:t>
            </a:r>
            <a:endParaRPr lang="zh-TW" altLang="en-US" dirty="0"/>
          </a:p>
        </p:txBody>
      </p:sp>
      <p:sp>
        <p:nvSpPr>
          <p:cNvPr id="3" name="內容版面配置區 2"/>
          <p:cNvSpPr>
            <a:spLocks noGrp="1"/>
          </p:cNvSpPr>
          <p:nvPr>
            <p:ph idx="1"/>
          </p:nvPr>
        </p:nvSpPr>
        <p:spPr/>
        <p:txBody>
          <a:bodyPr/>
          <a:lstStyle/>
          <a:p>
            <a:endParaRPr lang="en-US" altLang="zh-TW" dirty="0" smtClean="0"/>
          </a:p>
        </p:txBody>
      </p:sp>
      <p:pic>
        <p:nvPicPr>
          <p:cNvPr id="2050" name="Picture 2"/>
          <p:cNvPicPr>
            <a:picLocks noChangeAspect="1" noChangeArrowheads="1"/>
          </p:cNvPicPr>
          <p:nvPr/>
        </p:nvPicPr>
        <p:blipFill>
          <a:blip r:embed="rId2" cstate="print"/>
          <a:srcRect/>
          <a:stretch>
            <a:fillRect/>
          </a:stretch>
        </p:blipFill>
        <p:spPr bwMode="auto">
          <a:xfrm>
            <a:off x="0" y="1714488"/>
            <a:ext cx="9144000" cy="316036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714612" y="5072074"/>
            <a:ext cx="3714776" cy="83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Points and Patches (2/2)</a:t>
            </a:r>
            <a:endParaRPr lang="zh-TW" altLang="en-US" dirty="0"/>
          </a:p>
        </p:txBody>
      </p:sp>
      <p:sp>
        <p:nvSpPr>
          <p:cNvPr id="3" name="內容版面配置區 2"/>
          <p:cNvSpPr>
            <a:spLocks noGrp="1"/>
          </p:cNvSpPr>
          <p:nvPr>
            <p:ph idx="1"/>
          </p:nvPr>
        </p:nvSpPr>
        <p:spPr/>
        <p:txBody>
          <a:bodyPr/>
          <a:lstStyle/>
          <a:p>
            <a:r>
              <a:rPr lang="en-US" altLang="zh-TW" dirty="0" smtClean="0"/>
              <a:t>Three stages:</a:t>
            </a:r>
          </a:p>
          <a:p>
            <a:pPr lvl="1"/>
            <a:r>
              <a:rPr lang="en-US" altLang="zh-TW" dirty="0" smtClean="0"/>
              <a:t>Feature detection (extraction) stage</a:t>
            </a:r>
          </a:p>
          <a:p>
            <a:pPr lvl="1"/>
            <a:r>
              <a:rPr lang="en-US" altLang="zh-TW" dirty="0" smtClean="0"/>
              <a:t>Feature description stage</a:t>
            </a:r>
          </a:p>
          <a:p>
            <a:pPr lvl="1"/>
            <a:r>
              <a:rPr lang="en-US" altLang="zh-TW" dirty="0" smtClean="0"/>
              <a:t>Feature matching stage or Feature Tracking stage</a:t>
            </a:r>
          </a:p>
          <a:p>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(5/5)</a:t>
            </a:r>
            <a:endParaRPr lang="zh-TW" altLang="en-US" dirty="0"/>
          </a:p>
        </p:txBody>
      </p:sp>
      <p:sp>
        <p:nvSpPr>
          <p:cNvPr id="3" name="內容版面配置區 2"/>
          <p:cNvSpPr>
            <a:spLocks noGrp="1"/>
          </p:cNvSpPr>
          <p:nvPr>
            <p:ph idx="1"/>
          </p:nvPr>
        </p:nvSpPr>
        <p:spPr/>
        <p:txBody>
          <a:bodyPr/>
          <a:lstStyle/>
          <a:p>
            <a:r>
              <a:rPr lang="en-US" altLang="zh-TW" dirty="0" smtClean="0"/>
              <a:t>A </a:t>
            </a:r>
            <a:r>
              <a:rPr lang="en-US" altLang="zh-TW" dirty="0" err="1" smtClean="0"/>
              <a:t>robustified</a:t>
            </a:r>
            <a:r>
              <a:rPr lang="en-US" altLang="zh-TW" dirty="0" smtClean="0"/>
              <a:t> least squares estimate for the vanishing point:</a:t>
            </a:r>
          </a:p>
          <a:p>
            <a:endParaRPr lang="en-US" altLang="zh-TW" dirty="0" smtClean="0"/>
          </a:p>
          <a:p>
            <a:endParaRPr lang="en-US" altLang="zh-TW" dirty="0" smtClean="0"/>
          </a:p>
          <a:p>
            <a:endParaRPr lang="en-US" altLang="zh-TW" dirty="0" smtClean="0"/>
          </a:p>
        </p:txBody>
      </p:sp>
      <p:pic>
        <p:nvPicPr>
          <p:cNvPr id="3076" name="Picture 4"/>
          <p:cNvPicPr>
            <a:picLocks noChangeAspect="1" noChangeArrowheads="1"/>
          </p:cNvPicPr>
          <p:nvPr/>
        </p:nvPicPr>
        <p:blipFill>
          <a:blip r:embed="rId2" cstate="print"/>
          <a:srcRect/>
          <a:stretch>
            <a:fillRect/>
          </a:stretch>
        </p:blipFill>
        <p:spPr bwMode="auto">
          <a:xfrm>
            <a:off x="500034" y="2714620"/>
            <a:ext cx="7986203" cy="1200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4.1.1 Feature Detectors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3" cstate="print"/>
          <a:srcRect/>
          <a:stretch>
            <a:fillRect/>
          </a:stretch>
        </p:blipFill>
        <p:spPr bwMode="auto">
          <a:xfrm>
            <a:off x="0" y="1571612"/>
            <a:ext cx="9144000" cy="4890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Aperture Problem</a:t>
            </a:r>
            <a:endParaRPr lang="zh-TW" altLang="en-US" dirty="0"/>
          </a:p>
        </p:txBody>
      </p:sp>
      <p:sp>
        <p:nvSpPr>
          <p:cNvPr id="3" name="內容版面配置區 2"/>
          <p:cNvSpPr>
            <a:spLocks noGrp="1"/>
          </p:cNvSpPr>
          <p:nvPr>
            <p:ph idx="1"/>
          </p:nvPr>
        </p:nvSpPr>
        <p:spPr/>
        <p:txBody>
          <a:bodyPr/>
          <a:lstStyle/>
          <a:p>
            <a:pPr>
              <a:buNone/>
            </a:pPr>
            <a:endParaRPr lang="zh-TW" altLang="en-US" dirty="0"/>
          </a:p>
        </p:txBody>
      </p:sp>
      <p:pic>
        <p:nvPicPr>
          <p:cNvPr id="7" name="圖片 6" descr="未命名.JPG"/>
          <p:cNvPicPr>
            <a:picLocks noChangeAspect="1"/>
          </p:cNvPicPr>
          <p:nvPr/>
        </p:nvPicPr>
        <p:blipFill>
          <a:blip r:embed="rId3" cstate="print"/>
          <a:stretch>
            <a:fillRect/>
          </a:stretch>
        </p:blipFill>
        <p:spPr>
          <a:xfrm>
            <a:off x="0" y="1571612"/>
            <a:ext cx="9144000" cy="47149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Weighted Summed Square Difference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a:t>
            </a:r>
            <a:r>
              <a:rPr lang="en-US" altLang="zh-TW" i="1" dirty="0" smtClean="0"/>
              <a:t>I</a:t>
            </a:r>
            <a:r>
              <a:rPr lang="en-US" altLang="zh-TW" i="1" baseline="-25000" dirty="0" smtClean="0"/>
              <a:t>1</a:t>
            </a:r>
            <a:r>
              <a:rPr lang="en-US" altLang="zh-TW" dirty="0" smtClean="0"/>
              <a:t>: the two images being compared</a:t>
            </a:r>
          </a:p>
          <a:p>
            <a:r>
              <a:rPr lang="en-US" altLang="zh-TW" i="1" dirty="0" smtClean="0"/>
              <a:t>u</a:t>
            </a:r>
            <a:r>
              <a:rPr lang="en-US" altLang="zh-TW" dirty="0" smtClean="0"/>
              <a:t>: the displacement vector</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endParaRPr lang="en-US" altLang="zh-TW" dirty="0" smtClean="0"/>
          </a:p>
        </p:txBody>
      </p:sp>
      <p:pic>
        <p:nvPicPr>
          <p:cNvPr id="246788" name="Picture 4"/>
          <p:cNvPicPr>
            <a:picLocks noChangeAspect="1" noChangeArrowheads="1"/>
          </p:cNvPicPr>
          <p:nvPr/>
        </p:nvPicPr>
        <p:blipFill>
          <a:blip r:embed="rId3" cstate="print"/>
          <a:srcRect/>
          <a:stretch>
            <a:fillRect/>
          </a:stretch>
        </p:blipFill>
        <p:spPr bwMode="auto">
          <a:xfrm>
            <a:off x="285720" y="2143116"/>
            <a:ext cx="8501090"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TotalTime>
  <Words>3800</Words>
  <Application>Microsoft Office PowerPoint</Application>
  <PresentationFormat>如螢幕大小 (4:3)</PresentationFormat>
  <Paragraphs>470</Paragraphs>
  <Slides>60</Slides>
  <Notes>49</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60</vt:i4>
      </vt:variant>
    </vt:vector>
  </HeadingPairs>
  <TitlesOfParts>
    <vt:vector size="64" baseType="lpstr">
      <vt:lpstr>新細明體</vt:lpstr>
      <vt:lpstr>Arial</vt:lpstr>
      <vt:lpstr>Calibri</vt:lpstr>
      <vt:lpstr>Office 佈景主題</vt:lpstr>
      <vt:lpstr>Advanced Computer Vision </vt:lpstr>
      <vt:lpstr>Feature Detection and Matching (1/3)</vt:lpstr>
      <vt:lpstr>Feature Detection and Matching (2/3)</vt:lpstr>
      <vt:lpstr>Feature Detection and Matching (3/3)</vt:lpstr>
      <vt:lpstr>4.1 Points and Patches (1/2)</vt:lpstr>
      <vt:lpstr>Points and Patches (2/2)</vt:lpstr>
      <vt:lpstr>4.1.1 Feature Detectors</vt:lpstr>
      <vt:lpstr>Aperture Problem</vt:lpstr>
      <vt:lpstr>Weighted Summed Square Difference</vt:lpstr>
      <vt:lpstr>Auto-correlation Function or Surface</vt:lpstr>
      <vt:lpstr>PowerPoint 簡報</vt:lpstr>
      <vt:lpstr>Approximation of Auto-correlation Function (1/3)</vt:lpstr>
      <vt:lpstr>Approximation of Auto-correlation Function (2/3)</vt:lpstr>
      <vt:lpstr>Approximation of Auto-correlation Function (3/3)</vt:lpstr>
      <vt:lpstr>Other Measurements (1/2)</vt:lpstr>
      <vt:lpstr>Other Measurements (2/2)</vt:lpstr>
      <vt:lpstr>Basic Feature Detection Algorithm (1/2)</vt:lpstr>
      <vt:lpstr>Basic Feature Detection Algorithm (2/2)</vt:lpstr>
      <vt:lpstr>Adaptive Non-maximal Suppression (ANMS) (1/2)</vt:lpstr>
      <vt:lpstr>Adaptive Non-maximal Suppression (ANMS) (2/2)</vt:lpstr>
      <vt:lpstr>Measuring Repeatability</vt:lpstr>
      <vt:lpstr>Scale Invariance (1/2)</vt:lpstr>
      <vt:lpstr>Scale Invariance (2/2)</vt:lpstr>
      <vt:lpstr>4.1.2 Feature Descriptors</vt:lpstr>
      <vt:lpstr>Scale Invariant Feature Transform (SIFT)</vt:lpstr>
      <vt:lpstr>Multi-scale Oriented Patches (MSOP)</vt:lpstr>
      <vt:lpstr>Orientation Estimation</vt:lpstr>
      <vt:lpstr>Gradient Location-orientation Histogram (GLOH)</vt:lpstr>
      <vt:lpstr>Maximally Stable Extremal Region (MSER)</vt:lpstr>
      <vt:lpstr>4.1.3 Feature Matching</vt:lpstr>
      <vt:lpstr>Matching Strategy (1/7)</vt:lpstr>
      <vt:lpstr>Matching Strategy (2/7)</vt:lpstr>
      <vt:lpstr>Matching Strategy (3/7)</vt:lpstr>
      <vt:lpstr>Matching Strategy (4/7)</vt:lpstr>
      <vt:lpstr>Matching Strategy (5/7)</vt:lpstr>
      <vt:lpstr>Matching Strategy (6/7)</vt:lpstr>
      <vt:lpstr>Matching Strategy (7/7)</vt:lpstr>
      <vt:lpstr>4.1.4 Feature Tracking (1/3)</vt:lpstr>
      <vt:lpstr>Feature Tracking (2/3)</vt:lpstr>
      <vt:lpstr>Feature Tracking (3/3)</vt:lpstr>
      <vt:lpstr>4.2 Edges (1/2)</vt:lpstr>
      <vt:lpstr>Edges (2/2)</vt:lpstr>
      <vt:lpstr>4.2.1 Edge Detection (1/3)</vt:lpstr>
      <vt:lpstr>Edge Detection (2/3)</vt:lpstr>
      <vt:lpstr>Edge Detection (3/3)</vt:lpstr>
      <vt:lpstr>Scale Selection</vt:lpstr>
      <vt:lpstr>Color Edge Detection</vt:lpstr>
      <vt:lpstr>4.2.2 Edge Linking</vt:lpstr>
      <vt:lpstr>4.3 Lines</vt:lpstr>
      <vt:lpstr>4.3.1 Successive Approximation</vt:lpstr>
      <vt:lpstr>4.3.2 Hough Transforms (1/2)</vt:lpstr>
      <vt:lpstr>Hough Transforms (2/2)</vt:lpstr>
      <vt:lpstr>Hough Transforms Algorithm (1/2)</vt:lpstr>
      <vt:lpstr>Hough Transforms Algorithm (2/2)</vt:lpstr>
      <vt:lpstr>RANSAC-based Line Detection</vt:lpstr>
      <vt:lpstr>4.3.3 Vanishing Points (1/5)</vt:lpstr>
      <vt:lpstr>Vanishing Points (2/5)</vt:lpstr>
      <vt:lpstr>Vanishing Points (3/5)</vt:lpstr>
      <vt:lpstr>Vanishing Points (4/5)</vt:lpstr>
      <vt:lpstr>Vanishing Points (5/5)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dc:title>
  <dc:creator>karen</dc:creator>
  <cp:lastModifiedBy>董子嘉</cp:lastModifiedBy>
  <cp:revision>473</cp:revision>
  <dcterms:created xsi:type="dcterms:W3CDTF">2011-01-31T07:36:26Z</dcterms:created>
  <dcterms:modified xsi:type="dcterms:W3CDTF">2017-03-28T05:26:27Z</dcterms:modified>
</cp:coreProperties>
</file>