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rels" ContentType="application/vnd.openxmlformats-package.relationships+xml"/>
  <Default Extension="gif" ContentType="image/gif"/>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0"/>
  </p:notesMasterIdLst>
  <p:sldIdLst>
    <p:sldId id="256" r:id="rId2"/>
    <p:sldId id="299" r:id="rId3"/>
    <p:sldId id="398" r:id="rId4"/>
    <p:sldId id="300" r:id="rId5"/>
    <p:sldId id="301" r:id="rId6"/>
    <p:sldId id="302" r:id="rId7"/>
    <p:sldId id="374" r:id="rId8"/>
    <p:sldId id="375" r:id="rId9"/>
    <p:sldId id="376" r:id="rId10"/>
    <p:sldId id="377" r:id="rId11"/>
    <p:sldId id="378" r:id="rId12"/>
    <p:sldId id="379" r:id="rId13"/>
    <p:sldId id="303" r:id="rId14"/>
    <p:sldId id="305" r:id="rId15"/>
    <p:sldId id="306" r:id="rId16"/>
    <p:sldId id="380" r:id="rId17"/>
    <p:sldId id="381" r:id="rId18"/>
    <p:sldId id="382" r:id="rId19"/>
    <p:sldId id="396" r:id="rId20"/>
    <p:sldId id="307" r:id="rId21"/>
    <p:sldId id="317" r:id="rId22"/>
    <p:sldId id="309" r:id="rId23"/>
    <p:sldId id="318" r:id="rId24"/>
    <p:sldId id="319" r:id="rId25"/>
    <p:sldId id="320" r:id="rId26"/>
    <p:sldId id="321" r:id="rId27"/>
    <p:sldId id="392" r:id="rId28"/>
    <p:sldId id="397" r:id="rId29"/>
    <p:sldId id="322" r:id="rId30"/>
    <p:sldId id="323" r:id="rId31"/>
    <p:sldId id="324" r:id="rId32"/>
    <p:sldId id="325" r:id="rId33"/>
    <p:sldId id="326" r:id="rId34"/>
    <p:sldId id="388" r:id="rId35"/>
    <p:sldId id="389" r:id="rId36"/>
    <p:sldId id="390" r:id="rId37"/>
    <p:sldId id="391" r:id="rId38"/>
    <p:sldId id="327" r:id="rId39"/>
    <p:sldId id="338" r:id="rId40"/>
    <p:sldId id="329" r:id="rId41"/>
    <p:sldId id="337" r:id="rId42"/>
    <p:sldId id="339" r:id="rId43"/>
    <p:sldId id="334" r:id="rId44"/>
    <p:sldId id="330" r:id="rId45"/>
    <p:sldId id="328" r:id="rId46"/>
    <p:sldId id="386" r:id="rId47"/>
    <p:sldId id="387" r:id="rId48"/>
    <p:sldId id="332" r:id="rId49"/>
    <p:sldId id="394" r:id="rId50"/>
    <p:sldId id="395" r:id="rId51"/>
    <p:sldId id="340" r:id="rId52"/>
    <p:sldId id="341" r:id="rId53"/>
    <p:sldId id="383" r:id="rId54"/>
    <p:sldId id="342" r:id="rId55"/>
    <p:sldId id="343" r:id="rId56"/>
    <p:sldId id="344" r:id="rId57"/>
    <p:sldId id="345" r:id="rId58"/>
    <p:sldId id="346" r:id="rId59"/>
    <p:sldId id="347" r:id="rId60"/>
    <p:sldId id="399" r:id="rId61"/>
    <p:sldId id="348" r:id="rId62"/>
    <p:sldId id="349" r:id="rId63"/>
    <p:sldId id="350" r:id="rId64"/>
    <p:sldId id="351" r:id="rId65"/>
    <p:sldId id="393" r:id="rId66"/>
    <p:sldId id="352" r:id="rId67"/>
    <p:sldId id="353" r:id="rId68"/>
    <p:sldId id="354" r:id="rId69"/>
    <p:sldId id="355" r:id="rId70"/>
    <p:sldId id="356" r:id="rId71"/>
    <p:sldId id="357" r:id="rId72"/>
    <p:sldId id="358" r:id="rId73"/>
    <p:sldId id="359" r:id="rId74"/>
    <p:sldId id="360" r:id="rId75"/>
    <p:sldId id="361" r:id="rId76"/>
    <p:sldId id="363" r:id="rId77"/>
    <p:sldId id="364" r:id="rId78"/>
    <p:sldId id="384" r:id="rId79"/>
    <p:sldId id="365" r:id="rId80"/>
    <p:sldId id="366" r:id="rId81"/>
    <p:sldId id="367" r:id="rId82"/>
    <p:sldId id="368" r:id="rId83"/>
    <p:sldId id="400" r:id="rId84"/>
    <p:sldId id="401" r:id="rId85"/>
    <p:sldId id="402" r:id="rId86"/>
    <p:sldId id="403" r:id="rId87"/>
    <p:sldId id="404" r:id="rId88"/>
    <p:sldId id="405" r:id="rId89"/>
    <p:sldId id="406" r:id="rId90"/>
    <p:sldId id="407" r:id="rId91"/>
    <p:sldId id="408" r:id="rId92"/>
    <p:sldId id="409" r:id="rId93"/>
    <p:sldId id="369" r:id="rId94"/>
    <p:sldId id="410" r:id="rId95"/>
    <p:sldId id="370" r:id="rId96"/>
    <p:sldId id="371" r:id="rId97"/>
    <p:sldId id="372" r:id="rId98"/>
    <p:sldId id="373" r:id="rId99"/>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60" autoAdjust="0"/>
    <p:restoredTop sz="73550" autoAdjust="0"/>
  </p:normalViewPr>
  <p:slideViewPr>
    <p:cSldViewPr>
      <p:cViewPr>
        <p:scale>
          <a:sx n="99" d="100"/>
          <a:sy n="99" d="100"/>
        </p:scale>
        <p:origin x="1840" y="-144"/>
      </p:cViewPr>
      <p:guideLst>
        <p:guide orient="horz" pos="2160"/>
        <p:guide pos="2880"/>
      </p:guideLst>
    </p:cSldViewPr>
  </p:slideViewPr>
  <p:outlineViewPr>
    <p:cViewPr>
      <p:scale>
        <a:sx n="33" d="100"/>
        <a:sy n="33" d="100"/>
      </p:scale>
      <p:origin x="0" y="11790"/>
    </p:cViewPr>
  </p:outlin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101" Type="http://schemas.openxmlformats.org/officeDocument/2006/relationships/presProps" Target="presProps.xml"/><Relationship Id="rId102" Type="http://schemas.openxmlformats.org/officeDocument/2006/relationships/viewProps" Target="viewProps.xml"/><Relationship Id="rId103" Type="http://schemas.openxmlformats.org/officeDocument/2006/relationships/theme" Target="theme/theme1.xml"/><Relationship Id="rId10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00" Type="http://schemas.openxmlformats.org/officeDocument/2006/relationships/notesMaster" Target="notesMasters/notesMaster1.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202903-57D9-4F94-B9E8-854C5F3116ED}" type="datetimeFigureOut">
              <a:rPr lang="zh-TW" altLang="en-US" smtClean="0"/>
              <a:pPr/>
              <a:t>2016/3/22</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18481D3-6815-42F4-851B-2E76A655E3B1}" type="slidenum">
              <a:rPr lang="zh-TW" altLang="en-US" smtClean="0"/>
              <a:pPr/>
              <a:t>‹#›</a:t>
            </a:fld>
            <a:endParaRPr lang="zh-TW" altLang="en-US"/>
          </a:p>
        </p:txBody>
      </p:sp>
    </p:spTree>
    <p:extLst>
      <p:ext uri="{BB962C8B-B14F-4D97-AF65-F5344CB8AC3E}">
        <p14:creationId xmlns:p14="http://schemas.microsoft.com/office/powerpoint/2010/main" val="628506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NULL" TargetMode="External"/><Relationship Id="rId4" Type="http://schemas.openxmlformats.org/officeDocument/2006/relationships/hyperlink" Target="NULL" TargetMode="External"/><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3.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en-US" dirty="0" smtClean="0"/>
              <a:t>特徵</a:t>
            </a:r>
            <a:r>
              <a:rPr lang="en-US" altLang="zh-TW" baseline="0" dirty="0" smtClean="0"/>
              <a:t> </a:t>
            </a:r>
            <a:r>
              <a:rPr lang="zh-TW" altLang="en-US" baseline="0" dirty="0" smtClean="0"/>
              <a:t>偵測</a:t>
            </a:r>
            <a:endParaRPr lang="en-US" altLang="zh-TW" baseline="0" dirty="0" smtClean="0"/>
          </a:p>
          <a:p>
            <a:r>
              <a:rPr lang="zh-TW" altLang="en-US" baseline="0" dirty="0" smtClean="0"/>
              <a:t>配對</a:t>
            </a:r>
            <a:endParaRPr lang="en-US" altLang="zh-TW" baseline="0" dirty="0" smtClean="0"/>
          </a:p>
          <a:p>
            <a:endParaRPr lang="en-US" altLang="zh-TW" baseline="0" dirty="0" smtClean="0"/>
          </a:p>
          <a:p>
            <a:r>
              <a:rPr lang="zh-TW" altLang="en-US" baseline="0" dirty="0" smtClean="0"/>
              <a:t>點，小塊</a:t>
            </a:r>
            <a:endParaRPr lang="en-US" altLang="zh-TW" baseline="0" dirty="0" smtClean="0"/>
          </a:p>
          <a:p>
            <a:endParaRPr lang="en-US" altLang="zh-TW" baseline="0" dirty="0" smtClean="0"/>
          </a:p>
          <a:p>
            <a:r>
              <a:rPr lang="zh-TW" altLang="en-US" dirty="0" smtClean="0"/>
              <a:t>邊</a:t>
            </a:r>
            <a:endParaRPr lang="en-US" altLang="zh-TW" dirty="0" smtClean="0"/>
          </a:p>
          <a:p>
            <a:endParaRPr lang="en-US" altLang="zh-TW" dirty="0" smtClean="0"/>
          </a:p>
          <a:p>
            <a:r>
              <a:rPr lang="zh-TW" altLang="en-US" dirty="0" smtClean="0"/>
              <a:t>線</a:t>
            </a:r>
            <a:endParaRPr lang="en-US" altLang="zh-TW" dirty="0" smtClean="0"/>
          </a:p>
          <a:p>
            <a:endParaRPr lang="en-US" altLang="zh-TW" dirty="0" smtClean="0"/>
          </a:p>
        </p:txBody>
      </p:sp>
      <p:sp>
        <p:nvSpPr>
          <p:cNvPr id="4" name="Slide Number Placeholder 3"/>
          <p:cNvSpPr>
            <a:spLocks noGrp="1"/>
          </p:cNvSpPr>
          <p:nvPr>
            <p:ph type="sldNum" sz="quarter" idx="10"/>
          </p:nvPr>
        </p:nvSpPr>
        <p:spPr/>
        <p:txBody>
          <a:bodyPr/>
          <a:lstStyle/>
          <a:p>
            <a:fld id="{818481D3-6815-42F4-851B-2E76A655E3B1}" type="slidenum">
              <a:rPr lang="zh-TW" altLang="en-US" smtClean="0"/>
              <a:pPr/>
              <a:t>2</a:t>
            </a:fld>
            <a:endParaRPr lang="zh-TW" altLang="en-US"/>
          </a:p>
        </p:txBody>
      </p:sp>
    </p:spTree>
    <p:extLst>
      <p:ext uri="{BB962C8B-B14F-4D97-AF65-F5344CB8AC3E}">
        <p14:creationId xmlns:p14="http://schemas.microsoft.com/office/powerpoint/2010/main" val="3570594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kern="1200" dirty="0" smtClean="0">
                <a:solidFill>
                  <a:schemeClr val="tx1"/>
                </a:solidFill>
                <a:effectLst/>
                <a:latin typeface="+mn-lt"/>
                <a:ea typeface="+mn-ea"/>
                <a:cs typeface="+mn-cs"/>
              </a:rPr>
              <a:t>權重平方差的和</a:t>
            </a:r>
            <a:endParaRPr lang="en-US" altLang="zh-TW"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kern="1200" dirty="0" smtClean="0">
                <a:solidFill>
                  <a:schemeClr val="tx1"/>
                </a:solidFill>
                <a:effectLst/>
                <a:latin typeface="+mn-lt"/>
                <a:ea typeface="+mn-ea"/>
                <a:cs typeface="+mn-cs"/>
              </a:rPr>
              <a:t>要比較的兩張影像</a:t>
            </a:r>
            <a:endParaRPr lang="en-US" altLang="zh-TW"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u</a:t>
            </a:r>
            <a:r>
              <a:rPr lang="en-US" sz="1200" kern="1200" baseline="0" dirty="0" smtClean="0">
                <a:solidFill>
                  <a:schemeClr val="tx1"/>
                </a:solidFill>
                <a:effectLst/>
                <a:latin typeface="+mn-lt"/>
                <a:ea typeface="+mn-ea"/>
                <a:cs typeface="+mn-cs"/>
              </a:rPr>
              <a:t> </a:t>
            </a:r>
            <a:r>
              <a:rPr lang="zh-TW" altLang="en-US" sz="1200" kern="1200" baseline="0" dirty="0" smtClean="0">
                <a:solidFill>
                  <a:schemeClr val="tx1"/>
                </a:solidFill>
                <a:effectLst/>
                <a:latin typeface="+mn-lt"/>
                <a:ea typeface="+mn-ea"/>
                <a:cs typeface="+mn-cs"/>
              </a:rPr>
              <a:t>位移向量</a:t>
            </a:r>
            <a:endParaRPr lang="en-US" altLang="zh-TW"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W(x) </a:t>
            </a:r>
            <a:r>
              <a:rPr lang="zh-TW" altLang="en-US" sz="1200" kern="1200" baseline="0" dirty="0" smtClean="0">
                <a:solidFill>
                  <a:schemeClr val="tx1"/>
                </a:solidFill>
                <a:effectLst/>
                <a:latin typeface="+mn-lt"/>
                <a:ea typeface="+mn-ea"/>
                <a:cs typeface="+mn-cs"/>
              </a:rPr>
              <a:t>空間變化的權重函數</a:t>
            </a:r>
            <a:endParaRPr lang="en-US" altLang="zh-TW"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kern="1200" baseline="0" dirty="0" smtClean="0">
                <a:solidFill>
                  <a:schemeClr val="tx1"/>
                </a:solidFill>
                <a:effectLst/>
                <a:latin typeface="+mn-lt"/>
                <a:ea typeface="+mn-ea"/>
                <a:cs typeface="+mn-cs"/>
              </a:rPr>
              <a:t>和 </a:t>
            </a:r>
            <a:r>
              <a:rPr lang="en-US" altLang="zh-TW" sz="1200" kern="1200" baseline="0" dirty="0" err="1" smtClean="0">
                <a:solidFill>
                  <a:schemeClr val="tx1"/>
                </a:solidFill>
                <a:effectLst/>
                <a:latin typeface="+mn-lt"/>
                <a:ea typeface="+mn-ea"/>
                <a:cs typeface="+mn-cs"/>
              </a:rPr>
              <a:t>i</a:t>
            </a:r>
            <a:r>
              <a:rPr lang="en-US" altLang="zh-TW" sz="1200" kern="1200" baseline="0" dirty="0" smtClean="0">
                <a:solidFill>
                  <a:schemeClr val="tx1"/>
                </a:solidFill>
                <a:effectLst/>
                <a:latin typeface="+mn-lt"/>
                <a:ea typeface="+mn-ea"/>
                <a:cs typeface="+mn-cs"/>
              </a:rPr>
              <a:t>: </a:t>
            </a:r>
            <a:r>
              <a:rPr lang="zh-TW" altLang="en-US" sz="1200" kern="1200" baseline="0" dirty="0" smtClean="0">
                <a:solidFill>
                  <a:schemeClr val="tx1"/>
                </a:solidFill>
                <a:effectLst/>
                <a:latin typeface="+mn-lt"/>
                <a:ea typeface="+mn-ea"/>
                <a:cs typeface="+mn-cs"/>
              </a:rPr>
              <a:t>所有的像素在小塊內</a:t>
            </a:r>
            <a:endParaRPr lang="en-US" altLang="zh-TW"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simplest possible matching criterion </a:t>
            </a:r>
            <a:endParaRPr lang="en-US" dirty="0" smtClean="0"/>
          </a:p>
        </p:txBody>
      </p:sp>
      <p:sp>
        <p:nvSpPr>
          <p:cNvPr id="4" name="Slide Number Placeholder 3"/>
          <p:cNvSpPr>
            <a:spLocks noGrp="1"/>
          </p:cNvSpPr>
          <p:nvPr>
            <p:ph type="sldNum" sz="quarter" idx="10"/>
          </p:nvPr>
        </p:nvSpPr>
        <p:spPr/>
        <p:txBody>
          <a:bodyPr/>
          <a:lstStyle/>
          <a:p>
            <a:fld id="{818481D3-6815-42F4-851B-2E76A655E3B1}" type="slidenum">
              <a:rPr lang="zh-TW" altLang="en-US" smtClean="0"/>
              <a:pPr/>
              <a:t>20</a:t>
            </a:fld>
            <a:endParaRPr lang="zh-TW" altLang="en-US"/>
          </a:p>
        </p:txBody>
      </p:sp>
    </p:spTree>
    <p:extLst>
      <p:ext uri="{BB962C8B-B14F-4D97-AF65-F5344CB8AC3E}">
        <p14:creationId xmlns:p14="http://schemas.microsoft.com/office/powerpoint/2010/main" val="8617187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sz="1200" kern="1200" baseline="0" dirty="0" smtClean="0">
                <a:solidFill>
                  <a:schemeClr val="tx1"/>
                </a:solidFill>
                <a:latin typeface="+mn-lt"/>
                <a:ea typeface="+mn-ea"/>
                <a:cs typeface="+mn-cs"/>
              </a:rPr>
              <a:t>表面的自我關聯函數</a:t>
            </a:r>
            <a:endParaRPr lang="en-US" altLang="zh-TW" sz="1200" kern="1200" baseline="0" dirty="0" smtClean="0">
              <a:solidFill>
                <a:schemeClr val="tx1"/>
              </a:solidFill>
              <a:latin typeface="+mn-lt"/>
              <a:ea typeface="+mn-ea"/>
              <a:cs typeface="+mn-cs"/>
            </a:endParaRPr>
          </a:p>
          <a:p>
            <a:endParaRPr lang="en-US" altLang="zh-TW" sz="1200" kern="1200" baseline="0" dirty="0" smtClean="0">
              <a:solidFill>
                <a:schemeClr val="tx1"/>
              </a:solidFill>
              <a:latin typeface="+mn-lt"/>
              <a:ea typeface="+mn-ea"/>
              <a:cs typeface="+mn-cs"/>
            </a:endParaRPr>
          </a:p>
          <a:p>
            <a:r>
              <a:rPr lang="zh-TW" altLang="en-US" sz="1200" kern="1200" baseline="0" dirty="0" smtClean="0">
                <a:solidFill>
                  <a:schemeClr val="tx1"/>
                </a:solidFill>
                <a:latin typeface="+mn-lt"/>
                <a:ea typeface="+mn-ea"/>
                <a:cs typeface="+mn-cs"/>
              </a:rPr>
              <a:t> </a:t>
            </a:r>
            <a:r>
              <a:rPr lang="en-US" altLang="zh-TW" sz="1200" kern="1200" baseline="0" dirty="0" smtClean="0">
                <a:solidFill>
                  <a:schemeClr val="tx1"/>
                </a:solidFill>
                <a:latin typeface="+mn-lt"/>
                <a:ea typeface="+mn-ea"/>
                <a:cs typeface="+mn-cs"/>
              </a:rPr>
              <a:t>I0 </a:t>
            </a:r>
            <a:r>
              <a:rPr lang="zh-TW" altLang="en-US" sz="1200" kern="1200" baseline="0" dirty="0" smtClean="0">
                <a:solidFill>
                  <a:schemeClr val="tx1"/>
                </a:solidFill>
                <a:latin typeface="+mn-lt"/>
                <a:ea typeface="+mn-ea"/>
                <a:cs typeface="+mn-cs"/>
              </a:rPr>
              <a:t>正在被比較的影像</a:t>
            </a:r>
            <a:endParaRPr lang="en-US" altLang="zh-TW" sz="1200" kern="1200" baseline="0" dirty="0" smtClean="0">
              <a:solidFill>
                <a:schemeClr val="tx1"/>
              </a:solidFill>
              <a:latin typeface="+mn-lt"/>
              <a:ea typeface="+mn-ea"/>
              <a:cs typeface="+mn-cs"/>
            </a:endParaRPr>
          </a:p>
          <a:p>
            <a:r>
              <a:rPr lang="en-US" altLang="zh-TW" sz="1200" kern="1200" baseline="0" dirty="0" smtClean="0">
                <a:solidFill>
                  <a:schemeClr val="tx1"/>
                </a:solidFill>
                <a:latin typeface="+mn-lt"/>
                <a:ea typeface="+mn-ea"/>
                <a:cs typeface="+mn-cs"/>
              </a:rPr>
              <a:t>u </a:t>
            </a:r>
            <a:r>
              <a:rPr lang="zh-TW" altLang="en-US" sz="1200" kern="1200" baseline="0" dirty="0" smtClean="0">
                <a:solidFill>
                  <a:schemeClr val="tx1"/>
                </a:solidFill>
                <a:latin typeface="+mn-lt"/>
                <a:ea typeface="+mn-ea"/>
                <a:cs typeface="+mn-cs"/>
              </a:rPr>
              <a:t>位置的小的變化</a:t>
            </a:r>
            <a:endParaRPr lang="en-US" altLang="zh-TW" sz="1200" kern="1200" baseline="0" dirty="0" smtClean="0">
              <a:solidFill>
                <a:schemeClr val="tx1"/>
              </a:solidFill>
              <a:latin typeface="+mn-lt"/>
              <a:ea typeface="+mn-ea"/>
              <a:cs typeface="+mn-cs"/>
            </a:endParaRPr>
          </a:p>
          <a:p>
            <a:r>
              <a:rPr lang="en-US" altLang="zh-TW" sz="1200" kern="1200" baseline="0" dirty="0" smtClean="0">
                <a:solidFill>
                  <a:schemeClr val="tx1"/>
                </a:solidFill>
                <a:latin typeface="+mn-lt"/>
                <a:ea typeface="+mn-ea"/>
                <a:cs typeface="+mn-cs"/>
              </a:rPr>
              <a:t>W(x) </a:t>
            </a:r>
            <a:r>
              <a:rPr lang="zh-TW" altLang="en-US" sz="1200" kern="1200" baseline="0" dirty="0" smtClean="0">
                <a:solidFill>
                  <a:schemeClr val="tx1"/>
                </a:solidFill>
                <a:latin typeface="+mn-lt"/>
                <a:ea typeface="+mn-ea"/>
                <a:cs typeface="+mn-cs"/>
              </a:rPr>
              <a:t>空間變化的權重函數</a:t>
            </a:r>
            <a:endParaRPr lang="en-US" altLang="zh-TW" sz="1200" kern="1200" baseline="0" dirty="0" smtClean="0">
              <a:solidFill>
                <a:schemeClr val="tx1"/>
              </a:solidFill>
              <a:latin typeface="+mn-lt"/>
              <a:ea typeface="+mn-ea"/>
              <a:cs typeface="+mn-cs"/>
            </a:endParaRPr>
          </a:p>
          <a:p>
            <a:r>
              <a:rPr lang="zh-TW" altLang="en-US" sz="1200" kern="1200" baseline="0" dirty="0" smtClean="0">
                <a:solidFill>
                  <a:schemeClr val="tx1"/>
                </a:solidFill>
                <a:latin typeface="+mn-lt"/>
                <a:ea typeface="+mn-ea"/>
                <a:cs typeface="+mn-cs"/>
              </a:rPr>
              <a:t>和</a:t>
            </a:r>
            <a:r>
              <a:rPr lang="en-US" altLang="zh-TW" sz="1200" kern="1200" baseline="0" dirty="0" smtClean="0">
                <a:solidFill>
                  <a:schemeClr val="tx1"/>
                </a:solidFill>
                <a:latin typeface="+mn-lt"/>
                <a:ea typeface="+mn-ea"/>
                <a:cs typeface="+mn-cs"/>
              </a:rPr>
              <a:t> I:</a:t>
            </a:r>
            <a:r>
              <a:rPr lang="zh-TW" altLang="en-US" sz="1200" kern="1200" baseline="0" dirty="0" smtClean="0">
                <a:solidFill>
                  <a:schemeClr val="tx1"/>
                </a:solidFill>
                <a:latin typeface="+mn-lt"/>
                <a:ea typeface="+mn-ea"/>
                <a:cs typeface="+mn-cs"/>
              </a:rPr>
              <a:t> 在小塊內的所有像素</a:t>
            </a:r>
            <a:endParaRPr lang="en-US" altLang="zh-TW" sz="1200" kern="1200" baseline="0" dirty="0" smtClean="0">
              <a:solidFill>
                <a:schemeClr val="tx1"/>
              </a:solidFill>
              <a:latin typeface="+mn-lt"/>
              <a:ea typeface="+mn-ea"/>
              <a:cs typeface="+mn-cs"/>
            </a:endParaRPr>
          </a:p>
          <a:p>
            <a:endParaRPr lang="en-US" altLang="zh-TW" sz="1200" kern="1200" baseline="0" dirty="0" smtClean="0">
              <a:solidFill>
                <a:schemeClr val="tx1"/>
              </a:solidFill>
              <a:latin typeface="+mn-lt"/>
              <a:ea typeface="+mn-ea"/>
              <a:cs typeface="+mn-cs"/>
            </a:endParaRPr>
          </a:p>
          <a:p>
            <a:endParaRPr lang="en-US" altLang="zh-TW" sz="1200" kern="1200" baseline="0" dirty="0" smtClean="0">
              <a:solidFill>
                <a:schemeClr val="tx1"/>
              </a:solidFill>
              <a:latin typeface="+mn-lt"/>
              <a:ea typeface="+mn-ea"/>
              <a:cs typeface="+mn-cs"/>
            </a:endParaRPr>
          </a:p>
          <a:p>
            <a:endParaRPr lang="en-US" altLang="zh-TW" sz="1200" kern="1200" baseline="0" dirty="0" smtClean="0">
              <a:solidFill>
                <a:schemeClr val="tx1"/>
              </a:solidFill>
              <a:latin typeface="+mn-lt"/>
              <a:ea typeface="+mn-ea"/>
              <a:cs typeface="+mn-cs"/>
            </a:endParaRPr>
          </a:p>
          <a:p>
            <a:r>
              <a:rPr lang="en-US" altLang="zh-TW" sz="1200" kern="1200" baseline="0" dirty="0" smtClean="0">
                <a:solidFill>
                  <a:schemeClr val="tx1"/>
                </a:solidFill>
                <a:latin typeface="+mn-lt"/>
                <a:ea typeface="+mn-ea"/>
                <a:cs typeface="+mn-cs"/>
              </a:rPr>
              <a:t>When performing feature detection, we do not know which other image locations the</a:t>
            </a:r>
          </a:p>
          <a:p>
            <a:r>
              <a:rPr lang="en-US" altLang="zh-TW" sz="1200" kern="1200" baseline="0" dirty="0" smtClean="0">
                <a:solidFill>
                  <a:schemeClr val="tx1"/>
                </a:solidFill>
                <a:latin typeface="+mn-lt"/>
                <a:ea typeface="+mn-ea"/>
                <a:cs typeface="+mn-cs"/>
              </a:rPr>
              <a:t>feature will end up being matched against. Therefore, we can only compute how stable this</a:t>
            </a:r>
          </a:p>
          <a:p>
            <a:r>
              <a:rPr lang="en-US" altLang="zh-TW" sz="1200" kern="1200" baseline="0" dirty="0" smtClean="0">
                <a:solidFill>
                  <a:schemeClr val="tx1"/>
                </a:solidFill>
                <a:latin typeface="+mn-lt"/>
                <a:ea typeface="+mn-ea"/>
                <a:cs typeface="+mn-cs"/>
              </a:rPr>
              <a:t>metric is with respect to small variations in position u by comparing an image patch against</a:t>
            </a:r>
          </a:p>
          <a:p>
            <a:r>
              <a:rPr lang="en-US" altLang="zh-TW" sz="1200" kern="1200" baseline="0" dirty="0" smtClean="0">
                <a:solidFill>
                  <a:schemeClr val="tx1"/>
                </a:solidFill>
                <a:latin typeface="+mn-lt"/>
                <a:ea typeface="+mn-ea"/>
                <a:cs typeface="+mn-cs"/>
              </a:rPr>
              <a:t>Itself.</a:t>
            </a:r>
            <a:endParaRPr lang="zh-TW" altLang="en-US" dirty="0" smtClean="0"/>
          </a:p>
        </p:txBody>
      </p:sp>
      <p:sp>
        <p:nvSpPr>
          <p:cNvPr id="4" name="投影片編號版面配置區 3"/>
          <p:cNvSpPr>
            <a:spLocks noGrp="1"/>
          </p:cNvSpPr>
          <p:nvPr>
            <p:ph type="sldNum" sz="quarter" idx="10"/>
          </p:nvPr>
        </p:nvSpPr>
        <p:spPr/>
        <p:txBody>
          <a:bodyPr/>
          <a:lstStyle/>
          <a:p>
            <a:fld id="{818481D3-6815-42F4-851B-2E76A655E3B1}" type="slidenum">
              <a:rPr lang="zh-TW" altLang="en-US" smtClean="0"/>
              <a:pPr/>
              <a:t>21</a:t>
            </a:fld>
            <a:endParaRPr lang="zh-TW" altLang="en-US"/>
          </a:p>
        </p:txBody>
      </p:sp>
    </p:spTree>
    <p:extLst>
      <p:ext uri="{BB962C8B-B14F-4D97-AF65-F5344CB8AC3E}">
        <p14:creationId xmlns:p14="http://schemas.microsoft.com/office/powerpoint/2010/main" val="16138569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三個自我關聯表面顯示成為灰階影像與表面圖</a:t>
            </a:r>
            <a:endParaRPr lang="en-US" altLang="zh-TW"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a:t>
            </a:r>
            <a:r>
              <a:rPr lang="zh-TW" altLang="en-US" dirty="0" smtClean="0"/>
              <a:t> 原本的影像用三個十字標示計算的自我關聯表面</a:t>
            </a:r>
            <a:endParaRPr lang="en-US" altLang="zh-TW"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 </a:t>
            </a:r>
            <a:r>
              <a:rPr lang="zh-TW" altLang="en-US" dirty="0" smtClean="0"/>
              <a:t>這個小塊是從花床 </a:t>
            </a:r>
            <a:r>
              <a:rPr lang="en-US" altLang="zh-TW" dirty="0" smtClean="0"/>
              <a:t>(</a:t>
            </a:r>
            <a:r>
              <a:rPr lang="zh-TW" altLang="en-US" dirty="0" smtClean="0"/>
              <a:t>好的唯一極小值</a:t>
            </a:r>
            <a:r>
              <a:rPr lang="en-US" altLang="zh-TW"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 </a:t>
            </a:r>
            <a:r>
              <a:rPr lang="zh-TW" altLang="en-US" dirty="0" smtClean="0"/>
              <a:t>這個小塊是從屋頂邊緣</a:t>
            </a:r>
            <a:r>
              <a:rPr lang="en-US" altLang="zh-TW" dirty="0" smtClean="0"/>
              <a:t> (</a:t>
            </a:r>
            <a:r>
              <a:rPr lang="zh-TW" altLang="en-US" dirty="0" smtClean="0"/>
              <a:t>一維孔徑問題</a:t>
            </a:r>
            <a:r>
              <a:rPr lang="en-US" altLang="zh-TW"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a:t>
            </a:r>
            <a:r>
              <a:rPr lang="zh-TW" altLang="en-US" baseline="0" dirty="0" smtClean="0"/>
              <a:t> 這個小塊是從雲來 （沒有好的頂點）</a:t>
            </a:r>
            <a:endParaRPr lang="en-US" altLang="zh-TW"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baseline="0" dirty="0" smtClean="0"/>
              <a:t>圖</a:t>
            </a:r>
            <a:r>
              <a:rPr lang="en-US" altLang="zh-TW" baseline="0" dirty="0" smtClean="0"/>
              <a:t>b</a:t>
            </a:r>
            <a:r>
              <a:rPr lang="zh-TW" altLang="en-US" baseline="0" dirty="0" smtClean="0"/>
              <a:t>至</a:t>
            </a:r>
            <a:r>
              <a:rPr lang="en-US" altLang="zh-TW" baseline="0" dirty="0" smtClean="0"/>
              <a:t>d</a:t>
            </a:r>
            <a:r>
              <a:rPr lang="zh-TW" altLang="en-US" baseline="0" dirty="0" smtClean="0"/>
              <a:t>的每個格點是 </a:t>
            </a:r>
            <a:r>
              <a:rPr lang="en-US" altLang="zh-TW" baseline="0" dirty="0" smtClean="0"/>
              <a:t>delta u</a:t>
            </a:r>
            <a:r>
              <a:rPr lang="zh-TW" altLang="en-US" baseline="0" dirty="0" smtClean="0"/>
              <a:t> 的一個值</a:t>
            </a:r>
            <a:endParaRPr lang="en-US" altLang="zh-TW"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a:t>
            </a:r>
            <a:r>
              <a:rPr lang="en-US" baseline="0" dirty="0" smtClean="0"/>
              <a:t> flower bed - </a:t>
            </a:r>
            <a:r>
              <a:rPr lang="en-US" sz="1200" kern="1200" dirty="0" smtClean="0">
                <a:solidFill>
                  <a:schemeClr val="tx1"/>
                </a:solidFill>
                <a:effectLst/>
                <a:latin typeface="+mn-lt"/>
                <a:ea typeface="+mn-ea"/>
                <a:cs typeface="+mn-cs"/>
              </a:rPr>
              <a:t>exhibits a strong minimum</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 Roof edge - strong ambiguity</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a:t>
            </a:r>
            <a:r>
              <a:rPr lang="en-US" sz="1200" kern="1200" baseline="0" dirty="0" smtClean="0">
                <a:solidFill>
                  <a:schemeClr val="tx1"/>
                </a:solidFill>
                <a:effectLst/>
                <a:latin typeface="+mn-lt"/>
                <a:ea typeface="+mn-ea"/>
                <a:cs typeface="+mn-cs"/>
              </a:rPr>
              <a:t> Cloud – no stable minimum</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818481D3-6815-42F4-851B-2E76A655E3B1}" type="slidenum">
              <a:rPr lang="zh-TW" altLang="en-US" smtClean="0"/>
              <a:pPr/>
              <a:t>22</a:t>
            </a:fld>
            <a:endParaRPr lang="zh-TW" altLang="en-US"/>
          </a:p>
        </p:txBody>
      </p:sp>
    </p:spTree>
    <p:extLst>
      <p:ext uri="{BB962C8B-B14F-4D97-AF65-F5344CB8AC3E}">
        <p14:creationId xmlns:p14="http://schemas.microsoft.com/office/powerpoint/2010/main" val="11544136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sz="1200" kern="1200" baseline="0" dirty="0" smtClean="0">
                <a:solidFill>
                  <a:schemeClr val="tx1"/>
                </a:solidFill>
                <a:latin typeface="+mn-lt"/>
                <a:ea typeface="+mn-ea"/>
                <a:cs typeface="+mn-cs"/>
              </a:rPr>
              <a:t>自我關聯函數的近似</a:t>
            </a:r>
            <a:endParaRPr lang="en-US" altLang="zh-TW" sz="1200" kern="1200" baseline="0" dirty="0" smtClean="0">
              <a:solidFill>
                <a:schemeClr val="tx1"/>
              </a:solidFill>
              <a:latin typeface="+mn-lt"/>
              <a:ea typeface="+mn-ea"/>
              <a:cs typeface="+mn-cs"/>
            </a:endParaRPr>
          </a:p>
          <a:p>
            <a:endParaRPr lang="en-US" altLang="zh-TW" sz="1200" kern="1200" baseline="0" dirty="0" smtClean="0">
              <a:solidFill>
                <a:schemeClr val="tx1"/>
              </a:solidFill>
              <a:latin typeface="+mn-lt"/>
              <a:ea typeface="+mn-ea"/>
              <a:cs typeface="+mn-cs"/>
            </a:endParaRPr>
          </a:p>
          <a:p>
            <a:r>
              <a:rPr lang="en-US" altLang="zh-TW" sz="1200" kern="1200" baseline="0" dirty="0" err="1" smtClean="0">
                <a:solidFill>
                  <a:schemeClr val="tx1"/>
                </a:solidFill>
                <a:latin typeface="+mn-lt"/>
                <a:ea typeface="+mn-ea"/>
                <a:cs typeface="+mn-cs"/>
              </a:rPr>
              <a:t>Nabla</a:t>
            </a:r>
            <a:r>
              <a:rPr lang="en-US" altLang="zh-TW" sz="1200" kern="1200" baseline="0" dirty="0" smtClean="0">
                <a:solidFill>
                  <a:schemeClr val="tx1"/>
                </a:solidFill>
                <a:latin typeface="+mn-lt"/>
                <a:ea typeface="+mn-ea"/>
                <a:cs typeface="+mn-cs"/>
              </a:rPr>
              <a:t> I0(xi) </a:t>
            </a:r>
            <a:r>
              <a:rPr lang="zh-TW" altLang="en-US" sz="1200" kern="1200" baseline="0" dirty="0" smtClean="0">
                <a:solidFill>
                  <a:schemeClr val="tx1"/>
                </a:solidFill>
                <a:latin typeface="+mn-lt"/>
                <a:ea typeface="+mn-ea"/>
                <a:cs typeface="+mn-cs"/>
              </a:rPr>
              <a:t>在</a:t>
            </a:r>
            <a:r>
              <a:rPr lang="en-US" altLang="zh-TW" sz="1200" kern="1200" baseline="0" dirty="0" smtClean="0">
                <a:solidFill>
                  <a:schemeClr val="tx1"/>
                </a:solidFill>
                <a:latin typeface="+mn-lt"/>
                <a:ea typeface="+mn-ea"/>
                <a:cs typeface="+mn-cs"/>
              </a:rPr>
              <a:t>xi</a:t>
            </a:r>
            <a:r>
              <a:rPr lang="zh-TW" altLang="en-US" sz="1200" kern="1200" baseline="0" dirty="0" smtClean="0">
                <a:solidFill>
                  <a:schemeClr val="tx1"/>
                </a:solidFill>
                <a:latin typeface="+mn-lt"/>
                <a:ea typeface="+mn-ea"/>
                <a:cs typeface="+mn-cs"/>
              </a:rPr>
              <a:t>影像的梯度</a:t>
            </a:r>
            <a:endParaRPr lang="en-US" altLang="zh-TW" sz="1200" kern="1200" baseline="0" dirty="0" smtClean="0">
              <a:solidFill>
                <a:schemeClr val="tx1"/>
              </a:solidFill>
              <a:latin typeface="+mn-lt"/>
              <a:ea typeface="+mn-ea"/>
              <a:cs typeface="+mn-cs"/>
            </a:endParaRPr>
          </a:p>
          <a:p>
            <a:endParaRPr lang="en-US" altLang="zh-TW" sz="1200" kern="1200" baseline="0" dirty="0" smtClean="0">
              <a:solidFill>
                <a:schemeClr val="tx1"/>
              </a:solidFill>
              <a:latin typeface="+mn-lt"/>
              <a:ea typeface="+mn-ea"/>
              <a:cs typeface="+mn-cs"/>
            </a:endParaRPr>
          </a:p>
          <a:p>
            <a:endParaRPr lang="en-US" altLang="zh-TW" dirty="0" smtClean="0"/>
          </a:p>
          <a:p>
            <a:r>
              <a:rPr lang="en-US" altLang="zh-TW" dirty="0" smtClean="0"/>
              <a:t>This gradient can be computed using a variety of techniques. The classic “Harris” detector uses a [-2 -1 0 1 2] filter, but more modern variants convolve the image with horizontal and vertical derivatives of a Gaussian.</a:t>
            </a:r>
          </a:p>
          <a:p>
            <a:r>
              <a:rPr lang="en-US" altLang="zh-TW" dirty="0" smtClean="0"/>
              <a:t>---------</a:t>
            </a:r>
          </a:p>
          <a:p>
            <a:r>
              <a:rPr lang="en-US" altLang="zh-TW" dirty="0" smtClean="0"/>
              <a:t>Use </a:t>
            </a:r>
            <a:r>
              <a:rPr lang="en-US" altLang="zh-TW" b="1" dirty="0" smtClean="0"/>
              <a:t>Taylor Series</a:t>
            </a:r>
            <a:r>
              <a:rPr lang="en-US" altLang="zh-TW" baseline="0" dirty="0" smtClean="0"/>
              <a:t> (above equation) to approximate auto-correlation surface</a:t>
            </a:r>
          </a:p>
          <a:p>
            <a:endParaRPr lang="en-US" altLang="zh-TW" dirty="0" smtClean="0"/>
          </a:p>
        </p:txBody>
      </p:sp>
      <p:sp>
        <p:nvSpPr>
          <p:cNvPr id="4" name="投影片編號版面配置區 3"/>
          <p:cNvSpPr>
            <a:spLocks noGrp="1"/>
          </p:cNvSpPr>
          <p:nvPr>
            <p:ph type="sldNum" sz="quarter" idx="10"/>
          </p:nvPr>
        </p:nvSpPr>
        <p:spPr/>
        <p:txBody>
          <a:bodyPr/>
          <a:lstStyle/>
          <a:p>
            <a:fld id="{818481D3-6815-42F4-851B-2E76A655E3B1}" type="slidenum">
              <a:rPr lang="zh-TW" altLang="en-US" smtClean="0"/>
              <a:pPr/>
              <a:t>23</a:t>
            </a:fld>
            <a:endParaRPr lang="zh-TW" altLang="en-US"/>
          </a:p>
        </p:txBody>
      </p:sp>
    </p:spTree>
    <p:extLst>
      <p:ext uri="{BB962C8B-B14F-4D97-AF65-F5344CB8AC3E}">
        <p14:creationId xmlns:p14="http://schemas.microsoft.com/office/powerpoint/2010/main" val="13753978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en-US" dirty="0" smtClean="0"/>
              <a:t>自我關聯函數的近似</a:t>
            </a:r>
            <a:endParaRPr lang="en-US" altLang="zh-TW" dirty="0" smtClean="0"/>
          </a:p>
          <a:p>
            <a:endParaRPr lang="en-US" dirty="0" smtClean="0"/>
          </a:p>
          <a:p>
            <a:r>
              <a:rPr lang="zh-TW" altLang="en-US" dirty="0" smtClean="0"/>
              <a:t>自我關聯矩陣</a:t>
            </a:r>
            <a:r>
              <a:rPr lang="en-US" altLang="zh-TW" dirty="0" smtClean="0"/>
              <a:t> A</a:t>
            </a:r>
          </a:p>
          <a:p>
            <a:endParaRPr lang="en-US" dirty="0" smtClean="0"/>
          </a:p>
          <a:p>
            <a:r>
              <a:rPr lang="en-US" dirty="0" smtClean="0"/>
              <a:t>W</a:t>
            </a:r>
            <a:r>
              <a:rPr lang="en-US" baseline="0" dirty="0" smtClean="0"/>
              <a:t> </a:t>
            </a:r>
            <a:r>
              <a:rPr lang="zh-TW" altLang="en-US" baseline="0" dirty="0" smtClean="0"/>
              <a:t>權重核心 </a:t>
            </a:r>
            <a:r>
              <a:rPr lang="en-US" altLang="zh-TW" baseline="0" dirty="0" smtClean="0"/>
              <a:t>(</a:t>
            </a:r>
            <a:r>
              <a:rPr lang="zh-TW" altLang="en-US" baseline="0" dirty="0" smtClean="0"/>
              <a:t>從空間變化權重函數</a:t>
            </a:r>
            <a:r>
              <a:rPr lang="en-US" altLang="zh-TW" baseline="0" dirty="0" smtClean="0"/>
              <a:t>)</a:t>
            </a:r>
          </a:p>
          <a:p>
            <a:r>
              <a:rPr lang="en-US" baseline="0" dirty="0" smtClean="0"/>
              <a:t>Ix </a:t>
            </a:r>
            <a:r>
              <a:rPr lang="en-US" baseline="0" dirty="0" err="1" smtClean="0"/>
              <a:t>Iy</a:t>
            </a:r>
            <a:r>
              <a:rPr lang="en-US" baseline="0" dirty="0" smtClean="0"/>
              <a:t>, </a:t>
            </a:r>
            <a:r>
              <a:rPr lang="zh-TW" altLang="en-US" baseline="0" dirty="0" smtClean="0"/>
              <a:t>高斯函數的水平垂直微分</a:t>
            </a:r>
            <a:endParaRPr lang="en-US" dirty="0" smtClean="0"/>
          </a:p>
        </p:txBody>
      </p:sp>
      <p:sp>
        <p:nvSpPr>
          <p:cNvPr id="4" name="Slide Number Placeholder 3"/>
          <p:cNvSpPr>
            <a:spLocks noGrp="1"/>
          </p:cNvSpPr>
          <p:nvPr>
            <p:ph type="sldNum" sz="quarter" idx="10"/>
          </p:nvPr>
        </p:nvSpPr>
        <p:spPr/>
        <p:txBody>
          <a:bodyPr/>
          <a:lstStyle/>
          <a:p>
            <a:fld id="{818481D3-6815-42F4-851B-2E76A655E3B1}" type="slidenum">
              <a:rPr lang="zh-TW" altLang="en-US" smtClean="0"/>
              <a:pPr/>
              <a:t>24</a:t>
            </a:fld>
            <a:endParaRPr lang="zh-TW" altLang="en-US"/>
          </a:p>
        </p:txBody>
      </p:sp>
    </p:spTree>
    <p:extLst>
      <p:ext uri="{BB962C8B-B14F-4D97-AF65-F5344CB8AC3E}">
        <p14:creationId xmlns:p14="http://schemas.microsoft.com/office/powerpoint/2010/main" val="20136968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TW" dirty="0" smtClean="0"/>
              <a:t>Inverse of matrix A provides </a:t>
            </a:r>
            <a:r>
              <a:rPr lang="en-US" altLang="zh-TW" b="1" dirty="0" smtClean="0"/>
              <a:t>lower bound on uncertainty </a:t>
            </a:r>
            <a:r>
              <a:rPr lang="en-US" altLang="zh-TW" dirty="0" smtClean="0"/>
              <a:t>in location</a:t>
            </a:r>
            <a:r>
              <a:rPr lang="en-US" altLang="zh-TW" baseline="0" dirty="0" smtClean="0"/>
              <a:t> of matching patch</a:t>
            </a:r>
          </a:p>
          <a:p>
            <a:r>
              <a:rPr lang="en-US" altLang="zh-TW" dirty="0" smtClean="0"/>
              <a:t>Useful </a:t>
            </a:r>
            <a:r>
              <a:rPr lang="en-US" altLang="zh-TW" b="1" dirty="0" smtClean="0"/>
              <a:t>indicator</a:t>
            </a:r>
            <a:r>
              <a:rPr lang="en-US" altLang="zh-TW" dirty="0" smtClean="0"/>
              <a:t> of which patches can be reliably matched</a:t>
            </a:r>
          </a:p>
          <a:p>
            <a:endParaRPr lang="en-US" altLang="zh-TW" dirty="0" smtClean="0"/>
          </a:p>
          <a:p>
            <a:endParaRPr lang="en-US" altLang="zh-TW" dirty="0" smtClean="0"/>
          </a:p>
          <a:p>
            <a:r>
              <a:rPr lang="zh-TW" altLang="en-US" dirty="0" smtClean="0"/>
              <a:t>自我關聯函數的近似</a:t>
            </a:r>
            <a:endParaRPr lang="en-US" altLang="zh-TW" dirty="0" smtClean="0"/>
          </a:p>
          <a:p>
            <a:endParaRPr lang="en-US" dirty="0" smtClean="0"/>
          </a:p>
          <a:p>
            <a:r>
              <a:rPr lang="zh-TW" altLang="en-US" dirty="0" smtClean="0"/>
              <a:t>假設 </a:t>
            </a:r>
            <a:r>
              <a:rPr lang="en-US" altLang="zh-TW" dirty="0" smtClean="0"/>
              <a:t>lambda0,1</a:t>
            </a:r>
            <a:r>
              <a:rPr lang="en-US" altLang="zh-TW" baseline="0" dirty="0" smtClean="0"/>
              <a:t> </a:t>
            </a:r>
            <a:r>
              <a:rPr lang="zh-TW" altLang="en-US" baseline="0" dirty="0" smtClean="0"/>
              <a:t>是</a:t>
            </a:r>
            <a:r>
              <a:rPr lang="en-US" altLang="zh-TW" baseline="0" dirty="0" smtClean="0"/>
              <a:t>A</a:t>
            </a:r>
            <a:r>
              <a:rPr lang="zh-TW" altLang="en-US" baseline="0" dirty="0" smtClean="0"/>
              <a:t>的兩個特徵值，而且</a:t>
            </a:r>
            <a:r>
              <a:rPr lang="en-US" altLang="zh-TW" baseline="0" dirty="0" smtClean="0"/>
              <a:t>lambda0 </a:t>
            </a:r>
            <a:r>
              <a:rPr lang="zh-TW" altLang="en-US" baseline="0" dirty="0" smtClean="0"/>
              <a:t>小於等於</a:t>
            </a:r>
            <a:r>
              <a:rPr lang="en-US" altLang="zh-TW" baseline="0" dirty="0" smtClean="0"/>
              <a:t>lambda1</a:t>
            </a:r>
          </a:p>
          <a:p>
            <a:endParaRPr lang="en-US" baseline="0" dirty="0" smtClean="0"/>
          </a:p>
          <a:p>
            <a:r>
              <a:rPr lang="zh-TW" altLang="en-US" baseline="0" dirty="0" smtClean="0"/>
              <a:t>因為較小的特徵值決定較大的不確定性，應該要找較小特徵值的極大值找好的特徵來追踪</a:t>
            </a:r>
            <a:endParaRPr lang="en-US" altLang="zh-TW" baseline="0" dirty="0" smtClean="0"/>
          </a:p>
          <a:p>
            <a:endParaRPr lang="en-US" dirty="0"/>
          </a:p>
        </p:txBody>
      </p:sp>
      <p:sp>
        <p:nvSpPr>
          <p:cNvPr id="4" name="Slide Number Placeholder 3"/>
          <p:cNvSpPr>
            <a:spLocks noGrp="1"/>
          </p:cNvSpPr>
          <p:nvPr>
            <p:ph type="sldNum" sz="quarter" idx="10"/>
          </p:nvPr>
        </p:nvSpPr>
        <p:spPr/>
        <p:txBody>
          <a:bodyPr/>
          <a:lstStyle/>
          <a:p>
            <a:fld id="{818481D3-6815-42F4-851B-2E76A655E3B1}" type="slidenum">
              <a:rPr lang="zh-TW" altLang="en-US" smtClean="0"/>
              <a:pPr/>
              <a:t>25</a:t>
            </a:fld>
            <a:endParaRPr lang="zh-TW" altLang="en-US"/>
          </a:p>
        </p:txBody>
      </p:sp>
    </p:spTree>
    <p:extLst>
      <p:ext uri="{BB962C8B-B14F-4D97-AF65-F5344CB8AC3E}">
        <p14:creationId xmlns:p14="http://schemas.microsoft.com/office/powerpoint/2010/main" val="18890250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t>其他的測量值</a:t>
            </a:r>
            <a:endParaRPr lang="en-US" altLang="zh-TW" dirty="0" smtClean="0"/>
          </a:p>
          <a:p>
            <a:endParaRPr lang="en-US" altLang="zh-TW" dirty="0" smtClean="0"/>
          </a:p>
          <a:p>
            <a:r>
              <a:rPr lang="en-US" altLang="zh-TW" dirty="0" smtClean="0"/>
              <a:t>Harris and Stephens </a:t>
            </a:r>
            <a:r>
              <a:rPr lang="zh-TW" altLang="en-US" dirty="0" smtClean="0"/>
              <a:t>建議的數量</a:t>
            </a:r>
            <a:endParaRPr lang="en-US" altLang="zh-TW" dirty="0" smtClean="0"/>
          </a:p>
          <a:p>
            <a:r>
              <a:rPr lang="zh-TW" altLang="en-US" dirty="0" smtClean="0"/>
              <a:t>沒用平方根</a:t>
            </a:r>
            <a:endParaRPr lang="en-US" altLang="zh-TW" dirty="0" smtClean="0"/>
          </a:p>
          <a:p>
            <a:endParaRPr lang="en-US" altLang="zh-TW" baseline="0" dirty="0" smtClean="0"/>
          </a:p>
          <a:p>
            <a:r>
              <a:rPr lang="zh-TW" altLang="en-US" baseline="0" dirty="0" smtClean="0"/>
              <a:t>他仍然是旋轉不變的而且減低類似邊緣特徵的權重 當 </a:t>
            </a:r>
            <a:r>
              <a:rPr lang="en-US" altLang="zh-TW" baseline="0" dirty="0" smtClean="0"/>
              <a:t>lambda1 </a:t>
            </a:r>
            <a:r>
              <a:rPr lang="zh-TW" altLang="en-US" baseline="0" dirty="0" smtClean="0"/>
              <a:t>絕對大於 </a:t>
            </a:r>
            <a:r>
              <a:rPr lang="en-US" altLang="zh-TW" baseline="0" dirty="0" smtClean="0"/>
              <a:t>lambda0</a:t>
            </a:r>
            <a:endParaRPr lang="en-US" altLang="zh-TW" dirty="0" smtClean="0"/>
          </a:p>
          <a:p>
            <a:endParaRPr lang="en-US" altLang="zh-TW" dirty="0" smtClean="0"/>
          </a:p>
          <a:p>
            <a:endParaRPr lang="en-US" altLang="zh-TW" dirty="0" smtClean="0"/>
          </a:p>
          <a:p>
            <a:r>
              <a:rPr lang="en-US" altLang="zh-TW" dirty="0" smtClean="0"/>
              <a:t>Finding local maximum</a:t>
            </a:r>
            <a:endParaRPr lang="zh-TW" altLang="en-US" dirty="0"/>
          </a:p>
        </p:txBody>
      </p:sp>
      <p:sp>
        <p:nvSpPr>
          <p:cNvPr id="4" name="投影片編號版面配置區 3"/>
          <p:cNvSpPr>
            <a:spLocks noGrp="1"/>
          </p:cNvSpPr>
          <p:nvPr>
            <p:ph type="sldNum" sz="quarter" idx="10"/>
          </p:nvPr>
        </p:nvSpPr>
        <p:spPr/>
        <p:txBody>
          <a:bodyPr/>
          <a:lstStyle/>
          <a:p>
            <a:fld id="{818481D3-6815-42F4-851B-2E76A655E3B1}" type="slidenum">
              <a:rPr lang="zh-TW" altLang="en-US" smtClean="0"/>
              <a:pPr/>
              <a:t>26</a:t>
            </a:fld>
            <a:endParaRPr lang="zh-TW" altLang="en-US"/>
          </a:p>
        </p:txBody>
      </p:sp>
    </p:spTree>
    <p:extLst>
      <p:ext uri="{BB962C8B-B14F-4D97-AF65-F5344CB8AC3E}">
        <p14:creationId xmlns:p14="http://schemas.microsoft.com/office/powerpoint/2010/main" val="7982264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smtClean="0"/>
              <a:t>Finding interest points</a:t>
            </a:r>
            <a:r>
              <a:rPr lang="en-US" altLang="zh-TW" baseline="0" dirty="0" smtClean="0"/>
              <a:t> by computing “corner strength”</a:t>
            </a:r>
            <a:endParaRPr lang="en-US" altLang="zh-TW" dirty="0" smtClean="0"/>
          </a:p>
          <a:p>
            <a:endParaRPr lang="en-US" altLang="zh-TW" dirty="0" smtClean="0"/>
          </a:p>
          <a:p>
            <a:r>
              <a:rPr lang="zh-TW" altLang="en-US" dirty="0" smtClean="0"/>
              <a:t>其他的測量值</a:t>
            </a:r>
            <a:endParaRPr lang="en-US" altLang="zh-TW" dirty="0" smtClean="0"/>
          </a:p>
          <a:p>
            <a:endParaRPr lang="en-US" altLang="zh-TW" dirty="0" smtClean="0"/>
          </a:p>
          <a:p>
            <a:r>
              <a:rPr lang="en-US" altLang="zh-TW" dirty="0" smtClean="0"/>
              <a:t>Brown,</a:t>
            </a:r>
            <a:r>
              <a:rPr lang="en-US" altLang="zh-TW" baseline="0" dirty="0" smtClean="0"/>
              <a:t> </a:t>
            </a:r>
            <a:r>
              <a:rPr lang="en-US" altLang="zh-TW" baseline="0" dirty="0" err="1" smtClean="0"/>
              <a:t>Szeliski</a:t>
            </a:r>
            <a:r>
              <a:rPr lang="en-US" altLang="zh-TW" baseline="0" dirty="0" smtClean="0"/>
              <a:t>, and Winder</a:t>
            </a:r>
            <a:r>
              <a:rPr lang="zh-TW" altLang="en-US" baseline="0" dirty="0" smtClean="0"/>
              <a:t> 建議的數量</a:t>
            </a:r>
            <a:endParaRPr lang="en-US" altLang="zh-TW" baseline="0" dirty="0" smtClean="0"/>
          </a:p>
          <a:p>
            <a:endParaRPr lang="en-US" altLang="zh-TW" baseline="0" dirty="0" smtClean="0"/>
          </a:p>
          <a:p>
            <a:r>
              <a:rPr lang="zh-TW" altLang="en-US" baseline="0" dirty="0" smtClean="0"/>
              <a:t>當</a:t>
            </a:r>
            <a:r>
              <a:rPr lang="en-US" altLang="zh-TW" baseline="0" dirty="0" smtClean="0"/>
              <a:t>lambda1 </a:t>
            </a:r>
            <a:r>
              <a:rPr lang="zh-TW" altLang="en-US" baseline="0" dirty="0" smtClean="0"/>
              <a:t>近似</a:t>
            </a:r>
            <a:r>
              <a:rPr lang="en-US" altLang="zh-TW" baseline="0" dirty="0" smtClean="0"/>
              <a:t>lambda0 </a:t>
            </a:r>
            <a:r>
              <a:rPr lang="zh-TW" altLang="en-US" baseline="0" dirty="0" smtClean="0"/>
              <a:t>時可用</a:t>
            </a:r>
            <a:endParaRPr lang="en-US" altLang="zh-TW" baseline="0" dirty="0" smtClean="0"/>
          </a:p>
          <a:p>
            <a:endParaRPr lang="en-US" altLang="zh-TW" dirty="0" smtClean="0"/>
          </a:p>
          <a:p>
            <a:endParaRPr lang="en-US" altLang="zh-TW" dirty="0" smtClean="0"/>
          </a:p>
          <a:p>
            <a:endParaRPr lang="en-US" altLang="zh-TW" dirty="0" smtClean="0"/>
          </a:p>
          <a:p>
            <a:r>
              <a:rPr lang="en-US" altLang="zh-TW" dirty="0" smtClean="0"/>
              <a:t>Finding local maximum</a:t>
            </a:r>
            <a:endParaRPr lang="zh-TW" altLang="en-US" dirty="0"/>
          </a:p>
        </p:txBody>
      </p:sp>
      <p:sp>
        <p:nvSpPr>
          <p:cNvPr id="4" name="投影片編號版面配置區 3"/>
          <p:cNvSpPr>
            <a:spLocks noGrp="1"/>
          </p:cNvSpPr>
          <p:nvPr>
            <p:ph type="sldNum" sz="quarter" idx="10"/>
          </p:nvPr>
        </p:nvSpPr>
        <p:spPr/>
        <p:txBody>
          <a:bodyPr/>
          <a:lstStyle/>
          <a:p>
            <a:fld id="{818481D3-6815-42F4-851B-2E76A655E3B1}" type="slidenum">
              <a:rPr lang="zh-TW" altLang="en-US" smtClean="0"/>
              <a:pPr/>
              <a:t>29</a:t>
            </a:fld>
            <a:endParaRPr lang="zh-TW" altLang="en-US"/>
          </a:p>
        </p:txBody>
      </p:sp>
    </p:spTree>
    <p:extLst>
      <p:ext uri="{BB962C8B-B14F-4D97-AF65-F5344CB8AC3E}">
        <p14:creationId xmlns:p14="http://schemas.microsoft.com/office/powerpoint/2010/main" val="4618712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en-US" dirty="0" smtClean="0"/>
              <a:t>基本的特徵偵測的演算法</a:t>
            </a:r>
            <a:endParaRPr lang="en-US" altLang="zh-TW" dirty="0" smtClean="0"/>
          </a:p>
          <a:p>
            <a:endParaRPr lang="en-US" dirty="0" smtClean="0"/>
          </a:p>
          <a:p>
            <a:r>
              <a:rPr lang="zh-TW" altLang="en-US" dirty="0" smtClean="0"/>
              <a:t>第一步</a:t>
            </a:r>
            <a:r>
              <a:rPr lang="en-US" altLang="zh-TW" dirty="0" smtClean="0"/>
              <a:t> </a:t>
            </a:r>
            <a:r>
              <a:rPr lang="zh-TW" altLang="en-US" baseline="0" dirty="0" smtClean="0"/>
              <a:t>計算影像的水平和垂直微分</a:t>
            </a:r>
            <a:r>
              <a:rPr lang="en-US" altLang="zh-TW" baseline="0" dirty="0" smtClean="0"/>
              <a:t>Ix and </a:t>
            </a:r>
            <a:r>
              <a:rPr lang="en-US" altLang="zh-TW" baseline="0" dirty="0" err="1" smtClean="0"/>
              <a:t>Iy</a:t>
            </a:r>
            <a:r>
              <a:rPr lang="zh-TW" altLang="en-US" baseline="0" dirty="0" smtClean="0"/>
              <a:t> 藉由卷積原始影像與高斯函數的微分</a:t>
            </a:r>
            <a:endParaRPr lang="en-US" altLang="zh-TW" baseline="0" dirty="0" smtClean="0"/>
          </a:p>
          <a:p>
            <a:endParaRPr lang="en-US" baseline="0" dirty="0" smtClean="0"/>
          </a:p>
          <a:p>
            <a:r>
              <a:rPr lang="zh-TW" altLang="en-US" baseline="0" dirty="0" smtClean="0"/>
              <a:t>第二步  計算三張影像 </a:t>
            </a:r>
            <a:r>
              <a:rPr lang="en-US" altLang="zh-TW" baseline="0" dirty="0" smtClean="0"/>
              <a:t>(Ix2, Iy2, </a:t>
            </a:r>
            <a:r>
              <a:rPr lang="en-US" altLang="zh-TW" baseline="0" dirty="0" err="1" smtClean="0"/>
              <a:t>IxIy</a:t>
            </a:r>
            <a:r>
              <a:rPr lang="en-US" altLang="zh-TW" baseline="0" dirty="0" smtClean="0"/>
              <a:t>) </a:t>
            </a:r>
            <a:r>
              <a:rPr lang="zh-TW" altLang="en-US" baseline="0" dirty="0" smtClean="0"/>
              <a:t>對應到這些梯度的外積</a:t>
            </a:r>
            <a:endParaRPr lang="en-US" dirty="0" smtClean="0"/>
          </a:p>
        </p:txBody>
      </p:sp>
      <p:sp>
        <p:nvSpPr>
          <p:cNvPr id="4" name="Slide Number Placeholder 3"/>
          <p:cNvSpPr>
            <a:spLocks noGrp="1"/>
          </p:cNvSpPr>
          <p:nvPr>
            <p:ph type="sldNum" sz="quarter" idx="10"/>
          </p:nvPr>
        </p:nvSpPr>
        <p:spPr/>
        <p:txBody>
          <a:bodyPr/>
          <a:lstStyle/>
          <a:p>
            <a:fld id="{818481D3-6815-42F4-851B-2E76A655E3B1}" type="slidenum">
              <a:rPr lang="zh-TW" altLang="en-US" smtClean="0"/>
              <a:pPr/>
              <a:t>30</a:t>
            </a:fld>
            <a:endParaRPr lang="zh-TW" altLang="en-US"/>
          </a:p>
        </p:txBody>
      </p:sp>
    </p:spTree>
    <p:extLst>
      <p:ext uri="{BB962C8B-B14F-4D97-AF65-F5344CB8AC3E}">
        <p14:creationId xmlns:p14="http://schemas.microsoft.com/office/powerpoint/2010/main" val="6407260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en-US" dirty="0" smtClean="0"/>
              <a:t>第三步</a:t>
            </a:r>
            <a:r>
              <a:rPr lang="en-US" altLang="zh-TW" dirty="0" smtClean="0"/>
              <a:t> </a:t>
            </a:r>
            <a:r>
              <a:rPr lang="zh-TW" altLang="en-US" dirty="0" smtClean="0"/>
              <a:t>卷積每張影像用較大的高斯權重核心</a:t>
            </a:r>
            <a:endParaRPr lang="en-US" altLang="zh-TW" dirty="0" smtClean="0"/>
          </a:p>
          <a:p>
            <a:r>
              <a:rPr lang="zh-TW" altLang="en-US" dirty="0" smtClean="0"/>
              <a:t>第四步</a:t>
            </a:r>
            <a:r>
              <a:rPr lang="zh-TW" altLang="en-US" baseline="0" dirty="0" smtClean="0"/>
              <a:t> 計算單量有興趣的量測值使用上面討論公式之一</a:t>
            </a:r>
            <a:endParaRPr lang="en-US" altLang="zh-TW" baseline="0" dirty="0" smtClean="0"/>
          </a:p>
          <a:p>
            <a:r>
              <a:rPr lang="zh-TW" altLang="en-US" baseline="0" dirty="0" smtClean="0"/>
              <a:t>第五步 找大於某一門檻值的區域最大值，而且報告他們的為偵測的特徵點位置</a:t>
            </a:r>
            <a:endParaRPr lang="en-US" altLang="zh-TW" baseline="0" dirty="0" smtClean="0"/>
          </a:p>
          <a:p>
            <a:endParaRPr lang="en-US" altLang="zh-TW" baseline="0" dirty="0" smtClean="0"/>
          </a:p>
          <a:p>
            <a:endParaRPr lang="en-US" altLang="zh-TW" baseline="0" dirty="0" smtClean="0"/>
          </a:p>
          <a:p>
            <a:endParaRPr lang="en-US" altLang="zh-TW" baseline="0" dirty="0" smtClean="0"/>
          </a:p>
        </p:txBody>
      </p:sp>
      <p:sp>
        <p:nvSpPr>
          <p:cNvPr id="4" name="Slide Number Placeholder 3"/>
          <p:cNvSpPr>
            <a:spLocks noGrp="1"/>
          </p:cNvSpPr>
          <p:nvPr>
            <p:ph type="sldNum" sz="quarter" idx="10"/>
          </p:nvPr>
        </p:nvSpPr>
        <p:spPr/>
        <p:txBody>
          <a:bodyPr/>
          <a:lstStyle/>
          <a:p>
            <a:fld id="{818481D3-6815-42F4-851B-2E76A655E3B1}" type="slidenum">
              <a:rPr lang="zh-TW" altLang="en-US" smtClean="0"/>
              <a:pPr/>
              <a:t>31</a:t>
            </a:fld>
            <a:endParaRPr lang="zh-TW" altLang="en-US"/>
          </a:p>
        </p:txBody>
      </p:sp>
    </p:spTree>
    <p:extLst>
      <p:ext uri="{BB962C8B-B14F-4D97-AF65-F5344CB8AC3E}">
        <p14:creationId xmlns:p14="http://schemas.microsoft.com/office/powerpoint/2010/main" val="15213289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en-US" dirty="0" smtClean="0"/>
              <a:t>各式各樣的</a:t>
            </a:r>
            <a:r>
              <a:rPr lang="zh-TW" altLang="en-US" baseline="0" dirty="0" smtClean="0"/>
              <a:t> 特徵偵測器 與 描述 可以 被用來 分析 描述與配對影像</a:t>
            </a:r>
            <a:endParaRPr lang="en-US" altLang="zh-TW" baseline="0" dirty="0" smtClean="0"/>
          </a:p>
          <a:p>
            <a:endParaRPr lang="en-US" altLang="zh-TW" baseline="0" dirty="0" smtClean="0"/>
          </a:p>
          <a:p>
            <a:r>
              <a:rPr lang="en-US" altLang="zh-TW" baseline="0" dirty="0" smtClean="0"/>
              <a:t>A </a:t>
            </a:r>
            <a:r>
              <a:rPr lang="zh-TW" altLang="en-US" baseline="0" dirty="0" smtClean="0"/>
              <a:t>像點的有興趣運算子</a:t>
            </a:r>
            <a:endParaRPr lang="en-US" altLang="zh-TW" baseline="0" dirty="0" smtClean="0"/>
          </a:p>
          <a:p>
            <a:r>
              <a:rPr lang="en-US" baseline="0" dirty="0" smtClean="0"/>
              <a:t>B</a:t>
            </a:r>
            <a:r>
              <a:rPr lang="zh-TW" altLang="en-US" baseline="0" dirty="0" smtClean="0"/>
              <a:t> 像區域的有興趣運算子</a:t>
            </a:r>
            <a:endParaRPr lang="en-US" altLang="zh-TW" baseline="0" dirty="0" smtClean="0"/>
          </a:p>
          <a:p>
            <a:r>
              <a:rPr lang="en-US" baseline="0" dirty="0" smtClean="0"/>
              <a:t>C </a:t>
            </a:r>
            <a:r>
              <a:rPr lang="zh-TW" altLang="en-US" baseline="0" dirty="0" smtClean="0"/>
              <a:t>邊</a:t>
            </a:r>
            <a:endParaRPr lang="en-US" altLang="zh-TW" baseline="0" dirty="0" smtClean="0"/>
          </a:p>
          <a:p>
            <a:r>
              <a:rPr lang="en-US" baseline="0" dirty="0" smtClean="0"/>
              <a:t>D </a:t>
            </a:r>
            <a:r>
              <a:rPr lang="zh-TW" altLang="en-US" baseline="0" dirty="0" smtClean="0"/>
              <a:t>直線</a:t>
            </a:r>
            <a:endParaRPr lang="en-US" altLang="zh-TW" baseline="0" dirty="0" smtClean="0"/>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818481D3-6815-42F4-851B-2E76A655E3B1}" type="slidenum">
              <a:rPr lang="zh-TW" altLang="en-US" smtClean="0"/>
              <a:pPr/>
              <a:t>4</a:t>
            </a:fld>
            <a:endParaRPr lang="zh-TW" altLang="en-US"/>
          </a:p>
        </p:txBody>
      </p:sp>
    </p:spTree>
    <p:extLst>
      <p:ext uri="{BB962C8B-B14F-4D97-AF65-F5344CB8AC3E}">
        <p14:creationId xmlns:p14="http://schemas.microsoft.com/office/powerpoint/2010/main" val="5064945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en-US" dirty="0" smtClean="0"/>
              <a:t>適應性的非最大的壓制</a:t>
            </a:r>
            <a:endParaRPr lang="en-US" altLang="zh-TW" dirty="0" smtClean="0"/>
          </a:p>
          <a:p>
            <a:endParaRPr lang="en-US" dirty="0" smtClean="0"/>
          </a:p>
          <a:p>
            <a:r>
              <a:rPr lang="zh-TW" altLang="en-US" dirty="0" smtClean="0"/>
              <a:t>光找出區域最大值會導致特徵點的不均勻的分佈</a:t>
            </a:r>
            <a:endParaRPr lang="en-US" altLang="zh-TW" dirty="0" smtClean="0"/>
          </a:p>
          <a:p>
            <a:endParaRPr lang="en-US" dirty="0" smtClean="0"/>
          </a:p>
          <a:p>
            <a:r>
              <a:rPr lang="zh-TW" altLang="en-US" dirty="0" smtClean="0"/>
              <a:t>偵測如下特徵</a:t>
            </a:r>
            <a:endParaRPr lang="en-US" altLang="zh-TW" dirty="0" smtClean="0"/>
          </a:p>
          <a:p>
            <a:r>
              <a:rPr lang="zh-TW" altLang="en-US" dirty="0" smtClean="0"/>
              <a:t>區域最大值</a:t>
            </a:r>
            <a:endParaRPr lang="en-US" altLang="zh-TW" dirty="0" smtClean="0"/>
          </a:p>
          <a:p>
            <a:r>
              <a:rPr lang="zh-TW" altLang="en-US" dirty="0" smtClean="0"/>
              <a:t>反應值大於所有半徑</a:t>
            </a:r>
            <a:r>
              <a:rPr lang="en-US" altLang="zh-TW" dirty="0" smtClean="0"/>
              <a:t>r</a:t>
            </a:r>
            <a:r>
              <a:rPr lang="zh-TW" altLang="en-US" dirty="0" smtClean="0"/>
              <a:t>之內的鄰居</a:t>
            </a:r>
            <a:endParaRPr lang="en-US" dirty="0" smtClean="0"/>
          </a:p>
          <a:p>
            <a:endParaRPr lang="en-US" dirty="0" smtClean="0"/>
          </a:p>
          <a:p>
            <a:r>
              <a:rPr lang="en-US" dirty="0" smtClean="0"/>
              <a:t>Only looking for local maxima for interest</a:t>
            </a:r>
            <a:r>
              <a:rPr lang="en-US" baseline="0" dirty="0" smtClean="0"/>
              <a:t> function leads to uneven distribution of feature points</a:t>
            </a:r>
          </a:p>
          <a:p>
            <a:r>
              <a:rPr lang="en-US" baseline="0" dirty="0" smtClean="0"/>
              <a:t>Denser where region with high contrast</a:t>
            </a:r>
          </a:p>
          <a:p>
            <a:endParaRPr lang="en-US" baseline="0" dirty="0" smtClean="0"/>
          </a:p>
          <a:p>
            <a:r>
              <a:rPr lang="en-US" baseline="0" dirty="0" smtClean="0"/>
              <a:t>ANMS – only detect features where it is:</a:t>
            </a:r>
          </a:p>
          <a:p>
            <a:r>
              <a:rPr lang="en-US" baseline="0" dirty="0" smtClean="0"/>
              <a:t> - both local maxima </a:t>
            </a:r>
          </a:p>
          <a:p>
            <a:r>
              <a:rPr lang="en-US" baseline="0" dirty="0" smtClean="0"/>
              <a:t> - response value greater than (10%) all of neighbor within radius r</a:t>
            </a:r>
          </a:p>
          <a:p>
            <a:endParaRPr lang="en-US" baseline="0" dirty="0" smtClean="0"/>
          </a:p>
        </p:txBody>
      </p:sp>
      <p:sp>
        <p:nvSpPr>
          <p:cNvPr id="4" name="Slide Number Placeholder 3"/>
          <p:cNvSpPr>
            <a:spLocks noGrp="1"/>
          </p:cNvSpPr>
          <p:nvPr>
            <p:ph type="sldNum" sz="quarter" idx="10"/>
          </p:nvPr>
        </p:nvSpPr>
        <p:spPr/>
        <p:txBody>
          <a:bodyPr/>
          <a:lstStyle/>
          <a:p>
            <a:fld id="{818481D3-6815-42F4-851B-2E76A655E3B1}" type="slidenum">
              <a:rPr lang="zh-TW" altLang="en-US" smtClean="0"/>
              <a:pPr/>
              <a:t>32</a:t>
            </a:fld>
            <a:endParaRPr lang="zh-TW" altLang="en-US"/>
          </a:p>
        </p:txBody>
      </p:sp>
    </p:spTree>
    <p:extLst>
      <p:ext uri="{BB962C8B-B14F-4D97-AF65-F5344CB8AC3E}">
        <p14:creationId xmlns:p14="http://schemas.microsoft.com/office/powerpoint/2010/main" val="21300832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en-US" dirty="0" smtClean="0"/>
              <a:t>適應性的非最大值壓制</a:t>
            </a:r>
            <a:endParaRPr lang="en-US" altLang="zh-TW" dirty="0" smtClean="0"/>
          </a:p>
          <a:p>
            <a:endParaRPr lang="en-US" dirty="0" smtClean="0"/>
          </a:p>
          <a:p>
            <a:r>
              <a:rPr lang="zh-TW" altLang="en-US" dirty="0" smtClean="0"/>
              <a:t>適應性的非最大值壓制</a:t>
            </a:r>
            <a:endParaRPr lang="en-US" altLang="zh-TW" dirty="0" smtClean="0"/>
          </a:p>
          <a:p>
            <a:endParaRPr lang="en-US" dirty="0" smtClean="0"/>
          </a:p>
          <a:p>
            <a:r>
              <a:rPr lang="zh-TW" altLang="en-US" dirty="0" smtClean="0"/>
              <a:t>最上面兩張影像表示最強的</a:t>
            </a:r>
            <a:r>
              <a:rPr lang="en-US" altLang="zh-TW" dirty="0" smtClean="0"/>
              <a:t>250</a:t>
            </a:r>
            <a:r>
              <a:rPr lang="zh-TW" altLang="en-US" dirty="0" smtClean="0"/>
              <a:t>與</a:t>
            </a:r>
            <a:r>
              <a:rPr lang="en-US" altLang="zh-TW" dirty="0" smtClean="0"/>
              <a:t>500</a:t>
            </a:r>
            <a:r>
              <a:rPr lang="zh-TW" altLang="en-US" dirty="0" smtClean="0"/>
              <a:t>的有興趣的點而且最下面的兩張影像表示有興趣的點使用適應性的非最大值壓制，以及對應的壓制半徑</a:t>
            </a:r>
            <a:r>
              <a:rPr lang="en-US" altLang="zh-TW" dirty="0" smtClean="0"/>
              <a:t> r</a:t>
            </a:r>
          </a:p>
          <a:p>
            <a:endParaRPr lang="en-US" altLang="zh-TW" dirty="0" smtClean="0"/>
          </a:p>
          <a:p>
            <a:r>
              <a:rPr lang="zh-TW" altLang="en-US" dirty="0" smtClean="0"/>
              <a:t>注意後者的特徵比較均勻空間分佈在影像上</a:t>
            </a:r>
            <a:endParaRPr lang="en-US" altLang="zh-TW" dirty="0" smtClean="0"/>
          </a:p>
          <a:p>
            <a:endParaRPr lang="en-US" altLang="zh-TW" dirty="0" smtClean="0"/>
          </a:p>
          <a:p>
            <a:endParaRPr lang="en-US" altLang="zh-TW" dirty="0" smtClean="0"/>
          </a:p>
        </p:txBody>
      </p:sp>
      <p:sp>
        <p:nvSpPr>
          <p:cNvPr id="4" name="Slide Number Placeholder 3"/>
          <p:cNvSpPr>
            <a:spLocks noGrp="1"/>
          </p:cNvSpPr>
          <p:nvPr>
            <p:ph type="sldNum" sz="quarter" idx="10"/>
          </p:nvPr>
        </p:nvSpPr>
        <p:spPr/>
        <p:txBody>
          <a:bodyPr/>
          <a:lstStyle/>
          <a:p>
            <a:fld id="{818481D3-6815-42F4-851B-2E76A655E3B1}" type="slidenum">
              <a:rPr lang="zh-TW" altLang="en-US" smtClean="0"/>
              <a:pPr/>
              <a:t>33</a:t>
            </a:fld>
            <a:endParaRPr lang="zh-TW" altLang="en-US"/>
          </a:p>
        </p:txBody>
      </p:sp>
    </p:spTree>
    <p:extLst>
      <p:ext uri="{BB962C8B-B14F-4D97-AF65-F5344CB8AC3E}">
        <p14:creationId xmlns:p14="http://schemas.microsoft.com/office/powerpoint/2010/main" val="13972808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en-US" dirty="0" smtClean="0"/>
              <a:t>量測可重複性</a:t>
            </a:r>
            <a:endParaRPr lang="en-US" altLang="zh-TW" dirty="0" smtClean="0"/>
          </a:p>
          <a:p>
            <a:endParaRPr lang="en-US" dirty="0" smtClean="0"/>
          </a:p>
          <a:p>
            <a:r>
              <a:rPr lang="zh-TW" altLang="en-US" dirty="0" smtClean="0"/>
              <a:t>用哪一些特徵點在大量的偵測特徵點中？</a:t>
            </a:r>
            <a:endParaRPr lang="en-US" altLang="zh-TW" dirty="0" smtClean="0"/>
          </a:p>
          <a:p>
            <a:endParaRPr lang="en-US" dirty="0" smtClean="0"/>
          </a:p>
          <a:p>
            <a:r>
              <a:rPr lang="zh-TW" altLang="en-US" dirty="0" smtClean="0"/>
              <a:t>應用旋轉、放大縮小、照明改變、視角改變、而且加雜訊後量測可重複性</a:t>
            </a:r>
            <a:endParaRPr lang="en-US" dirty="0" smtClean="0"/>
          </a:p>
          <a:p>
            <a:endParaRPr lang="en-US" dirty="0" smtClean="0"/>
          </a:p>
          <a:p>
            <a:r>
              <a:rPr lang="en-US" dirty="0" smtClean="0"/>
              <a:t>Repeatability</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Frequency</a:t>
            </a:r>
            <a:r>
              <a:rPr lang="en-US" baseline="0" dirty="0" smtClean="0"/>
              <a:t> with which </a:t>
            </a:r>
            <a:r>
              <a:rPr lang="en-US" baseline="0" dirty="0" err="1" smtClean="0"/>
              <a:t>keypoints</a:t>
            </a:r>
            <a:r>
              <a:rPr lang="en-US" baseline="0" dirty="0" smtClean="0"/>
              <a:t> detected in one image are found within </a:t>
            </a:r>
            <a:r>
              <a:rPr lang="en-US" sz="1200" kern="1200" baseline="0" dirty="0" smtClean="0">
                <a:solidFill>
                  <a:schemeClr val="tx1"/>
                </a:solidFill>
                <a:effectLst/>
                <a:latin typeface="+mn-lt"/>
                <a:ea typeface="+mn-ea"/>
                <a:cs typeface="+mn-cs"/>
              </a:rPr>
              <a:t>epsilon (1.5) pixels of corresponding location in transformed image</a:t>
            </a:r>
            <a:endParaRPr lang="en-US" dirty="0" smtClean="0"/>
          </a:p>
        </p:txBody>
      </p:sp>
      <p:sp>
        <p:nvSpPr>
          <p:cNvPr id="4" name="Slide Number Placeholder 3"/>
          <p:cNvSpPr>
            <a:spLocks noGrp="1"/>
          </p:cNvSpPr>
          <p:nvPr>
            <p:ph type="sldNum" sz="quarter" idx="10"/>
          </p:nvPr>
        </p:nvSpPr>
        <p:spPr/>
        <p:txBody>
          <a:bodyPr/>
          <a:lstStyle/>
          <a:p>
            <a:fld id="{818481D3-6815-42F4-851B-2E76A655E3B1}" type="slidenum">
              <a:rPr lang="zh-TW" altLang="en-US" smtClean="0"/>
              <a:pPr/>
              <a:t>38</a:t>
            </a:fld>
            <a:endParaRPr lang="zh-TW" altLang="en-US"/>
          </a:p>
        </p:txBody>
      </p:sp>
    </p:spTree>
    <p:extLst>
      <p:ext uri="{BB962C8B-B14F-4D97-AF65-F5344CB8AC3E}">
        <p14:creationId xmlns:p14="http://schemas.microsoft.com/office/powerpoint/2010/main" val="20143007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en-US" altLang="zh-TW" sz="1200" kern="1200" baseline="0" dirty="0" smtClean="0">
              <a:solidFill>
                <a:schemeClr val="tx1"/>
              </a:solidFill>
              <a:latin typeface="+mn-lt"/>
              <a:ea typeface="+mn-ea"/>
              <a:cs typeface="+mn-cs"/>
            </a:endParaRPr>
          </a:p>
          <a:p>
            <a:r>
              <a:rPr lang="zh-TW" altLang="en-US" sz="1200" kern="1200" baseline="0" dirty="0" smtClean="0">
                <a:solidFill>
                  <a:schemeClr val="tx1"/>
                </a:solidFill>
                <a:latin typeface="+mn-lt"/>
                <a:ea typeface="+mn-ea"/>
                <a:cs typeface="+mn-cs"/>
              </a:rPr>
              <a:t>特徵描述</a:t>
            </a:r>
            <a:endParaRPr lang="en-US" altLang="zh-TW" sz="1200" kern="1200" baseline="0" dirty="0" smtClean="0">
              <a:solidFill>
                <a:schemeClr val="tx1"/>
              </a:solidFill>
              <a:latin typeface="+mn-lt"/>
              <a:ea typeface="+mn-ea"/>
              <a:cs typeface="+mn-cs"/>
            </a:endParaRPr>
          </a:p>
          <a:p>
            <a:r>
              <a:rPr lang="zh-TW" altLang="en-US" sz="1200" kern="1200" baseline="0" dirty="0" smtClean="0">
                <a:solidFill>
                  <a:schemeClr val="tx1"/>
                </a:solidFill>
                <a:latin typeface="+mn-lt"/>
                <a:ea typeface="+mn-ea"/>
                <a:cs typeface="+mn-cs"/>
              </a:rPr>
              <a:t>特徵配對</a:t>
            </a:r>
            <a:r>
              <a:rPr lang="en-US" altLang="zh-TW" sz="1200" kern="1200" baseline="0" dirty="0" smtClean="0">
                <a:solidFill>
                  <a:schemeClr val="tx1"/>
                </a:solidFill>
                <a:latin typeface="+mn-lt"/>
                <a:ea typeface="+mn-ea"/>
                <a:cs typeface="+mn-cs"/>
              </a:rPr>
              <a:t>:</a:t>
            </a:r>
            <a:r>
              <a:rPr lang="zh-TW" altLang="en-US" sz="1200" kern="1200" baseline="0" dirty="0" smtClean="0">
                <a:solidFill>
                  <a:schemeClr val="tx1"/>
                </a:solidFill>
                <a:latin typeface="+mn-lt"/>
                <a:ea typeface="+mn-ea"/>
                <a:cs typeface="+mn-cs"/>
              </a:rPr>
              <a:t> 怎麼攫取</a:t>
            </a:r>
            <a:r>
              <a:rPr lang="zh-TW" altLang="en-US" dirty="0" smtClean="0"/>
              <a:t>局域</a:t>
            </a:r>
            <a:r>
              <a:rPr lang="zh-TW" altLang="en-US" sz="1200" kern="1200" baseline="0" dirty="0" smtClean="0">
                <a:solidFill>
                  <a:schemeClr val="tx1"/>
                </a:solidFill>
                <a:latin typeface="+mn-lt"/>
                <a:ea typeface="+mn-ea"/>
                <a:cs typeface="+mn-cs"/>
              </a:rPr>
              <a:t>描述</a:t>
            </a:r>
            <a:endParaRPr lang="en-US" altLang="zh-TW" sz="1200" kern="1200" baseline="0" dirty="0" smtClean="0">
              <a:solidFill>
                <a:schemeClr val="tx1"/>
              </a:solidFill>
              <a:latin typeface="+mn-lt"/>
              <a:ea typeface="+mn-ea"/>
              <a:cs typeface="+mn-cs"/>
            </a:endParaRPr>
          </a:p>
          <a:p>
            <a:endParaRPr lang="en-US" altLang="zh-TW" sz="1200" kern="1200" baseline="0" dirty="0" smtClean="0">
              <a:solidFill>
                <a:schemeClr val="tx1"/>
              </a:solidFill>
              <a:latin typeface="+mn-lt"/>
              <a:ea typeface="+mn-ea"/>
              <a:cs typeface="+mn-cs"/>
            </a:endParaRPr>
          </a:p>
          <a:p>
            <a:r>
              <a:rPr lang="zh-TW" altLang="en-US" sz="1200" kern="1200" baseline="0" dirty="0" smtClean="0">
                <a:solidFill>
                  <a:schemeClr val="tx1"/>
                </a:solidFill>
                <a:latin typeface="+mn-lt"/>
                <a:ea typeface="+mn-ea"/>
                <a:cs typeface="+mn-cs"/>
              </a:rPr>
              <a:t>影像內的變異不變</a:t>
            </a:r>
            <a:endParaRPr lang="en-US" altLang="zh-TW" sz="1200" kern="1200" baseline="0" dirty="0" smtClean="0">
              <a:solidFill>
                <a:schemeClr val="tx1"/>
              </a:solidFill>
              <a:latin typeface="+mn-lt"/>
              <a:ea typeface="+mn-ea"/>
              <a:cs typeface="+mn-cs"/>
            </a:endParaRPr>
          </a:p>
          <a:p>
            <a:r>
              <a:rPr lang="zh-TW" altLang="en-US" sz="1200" kern="1200" baseline="0" dirty="0" smtClean="0">
                <a:solidFill>
                  <a:schemeClr val="tx1"/>
                </a:solidFill>
                <a:latin typeface="+mn-lt"/>
                <a:ea typeface="+mn-ea"/>
                <a:cs typeface="+mn-cs"/>
              </a:rPr>
              <a:t>而且會辨析</a:t>
            </a:r>
            <a:endParaRPr lang="en-US" altLang="zh-TW" sz="1200" kern="1200" baseline="0" dirty="0" smtClean="0">
              <a:solidFill>
                <a:schemeClr val="tx1"/>
              </a:solidFill>
              <a:latin typeface="+mn-lt"/>
              <a:ea typeface="+mn-ea"/>
              <a:cs typeface="+mn-cs"/>
            </a:endParaRPr>
          </a:p>
          <a:p>
            <a:r>
              <a:rPr lang="zh-TW" altLang="en-US" sz="1200" kern="1200" baseline="0" dirty="0" smtClean="0">
                <a:solidFill>
                  <a:schemeClr val="tx1"/>
                </a:solidFill>
                <a:latin typeface="+mn-lt"/>
                <a:ea typeface="+mn-ea"/>
                <a:cs typeface="+mn-cs"/>
              </a:rPr>
              <a:t>正確的</a:t>
            </a:r>
            <a:r>
              <a:rPr lang="zh-TW" altLang="en-US" baseline="0" dirty="0" smtClean="0"/>
              <a:t>對應</a:t>
            </a:r>
            <a:endParaRPr lang="en-US" altLang="zh-TW" sz="1200" kern="1200" baseline="0" dirty="0" smtClean="0">
              <a:solidFill>
                <a:schemeClr val="tx1"/>
              </a:solidFill>
              <a:latin typeface="+mn-lt"/>
              <a:ea typeface="+mn-ea"/>
              <a:cs typeface="+mn-cs"/>
            </a:endParaRPr>
          </a:p>
          <a:p>
            <a:endParaRPr lang="en-US" altLang="zh-TW" sz="1200" kern="1200" baseline="0" dirty="0" smtClean="0">
              <a:solidFill>
                <a:schemeClr val="tx1"/>
              </a:solidFill>
              <a:latin typeface="+mn-lt"/>
              <a:ea typeface="+mn-ea"/>
              <a:cs typeface="+mn-cs"/>
            </a:endParaRPr>
          </a:p>
          <a:p>
            <a:endParaRPr lang="en-US" altLang="zh-TW" sz="1200" kern="1200" baseline="0" dirty="0" smtClean="0">
              <a:solidFill>
                <a:schemeClr val="tx1"/>
              </a:solidFill>
              <a:latin typeface="+mn-lt"/>
              <a:ea typeface="+mn-ea"/>
              <a:cs typeface="+mn-cs"/>
            </a:endParaRPr>
          </a:p>
          <a:p>
            <a:endParaRPr lang="en-US" altLang="zh-TW" sz="1200" kern="1200" baseline="0" dirty="0" smtClean="0">
              <a:solidFill>
                <a:schemeClr val="tx1"/>
              </a:solidFill>
              <a:latin typeface="+mn-lt"/>
              <a:ea typeface="+mn-ea"/>
              <a:cs typeface="+mn-cs"/>
            </a:endParaRPr>
          </a:p>
          <a:p>
            <a:endParaRPr lang="en-US" altLang="zh-TW" sz="1200" kern="1200" baseline="0" dirty="0" smtClean="0">
              <a:solidFill>
                <a:schemeClr val="tx1"/>
              </a:solidFill>
              <a:latin typeface="+mn-lt"/>
              <a:ea typeface="+mn-ea"/>
              <a:cs typeface="+mn-cs"/>
            </a:endParaRPr>
          </a:p>
          <a:p>
            <a:r>
              <a:rPr lang="en-US" altLang="zh-TW" sz="1200" kern="1200" baseline="0" dirty="0" smtClean="0">
                <a:solidFill>
                  <a:schemeClr val="tx1"/>
                </a:solidFill>
                <a:latin typeface="+mn-lt"/>
                <a:ea typeface="+mn-ea"/>
                <a:cs typeface="+mn-cs"/>
              </a:rPr>
              <a:t>Even after compensating for these changes, the local appearance of image patches will usually still vary from image to image. How can we make image descriptors more invariant to such changes, while still preserving </a:t>
            </a:r>
            <a:r>
              <a:rPr lang="en-US" altLang="zh-TW" sz="1200" kern="1200" baseline="0" dirty="0" err="1" smtClean="0">
                <a:solidFill>
                  <a:schemeClr val="tx1"/>
                </a:solidFill>
                <a:latin typeface="+mn-lt"/>
                <a:ea typeface="+mn-ea"/>
                <a:cs typeface="+mn-cs"/>
              </a:rPr>
              <a:t>discriminability</a:t>
            </a:r>
            <a:r>
              <a:rPr lang="en-US" altLang="zh-TW" sz="1200" kern="1200" baseline="0" dirty="0" smtClean="0">
                <a:solidFill>
                  <a:schemeClr val="tx1"/>
                </a:solidFill>
                <a:latin typeface="+mn-lt"/>
                <a:ea typeface="+mn-ea"/>
                <a:cs typeface="+mn-cs"/>
              </a:rPr>
              <a:t> between different (non-corresponding) patches?</a:t>
            </a:r>
            <a:endParaRPr lang="zh-TW" altLang="en-US" dirty="0"/>
          </a:p>
        </p:txBody>
      </p:sp>
      <p:sp>
        <p:nvSpPr>
          <p:cNvPr id="4" name="投影片編號版面配置區 3"/>
          <p:cNvSpPr>
            <a:spLocks noGrp="1"/>
          </p:cNvSpPr>
          <p:nvPr>
            <p:ph type="sldNum" sz="quarter" idx="10"/>
          </p:nvPr>
        </p:nvSpPr>
        <p:spPr/>
        <p:txBody>
          <a:bodyPr/>
          <a:lstStyle/>
          <a:p>
            <a:fld id="{818481D3-6815-42F4-851B-2E76A655E3B1}" type="slidenum">
              <a:rPr lang="zh-TW" altLang="en-US" smtClean="0"/>
              <a:pPr/>
              <a:t>39</a:t>
            </a:fld>
            <a:endParaRPr lang="zh-TW" altLang="en-US"/>
          </a:p>
        </p:txBody>
      </p:sp>
    </p:spTree>
    <p:extLst>
      <p:ext uri="{BB962C8B-B14F-4D97-AF65-F5344CB8AC3E}">
        <p14:creationId xmlns:p14="http://schemas.microsoft.com/office/powerpoint/2010/main" val="16642489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sz="1200" kern="1200" baseline="0" dirty="0" smtClean="0">
                <a:solidFill>
                  <a:schemeClr val="tx1"/>
                </a:solidFill>
                <a:latin typeface="+mn-lt"/>
                <a:ea typeface="+mn-ea"/>
                <a:cs typeface="+mn-cs"/>
              </a:rPr>
              <a:t>Performing the same operations at multiple resolutions in a pyramid and then matching features at the</a:t>
            </a:r>
          </a:p>
          <a:p>
            <a:r>
              <a:rPr lang="en-US" altLang="zh-TW" sz="1200" kern="1200" baseline="0" dirty="0" smtClean="0">
                <a:solidFill>
                  <a:schemeClr val="tx1"/>
                </a:solidFill>
                <a:latin typeface="+mn-lt"/>
                <a:ea typeface="+mn-ea"/>
                <a:cs typeface="+mn-cs"/>
              </a:rPr>
              <a:t>same level.</a:t>
            </a:r>
          </a:p>
          <a:p>
            <a:r>
              <a:rPr lang="en-US" altLang="zh-TW" sz="1200" kern="1200" baseline="0" dirty="0" smtClean="0">
                <a:solidFill>
                  <a:schemeClr val="tx1"/>
                </a:solidFill>
                <a:latin typeface="+mn-lt"/>
                <a:ea typeface="+mn-ea"/>
                <a:cs typeface="+mn-cs"/>
              </a:rPr>
              <a:t>Needs Sub-pixel accuracy, Remove low contrast, and Remove edge</a:t>
            </a:r>
          </a:p>
          <a:p>
            <a:endParaRPr lang="en-US" altLang="zh-TW" sz="1200" kern="1200" baseline="0" dirty="0" smtClean="0">
              <a:solidFill>
                <a:schemeClr val="tx1"/>
              </a:solidFill>
              <a:latin typeface="+mn-lt"/>
              <a:ea typeface="+mn-ea"/>
              <a:cs typeface="+mn-cs"/>
            </a:endParaRPr>
          </a:p>
          <a:p>
            <a:r>
              <a:rPr lang="zh-TW" altLang="en-US" dirty="0" smtClean="0"/>
              <a:t>解析度不變特徵轉換</a:t>
            </a:r>
            <a:endParaRPr lang="en-US" altLang="zh-TW" dirty="0" smtClean="0"/>
          </a:p>
          <a:p>
            <a:endParaRPr lang="en-US" altLang="zh-TW" dirty="0" smtClean="0"/>
          </a:p>
          <a:p>
            <a:r>
              <a:rPr lang="zh-TW" altLang="en-US" dirty="0" smtClean="0"/>
              <a:t>解析度空間特徵</a:t>
            </a:r>
            <a:r>
              <a:rPr lang="zh-TW" altLang="en-US" sz="1200" kern="1200" baseline="0" dirty="0" smtClean="0">
                <a:solidFill>
                  <a:schemeClr val="tx1"/>
                </a:solidFill>
                <a:latin typeface="+mn-lt"/>
                <a:ea typeface="+mn-ea"/>
                <a:cs typeface="+mn-cs"/>
              </a:rPr>
              <a:t>偵測用次八度</a:t>
            </a:r>
            <a:endParaRPr lang="en-US" altLang="zh-TW" sz="1200" kern="1200" baseline="0" dirty="0" smtClean="0">
              <a:solidFill>
                <a:schemeClr val="tx1"/>
              </a:solidFill>
              <a:latin typeface="+mn-lt"/>
              <a:ea typeface="+mn-ea"/>
              <a:cs typeface="+mn-cs"/>
            </a:endParaRPr>
          </a:p>
          <a:p>
            <a:r>
              <a:rPr lang="zh-TW" altLang="en-US" sz="1200" kern="1200" baseline="0" dirty="0" smtClean="0">
                <a:solidFill>
                  <a:schemeClr val="tx1"/>
                </a:solidFill>
                <a:latin typeface="+mn-lt"/>
                <a:ea typeface="+mn-ea"/>
                <a:cs typeface="+mn-cs"/>
              </a:rPr>
              <a:t>用</a:t>
            </a:r>
            <a:r>
              <a:rPr lang="zh-TW" altLang="en-US" baseline="0" dirty="0" smtClean="0"/>
              <a:t>高斯差的金字塔</a:t>
            </a:r>
            <a:endParaRPr lang="en-US" altLang="zh-TW" baseline="0" dirty="0" smtClean="0"/>
          </a:p>
          <a:p>
            <a:endParaRPr lang="en-US" altLang="zh-TW" baseline="0" dirty="0" smtClean="0"/>
          </a:p>
          <a:p>
            <a:r>
              <a:rPr lang="en-US" altLang="zh-TW" baseline="0" dirty="0" smtClean="0"/>
              <a:t>A.</a:t>
            </a:r>
            <a:r>
              <a:rPr lang="zh-TW" altLang="en-US" dirty="0" smtClean="0"/>
              <a:t>鄰居階層的次八度高斯金字塔相減以產生高斯差的影像。</a:t>
            </a:r>
            <a:endParaRPr lang="en-US" altLang="zh-TW" dirty="0" smtClean="0"/>
          </a:p>
          <a:p>
            <a:r>
              <a:rPr lang="en-US" altLang="zh-TW" dirty="0" smtClean="0"/>
              <a:t>b</a:t>
            </a:r>
            <a:r>
              <a:rPr lang="en-US" altLang="zh-TW" baseline="0" dirty="0" smtClean="0"/>
              <a:t>. </a:t>
            </a:r>
            <a:r>
              <a:rPr lang="zh-TW" altLang="en-US" baseline="0" dirty="0" smtClean="0"/>
              <a:t>極值（極大值和極小值）在結果的三維體積中被偵測出藉由比較一個像素和它的</a:t>
            </a:r>
            <a:r>
              <a:rPr lang="en-US" altLang="zh-TW" baseline="0" dirty="0" smtClean="0"/>
              <a:t>26</a:t>
            </a:r>
            <a:r>
              <a:rPr lang="zh-TW" altLang="en-US" baseline="0" dirty="0" smtClean="0"/>
              <a:t>個鄰居。</a:t>
            </a:r>
            <a:endParaRPr lang="en-US" altLang="zh-TW" dirty="0" smtClean="0"/>
          </a:p>
          <a:p>
            <a:endParaRPr lang="en-US" altLang="zh-TW" dirty="0" smtClean="0"/>
          </a:p>
          <a:p>
            <a:endParaRPr lang="zh-TW" altLang="en-US" dirty="0"/>
          </a:p>
        </p:txBody>
      </p:sp>
      <p:sp>
        <p:nvSpPr>
          <p:cNvPr id="4" name="投影片編號版面配置區 3"/>
          <p:cNvSpPr>
            <a:spLocks noGrp="1"/>
          </p:cNvSpPr>
          <p:nvPr>
            <p:ph type="sldNum" sz="quarter" idx="10"/>
          </p:nvPr>
        </p:nvSpPr>
        <p:spPr/>
        <p:txBody>
          <a:bodyPr/>
          <a:lstStyle/>
          <a:p>
            <a:fld id="{818481D3-6815-42F4-851B-2E76A655E3B1}" type="slidenum">
              <a:rPr lang="zh-TW" altLang="en-US" smtClean="0"/>
              <a:pPr/>
              <a:t>40</a:t>
            </a:fld>
            <a:endParaRPr lang="zh-TW" altLang="en-US"/>
          </a:p>
        </p:txBody>
      </p:sp>
    </p:spTree>
    <p:extLst>
      <p:ext uri="{BB962C8B-B14F-4D97-AF65-F5344CB8AC3E}">
        <p14:creationId xmlns:p14="http://schemas.microsoft.com/office/powerpoint/2010/main" val="569786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sz="1200" kern="1200" baseline="0" dirty="0" smtClean="0">
                <a:solidFill>
                  <a:schemeClr val="tx1"/>
                </a:solidFill>
                <a:latin typeface="+mn-lt"/>
                <a:ea typeface="+mn-ea"/>
                <a:cs typeface="+mn-cs"/>
              </a:rPr>
              <a:t>The simplest possible orientation estimate is the average gradient within a region around the </a:t>
            </a:r>
            <a:r>
              <a:rPr lang="en-US" altLang="zh-TW" sz="1200" kern="1200" baseline="0" dirty="0" err="1" smtClean="0">
                <a:solidFill>
                  <a:schemeClr val="tx1"/>
                </a:solidFill>
                <a:latin typeface="+mn-lt"/>
                <a:ea typeface="+mn-ea"/>
                <a:cs typeface="+mn-cs"/>
              </a:rPr>
              <a:t>keypoint</a:t>
            </a:r>
            <a:r>
              <a:rPr lang="en-US" altLang="zh-TW" sz="1200" kern="1200" baseline="0" dirty="0" smtClean="0">
                <a:solidFill>
                  <a:schemeClr val="tx1"/>
                </a:solidFill>
                <a:latin typeface="+mn-lt"/>
                <a:ea typeface="+mn-ea"/>
                <a:cs typeface="+mn-cs"/>
              </a:rPr>
              <a:t>.</a:t>
            </a:r>
          </a:p>
          <a:p>
            <a:r>
              <a:rPr lang="en-US" altLang="zh-TW" sz="1200" kern="1200" baseline="0" dirty="0" smtClean="0">
                <a:solidFill>
                  <a:schemeClr val="tx1"/>
                </a:solidFill>
                <a:latin typeface="+mn-lt"/>
                <a:ea typeface="+mn-ea"/>
                <a:cs typeface="+mn-cs"/>
              </a:rPr>
              <a:t>Ex: Gaussian weighting function, histogram of orientations computed around the </a:t>
            </a:r>
            <a:r>
              <a:rPr lang="en-US" altLang="zh-TW" sz="1200" kern="1200" baseline="0" dirty="0" err="1" smtClean="0">
                <a:solidFill>
                  <a:schemeClr val="tx1"/>
                </a:solidFill>
                <a:latin typeface="+mn-lt"/>
                <a:ea typeface="+mn-ea"/>
                <a:cs typeface="+mn-cs"/>
              </a:rPr>
              <a:t>keypoint</a:t>
            </a:r>
            <a:endParaRPr lang="en-US" altLang="zh-TW" sz="1200" kern="1200" baseline="0" dirty="0" smtClean="0">
              <a:solidFill>
                <a:schemeClr val="tx1"/>
              </a:solidFill>
              <a:latin typeface="+mn-lt"/>
              <a:ea typeface="+mn-ea"/>
              <a:cs typeface="+mn-cs"/>
            </a:endParaRPr>
          </a:p>
          <a:p>
            <a:endParaRPr lang="en-US" altLang="zh-TW" sz="1200" kern="1200" baseline="0" dirty="0" smtClean="0">
              <a:solidFill>
                <a:schemeClr val="tx1"/>
              </a:solidFill>
              <a:latin typeface="+mn-lt"/>
              <a:ea typeface="+mn-ea"/>
              <a:cs typeface="+mn-cs"/>
            </a:endParaRPr>
          </a:p>
          <a:p>
            <a:r>
              <a:rPr lang="zh-TW" altLang="en-US" sz="1200" kern="1200" baseline="0" dirty="0" smtClean="0">
                <a:solidFill>
                  <a:schemeClr val="tx1"/>
                </a:solidFill>
                <a:latin typeface="+mn-lt"/>
                <a:ea typeface="+mn-ea"/>
                <a:cs typeface="+mn-cs"/>
              </a:rPr>
              <a:t>方向估計</a:t>
            </a:r>
            <a:endParaRPr lang="en-US" altLang="zh-TW" sz="1200" kern="1200" baseline="0" dirty="0" smtClean="0">
              <a:solidFill>
                <a:schemeClr val="tx1"/>
              </a:solidFill>
              <a:latin typeface="+mn-lt"/>
              <a:ea typeface="+mn-ea"/>
              <a:cs typeface="+mn-cs"/>
            </a:endParaRPr>
          </a:p>
          <a:p>
            <a:endParaRPr lang="en-US" altLang="zh-TW" sz="1200" kern="1200" baseline="0" dirty="0" smtClean="0">
              <a:solidFill>
                <a:schemeClr val="tx1"/>
              </a:solidFill>
              <a:latin typeface="+mn-lt"/>
              <a:ea typeface="+mn-ea"/>
              <a:cs typeface="+mn-cs"/>
            </a:endParaRPr>
          </a:p>
          <a:p>
            <a:r>
              <a:rPr lang="zh-TW" altLang="en-US" sz="1200" kern="1200" baseline="0" dirty="0" smtClean="0">
                <a:solidFill>
                  <a:schemeClr val="tx1"/>
                </a:solidFill>
                <a:latin typeface="+mn-lt"/>
                <a:ea typeface="+mn-ea"/>
                <a:cs typeface="+mn-cs"/>
              </a:rPr>
              <a:t>可以計算主要的方向估計藉由產生所有的梯度方向的直方圖（用大小做權重或移除小的梯度）然後找重要的頂點在分佈內。</a:t>
            </a:r>
            <a:endParaRPr lang="en-US" altLang="zh-TW" sz="1200" kern="1200" baseline="0" dirty="0" smtClean="0">
              <a:solidFill>
                <a:schemeClr val="tx1"/>
              </a:solidFill>
              <a:latin typeface="+mn-lt"/>
              <a:ea typeface="+mn-ea"/>
              <a:cs typeface="+mn-cs"/>
            </a:endParaRPr>
          </a:p>
        </p:txBody>
      </p:sp>
      <p:sp>
        <p:nvSpPr>
          <p:cNvPr id="4" name="投影片編號版面配置區 3"/>
          <p:cNvSpPr>
            <a:spLocks noGrp="1"/>
          </p:cNvSpPr>
          <p:nvPr>
            <p:ph type="sldNum" sz="quarter" idx="10"/>
          </p:nvPr>
        </p:nvSpPr>
        <p:spPr/>
        <p:txBody>
          <a:bodyPr/>
          <a:lstStyle/>
          <a:p>
            <a:fld id="{818481D3-6815-42F4-851B-2E76A655E3B1}" type="slidenum">
              <a:rPr lang="zh-TW" altLang="en-US" smtClean="0"/>
              <a:pPr/>
              <a:t>41</a:t>
            </a:fld>
            <a:endParaRPr lang="zh-TW" altLang="en-US"/>
          </a:p>
        </p:txBody>
      </p:sp>
    </p:spTree>
    <p:extLst>
      <p:ext uri="{BB962C8B-B14F-4D97-AF65-F5344CB8AC3E}">
        <p14:creationId xmlns:p14="http://schemas.microsoft.com/office/powerpoint/2010/main" val="20093761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梯度位置方向直方圖</a:t>
            </a:r>
            <a:endParaRPr lang="en-US" altLang="zh-TW"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圖形顯示</a:t>
            </a:r>
            <a:r>
              <a:rPr lang="en-US" altLang="zh-TW" dirty="0" smtClean="0"/>
              <a:t>Lowe’s</a:t>
            </a:r>
            <a:r>
              <a:rPr lang="zh-TW" altLang="en-US" dirty="0" smtClean="0"/>
              <a:t>解析度不變特徵轉換。</a:t>
            </a:r>
            <a:endParaRPr lang="en-US" altLang="zh-TW"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dirty="0" smtClean="0"/>
          </a:p>
          <a:p>
            <a:pPr marL="228600" marR="0" indent="-228600" algn="l" defTabSz="914400" rtl="0" eaLnBrk="1" fontAlgn="auto" latinLnBrk="0" hangingPunct="1">
              <a:lnSpc>
                <a:spcPct val="100000"/>
              </a:lnSpc>
              <a:spcBef>
                <a:spcPts val="0"/>
              </a:spcBef>
              <a:spcAft>
                <a:spcPts val="0"/>
              </a:spcAft>
              <a:buClrTx/>
              <a:buSzTx/>
              <a:buFontTx/>
              <a:buAutoNum type="alphaLcPeriod"/>
              <a:tabLst/>
              <a:defRPr/>
            </a:pPr>
            <a:r>
              <a:rPr lang="zh-TW" altLang="en-US" dirty="0" smtClean="0"/>
              <a:t>在每個像素計算梯度方向與大小，然後權重高斯的衰減函數（藍色的圓圈）。</a:t>
            </a:r>
            <a:endParaRPr lang="en-US" altLang="zh-TW" dirty="0" smtClean="0"/>
          </a:p>
          <a:p>
            <a:pPr marL="228600" marR="0" indent="-228600" algn="l" defTabSz="914400" rtl="0" eaLnBrk="1" fontAlgn="auto" latinLnBrk="0" hangingPunct="1">
              <a:lnSpc>
                <a:spcPct val="100000"/>
              </a:lnSpc>
              <a:spcBef>
                <a:spcPts val="0"/>
              </a:spcBef>
              <a:spcAft>
                <a:spcPts val="0"/>
              </a:spcAft>
              <a:buClrTx/>
              <a:buSzTx/>
              <a:buFontTx/>
              <a:buAutoNum type="alphaLcPeriod"/>
              <a:tabLst/>
              <a:defRPr/>
            </a:pPr>
            <a:r>
              <a:rPr lang="zh-TW" altLang="en-US" dirty="0" smtClean="0"/>
              <a:t>用三線性內插在每個子區域計算權重梯度方向直方圖。圖形表示</a:t>
            </a:r>
            <a:r>
              <a:rPr lang="en-US" altLang="zh-TW" dirty="0" smtClean="0"/>
              <a:t>8x8</a:t>
            </a:r>
            <a:r>
              <a:rPr lang="zh-TW" altLang="en-US" dirty="0" smtClean="0"/>
              <a:t>像素小塊與</a:t>
            </a:r>
            <a:r>
              <a:rPr lang="en-US" altLang="zh-TW" dirty="0" smtClean="0"/>
              <a:t>2x2</a:t>
            </a:r>
            <a:r>
              <a:rPr lang="zh-TW" altLang="en-US" dirty="0" smtClean="0"/>
              <a:t>描述矩陣，可是</a:t>
            </a:r>
            <a:r>
              <a:rPr lang="en-US" altLang="zh-TW" dirty="0" smtClean="0"/>
              <a:t>Lowe’s</a:t>
            </a:r>
            <a:r>
              <a:rPr lang="zh-TW" altLang="en-US" dirty="0" smtClean="0"/>
              <a:t>的真正建置用</a:t>
            </a:r>
            <a:r>
              <a:rPr lang="en-US" altLang="zh-TW" dirty="0" smtClean="0"/>
              <a:t>16x16</a:t>
            </a:r>
            <a:r>
              <a:rPr lang="zh-TW" altLang="en-US" dirty="0" smtClean="0"/>
              <a:t>小塊與</a:t>
            </a:r>
            <a:r>
              <a:rPr lang="en-US" altLang="zh-TW" dirty="0" smtClean="0"/>
              <a:t>4x4</a:t>
            </a:r>
            <a:r>
              <a:rPr lang="zh-TW" altLang="en-US" dirty="0" smtClean="0"/>
              <a:t>矩陣的八方向直方圖。</a:t>
            </a:r>
          </a:p>
        </p:txBody>
      </p:sp>
      <p:sp>
        <p:nvSpPr>
          <p:cNvPr id="4" name="Slide Number Placeholder 3"/>
          <p:cNvSpPr>
            <a:spLocks noGrp="1"/>
          </p:cNvSpPr>
          <p:nvPr>
            <p:ph type="sldNum" sz="quarter" idx="10"/>
          </p:nvPr>
        </p:nvSpPr>
        <p:spPr/>
        <p:txBody>
          <a:bodyPr/>
          <a:lstStyle/>
          <a:p>
            <a:fld id="{818481D3-6815-42F4-851B-2E76A655E3B1}" type="slidenum">
              <a:rPr lang="zh-TW" altLang="en-US" smtClean="0"/>
              <a:pPr/>
              <a:t>42</a:t>
            </a:fld>
            <a:endParaRPr lang="zh-TW" altLang="en-US"/>
          </a:p>
        </p:txBody>
      </p:sp>
    </p:spTree>
    <p:extLst>
      <p:ext uri="{BB962C8B-B14F-4D97-AF65-F5344CB8AC3E}">
        <p14:creationId xmlns:p14="http://schemas.microsoft.com/office/powerpoint/2010/main" val="12213934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en-US" baseline="0" dirty="0" smtClean="0"/>
              <a:t>多解析度有方向性小塊</a:t>
            </a:r>
            <a:endParaRPr lang="en-US" altLang="zh-TW" baseline="0" dirty="0" smtClean="0"/>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baseline="0" dirty="0" smtClean="0"/>
              <a:t>比解析度</a:t>
            </a:r>
            <a:r>
              <a:rPr lang="zh-TW" altLang="en-US" dirty="0" smtClean="0"/>
              <a:t>不變特徵轉換簡單，不用每個解析度的高斯差</a:t>
            </a:r>
            <a:endParaRPr lang="en-US" altLang="zh-TW"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用在縫合全景 等等</a:t>
            </a:r>
            <a:endParaRPr lang="en-US" altLang="zh-TW"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baseline="0" dirty="0" smtClean="0"/>
              <a:t>特徵偵測器</a:t>
            </a:r>
            <a:r>
              <a:rPr lang="en-US" altLang="zh-TW" baseline="0" dirty="0" smtClean="0"/>
              <a:t>:</a:t>
            </a:r>
            <a:r>
              <a:rPr lang="zh-TW" altLang="en-US" baseline="0" dirty="0" smtClean="0"/>
              <a:t> </a:t>
            </a:r>
            <a:r>
              <a:rPr lang="en-US" altLang="zh-TW" baseline="0" dirty="0" smtClean="0"/>
              <a:t>Harris</a:t>
            </a:r>
            <a:r>
              <a:rPr lang="zh-TW" altLang="en-US" baseline="0" dirty="0" smtClean="0"/>
              <a:t>角落偵測器</a:t>
            </a:r>
            <a:endParaRPr lang="en-US" altLang="zh-TW"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多解析度</a:t>
            </a:r>
            <a:r>
              <a:rPr lang="en-US" altLang="zh-TW" dirty="0" smtClean="0"/>
              <a:t> </a:t>
            </a:r>
            <a:r>
              <a:rPr lang="en-US" altLang="zh-TW" dirty="0" smtClean="0">
                <a:sym typeface="Wingdings"/>
              </a:rPr>
              <a:t> </a:t>
            </a:r>
            <a:r>
              <a:rPr lang="zh-TW" altLang="en-US" dirty="0" smtClean="0">
                <a:sym typeface="Wingdings"/>
              </a:rPr>
              <a:t>使程式強壯</a:t>
            </a:r>
            <a:endParaRPr lang="en-US" altLang="zh-TW" dirty="0" smtClean="0">
              <a:sym typeface="Wingding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dirty="0" smtClean="0">
              <a:sym typeface="Wingdings"/>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sym typeface="Wingdings"/>
              </a:rPr>
              <a:t>高斯差</a:t>
            </a:r>
            <a:endParaRPr lang="en-US" altLang="zh-TW" dirty="0" smtClean="0">
              <a:sym typeface="Wingding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818481D3-6815-42F4-851B-2E76A655E3B1}" type="slidenum">
              <a:rPr lang="zh-TW" altLang="en-US" smtClean="0"/>
              <a:pPr/>
              <a:t>43</a:t>
            </a:fld>
            <a:endParaRPr lang="zh-TW" altLang="en-US"/>
          </a:p>
        </p:txBody>
      </p:sp>
    </p:spTree>
    <p:extLst>
      <p:ext uri="{BB962C8B-B14F-4D97-AF65-F5344CB8AC3E}">
        <p14:creationId xmlns:p14="http://schemas.microsoft.com/office/powerpoint/2010/main" val="14073198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zh-TW" altLang="en-US" dirty="0" smtClean="0"/>
              <a:t>有興趣運算字反應</a:t>
            </a:r>
            <a:endParaRPr lang="en-US" altLang="zh-TW" dirty="0" smtClean="0"/>
          </a:p>
          <a:p>
            <a:pPr algn="l"/>
            <a:r>
              <a:rPr lang="en-US" dirty="0" smtClean="0"/>
              <a:t>A </a:t>
            </a:r>
            <a:r>
              <a:rPr lang="zh-TW" altLang="en-US" dirty="0" smtClean="0"/>
              <a:t>樣本的影像</a:t>
            </a:r>
            <a:endParaRPr lang="en-US" altLang="zh-TW" dirty="0" smtClean="0"/>
          </a:p>
          <a:p>
            <a:pPr algn="l"/>
            <a:r>
              <a:rPr lang="en-US" dirty="0" smtClean="0"/>
              <a:t>B</a:t>
            </a:r>
            <a:r>
              <a:rPr lang="en-US" baseline="0" dirty="0" smtClean="0"/>
              <a:t> Harris</a:t>
            </a:r>
            <a:r>
              <a:rPr lang="zh-TW" altLang="en-US" baseline="0" dirty="0" smtClean="0"/>
              <a:t> 反應</a:t>
            </a:r>
            <a:endParaRPr lang="en-US" altLang="zh-TW" baseline="0" dirty="0" smtClean="0"/>
          </a:p>
          <a:p>
            <a:pPr algn="l"/>
            <a:r>
              <a:rPr lang="en-US" baseline="0" dirty="0" smtClean="0"/>
              <a:t>C </a:t>
            </a:r>
            <a:r>
              <a:rPr lang="zh-TW" altLang="en-US" baseline="0" dirty="0" smtClean="0"/>
              <a:t>高斯差的反應</a:t>
            </a:r>
            <a:endParaRPr lang="en-US" altLang="zh-TW" baseline="0" dirty="0" smtClean="0"/>
          </a:p>
          <a:p>
            <a:pPr algn="l"/>
            <a:endParaRPr lang="en-US" baseline="0" dirty="0" smtClean="0"/>
          </a:p>
          <a:p>
            <a:pPr algn="l"/>
            <a:r>
              <a:rPr lang="zh-TW" altLang="en-US" baseline="0" dirty="0" smtClean="0"/>
              <a:t>圓圈大小與顏色表示每個有興趣點的解析度</a:t>
            </a:r>
            <a:endParaRPr lang="en-US" altLang="zh-TW" baseline="0" dirty="0" smtClean="0"/>
          </a:p>
          <a:p>
            <a:pPr algn="l"/>
            <a:endParaRPr lang="en-US" altLang="zh-TW" baseline="0" dirty="0" smtClean="0"/>
          </a:p>
          <a:p>
            <a:pPr algn="l"/>
            <a:r>
              <a:rPr lang="zh-TW" altLang="en-US" baseline="0" dirty="0" smtClean="0"/>
              <a:t>注意兩個偵測器往往反應在互補的位置</a:t>
            </a:r>
            <a:endParaRPr lang="en-US" altLang="zh-TW" baseline="0" dirty="0" smtClean="0"/>
          </a:p>
          <a:p>
            <a:pPr algn="l"/>
            <a:endParaRPr lang="en-US" dirty="0"/>
          </a:p>
        </p:txBody>
      </p:sp>
      <p:sp>
        <p:nvSpPr>
          <p:cNvPr id="4" name="Slide Number Placeholder 3"/>
          <p:cNvSpPr>
            <a:spLocks noGrp="1"/>
          </p:cNvSpPr>
          <p:nvPr>
            <p:ph type="sldNum" sz="quarter" idx="10"/>
          </p:nvPr>
        </p:nvSpPr>
        <p:spPr/>
        <p:txBody>
          <a:bodyPr/>
          <a:lstStyle/>
          <a:p>
            <a:fld id="{818481D3-6815-42F4-851B-2E76A655E3B1}" type="slidenum">
              <a:rPr lang="zh-TW" altLang="en-US" smtClean="0"/>
              <a:pPr/>
              <a:t>44</a:t>
            </a:fld>
            <a:endParaRPr lang="zh-TW" altLang="en-US"/>
          </a:p>
        </p:txBody>
      </p:sp>
    </p:spTree>
    <p:extLst>
      <p:ext uri="{BB962C8B-B14F-4D97-AF65-F5344CB8AC3E}">
        <p14:creationId xmlns:p14="http://schemas.microsoft.com/office/powerpoint/2010/main" val="4349285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en-US" dirty="0" smtClean="0"/>
              <a:t>放大縮小不變性</a:t>
            </a:r>
            <a:endParaRPr lang="en-US" altLang="zh-TW" dirty="0" smtClean="0"/>
          </a:p>
          <a:p>
            <a:endParaRPr lang="en-US" dirty="0" smtClean="0"/>
          </a:p>
          <a:p>
            <a:r>
              <a:rPr lang="zh-TW" altLang="en-US" dirty="0" smtClean="0"/>
              <a:t>問題：如果在影像內沒有好的特徵點</a:t>
            </a:r>
            <a:endParaRPr lang="en-US" dirty="0" smtClean="0"/>
          </a:p>
          <a:p>
            <a:r>
              <a:rPr lang="zh-TW" altLang="en-US" dirty="0" smtClean="0"/>
              <a:t>解答：多解析度</a:t>
            </a:r>
            <a:endParaRPr lang="en-US" altLang="zh-TW" dirty="0" smtClean="0"/>
          </a:p>
          <a:p>
            <a:endParaRPr lang="en-US" dirty="0" smtClean="0"/>
          </a:p>
          <a:p>
            <a:r>
              <a:rPr lang="zh-TW" altLang="en-US" baseline="0" dirty="0" smtClean="0"/>
              <a:t>多解析度有方向性小塊金字塔階層擷取</a:t>
            </a:r>
            <a:endParaRPr lang="en-US" altLang="zh-TW" baseline="0" dirty="0" smtClean="0"/>
          </a:p>
          <a:p>
            <a:endParaRPr lang="en-US" baseline="0" dirty="0" smtClean="0"/>
          </a:p>
          <a:p>
            <a:r>
              <a:rPr lang="zh-TW" altLang="en-US" baseline="0" dirty="0" smtClean="0"/>
              <a:t>方塊表示特徵方向性與描述向量取樣的區域 </a:t>
            </a:r>
            <a:endParaRPr lang="en-US" baseline="0" dirty="0" smtClean="0"/>
          </a:p>
          <a:p>
            <a:endParaRPr lang="en-US" dirty="0" smtClean="0"/>
          </a:p>
          <a:p>
            <a:endParaRPr lang="en-US" dirty="0" smtClean="0"/>
          </a:p>
          <a:p>
            <a:r>
              <a:rPr lang="en-US" dirty="0" smtClean="0"/>
              <a:t>Detecting features at Finest</a:t>
            </a:r>
            <a:r>
              <a:rPr lang="en-US" baseline="0" dirty="0" smtClean="0"/>
              <a:t> stable scale possible may not be good (clouds)</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extract features at a variety of scales,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then matching features </a:t>
            </a:r>
            <a:endParaRPr lang="en-US" dirty="0" smtClean="0"/>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Good for when images </a:t>
            </a:r>
            <a:r>
              <a:rPr lang="en-US" sz="1200" kern="1200" dirty="0" smtClean="0">
                <a:solidFill>
                  <a:schemeClr val="tx1"/>
                </a:solidFill>
                <a:effectLst/>
                <a:latin typeface="+mn-lt"/>
                <a:ea typeface="+mn-ea"/>
                <a:cs typeface="+mn-cs"/>
              </a:rPr>
              <a:t>do not undergo large scale changes (fixed-focal-length)</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818481D3-6815-42F4-851B-2E76A655E3B1}" type="slidenum">
              <a:rPr lang="zh-TW" altLang="en-US" smtClean="0"/>
              <a:pPr/>
              <a:t>45</a:t>
            </a:fld>
            <a:endParaRPr lang="zh-TW" altLang="en-US"/>
          </a:p>
        </p:txBody>
      </p:sp>
    </p:spTree>
    <p:extLst>
      <p:ext uri="{BB962C8B-B14F-4D97-AF65-F5344CB8AC3E}">
        <p14:creationId xmlns:p14="http://schemas.microsoft.com/office/powerpoint/2010/main" val="1626353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en-US" dirty="0" smtClean="0"/>
              <a:t>兩張影像要被配對</a:t>
            </a:r>
            <a:endParaRPr lang="en-US" altLang="zh-TW" dirty="0" smtClean="0"/>
          </a:p>
          <a:p>
            <a:endParaRPr lang="en-US" dirty="0" smtClean="0"/>
          </a:p>
          <a:p>
            <a:r>
              <a:rPr lang="zh-TW" altLang="en-US" dirty="0" smtClean="0"/>
              <a:t>用哪一些</a:t>
            </a:r>
            <a:r>
              <a:rPr lang="zh-TW" altLang="en-US" baseline="0" dirty="0" smtClean="0"/>
              <a:t> 特徵 建立影像間的對應</a:t>
            </a:r>
            <a:endParaRPr lang="en-US" altLang="zh-TW" baseline="0" dirty="0" smtClean="0"/>
          </a:p>
          <a:p>
            <a:endParaRPr lang="en-US" dirty="0" smtClean="0"/>
          </a:p>
        </p:txBody>
      </p:sp>
      <p:sp>
        <p:nvSpPr>
          <p:cNvPr id="4" name="Slide Number Placeholder 3"/>
          <p:cNvSpPr>
            <a:spLocks noGrp="1"/>
          </p:cNvSpPr>
          <p:nvPr>
            <p:ph type="sldNum" sz="quarter" idx="10"/>
          </p:nvPr>
        </p:nvSpPr>
        <p:spPr/>
        <p:txBody>
          <a:bodyPr/>
          <a:lstStyle/>
          <a:p>
            <a:fld id="{818481D3-6815-42F4-851B-2E76A655E3B1}" type="slidenum">
              <a:rPr lang="zh-TW" altLang="en-US" smtClean="0"/>
              <a:pPr/>
              <a:t>5</a:t>
            </a:fld>
            <a:endParaRPr lang="zh-TW" altLang="en-US"/>
          </a:p>
        </p:txBody>
      </p:sp>
    </p:spTree>
    <p:extLst>
      <p:ext uri="{BB962C8B-B14F-4D97-AF65-F5344CB8AC3E}">
        <p14:creationId xmlns:p14="http://schemas.microsoft.com/office/powerpoint/2010/main" val="8752358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最大穩定極值</a:t>
            </a:r>
            <a:r>
              <a:rPr lang="en-US" sz="1200" kern="1200" dirty="0" smtClean="0">
                <a:solidFill>
                  <a:schemeClr val="tx1"/>
                </a:solidFill>
                <a:effectLst/>
                <a:latin typeface="+mn-lt"/>
                <a:ea typeface="+mn-ea"/>
                <a:cs typeface="+mn-cs"/>
              </a:rPr>
              <a:t>區域</a:t>
            </a:r>
          </a:p>
          <a:p>
            <a:endParaRPr lang="en-US" dirty="0" smtClean="0"/>
          </a:p>
          <a:p>
            <a:r>
              <a:rPr lang="zh-TW" altLang="en-US" dirty="0" smtClean="0"/>
              <a:t>只適合灰階影像</a:t>
            </a:r>
            <a:endParaRPr lang="en-US" altLang="zh-TW" dirty="0" smtClean="0"/>
          </a:p>
          <a:p>
            <a:endParaRPr lang="en-US" dirty="0" smtClean="0"/>
          </a:p>
          <a:p>
            <a:r>
              <a:rPr lang="zh-TW" altLang="en-US" dirty="0" smtClean="0"/>
              <a:t>逐漸增加像素當門檻值改變時</a:t>
            </a:r>
            <a:endParaRPr lang="en-US" altLang="zh-TW" dirty="0" smtClean="0"/>
          </a:p>
          <a:p>
            <a:endParaRPr lang="en-US" altLang="zh-TW" dirty="0" smtClean="0"/>
          </a:p>
          <a:p>
            <a:r>
              <a:rPr lang="zh-TW" altLang="en-US" dirty="0" smtClean="0"/>
              <a:t>最大穩定：區域的變化率相對於門檻值是最小時</a:t>
            </a:r>
            <a:endParaRPr lang="en-US" altLang="zh-TW" dirty="0" smtClean="0"/>
          </a:p>
          <a:p>
            <a:endParaRPr lang="en-US" dirty="0" smtClean="0"/>
          </a:p>
          <a:p>
            <a:r>
              <a:rPr lang="zh-TW" altLang="en-US" dirty="0" smtClean="0"/>
              <a:t>最大穩定極值區域擷取與配對從一些影像</a:t>
            </a:r>
            <a:endParaRPr lang="en-US" dirty="0" smtClean="0"/>
          </a:p>
          <a:p>
            <a:endParaRPr lang="en-US" dirty="0" smtClean="0"/>
          </a:p>
          <a:p>
            <a:endParaRPr lang="en-US" dirty="0" smtClean="0"/>
          </a:p>
          <a:p>
            <a:endParaRPr lang="en-US" dirty="0" smtClean="0"/>
          </a:p>
          <a:p>
            <a:r>
              <a:rPr lang="en-US" dirty="0" smtClean="0"/>
              <a:t>affine invariance region</a:t>
            </a:r>
            <a:r>
              <a:rPr lang="en-US" baseline="0" dirty="0" smtClean="0"/>
              <a:t> detector</a:t>
            </a:r>
          </a:p>
          <a:p>
            <a:endParaRPr lang="en-US" baseline="0" dirty="0" smtClean="0"/>
          </a:p>
          <a:p>
            <a:r>
              <a:rPr lang="en-US" baseline="0" dirty="0" smtClean="0"/>
              <a:t>Thresholding image at all possible gray levels</a:t>
            </a:r>
            <a:endParaRPr lang="en-US" dirty="0" smtClean="0"/>
          </a:p>
          <a:p>
            <a:endParaRPr lang="en-US" dirty="0" smtClean="0"/>
          </a:p>
          <a:p>
            <a:pPr marL="171450" indent="-171450">
              <a:buFontTx/>
              <a:buChar char="-"/>
            </a:pPr>
            <a:r>
              <a:rPr lang="en-US" dirty="0" smtClean="0"/>
              <a:t>Sort pixels</a:t>
            </a:r>
            <a:r>
              <a:rPr lang="en-US" baseline="0" dirty="0" smtClean="0"/>
              <a:t> by gray value</a:t>
            </a:r>
          </a:p>
          <a:p>
            <a:pPr marL="171450" indent="-171450">
              <a:buFontTx/>
              <a:buChar char="-"/>
            </a:pPr>
            <a:r>
              <a:rPr lang="en-US" baseline="0" dirty="0" smtClean="0"/>
              <a:t>Incrementally add pixels to each connected component as threshold changes</a:t>
            </a:r>
          </a:p>
          <a:p>
            <a:pPr marL="171450" indent="-171450">
              <a:buFontTx/>
              <a:buChar char="-"/>
            </a:pPr>
            <a:r>
              <a:rPr lang="en-US" baseline="0" dirty="0" smtClean="0"/>
              <a:t>Monitor area of each component or region</a:t>
            </a:r>
          </a:p>
          <a:p>
            <a:pPr marL="171450" indent="-171450">
              <a:buFontTx/>
              <a:buChar char="-"/>
            </a:pPr>
            <a:r>
              <a:rPr lang="en-US" baseline="0" dirty="0" smtClean="0"/>
              <a:t>Maximally stable – regions whose rate of change of area with respect to threshold is minimal</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818481D3-6815-42F4-851B-2E76A655E3B1}" type="slidenum">
              <a:rPr lang="zh-TW" altLang="en-US" smtClean="0"/>
              <a:pPr/>
              <a:t>48</a:t>
            </a:fld>
            <a:endParaRPr lang="zh-TW" altLang="en-US"/>
          </a:p>
        </p:txBody>
      </p:sp>
    </p:spTree>
    <p:extLst>
      <p:ext uri="{BB962C8B-B14F-4D97-AF65-F5344CB8AC3E}">
        <p14:creationId xmlns:p14="http://schemas.microsoft.com/office/powerpoint/2010/main" val="12512575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en-US" dirty="0" smtClean="0"/>
              <a:t>特徵配對</a:t>
            </a:r>
            <a:endParaRPr lang="en-US" altLang="zh-TW" dirty="0" smtClean="0"/>
          </a:p>
          <a:p>
            <a:endParaRPr lang="en-US" dirty="0" smtClean="0"/>
          </a:p>
          <a:p>
            <a:r>
              <a:rPr lang="zh-TW" altLang="en-US" dirty="0" smtClean="0"/>
              <a:t>兩個主題</a:t>
            </a:r>
            <a:endParaRPr lang="en-US" altLang="zh-TW" dirty="0" smtClean="0"/>
          </a:p>
          <a:p>
            <a:endParaRPr lang="en-US" altLang="zh-TW" dirty="0" smtClean="0"/>
          </a:p>
          <a:p>
            <a:r>
              <a:rPr lang="zh-TW" altLang="en-US" dirty="0" smtClean="0"/>
              <a:t>選擇配對的策略</a:t>
            </a:r>
            <a:endParaRPr lang="en-US" altLang="zh-TW" dirty="0" smtClean="0"/>
          </a:p>
          <a:p>
            <a:r>
              <a:rPr lang="zh-TW" altLang="en-US" dirty="0" smtClean="0"/>
              <a:t>設計高效的資料結構與演算法</a:t>
            </a:r>
            <a:endParaRPr lang="en-US" altLang="zh-TW" dirty="0" smtClean="0"/>
          </a:p>
          <a:p>
            <a:r>
              <a:rPr lang="zh-TW" altLang="en-US" dirty="0" smtClean="0"/>
              <a:t>執行這種配對</a:t>
            </a:r>
            <a:endParaRPr lang="en-US" dirty="0"/>
          </a:p>
        </p:txBody>
      </p:sp>
      <p:sp>
        <p:nvSpPr>
          <p:cNvPr id="4" name="Slide Number Placeholder 3"/>
          <p:cNvSpPr>
            <a:spLocks noGrp="1"/>
          </p:cNvSpPr>
          <p:nvPr>
            <p:ph type="sldNum" sz="quarter" idx="10"/>
          </p:nvPr>
        </p:nvSpPr>
        <p:spPr/>
        <p:txBody>
          <a:bodyPr/>
          <a:lstStyle/>
          <a:p>
            <a:fld id="{818481D3-6815-42F4-851B-2E76A655E3B1}" type="slidenum">
              <a:rPr lang="zh-TW" altLang="en-US" smtClean="0"/>
              <a:pPr/>
              <a:t>51</a:t>
            </a:fld>
            <a:endParaRPr lang="zh-TW" altLang="en-US"/>
          </a:p>
        </p:txBody>
      </p:sp>
    </p:spTree>
    <p:extLst>
      <p:ext uri="{BB962C8B-B14F-4D97-AF65-F5344CB8AC3E}">
        <p14:creationId xmlns:p14="http://schemas.microsoft.com/office/powerpoint/2010/main" val="137772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en-US" dirty="0" smtClean="0"/>
              <a:t>配對策略</a:t>
            </a:r>
            <a:endParaRPr lang="en-US" altLang="zh-TW" dirty="0" smtClean="0"/>
          </a:p>
          <a:p>
            <a:endParaRPr lang="en-US" altLang="zh-TW" dirty="0" smtClean="0"/>
          </a:p>
          <a:p>
            <a:r>
              <a:rPr lang="zh-TW" altLang="en-US" dirty="0" smtClean="0"/>
              <a:t>最簡單的方法</a:t>
            </a:r>
            <a:endParaRPr lang="en-US" altLang="zh-TW" dirty="0" smtClean="0"/>
          </a:p>
          <a:p>
            <a:r>
              <a:rPr lang="zh-TW" altLang="en-US" dirty="0" smtClean="0"/>
              <a:t>設置距離門檻值而且在門檻值內配對</a:t>
            </a:r>
            <a:endParaRPr lang="en-US" altLang="zh-TW" dirty="0" smtClean="0"/>
          </a:p>
          <a:p>
            <a:endParaRPr lang="en-US" altLang="zh-TW" dirty="0" smtClean="0"/>
          </a:p>
          <a:p>
            <a:r>
              <a:rPr lang="zh-TW" altLang="en-US" dirty="0" smtClean="0"/>
              <a:t>假陽性與假陰性</a:t>
            </a:r>
            <a:r>
              <a:rPr lang="en-US" altLang="zh-TW" dirty="0" smtClean="0"/>
              <a:t>:</a:t>
            </a:r>
            <a:r>
              <a:rPr lang="zh-TW" altLang="en-US" dirty="0" smtClean="0"/>
              <a:t>黑色的數字</a:t>
            </a:r>
            <a:r>
              <a:rPr lang="en-US" altLang="zh-TW" dirty="0" smtClean="0"/>
              <a:t>1</a:t>
            </a:r>
            <a:r>
              <a:rPr lang="zh-TW" altLang="en-US" dirty="0" smtClean="0"/>
              <a:t>與</a:t>
            </a:r>
            <a:r>
              <a:rPr lang="en-US" altLang="zh-TW" dirty="0" smtClean="0"/>
              <a:t>2</a:t>
            </a:r>
            <a:r>
              <a:rPr lang="zh-TW" altLang="en-US" dirty="0" smtClean="0"/>
              <a:t>是配對的特徵相對於其他的影像的特徵的資料庫。在本門檻值的設定（實線圓圈）綠色的</a:t>
            </a:r>
            <a:r>
              <a:rPr lang="en-US" altLang="zh-TW" dirty="0" smtClean="0"/>
              <a:t>1</a:t>
            </a:r>
            <a:r>
              <a:rPr lang="zh-TW" altLang="en-US" dirty="0" smtClean="0"/>
              <a:t>是真正陽性（好配對）藍色的</a:t>
            </a:r>
            <a:r>
              <a:rPr lang="en-US" altLang="zh-TW" dirty="0" smtClean="0"/>
              <a:t>1</a:t>
            </a:r>
            <a:r>
              <a:rPr lang="zh-TW" altLang="en-US" dirty="0" smtClean="0"/>
              <a:t>是假陰性（失敗的配對）與紅色的</a:t>
            </a:r>
            <a:r>
              <a:rPr lang="en-US" altLang="zh-TW" dirty="0" smtClean="0"/>
              <a:t>3</a:t>
            </a:r>
            <a:r>
              <a:rPr lang="zh-TW" altLang="en-US" dirty="0" smtClean="0"/>
              <a:t>是假陽性（錯誤的配對）。如果我們用比較高的門檻值（虛線圓圈），藍色的</a:t>
            </a:r>
            <a:r>
              <a:rPr lang="en-US" altLang="zh-TW" dirty="0" smtClean="0"/>
              <a:t>1</a:t>
            </a:r>
            <a:r>
              <a:rPr lang="zh-TW" altLang="en-US" dirty="0" smtClean="0"/>
              <a:t>變成真正陽性，可是棕色的</a:t>
            </a:r>
            <a:r>
              <a:rPr lang="en-US" altLang="zh-TW" dirty="0" smtClean="0"/>
              <a:t>4</a:t>
            </a:r>
            <a:r>
              <a:rPr lang="zh-TW" altLang="en-US" dirty="0" smtClean="0"/>
              <a:t>變成另一個假陽性。</a:t>
            </a:r>
            <a:endParaRPr lang="en-US" altLang="zh-TW" dirty="0" smtClean="0"/>
          </a:p>
        </p:txBody>
      </p:sp>
      <p:sp>
        <p:nvSpPr>
          <p:cNvPr id="4" name="Slide Number Placeholder 3"/>
          <p:cNvSpPr>
            <a:spLocks noGrp="1"/>
          </p:cNvSpPr>
          <p:nvPr>
            <p:ph type="sldNum" sz="quarter" idx="10"/>
          </p:nvPr>
        </p:nvSpPr>
        <p:spPr/>
        <p:txBody>
          <a:bodyPr/>
          <a:lstStyle/>
          <a:p>
            <a:fld id="{818481D3-6815-42F4-851B-2E76A655E3B1}" type="slidenum">
              <a:rPr lang="zh-TW" altLang="en-US" smtClean="0"/>
              <a:pPr/>
              <a:t>52</a:t>
            </a:fld>
            <a:endParaRPr lang="zh-TW" altLang="en-US"/>
          </a:p>
        </p:txBody>
      </p:sp>
    </p:spTree>
    <p:extLst>
      <p:ext uri="{BB962C8B-B14F-4D97-AF65-F5344CB8AC3E}">
        <p14:creationId xmlns:p14="http://schemas.microsoft.com/office/powerpoint/2010/main" val="7123894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TW" dirty="0" smtClean="0"/>
              <a:t>TPR </a:t>
            </a:r>
            <a:r>
              <a:rPr lang="zh-TW" altLang="en-US" dirty="0" smtClean="0"/>
              <a:t>真正陽性率</a:t>
            </a:r>
            <a:endParaRPr lang="en-US" altLang="zh-TW" dirty="0" smtClean="0"/>
          </a:p>
          <a:p>
            <a:r>
              <a:rPr lang="en-US" altLang="zh-TW" dirty="0" smtClean="0"/>
              <a:t>FPR </a:t>
            </a:r>
            <a:r>
              <a:rPr lang="zh-TW" altLang="en-US" dirty="0" smtClean="0"/>
              <a:t>假陽性率</a:t>
            </a:r>
            <a:endParaRPr lang="en-US" altLang="zh-TW" dirty="0" smtClean="0"/>
          </a:p>
          <a:p>
            <a:r>
              <a:rPr lang="en-US" altLang="zh-TW" dirty="0" smtClean="0"/>
              <a:t>PPV</a:t>
            </a:r>
            <a:r>
              <a:rPr lang="en-US" altLang="zh-TW" baseline="0" dirty="0" smtClean="0"/>
              <a:t> </a:t>
            </a:r>
            <a:r>
              <a:rPr lang="zh-TW" altLang="en-US" dirty="0" smtClean="0"/>
              <a:t>陽性預測值</a:t>
            </a:r>
            <a:endParaRPr lang="en-US" altLang="zh-TW" dirty="0" smtClean="0"/>
          </a:p>
          <a:p>
            <a:r>
              <a:rPr lang="en-US" altLang="zh-TW" dirty="0" smtClean="0"/>
              <a:t>ACC </a:t>
            </a:r>
            <a:r>
              <a:rPr lang="zh-TW" altLang="en-US" dirty="0" smtClean="0"/>
              <a:t>準確率</a:t>
            </a:r>
            <a:endParaRPr lang="en-US" altLang="zh-TW" dirty="0" smtClean="0"/>
          </a:p>
          <a:p>
            <a:endParaRPr lang="en-US" altLang="zh-TW" dirty="0" smtClean="0"/>
          </a:p>
          <a:p>
            <a:r>
              <a:rPr lang="en-US" altLang="zh-TW" dirty="0" smtClean="0"/>
              <a:t>TP </a:t>
            </a:r>
            <a:r>
              <a:rPr lang="zh-TW" altLang="en-US" dirty="0" smtClean="0"/>
              <a:t>真正陽性</a:t>
            </a:r>
            <a:endParaRPr lang="en-US" altLang="zh-TW" dirty="0" smtClean="0"/>
          </a:p>
          <a:p>
            <a:r>
              <a:rPr lang="zh-TW" altLang="en-US" dirty="0" smtClean="0"/>
              <a:t>正確配對數</a:t>
            </a:r>
            <a:endParaRPr lang="en-US" altLang="zh-TW" dirty="0" smtClean="0"/>
          </a:p>
          <a:p>
            <a:endParaRPr lang="en-US" altLang="zh-TW" dirty="0" smtClean="0"/>
          </a:p>
          <a:p>
            <a:r>
              <a:rPr lang="en-US" altLang="zh-TW" dirty="0" smtClean="0"/>
              <a:t>FN</a:t>
            </a:r>
            <a:r>
              <a:rPr lang="en-US" altLang="zh-TW" baseline="0" dirty="0" smtClean="0"/>
              <a:t> </a:t>
            </a:r>
            <a:r>
              <a:rPr lang="zh-TW" altLang="en-US" baseline="0" dirty="0" smtClean="0"/>
              <a:t>假陰性</a:t>
            </a:r>
            <a:endParaRPr lang="en-US" altLang="zh-TW" baseline="0" dirty="0" smtClean="0"/>
          </a:p>
          <a:p>
            <a:r>
              <a:rPr lang="zh-TW" altLang="en-US" baseline="0" dirty="0" smtClean="0"/>
              <a:t>錯誤的配對數</a:t>
            </a:r>
            <a:endParaRPr lang="en-US" altLang="zh-TW" baseline="0" dirty="0" smtClean="0"/>
          </a:p>
          <a:p>
            <a:endParaRPr lang="en-US" altLang="zh-TW" baseline="0" dirty="0" smtClean="0"/>
          </a:p>
          <a:p>
            <a:r>
              <a:rPr lang="en-US" altLang="zh-TW" baseline="0" dirty="0" smtClean="0"/>
              <a:t>FP</a:t>
            </a:r>
            <a:r>
              <a:rPr lang="zh-TW" altLang="en-US" baseline="0" dirty="0" smtClean="0"/>
              <a:t> 假陽性</a:t>
            </a:r>
            <a:endParaRPr lang="en-US" altLang="zh-TW" baseline="0" dirty="0" smtClean="0"/>
          </a:p>
          <a:p>
            <a:r>
              <a:rPr lang="zh-TW" altLang="en-US" baseline="0" dirty="0" smtClean="0"/>
              <a:t>建議的錯誤配對</a:t>
            </a:r>
            <a:endParaRPr lang="en-US" altLang="zh-TW" baseline="0" dirty="0" smtClean="0"/>
          </a:p>
          <a:p>
            <a:endParaRPr lang="en-US" altLang="zh-TW" baseline="0" dirty="0" smtClean="0"/>
          </a:p>
          <a:p>
            <a:r>
              <a:rPr lang="en-US" altLang="zh-TW" dirty="0" smtClean="0"/>
              <a:t>TN </a:t>
            </a:r>
            <a:r>
              <a:rPr lang="zh-TW" altLang="en-US" dirty="0" smtClean="0"/>
              <a:t>真正陰性</a:t>
            </a:r>
            <a:endParaRPr lang="en-US" altLang="zh-TW" dirty="0" smtClean="0"/>
          </a:p>
          <a:p>
            <a:r>
              <a:rPr lang="zh-TW" altLang="en-US" dirty="0" smtClean="0"/>
              <a:t>錯的配對被適當拒絕</a:t>
            </a:r>
            <a:endParaRPr lang="en-US" altLang="zh-TW" dirty="0" smtClean="0"/>
          </a:p>
          <a:p>
            <a:endParaRPr lang="en-US" altLang="zh-TW"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818481D3-6815-42F4-851B-2E76A655E3B1}" type="slidenum">
              <a:rPr lang="zh-TW" altLang="en-US" smtClean="0"/>
              <a:pPr/>
              <a:t>53</a:t>
            </a:fld>
            <a:endParaRPr lang="zh-TW" altLang="en-US"/>
          </a:p>
        </p:txBody>
      </p:sp>
    </p:spTree>
    <p:extLst>
      <p:ext uri="{BB962C8B-B14F-4D97-AF65-F5344CB8AC3E}">
        <p14:creationId xmlns:p14="http://schemas.microsoft.com/office/powerpoint/2010/main" val="17736485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t>配對策略</a:t>
            </a:r>
            <a:endParaRPr lang="en-US" altLang="zh-TW" dirty="0" smtClean="0"/>
          </a:p>
          <a:p>
            <a:endParaRPr lang="en-US" altLang="zh-TW" dirty="0" smtClean="0"/>
          </a:p>
          <a:p>
            <a:r>
              <a:rPr lang="zh-TW" altLang="en-US" dirty="0" smtClean="0"/>
              <a:t>估計性能的迷惑矩陣</a:t>
            </a:r>
            <a:endParaRPr lang="en-US" altLang="zh-TW" dirty="0" smtClean="0"/>
          </a:p>
          <a:p>
            <a:endParaRPr lang="en-US" altLang="zh-TW" dirty="0" smtClean="0"/>
          </a:p>
          <a:p>
            <a:r>
              <a:rPr lang="zh-TW" altLang="en-US" dirty="0" smtClean="0"/>
              <a:t>特徵配對的演算法估計的正確與錯誤配對的個數，表示真正陽性的個數</a:t>
            </a:r>
            <a:r>
              <a:rPr lang="en-US" altLang="zh-TW" dirty="0" smtClean="0"/>
              <a:t>(TP)</a:t>
            </a:r>
            <a:r>
              <a:rPr lang="zh-TW" altLang="en-US" dirty="0" smtClean="0"/>
              <a:t>，假陽性個數</a:t>
            </a:r>
            <a:r>
              <a:rPr lang="en-US" altLang="zh-TW" dirty="0" smtClean="0"/>
              <a:t>(FP)</a:t>
            </a:r>
            <a:r>
              <a:rPr lang="zh-TW" altLang="en-US" dirty="0" smtClean="0"/>
              <a:t>，假陰性個數</a:t>
            </a:r>
            <a:r>
              <a:rPr lang="en-US" altLang="zh-TW" dirty="0" smtClean="0"/>
              <a:t>(FN)</a:t>
            </a:r>
            <a:r>
              <a:rPr lang="zh-TW" altLang="en-US" dirty="0" smtClean="0"/>
              <a:t>與真正陰性（</a:t>
            </a:r>
            <a:r>
              <a:rPr lang="en-US" altLang="zh-TW" dirty="0" smtClean="0"/>
              <a:t>TN</a:t>
            </a:r>
            <a:r>
              <a:rPr lang="zh-TW" altLang="en-US" dirty="0" smtClean="0"/>
              <a:t>）。直行加起來是陽性的真正數目</a:t>
            </a:r>
            <a:r>
              <a:rPr lang="en-US" altLang="zh-TW" dirty="0" smtClean="0"/>
              <a:t>(P)</a:t>
            </a:r>
            <a:r>
              <a:rPr lang="zh-TW" altLang="en-US" dirty="0" smtClean="0"/>
              <a:t>與陰性的真正數目</a:t>
            </a:r>
            <a:r>
              <a:rPr lang="en-US" altLang="zh-TW" dirty="0" smtClean="0"/>
              <a:t>(N)</a:t>
            </a:r>
            <a:r>
              <a:rPr lang="zh-TW" altLang="en-US" dirty="0" smtClean="0"/>
              <a:t>，橫列加起來是陽性的預測數目</a:t>
            </a:r>
            <a:r>
              <a:rPr lang="en-US" altLang="zh-TW" dirty="0" smtClean="0"/>
              <a:t>(P’)</a:t>
            </a:r>
            <a:r>
              <a:rPr lang="zh-TW" altLang="en-US" dirty="0" smtClean="0"/>
              <a:t>與陰性的預測數目</a:t>
            </a:r>
            <a:r>
              <a:rPr lang="en-US" altLang="zh-TW" dirty="0" smtClean="0"/>
              <a:t>(N’)</a:t>
            </a:r>
            <a:r>
              <a:rPr lang="zh-TW" altLang="en-US" dirty="0" smtClean="0"/>
              <a:t>。真正陽性率</a:t>
            </a:r>
            <a:r>
              <a:rPr lang="en-US" altLang="zh-TW" dirty="0" smtClean="0"/>
              <a:t>(TPR),</a:t>
            </a:r>
            <a:r>
              <a:rPr lang="zh-TW" altLang="en-US" dirty="0" smtClean="0"/>
              <a:t>錯誤陽性率</a:t>
            </a:r>
            <a:r>
              <a:rPr lang="en-US" altLang="zh-TW" dirty="0" smtClean="0"/>
              <a:t>(FPR),</a:t>
            </a:r>
            <a:r>
              <a:rPr lang="zh-TW" altLang="en-US" dirty="0" smtClean="0"/>
              <a:t>陽性預測值</a:t>
            </a:r>
            <a:r>
              <a:rPr lang="en-US" altLang="zh-TW" dirty="0" smtClean="0"/>
              <a:t>(PPV),</a:t>
            </a:r>
            <a:r>
              <a:rPr lang="zh-TW" altLang="en-US" dirty="0" smtClean="0"/>
              <a:t>準確率</a:t>
            </a:r>
            <a:r>
              <a:rPr lang="en-US" altLang="zh-TW" dirty="0" smtClean="0"/>
              <a:t>(ACC)</a:t>
            </a:r>
            <a:r>
              <a:rPr lang="zh-TW" altLang="en-US" dirty="0" smtClean="0"/>
              <a:t>的公式，在文字中解釋</a:t>
            </a:r>
            <a:endParaRPr lang="en-US" altLang="zh-TW" dirty="0" smtClean="0"/>
          </a:p>
          <a:p>
            <a:endParaRPr lang="en-US" altLang="zh-TW" dirty="0" smtClean="0"/>
          </a:p>
          <a:p>
            <a:endParaRPr lang="en-US" altLang="zh-TW" dirty="0" smtClean="0"/>
          </a:p>
          <a:p>
            <a:r>
              <a:rPr lang="en-US" altLang="zh-TW" dirty="0" smtClean="0"/>
              <a:t>AB: </a:t>
            </a:r>
          </a:p>
          <a:p>
            <a:r>
              <a:rPr lang="en-US" altLang="zh-TW" dirty="0" smtClean="0"/>
              <a:t>A = T or F, means whether the result is correct</a:t>
            </a:r>
          </a:p>
          <a:p>
            <a:r>
              <a:rPr lang="en-US" altLang="zh-TW" dirty="0" smtClean="0"/>
              <a:t>B = P or N, means the result should be correct or not</a:t>
            </a:r>
          </a:p>
          <a:p>
            <a:r>
              <a:rPr lang="en-US" altLang="zh-TW" dirty="0" smtClean="0"/>
              <a:t>TPR (</a:t>
            </a:r>
            <a:r>
              <a:rPr lang="en-US" altLang="zh-TW" sz="1200" kern="1200" baseline="0" dirty="0" smtClean="0">
                <a:solidFill>
                  <a:schemeClr val="tx1"/>
                </a:solidFill>
                <a:latin typeface="+mn-lt"/>
                <a:ea typeface="+mn-ea"/>
                <a:cs typeface="+mn-cs"/>
              </a:rPr>
              <a:t>true positive rate</a:t>
            </a:r>
            <a:r>
              <a:rPr lang="en-US" altLang="zh-TW" dirty="0" smtClean="0"/>
              <a:t>) = TP / (TP + FN) = TP / P</a:t>
            </a:r>
          </a:p>
          <a:p>
            <a:r>
              <a:rPr lang="en-US" altLang="zh-TW" dirty="0" smtClean="0"/>
              <a:t>FPR (</a:t>
            </a:r>
            <a:r>
              <a:rPr lang="en-US" altLang="zh-TW" sz="1200" kern="1200" baseline="0" dirty="0" smtClean="0">
                <a:solidFill>
                  <a:schemeClr val="tx1"/>
                </a:solidFill>
                <a:latin typeface="+mn-lt"/>
                <a:ea typeface="+mn-ea"/>
                <a:cs typeface="+mn-cs"/>
              </a:rPr>
              <a:t>false positive rate</a:t>
            </a:r>
            <a:r>
              <a:rPr lang="en-US" altLang="zh-TW" dirty="0" smtClean="0"/>
              <a:t>) = FP / (FP + TN) = FP / N</a:t>
            </a:r>
          </a:p>
          <a:p>
            <a:r>
              <a:rPr lang="en-US" altLang="zh-TW" dirty="0" smtClean="0"/>
              <a:t>PPV (</a:t>
            </a:r>
            <a:r>
              <a:rPr lang="en-US" altLang="zh-TW" sz="1200" kern="1200" baseline="0" dirty="0" smtClean="0">
                <a:solidFill>
                  <a:schemeClr val="tx1"/>
                </a:solidFill>
                <a:latin typeface="+mn-lt"/>
                <a:ea typeface="+mn-ea"/>
                <a:cs typeface="+mn-cs"/>
              </a:rPr>
              <a:t>positive predictive value</a:t>
            </a:r>
            <a:r>
              <a:rPr lang="en-US" altLang="zh-TW" dirty="0" smtClean="0"/>
              <a:t>) = TP / (TP + FP) = TP / P’</a:t>
            </a:r>
          </a:p>
          <a:p>
            <a:r>
              <a:rPr lang="en-US" altLang="zh-TW" dirty="0" smtClean="0"/>
              <a:t>ACC (</a:t>
            </a:r>
            <a:r>
              <a:rPr lang="en-US" altLang="zh-TW" sz="1200" kern="1200" baseline="0" dirty="0" smtClean="0">
                <a:solidFill>
                  <a:schemeClr val="tx1"/>
                </a:solidFill>
                <a:latin typeface="+mn-lt"/>
                <a:ea typeface="+mn-ea"/>
                <a:cs typeface="+mn-cs"/>
              </a:rPr>
              <a:t>accuracy</a:t>
            </a:r>
            <a:r>
              <a:rPr lang="en-US" altLang="zh-TW" dirty="0" smtClean="0"/>
              <a:t>) = (TP + TN) / (P + N)</a:t>
            </a:r>
            <a:endParaRPr lang="zh-TW" altLang="en-US" dirty="0"/>
          </a:p>
        </p:txBody>
      </p:sp>
      <p:sp>
        <p:nvSpPr>
          <p:cNvPr id="4" name="投影片編號版面配置區 3"/>
          <p:cNvSpPr>
            <a:spLocks noGrp="1"/>
          </p:cNvSpPr>
          <p:nvPr>
            <p:ph type="sldNum" sz="quarter" idx="10"/>
          </p:nvPr>
        </p:nvSpPr>
        <p:spPr/>
        <p:txBody>
          <a:bodyPr/>
          <a:lstStyle/>
          <a:p>
            <a:fld id="{818481D3-6815-42F4-851B-2E76A655E3B1}" type="slidenum">
              <a:rPr lang="zh-TW" altLang="en-US" smtClean="0"/>
              <a:pPr/>
              <a:t>54</a:t>
            </a:fld>
            <a:endParaRPr lang="zh-TW" altLang="en-US"/>
          </a:p>
        </p:txBody>
      </p:sp>
    </p:spTree>
    <p:extLst>
      <p:ext uri="{BB962C8B-B14F-4D97-AF65-F5344CB8AC3E}">
        <p14:creationId xmlns:p14="http://schemas.microsoft.com/office/powerpoint/2010/main" val="25791025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u="none" dirty="0" smtClean="0">
                <a:solidFill>
                  <a:schemeClr val="tx1"/>
                </a:solidFill>
                <a:hlinkClick r:id="rId3" invalidUrl="http://www.nrst.url.tw/7bulletin/38/%E7%BF%81%E6%97%AD%E6%83%A0-Receiver operating characteristic (ROC) curve%E8%88%87%E6%B1%BA%E5%AE%9A%E6%9C%80%E4%BD%B3%E8%A8%BA%E6%96%B7%E7%9A%84%E6%88%AA%E6%96%B7%E9%BB%9E.pdf"/>
              </a:rPr>
              <a:t>Receiver </a:t>
            </a:r>
            <a:r>
              <a:rPr lang="en-US" b="0" u="none" dirty="0" smtClean="0">
                <a:solidFill>
                  <a:schemeClr val="tx1"/>
                </a:solidFill>
                <a:hlinkClick r:id="rId4" invalidUrl="http://www.nrst.url.tw/7bulletin/38/%E7%BF%81%E6%97%AD%E6%83%A0-Receiver operating characteristic (ROC) curve%E8%88%87%E6%B1%BA%E5%AE%9A%E6%9C%80%E4%BD%B3%E8%A8%BA%E6%96%B7%E7%9A%84%E6%88%AA%E6%96%B7%E9%BB%9E.pdf"/>
              </a:rPr>
              <a:t>operating characteristic </a:t>
            </a:r>
            <a:endParaRPr lang="en-US" b="0" u="none" dirty="0" smtClean="0">
              <a:solidFill>
                <a:schemeClr val="tx1"/>
              </a:solidFill>
            </a:endParaRPr>
          </a:p>
          <a:p>
            <a:endParaRPr lang="en-US" altLang="zh-TW" dirty="0" smtClean="0"/>
          </a:p>
          <a:p>
            <a:r>
              <a:rPr lang="en-US" altLang="zh-TW" dirty="0" smtClean="0"/>
              <a:t>ideally: True positive rate -&gt; 1 and False</a:t>
            </a:r>
            <a:r>
              <a:rPr lang="en-US" altLang="zh-TW" baseline="0" dirty="0" smtClean="0"/>
              <a:t> positive rate -&gt; 0</a:t>
            </a:r>
          </a:p>
          <a:p>
            <a:endParaRPr lang="en-US" altLang="zh-TW" baseline="0" dirty="0" smtClean="0"/>
          </a:p>
          <a:p>
            <a:r>
              <a:rPr lang="zh-TW" altLang="en-US" dirty="0" smtClean="0"/>
              <a:t>配對策略</a:t>
            </a:r>
            <a:endParaRPr lang="en-US" altLang="zh-TW" dirty="0" smtClean="0"/>
          </a:p>
          <a:p>
            <a:r>
              <a:rPr lang="en-US" altLang="zh-TW" dirty="0" smtClean="0"/>
              <a:t>ROC</a:t>
            </a:r>
            <a:r>
              <a:rPr lang="zh-TW" altLang="en-US" dirty="0" smtClean="0"/>
              <a:t>接收者操作特徵曲線  和它的相關比率</a:t>
            </a:r>
            <a:endParaRPr lang="en-US" altLang="zh-TW" dirty="0" smtClean="0"/>
          </a:p>
          <a:p>
            <a:pPr marL="228600" indent="-228600">
              <a:buAutoNum type="alphaLcPeriod"/>
            </a:pPr>
            <a:r>
              <a:rPr lang="zh-TW" altLang="en-US" dirty="0" smtClean="0"/>
              <a:t>接收者操作特徵曲線</a:t>
            </a:r>
            <a:r>
              <a:rPr lang="en-US" altLang="zh-TW" dirty="0" smtClean="0"/>
              <a:t> </a:t>
            </a:r>
            <a:r>
              <a:rPr lang="zh-TW" altLang="en-US" dirty="0" smtClean="0"/>
              <a:t>畫出真正陽性率相對於假陽性率對特定特徵攫取與配對演算法的組合。理想上真正陽性率應該接近</a:t>
            </a:r>
            <a:r>
              <a:rPr lang="en-US" altLang="zh-TW" dirty="0" smtClean="0"/>
              <a:t>1</a:t>
            </a:r>
            <a:r>
              <a:rPr lang="zh-TW" altLang="en-US" dirty="0" smtClean="0"/>
              <a:t>，同時假陽性率應該接近</a:t>
            </a:r>
            <a:r>
              <a:rPr lang="en-US" altLang="zh-TW" dirty="0" smtClean="0"/>
              <a:t>0</a:t>
            </a:r>
            <a:r>
              <a:rPr lang="zh-TW" altLang="en-US" dirty="0" smtClean="0"/>
              <a:t>。接收者操作特徵曲線的下面的面積是常常用來當成演算法的性能的單量標準。其他時候有時用相同錯誤率。</a:t>
            </a:r>
            <a:endParaRPr lang="en-US" altLang="zh-TW" dirty="0" smtClean="0"/>
          </a:p>
          <a:p>
            <a:pPr marL="228600" indent="-228600">
              <a:buAutoNum type="alphaLcPeriod"/>
            </a:pPr>
            <a:r>
              <a:rPr lang="zh-TW" altLang="en-US" dirty="0" smtClean="0"/>
              <a:t>陽性與陰性的分佈是特徵距離</a:t>
            </a:r>
            <a:r>
              <a:rPr lang="en-US" altLang="zh-TW" dirty="0" smtClean="0"/>
              <a:t>d</a:t>
            </a:r>
            <a:r>
              <a:rPr lang="zh-TW" altLang="en-US" dirty="0" smtClean="0"/>
              <a:t>的函數。當門檻值</a:t>
            </a:r>
            <a:r>
              <a:rPr lang="en-US" altLang="zh-TW" dirty="0" smtClean="0"/>
              <a:t>theta</a:t>
            </a:r>
            <a:r>
              <a:rPr lang="zh-TW" altLang="en-US" baseline="0" dirty="0" smtClean="0"/>
              <a:t>增加時，真正陽性</a:t>
            </a:r>
            <a:r>
              <a:rPr lang="en-US" altLang="zh-TW" baseline="0" dirty="0" smtClean="0"/>
              <a:t>(TP)</a:t>
            </a:r>
            <a:r>
              <a:rPr lang="zh-TW" altLang="en-US" baseline="0" dirty="0" smtClean="0"/>
              <a:t>與假陽性</a:t>
            </a:r>
            <a:r>
              <a:rPr lang="en-US" altLang="zh-TW" baseline="0" dirty="0" smtClean="0"/>
              <a:t>(FP)</a:t>
            </a:r>
            <a:r>
              <a:rPr lang="zh-TW" altLang="en-US" baseline="0" dirty="0" smtClean="0"/>
              <a:t>個數會增加。</a:t>
            </a:r>
            <a:endParaRPr lang="zh-TW" altLang="en-US" dirty="0"/>
          </a:p>
        </p:txBody>
      </p:sp>
      <p:sp>
        <p:nvSpPr>
          <p:cNvPr id="4" name="投影片編號版面配置區 3"/>
          <p:cNvSpPr>
            <a:spLocks noGrp="1"/>
          </p:cNvSpPr>
          <p:nvPr>
            <p:ph type="sldNum" sz="quarter" idx="10"/>
          </p:nvPr>
        </p:nvSpPr>
        <p:spPr/>
        <p:txBody>
          <a:bodyPr/>
          <a:lstStyle/>
          <a:p>
            <a:fld id="{818481D3-6815-42F4-851B-2E76A655E3B1}" type="slidenum">
              <a:rPr lang="zh-TW" altLang="en-US" smtClean="0"/>
              <a:pPr/>
              <a:t>55</a:t>
            </a:fld>
            <a:endParaRPr lang="zh-TW" altLang="en-US"/>
          </a:p>
        </p:txBody>
      </p:sp>
    </p:spTree>
    <p:extLst>
      <p:ext uri="{BB962C8B-B14F-4D97-AF65-F5344CB8AC3E}">
        <p14:creationId xmlns:p14="http://schemas.microsoft.com/office/powerpoint/2010/main" val="107568975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en-US" dirty="0" smtClean="0"/>
              <a:t>配對策略</a:t>
            </a:r>
            <a:endParaRPr lang="en-US" altLang="zh-TW" dirty="0" smtClean="0"/>
          </a:p>
          <a:p>
            <a:endParaRPr lang="en-US" altLang="zh-TW" dirty="0" smtClean="0"/>
          </a:p>
          <a:p>
            <a:r>
              <a:rPr lang="zh-TW" altLang="en-US" dirty="0" smtClean="0"/>
              <a:t>其他的方法</a:t>
            </a:r>
            <a:endParaRPr lang="en-US" altLang="zh-TW" dirty="0" smtClean="0"/>
          </a:p>
          <a:p>
            <a:r>
              <a:rPr lang="zh-TW" altLang="en-US" dirty="0" smtClean="0"/>
              <a:t>最近的鄰居</a:t>
            </a:r>
            <a:endParaRPr lang="en-US" altLang="zh-TW" dirty="0" smtClean="0"/>
          </a:p>
          <a:p>
            <a:r>
              <a:rPr lang="zh-TW" altLang="en-US" dirty="0" smtClean="0"/>
              <a:t>最近的鄰居距離比率</a:t>
            </a:r>
            <a:endParaRPr lang="en-US" altLang="zh-TW" dirty="0" smtClean="0"/>
          </a:p>
          <a:p>
            <a:endParaRPr lang="en-US" dirty="0" smtClean="0"/>
          </a:p>
          <a:p>
            <a:r>
              <a:rPr lang="en-US" dirty="0" smtClean="0"/>
              <a:t>D1,d2 </a:t>
            </a:r>
            <a:r>
              <a:rPr lang="zh-TW" altLang="en-US" dirty="0" smtClean="0"/>
              <a:t>最近與第二近的距離</a:t>
            </a:r>
            <a:endParaRPr lang="en-US" altLang="zh-TW" dirty="0" smtClean="0"/>
          </a:p>
          <a:p>
            <a:r>
              <a:rPr lang="en-US" dirty="0" smtClean="0"/>
              <a:t>DA</a:t>
            </a:r>
            <a:r>
              <a:rPr lang="zh-TW" altLang="en-US" baseline="0" dirty="0" smtClean="0"/>
              <a:t> 目標描述</a:t>
            </a:r>
            <a:endParaRPr lang="en-US" altLang="zh-TW" baseline="0" dirty="0" smtClean="0"/>
          </a:p>
          <a:p>
            <a:r>
              <a:rPr lang="en-US" baseline="0" dirty="0" smtClean="0"/>
              <a:t>DB DC: DA</a:t>
            </a:r>
            <a:r>
              <a:rPr lang="zh-TW" altLang="en-US" baseline="0" dirty="0" smtClean="0"/>
              <a:t>的兩個最近鄰居</a:t>
            </a:r>
            <a:endParaRPr lang="en-US" altLang="zh-TW"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18481D3-6815-42F4-851B-2E76A655E3B1}" type="slidenum">
              <a:rPr lang="zh-TW" altLang="en-US" smtClean="0"/>
              <a:pPr/>
              <a:t>56</a:t>
            </a:fld>
            <a:endParaRPr lang="zh-TW" altLang="en-US"/>
          </a:p>
        </p:txBody>
      </p:sp>
    </p:spTree>
    <p:extLst>
      <p:ext uri="{BB962C8B-B14F-4D97-AF65-F5344CB8AC3E}">
        <p14:creationId xmlns:p14="http://schemas.microsoft.com/office/powerpoint/2010/main" val="131003258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smtClean="0"/>
              <a:t>NNDR: used when dealing</a:t>
            </a:r>
            <a:r>
              <a:rPr lang="en-US" altLang="zh-TW" baseline="0" dirty="0" smtClean="0"/>
              <a:t> with a collection of images</a:t>
            </a:r>
          </a:p>
          <a:p>
            <a:r>
              <a:rPr lang="en-US" altLang="zh-TW" baseline="0" dirty="0" smtClean="0"/>
              <a:t>If the distance of nearest feature not “MUCH” less than the second nearest feature, it means that this descriptor has no precise matching.</a:t>
            </a:r>
          </a:p>
          <a:p>
            <a:endParaRPr lang="en-US" altLang="zh-TW" baseline="0" dirty="0" smtClean="0"/>
          </a:p>
          <a:p>
            <a:r>
              <a:rPr lang="zh-TW" altLang="en-US" dirty="0" smtClean="0"/>
              <a:t>配對策略</a:t>
            </a:r>
            <a:endParaRPr lang="en-US" altLang="zh-TW" dirty="0" smtClean="0"/>
          </a:p>
          <a:p>
            <a:endParaRPr lang="en-US" altLang="zh-TW" dirty="0" smtClean="0"/>
          </a:p>
          <a:p>
            <a:r>
              <a:rPr lang="zh-TW" altLang="en-US" dirty="0" smtClean="0"/>
              <a:t>固定門檻值，最近鄰居與最近鄰居距離比率配對。用固定的距離門檻值（虛線圓圈），描述</a:t>
            </a:r>
            <a:r>
              <a:rPr lang="en-US" altLang="zh-TW" dirty="0" smtClean="0"/>
              <a:t>Da</a:t>
            </a:r>
            <a:r>
              <a:rPr lang="zh-TW" altLang="en-US" dirty="0" smtClean="0"/>
              <a:t>失敗配對</a:t>
            </a:r>
            <a:r>
              <a:rPr lang="en-US" altLang="zh-TW" dirty="0" smtClean="0"/>
              <a:t>Db</a:t>
            </a:r>
            <a:r>
              <a:rPr lang="zh-TW" altLang="en-US" dirty="0" smtClean="0"/>
              <a:t>而且</a:t>
            </a:r>
            <a:r>
              <a:rPr lang="en-US" altLang="zh-TW" dirty="0" err="1" smtClean="0"/>
              <a:t>Dd</a:t>
            </a:r>
            <a:r>
              <a:rPr lang="zh-TW" altLang="en-US" dirty="0" smtClean="0"/>
              <a:t>錯誤配對</a:t>
            </a:r>
            <a:r>
              <a:rPr lang="en-US" altLang="zh-TW" dirty="0" smtClean="0"/>
              <a:t>DC</a:t>
            </a:r>
            <a:r>
              <a:rPr lang="zh-TW" altLang="en-US" dirty="0" smtClean="0"/>
              <a:t>與</a:t>
            </a:r>
            <a:r>
              <a:rPr lang="en-US" altLang="zh-TW" dirty="0" smtClean="0"/>
              <a:t>DE</a:t>
            </a:r>
            <a:r>
              <a:rPr lang="zh-TW" altLang="en-US" dirty="0" smtClean="0"/>
              <a:t>。如果我們選最近鄰居，</a:t>
            </a:r>
            <a:r>
              <a:rPr lang="en-US" altLang="zh-TW" dirty="0" smtClean="0"/>
              <a:t>Da</a:t>
            </a:r>
            <a:r>
              <a:rPr lang="zh-TW" altLang="en-US" dirty="0" smtClean="0"/>
              <a:t>正確配對</a:t>
            </a:r>
            <a:r>
              <a:rPr lang="en-US" altLang="zh-TW" dirty="0" smtClean="0"/>
              <a:t>DB</a:t>
            </a:r>
            <a:r>
              <a:rPr lang="zh-TW" altLang="en-US" dirty="0" smtClean="0"/>
              <a:t>，可是</a:t>
            </a:r>
            <a:r>
              <a:rPr lang="en-US" altLang="zh-TW" dirty="0" err="1" smtClean="0"/>
              <a:t>Dd</a:t>
            </a:r>
            <a:r>
              <a:rPr lang="zh-TW" altLang="en-US" dirty="0" smtClean="0"/>
              <a:t>錯誤配對</a:t>
            </a:r>
            <a:r>
              <a:rPr lang="en-US" altLang="zh-TW" dirty="0" smtClean="0"/>
              <a:t>DC</a:t>
            </a:r>
            <a:r>
              <a:rPr lang="zh-TW" altLang="en-US" dirty="0" smtClean="0"/>
              <a:t>。用最近鄰居距離比率配對</a:t>
            </a:r>
            <a:r>
              <a:rPr lang="en-US" altLang="zh-TW" dirty="0" smtClean="0"/>
              <a:t>(NNDR)</a:t>
            </a:r>
            <a:r>
              <a:rPr lang="zh-TW" altLang="en-US" dirty="0" smtClean="0"/>
              <a:t>，小的</a:t>
            </a:r>
            <a:r>
              <a:rPr lang="en-US" altLang="zh-TW" dirty="0" smtClean="0"/>
              <a:t>NNDR</a:t>
            </a:r>
            <a:r>
              <a:rPr lang="en-US" altLang="zh-TW" baseline="0" dirty="0" smtClean="0"/>
              <a:t> d1/d2</a:t>
            </a:r>
            <a:r>
              <a:rPr lang="zh-TW" altLang="en-US" baseline="0" dirty="0" smtClean="0"/>
              <a:t> 正確配對</a:t>
            </a:r>
            <a:r>
              <a:rPr lang="en-US" altLang="zh-TW" baseline="0" dirty="0" smtClean="0"/>
              <a:t>DA</a:t>
            </a:r>
            <a:r>
              <a:rPr lang="zh-TW" altLang="en-US" baseline="0" dirty="0" smtClean="0"/>
              <a:t>跟</a:t>
            </a:r>
            <a:r>
              <a:rPr lang="en-US" altLang="zh-TW" baseline="0" dirty="0" smtClean="0"/>
              <a:t>DB</a:t>
            </a:r>
            <a:r>
              <a:rPr lang="zh-TW" altLang="en-US" baseline="0" dirty="0" smtClean="0"/>
              <a:t>，大的</a:t>
            </a:r>
            <a:r>
              <a:rPr lang="en-US" altLang="zh-TW" baseline="0" dirty="0" smtClean="0"/>
              <a:t>NNDR d1’/d2`</a:t>
            </a:r>
            <a:r>
              <a:rPr lang="zh-TW" altLang="en-US" baseline="0" dirty="0" smtClean="0"/>
              <a:t> 正確拒絕配對</a:t>
            </a:r>
            <a:r>
              <a:rPr lang="en-US" altLang="zh-TW" baseline="0" dirty="0" smtClean="0"/>
              <a:t>DD</a:t>
            </a:r>
            <a:r>
              <a:rPr lang="zh-TW" altLang="en-US" baseline="0" dirty="0" smtClean="0"/>
              <a:t>。</a:t>
            </a:r>
            <a:endParaRPr lang="en-US" altLang="zh-TW" dirty="0" smtClean="0"/>
          </a:p>
        </p:txBody>
      </p:sp>
      <p:sp>
        <p:nvSpPr>
          <p:cNvPr id="4" name="投影片編號版面配置區 3"/>
          <p:cNvSpPr>
            <a:spLocks noGrp="1"/>
          </p:cNvSpPr>
          <p:nvPr>
            <p:ph type="sldNum" sz="quarter" idx="10"/>
          </p:nvPr>
        </p:nvSpPr>
        <p:spPr/>
        <p:txBody>
          <a:bodyPr/>
          <a:lstStyle/>
          <a:p>
            <a:fld id="{818481D3-6815-42F4-851B-2E76A655E3B1}" type="slidenum">
              <a:rPr lang="zh-TW" altLang="en-US" smtClean="0"/>
              <a:pPr/>
              <a:t>57</a:t>
            </a:fld>
            <a:endParaRPr lang="zh-TW" altLang="en-US"/>
          </a:p>
        </p:txBody>
      </p:sp>
    </p:spTree>
    <p:extLst>
      <p:ext uri="{BB962C8B-B14F-4D97-AF65-F5344CB8AC3E}">
        <p14:creationId xmlns:p14="http://schemas.microsoft.com/office/powerpoint/2010/main" val="160033822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en-US" dirty="0" smtClean="0"/>
              <a:t>配對策略</a:t>
            </a:r>
            <a:endParaRPr lang="en-US" altLang="zh-TW" dirty="0" smtClean="0"/>
          </a:p>
          <a:p>
            <a:endParaRPr lang="en-US" dirty="0" smtClean="0"/>
          </a:p>
          <a:p>
            <a:r>
              <a:rPr lang="en-US" altLang="zh-TW" dirty="0" smtClean="0"/>
              <a:t>a. </a:t>
            </a:r>
            <a:r>
              <a:rPr lang="zh-TW" altLang="en-US" dirty="0" smtClean="0"/>
              <a:t>固定門檻值</a:t>
            </a:r>
            <a:endParaRPr lang="en-US" altLang="zh-TW" dirty="0" smtClean="0"/>
          </a:p>
          <a:p>
            <a:endParaRPr lang="en-US" altLang="zh-TW" dirty="0" smtClean="0"/>
          </a:p>
          <a:p>
            <a:r>
              <a:rPr lang="en-US" altLang="zh-TW" dirty="0" smtClean="0"/>
              <a:t>b. </a:t>
            </a:r>
            <a:r>
              <a:rPr lang="zh-TW" altLang="en-US" dirty="0" smtClean="0"/>
              <a:t>最近鄰居</a:t>
            </a:r>
            <a:endParaRPr lang="en-US" altLang="zh-TW" dirty="0" smtClean="0"/>
          </a:p>
          <a:p>
            <a:endParaRPr lang="en-US" altLang="zh-TW" dirty="0" smtClean="0"/>
          </a:p>
          <a:p>
            <a:r>
              <a:rPr lang="en-US" altLang="zh-TW" dirty="0" smtClean="0"/>
              <a:t>C.</a:t>
            </a:r>
            <a:r>
              <a:rPr lang="en-US" altLang="zh-TW" baseline="0" dirty="0" smtClean="0"/>
              <a:t> </a:t>
            </a:r>
            <a:r>
              <a:rPr lang="zh-TW" altLang="en-US" baseline="0" dirty="0" smtClean="0"/>
              <a:t>最近鄰居距離比率</a:t>
            </a:r>
            <a:endParaRPr lang="en-US" altLang="zh-TW" dirty="0" smtClean="0"/>
          </a:p>
        </p:txBody>
      </p:sp>
      <p:sp>
        <p:nvSpPr>
          <p:cNvPr id="4" name="Slide Number Placeholder 3"/>
          <p:cNvSpPr>
            <a:spLocks noGrp="1"/>
          </p:cNvSpPr>
          <p:nvPr>
            <p:ph type="sldNum" sz="quarter" idx="10"/>
          </p:nvPr>
        </p:nvSpPr>
        <p:spPr/>
        <p:txBody>
          <a:bodyPr/>
          <a:lstStyle/>
          <a:p>
            <a:fld id="{818481D3-6815-42F4-851B-2E76A655E3B1}" type="slidenum">
              <a:rPr lang="zh-TW" altLang="en-US" smtClean="0"/>
              <a:pPr/>
              <a:t>58</a:t>
            </a:fld>
            <a:endParaRPr lang="zh-TW" altLang="en-US"/>
          </a:p>
        </p:txBody>
      </p:sp>
    </p:spTree>
    <p:extLst>
      <p:ext uri="{BB962C8B-B14F-4D97-AF65-F5344CB8AC3E}">
        <p14:creationId xmlns:p14="http://schemas.microsoft.com/office/powerpoint/2010/main" val="186313241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Split plane</a:t>
            </a:r>
            <a:r>
              <a:rPr lang="en-US" baseline="0" dirty="0" smtClean="0"/>
              <a:t> along axis-aligned (</a:t>
            </a:r>
            <a:r>
              <a:rPr lang="en-US" baseline="0" dirty="0" err="1" smtClean="0"/>
              <a:t>hor</a:t>
            </a:r>
            <a:r>
              <a:rPr lang="en-US" baseline="0" dirty="0" smtClean="0"/>
              <a:t> or </a:t>
            </a:r>
            <a:r>
              <a:rPr lang="en-US" baseline="0" dirty="0" err="1" smtClean="0"/>
              <a:t>vert</a:t>
            </a:r>
            <a:r>
              <a:rPr lang="en-US" baseline="0" dirty="0" smtClean="0"/>
              <a:t>) cutting planes</a:t>
            </a:r>
          </a:p>
          <a:p>
            <a:r>
              <a:rPr lang="en-US" baseline="0" dirty="0" smtClean="0"/>
              <a:t>(dimension, split value)</a:t>
            </a:r>
          </a:p>
          <a:p>
            <a:r>
              <a:rPr lang="en-US" baseline="0" dirty="0" smtClean="0"/>
              <a:t>Splits arranged so that it balance the tree (keep max depth small)</a:t>
            </a:r>
          </a:p>
          <a:p>
            <a:endParaRPr lang="en-US" baseline="0" dirty="0" smtClean="0"/>
          </a:p>
          <a:p>
            <a:r>
              <a:rPr lang="zh-TW" altLang="en-US" baseline="0" dirty="0" smtClean="0"/>
              <a:t>配對策略</a:t>
            </a:r>
            <a:endParaRPr lang="en-US" altLang="zh-TW" baseline="0" dirty="0" smtClean="0"/>
          </a:p>
          <a:p>
            <a:endParaRPr lang="en-US" baseline="0" dirty="0" smtClean="0"/>
          </a:p>
          <a:p>
            <a:r>
              <a:rPr lang="zh-TW" altLang="en-US" dirty="0" smtClean="0"/>
              <a:t>索引結構</a:t>
            </a:r>
            <a:endParaRPr lang="en-US" altLang="zh-TW" dirty="0" smtClean="0"/>
          </a:p>
          <a:p>
            <a:r>
              <a:rPr lang="zh-TW" altLang="en-US" dirty="0" smtClean="0"/>
              <a:t>多維度搜尋樹</a:t>
            </a:r>
            <a:endParaRPr lang="en-US" altLang="zh-TW" dirty="0" smtClean="0"/>
          </a:p>
          <a:p>
            <a:r>
              <a:rPr lang="zh-TW" altLang="en-US" dirty="0" smtClean="0"/>
              <a:t>多維度散列</a:t>
            </a:r>
            <a:endParaRPr lang="en-US" altLang="zh-TW" dirty="0" smtClean="0"/>
          </a:p>
          <a:p>
            <a:endParaRPr lang="en-US" dirty="0" smtClean="0"/>
          </a:p>
          <a:p>
            <a:endParaRPr lang="en-US" dirty="0" smtClean="0"/>
          </a:p>
          <a:p>
            <a:r>
              <a:rPr lang="en-US" dirty="0" smtClean="0"/>
              <a:t>K-d</a:t>
            </a:r>
            <a:r>
              <a:rPr lang="zh-TW" altLang="en-US" dirty="0" smtClean="0"/>
              <a:t>維度樹與最好籃子先</a:t>
            </a:r>
            <a:r>
              <a:rPr lang="en-US" altLang="zh-TW" dirty="0" smtClean="0"/>
              <a:t>(BBF)</a:t>
            </a:r>
            <a:r>
              <a:rPr lang="zh-TW" altLang="en-US" dirty="0" smtClean="0"/>
              <a:t>搜尋</a:t>
            </a:r>
            <a:endParaRPr lang="en-US" altLang="zh-TW" dirty="0" smtClean="0"/>
          </a:p>
          <a:p>
            <a:pPr marL="228600" indent="-228600">
              <a:buAutoNum type="alphaLcPeriod"/>
            </a:pPr>
            <a:r>
              <a:rPr lang="zh-TW" altLang="en-US" dirty="0" smtClean="0"/>
              <a:t>軸對準的切平面的空間安排</a:t>
            </a:r>
            <a:r>
              <a:rPr lang="zh-TW" altLang="en-US" baseline="0" dirty="0" smtClean="0"/>
              <a:t> 用虛線表示。獨立資料點表示成小鑽石</a:t>
            </a:r>
            <a:endParaRPr lang="en-US" altLang="zh-TW" baseline="0" dirty="0" smtClean="0"/>
          </a:p>
          <a:p>
            <a:pPr marL="228600" indent="-228600">
              <a:buAutoNum type="alphaLcPeriod"/>
            </a:pPr>
            <a:r>
              <a:rPr lang="zh-TW" altLang="en-US" baseline="0" dirty="0" smtClean="0"/>
              <a:t>一樣的區分可以表示成為樹，每個內節點表示軸對準的切平面</a:t>
            </a:r>
            <a:r>
              <a:rPr lang="en-US" altLang="zh-TW" baseline="0" dirty="0" smtClean="0"/>
              <a:t>(</a:t>
            </a:r>
            <a:r>
              <a:rPr lang="zh-TW" altLang="en-US" baseline="0" dirty="0" smtClean="0"/>
              <a:t>例如最上面的節點切在維度</a:t>
            </a:r>
            <a:r>
              <a:rPr lang="en-US" altLang="zh-TW" baseline="0" dirty="0" smtClean="0"/>
              <a:t>d1</a:t>
            </a:r>
            <a:r>
              <a:rPr lang="zh-TW" altLang="en-US" baseline="0" dirty="0" smtClean="0"/>
              <a:t>在值</a:t>
            </a:r>
            <a:r>
              <a:rPr lang="en-US" altLang="zh-TW" baseline="0" dirty="0" smtClean="0"/>
              <a:t>.34</a:t>
            </a:r>
            <a:r>
              <a:rPr lang="zh-TW" altLang="en-US" baseline="0" dirty="0" smtClean="0"/>
              <a:t>）而且每個葉子節點是一個資料點。</a:t>
            </a:r>
            <a:r>
              <a:rPr lang="en-US" altLang="zh-TW" baseline="0" dirty="0" smtClean="0"/>
              <a:t>BBF</a:t>
            </a:r>
            <a:r>
              <a:rPr lang="zh-TW" altLang="en-US" baseline="0" dirty="0" smtClean="0"/>
              <a:t>搜尋時，詢問點（用加＋表示）先看它的包含籃子</a:t>
            </a:r>
            <a:r>
              <a:rPr lang="en-US" altLang="zh-TW" baseline="0" dirty="0" smtClean="0"/>
              <a:t>D</a:t>
            </a:r>
            <a:r>
              <a:rPr lang="zh-TW" altLang="en-US" baseline="0" dirty="0" smtClean="0"/>
              <a:t>然後最近鄰近籃子</a:t>
            </a:r>
            <a:r>
              <a:rPr lang="en-US" altLang="zh-TW" baseline="0" dirty="0" smtClean="0"/>
              <a:t>B</a:t>
            </a:r>
            <a:r>
              <a:rPr lang="zh-TW" altLang="en-US" baseline="0" dirty="0" smtClean="0"/>
              <a:t>，而不是在樹</a:t>
            </a:r>
            <a:r>
              <a:rPr lang="en-US" altLang="zh-TW" baseline="0" dirty="0" smtClean="0"/>
              <a:t>C</a:t>
            </a:r>
            <a:r>
              <a:rPr lang="zh-TW" altLang="en-US" baseline="0" dirty="0" smtClean="0"/>
              <a:t>裡的最近鄰居。</a:t>
            </a:r>
            <a:endParaRPr lang="en-US" dirty="0" smtClean="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818481D3-6815-42F4-851B-2E76A655E3B1}" type="slidenum">
              <a:rPr lang="zh-TW" altLang="en-US" smtClean="0"/>
              <a:pPr/>
              <a:t>59</a:t>
            </a:fld>
            <a:endParaRPr lang="zh-TW" altLang="en-US"/>
          </a:p>
        </p:txBody>
      </p:sp>
    </p:spTree>
    <p:extLst>
      <p:ext uri="{BB962C8B-B14F-4D97-AF65-F5344CB8AC3E}">
        <p14:creationId xmlns:p14="http://schemas.microsoft.com/office/powerpoint/2010/main" val="3088646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en-US" dirty="0" smtClean="0"/>
              <a:t>點 與 小塊</a:t>
            </a:r>
            <a:endParaRPr lang="en-US" altLang="zh-TW" dirty="0" smtClean="0"/>
          </a:p>
          <a:p>
            <a:endParaRPr lang="en-US" dirty="0" smtClean="0"/>
          </a:p>
          <a:p>
            <a:r>
              <a:rPr lang="zh-TW" altLang="en-US" dirty="0" smtClean="0"/>
              <a:t>有兩種主要的方法</a:t>
            </a:r>
            <a:endParaRPr lang="en-US" altLang="zh-TW" dirty="0" smtClean="0"/>
          </a:p>
          <a:p>
            <a:endParaRPr lang="en-US" dirty="0" smtClean="0"/>
          </a:p>
          <a:p>
            <a:r>
              <a:rPr lang="zh-TW" altLang="en-US" dirty="0" smtClean="0"/>
              <a:t>從一張影像要找特徵可以準確追踪使用局域搜尋技術 例如 視訊 系列</a:t>
            </a:r>
            <a:endParaRPr lang="en-US" altLang="zh-TW" dirty="0" smtClean="0"/>
          </a:p>
          <a:p>
            <a:endParaRPr lang="en-US" altLang="zh-TW" dirty="0" smtClean="0"/>
          </a:p>
          <a:p>
            <a:r>
              <a:rPr lang="zh-TW" altLang="en-US" dirty="0" smtClean="0"/>
              <a:t>獨立偵測特徵在所有影像內，然後配對特徵的基於它們的區域外貌 例如 縫合全景 ，建立對應 </a:t>
            </a:r>
            <a:endParaRPr lang="en-US" altLang="zh-TW" dirty="0" smtClean="0"/>
          </a:p>
        </p:txBody>
      </p:sp>
      <p:sp>
        <p:nvSpPr>
          <p:cNvPr id="4" name="Slide Number Placeholder 3"/>
          <p:cNvSpPr>
            <a:spLocks noGrp="1"/>
          </p:cNvSpPr>
          <p:nvPr>
            <p:ph type="sldNum" sz="quarter" idx="10"/>
          </p:nvPr>
        </p:nvSpPr>
        <p:spPr/>
        <p:txBody>
          <a:bodyPr/>
          <a:lstStyle/>
          <a:p>
            <a:fld id="{818481D3-6815-42F4-851B-2E76A655E3B1}" type="slidenum">
              <a:rPr lang="zh-TW" altLang="en-US" smtClean="0"/>
              <a:pPr/>
              <a:t>6</a:t>
            </a:fld>
            <a:endParaRPr lang="zh-TW" altLang="en-US"/>
          </a:p>
        </p:txBody>
      </p:sp>
    </p:spTree>
    <p:extLst>
      <p:ext uri="{BB962C8B-B14F-4D97-AF65-F5344CB8AC3E}">
        <p14:creationId xmlns:p14="http://schemas.microsoft.com/office/powerpoint/2010/main" val="162651998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en-US" dirty="0" smtClean="0"/>
              <a:t>特徵追蹤</a:t>
            </a:r>
            <a:endParaRPr lang="en-US" altLang="zh-TW" dirty="0" smtClean="0"/>
          </a:p>
          <a:p>
            <a:endParaRPr lang="en-US" dirty="0" smtClean="0"/>
          </a:p>
          <a:p>
            <a:r>
              <a:rPr lang="zh-TW" altLang="en-US" dirty="0" smtClean="0"/>
              <a:t>先找第一張影像的可能特徵位置的集合，然後在隨後影像搜尋它們的對應位置</a:t>
            </a:r>
            <a:endParaRPr lang="en-US" altLang="zh-TW" dirty="0" smtClean="0"/>
          </a:p>
          <a:p>
            <a:endParaRPr lang="en-US" dirty="0" smtClean="0"/>
          </a:p>
          <a:p>
            <a:r>
              <a:rPr lang="zh-TW" altLang="en-US" dirty="0" smtClean="0"/>
              <a:t>鄰近影像之間的運動與外表變形預期會小</a:t>
            </a:r>
            <a:endParaRPr lang="en-US" altLang="zh-TW" dirty="0" smtClean="0"/>
          </a:p>
          <a:p>
            <a:endParaRPr lang="en-US" dirty="0"/>
          </a:p>
        </p:txBody>
      </p:sp>
      <p:sp>
        <p:nvSpPr>
          <p:cNvPr id="4" name="Slide Number Placeholder 3"/>
          <p:cNvSpPr>
            <a:spLocks noGrp="1"/>
          </p:cNvSpPr>
          <p:nvPr>
            <p:ph type="sldNum" sz="quarter" idx="10"/>
          </p:nvPr>
        </p:nvSpPr>
        <p:spPr/>
        <p:txBody>
          <a:bodyPr/>
          <a:lstStyle/>
          <a:p>
            <a:fld id="{818481D3-6815-42F4-851B-2E76A655E3B1}" type="slidenum">
              <a:rPr lang="zh-TW" altLang="en-US" smtClean="0"/>
              <a:pPr/>
              <a:t>61</a:t>
            </a:fld>
            <a:endParaRPr lang="zh-TW" altLang="en-US"/>
          </a:p>
        </p:txBody>
      </p:sp>
    </p:spTree>
    <p:extLst>
      <p:ext uri="{BB962C8B-B14F-4D97-AF65-F5344CB8AC3E}">
        <p14:creationId xmlns:p14="http://schemas.microsoft.com/office/powerpoint/2010/main" val="187512013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en-US" dirty="0" smtClean="0"/>
              <a:t>特徵追蹤</a:t>
            </a:r>
            <a:endParaRPr lang="en-US" altLang="zh-TW" dirty="0" smtClean="0"/>
          </a:p>
          <a:p>
            <a:endParaRPr lang="en-US" dirty="0" smtClean="0"/>
          </a:p>
          <a:p>
            <a:r>
              <a:rPr lang="zh-TW" altLang="en-US" dirty="0" smtClean="0"/>
              <a:t>選好的特徵追蹤是與選擇好特徵配對是密切相關的</a:t>
            </a:r>
            <a:endParaRPr lang="en-US" altLang="zh-TW" dirty="0" smtClean="0"/>
          </a:p>
          <a:p>
            <a:endParaRPr lang="en-US" dirty="0" smtClean="0"/>
          </a:p>
          <a:p>
            <a:r>
              <a:rPr lang="zh-TW" altLang="en-US" baseline="0" dirty="0" smtClean="0"/>
              <a:t>當搜尋對應小塊時 權重平方差的和性能夠好了</a:t>
            </a:r>
            <a:endParaRPr lang="en-US" dirty="0"/>
          </a:p>
        </p:txBody>
      </p:sp>
      <p:sp>
        <p:nvSpPr>
          <p:cNvPr id="4" name="Slide Number Placeholder 3"/>
          <p:cNvSpPr>
            <a:spLocks noGrp="1"/>
          </p:cNvSpPr>
          <p:nvPr>
            <p:ph type="sldNum" sz="quarter" idx="10"/>
          </p:nvPr>
        </p:nvSpPr>
        <p:spPr/>
        <p:txBody>
          <a:bodyPr/>
          <a:lstStyle/>
          <a:p>
            <a:fld id="{818481D3-6815-42F4-851B-2E76A655E3B1}" type="slidenum">
              <a:rPr lang="zh-TW" altLang="en-US" smtClean="0"/>
              <a:pPr/>
              <a:t>62</a:t>
            </a:fld>
            <a:endParaRPr lang="zh-TW" altLang="en-US"/>
          </a:p>
        </p:txBody>
      </p:sp>
    </p:spTree>
    <p:extLst>
      <p:ext uri="{BB962C8B-B14F-4D97-AF65-F5344CB8AC3E}">
        <p14:creationId xmlns:p14="http://schemas.microsoft.com/office/powerpoint/2010/main" val="180556424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sz="1200" kern="1200" baseline="0" dirty="0" smtClean="0">
                <a:solidFill>
                  <a:schemeClr val="tx1"/>
                </a:solidFill>
                <a:latin typeface="+mn-lt"/>
                <a:ea typeface="+mn-ea"/>
                <a:cs typeface="+mn-cs"/>
              </a:rPr>
              <a:t>The first strategy is prone to failure as the original patch can undergo appearance changes such as </a:t>
            </a:r>
            <a:r>
              <a:rPr lang="en-US" altLang="zh-TW" sz="1200" b="1" kern="1200" baseline="0" dirty="0" smtClean="0">
                <a:solidFill>
                  <a:schemeClr val="tx1"/>
                </a:solidFill>
                <a:latin typeface="+mn-lt"/>
                <a:ea typeface="+mn-ea"/>
                <a:cs typeface="+mn-cs"/>
              </a:rPr>
              <a:t>foreshortening</a:t>
            </a:r>
            <a:r>
              <a:rPr lang="en-US" altLang="zh-TW" sz="1200" kern="1200" baseline="0" dirty="0" smtClean="0">
                <a:solidFill>
                  <a:schemeClr val="tx1"/>
                </a:solidFill>
                <a:latin typeface="+mn-lt"/>
                <a:ea typeface="+mn-ea"/>
                <a:cs typeface="+mn-cs"/>
              </a:rPr>
              <a:t>. </a:t>
            </a:r>
          </a:p>
          <a:p>
            <a:r>
              <a:rPr lang="en-US" altLang="zh-TW" sz="1200" kern="1200" baseline="0" dirty="0" smtClean="0">
                <a:solidFill>
                  <a:schemeClr val="tx1"/>
                </a:solidFill>
                <a:latin typeface="+mn-lt"/>
                <a:ea typeface="+mn-ea"/>
                <a:cs typeface="+mn-cs"/>
              </a:rPr>
              <a:t>The second runs the risk of the feature </a:t>
            </a:r>
            <a:r>
              <a:rPr lang="en-US" altLang="zh-TW" sz="1200" b="1" kern="1200" baseline="0" dirty="0" smtClean="0">
                <a:solidFill>
                  <a:schemeClr val="tx1"/>
                </a:solidFill>
                <a:latin typeface="+mn-lt"/>
                <a:ea typeface="+mn-ea"/>
                <a:cs typeface="+mn-cs"/>
              </a:rPr>
              <a:t>drifting from its original location</a:t>
            </a:r>
            <a:r>
              <a:rPr lang="en-US" altLang="zh-TW" sz="1200" kern="1200" baseline="0" dirty="0" smtClean="0">
                <a:solidFill>
                  <a:schemeClr val="tx1"/>
                </a:solidFill>
                <a:latin typeface="+mn-lt"/>
                <a:ea typeface="+mn-ea"/>
                <a:cs typeface="+mn-cs"/>
              </a:rPr>
              <a:t> to some other location in the image.</a:t>
            </a:r>
          </a:p>
          <a:p>
            <a:r>
              <a:rPr lang="en-US" altLang="zh-TW" dirty="0" smtClean="0"/>
              <a:t>measure dissimilarity:</a:t>
            </a:r>
            <a:r>
              <a:rPr lang="en-US" altLang="zh-TW" baseline="0" dirty="0" smtClean="0"/>
              <a:t> like </a:t>
            </a:r>
            <a:r>
              <a:rPr lang="en-US" altLang="zh-TW" dirty="0" smtClean="0"/>
              <a:t>weighted summed square difference</a:t>
            </a:r>
            <a:r>
              <a:rPr lang="en-US" altLang="zh-TW" baseline="0" dirty="0" smtClean="0"/>
              <a:t> (only translation and measure dissimilarity)</a:t>
            </a:r>
          </a:p>
          <a:p>
            <a:endParaRPr lang="en-US" altLang="zh-TW" baseline="0" dirty="0" smtClean="0"/>
          </a:p>
          <a:p>
            <a:r>
              <a:rPr lang="zh-TW" altLang="en-US" baseline="0" dirty="0" smtClean="0"/>
              <a:t>特徵追蹤</a:t>
            </a:r>
            <a:endParaRPr lang="en-US" altLang="zh-TW" baseline="0" dirty="0" smtClean="0"/>
          </a:p>
          <a:p>
            <a:endParaRPr lang="en-US" altLang="zh-TW" baseline="0" dirty="0" smtClean="0"/>
          </a:p>
          <a:p>
            <a:r>
              <a:rPr lang="zh-TW" altLang="en-US" baseline="0" dirty="0" smtClean="0"/>
              <a:t>如果特徵被追蹤在比較長的影像序列，它們的外表會有大改變。</a:t>
            </a:r>
            <a:endParaRPr lang="en-US" altLang="zh-TW" baseline="0" dirty="0" smtClean="0"/>
          </a:p>
          <a:p>
            <a:endParaRPr lang="en-US" altLang="zh-TW" baseline="0" dirty="0" smtClean="0"/>
          </a:p>
          <a:p>
            <a:r>
              <a:rPr lang="zh-TW" altLang="en-US" dirty="0" smtClean="0"/>
              <a:t>繼續配對最原始的偵測的特徵 </a:t>
            </a:r>
            <a:r>
              <a:rPr lang="en-US" altLang="zh-TW" dirty="0" smtClean="0"/>
              <a:t>(</a:t>
            </a:r>
            <a:r>
              <a:rPr lang="zh-TW" altLang="en-US" dirty="0" smtClean="0"/>
              <a:t>例如 </a:t>
            </a:r>
            <a:r>
              <a:rPr lang="en-US" altLang="zh-TW" dirty="0" err="1" smtClean="0"/>
              <a:t>Kanade</a:t>
            </a:r>
            <a:r>
              <a:rPr lang="zh-TW" altLang="en-US" dirty="0" smtClean="0"/>
              <a:t>－</a:t>
            </a:r>
            <a:r>
              <a:rPr lang="en-US" altLang="zh-TW" dirty="0" smtClean="0"/>
              <a:t>Lucas-</a:t>
            </a:r>
            <a:r>
              <a:rPr lang="en-US" altLang="zh-TW" dirty="0" err="1" smtClean="0"/>
              <a:t>Tomasi</a:t>
            </a:r>
            <a:r>
              <a:rPr lang="zh-TW" altLang="en-US" dirty="0" smtClean="0"/>
              <a:t> </a:t>
            </a:r>
            <a:r>
              <a:rPr lang="en-US" altLang="zh-TW" dirty="0" smtClean="0"/>
              <a:t>(KLT)</a:t>
            </a:r>
            <a:r>
              <a:rPr lang="en-US" altLang="zh-TW" baseline="0" dirty="0" smtClean="0"/>
              <a:t> </a:t>
            </a:r>
            <a:r>
              <a:rPr lang="zh-TW" altLang="en-US" baseline="0" dirty="0" smtClean="0"/>
              <a:t>追蹤器</a:t>
            </a:r>
            <a:r>
              <a:rPr lang="en-US" altLang="zh-TW" baseline="0" dirty="0" smtClean="0"/>
              <a:t>)</a:t>
            </a:r>
            <a:endParaRPr lang="en-US" altLang="zh-TW" dirty="0" smtClean="0"/>
          </a:p>
          <a:p>
            <a:endParaRPr lang="en-US" altLang="zh-TW" dirty="0" smtClean="0"/>
          </a:p>
          <a:p>
            <a:r>
              <a:rPr lang="zh-TW" altLang="en-US" dirty="0" smtClean="0"/>
              <a:t>在每個隨後影像在配對位置重新取樣</a:t>
            </a:r>
            <a:endParaRPr lang="en-US" altLang="zh-TW" dirty="0" smtClean="0"/>
          </a:p>
          <a:p>
            <a:endParaRPr lang="en-US" altLang="zh-TW" dirty="0" smtClean="0"/>
          </a:p>
          <a:p>
            <a:r>
              <a:rPr lang="zh-TW" altLang="en-US" dirty="0" smtClean="0"/>
              <a:t>用仿射運動模型來量測差異</a:t>
            </a:r>
            <a:endParaRPr lang="en-US" altLang="zh-TW" dirty="0" smtClean="0"/>
          </a:p>
        </p:txBody>
      </p:sp>
      <p:sp>
        <p:nvSpPr>
          <p:cNvPr id="4" name="投影片編號版面配置區 3"/>
          <p:cNvSpPr>
            <a:spLocks noGrp="1"/>
          </p:cNvSpPr>
          <p:nvPr>
            <p:ph type="sldNum" sz="quarter" idx="10"/>
          </p:nvPr>
        </p:nvSpPr>
        <p:spPr/>
        <p:txBody>
          <a:bodyPr/>
          <a:lstStyle/>
          <a:p>
            <a:fld id="{818481D3-6815-42F4-851B-2E76A655E3B1}" type="slidenum">
              <a:rPr lang="zh-TW" altLang="en-US" smtClean="0"/>
              <a:pPr/>
              <a:t>63</a:t>
            </a:fld>
            <a:endParaRPr lang="zh-TW" altLang="en-US"/>
          </a:p>
        </p:txBody>
      </p:sp>
    </p:spTree>
    <p:extLst>
      <p:ext uri="{BB962C8B-B14F-4D97-AF65-F5344CB8AC3E}">
        <p14:creationId xmlns:p14="http://schemas.microsoft.com/office/powerpoint/2010/main" val="85354037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en-US" dirty="0" smtClean="0"/>
              <a:t>邊</a:t>
            </a:r>
            <a:endParaRPr lang="en-US" altLang="zh-TW" dirty="0" smtClean="0"/>
          </a:p>
          <a:p>
            <a:endParaRPr lang="en-US" dirty="0" smtClean="0"/>
          </a:p>
          <a:p>
            <a:r>
              <a:rPr lang="zh-TW" altLang="en-US" dirty="0" smtClean="0"/>
              <a:t>在影像中邊是什麼</a:t>
            </a:r>
            <a:endParaRPr lang="en-US" altLang="zh-TW" dirty="0" smtClean="0"/>
          </a:p>
          <a:p>
            <a:endParaRPr lang="en-US" altLang="zh-TW" dirty="0" smtClean="0"/>
          </a:p>
          <a:p>
            <a:r>
              <a:rPr lang="zh-TW" altLang="en-US" dirty="0" smtClean="0"/>
              <a:t>物體的邊緣</a:t>
            </a:r>
            <a:endParaRPr lang="en-US" altLang="zh-TW" dirty="0" smtClean="0"/>
          </a:p>
          <a:p>
            <a:endParaRPr lang="en-US" altLang="zh-TW" dirty="0" smtClean="0"/>
          </a:p>
          <a:p>
            <a:r>
              <a:rPr lang="zh-TW" altLang="en-US" dirty="0" smtClean="0"/>
              <a:t>三維中的阻擋的事件</a:t>
            </a:r>
            <a:endParaRPr lang="en-US" altLang="zh-TW" dirty="0" smtClean="0"/>
          </a:p>
          <a:p>
            <a:endParaRPr lang="en-US" altLang="zh-TW" dirty="0" smtClean="0"/>
          </a:p>
          <a:p>
            <a:r>
              <a:rPr lang="zh-TW" altLang="en-US" dirty="0" smtClean="0"/>
              <a:t>影子邊緣或裂縫邊</a:t>
            </a:r>
            <a:endParaRPr lang="en-US" altLang="zh-TW" dirty="0" smtClean="0"/>
          </a:p>
          <a:p>
            <a:endParaRPr lang="en-US" altLang="zh-TW" dirty="0" smtClean="0"/>
          </a:p>
          <a:p>
            <a:r>
              <a:rPr lang="zh-TW" altLang="en-US" dirty="0" smtClean="0"/>
              <a:t>組合成為較長的曲線或輪廓線</a:t>
            </a:r>
            <a:endParaRPr lang="en-US" altLang="zh-TW" dirty="0" smtClean="0"/>
          </a:p>
          <a:p>
            <a:endParaRPr lang="en-US" altLang="zh-TW" dirty="0" smtClean="0"/>
          </a:p>
        </p:txBody>
      </p:sp>
      <p:sp>
        <p:nvSpPr>
          <p:cNvPr id="4" name="Slide Number Placeholder 3"/>
          <p:cNvSpPr>
            <a:spLocks noGrp="1"/>
          </p:cNvSpPr>
          <p:nvPr>
            <p:ph type="sldNum" sz="quarter" idx="10"/>
          </p:nvPr>
        </p:nvSpPr>
        <p:spPr/>
        <p:txBody>
          <a:bodyPr/>
          <a:lstStyle/>
          <a:p>
            <a:fld id="{818481D3-6815-42F4-851B-2E76A655E3B1}" type="slidenum">
              <a:rPr lang="zh-TW" altLang="en-US" smtClean="0"/>
              <a:pPr/>
              <a:t>64</a:t>
            </a:fld>
            <a:endParaRPr lang="zh-TW" altLang="en-US"/>
          </a:p>
        </p:txBody>
      </p:sp>
    </p:spTree>
    <p:extLst>
      <p:ext uri="{BB962C8B-B14F-4D97-AF65-F5344CB8AC3E}">
        <p14:creationId xmlns:p14="http://schemas.microsoft.com/office/powerpoint/2010/main" val="18120674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en-US" dirty="0" smtClean="0"/>
              <a:t>表面法向量不連續</a:t>
            </a:r>
            <a:endParaRPr lang="en-US" altLang="zh-TW" dirty="0" smtClean="0"/>
          </a:p>
          <a:p>
            <a:endParaRPr lang="en-US" dirty="0" smtClean="0"/>
          </a:p>
          <a:p>
            <a:r>
              <a:rPr lang="zh-TW" altLang="en-US" dirty="0" smtClean="0"/>
              <a:t>深度不連續</a:t>
            </a:r>
            <a:endParaRPr lang="en-US" altLang="zh-TW" dirty="0" smtClean="0"/>
          </a:p>
          <a:p>
            <a:endParaRPr lang="en-US" dirty="0" smtClean="0"/>
          </a:p>
          <a:p>
            <a:r>
              <a:rPr lang="zh-TW" altLang="en-US" dirty="0" smtClean="0"/>
              <a:t>表面反射率不連續</a:t>
            </a:r>
            <a:endParaRPr lang="en-US" altLang="zh-TW" dirty="0" smtClean="0"/>
          </a:p>
          <a:p>
            <a:endParaRPr lang="en-US" dirty="0" smtClean="0"/>
          </a:p>
          <a:p>
            <a:r>
              <a:rPr lang="zh-TW" altLang="en-US" dirty="0" smtClean="0"/>
              <a:t>照明不連續</a:t>
            </a:r>
            <a:endParaRPr lang="en-US" altLang="zh-TW" dirty="0" smtClean="0"/>
          </a:p>
          <a:p>
            <a:endParaRPr lang="en-US" dirty="0" smtClean="0"/>
          </a:p>
          <a:p>
            <a:r>
              <a:rPr lang="zh-TW" altLang="en-US" dirty="0" smtClean="0"/>
              <a:t>場景中物理事件可能導致場景中的影像的亮度的邊。場景中物理事件可能會是表面法向量不連續，深度不連續，表面反射率不連續，照明不連續。注意深度不連續可能同時是</a:t>
            </a:r>
            <a:r>
              <a:rPr lang="zh-TW" altLang="en-US" smtClean="0"/>
              <a:t>表面法向量不連續。</a:t>
            </a:r>
            <a:endParaRPr lang="en-US" altLang="zh-TW" dirty="0" smtClean="0"/>
          </a:p>
          <a:p>
            <a:endParaRPr lang="en-US" altLang="zh-TW" dirty="0" smtClean="0"/>
          </a:p>
          <a:p>
            <a:endParaRPr lang="en-US" dirty="0" smtClean="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818481D3-6815-42F4-851B-2E76A655E3B1}" type="slidenum">
              <a:rPr lang="zh-TW" altLang="en-US" smtClean="0"/>
              <a:pPr/>
              <a:t>65</a:t>
            </a:fld>
            <a:endParaRPr lang="zh-TW" altLang="en-US"/>
          </a:p>
        </p:txBody>
      </p:sp>
    </p:spTree>
    <p:extLst>
      <p:ext uri="{BB962C8B-B14F-4D97-AF65-F5344CB8AC3E}">
        <p14:creationId xmlns:p14="http://schemas.microsoft.com/office/powerpoint/2010/main" val="95555677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en-US" dirty="0" smtClean="0"/>
              <a:t>邊緣檢測</a:t>
            </a:r>
            <a:endParaRPr lang="en-US" dirty="0"/>
          </a:p>
        </p:txBody>
      </p:sp>
      <p:sp>
        <p:nvSpPr>
          <p:cNvPr id="4" name="Slide Number Placeholder 3"/>
          <p:cNvSpPr>
            <a:spLocks noGrp="1"/>
          </p:cNvSpPr>
          <p:nvPr>
            <p:ph type="sldNum" sz="quarter" idx="10"/>
          </p:nvPr>
        </p:nvSpPr>
        <p:spPr/>
        <p:txBody>
          <a:bodyPr/>
          <a:lstStyle/>
          <a:p>
            <a:fld id="{818481D3-6815-42F4-851B-2E76A655E3B1}" type="slidenum">
              <a:rPr lang="zh-TW" altLang="en-US" smtClean="0"/>
              <a:pPr/>
              <a:t>67</a:t>
            </a:fld>
            <a:endParaRPr lang="zh-TW" altLang="en-US"/>
          </a:p>
        </p:txBody>
      </p:sp>
    </p:spTree>
    <p:extLst>
      <p:ext uri="{BB962C8B-B14F-4D97-AF65-F5344CB8AC3E}">
        <p14:creationId xmlns:p14="http://schemas.microsoft.com/office/powerpoint/2010/main" val="115701731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sz="1200" kern="1200" baseline="0" dirty="0" smtClean="0">
                <a:solidFill>
                  <a:schemeClr val="tx1"/>
                </a:solidFill>
                <a:latin typeface="+mn-lt"/>
                <a:ea typeface="+mn-ea"/>
                <a:cs typeface="+mn-cs"/>
              </a:rPr>
              <a:t>we would like the response of our edge detector to be independent of orientation, a circularly symmetric smoothing filter is desirable. </a:t>
            </a:r>
          </a:p>
          <a:p>
            <a:r>
              <a:rPr lang="en-US" altLang="zh-TW" sz="1200" kern="1200" baseline="0" dirty="0" smtClean="0">
                <a:solidFill>
                  <a:schemeClr val="tx1"/>
                </a:solidFill>
                <a:latin typeface="+mn-lt"/>
                <a:ea typeface="+mn-ea"/>
                <a:cs typeface="+mn-cs"/>
              </a:rPr>
              <a:t>-&gt; Gaussian filter</a:t>
            </a:r>
            <a:endParaRPr lang="zh-TW" altLang="en-US" dirty="0"/>
          </a:p>
        </p:txBody>
      </p:sp>
      <p:sp>
        <p:nvSpPr>
          <p:cNvPr id="4" name="投影片編號版面配置區 3"/>
          <p:cNvSpPr>
            <a:spLocks noGrp="1"/>
          </p:cNvSpPr>
          <p:nvPr>
            <p:ph type="sldNum" sz="quarter" idx="10"/>
          </p:nvPr>
        </p:nvSpPr>
        <p:spPr/>
        <p:txBody>
          <a:bodyPr/>
          <a:lstStyle/>
          <a:p>
            <a:fld id="{818481D3-6815-42F4-851B-2E76A655E3B1}" type="slidenum">
              <a:rPr lang="zh-TW" altLang="en-US" smtClean="0"/>
              <a:pPr/>
              <a:t>68</a:t>
            </a:fld>
            <a:endParaRPr lang="zh-TW" altLang="en-US"/>
          </a:p>
        </p:txBody>
      </p:sp>
    </p:spTree>
    <p:extLst>
      <p:ext uri="{BB962C8B-B14F-4D97-AF65-F5344CB8AC3E}">
        <p14:creationId xmlns:p14="http://schemas.microsoft.com/office/powerpoint/2010/main" val="26232066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wish to thin such a continuous gradient image to only return isolated edges, i.e., as single pixels at discrete locations along the edge contours. This can be achieved by looking for maxima in the edge strength (gradient magnitude) in a direction perpendicular to the edge orientation, i.e., along the gradient direction</a:t>
            </a:r>
          </a:p>
          <a:p>
            <a:endParaRPr lang="en-US" dirty="0" smtClean="0"/>
          </a:p>
          <a:p>
            <a:r>
              <a:rPr lang="en-US" dirty="0" smtClean="0"/>
              <a:t>Finding this maximum corresponds to taking a directional derivative of the strength field in the direction of the gradient and then looking for zero crossings. The desired directional derivative is equivalent to the dot product between a second gradient operator and the results of the first</a:t>
            </a:r>
            <a:endParaRPr lang="en-US" dirty="0"/>
          </a:p>
        </p:txBody>
      </p:sp>
      <p:sp>
        <p:nvSpPr>
          <p:cNvPr id="4" name="Slide Number Placeholder 3"/>
          <p:cNvSpPr>
            <a:spLocks noGrp="1"/>
          </p:cNvSpPr>
          <p:nvPr>
            <p:ph type="sldNum" sz="quarter" idx="10"/>
          </p:nvPr>
        </p:nvSpPr>
        <p:spPr/>
        <p:txBody>
          <a:bodyPr/>
          <a:lstStyle/>
          <a:p>
            <a:fld id="{818481D3-6815-42F4-851B-2E76A655E3B1}" type="slidenum">
              <a:rPr lang="zh-TW" altLang="en-US" smtClean="0"/>
              <a:pPr/>
              <a:t>69</a:t>
            </a:fld>
            <a:endParaRPr lang="zh-TW" altLang="en-US"/>
          </a:p>
        </p:txBody>
      </p:sp>
    </p:spTree>
    <p:extLst>
      <p:ext uri="{BB962C8B-B14F-4D97-AF65-F5344CB8AC3E}">
        <p14:creationId xmlns:p14="http://schemas.microsoft.com/office/powerpoint/2010/main" val="11694357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lnSpcReduction="10000"/>
          </a:bodyPr>
          <a:lstStyle/>
          <a:p>
            <a:r>
              <a:rPr lang="zh-TW" altLang="en-US" dirty="0" smtClean="0"/>
              <a:t>析度選擇</a:t>
            </a:r>
            <a:endParaRPr lang="en-US" altLang="zh-TW" dirty="0" smtClean="0"/>
          </a:p>
          <a:p>
            <a:endParaRPr lang="en-US" altLang="zh-TW" sz="1200" kern="1200" baseline="0" dirty="0" smtClean="0">
              <a:solidFill>
                <a:schemeClr val="tx1"/>
              </a:solidFill>
              <a:latin typeface="+mn-lt"/>
              <a:ea typeface="+mn-ea"/>
              <a:cs typeface="+mn-cs"/>
            </a:endParaRPr>
          </a:p>
          <a:p>
            <a:endParaRPr lang="en-US" altLang="zh-TW"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As we mentioned before, the derivative, </a:t>
            </a:r>
            <a:r>
              <a:rPr lang="en-US" sz="1200" kern="1200" dirty="0" err="1" smtClean="0">
                <a:solidFill>
                  <a:schemeClr val="tx1"/>
                </a:solidFill>
                <a:effectLst/>
                <a:latin typeface="+mn-lt"/>
                <a:ea typeface="+mn-ea"/>
                <a:cs typeface="+mn-cs"/>
              </a:rPr>
              <a:t>Laplacian</a:t>
            </a:r>
            <a:r>
              <a:rPr lang="en-US" sz="1200" kern="1200" dirty="0" smtClean="0">
                <a:solidFill>
                  <a:schemeClr val="tx1"/>
                </a:solidFill>
                <a:effectLst/>
                <a:latin typeface="+mn-lt"/>
                <a:ea typeface="+mn-ea"/>
                <a:cs typeface="+mn-cs"/>
              </a:rPr>
              <a:t>, and Difference of Gaussian filters (4.20– 4.23) all require the selection of a spatial scale parameter rho</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r>
              <a:rPr lang="en-US" sz="1200" kern="1200" dirty="0" smtClean="0">
                <a:solidFill>
                  <a:schemeClr val="tx1"/>
                </a:solidFill>
                <a:effectLst/>
                <a:latin typeface="+mn-lt"/>
                <a:ea typeface="+mn-ea"/>
                <a:cs typeface="+mn-cs"/>
              </a:rPr>
              <a:t>Detect sharp</a:t>
            </a:r>
            <a:r>
              <a:rPr lang="en-US" sz="1200" kern="1200" baseline="0" dirty="0" smtClean="0">
                <a:solidFill>
                  <a:schemeClr val="tx1"/>
                </a:solidFill>
                <a:effectLst/>
                <a:latin typeface="+mn-lt"/>
                <a:ea typeface="+mn-ea"/>
                <a:cs typeface="+mn-cs"/>
              </a:rPr>
              <a:t> edges</a:t>
            </a:r>
          </a:p>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r>
              <a:rPr lang="en-US" sz="1200" kern="1200" baseline="0" dirty="0" smtClean="0">
                <a:solidFill>
                  <a:schemeClr val="tx1"/>
                </a:solidFill>
                <a:effectLst/>
                <a:latin typeface="+mn-lt"/>
                <a:ea typeface="+mn-ea"/>
                <a:cs typeface="+mn-cs"/>
              </a:rPr>
              <a:t>Width of filter can determine from image noise characteristics</a:t>
            </a:r>
          </a:p>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r>
              <a:rPr lang="en-US" sz="1200" kern="1200" baseline="0" dirty="0" smtClean="0">
                <a:solidFill>
                  <a:schemeClr val="tx1"/>
                </a:solidFill>
                <a:effectLst/>
                <a:latin typeface="+mn-lt"/>
                <a:ea typeface="+mn-ea"/>
                <a:cs typeface="+mn-cs"/>
              </a:rPr>
              <a:t>Which scale to choose?</a:t>
            </a:r>
          </a:p>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r>
              <a:rPr lang="en-US" sz="1200" kern="1200" baseline="0" dirty="0" smtClean="0">
                <a:solidFill>
                  <a:schemeClr val="tx1"/>
                </a:solidFill>
                <a:effectLst/>
                <a:latin typeface="+mn-lt"/>
                <a:ea typeface="+mn-ea"/>
                <a:cs typeface="+mn-cs"/>
              </a:rPr>
              <a:t>D. </a:t>
            </a:r>
            <a:r>
              <a:rPr lang="en-US" sz="1200" kern="1200" dirty="0" smtClean="0">
                <a:solidFill>
                  <a:schemeClr val="tx1"/>
                </a:solidFill>
                <a:effectLst/>
                <a:latin typeface="+mn-lt"/>
                <a:ea typeface="+mn-ea"/>
                <a:cs typeface="+mn-cs"/>
              </a:rPr>
              <a:t>Given a known image noise level, their technique computes, for every pixel, the minimum scale at which an edge can be reliably detected </a:t>
            </a:r>
            <a:endParaRPr lang="en-US" dirty="0" smtClean="0"/>
          </a:p>
          <a:p>
            <a:pPr marL="628650" marR="0" lvl="1" indent="-171450" algn="l" defTabSz="914400" rtl="0" eaLnBrk="1" fontAlgn="auto" latinLnBrk="0" hangingPunct="1">
              <a:lnSpc>
                <a:spcPct val="100000"/>
              </a:lnSpc>
              <a:spcBef>
                <a:spcPts val="0"/>
              </a:spcBef>
              <a:spcAft>
                <a:spcPts val="0"/>
              </a:spcAft>
              <a:buClrTx/>
              <a:buSzTx/>
              <a:buFont typeface="Arial" charset="0"/>
              <a:buChar char="•"/>
              <a:tabLst/>
              <a:defRPr/>
            </a:pPr>
            <a:r>
              <a:rPr lang="en-US" sz="1200" kern="1200" dirty="0" smtClean="0">
                <a:solidFill>
                  <a:schemeClr val="tx1"/>
                </a:solidFill>
                <a:effectLst/>
                <a:latin typeface="+mn-lt"/>
                <a:ea typeface="+mn-ea"/>
                <a:cs typeface="+mn-cs"/>
              </a:rPr>
              <a:t>Their approach first computes gradients densely over an image by selecting among gradient estimates computed at different scales, based on their gradient magnitudes. It then performs a similar estimate of minimum scale for directed second derivatives and uses zero crossings of this latter quantity to robustly select edges (e-f)</a:t>
            </a:r>
            <a:endParaRPr lang="en-US" dirty="0" smtClean="0"/>
          </a:p>
          <a:p>
            <a:pPr marL="628650" marR="0" lvl="1" indent="-171450" algn="l" defTabSz="914400" rtl="0" eaLnBrk="1" fontAlgn="auto" latinLnBrk="0" hangingPunct="1">
              <a:lnSpc>
                <a:spcPct val="100000"/>
              </a:lnSpc>
              <a:spcBef>
                <a:spcPts val="0"/>
              </a:spcBef>
              <a:spcAft>
                <a:spcPts val="0"/>
              </a:spcAft>
              <a:buClrTx/>
              <a:buSzTx/>
              <a:buFont typeface="Arial" charset="0"/>
              <a:buChar char="•"/>
              <a:tabLst/>
              <a:defRPr/>
            </a:pPr>
            <a:endParaRPr lang="en-US" dirty="0" smtClean="0"/>
          </a:p>
          <a:p>
            <a:pPr marL="628650" marR="0" lvl="1" indent="-171450" algn="l" defTabSz="914400" rtl="0" eaLnBrk="1" fontAlgn="auto" latinLnBrk="0" hangingPunct="1">
              <a:lnSpc>
                <a:spcPct val="100000"/>
              </a:lnSpc>
              <a:spcBef>
                <a:spcPts val="0"/>
              </a:spcBef>
              <a:spcAft>
                <a:spcPts val="0"/>
              </a:spcAft>
              <a:buClrTx/>
              <a:buSzTx/>
              <a:buFont typeface="Arial" charset="0"/>
              <a:buChar char="•"/>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altLang="zh-TW" sz="1200" kern="1200" baseline="0" dirty="0" smtClean="0">
              <a:solidFill>
                <a:schemeClr val="tx1"/>
              </a:solidFill>
              <a:latin typeface="+mn-lt"/>
              <a:ea typeface="+mn-ea"/>
              <a:cs typeface="+mn-cs"/>
            </a:endParaRPr>
          </a:p>
          <a:p>
            <a:endParaRPr lang="en-US" altLang="zh-TW" sz="1200" kern="1200" baseline="0" dirty="0" smtClean="0">
              <a:solidFill>
                <a:schemeClr val="tx1"/>
              </a:solidFill>
              <a:latin typeface="+mn-lt"/>
              <a:ea typeface="+mn-ea"/>
              <a:cs typeface="+mn-cs"/>
            </a:endParaRPr>
          </a:p>
          <a:p>
            <a:r>
              <a:rPr lang="en-US" altLang="zh-TW" sz="1200" kern="1200" baseline="0" dirty="0" smtClean="0">
                <a:solidFill>
                  <a:schemeClr val="tx1"/>
                </a:solidFill>
                <a:latin typeface="+mn-lt"/>
                <a:ea typeface="+mn-ea"/>
                <a:cs typeface="+mn-cs"/>
              </a:rPr>
              <a:t>Minimum reliable scale: an reliable scale so that an edge can be reliably detected</a:t>
            </a:r>
            <a:endParaRPr lang="zh-TW" altLang="en-US" dirty="0"/>
          </a:p>
        </p:txBody>
      </p:sp>
      <p:sp>
        <p:nvSpPr>
          <p:cNvPr id="4" name="投影片編號版面配置區 3"/>
          <p:cNvSpPr>
            <a:spLocks noGrp="1"/>
          </p:cNvSpPr>
          <p:nvPr>
            <p:ph type="sldNum" sz="quarter" idx="10"/>
          </p:nvPr>
        </p:nvSpPr>
        <p:spPr/>
        <p:txBody>
          <a:bodyPr/>
          <a:lstStyle/>
          <a:p>
            <a:fld id="{818481D3-6815-42F4-851B-2E76A655E3B1}" type="slidenum">
              <a:rPr lang="zh-TW" altLang="en-US" smtClean="0"/>
              <a:pPr/>
              <a:t>70</a:t>
            </a:fld>
            <a:endParaRPr lang="zh-TW" altLang="en-US"/>
          </a:p>
        </p:txBody>
      </p:sp>
    </p:spTree>
    <p:extLst>
      <p:ext uri="{BB962C8B-B14F-4D97-AF65-F5344CB8AC3E}">
        <p14:creationId xmlns:p14="http://schemas.microsoft.com/office/powerpoint/2010/main" val="3948936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For example, noticeable edges between </a:t>
            </a:r>
            <a:r>
              <a:rPr lang="en-US" sz="1200" i="1" kern="1200" dirty="0" err="1" smtClean="0">
                <a:solidFill>
                  <a:schemeClr val="tx1"/>
                </a:solidFill>
                <a:effectLst/>
                <a:latin typeface="+mn-lt"/>
                <a:ea typeface="+mn-ea"/>
                <a:cs typeface="+mn-cs"/>
              </a:rPr>
              <a:t>iso-luminant</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colors (colors that have the same luminance) are useful cues but fail to be detected by grayscale edge operators.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Successive rows show the outputs of the brightness gradient (BG), color gradient (CG), texture gradient (TG), and combined (BG+CG+TG) detectors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dirty="0" smtClean="0"/>
          </a:p>
        </p:txBody>
      </p:sp>
      <p:sp>
        <p:nvSpPr>
          <p:cNvPr id="4" name="投影片編號版面配置區 3"/>
          <p:cNvSpPr>
            <a:spLocks noGrp="1"/>
          </p:cNvSpPr>
          <p:nvPr>
            <p:ph type="sldNum" sz="quarter" idx="10"/>
          </p:nvPr>
        </p:nvSpPr>
        <p:spPr/>
        <p:txBody>
          <a:bodyPr/>
          <a:lstStyle/>
          <a:p>
            <a:fld id="{818481D3-6815-42F4-851B-2E76A655E3B1}" type="slidenum">
              <a:rPr lang="zh-TW" altLang="en-US" smtClean="0"/>
              <a:pPr/>
              <a:t>71</a:t>
            </a:fld>
            <a:endParaRPr lang="zh-TW" altLang="en-US"/>
          </a:p>
        </p:txBody>
      </p:sp>
    </p:spTree>
    <p:extLst>
      <p:ext uri="{BB962C8B-B14F-4D97-AF65-F5344CB8AC3E}">
        <p14:creationId xmlns:p14="http://schemas.microsoft.com/office/powerpoint/2010/main" val="1252938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Suitable when large amount</a:t>
            </a:r>
            <a:r>
              <a:rPr lang="en-US" baseline="0" dirty="0" smtClean="0"/>
              <a:t> of motion or appearance changes</a:t>
            </a:r>
          </a:p>
          <a:p>
            <a:endParaRPr lang="en-US" baseline="0" dirty="0" smtClean="0"/>
          </a:p>
          <a:p>
            <a:r>
              <a:rPr lang="en-US" baseline="0" dirty="0" smtClean="0"/>
              <a:t>Object recognition</a:t>
            </a:r>
            <a:endParaRPr lang="en-US" dirty="0" smtClean="0"/>
          </a:p>
          <a:p>
            <a:endParaRPr lang="en-US" dirty="0"/>
          </a:p>
        </p:txBody>
      </p:sp>
      <p:sp>
        <p:nvSpPr>
          <p:cNvPr id="4" name="Slide Number Placeholder 3"/>
          <p:cNvSpPr>
            <a:spLocks noGrp="1"/>
          </p:cNvSpPr>
          <p:nvPr>
            <p:ph type="sldNum" sz="quarter" idx="10"/>
          </p:nvPr>
        </p:nvSpPr>
        <p:spPr/>
        <p:txBody>
          <a:bodyPr/>
          <a:lstStyle/>
          <a:p>
            <a:fld id="{818481D3-6815-42F4-851B-2E76A655E3B1}" type="slidenum">
              <a:rPr lang="zh-TW" altLang="en-US" smtClean="0"/>
              <a:pPr/>
              <a:t>11</a:t>
            </a:fld>
            <a:endParaRPr lang="zh-TW" altLang="en-US"/>
          </a:p>
        </p:txBody>
      </p:sp>
    </p:spTree>
    <p:extLst>
      <p:ext uri="{BB962C8B-B14F-4D97-AF65-F5344CB8AC3E}">
        <p14:creationId xmlns:p14="http://schemas.microsoft.com/office/powerpoint/2010/main" val="55776919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err="1" smtClean="0"/>
              <a:t>Edgel</a:t>
            </a:r>
            <a:r>
              <a:rPr lang="en-US" altLang="zh-TW" dirty="0" smtClean="0"/>
              <a:t>: the pixel of</a:t>
            </a:r>
            <a:r>
              <a:rPr lang="en-US" altLang="zh-TW" baseline="0" dirty="0" smtClean="0"/>
              <a:t> an edge</a:t>
            </a:r>
            <a:endParaRPr lang="zh-TW" altLang="en-US" dirty="0"/>
          </a:p>
        </p:txBody>
      </p:sp>
      <p:sp>
        <p:nvSpPr>
          <p:cNvPr id="4" name="投影片編號版面配置區 3"/>
          <p:cNvSpPr>
            <a:spLocks noGrp="1"/>
          </p:cNvSpPr>
          <p:nvPr>
            <p:ph type="sldNum" sz="quarter" idx="10"/>
          </p:nvPr>
        </p:nvSpPr>
        <p:spPr/>
        <p:txBody>
          <a:bodyPr/>
          <a:lstStyle/>
          <a:p>
            <a:fld id="{818481D3-6815-42F4-851B-2E76A655E3B1}" type="slidenum">
              <a:rPr lang="zh-TW" altLang="en-US" smtClean="0"/>
              <a:pPr/>
              <a:t>72</a:t>
            </a:fld>
            <a:endParaRPr lang="zh-TW" altLang="en-US"/>
          </a:p>
        </p:txBody>
      </p:sp>
    </p:spTree>
    <p:extLst>
      <p:ext uri="{BB962C8B-B14F-4D97-AF65-F5344CB8AC3E}">
        <p14:creationId xmlns:p14="http://schemas.microsoft.com/office/powerpoint/2010/main" val="127934271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Linked </a:t>
            </a:r>
            <a:r>
              <a:rPr lang="en-US" sz="1200" kern="1200" dirty="0" err="1" smtClean="0">
                <a:solidFill>
                  <a:schemeClr val="tx1"/>
                </a:solidFill>
                <a:effectLst/>
                <a:latin typeface="+mn-lt"/>
                <a:ea typeface="+mn-ea"/>
                <a:cs typeface="+mn-cs"/>
              </a:rPr>
              <a:t>edgel</a:t>
            </a:r>
            <a:r>
              <a:rPr lang="en-US" sz="1200" kern="1200" dirty="0" smtClean="0">
                <a:solidFill>
                  <a:schemeClr val="tx1"/>
                </a:solidFill>
                <a:effectLst/>
                <a:latin typeface="+mn-lt"/>
                <a:ea typeface="+mn-ea"/>
                <a:cs typeface="+mn-cs"/>
              </a:rPr>
              <a:t> lists can be encoded more compactly using a variety of alternative representations </a:t>
            </a:r>
            <a:endParaRPr lang="en-US" dirty="0" smtClean="0"/>
          </a:p>
          <a:p>
            <a:endParaRPr lang="en-US" dirty="0"/>
          </a:p>
        </p:txBody>
      </p:sp>
      <p:sp>
        <p:nvSpPr>
          <p:cNvPr id="4" name="Slide Number Placeholder 3"/>
          <p:cNvSpPr>
            <a:spLocks noGrp="1"/>
          </p:cNvSpPr>
          <p:nvPr>
            <p:ph type="sldNum" sz="quarter" idx="10"/>
          </p:nvPr>
        </p:nvSpPr>
        <p:spPr/>
        <p:txBody>
          <a:bodyPr/>
          <a:lstStyle/>
          <a:p>
            <a:fld id="{818481D3-6815-42F4-851B-2E76A655E3B1}" type="slidenum">
              <a:rPr lang="zh-TW" altLang="en-US" smtClean="0"/>
              <a:pPr/>
              <a:t>73</a:t>
            </a:fld>
            <a:endParaRPr lang="zh-TW" altLang="en-US"/>
          </a:p>
        </p:txBody>
      </p:sp>
    </p:spTree>
    <p:extLst>
      <p:ext uri="{BB962C8B-B14F-4D97-AF65-F5344CB8AC3E}">
        <p14:creationId xmlns:p14="http://schemas.microsoft.com/office/powerpoint/2010/main" val="16745894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advantage of the arc-length parameterization is that it makes matching and processing (e.g., smoothing) operations much easier </a:t>
            </a:r>
            <a:endParaRPr lang="en-US" dirty="0" smtClean="0"/>
          </a:p>
          <a:p>
            <a:endParaRPr lang="en-US" dirty="0"/>
          </a:p>
        </p:txBody>
      </p:sp>
      <p:sp>
        <p:nvSpPr>
          <p:cNvPr id="4" name="Slide Number Placeholder 3"/>
          <p:cNvSpPr>
            <a:spLocks noGrp="1"/>
          </p:cNvSpPr>
          <p:nvPr>
            <p:ph type="sldNum" sz="quarter" idx="10"/>
          </p:nvPr>
        </p:nvSpPr>
        <p:spPr/>
        <p:txBody>
          <a:bodyPr/>
          <a:lstStyle/>
          <a:p>
            <a:fld id="{818481D3-6815-42F4-851B-2E76A655E3B1}" type="slidenum">
              <a:rPr lang="zh-TW" altLang="en-US" smtClean="0"/>
              <a:pPr/>
              <a:t>74</a:t>
            </a:fld>
            <a:endParaRPr lang="zh-TW" altLang="en-US"/>
          </a:p>
        </p:txBody>
      </p:sp>
    </p:spTree>
    <p:extLst>
      <p:ext uri="{BB962C8B-B14F-4D97-AF65-F5344CB8AC3E}">
        <p14:creationId xmlns:p14="http://schemas.microsoft.com/office/powerpoint/2010/main" val="52777524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dirty="0" smtClean="0"/>
              <a:t>The </a:t>
            </a:r>
            <a:r>
              <a:rPr lang="en-US" b="0" dirty="0" smtClean="0"/>
              <a:t>Grassfire Transform </a:t>
            </a:r>
            <a:r>
              <a:rPr lang="en-US" dirty="0" smtClean="0"/>
              <a:t>is a name given to the concept in image processing for computing the distance of a pixel to the border of a region.</a:t>
            </a:r>
            <a:endParaRPr lang="zh-TW" altLang="en-US" dirty="0"/>
          </a:p>
        </p:txBody>
      </p:sp>
      <p:sp>
        <p:nvSpPr>
          <p:cNvPr id="4" name="投影片編號版面配置區 3"/>
          <p:cNvSpPr>
            <a:spLocks noGrp="1"/>
          </p:cNvSpPr>
          <p:nvPr>
            <p:ph type="sldNum" sz="quarter" idx="10"/>
          </p:nvPr>
        </p:nvSpPr>
        <p:spPr/>
        <p:txBody>
          <a:bodyPr/>
          <a:lstStyle/>
          <a:p>
            <a:fld id="{818481D3-6815-42F4-851B-2E76A655E3B1}" type="slidenum">
              <a:rPr lang="zh-TW" altLang="en-US" smtClean="0"/>
              <a:pPr/>
              <a:t>75</a:t>
            </a:fld>
            <a:endParaRPr lang="zh-TW" altLang="en-US"/>
          </a:p>
        </p:txBody>
      </p:sp>
    </p:spTree>
    <p:extLst>
      <p:ext uri="{BB962C8B-B14F-4D97-AF65-F5344CB8AC3E}">
        <p14:creationId xmlns:p14="http://schemas.microsoft.com/office/powerpoint/2010/main" val="130673724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err="1" smtClean="0"/>
              <a:t>Spline</a:t>
            </a:r>
            <a:r>
              <a:rPr lang="en-US" altLang="zh-TW" dirty="0" smtClean="0"/>
              <a:t>: </a:t>
            </a:r>
            <a:r>
              <a:rPr lang="en-US" dirty="0" smtClean="0"/>
              <a:t>a mathematical function used for interpolation or smoothing</a:t>
            </a:r>
            <a:endParaRPr lang="zh-TW" altLang="en-US" dirty="0"/>
          </a:p>
        </p:txBody>
      </p:sp>
      <p:sp>
        <p:nvSpPr>
          <p:cNvPr id="4" name="投影片編號版面配置區 3"/>
          <p:cNvSpPr>
            <a:spLocks noGrp="1"/>
          </p:cNvSpPr>
          <p:nvPr>
            <p:ph type="sldNum" sz="quarter" idx="10"/>
          </p:nvPr>
        </p:nvSpPr>
        <p:spPr/>
        <p:txBody>
          <a:bodyPr/>
          <a:lstStyle/>
          <a:p>
            <a:fld id="{818481D3-6815-42F4-851B-2E76A655E3B1}" type="slidenum">
              <a:rPr lang="zh-TW" altLang="en-US" smtClean="0"/>
              <a:pPr/>
              <a:t>76</a:t>
            </a:fld>
            <a:endParaRPr lang="zh-TW" altLang="en-US"/>
          </a:p>
        </p:txBody>
      </p:sp>
    </p:spTree>
    <p:extLst>
      <p:ext uri="{BB962C8B-B14F-4D97-AF65-F5344CB8AC3E}">
        <p14:creationId xmlns:p14="http://schemas.microsoft.com/office/powerpoint/2010/main" val="1755161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818481D3-6815-42F4-851B-2E76A655E3B1}" type="slidenum">
              <a:rPr lang="zh-TW" altLang="en-US" smtClean="0"/>
              <a:pPr/>
              <a:t>79</a:t>
            </a:fld>
            <a:endParaRPr lang="zh-TW" altLang="en-US"/>
          </a:p>
        </p:txBody>
      </p:sp>
    </p:spTree>
    <p:extLst>
      <p:ext uri="{BB962C8B-B14F-4D97-AF65-F5344CB8AC3E}">
        <p14:creationId xmlns:p14="http://schemas.microsoft.com/office/powerpoint/2010/main" val="78478408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sz="1200" kern="1200" baseline="0" dirty="0" smtClean="0">
                <a:solidFill>
                  <a:schemeClr val="tx1"/>
                </a:solidFill>
                <a:latin typeface="+mn-lt"/>
                <a:ea typeface="+mn-ea"/>
                <a:cs typeface="+mn-cs"/>
              </a:rPr>
              <a:t>The range of (</a:t>
            </a:r>
            <a:r>
              <a:rPr lang="el-GR" altLang="zh-TW" sz="1200" i="0" kern="1200" baseline="0" dirty="0" smtClean="0">
                <a:solidFill>
                  <a:schemeClr val="tx1"/>
                </a:solidFill>
                <a:latin typeface="+mn-lt"/>
                <a:ea typeface="+mn-ea"/>
                <a:cs typeface="+mn-cs"/>
              </a:rPr>
              <a:t>θ</a:t>
            </a:r>
            <a:r>
              <a:rPr lang="en-US" altLang="zh-TW" sz="1200" kern="1200" baseline="0" dirty="0" smtClean="0">
                <a:solidFill>
                  <a:schemeClr val="tx1"/>
                </a:solidFill>
                <a:latin typeface="+mn-lt"/>
                <a:ea typeface="+mn-ea"/>
                <a:cs typeface="+mn-cs"/>
              </a:rPr>
              <a:t>; d) values is [-180°; 180°]  [-√2; √2], assuming that we are using normalized pixel coordinates that lie in [-1; 1].</a:t>
            </a:r>
          </a:p>
          <a:p>
            <a:r>
              <a:rPr lang="en-US" altLang="zh-TW" sz="1200" kern="1200" baseline="0" dirty="0" smtClean="0">
                <a:solidFill>
                  <a:schemeClr val="tx1"/>
                </a:solidFill>
                <a:latin typeface="+mn-lt"/>
                <a:ea typeface="+mn-ea"/>
                <a:cs typeface="+mn-cs"/>
              </a:rPr>
              <a:t>vector n: gradient vector, </a:t>
            </a:r>
            <a:r>
              <a:rPr lang="el-GR" altLang="zh-TW" sz="1200" i="0" kern="1200" baseline="0" dirty="0" smtClean="0">
                <a:solidFill>
                  <a:schemeClr val="tx1"/>
                </a:solidFill>
                <a:latin typeface="+mn-lt"/>
                <a:ea typeface="+mn-ea"/>
                <a:cs typeface="+mn-cs"/>
              </a:rPr>
              <a:t>θ</a:t>
            </a:r>
            <a:r>
              <a:rPr lang="en-US" altLang="zh-TW" sz="1200" i="0" kern="1200" baseline="0" dirty="0" smtClean="0">
                <a:solidFill>
                  <a:schemeClr val="tx1"/>
                </a:solidFill>
                <a:latin typeface="+mn-lt"/>
                <a:ea typeface="+mn-ea"/>
                <a:cs typeface="+mn-cs"/>
              </a:rPr>
              <a:t> can be estimated by local orientation.</a:t>
            </a:r>
            <a:endParaRPr lang="zh-TW" altLang="en-US" dirty="0" smtClean="0"/>
          </a:p>
          <a:p>
            <a:endParaRPr lang="zh-TW" altLang="en-US" dirty="0"/>
          </a:p>
        </p:txBody>
      </p:sp>
      <p:sp>
        <p:nvSpPr>
          <p:cNvPr id="4" name="投影片編號版面配置區 3"/>
          <p:cNvSpPr>
            <a:spLocks noGrp="1"/>
          </p:cNvSpPr>
          <p:nvPr>
            <p:ph type="sldNum" sz="quarter" idx="10"/>
          </p:nvPr>
        </p:nvSpPr>
        <p:spPr/>
        <p:txBody>
          <a:bodyPr/>
          <a:lstStyle/>
          <a:p>
            <a:fld id="{818481D3-6815-42F4-851B-2E76A655E3B1}" type="slidenum">
              <a:rPr lang="zh-TW" altLang="en-US" smtClean="0"/>
              <a:pPr/>
              <a:t>80</a:t>
            </a:fld>
            <a:endParaRPr lang="zh-TW" altLang="en-US"/>
          </a:p>
        </p:txBody>
      </p:sp>
    </p:spTree>
    <p:extLst>
      <p:ext uri="{BB962C8B-B14F-4D97-AF65-F5344CB8AC3E}">
        <p14:creationId xmlns:p14="http://schemas.microsoft.com/office/powerpoint/2010/main" val="2159033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818481D3-6815-42F4-851B-2E76A655E3B1}" type="slidenum">
              <a:rPr lang="zh-TW" altLang="en-US" smtClean="0"/>
              <a:pPr/>
              <a:t>81</a:t>
            </a:fld>
            <a:endParaRPr lang="zh-TW" altLang="en-US"/>
          </a:p>
        </p:txBody>
      </p:sp>
    </p:spTree>
    <p:extLst>
      <p:ext uri="{BB962C8B-B14F-4D97-AF65-F5344CB8AC3E}">
        <p14:creationId xmlns:p14="http://schemas.microsoft.com/office/powerpoint/2010/main" val="209150764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sz="1200" kern="1200" baseline="0" dirty="0" smtClean="0">
                <a:solidFill>
                  <a:schemeClr val="tx1"/>
                </a:solidFill>
                <a:latin typeface="+mn-lt"/>
                <a:ea typeface="+mn-ea"/>
                <a:cs typeface="+mn-cs"/>
              </a:rPr>
              <a:t>Advantage: space efficient (no accumulator array)</a:t>
            </a:r>
          </a:p>
          <a:p>
            <a:r>
              <a:rPr lang="en-US" altLang="zh-TW" sz="1200" kern="1200" baseline="0" dirty="0" smtClean="0">
                <a:solidFill>
                  <a:schemeClr val="tx1"/>
                </a:solidFill>
                <a:latin typeface="+mn-lt"/>
                <a:ea typeface="+mn-ea"/>
                <a:cs typeface="+mn-cs"/>
              </a:rPr>
              <a:t>Disadvantage:</a:t>
            </a:r>
            <a:r>
              <a:rPr lang="zh-TW" altLang="en-US" sz="1200" kern="1200" baseline="0" dirty="0" smtClean="0">
                <a:solidFill>
                  <a:schemeClr val="tx1"/>
                </a:solidFill>
                <a:latin typeface="+mn-lt"/>
                <a:ea typeface="+mn-ea"/>
                <a:cs typeface="+mn-cs"/>
              </a:rPr>
              <a:t> </a:t>
            </a:r>
            <a:r>
              <a:rPr lang="en-US" altLang="zh-TW" sz="1200" kern="1200" baseline="0" dirty="0" smtClean="0">
                <a:solidFill>
                  <a:schemeClr val="tx1"/>
                </a:solidFill>
                <a:latin typeface="+mn-lt"/>
                <a:ea typeface="+mn-ea"/>
                <a:cs typeface="+mn-cs"/>
              </a:rPr>
              <a:t>many more hypotheses may </a:t>
            </a:r>
            <a:r>
              <a:rPr lang="en-US" altLang="zh-TW" sz="1200" kern="1200" baseline="0" dirty="0" smtClean="0">
                <a:solidFill>
                  <a:schemeClr val="tx1"/>
                </a:solidFill>
                <a:latin typeface="+mn-lt"/>
                <a:ea typeface="+mn-ea"/>
                <a:cs typeface="+mn-cs"/>
              </a:rPr>
              <a:t>need</a:t>
            </a:r>
          </a:p>
          <a:p>
            <a:endParaRPr lang="en-US" altLang="zh-TW" sz="1200" kern="1200" baseline="0" dirty="0" smtClean="0">
              <a:solidFill>
                <a:schemeClr val="tx1"/>
              </a:solidFill>
              <a:latin typeface="+mn-lt"/>
              <a:ea typeface="+mn-ea"/>
              <a:cs typeface="+mn-cs"/>
            </a:endParaRPr>
          </a:p>
          <a:p>
            <a:r>
              <a:rPr lang="en-US" altLang="zh-TW" sz="1200" kern="1200" baseline="0" dirty="0" smtClean="0">
                <a:solidFill>
                  <a:schemeClr val="tx1"/>
                </a:solidFill>
                <a:latin typeface="+mn-lt"/>
                <a:ea typeface="+mn-ea"/>
                <a:cs typeface="+mn-cs"/>
              </a:rPr>
              <a:t>http://</a:t>
            </a:r>
            <a:r>
              <a:rPr lang="en-US" altLang="zh-TW" sz="1200" kern="1200" baseline="0" dirty="0" err="1" smtClean="0">
                <a:solidFill>
                  <a:schemeClr val="tx1"/>
                </a:solidFill>
                <a:latin typeface="+mn-lt"/>
                <a:ea typeface="+mn-ea"/>
                <a:cs typeface="+mn-cs"/>
              </a:rPr>
              <a:t>soe.rutgers.edu</a:t>
            </a:r>
            <a:r>
              <a:rPr lang="en-US" altLang="zh-TW" sz="1200" kern="1200" baseline="0" dirty="0" smtClean="0">
                <a:solidFill>
                  <a:schemeClr val="tx1"/>
                </a:solidFill>
                <a:latin typeface="+mn-lt"/>
                <a:ea typeface="+mn-ea"/>
                <a:cs typeface="+mn-cs"/>
              </a:rPr>
              <a:t>/~</a:t>
            </a:r>
            <a:r>
              <a:rPr lang="en-US" altLang="zh-TW" sz="1200" kern="1200" baseline="0" dirty="0" err="1" smtClean="0">
                <a:solidFill>
                  <a:schemeClr val="tx1"/>
                </a:solidFill>
                <a:latin typeface="+mn-lt"/>
                <a:ea typeface="+mn-ea"/>
                <a:cs typeface="+mn-cs"/>
              </a:rPr>
              <a:t>meer</a:t>
            </a:r>
            <a:r>
              <a:rPr lang="en-US" altLang="zh-TW" sz="1200" kern="1200" baseline="0" dirty="0" smtClean="0">
                <a:solidFill>
                  <a:schemeClr val="tx1"/>
                </a:solidFill>
                <a:latin typeface="+mn-lt"/>
                <a:ea typeface="+mn-ea"/>
                <a:cs typeface="+mn-cs"/>
              </a:rPr>
              <a:t>/TEACH/ADD/</a:t>
            </a:r>
            <a:r>
              <a:rPr lang="en-US" altLang="zh-TW" sz="1200" kern="1200" baseline="0" dirty="0" err="1" smtClean="0">
                <a:solidFill>
                  <a:schemeClr val="tx1"/>
                </a:solidFill>
                <a:latin typeface="+mn-lt"/>
                <a:ea typeface="+mn-ea"/>
                <a:cs typeface="+mn-cs"/>
              </a:rPr>
              <a:t>myransac.pdf</a:t>
            </a:r>
            <a:endParaRPr lang="en-US" altLang="zh-TW" sz="1200" kern="1200" baseline="0" dirty="0" smtClean="0">
              <a:solidFill>
                <a:schemeClr val="tx1"/>
              </a:solidFill>
              <a:latin typeface="+mn-lt"/>
              <a:ea typeface="+mn-ea"/>
              <a:cs typeface="+mn-cs"/>
            </a:endParaRPr>
          </a:p>
        </p:txBody>
      </p:sp>
      <p:sp>
        <p:nvSpPr>
          <p:cNvPr id="4" name="投影片編號版面配置區 3"/>
          <p:cNvSpPr>
            <a:spLocks noGrp="1"/>
          </p:cNvSpPr>
          <p:nvPr>
            <p:ph type="sldNum" sz="quarter" idx="10"/>
          </p:nvPr>
        </p:nvSpPr>
        <p:spPr/>
        <p:txBody>
          <a:bodyPr/>
          <a:lstStyle/>
          <a:p>
            <a:fld id="{818481D3-6815-42F4-851B-2E76A655E3B1}" type="slidenum">
              <a:rPr lang="zh-TW" altLang="en-US" smtClean="0"/>
              <a:pPr/>
              <a:t>82</a:t>
            </a:fld>
            <a:endParaRPr lang="zh-TW" altLang="en-US"/>
          </a:p>
        </p:txBody>
      </p:sp>
    </p:spTree>
    <p:extLst>
      <p:ext uri="{BB962C8B-B14F-4D97-AF65-F5344CB8AC3E}">
        <p14:creationId xmlns:p14="http://schemas.microsoft.com/office/powerpoint/2010/main" val="195672264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soe.rutgers.edu</a:t>
            </a:r>
            <a:r>
              <a:rPr lang="en-US" dirty="0" smtClean="0"/>
              <a:t>/~</a:t>
            </a:r>
            <a:r>
              <a:rPr lang="en-US" dirty="0" err="1" smtClean="0"/>
              <a:t>meer</a:t>
            </a:r>
            <a:r>
              <a:rPr lang="en-US" dirty="0" smtClean="0"/>
              <a:t>/TEACH/ADD/</a:t>
            </a:r>
            <a:r>
              <a:rPr lang="en-US" dirty="0" err="1" smtClean="0"/>
              <a:t>myransac.pdf</a:t>
            </a:r>
            <a:endParaRPr lang="en-US" dirty="0"/>
          </a:p>
        </p:txBody>
      </p:sp>
      <p:sp>
        <p:nvSpPr>
          <p:cNvPr id="4" name="Slide Number Placeholder 3"/>
          <p:cNvSpPr>
            <a:spLocks noGrp="1"/>
          </p:cNvSpPr>
          <p:nvPr>
            <p:ph type="sldNum" sz="quarter" idx="10"/>
          </p:nvPr>
        </p:nvSpPr>
        <p:spPr/>
        <p:txBody>
          <a:bodyPr/>
          <a:lstStyle/>
          <a:p>
            <a:fld id="{818481D3-6815-42F4-851B-2E76A655E3B1}" type="slidenum">
              <a:rPr lang="zh-TW" altLang="en-US" smtClean="0"/>
              <a:pPr/>
              <a:t>83</a:t>
            </a:fld>
            <a:endParaRPr lang="zh-TW" altLang="en-US"/>
          </a:p>
        </p:txBody>
      </p:sp>
    </p:spTree>
    <p:extLst>
      <p:ext uri="{BB962C8B-B14F-4D97-AF65-F5344CB8AC3E}">
        <p14:creationId xmlns:p14="http://schemas.microsoft.com/office/powerpoint/2010/main" val="13734517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8481D3-6815-42F4-851B-2E76A655E3B1}" type="slidenum">
              <a:rPr lang="zh-TW" altLang="en-US" smtClean="0"/>
              <a:pPr/>
              <a:t>12</a:t>
            </a:fld>
            <a:endParaRPr lang="zh-TW" altLang="en-US"/>
          </a:p>
        </p:txBody>
      </p:sp>
    </p:spTree>
    <p:extLst>
      <p:ext uri="{BB962C8B-B14F-4D97-AF65-F5344CB8AC3E}">
        <p14:creationId xmlns:p14="http://schemas.microsoft.com/office/powerpoint/2010/main" val="104246286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 help refine their position in image</a:t>
            </a:r>
          </a:p>
          <a:p>
            <a:r>
              <a:rPr lang="en-US" dirty="0" smtClean="0"/>
              <a:t>Help</a:t>
            </a:r>
            <a:r>
              <a:rPr lang="en-US" baseline="0" dirty="0" smtClean="0"/>
              <a:t> determine intrinsic and extrinsic orientation of camera</a:t>
            </a:r>
            <a:endParaRPr lang="en-US" dirty="0"/>
          </a:p>
        </p:txBody>
      </p:sp>
      <p:sp>
        <p:nvSpPr>
          <p:cNvPr id="4" name="Slide Number Placeholder 3"/>
          <p:cNvSpPr>
            <a:spLocks noGrp="1"/>
          </p:cNvSpPr>
          <p:nvPr>
            <p:ph type="sldNum" sz="quarter" idx="10"/>
          </p:nvPr>
        </p:nvSpPr>
        <p:spPr/>
        <p:txBody>
          <a:bodyPr/>
          <a:lstStyle/>
          <a:p>
            <a:fld id="{818481D3-6815-42F4-851B-2E76A655E3B1}" type="slidenum">
              <a:rPr lang="zh-TW" altLang="en-US" smtClean="0"/>
              <a:pPr/>
              <a:t>93</a:t>
            </a:fld>
            <a:endParaRPr lang="zh-TW" altLang="en-US"/>
          </a:p>
        </p:txBody>
      </p:sp>
    </p:spTree>
    <p:extLst>
      <p:ext uri="{BB962C8B-B14F-4D97-AF65-F5344CB8AC3E}">
        <p14:creationId xmlns:p14="http://schemas.microsoft.com/office/powerpoint/2010/main" val="128015562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stage</a:t>
            </a:r>
            <a:r>
              <a:rPr lang="en-US" baseline="0" dirty="0" smtClean="0"/>
              <a:t> – use Hough transform to accumulate votes for likely vanishing point candidates</a:t>
            </a:r>
          </a:p>
          <a:p>
            <a:pPr marL="171450" indent="-171450">
              <a:buFont typeface="Arial" charset="0"/>
              <a:buChar char="•"/>
            </a:pPr>
            <a:r>
              <a:rPr lang="en-US" dirty="0" smtClean="0"/>
              <a:t>Have</a:t>
            </a:r>
            <a:r>
              <a:rPr lang="en-US" baseline="0" dirty="0" smtClean="0"/>
              <a:t> each line vote for all possible vanishing point directions</a:t>
            </a:r>
          </a:p>
          <a:p>
            <a:pPr marL="171450" indent="-171450">
              <a:buFont typeface="Arial" charset="0"/>
              <a:buChar char="•"/>
            </a:pPr>
            <a:endParaRPr lang="en-US" baseline="0" dirty="0" smtClean="0"/>
          </a:p>
          <a:p>
            <a:pPr marL="0" indent="0">
              <a:buFont typeface="Arial" charset="0"/>
              <a:buNone/>
            </a:pPr>
            <a:r>
              <a:rPr lang="en-US" baseline="0" dirty="0" smtClean="0"/>
              <a:t>Author’s approach - use pairs of detected line segments to form candidate vanishing point locations </a:t>
            </a:r>
          </a:p>
          <a:p>
            <a:pPr marL="0" indent="0">
              <a:buFont typeface="Arial" charset="0"/>
              <a:buNone/>
            </a:pPr>
            <a:r>
              <a:rPr lang="en-US" baseline="0" dirty="0" err="1" smtClean="0"/>
              <a:t>m_i</a:t>
            </a:r>
            <a:r>
              <a:rPr lang="en-US" baseline="0" dirty="0" smtClean="0"/>
              <a:t> </a:t>
            </a:r>
            <a:r>
              <a:rPr lang="en-US" baseline="0" dirty="0" err="1" smtClean="0"/>
              <a:t>m_j</a:t>
            </a:r>
            <a:r>
              <a:rPr lang="en-US" baseline="0" dirty="0" smtClean="0"/>
              <a:t> line equations for pair of line segments </a:t>
            </a:r>
            <a:r>
              <a:rPr lang="en-US" baseline="0" dirty="0" err="1" smtClean="0"/>
              <a:t>l_i</a:t>
            </a:r>
            <a:r>
              <a:rPr lang="en-US" baseline="0" dirty="0" smtClean="0"/>
              <a:t> </a:t>
            </a:r>
            <a:r>
              <a:rPr lang="en-US" baseline="0" dirty="0" err="1" smtClean="0"/>
              <a:t>l_j</a:t>
            </a:r>
            <a:endParaRPr lang="en-US" baseline="0" dirty="0" smtClean="0"/>
          </a:p>
        </p:txBody>
      </p:sp>
      <p:sp>
        <p:nvSpPr>
          <p:cNvPr id="4" name="Slide Number Placeholder 3"/>
          <p:cNvSpPr>
            <a:spLocks noGrp="1"/>
          </p:cNvSpPr>
          <p:nvPr>
            <p:ph type="sldNum" sz="quarter" idx="10"/>
          </p:nvPr>
        </p:nvSpPr>
        <p:spPr/>
        <p:txBody>
          <a:bodyPr/>
          <a:lstStyle/>
          <a:p>
            <a:fld id="{818481D3-6815-42F4-851B-2E76A655E3B1}" type="slidenum">
              <a:rPr lang="zh-TW" altLang="en-US" smtClean="0"/>
              <a:pPr/>
              <a:t>95</a:t>
            </a:fld>
            <a:endParaRPr lang="zh-TW" altLang="en-US"/>
          </a:p>
        </p:txBody>
      </p:sp>
    </p:spTree>
    <p:extLst>
      <p:ext uri="{BB962C8B-B14F-4D97-AF65-F5344CB8AC3E}">
        <p14:creationId xmlns:p14="http://schemas.microsoft.com/office/powerpoint/2010/main" val="2576663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sz="1200" kern="1200" baseline="0" dirty="0" smtClean="0">
                <a:solidFill>
                  <a:schemeClr val="tx1"/>
                </a:solidFill>
                <a:latin typeface="+mn-lt"/>
                <a:ea typeface="+mn-ea"/>
                <a:cs typeface="+mn-cs"/>
              </a:rPr>
              <a:t>關鍵點增廁，配對</a:t>
            </a:r>
            <a:endParaRPr lang="en-US" altLang="zh-TW" sz="1200" kern="1200" baseline="0" dirty="0" smtClean="0">
              <a:solidFill>
                <a:schemeClr val="tx1"/>
              </a:solidFill>
              <a:latin typeface="+mn-lt"/>
              <a:ea typeface="+mn-ea"/>
              <a:cs typeface="+mn-cs"/>
            </a:endParaRPr>
          </a:p>
          <a:p>
            <a:r>
              <a:rPr lang="zh-TW" altLang="en-US" sz="1200" kern="1200" baseline="0" dirty="0" smtClean="0">
                <a:solidFill>
                  <a:schemeClr val="tx1"/>
                </a:solidFill>
                <a:latin typeface="+mn-lt"/>
                <a:ea typeface="+mn-ea"/>
                <a:cs typeface="+mn-cs"/>
              </a:rPr>
              <a:t>三個步驟</a:t>
            </a:r>
            <a:endParaRPr lang="en-US" altLang="zh-TW" sz="1200" kern="1200" baseline="0" dirty="0" smtClean="0">
              <a:solidFill>
                <a:schemeClr val="tx1"/>
              </a:solidFill>
              <a:latin typeface="+mn-lt"/>
              <a:ea typeface="+mn-ea"/>
              <a:cs typeface="+mn-cs"/>
            </a:endParaRPr>
          </a:p>
          <a:p>
            <a:r>
              <a:rPr lang="zh-TW" altLang="en-US" sz="1200" kern="1200" baseline="0" dirty="0" smtClean="0">
                <a:solidFill>
                  <a:schemeClr val="tx1"/>
                </a:solidFill>
                <a:latin typeface="+mn-lt"/>
                <a:ea typeface="+mn-ea"/>
                <a:cs typeface="+mn-cs"/>
              </a:rPr>
              <a:t>特徵偵測 與 攫取步驟</a:t>
            </a:r>
            <a:endParaRPr lang="en-US" altLang="zh-TW" sz="1200" kern="1200" baseline="0" dirty="0" smtClean="0">
              <a:solidFill>
                <a:schemeClr val="tx1"/>
              </a:solidFill>
              <a:latin typeface="+mn-lt"/>
              <a:ea typeface="+mn-ea"/>
              <a:cs typeface="+mn-cs"/>
            </a:endParaRPr>
          </a:p>
          <a:p>
            <a:r>
              <a:rPr lang="zh-TW" altLang="en-US" sz="1200" kern="1200" baseline="0" dirty="0" smtClean="0">
                <a:solidFill>
                  <a:schemeClr val="tx1"/>
                </a:solidFill>
                <a:latin typeface="+mn-lt"/>
                <a:ea typeface="+mn-ea"/>
                <a:cs typeface="+mn-cs"/>
              </a:rPr>
              <a:t>特徵描述 步驟</a:t>
            </a:r>
            <a:endParaRPr lang="en-US" altLang="zh-TW" sz="1200" kern="1200" baseline="0" dirty="0" smtClean="0">
              <a:solidFill>
                <a:schemeClr val="tx1"/>
              </a:solidFill>
              <a:latin typeface="+mn-lt"/>
              <a:ea typeface="+mn-ea"/>
              <a:cs typeface="+mn-cs"/>
            </a:endParaRPr>
          </a:p>
          <a:p>
            <a:r>
              <a:rPr lang="zh-TW" altLang="en-US" sz="1200" kern="1200" baseline="0" dirty="0" smtClean="0">
                <a:solidFill>
                  <a:schemeClr val="tx1"/>
                </a:solidFill>
                <a:latin typeface="+mn-lt"/>
                <a:ea typeface="+mn-ea"/>
                <a:cs typeface="+mn-cs"/>
              </a:rPr>
              <a:t>特徵配對 步驟 或 特徵追踪步驟</a:t>
            </a:r>
            <a:endParaRPr lang="en-US" altLang="zh-TW" sz="1200" kern="1200" baseline="0" dirty="0" smtClean="0">
              <a:solidFill>
                <a:schemeClr val="tx1"/>
              </a:solidFill>
              <a:latin typeface="+mn-lt"/>
              <a:ea typeface="+mn-ea"/>
              <a:cs typeface="+mn-cs"/>
            </a:endParaRPr>
          </a:p>
          <a:p>
            <a:endParaRPr lang="en-US" altLang="zh-TW" sz="1200" kern="1200" baseline="0" dirty="0" smtClean="0">
              <a:solidFill>
                <a:schemeClr val="tx1"/>
              </a:solidFill>
              <a:latin typeface="+mn-lt"/>
              <a:ea typeface="+mn-ea"/>
              <a:cs typeface="+mn-cs"/>
            </a:endParaRPr>
          </a:p>
          <a:p>
            <a:endParaRPr lang="en-US" altLang="zh-TW" sz="1200" kern="1200" baseline="0" dirty="0" smtClean="0">
              <a:solidFill>
                <a:schemeClr val="tx1"/>
              </a:solidFill>
              <a:latin typeface="+mn-lt"/>
              <a:ea typeface="+mn-ea"/>
              <a:cs typeface="+mn-cs"/>
            </a:endParaRPr>
          </a:p>
          <a:p>
            <a:endParaRPr lang="en-US" altLang="zh-TW" sz="1200" kern="1200" baseline="0" dirty="0" smtClean="0">
              <a:solidFill>
                <a:schemeClr val="tx1"/>
              </a:solidFill>
              <a:latin typeface="+mn-lt"/>
              <a:ea typeface="+mn-ea"/>
              <a:cs typeface="+mn-cs"/>
            </a:endParaRPr>
          </a:p>
          <a:p>
            <a:endParaRPr lang="en-US" altLang="zh-TW" sz="1200" kern="1200" baseline="0" dirty="0" smtClean="0">
              <a:solidFill>
                <a:schemeClr val="tx1"/>
              </a:solidFill>
              <a:latin typeface="+mn-lt"/>
              <a:ea typeface="+mn-ea"/>
              <a:cs typeface="+mn-cs"/>
            </a:endParaRPr>
          </a:p>
          <a:p>
            <a:endParaRPr lang="en-US" altLang="zh-TW" sz="1200" kern="1200" baseline="0" dirty="0" smtClean="0">
              <a:solidFill>
                <a:schemeClr val="tx1"/>
              </a:solidFill>
              <a:latin typeface="+mn-lt"/>
              <a:ea typeface="+mn-ea"/>
              <a:cs typeface="+mn-cs"/>
            </a:endParaRPr>
          </a:p>
          <a:p>
            <a:r>
              <a:rPr lang="en-US" altLang="zh-TW" sz="1200" kern="1200" baseline="0" dirty="0" smtClean="0">
                <a:solidFill>
                  <a:schemeClr val="tx1"/>
                </a:solidFill>
                <a:latin typeface="+mn-lt"/>
                <a:ea typeface="+mn-ea"/>
                <a:cs typeface="+mn-cs"/>
              </a:rPr>
              <a:t>feature description stage</a:t>
            </a:r>
          </a:p>
          <a:p>
            <a:r>
              <a:rPr lang="en-US" altLang="zh-TW" sz="1200" kern="1200" baseline="0" dirty="0" smtClean="0">
                <a:solidFill>
                  <a:schemeClr val="tx1"/>
                </a:solidFill>
                <a:latin typeface="+mn-lt"/>
                <a:ea typeface="+mn-ea"/>
                <a:cs typeface="+mn-cs"/>
              </a:rPr>
              <a:t>(Section 4.1.2), each region around detected </a:t>
            </a:r>
            <a:r>
              <a:rPr lang="en-US" altLang="zh-TW" sz="1200" kern="1200" baseline="0" dirty="0" err="1" smtClean="0">
                <a:solidFill>
                  <a:schemeClr val="tx1"/>
                </a:solidFill>
                <a:latin typeface="+mn-lt"/>
                <a:ea typeface="+mn-ea"/>
                <a:cs typeface="+mn-cs"/>
              </a:rPr>
              <a:t>keypoint</a:t>
            </a:r>
            <a:r>
              <a:rPr lang="en-US" altLang="zh-TW" sz="1200" kern="1200" baseline="0" dirty="0" smtClean="0">
                <a:solidFill>
                  <a:schemeClr val="tx1"/>
                </a:solidFill>
                <a:latin typeface="+mn-lt"/>
                <a:ea typeface="+mn-ea"/>
                <a:cs typeface="+mn-cs"/>
              </a:rPr>
              <a:t> locations is converted into a more compact</a:t>
            </a:r>
          </a:p>
          <a:p>
            <a:r>
              <a:rPr lang="en-US" altLang="zh-TW" sz="1200" kern="1200" baseline="0" dirty="0" smtClean="0">
                <a:solidFill>
                  <a:schemeClr val="tx1"/>
                </a:solidFill>
                <a:latin typeface="+mn-lt"/>
                <a:ea typeface="+mn-ea"/>
                <a:cs typeface="+mn-cs"/>
              </a:rPr>
              <a:t>and stable (invariant) descriptor that can be matched against other descriptors.</a:t>
            </a:r>
          </a:p>
          <a:p>
            <a:r>
              <a:rPr lang="en-US" altLang="zh-TW" sz="1200" kern="1200" baseline="0" dirty="0" smtClean="0">
                <a:solidFill>
                  <a:schemeClr val="tx1"/>
                </a:solidFill>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b="1" kern="1200" baseline="0" dirty="0" smtClean="0">
                <a:solidFill>
                  <a:schemeClr val="tx1"/>
                </a:solidFill>
                <a:latin typeface="+mn-lt"/>
                <a:ea typeface="+mn-ea"/>
                <a:cs typeface="+mn-cs"/>
              </a:rPr>
              <a:t>Detection</a:t>
            </a:r>
            <a:r>
              <a:rPr lang="en-US" altLang="zh-TW" sz="1200" kern="1200" baseline="0" dirty="0" smtClean="0">
                <a:solidFill>
                  <a:schemeClr val="tx1"/>
                </a:solidFill>
                <a:latin typeface="+mn-lt"/>
                <a:ea typeface="+mn-ea"/>
                <a:cs typeface="+mn-cs"/>
              </a:rPr>
              <a:t> – find locations that may be able to match with other image, find </a:t>
            </a:r>
            <a:r>
              <a:rPr lang="en-US" sz="1200" kern="1200" dirty="0" smtClean="0">
                <a:solidFill>
                  <a:schemeClr val="tx1"/>
                </a:solidFill>
                <a:effectLst/>
                <a:latin typeface="+mn-lt"/>
                <a:ea typeface="+mn-ea"/>
                <a:cs typeface="+mn-cs"/>
              </a:rPr>
              <a:t>correspondences </a:t>
            </a:r>
            <a:endParaRPr lang="en-US" dirty="0" smtClean="0"/>
          </a:p>
          <a:p>
            <a:r>
              <a:rPr lang="en-US" altLang="zh-TW" sz="1200" b="1" kern="1200" baseline="0" dirty="0" smtClean="0">
                <a:solidFill>
                  <a:schemeClr val="tx1"/>
                </a:solidFill>
                <a:latin typeface="+mn-lt"/>
                <a:ea typeface="+mn-ea"/>
                <a:cs typeface="+mn-cs"/>
              </a:rPr>
              <a:t>Description</a:t>
            </a:r>
            <a:r>
              <a:rPr lang="en-US" altLang="zh-TW" sz="1200" kern="1200" baseline="0" dirty="0" smtClean="0">
                <a:solidFill>
                  <a:schemeClr val="tx1"/>
                </a:solidFill>
                <a:latin typeface="+mn-lt"/>
                <a:ea typeface="+mn-ea"/>
                <a:cs typeface="+mn-cs"/>
              </a:rPr>
              <a:t> – region around </a:t>
            </a:r>
            <a:r>
              <a:rPr lang="en-US" altLang="zh-TW" sz="1200" kern="1200" baseline="0" dirty="0" err="1" smtClean="0">
                <a:solidFill>
                  <a:schemeClr val="tx1"/>
                </a:solidFill>
                <a:latin typeface="+mn-lt"/>
                <a:ea typeface="+mn-ea"/>
                <a:cs typeface="+mn-cs"/>
              </a:rPr>
              <a:t>keypoint</a:t>
            </a:r>
            <a:r>
              <a:rPr lang="en-US" altLang="zh-TW" sz="1200" kern="1200" baseline="0" dirty="0" smtClean="0">
                <a:solidFill>
                  <a:schemeClr val="tx1"/>
                </a:solidFill>
                <a:latin typeface="+mn-lt"/>
                <a:ea typeface="+mn-ea"/>
                <a:cs typeface="+mn-cs"/>
              </a:rPr>
              <a:t>, give more stable descriptor to be matched</a:t>
            </a:r>
          </a:p>
          <a:p>
            <a:r>
              <a:rPr lang="en-US" altLang="zh-TW" sz="1200" b="1" kern="1200" baseline="0" dirty="0" smtClean="0">
                <a:solidFill>
                  <a:schemeClr val="tx1"/>
                </a:solidFill>
                <a:latin typeface="+mn-lt"/>
                <a:ea typeface="+mn-ea"/>
                <a:cs typeface="+mn-cs"/>
              </a:rPr>
              <a:t>Matching</a:t>
            </a:r>
            <a:r>
              <a:rPr lang="en-US" altLang="zh-TW" sz="1200" kern="1200" baseline="0" dirty="0" smtClean="0">
                <a:solidFill>
                  <a:schemeClr val="tx1"/>
                </a:solidFill>
                <a:latin typeface="+mn-lt"/>
                <a:ea typeface="+mn-ea"/>
                <a:cs typeface="+mn-cs"/>
              </a:rPr>
              <a:t> – search matching candidates</a:t>
            </a:r>
          </a:p>
          <a:p>
            <a:r>
              <a:rPr lang="en-US" altLang="zh-TW" sz="1200" b="1" kern="1200" baseline="0" dirty="0" smtClean="0">
                <a:solidFill>
                  <a:schemeClr val="tx1"/>
                </a:solidFill>
                <a:latin typeface="+mn-lt"/>
                <a:ea typeface="+mn-ea"/>
                <a:cs typeface="+mn-cs"/>
              </a:rPr>
              <a:t>Tracking</a:t>
            </a:r>
            <a:r>
              <a:rPr lang="en-US" altLang="zh-TW" sz="1200" kern="1200" baseline="0" dirty="0" smtClean="0">
                <a:solidFill>
                  <a:schemeClr val="tx1"/>
                </a:solidFill>
                <a:latin typeface="+mn-lt"/>
                <a:ea typeface="+mn-ea"/>
                <a:cs typeface="+mn-cs"/>
              </a:rPr>
              <a:t> – search small neighbors (for video)</a:t>
            </a:r>
          </a:p>
          <a:p>
            <a:endParaRPr lang="en-US" altLang="zh-TW" sz="1200" kern="1200" baseline="0" dirty="0" smtClean="0">
              <a:solidFill>
                <a:schemeClr val="tx1"/>
              </a:solidFill>
              <a:latin typeface="+mn-lt"/>
              <a:ea typeface="+mn-ea"/>
              <a:cs typeface="+mn-cs"/>
            </a:endParaRPr>
          </a:p>
          <a:p>
            <a:endParaRPr lang="zh-TW" altLang="en-US" dirty="0"/>
          </a:p>
        </p:txBody>
      </p:sp>
      <p:sp>
        <p:nvSpPr>
          <p:cNvPr id="4" name="投影片編號版面配置區 3"/>
          <p:cNvSpPr>
            <a:spLocks noGrp="1"/>
          </p:cNvSpPr>
          <p:nvPr>
            <p:ph type="sldNum" sz="quarter" idx="10"/>
          </p:nvPr>
        </p:nvSpPr>
        <p:spPr/>
        <p:txBody>
          <a:bodyPr/>
          <a:lstStyle/>
          <a:p>
            <a:fld id="{818481D3-6815-42F4-851B-2E76A655E3B1}" type="slidenum">
              <a:rPr lang="zh-TW" altLang="en-US" smtClean="0"/>
              <a:pPr/>
              <a:t>13</a:t>
            </a:fld>
            <a:endParaRPr lang="zh-TW" altLang="en-US"/>
          </a:p>
        </p:txBody>
      </p:sp>
    </p:spTree>
    <p:extLst>
      <p:ext uri="{BB962C8B-B14F-4D97-AF65-F5344CB8AC3E}">
        <p14:creationId xmlns:p14="http://schemas.microsoft.com/office/powerpoint/2010/main" val="19787913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en-US" dirty="0" smtClean="0"/>
              <a:t>特徵偵測器</a:t>
            </a:r>
            <a:endParaRPr lang="en-US" altLang="zh-TW" dirty="0" smtClean="0"/>
          </a:p>
          <a:p>
            <a:endParaRPr lang="en-US" dirty="0" smtClean="0"/>
          </a:p>
          <a:p>
            <a:r>
              <a:rPr lang="zh-TW" altLang="en-US" dirty="0" smtClean="0"/>
              <a:t>影像對 下面有擷取的小塊 </a:t>
            </a:r>
            <a:endParaRPr lang="en-US" altLang="zh-TW" dirty="0" smtClean="0"/>
          </a:p>
          <a:p>
            <a:r>
              <a:rPr lang="zh-TW" altLang="en-US" dirty="0" smtClean="0"/>
              <a:t>注意 有些小塊有區域化</a:t>
            </a:r>
            <a:r>
              <a:rPr lang="zh-TW" altLang="en-US" baseline="0" dirty="0" smtClean="0"/>
              <a:t>會 比其他小塊有較高準確度 配對</a:t>
            </a:r>
            <a:endParaRPr lang="en-US" dirty="0" smtClean="0"/>
          </a:p>
          <a:p>
            <a:endParaRPr lang="en-US" dirty="0" smtClean="0"/>
          </a:p>
          <a:p>
            <a:endParaRPr lang="en-US" dirty="0" smtClean="0"/>
          </a:p>
          <a:p>
            <a:r>
              <a:rPr lang="en-US" dirty="0" smtClean="0"/>
              <a:t>Square</a:t>
            </a:r>
            <a:r>
              <a:rPr lang="en-US" baseline="0" dirty="0" smtClean="0"/>
              <a:t> patches</a:t>
            </a:r>
            <a:endParaRPr lang="en-US" dirty="0" smtClean="0"/>
          </a:p>
          <a:p>
            <a:endParaRPr lang="en-US" dirty="0" smtClean="0"/>
          </a:p>
          <a:p>
            <a:r>
              <a:rPr lang="en-US" dirty="0" smtClean="0"/>
              <a:t>Try to find location where we can find </a:t>
            </a:r>
            <a:r>
              <a:rPr lang="en-US" b="1" dirty="0" smtClean="0"/>
              <a:t>correspondences</a:t>
            </a:r>
            <a:r>
              <a:rPr lang="en-US" dirty="0" smtClean="0"/>
              <a:t> with other images</a:t>
            </a:r>
          </a:p>
          <a:p>
            <a:endParaRPr lang="en-US" dirty="0" smtClean="0"/>
          </a:p>
          <a:p>
            <a:r>
              <a:rPr lang="en-US" b="1" dirty="0" err="1" smtClean="0"/>
              <a:t>Textureless</a:t>
            </a:r>
            <a:endParaRPr lang="en-US" b="1" dirty="0" smtClean="0"/>
          </a:p>
          <a:p>
            <a:r>
              <a:rPr lang="en-US" dirty="0" smtClean="0"/>
              <a:t>Large </a:t>
            </a:r>
            <a:r>
              <a:rPr lang="en-US" b="1" dirty="0" smtClean="0"/>
              <a:t>contrast</a:t>
            </a:r>
            <a:r>
              <a:rPr lang="en-US" dirty="0" smtClean="0"/>
              <a:t> changes</a:t>
            </a:r>
            <a:r>
              <a:rPr lang="en-US" baseline="0" dirty="0" smtClean="0"/>
              <a:t> (gradients) easier to localize</a:t>
            </a:r>
          </a:p>
          <a:p>
            <a:r>
              <a:rPr lang="en-US" b="1" baseline="0" dirty="0" smtClean="0"/>
              <a:t>Straight line segments</a:t>
            </a:r>
            <a:r>
              <a:rPr lang="en-US" baseline="0" dirty="0" smtClean="0"/>
              <a:t> – suffer from </a:t>
            </a:r>
            <a:r>
              <a:rPr lang="en-US" b="1" baseline="0" dirty="0" smtClean="0"/>
              <a:t>aperture problem</a:t>
            </a:r>
            <a:endParaRPr lang="en-US" b="1" dirty="0"/>
          </a:p>
        </p:txBody>
      </p:sp>
      <p:sp>
        <p:nvSpPr>
          <p:cNvPr id="4" name="Slide Number Placeholder 3"/>
          <p:cNvSpPr>
            <a:spLocks noGrp="1"/>
          </p:cNvSpPr>
          <p:nvPr>
            <p:ph type="sldNum" sz="quarter" idx="10"/>
          </p:nvPr>
        </p:nvSpPr>
        <p:spPr/>
        <p:txBody>
          <a:bodyPr/>
          <a:lstStyle/>
          <a:p>
            <a:fld id="{818481D3-6815-42F4-851B-2E76A655E3B1}" type="slidenum">
              <a:rPr lang="zh-TW" altLang="en-US" smtClean="0"/>
              <a:pPr/>
              <a:t>14</a:t>
            </a:fld>
            <a:endParaRPr lang="zh-TW" altLang="en-US"/>
          </a:p>
        </p:txBody>
      </p:sp>
    </p:spTree>
    <p:extLst>
      <p:ext uri="{BB962C8B-B14F-4D97-AF65-F5344CB8AC3E}">
        <p14:creationId xmlns:p14="http://schemas.microsoft.com/office/powerpoint/2010/main" val="3208344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不同小塊的孔徑問題</a:t>
            </a:r>
            <a:endParaRPr lang="en-US" altLang="zh-TW"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smtClean="0"/>
              <a:t>A </a:t>
            </a:r>
            <a:r>
              <a:rPr lang="zh-TW" altLang="en-US" dirty="0" smtClean="0"/>
              <a:t>穩定的像角落的流動</a:t>
            </a:r>
            <a:endParaRPr lang="en-US" altLang="zh-TW"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smtClean="0"/>
              <a:t>b</a:t>
            </a:r>
            <a:r>
              <a:rPr lang="en-US" altLang="zh-TW" baseline="0" dirty="0" smtClean="0"/>
              <a:t> </a:t>
            </a:r>
            <a:r>
              <a:rPr lang="zh-TW" altLang="en-US" baseline="0" dirty="0" smtClean="0"/>
              <a:t>經典的孔徑問題</a:t>
            </a:r>
            <a:r>
              <a:rPr lang="en-US" altLang="zh-TW" baseline="0" dirty="0" smtClean="0"/>
              <a:t> (</a:t>
            </a:r>
            <a:r>
              <a:rPr lang="zh-TW" altLang="en-US" baseline="0" dirty="0" smtClean="0"/>
              <a:t>理髮師招牌幻覺</a:t>
            </a:r>
            <a:r>
              <a:rPr lang="en-US" altLang="zh-TW"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baseline="0" dirty="0" smtClean="0"/>
              <a:t>c. </a:t>
            </a:r>
            <a:r>
              <a:rPr lang="zh-TW" altLang="en-US" baseline="0" dirty="0" smtClean="0"/>
              <a:t>沒有紋理區域</a:t>
            </a:r>
            <a:endParaRPr lang="en-US" altLang="zh-TW"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baseline="0" dirty="0" smtClean="0"/>
              <a:t>兩張影像</a:t>
            </a:r>
            <a:r>
              <a:rPr lang="en-US" altLang="zh-TW" baseline="0" dirty="0" smtClean="0"/>
              <a:t>I0 </a:t>
            </a:r>
            <a:r>
              <a:rPr lang="zh-TW" altLang="en-US" baseline="0" dirty="0" smtClean="0"/>
              <a:t>黃色 與 </a:t>
            </a:r>
            <a:r>
              <a:rPr lang="en-US" altLang="zh-TW" baseline="0" dirty="0" smtClean="0"/>
              <a:t>I1 </a:t>
            </a:r>
            <a:r>
              <a:rPr lang="zh-TW" altLang="en-US" baseline="0" dirty="0" smtClean="0"/>
              <a:t>紅色</a:t>
            </a:r>
            <a:r>
              <a:rPr lang="en-US" altLang="zh-TW" baseline="0" dirty="0" smtClean="0"/>
              <a:t> </a:t>
            </a:r>
            <a:r>
              <a:rPr lang="zh-TW" altLang="en-US" baseline="0" dirty="0" smtClean="0"/>
              <a:t>重疊 </a:t>
            </a:r>
            <a:endParaRPr lang="en-US" altLang="zh-TW"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baseline="0" dirty="0" smtClean="0"/>
              <a:t>紅色的向量</a:t>
            </a:r>
            <a:r>
              <a:rPr lang="en-US" altLang="zh-TW" baseline="0" dirty="0" smtClean="0"/>
              <a:t> u </a:t>
            </a:r>
            <a:r>
              <a:rPr lang="zh-TW" altLang="en-US" baseline="0" dirty="0" smtClean="0"/>
              <a:t>指出 小塊中心的位移 權重函數</a:t>
            </a:r>
            <a:r>
              <a:rPr lang="en-US" altLang="zh-TW" baseline="0" dirty="0" smtClean="0"/>
              <a:t>w(xi) </a:t>
            </a:r>
            <a:r>
              <a:rPr lang="zh-TW" altLang="en-US" baseline="0" dirty="0" smtClean="0"/>
              <a:t>黑色圓圈</a:t>
            </a:r>
            <a:endParaRPr lang="en-US" altLang="zh-TW"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Patches</a:t>
            </a:r>
            <a:r>
              <a:rPr lang="en-US" baseline="0" dirty="0" smtClean="0"/>
              <a:t> with </a:t>
            </a:r>
            <a:r>
              <a:rPr lang="en-US" sz="1200" kern="1200" dirty="0" smtClean="0">
                <a:solidFill>
                  <a:schemeClr val="tx1"/>
                </a:solidFill>
                <a:effectLst/>
                <a:latin typeface="+mn-lt"/>
                <a:ea typeface="+mn-ea"/>
                <a:cs typeface="+mn-cs"/>
              </a:rPr>
              <a:t>gradients in at least </a:t>
            </a:r>
            <a:r>
              <a:rPr lang="en-US" sz="1200" b="1" kern="1200" dirty="0" smtClean="0">
                <a:solidFill>
                  <a:schemeClr val="tx1"/>
                </a:solidFill>
                <a:effectLst/>
                <a:latin typeface="+mn-lt"/>
                <a:ea typeface="+mn-ea"/>
                <a:cs typeface="+mn-cs"/>
              </a:rPr>
              <a:t>two</a:t>
            </a:r>
            <a:r>
              <a:rPr lang="en-US" sz="1200" kern="1200" dirty="0" smtClean="0">
                <a:solidFill>
                  <a:schemeClr val="tx1"/>
                </a:solidFill>
                <a:effectLst/>
                <a:latin typeface="+mn-lt"/>
                <a:ea typeface="+mn-ea"/>
                <a:cs typeface="+mn-cs"/>
              </a:rPr>
              <a:t> (significantly) </a:t>
            </a:r>
            <a:r>
              <a:rPr lang="en-US" sz="1200" b="1" kern="1200" dirty="0" smtClean="0">
                <a:solidFill>
                  <a:schemeClr val="tx1"/>
                </a:solidFill>
                <a:effectLst/>
                <a:latin typeface="+mn-lt"/>
                <a:ea typeface="+mn-ea"/>
                <a:cs typeface="+mn-cs"/>
              </a:rPr>
              <a:t>different orientations </a:t>
            </a:r>
            <a:r>
              <a:rPr lang="en-US" sz="1200" kern="1200" dirty="0" smtClean="0">
                <a:solidFill>
                  <a:schemeClr val="tx1"/>
                </a:solidFill>
                <a:effectLst/>
                <a:latin typeface="+mn-lt"/>
                <a:ea typeface="+mn-ea"/>
                <a:cs typeface="+mn-cs"/>
              </a:rPr>
              <a:t>are the easiest to localize </a:t>
            </a:r>
            <a:endParaRPr lang="en-US" dirty="0" smtClean="0"/>
          </a:p>
          <a:p>
            <a:endParaRPr lang="en-US" dirty="0"/>
          </a:p>
        </p:txBody>
      </p:sp>
      <p:sp>
        <p:nvSpPr>
          <p:cNvPr id="4" name="Slide Number Placeholder 3"/>
          <p:cNvSpPr>
            <a:spLocks noGrp="1"/>
          </p:cNvSpPr>
          <p:nvPr>
            <p:ph type="sldNum" sz="quarter" idx="10"/>
          </p:nvPr>
        </p:nvSpPr>
        <p:spPr/>
        <p:txBody>
          <a:bodyPr/>
          <a:lstStyle/>
          <a:p>
            <a:fld id="{818481D3-6815-42F4-851B-2E76A655E3B1}" type="slidenum">
              <a:rPr lang="zh-TW" altLang="en-US" smtClean="0"/>
              <a:pPr/>
              <a:t>15</a:t>
            </a:fld>
            <a:endParaRPr lang="zh-TW" altLang="en-US"/>
          </a:p>
        </p:txBody>
      </p:sp>
    </p:spTree>
    <p:extLst>
      <p:ext uri="{BB962C8B-B14F-4D97-AF65-F5344CB8AC3E}">
        <p14:creationId xmlns:p14="http://schemas.microsoft.com/office/powerpoint/2010/main" val="1732031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2D9E5C30-ABA9-4131-89D1-4378ED7EBEE7}" type="datetimeFigureOut">
              <a:rPr lang="zh-TW" altLang="en-US" smtClean="0"/>
              <a:pPr/>
              <a:t>2016/3/22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1336BF6D-2D3A-41BA-8F36-2BF2F35F56ED}" type="slidenum">
              <a:rPr lang="zh-TW" altLang="en-US" smtClean="0"/>
              <a:pPr/>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2D9E5C30-ABA9-4131-89D1-4378ED7EBEE7}" type="datetimeFigureOut">
              <a:rPr lang="zh-TW" altLang="en-US" smtClean="0"/>
              <a:pPr/>
              <a:t>2016/3/22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1336BF6D-2D3A-41BA-8F36-2BF2F35F56ED}"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2D9E5C30-ABA9-4131-89D1-4378ED7EBEE7}" type="datetimeFigureOut">
              <a:rPr lang="zh-TW" altLang="en-US" smtClean="0"/>
              <a:pPr/>
              <a:t>2016/3/22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1336BF6D-2D3A-41BA-8F36-2BF2F35F56ED}" type="slidenum">
              <a:rPr lang="zh-TW" altLang="en-US" smtClean="0"/>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2D9E5C30-ABA9-4131-89D1-4378ED7EBEE7}" type="datetimeFigureOut">
              <a:rPr lang="zh-TW" altLang="en-US" smtClean="0"/>
              <a:pPr/>
              <a:t>2016/3/22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1336BF6D-2D3A-41BA-8F36-2BF2F35F56ED}" type="slidenum">
              <a:rPr lang="zh-TW" altLang="en-US" smtClean="0"/>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2D9E5C30-ABA9-4131-89D1-4378ED7EBEE7}" type="datetimeFigureOut">
              <a:rPr lang="zh-TW" altLang="en-US" smtClean="0"/>
              <a:pPr/>
              <a:t>2016/3/22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1336BF6D-2D3A-41BA-8F36-2BF2F35F56ED}" type="slidenum">
              <a:rPr lang="zh-TW" altLang="en-US" smtClean="0"/>
              <a:pPr/>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2D9E5C30-ABA9-4131-89D1-4378ED7EBEE7}" type="datetimeFigureOut">
              <a:rPr lang="zh-TW" altLang="en-US" smtClean="0"/>
              <a:pPr/>
              <a:t>2016/3/22</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1336BF6D-2D3A-41BA-8F36-2BF2F35F56ED}" type="slidenum">
              <a:rPr lang="zh-TW" altLang="en-US" smtClean="0"/>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2D9E5C30-ABA9-4131-89D1-4378ED7EBEE7}" type="datetimeFigureOut">
              <a:rPr lang="zh-TW" altLang="en-US" smtClean="0"/>
              <a:pPr/>
              <a:t>2016/3/22</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1336BF6D-2D3A-41BA-8F36-2BF2F35F56ED}" type="slidenum">
              <a:rPr lang="zh-TW" altLang="en-US" smtClean="0"/>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2D9E5C30-ABA9-4131-89D1-4378ED7EBEE7}" type="datetimeFigureOut">
              <a:rPr lang="zh-TW" altLang="en-US" smtClean="0"/>
              <a:pPr/>
              <a:t>2016/3/22</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1336BF6D-2D3A-41BA-8F36-2BF2F35F56ED}" type="slidenum">
              <a:rPr lang="zh-TW" altLang="en-US" smtClean="0"/>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2D9E5C30-ABA9-4131-89D1-4378ED7EBEE7}" type="datetimeFigureOut">
              <a:rPr lang="zh-TW" altLang="en-US" smtClean="0"/>
              <a:pPr/>
              <a:t>2016/3/22</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1336BF6D-2D3A-41BA-8F36-2BF2F35F56ED}"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2D9E5C30-ABA9-4131-89D1-4378ED7EBEE7}" type="datetimeFigureOut">
              <a:rPr lang="zh-TW" altLang="en-US" smtClean="0"/>
              <a:pPr/>
              <a:t>2016/3/22</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1336BF6D-2D3A-41BA-8F36-2BF2F35F56ED}" type="slidenum">
              <a:rPr lang="zh-TW" altLang="en-US" smtClean="0"/>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2D9E5C30-ABA9-4131-89D1-4378ED7EBEE7}" type="datetimeFigureOut">
              <a:rPr lang="zh-TW" altLang="en-US" smtClean="0"/>
              <a:pPr/>
              <a:t>2016/3/22</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1336BF6D-2D3A-41BA-8F36-2BF2F35F56ED}" type="slidenum">
              <a:rPr lang="zh-TW" altLang="en-US" smtClean="0"/>
              <a:pPr/>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9E5C30-ABA9-4131-89D1-4378ED7EBEE7}" type="datetimeFigureOut">
              <a:rPr lang="zh-TW" altLang="en-US" smtClean="0"/>
              <a:pPr/>
              <a:t>2016/3/22</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36BF6D-2D3A-41BA-8F36-2BF2F35F56ED}"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5.tiff"/><Relationship Id="rId1" Type="http://schemas.openxmlformats.org/officeDocument/2006/relationships/slideLayout" Target="../slideLayouts/slideLayout2.xml"/><Relationship Id="rId2" Type="http://schemas.openxmlformats.org/officeDocument/2006/relationships/image" Target="../media/image6.tif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2.xml.rels><?xml version="1.0" encoding="UTF-8" standalone="yes"?>
<Relationships xmlns="http://schemas.openxmlformats.org/package/2006/relationships"><Relationship Id="rId3" Type="http://schemas.openxmlformats.org/officeDocument/2006/relationships/image" Target="../media/image5.tiff"/><Relationship Id="rId4" Type="http://schemas.openxmlformats.org/officeDocument/2006/relationships/image" Target="../media/image6.tiff"/><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9.png"/><Relationship Id="rId8"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2.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gif"/><Relationship Id="rId4" Type="http://schemas.openxmlformats.org/officeDocument/2006/relationships/image" Target="../media/image15.gif"/><Relationship Id="rId1" Type="http://schemas.openxmlformats.org/officeDocument/2006/relationships/slideLayout" Target="../slideLayouts/slideLayout2.xml"/><Relationship Id="rId2" Type="http://schemas.openxmlformats.org/officeDocument/2006/relationships/image" Target="../media/image13.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0.png"/><Relationship Id="rId3" Type="http://schemas.openxmlformats.org/officeDocument/2006/relationships/image" Target="../media/image2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tif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tif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tif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tif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jpeg"/></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png"/><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32.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33.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34.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35.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36.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39.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280.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40.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41.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42.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43.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44.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4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5.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46.jpe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7.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48.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49.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5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tiff"/><Relationship Id="rId3" Type="http://schemas.openxmlformats.org/officeDocument/2006/relationships/image" Target="../media/image6.tiff"/></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image" Target="../media/image51.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52.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 Id="rId3" Type="http://schemas.openxmlformats.org/officeDocument/2006/relationships/image" Target="../media/image53.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 Id="rId3" Type="http://schemas.openxmlformats.org/officeDocument/2006/relationships/image" Target="../media/image54.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 Id="rId3" Type="http://schemas.openxmlformats.org/officeDocument/2006/relationships/image" Target="../media/image55.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6.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 Id="rId3" Type="http://schemas.openxmlformats.org/officeDocument/2006/relationships/image" Target="../media/image57.png"/></Relationships>
</file>

<file path=ppt/slides/_rels/slide8.xml.rels><?xml version="1.0" encoding="UTF-8" standalone="yes"?>
<Relationships xmlns="http://schemas.openxmlformats.org/package/2006/relationships"><Relationship Id="rId3" Type="http://schemas.openxmlformats.org/officeDocument/2006/relationships/image" Target="../media/image6.tiff"/><Relationship Id="rId4" Type="http://schemas.openxmlformats.org/officeDocument/2006/relationships/image" Target="../media/image7.png"/><Relationship Id="rId5"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image" Target="../media/image5.tiff"/></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 Id="rId3" Type="http://schemas.openxmlformats.org/officeDocument/2006/relationships/image" Target="../media/image58.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 Id="rId3" Type="http://schemas.openxmlformats.org/officeDocument/2006/relationships/image" Target="../media/image59.jpe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0.jpe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1.jpe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2.jpe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3.jp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4.jp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5.jp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5.tiff"/><Relationship Id="rId1" Type="http://schemas.openxmlformats.org/officeDocument/2006/relationships/slideLayout" Target="../slideLayouts/slideLayout2.xml"/><Relationship Id="rId2" Type="http://schemas.openxmlformats.org/officeDocument/2006/relationships/image" Target="../media/image6.tiff"/></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6.jp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7.jp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8.jp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 Id="rId3" Type="http://schemas.openxmlformats.org/officeDocument/2006/relationships/image" Target="../media/image69.pn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0.gif"/></Relationships>
</file>

<file path=ppt/slides/_rels/slide95.xml.rels><?xml version="1.0" encoding="UTF-8" standalone="yes"?>
<Relationships xmlns="http://schemas.openxmlformats.org/package/2006/relationships"><Relationship Id="rId3" Type="http://schemas.openxmlformats.org/officeDocument/2006/relationships/image" Target="../media/image71.png"/><Relationship Id="rId4" Type="http://schemas.openxmlformats.org/officeDocument/2006/relationships/image" Target="../media/image72.png"/><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3.png"/></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4.png"/><Relationship Id="rId3" Type="http://schemas.openxmlformats.org/officeDocument/2006/relationships/image" Target="../media/image75.png"/></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1504801"/>
            <a:ext cx="7772400" cy="1470025"/>
          </a:xfrm>
        </p:spPr>
        <p:txBody>
          <a:bodyPr/>
          <a:lstStyle/>
          <a:p>
            <a:r>
              <a:rPr lang="zh-TW" altLang="zh-TW" b="1" dirty="0"/>
              <a:t>Advanced Computer Vision </a:t>
            </a:r>
            <a:endParaRPr lang="zh-TW" altLang="en-US" dirty="0"/>
          </a:p>
        </p:txBody>
      </p:sp>
      <p:sp>
        <p:nvSpPr>
          <p:cNvPr id="3" name="副標題 2"/>
          <p:cNvSpPr>
            <a:spLocks noGrp="1"/>
          </p:cNvSpPr>
          <p:nvPr>
            <p:ph type="subTitle" idx="1"/>
          </p:nvPr>
        </p:nvSpPr>
        <p:spPr>
          <a:xfrm>
            <a:off x="1371600" y="3260576"/>
            <a:ext cx="6400800" cy="1752600"/>
          </a:xfrm>
        </p:spPr>
        <p:txBody>
          <a:bodyPr/>
          <a:lstStyle/>
          <a:p>
            <a:r>
              <a:rPr lang="en-US" altLang="zh-TW" dirty="0" smtClean="0"/>
              <a:t>Chapter 4</a:t>
            </a:r>
          </a:p>
          <a:p>
            <a:r>
              <a:rPr lang="en-US" altLang="zh-TW" dirty="0" smtClean="0"/>
              <a:t>Feature Detection and Matching</a:t>
            </a:r>
            <a:endParaRPr lang="zh-TW" altLang="en-US" dirty="0"/>
          </a:p>
        </p:txBody>
      </p:sp>
      <p:sp>
        <p:nvSpPr>
          <p:cNvPr id="4" name="Text Box 4"/>
          <p:cNvSpPr txBox="1">
            <a:spLocks noChangeArrowheads="1"/>
          </p:cNvSpPr>
          <p:nvPr/>
        </p:nvSpPr>
        <p:spPr bwMode="auto">
          <a:xfrm>
            <a:off x="4211638" y="5667375"/>
            <a:ext cx="4932362" cy="923330"/>
          </a:xfrm>
          <a:prstGeom prst="rect">
            <a:avLst/>
          </a:prstGeom>
          <a:noFill/>
          <a:ln w="9525">
            <a:noFill/>
            <a:miter lim="800000"/>
            <a:headEnd/>
            <a:tailEnd/>
          </a:ln>
          <a:effectLst/>
        </p:spPr>
        <p:txBody>
          <a:bodyPr>
            <a:spAutoFit/>
          </a:bodyPr>
          <a:lstStyle/>
          <a:p>
            <a:pPr algn="ctr"/>
            <a:r>
              <a:rPr lang="en-US" altLang="zh-TW" dirty="0"/>
              <a:t>Presented by: </a:t>
            </a:r>
            <a:r>
              <a:rPr kumimoji="0" lang="zh-TW" altLang="en-US" dirty="0"/>
              <a:t>傅楸善 </a:t>
            </a:r>
            <a:r>
              <a:rPr kumimoji="0" lang="en-US" altLang="zh-TW" dirty="0"/>
              <a:t>&amp; </a:t>
            </a:r>
            <a:r>
              <a:rPr kumimoji="0" lang="zh-TW" altLang="en-US" dirty="0" smtClean="0"/>
              <a:t>荻本雅俊</a:t>
            </a:r>
            <a:r>
              <a:rPr kumimoji="0" lang="en-US" altLang="zh-TW" dirty="0" smtClean="0"/>
              <a:t>b01902115@ntu.edu.tw</a:t>
            </a:r>
          </a:p>
          <a:p>
            <a:pPr algn="ctr"/>
            <a:r>
              <a:rPr lang="en-US" altLang="zh-TW" dirty="0" smtClean="0"/>
              <a:t>0988860365</a:t>
            </a:r>
            <a:endParaRPr kumimoji="0" lang="en-US" altLang="zh-TW"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First Approach</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7531" y="1988840"/>
            <a:ext cx="3825005" cy="2700922"/>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2240" y="5589240"/>
            <a:ext cx="288032" cy="28803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3848" y="5157192"/>
            <a:ext cx="288032" cy="288032"/>
          </a:xfrm>
          <a:prstGeom prst="rect">
            <a:avLst/>
          </a:prstGeom>
        </p:spPr>
      </p:pic>
      <p:sp>
        <p:nvSpPr>
          <p:cNvPr id="10" name="Rectangle 9"/>
          <p:cNvSpPr/>
          <p:nvPr/>
        </p:nvSpPr>
        <p:spPr>
          <a:xfrm>
            <a:off x="6994285" y="3025596"/>
            <a:ext cx="288032"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 y="1996121"/>
            <a:ext cx="3814694" cy="2693641"/>
          </a:xfrm>
          <a:prstGeom prst="rect">
            <a:avLst/>
          </a:prstGeom>
        </p:spPr>
      </p:pic>
    </p:spTree>
    <p:extLst>
      <p:ext uri="{BB962C8B-B14F-4D97-AF65-F5344CB8AC3E}">
        <p14:creationId xmlns:p14="http://schemas.microsoft.com/office/powerpoint/2010/main" val="594920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 0 C 0.00157 -0.02037 -0.00191 -0.03125 0.00591 -0.04398 C 0.00729 -0.04607 0.00868 -0.04838 0.01042 -0.04977 C 0.01181 -0.05093 0.01337 -0.05116 0.01493 -0.05185 C 0.01632 -0.05324 0.01771 -0.05486 0.01945 -0.05579 C 0.02848 -0.06181 0.04445 -0.05625 0.0507 -0.05579 C 0.05226 -0.05394 0.054 -0.05232 0.05521 -0.04977 C 0.05712 -0.04584 0.06007 -0.0375 0.06111 -0.03195 C 0.06181 -0.02871 0.06216 -0.02523 0.06268 -0.02199 C 0.06164 -0.01135 0.06233 -0.00023 0.05973 0.00995 C 0.05816 0.01504 0.05417 0.01852 0.0507 0.02176 L 0.03872 0.03379 C 0.03681 0.03565 0.03525 0.03865 0.03282 0.03981 C 0.02986 0.04097 0.02674 0.0419 0.02379 0.04375 C 0.02188 0.0449 0.01997 0.04676 0.01789 0.04768 C 0.01493 0.04884 0.01198 0.04907 0.00903 0.04977 C -0.00156 0.04907 -0.01215 0.05 -0.02239 0.04768 C -0.02413 0.04722 -0.0243 0.04375 -0.02534 0.04166 C -0.02673 0.03889 -0.02847 0.03634 -0.02986 0.03379 C -0.03194 0.02986 -0.03576 0.02176 -0.03576 0.02176 C -0.03628 0.0199 -0.03663 0.01759 -0.03732 0.01574 C -0.0467 -0.00949 -0.0526 0.03865 -0.03871 -0.04792 C -0.03802 -0.05255 -0.03264 -0.05278 -0.02986 -0.05579 C -0.02656 -0.05949 -0.0243 -0.06435 -0.02083 -0.06783 C -0.01771 -0.07107 -0.01371 -0.07269 -0.01041 -0.0757 C -0.00868 -0.07732 -0.00764 -0.07986 -0.0059 -0.08172 C -0.00052 -0.08797 0.00157 -0.08959 0.00903 -0.09167 C 0.01285 -0.09283 0.01684 -0.09283 0.02084 -0.09375 C 0.02587 -0.09468 0.03577 -0.09769 0.03577 -0.09769 C 0.05209 -0.09676 0.06945 -0.10764 0.079 -0.08959 C 0.08039 -0.08727 0.08125 -0.08449 0.08212 -0.08172 C 0.08386 -0.07593 0.08542 -0.06806 0.08646 -0.06181 C 0.0875 -0.0551 0.08959 -0.0419 0.08959 -0.0419 C 0.08907 -0.02593 0.08889 -0.00996 0.08802 0.00578 C 0.08785 0.00787 0.08733 0.00995 0.08646 0.0118 C 0.08368 0.01875 0.08125 0.02569 0.07761 0.03171 C 0.0724 0.04051 0.07066 0.04398 0.06407 0.05162 C 0.0625 0.0537 0.05278 0.06111 0.05226 0.06157 C 0.04636 0.07338 0.05295 0.06227 0.04323 0.07153 C 0.0415 0.07315 0.04063 0.07592 0.03872 0.07754 C 0.03646 0.0794 0.03386 0.08032 0.03125 0.08148 C 0.02535 0.08426 0.02448 0.0831 0.01789 0.08541 C 0.01493 0.08657 0.01198 0.08842 0.00903 0.08958 C 0.0033 0.09143 -0.00521 0.09259 -0.01041 0.09352 L -0.03732 0.09745 L -0.05069 0.09953 C -0.06111 0.09884 -0.0717 0.0993 -0.08211 0.09745 C -0.0875 0.09653 -0.10538 0.08403 -0.10885 0.08148 C -0.11232 0.07893 -0.12274 0.07037 -0.12673 0.06551 C -0.12934 0.0625 -0.13159 0.05879 -0.1342 0.05555 C -0.14271 0.04583 -0.13489 0.05856 -0.14323 0.0456 C -0.1559 0.02615 -0.14323 0.04352 -0.15364 0.02986 C -0.15416 0.02778 -0.15468 0.02592 -0.15521 0.02384 C -0.15902 0.00278 -0.15659 -0.00857 -0.15659 -0.03588 " pathEditMode="relative" ptsTypes="AAAAAAAAAAAAAAAAAAAAAAAAAAAAAAAAAAAAAAAAAAAAAAAAAAAAAA">
                                      <p:cBhvr>
                                        <p:cTn id="6" dur="2000" fill="hold"/>
                                        <p:tgtEl>
                                          <p:spTgt spid="10"/>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4.1 Points and Patches (1/2)</a:t>
            </a:r>
            <a:endParaRPr lang="zh-TW" altLang="en-US" dirty="0"/>
          </a:p>
        </p:txBody>
      </p:sp>
      <p:sp>
        <p:nvSpPr>
          <p:cNvPr id="3" name="內容版面配置區 2"/>
          <p:cNvSpPr>
            <a:spLocks noGrp="1"/>
          </p:cNvSpPr>
          <p:nvPr>
            <p:ph idx="1"/>
          </p:nvPr>
        </p:nvSpPr>
        <p:spPr/>
        <p:txBody>
          <a:bodyPr/>
          <a:lstStyle/>
          <a:p>
            <a:r>
              <a:rPr lang="en-US" altLang="zh-TW" dirty="0" smtClean="0"/>
              <a:t>There are two main approaches:</a:t>
            </a:r>
          </a:p>
          <a:p>
            <a:pPr lvl="1"/>
            <a:r>
              <a:rPr lang="en-US" altLang="zh-TW" dirty="0" smtClean="0"/>
              <a:t>Find features in one image that can be accurately tracked using a local search technique. (e.g., video sequences)</a:t>
            </a:r>
          </a:p>
          <a:p>
            <a:pPr lvl="1"/>
            <a:r>
              <a:rPr lang="en-US" altLang="zh-TW" b="1" dirty="0" smtClean="0"/>
              <a:t>Independently detect features in all the images under consideration and then match features based on their local appearance. (e.g., stitching panoramas, establishing correspondences)</a:t>
            </a:r>
            <a:endParaRPr lang="zh-TW" altLang="en-US" b="1" dirty="0"/>
          </a:p>
        </p:txBody>
      </p:sp>
    </p:spTree>
    <p:extLst>
      <p:ext uri="{BB962C8B-B14F-4D97-AF65-F5344CB8AC3E}">
        <p14:creationId xmlns:p14="http://schemas.microsoft.com/office/powerpoint/2010/main" val="8288832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2007274"/>
            <a:ext cx="3798900" cy="2682488"/>
          </a:xfrm>
          <a:prstGeom prst="rect">
            <a:avLst/>
          </a:prstGeom>
        </p:spPr>
      </p:pic>
      <p:sp>
        <p:nvSpPr>
          <p:cNvPr id="2" name="Title 1"/>
          <p:cNvSpPr>
            <a:spLocks noGrp="1"/>
          </p:cNvSpPr>
          <p:nvPr>
            <p:ph type="title"/>
          </p:nvPr>
        </p:nvSpPr>
        <p:spPr/>
        <p:txBody>
          <a:bodyPr/>
          <a:lstStyle/>
          <a:p>
            <a:r>
              <a:rPr lang="en-US" dirty="0" smtClean="0"/>
              <a:t>Second Approach</a:t>
            </a:r>
            <a:endParaRPr lang="en-US"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7531" y="1988840"/>
            <a:ext cx="3825005" cy="2700922"/>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16944" y="2780928"/>
            <a:ext cx="288032" cy="288032"/>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03848" y="3501008"/>
            <a:ext cx="288032" cy="288032"/>
          </a:xfrm>
          <a:prstGeom prst="rect">
            <a:avLst/>
          </a:prstGeom>
        </p:spPr>
      </p:pic>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08104" y="2708920"/>
            <a:ext cx="266824" cy="266824"/>
          </a:xfrm>
          <a:prstGeom prst="rect">
            <a:avLst/>
          </a:prstGeom>
        </p:spPr>
      </p:pic>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577718" y="3501008"/>
            <a:ext cx="226530" cy="226530"/>
          </a:xfrm>
          <a:prstGeom prst="rect">
            <a:avLst/>
          </a:prstGeom>
        </p:spPr>
      </p:pic>
    </p:spTree>
    <p:extLst>
      <p:ext uri="{BB962C8B-B14F-4D97-AF65-F5344CB8AC3E}">
        <p14:creationId xmlns:p14="http://schemas.microsoft.com/office/powerpoint/2010/main" val="790896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2.77778E-7 1.11111E-6 L 2.77778E-7 0.40949 " pathEditMode="relative" rAng="0" ptsTypes="AA">
                                      <p:cBhvr>
                                        <p:cTn id="6" dur="2000" fill="hold"/>
                                        <p:tgtEl>
                                          <p:spTgt spid="3"/>
                                        </p:tgtEl>
                                        <p:attrNameLst>
                                          <p:attrName>ppt_x</p:attrName>
                                          <p:attrName>ppt_y</p:attrName>
                                        </p:attrNameLst>
                                      </p:cBhvr>
                                      <p:rCtr x="0" y="20463"/>
                                    </p:animMotion>
                                  </p:childTnLst>
                                </p:cTn>
                              </p:par>
                              <p:par>
                                <p:cTn id="7" presetID="42" presetClass="path" presetSubtype="0" accel="50000" decel="50000" fill="hold" nodeType="withEffect">
                                  <p:stCondLst>
                                    <p:cond delay="0"/>
                                  </p:stCondLst>
                                  <p:childTnLst>
                                    <p:animMotion origin="layout" path="M 4.16667E-6 -1.48148E-6 L 4.16667E-6 0.25 " pathEditMode="relative" rAng="0" ptsTypes="AA">
                                      <p:cBhvr>
                                        <p:cTn id="8" dur="2000" fill="hold"/>
                                        <p:tgtEl>
                                          <p:spTgt spid="6"/>
                                        </p:tgtEl>
                                        <p:attrNameLst>
                                          <p:attrName>ppt_x</p:attrName>
                                          <p:attrName>ppt_y</p:attrName>
                                        </p:attrNameLst>
                                      </p:cBhvr>
                                      <p:rCtr x="0" y="12500"/>
                                    </p:animMotion>
                                  </p:childTnLst>
                                </p:cTn>
                              </p:par>
                            </p:childTnLst>
                          </p:cTn>
                        </p:par>
                      </p:childTnLst>
                    </p:cTn>
                  </p:par>
                  <p:par>
                    <p:cTn id="9" fill="hold">
                      <p:stCondLst>
                        <p:cond delay="indefinite"/>
                      </p:stCondLst>
                      <p:childTnLst>
                        <p:par>
                          <p:cTn id="10" fill="hold">
                            <p:stCondLst>
                              <p:cond delay="0"/>
                            </p:stCondLst>
                            <p:childTnLst>
                              <p:par>
                                <p:cTn id="11" presetID="42" presetClass="path" presetSubtype="0" accel="50000" decel="50000" fill="hold" nodeType="clickEffect">
                                  <p:stCondLst>
                                    <p:cond delay="0"/>
                                  </p:stCondLst>
                                  <p:childTnLst>
                                    <p:animMotion origin="layout" path="M -3.88889E-6 -1.85185E-6 L -3.88889E-6 0.43218 " pathEditMode="relative" rAng="0" ptsTypes="AA">
                                      <p:cBhvr>
                                        <p:cTn id="12" dur="2000" fill="hold"/>
                                        <p:tgtEl>
                                          <p:spTgt spid="4"/>
                                        </p:tgtEl>
                                        <p:attrNameLst>
                                          <p:attrName>ppt_x</p:attrName>
                                          <p:attrName>ppt_y</p:attrName>
                                        </p:attrNameLst>
                                      </p:cBhvr>
                                      <p:rCtr x="0" y="21597"/>
                                    </p:animMotion>
                                  </p:childTnLst>
                                </p:cTn>
                              </p:par>
                              <p:par>
                                <p:cTn id="13" presetID="42" presetClass="path" presetSubtype="0" accel="50000" decel="50000" fill="hold" nodeType="withEffect">
                                  <p:stCondLst>
                                    <p:cond delay="0"/>
                                  </p:stCondLst>
                                  <p:childTnLst>
                                    <p:animMotion origin="layout" path="M 2.77778E-6 -1.85185E-6 L 2.77778E-6 0.25671 " pathEditMode="relative" rAng="0" ptsTypes="AA">
                                      <p:cBhvr>
                                        <p:cTn id="14" dur="2000" fill="hold"/>
                                        <p:tgtEl>
                                          <p:spTgt spid="8"/>
                                        </p:tgtEl>
                                        <p:attrNameLst>
                                          <p:attrName>ppt_x</p:attrName>
                                          <p:attrName>ppt_y</p:attrName>
                                        </p:attrNameLst>
                                      </p:cBhvr>
                                      <p:rCtr x="0" y="1282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Points and Patches (2/2)</a:t>
            </a:r>
            <a:endParaRPr lang="zh-TW" altLang="en-US" dirty="0"/>
          </a:p>
        </p:txBody>
      </p:sp>
      <p:sp>
        <p:nvSpPr>
          <p:cNvPr id="3" name="內容版面配置區 2"/>
          <p:cNvSpPr>
            <a:spLocks noGrp="1"/>
          </p:cNvSpPr>
          <p:nvPr>
            <p:ph idx="1"/>
          </p:nvPr>
        </p:nvSpPr>
        <p:spPr/>
        <p:txBody>
          <a:bodyPr/>
          <a:lstStyle/>
          <a:p>
            <a:r>
              <a:rPr lang="en-US" altLang="zh-TW" dirty="0" err="1" smtClean="0"/>
              <a:t>Keypoint</a:t>
            </a:r>
            <a:r>
              <a:rPr lang="en-US" altLang="zh-TW" dirty="0" smtClean="0"/>
              <a:t> detection, matching</a:t>
            </a:r>
          </a:p>
          <a:p>
            <a:r>
              <a:rPr lang="en-US" altLang="zh-TW" dirty="0" smtClean="0"/>
              <a:t>Three pipeline stages:</a:t>
            </a:r>
          </a:p>
          <a:p>
            <a:pPr lvl="1"/>
            <a:r>
              <a:rPr lang="en-US" altLang="zh-TW" dirty="0" smtClean="0"/>
              <a:t>Feature detection (extraction) stage</a:t>
            </a:r>
          </a:p>
          <a:p>
            <a:pPr lvl="1"/>
            <a:r>
              <a:rPr lang="en-US" altLang="zh-TW" dirty="0" smtClean="0"/>
              <a:t>Feature description stage</a:t>
            </a:r>
          </a:p>
          <a:p>
            <a:pPr lvl="1"/>
            <a:r>
              <a:rPr lang="en-US" altLang="zh-TW" dirty="0" smtClean="0"/>
              <a:t>Feature matching stage or Feature Tracking stage</a:t>
            </a:r>
          </a:p>
          <a:p>
            <a:endParaRPr lang="zh-TW" alt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4.1.1 Feature Detectors</a:t>
            </a:r>
            <a:endParaRPr lang="zh-TW" altLang="en-US" dirty="0"/>
          </a:p>
        </p:txBody>
      </p:sp>
      <p:sp>
        <p:nvSpPr>
          <p:cNvPr id="3" name="內容版面配置區 2"/>
          <p:cNvSpPr>
            <a:spLocks noGrp="1"/>
          </p:cNvSpPr>
          <p:nvPr>
            <p:ph idx="1"/>
          </p:nvPr>
        </p:nvSpPr>
        <p:spPr/>
        <p:txBody>
          <a:bodyPr/>
          <a:lstStyle/>
          <a:p>
            <a:endParaRPr lang="zh-TW" altLang="en-US" dirty="0"/>
          </a:p>
        </p:txBody>
      </p:sp>
      <p:pic>
        <p:nvPicPr>
          <p:cNvPr id="4" name="Picture 2"/>
          <p:cNvPicPr>
            <a:picLocks noChangeAspect="1" noChangeArrowheads="1"/>
          </p:cNvPicPr>
          <p:nvPr/>
        </p:nvPicPr>
        <p:blipFill>
          <a:blip r:embed="rId3" cstate="print"/>
          <a:srcRect/>
          <a:stretch>
            <a:fillRect/>
          </a:stretch>
        </p:blipFill>
        <p:spPr bwMode="auto">
          <a:xfrm>
            <a:off x="0" y="1571612"/>
            <a:ext cx="9144000" cy="489052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Aperture Problem</a:t>
            </a:r>
            <a:endParaRPr lang="zh-TW" altLang="en-US" dirty="0"/>
          </a:p>
        </p:txBody>
      </p:sp>
      <p:sp>
        <p:nvSpPr>
          <p:cNvPr id="3" name="內容版面配置區 2"/>
          <p:cNvSpPr>
            <a:spLocks noGrp="1"/>
          </p:cNvSpPr>
          <p:nvPr>
            <p:ph idx="1"/>
          </p:nvPr>
        </p:nvSpPr>
        <p:spPr/>
        <p:txBody>
          <a:bodyPr/>
          <a:lstStyle/>
          <a:p>
            <a:pPr>
              <a:buNone/>
            </a:pPr>
            <a:endParaRPr lang="zh-TW" altLang="en-US" dirty="0"/>
          </a:p>
        </p:txBody>
      </p:sp>
      <p:pic>
        <p:nvPicPr>
          <p:cNvPr id="7" name="圖片 6" descr="未命名.JPG"/>
          <p:cNvPicPr>
            <a:picLocks noChangeAspect="1"/>
          </p:cNvPicPr>
          <p:nvPr/>
        </p:nvPicPr>
        <p:blipFill>
          <a:blip r:embed="rId3" cstate="print"/>
          <a:stretch>
            <a:fillRect/>
          </a:stretch>
        </p:blipFill>
        <p:spPr>
          <a:xfrm>
            <a:off x="0" y="1571612"/>
            <a:ext cx="9144000" cy="4714908"/>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cxnSp>
        <p:nvCxnSpPr>
          <p:cNvPr id="5" name="Straight Connector 4"/>
          <p:cNvCxnSpPr/>
          <p:nvPr/>
        </p:nvCxnSpPr>
        <p:spPr>
          <a:xfrm flipV="1">
            <a:off x="827584" y="2708920"/>
            <a:ext cx="2376264" cy="504056"/>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3203848" y="2708920"/>
            <a:ext cx="504056" cy="2952328"/>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5364088" y="2708920"/>
            <a:ext cx="2376264" cy="504056"/>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740352" y="2708920"/>
            <a:ext cx="504056" cy="295232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987824" y="2492896"/>
            <a:ext cx="432048" cy="4320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524328" y="2528900"/>
            <a:ext cx="432048" cy="4320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63214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cxnSp>
        <p:nvCxnSpPr>
          <p:cNvPr id="5" name="Straight Connector 4"/>
          <p:cNvCxnSpPr/>
          <p:nvPr/>
        </p:nvCxnSpPr>
        <p:spPr>
          <a:xfrm flipV="1">
            <a:off x="827584" y="2708920"/>
            <a:ext cx="2376264" cy="504056"/>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3203848" y="2708920"/>
            <a:ext cx="504056" cy="2952328"/>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5364088" y="2708920"/>
            <a:ext cx="2376264" cy="504056"/>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740352" y="2708920"/>
            <a:ext cx="504056" cy="295232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275856" y="3969060"/>
            <a:ext cx="432048" cy="4320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811742" y="3810196"/>
            <a:ext cx="432048" cy="4320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68344" y="2949518"/>
            <a:ext cx="432048" cy="4320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8015054" y="4987868"/>
            <a:ext cx="432048" cy="4320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927424" y="4407230"/>
            <a:ext cx="432048" cy="4320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543042" y="3924037"/>
            <a:ext cx="947695" cy="584775"/>
          </a:xfrm>
          <a:prstGeom prst="rect">
            <a:avLst/>
          </a:prstGeom>
          <a:noFill/>
        </p:spPr>
        <p:txBody>
          <a:bodyPr wrap="none" rtlCol="0">
            <a:spAutoFit/>
          </a:bodyPr>
          <a:lstStyle/>
          <a:p>
            <a:r>
              <a:rPr lang="en-US" sz="3200" dirty="0" smtClean="0"/>
              <a:t>????</a:t>
            </a:r>
            <a:endParaRPr lang="en-US" sz="3200" dirty="0"/>
          </a:p>
        </p:txBody>
      </p:sp>
    </p:spTree>
    <p:extLst>
      <p:ext uri="{BB962C8B-B14F-4D97-AF65-F5344CB8AC3E}">
        <p14:creationId xmlns:p14="http://schemas.microsoft.com/office/powerpoint/2010/main" val="15394474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cxnSp>
        <p:nvCxnSpPr>
          <p:cNvPr id="5" name="Straight Connector 4"/>
          <p:cNvCxnSpPr/>
          <p:nvPr/>
        </p:nvCxnSpPr>
        <p:spPr>
          <a:xfrm flipV="1">
            <a:off x="827584" y="2708920"/>
            <a:ext cx="2376264" cy="504056"/>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3203848" y="2708920"/>
            <a:ext cx="504056" cy="2952328"/>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5364088" y="2708920"/>
            <a:ext cx="2376264" cy="504056"/>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740352" y="2708920"/>
            <a:ext cx="504056" cy="295232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1799692" y="4504258"/>
            <a:ext cx="432048" cy="4320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20172" y="3573016"/>
            <a:ext cx="432048" cy="4320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020272" y="4907726"/>
            <a:ext cx="432048" cy="4320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8187218" y="2348562"/>
            <a:ext cx="432048" cy="4320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6963082" y="3844327"/>
            <a:ext cx="432048" cy="4320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120172" y="4504258"/>
            <a:ext cx="432048" cy="4320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605048" y="3136813"/>
            <a:ext cx="947695" cy="584775"/>
          </a:xfrm>
          <a:prstGeom prst="rect">
            <a:avLst/>
          </a:prstGeom>
          <a:noFill/>
        </p:spPr>
        <p:txBody>
          <a:bodyPr wrap="none" rtlCol="0">
            <a:spAutoFit/>
          </a:bodyPr>
          <a:lstStyle/>
          <a:p>
            <a:r>
              <a:rPr lang="en-US" sz="3200" dirty="0" smtClean="0"/>
              <a:t>????</a:t>
            </a:r>
            <a:endParaRPr lang="en-US" sz="3200" dirty="0"/>
          </a:p>
        </p:txBody>
      </p:sp>
    </p:spTree>
    <p:extLst>
      <p:ext uri="{BB962C8B-B14F-4D97-AF65-F5344CB8AC3E}">
        <p14:creationId xmlns:p14="http://schemas.microsoft.com/office/powerpoint/2010/main" val="6174877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Barber Pole Illusion</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3568" y="2276872"/>
            <a:ext cx="1524000" cy="30480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65216" y="2996952"/>
            <a:ext cx="3251200" cy="20320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27784" y="2996952"/>
            <a:ext cx="3251200" cy="2032000"/>
          </a:xfrm>
          <a:prstGeom prst="rect">
            <a:avLst/>
          </a:prstGeom>
        </p:spPr>
      </p:pic>
    </p:spTree>
    <p:extLst>
      <p:ext uri="{BB962C8B-B14F-4D97-AF65-F5344CB8AC3E}">
        <p14:creationId xmlns:p14="http://schemas.microsoft.com/office/powerpoint/2010/main" val="7959602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Feature Detection and Matching (1/3)</a:t>
            </a:r>
            <a:endParaRPr lang="zh-TW" altLang="en-US" dirty="0"/>
          </a:p>
        </p:txBody>
      </p:sp>
      <p:sp>
        <p:nvSpPr>
          <p:cNvPr id="3" name="內容版面配置區 2"/>
          <p:cNvSpPr>
            <a:spLocks noGrp="1"/>
          </p:cNvSpPr>
          <p:nvPr>
            <p:ph idx="1"/>
          </p:nvPr>
        </p:nvSpPr>
        <p:spPr/>
        <p:txBody>
          <a:bodyPr/>
          <a:lstStyle/>
          <a:p>
            <a:r>
              <a:rPr lang="en-US" altLang="zh-TW" dirty="0" smtClean="0"/>
              <a:t>4.1 Points and Patches</a:t>
            </a:r>
          </a:p>
          <a:p>
            <a:r>
              <a:rPr lang="en-US" altLang="zh-TW" dirty="0" smtClean="0"/>
              <a:t>4.2 Edges</a:t>
            </a:r>
          </a:p>
          <a:p>
            <a:r>
              <a:rPr lang="en-US" altLang="zh-TW" dirty="0" smtClean="0"/>
              <a:t>4.3 Lines</a:t>
            </a:r>
            <a:endParaRPr lang="zh-TW" alt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Weighted Summed Square Difference</a:t>
            </a:r>
            <a:endParaRPr lang="zh-TW" altLang="en-US" dirty="0"/>
          </a:p>
        </p:txBody>
      </p:sp>
      <p:sp>
        <p:nvSpPr>
          <p:cNvPr id="3" name="內容版面配置區 2"/>
          <p:cNvSpPr>
            <a:spLocks noGrp="1"/>
          </p:cNvSpPr>
          <p:nvPr>
            <p:ph idx="1"/>
          </p:nvPr>
        </p:nvSpPr>
        <p:spPr/>
        <p:txBody>
          <a:bodyPr>
            <a:normAutofit/>
          </a:bodyPr>
          <a:lstStyle/>
          <a:p>
            <a:endParaRPr lang="en-US" altLang="zh-TW" dirty="0" smtClean="0"/>
          </a:p>
          <a:p>
            <a:endParaRPr lang="en-US" altLang="zh-TW" dirty="0" smtClean="0"/>
          </a:p>
          <a:p>
            <a:endParaRPr lang="en-US" altLang="zh-TW" dirty="0" smtClean="0"/>
          </a:p>
          <a:p>
            <a:r>
              <a:rPr lang="en-US" altLang="zh-TW" i="1" dirty="0" smtClean="0"/>
              <a:t>I</a:t>
            </a:r>
            <a:r>
              <a:rPr lang="en-US" altLang="zh-TW" i="1" baseline="-25000" dirty="0" smtClean="0"/>
              <a:t>0</a:t>
            </a:r>
            <a:r>
              <a:rPr lang="en-US" altLang="zh-TW" dirty="0" smtClean="0"/>
              <a:t>, </a:t>
            </a:r>
            <a:r>
              <a:rPr lang="en-US" altLang="zh-TW" i="1" dirty="0" smtClean="0"/>
              <a:t>I</a:t>
            </a:r>
            <a:r>
              <a:rPr lang="en-US" altLang="zh-TW" i="1" baseline="-25000" dirty="0" smtClean="0"/>
              <a:t>1</a:t>
            </a:r>
            <a:r>
              <a:rPr lang="en-US" altLang="zh-TW" dirty="0" smtClean="0"/>
              <a:t>: the two images being compared</a:t>
            </a:r>
          </a:p>
          <a:p>
            <a:r>
              <a:rPr lang="en-US" altLang="zh-TW" i="1" dirty="0" smtClean="0"/>
              <a:t>u</a:t>
            </a:r>
            <a:r>
              <a:rPr lang="en-US" altLang="zh-TW" dirty="0" smtClean="0"/>
              <a:t>: the displacement vector</a:t>
            </a:r>
          </a:p>
          <a:p>
            <a:r>
              <a:rPr lang="en-US" altLang="zh-TW" i="1" dirty="0" smtClean="0"/>
              <a:t>w(x)</a:t>
            </a:r>
            <a:r>
              <a:rPr lang="en-US" altLang="zh-TW" dirty="0" smtClean="0"/>
              <a:t>: spatially varying weighting function</a:t>
            </a:r>
          </a:p>
          <a:p>
            <a:pPr marL="342900" lvl="1" indent="-342900">
              <a:buFont typeface="Arial" pitchFamily="34" charset="0"/>
              <a:buChar char="•"/>
            </a:pPr>
            <a:r>
              <a:rPr lang="en-US" altLang="zh-TW" sz="3200" dirty="0" smtClean="0"/>
              <a:t>summation </a:t>
            </a:r>
            <a:r>
              <a:rPr lang="en-US" altLang="zh-TW" sz="3200" i="1" dirty="0" err="1" smtClean="0"/>
              <a:t>i</a:t>
            </a:r>
            <a:r>
              <a:rPr lang="en-US" altLang="zh-TW" sz="3200" i="1" dirty="0" smtClean="0"/>
              <a:t>:</a:t>
            </a:r>
            <a:r>
              <a:rPr lang="en-US" altLang="zh-TW" sz="3200" dirty="0" smtClean="0"/>
              <a:t> over all the pixels in the patch</a:t>
            </a:r>
          </a:p>
          <a:p>
            <a:endParaRPr lang="en-US" altLang="zh-TW" dirty="0" smtClean="0"/>
          </a:p>
        </p:txBody>
      </p:sp>
      <p:pic>
        <p:nvPicPr>
          <p:cNvPr id="246788" name="Picture 4"/>
          <p:cNvPicPr>
            <a:picLocks noChangeAspect="1" noChangeArrowheads="1"/>
          </p:cNvPicPr>
          <p:nvPr/>
        </p:nvPicPr>
        <p:blipFill>
          <a:blip r:embed="rId3" cstate="print"/>
          <a:srcRect/>
          <a:stretch>
            <a:fillRect/>
          </a:stretch>
        </p:blipFill>
        <p:spPr bwMode="auto">
          <a:xfrm>
            <a:off x="285720" y="2143116"/>
            <a:ext cx="8501090" cy="107157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Auto-correlation Function of Surface</a:t>
            </a:r>
            <a:endParaRPr lang="zh-TW" altLang="en-US" dirty="0"/>
          </a:p>
        </p:txBody>
      </p:sp>
      <p:sp>
        <p:nvSpPr>
          <p:cNvPr id="3" name="內容版面配置區 2"/>
          <p:cNvSpPr>
            <a:spLocks noGrp="1"/>
          </p:cNvSpPr>
          <p:nvPr>
            <p:ph idx="1"/>
          </p:nvPr>
        </p:nvSpPr>
        <p:spPr/>
        <p:txBody>
          <a:bodyPr>
            <a:normAutofit/>
          </a:bodyPr>
          <a:lstStyle/>
          <a:p>
            <a:endParaRPr lang="en-US" altLang="zh-TW" dirty="0" smtClean="0"/>
          </a:p>
          <a:p>
            <a:endParaRPr lang="en-US" altLang="zh-TW" dirty="0" smtClean="0"/>
          </a:p>
          <a:p>
            <a:endParaRPr lang="en-US" altLang="zh-TW" dirty="0" smtClean="0"/>
          </a:p>
          <a:p>
            <a:r>
              <a:rPr lang="en-US" altLang="zh-TW" i="1" dirty="0" smtClean="0"/>
              <a:t>I</a:t>
            </a:r>
            <a:r>
              <a:rPr lang="en-US" altLang="zh-TW" i="1" baseline="-25000" dirty="0" smtClean="0"/>
              <a:t>0</a:t>
            </a:r>
            <a:r>
              <a:rPr lang="en-US" altLang="zh-TW" dirty="0" smtClean="0"/>
              <a:t>: the image being compared</a:t>
            </a:r>
          </a:p>
          <a:p>
            <a:r>
              <a:rPr lang="en-US" altLang="zh-TW" i="1" dirty="0" smtClean="0"/>
              <a:t>∆u</a:t>
            </a:r>
            <a:r>
              <a:rPr lang="en-US" altLang="zh-TW" dirty="0" smtClean="0"/>
              <a:t>: small variations in position </a:t>
            </a:r>
          </a:p>
          <a:p>
            <a:r>
              <a:rPr lang="en-US" altLang="zh-TW" i="1" dirty="0" smtClean="0"/>
              <a:t>w(x)</a:t>
            </a:r>
            <a:r>
              <a:rPr lang="en-US" altLang="zh-TW" dirty="0" smtClean="0"/>
              <a:t>: spatially varying weighting function</a:t>
            </a:r>
          </a:p>
          <a:p>
            <a:pPr marL="342900" lvl="1" indent="-342900">
              <a:buFont typeface="Arial" pitchFamily="34" charset="0"/>
              <a:buChar char="•"/>
            </a:pPr>
            <a:r>
              <a:rPr lang="en-US" altLang="zh-TW" sz="3200" dirty="0" smtClean="0"/>
              <a:t>summation </a:t>
            </a:r>
            <a:r>
              <a:rPr lang="en-US" altLang="zh-TW" sz="3200" i="1" dirty="0" err="1" smtClean="0"/>
              <a:t>i</a:t>
            </a:r>
            <a:r>
              <a:rPr lang="en-US" altLang="zh-TW" sz="3200" i="1" dirty="0" smtClean="0"/>
              <a:t>:</a:t>
            </a:r>
            <a:r>
              <a:rPr lang="en-US" altLang="zh-TW" sz="3200" dirty="0" smtClean="0"/>
              <a:t> over all the pixels in the patch</a:t>
            </a:r>
          </a:p>
          <a:p>
            <a:pPr marL="342900" lvl="1" indent="-342900">
              <a:buFont typeface="Arial" pitchFamily="34" charset="0"/>
              <a:buChar char="•"/>
            </a:pPr>
            <a:endParaRPr lang="en-US" altLang="zh-TW" sz="3200" dirty="0" smtClean="0"/>
          </a:p>
          <a:p>
            <a:endParaRPr lang="en-US" altLang="zh-TW" dirty="0" smtClean="0"/>
          </a:p>
        </p:txBody>
      </p:sp>
      <p:pic>
        <p:nvPicPr>
          <p:cNvPr id="5" name="Picture 2"/>
          <p:cNvPicPr>
            <a:picLocks noChangeAspect="1" noChangeArrowheads="1"/>
          </p:cNvPicPr>
          <p:nvPr/>
        </p:nvPicPr>
        <p:blipFill>
          <a:blip r:embed="rId3" cstate="print"/>
          <a:srcRect/>
          <a:stretch>
            <a:fillRect/>
          </a:stretch>
        </p:blipFill>
        <p:spPr bwMode="auto">
          <a:xfrm>
            <a:off x="500034" y="2071678"/>
            <a:ext cx="8143932" cy="95494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pic>
        <p:nvPicPr>
          <p:cNvPr id="248834" name="Picture 2"/>
          <p:cNvPicPr>
            <a:picLocks noGrp="1" noChangeAspect="1" noChangeArrowheads="1"/>
          </p:cNvPicPr>
          <p:nvPr>
            <p:ph idx="1"/>
          </p:nvPr>
        </p:nvPicPr>
        <p:blipFill>
          <a:blip r:embed="rId3" cstate="print"/>
          <a:srcRect/>
          <a:stretch>
            <a:fillRect/>
          </a:stretch>
        </p:blipFill>
        <p:spPr bwMode="auto">
          <a:xfrm>
            <a:off x="1928794" y="1125"/>
            <a:ext cx="5754649" cy="68568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Approximation of Auto-correlation Function (1/3)</a:t>
            </a:r>
            <a:endParaRPr lang="zh-TW" altLang="en-US" dirty="0"/>
          </a:p>
        </p:txBody>
      </p:sp>
      <p:sp>
        <p:nvSpPr>
          <p:cNvPr id="5" name="內容版面配置區 4"/>
          <p:cNvSpPr>
            <a:spLocks noGrp="1"/>
          </p:cNvSpPr>
          <p:nvPr>
            <p:ph idx="1"/>
          </p:nvPr>
        </p:nvSpPr>
        <p:spPr/>
        <p:txBody>
          <a:bodyPr>
            <a:normAutofit lnSpcReduction="10000"/>
          </a:bodyPr>
          <a:lstStyle/>
          <a:p>
            <a:r>
              <a:rPr lang="en-US" altLang="zh-TW" i="1" dirty="0" smtClean="0"/>
              <a:t>I</a:t>
            </a:r>
            <a:r>
              <a:rPr lang="en-US" altLang="zh-TW" i="1" baseline="-25000" dirty="0" smtClean="0"/>
              <a:t>0</a:t>
            </a:r>
            <a:r>
              <a:rPr lang="en-US" altLang="zh-TW" i="1" dirty="0" smtClean="0"/>
              <a:t>(x</a:t>
            </a:r>
            <a:r>
              <a:rPr lang="en-US" altLang="zh-TW" i="1" baseline="-25000" dirty="0" smtClean="0"/>
              <a:t>i</a:t>
            </a:r>
            <a:r>
              <a:rPr lang="en-US" altLang="zh-TW" i="1" dirty="0" smtClean="0"/>
              <a:t>+ ∆u) </a:t>
            </a:r>
            <a:r>
              <a:rPr lang="en-US" altLang="zh-TW" i="1" dirty="0" smtClean="0">
                <a:latin typeface="Calibri"/>
              </a:rPr>
              <a:t>≈</a:t>
            </a:r>
            <a:r>
              <a:rPr lang="en-US" altLang="zh-TW" i="1" dirty="0" smtClean="0"/>
              <a:t> I</a:t>
            </a:r>
            <a:r>
              <a:rPr lang="en-US" altLang="zh-TW" i="1" baseline="-25000" dirty="0" smtClean="0"/>
              <a:t>0</a:t>
            </a:r>
            <a:r>
              <a:rPr lang="en-US" altLang="zh-TW" i="1" dirty="0" smtClean="0"/>
              <a:t>(x</a:t>
            </a:r>
            <a:r>
              <a:rPr lang="en-US" altLang="zh-TW" i="1" baseline="-25000" dirty="0" smtClean="0"/>
              <a:t>i</a:t>
            </a:r>
            <a:r>
              <a:rPr lang="en-US" altLang="zh-TW" i="1" dirty="0" smtClean="0"/>
              <a:t>) +</a:t>
            </a:r>
            <a:r>
              <a:rPr lang="zh-TW" altLang="en-US" i="1" dirty="0" smtClean="0"/>
              <a:t> ∇ </a:t>
            </a:r>
            <a:r>
              <a:rPr lang="en-US" altLang="zh-TW" i="1" dirty="0" smtClean="0"/>
              <a:t>I</a:t>
            </a:r>
            <a:r>
              <a:rPr lang="en-US" altLang="zh-TW" i="1" baseline="-25000" dirty="0" smtClean="0"/>
              <a:t>0</a:t>
            </a:r>
            <a:r>
              <a:rPr lang="en-US" altLang="zh-TW" i="1" dirty="0" smtClean="0"/>
              <a:t>(x</a:t>
            </a:r>
            <a:r>
              <a:rPr lang="en-US" altLang="zh-TW" i="1" baseline="-25000" dirty="0" smtClean="0"/>
              <a:t>i</a:t>
            </a:r>
            <a:r>
              <a:rPr lang="en-US" altLang="zh-TW" i="1" dirty="0" smtClean="0"/>
              <a:t>)</a:t>
            </a:r>
            <a:r>
              <a:rPr lang="zh-TW" altLang="en-US" i="1" dirty="0" smtClean="0"/>
              <a:t>．</a:t>
            </a:r>
            <a:r>
              <a:rPr lang="en-US" altLang="zh-TW" i="1" dirty="0" smtClean="0"/>
              <a:t>∆u</a:t>
            </a:r>
          </a:p>
          <a:p>
            <a:endParaRPr lang="en-US" altLang="zh-TW" i="1" dirty="0" smtClean="0"/>
          </a:p>
          <a:p>
            <a:endParaRPr lang="en-US" altLang="zh-TW" i="1" dirty="0" smtClean="0"/>
          </a:p>
          <a:p>
            <a:endParaRPr lang="en-US" altLang="zh-TW" i="1" dirty="0" smtClean="0"/>
          </a:p>
          <a:p>
            <a:endParaRPr lang="en-US" altLang="zh-TW" i="1" dirty="0" smtClean="0"/>
          </a:p>
          <a:p>
            <a:endParaRPr lang="en-US" altLang="zh-TW" i="1" dirty="0" smtClean="0"/>
          </a:p>
          <a:p>
            <a:endParaRPr lang="en-US" altLang="zh-TW" i="1" dirty="0" smtClean="0"/>
          </a:p>
          <a:p>
            <a:r>
              <a:rPr lang="zh-TW" altLang="en-US" i="1" dirty="0" smtClean="0"/>
              <a:t>∇ </a:t>
            </a:r>
            <a:r>
              <a:rPr lang="en-US" altLang="zh-TW" i="1" dirty="0" smtClean="0"/>
              <a:t>I</a:t>
            </a:r>
            <a:r>
              <a:rPr lang="en-US" altLang="zh-TW" i="1" baseline="-25000" dirty="0" smtClean="0"/>
              <a:t>0</a:t>
            </a:r>
            <a:r>
              <a:rPr lang="en-US" altLang="zh-TW" i="1" dirty="0" smtClean="0"/>
              <a:t>(x</a:t>
            </a:r>
            <a:r>
              <a:rPr lang="en-US" altLang="zh-TW" i="1" baseline="-25000" dirty="0" smtClean="0"/>
              <a:t>i</a:t>
            </a:r>
            <a:r>
              <a:rPr lang="en-US" altLang="zh-TW" i="1" dirty="0" smtClean="0"/>
              <a:t>)</a:t>
            </a:r>
            <a:r>
              <a:rPr lang="en-US" altLang="zh-TW" dirty="0" smtClean="0"/>
              <a:t>: image gradient at </a:t>
            </a:r>
            <a:r>
              <a:rPr lang="en-US" altLang="zh-TW" i="1" dirty="0" smtClean="0"/>
              <a:t>x</a:t>
            </a:r>
            <a:r>
              <a:rPr lang="en-US" altLang="zh-TW" i="1" baseline="-25000" dirty="0" smtClean="0"/>
              <a:t>i</a:t>
            </a:r>
          </a:p>
          <a:p>
            <a:endParaRPr lang="zh-TW" altLang="en-US" dirty="0"/>
          </a:p>
        </p:txBody>
      </p:sp>
      <p:pic>
        <p:nvPicPr>
          <p:cNvPr id="6" name="Picture 2"/>
          <p:cNvPicPr>
            <a:picLocks noChangeAspect="1" noChangeArrowheads="1"/>
          </p:cNvPicPr>
          <p:nvPr/>
        </p:nvPicPr>
        <p:blipFill>
          <a:blip r:embed="rId3" cstate="print"/>
          <a:srcRect/>
          <a:stretch>
            <a:fillRect/>
          </a:stretch>
        </p:blipFill>
        <p:spPr bwMode="auto">
          <a:xfrm>
            <a:off x="357158" y="2285992"/>
            <a:ext cx="8334919" cy="292895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Approximation of Auto-correlation Function (2/3)</a:t>
            </a:r>
            <a:endParaRPr lang="zh-TW" altLang="en-US" dirty="0"/>
          </a:p>
        </p:txBody>
      </p:sp>
      <p:sp>
        <p:nvSpPr>
          <p:cNvPr id="3" name="內容版面配置區 2"/>
          <p:cNvSpPr>
            <a:spLocks noGrp="1"/>
          </p:cNvSpPr>
          <p:nvPr>
            <p:ph idx="1"/>
          </p:nvPr>
        </p:nvSpPr>
        <p:spPr/>
        <p:txBody>
          <a:bodyPr>
            <a:normAutofit/>
          </a:bodyPr>
          <a:lstStyle/>
          <a:p>
            <a:r>
              <a:rPr lang="en-US" altLang="zh-TW" dirty="0" smtClean="0"/>
              <a:t>Auto-correlation matrix </a:t>
            </a:r>
            <a:r>
              <a:rPr lang="en-US" altLang="zh-TW" i="1" dirty="0" smtClean="0"/>
              <a:t>A</a:t>
            </a:r>
            <a:r>
              <a:rPr lang="en-US" altLang="zh-TW" dirty="0" smtClean="0"/>
              <a:t>:</a:t>
            </a:r>
          </a:p>
          <a:p>
            <a:endParaRPr lang="en-US" altLang="zh-TW" dirty="0" smtClean="0"/>
          </a:p>
          <a:p>
            <a:endParaRPr lang="en-US" altLang="zh-TW" dirty="0" smtClean="0"/>
          </a:p>
          <a:p>
            <a:endParaRPr lang="en-US" altLang="zh-TW" dirty="0" smtClean="0"/>
          </a:p>
          <a:p>
            <a:r>
              <a:rPr lang="en-US" altLang="zh-TW" i="1" dirty="0" smtClean="0"/>
              <a:t>w</a:t>
            </a:r>
            <a:r>
              <a:rPr lang="en-US" altLang="zh-TW" dirty="0" smtClean="0"/>
              <a:t>: weighting kernel (from spatially varying weighting function)</a:t>
            </a:r>
          </a:p>
          <a:p>
            <a:r>
              <a:rPr lang="en-US" altLang="zh-TW" i="1" dirty="0" smtClean="0"/>
              <a:t>I</a:t>
            </a:r>
            <a:r>
              <a:rPr lang="en-US" altLang="zh-TW" i="1" baseline="-25000" dirty="0" smtClean="0"/>
              <a:t>x</a:t>
            </a:r>
            <a:r>
              <a:rPr lang="en-US" altLang="zh-TW" dirty="0" smtClean="0"/>
              <a:t>, </a:t>
            </a:r>
            <a:r>
              <a:rPr lang="en-US" altLang="zh-TW" i="1" dirty="0" err="1" smtClean="0"/>
              <a:t>I</a:t>
            </a:r>
            <a:r>
              <a:rPr lang="en-US" altLang="zh-TW" i="1" baseline="-25000" dirty="0" err="1" smtClean="0"/>
              <a:t>y</a:t>
            </a:r>
            <a:r>
              <a:rPr lang="en-US" altLang="zh-TW" dirty="0" smtClean="0"/>
              <a:t>: horizontal and vertical derivatives of Gaussians</a:t>
            </a:r>
            <a:endParaRPr lang="zh-TW" altLang="en-US" dirty="0"/>
          </a:p>
        </p:txBody>
      </p:sp>
      <p:pic>
        <p:nvPicPr>
          <p:cNvPr id="7" name="Picture 2"/>
          <p:cNvPicPr>
            <a:picLocks noChangeAspect="1" noChangeArrowheads="1"/>
          </p:cNvPicPr>
          <p:nvPr/>
        </p:nvPicPr>
        <p:blipFill>
          <a:blip r:embed="rId3" cstate="print"/>
          <a:srcRect/>
          <a:stretch>
            <a:fillRect/>
          </a:stretch>
        </p:blipFill>
        <p:spPr bwMode="auto">
          <a:xfrm>
            <a:off x="1214414" y="2428868"/>
            <a:ext cx="3857652" cy="140112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Approximation of Auto-correlation Function (3/3)</a:t>
            </a:r>
            <a:endParaRPr lang="zh-TW" altLang="en-US" dirty="0"/>
          </a:p>
        </p:txBody>
      </p:sp>
      <p:sp>
        <p:nvSpPr>
          <p:cNvPr id="3" name="內容版面配置區 2"/>
          <p:cNvSpPr>
            <a:spLocks noGrp="1"/>
          </p:cNvSpPr>
          <p:nvPr>
            <p:ph idx="1"/>
          </p:nvPr>
        </p:nvSpPr>
        <p:spPr/>
        <p:txBody>
          <a:bodyPr/>
          <a:lstStyle/>
          <a:p>
            <a:r>
              <a:rPr lang="en-US" altLang="zh-TW" dirty="0" smtClean="0"/>
              <a:t>Assume (</a:t>
            </a:r>
            <a:r>
              <a:rPr lang="el-GR" altLang="zh-TW" i="1" dirty="0" smtClean="0">
                <a:latin typeface="Calibri"/>
              </a:rPr>
              <a:t>λ</a:t>
            </a:r>
            <a:r>
              <a:rPr lang="en-US" altLang="zh-TW" i="1" baseline="-25000" dirty="0" smtClean="0"/>
              <a:t>0</a:t>
            </a:r>
            <a:r>
              <a:rPr lang="en-US" altLang="zh-TW" dirty="0" smtClean="0"/>
              <a:t>, </a:t>
            </a:r>
            <a:r>
              <a:rPr lang="el-GR" altLang="zh-TW" i="1" dirty="0" smtClean="0"/>
              <a:t>λ</a:t>
            </a:r>
            <a:r>
              <a:rPr lang="en-US" altLang="zh-TW" i="1" baseline="-25000" dirty="0" smtClean="0"/>
              <a:t>1</a:t>
            </a:r>
            <a:r>
              <a:rPr lang="en-US" altLang="zh-TW" dirty="0" smtClean="0"/>
              <a:t>) are two </a:t>
            </a:r>
            <a:r>
              <a:rPr lang="en-US" altLang="zh-TW" dirty="0" err="1" smtClean="0"/>
              <a:t>eigenvalues</a:t>
            </a:r>
            <a:r>
              <a:rPr lang="en-US" altLang="zh-TW" dirty="0" smtClean="0"/>
              <a:t> of </a:t>
            </a:r>
            <a:r>
              <a:rPr lang="en-US" altLang="zh-TW" i="1" dirty="0" smtClean="0"/>
              <a:t>A</a:t>
            </a:r>
            <a:r>
              <a:rPr lang="en-US" altLang="zh-TW" dirty="0" smtClean="0"/>
              <a:t> and </a:t>
            </a:r>
            <a:r>
              <a:rPr lang="el-GR" altLang="zh-TW" i="1" dirty="0" smtClean="0"/>
              <a:t>λ</a:t>
            </a:r>
            <a:r>
              <a:rPr lang="en-US" altLang="zh-TW" i="1" baseline="-25000" dirty="0" smtClean="0"/>
              <a:t>0 </a:t>
            </a:r>
            <a:r>
              <a:rPr lang="en-US" altLang="zh-TW" dirty="0" smtClean="0"/>
              <a:t>&lt;= </a:t>
            </a:r>
            <a:r>
              <a:rPr lang="el-GR" altLang="zh-TW" i="1" dirty="0" smtClean="0"/>
              <a:t>λ</a:t>
            </a:r>
            <a:r>
              <a:rPr lang="en-US" altLang="zh-TW" i="1" baseline="-25000" dirty="0" smtClean="0"/>
              <a:t>1</a:t>
            </a:r>
            <a:r>
              <a:rPr lang="en-US" altLang="zh-TW" dirty="0" smtClean="0"/>
              <a:t>.</a:t>
            </a:r>
          </a:p>
          <a:p>
            <a:r>
              <a:rPr lang="en-US" altLang="zh-TW" dirty="0" smtClean="0"/>
              <a:t>Since the larger uncertainty depends on the smaller </a:t>
            </a:r>
            <a:r>
              <a:rPr lang="en-US" altLang="zh-TW" dirty="0" err="1" smtClean="0"/>
              <a:t>eigenvalue</a:t>
            </a:r>
            <a:r>
              <a:rPr lang="en-US" altLang="zh-TW" dirty="0" smtClean="0"/>
              <a:t>, it makes sense to find maxima in the smaller </a:t>
            </a:r>
            <a:r>
              <a:rPr lang="en-US" altLang="zh-TW" dirty="0" err="1" smtClean="0"/>
              <a:t>eigenvalue</a:t>
            </a:r>
            <a:r>
              <a:rPr lang="en-US" altLang="zh-TW" dirty="0" smtClean="0"/>
              <a:t> to locate good features to track.</a:t>
            </a:r>
            <a:endParaRPr lang="zh-TW" alt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Other Measurements (1/2)</a:t>
            </a:r>
            <a:endParaRPr lang="zh-TW" altLang="en-US" dirty="0"/>
          </a:p>
        </p:txBody>
      </p:sp>
      <p:sp>
        <p:nvSpPr>
          <p:cNvPr id="3" name="內容版面配置區 2"/>
          <p:cNvSpPr>
            <a:spLocks noGrp="1"/>
          </p:cNvSpPr>
          <p:nvPr>
            <p:ph idx="1"/>
          </p:nvPr>
        </p:nvSpPr>
        <p:spPr/>
        <p:txBody>
          <a:bodyPr>
            <a:normAutofit/>
          </a:bodyPr>
          <a:lstStyle/>
          <a:p>
            <a:r>
              <a:rPr lang="en-US" altLang="zh-TW" dirty="0" smtClean="0"/>
              <a:t>Quantity proposed by Harris and Stephens:</a:t>
            </a:r>
          </a:p>
          <a:p>
            <a:endParaRPr lang="en-US" altLang="zh-TW" dirty="0" smtClean="0"/>
          </a:p>
          <a:p>
            <a:endParaRPr lang="en-US" altLang="zh-TW" dirty="0" smtClean="0"/>
          </a:p>
          <a:p>
            <a:r>
              <a:rPr lang="el-GR" altLang="zh-TW" i="1" dirty="0" smtClean="0"/>
              <a:t>α</a:t>
            </a:r>
            <a:r>
              <a:rPr lang="en-US" altLang="zh-TW" dirty="0" smtClean="0"/>
              <a:t> = 0.06</a:t>
            </a:r>
          </a:p>
          <a:p>
            <a:r>
              <a:rPr lang="en-US" altLang="zh-TW" dirty="0" smtClean="0"/>
              <a:t>No square roots</a:t>
            </a:r>
          </a:p>
          <a:p>
            <a:r>
              <a:rPr lang="en-US" altLang="zh-TW" dirty="0" smtClean="0"/>
              <a:t>It is still rotationally invariant and </a:t>
            </a:r>
            <a:r>
              <a:rPr lang="en-US" altLang="zh-TW" dirty="0" err="1" smtClean="0"/>
              <a:t>downweights</a:t>
            </a:r>
            <a:r>
              <a:rPr lang="en-US" altLang="zh-TW" dirty="0" smtClean="0"/>
              <a:t> edge-like features when </a:t>
            </a:r>
            <a:r>
              <a:rPr lang="el-GR" altLang="zh-TW" i="1" dirty="0" smtClean="0"/>
              <a:t>λ</a:t>
            </a:r>
            <a:r>
              <a:rPr lang="en-US" altLang="zh-TW" i="1" baseline="-25000" dirty="0" smtClean="0"/>
              <a:t>1</a:t>
            </a:r>
            <a:r>
              <a:rPr lang="el-GR" altLang="zh-TW" dirty="0" smtClean="0"/>
              <a:t> </a:t>
            </a:r>
            <a:r>
              <a:rPr lang="en-US" altLang="zh-TW" dirty="0" smtClean="0"/>
              <a:t>&gt;&gt; </a:t>
            </a:r>
            <a:r>
              <a:rPr lang="el-GR" altLang="zh-TW" i="1" dirty="0" smtClean="0"/>
              <a:t>λ</a:t>
            </a:r>
            <a:r>
              <a:rPr lang="en-US" altLang="zh-TW" i="1" baseline="-25000" dirty="0" smtClean="0"/>
              <a:t>0</a:t>
            </a:r>
            <a:r>
              <a:rPr lang="en-US" altLang="zh-TW" dirty="0" smtClean="0"/>
              <a:t>.</a:t>
            </a:r>
            <a:r>
              <a:rPr lang="en-US" altLang="zh-TW" baseline="-25000" dirty="0" smtClean="0"/>
              <a:t> </a:t>
            </a:r>
            <a:endParaRPr lang="zh-TW" altLang="en-US" dirty="0"/>
          </a:p>
        </p:txBody>
      </p:sp>
      <p:pic>
        <p:nvPicPr>
          <p:cNvPr id="1026" name="Picture 2"/>
          <p:cNvPicPr>
            <a:picLocks noChangeAspect="1" noChangeArrowheads="1"/>
          </p:cNvPicPr>
          <p:nvPr/>
        </p:nvPicPr>
        <p:blipFill>
          <a:blip r:embed="rId3" cstate="print"/>
          <a:srcRect/>
          <a:stretch>
            <a:fillRect/>
          </a:stretch>
        </p:blipFill>
        <p:spPr bwMode="auto">
          <a:xfrm>
            <a:off x="785786" y="2428868"/>
            <a:ext cx="7304307" cy="85249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Harris Corner Detector</a:t>
            </a:r>
            <a:endParaRPr lang="en-US" dirty="0"/>
          </a:p>
        </p:txBody>
      </p:sp>
      <p:sp>
        <p:nvSpPr>
          <p:cNvPr id="5" name="Rectangle 4"/>
          <p:cNvSpPr/>
          <p:nvPr/>
        </p:nvSpPr>
        <p:spPr>
          <a:xfrm>
            <a:off x="457200" y="1958013"/>
            <a:ext cx="648072"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105272" y="2606085"/>
            <a:ext cx="648072"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89248" y="2390061"/>
            <a:ext cx="432048" cy="4320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rot="2815302">
            <a:off x="457200" y="4314170"/>
            <a:ext cx="1296144" cy="1296144"/>
            <a:chOff x="1511660" y="4206209"/>
            <a:chExt cx="1296144" cy="1296144"/>
          </a:xfrm>
        </p:grpSpPr>
        <p:sp>
          <p:nvSpPr>
            <p:cNvPr id="8" name="Rectangle 7"/>
            <p:cNvSpPr/>
            <p:nvPr/>
          </p:nvSpPr>
          <p:spPr>
            <a:xfrm>
              <a:off x="1511660" y="4206209"/>
              <a:ext cx="648072"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159732" y="4854281"/>
              <a:ext cx="648072"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9"/>
          <p:cNvSpPr/>
          <p:nvPr/>
        </p:nvSpPr>
        <p:spPr>
          <a:xfrm>
            <a:off x="889248" y="4746218"/>
            <a:ext cx="432048" cy="4320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a:off x="2082552" y="2336727"/>
            <a:ext cx="1008112" cy="6480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3" name="TextBox 12"/>
              <p:cNvSpPr txBox="1"/>
              <p:nvPr/>
            </p:nvSpPr>
            <p:spPr>
              <a:xfrm>
                <a:off x="4303680" y="2300036"/>
                <a:ext cx="3402919" cy="541238"/>
              </a:xfrm>
              <a:prstGeom prst="rect">
                <a:avLst/>
              </a:prstGeom>
              <a:noFill/>
            </p:spPr>
            <p:txBody>
              <a:bodyPr wrap="none" lIns="0" tIns="0" rIns="0" bIns="0" rtlCol="0">
                <a:spAutoFit/>
              </a:bodyPr>
              <a:lstStyle/>
              <a:p>
                <a:r>
                  <a:rPr lang="en-US" sz="3200" dirty="0" smtClean="0"/>
                  <a:t>If </a:t>
                </a:r>
                <a14:m>
                  <m:oMath xmlns:m="http://schemas.openxmlformats.org/officeDocument/2006/math">
                    <m:sSubSup>
                      <m:sSubSupPr>
                        <m:ctrlPr>
                          <a:rPr lang="en-US" sz="3200" b="0" i="1" smtClean="0">
                            <a:latin typeface="Cambria Math" charset="0"/>
                          </a:rPr>
                        </m:ctrlPr>
                      </m:sSubSupPr>
                      <m:e>
                        <m:r>
                          <a:rPr lang="en-US" sz="3200" b="0" i="1" smtClean="0">
                            <a:latin typeface="Cambria Math" charset="0"/>
                          </a:rPr>
                          <m:t>𝐼</m:t>
                        </m:r>
                      </m:e>
                      <m:sub>
                        <m:r>
                          <a:rPr lang="en-US" sz="3200" b="0" i="1" smtClean="0">
                            <a:latin typeface="Cambria Math" charset="0"/>
                          </a:rPr>
                          <m:t>𝑥</m:t>
                        </m:r>
                      </m:sub>
                      <m:sup>
                        <m:r>
                          <a:rPr lang="en-US" sz="3200" b="0" i="1" smtClean="0">
                            <a:latin typeface="Cambria Math" charset="0"/>
                          </a:rPr>
                          <m:t>2</m:t>
                        </m:r>
                      </m:sup>
                    </m:sSubSup>
                  </m:oMath>
                </a14:m>
                <a:r>
                  <a:rPr lang="en-US" sz="3200" dirty="0" smtClean="0"/>
                  <a:t> and </a:t>
                </a:r>
                <a14:m>
                  <m:oMath xmlns:m="http://schemas.openxmlformats.org/officeDocument/2006/math">
                    <m:sSubSup>
                      <m:sSubSupPr>
                        <m:ctrlPr>
                          <a:rPr lang="en-US" sz="3200" i="1">
                            <a:latin typeface="Cambria Math" charset="0"/>
                          </a:rPr>
                        </m:ctrlPr>
                      </m:sSubSupPr>
                      <m:e>
                        <m:r>
                          <a:rPr lang="en-US" sz="3200" i="1">
                            <a:latin typeface="Cambria Math" charset="0"/>
                          </a:rPr>
                          <m:t>𝐼</m:t>
                        </m:r>
                      </m:e>
                      <m:sub>
                        <m:r>
                          <a:rPr lang="en-US" sz="3200" b="0" i="1" smtClean="0">
                            <a:latin typeface="Cambria Math" charset="0"/>
                          </a:rPr>
                          <m:t>𝑦</m:t>
                        </m:r>
                      </m:sub>
                      <m:sup>
                        <m:r>
                          <a:rPr lang="en-US" sz="3200" i="1">
                            <a:latin typeface="Cambria Math" charset="0"/>
                          </a:rPr>
                          <m:t>2</m:t>
                        </m:r>
                      </m:sup>
                    </m:sSubSup>
                  </m:oMath>
                </a14:m>
                <a:r>
                  <a:rPr lang="en-US" sz="3200" dirty="0" smtClean="0"/>
                  <a:t> are large</a:t>
                </a:r>
                <a:endParaRPr lang="en-US" sz="3200" dirty="0"/>
              </a:p>
            </p:txBody>
          </p:sp>
        </mc:Choice>
        <mc:Fallback xmlns="">
          <p:sp>
            <p:nvSpPr>
              <p:cNvPr id="13" name="TextBox 12"/>
              <p:cNvSpPr txBox="1">
                <a:spLocks noRot="1" noChangeAspect="1" noMove="1" noResize="1" noEditPoints="1" noAdjustHandles="1" noChangeArrowheads="1" noChangeShapeType="1" noTextEdit="1"/>
              </p:cNvSpPr>
              <p:nvPr/>
            </p:nvSpPr>
            <p:spPr>
              <a:xfrm>
                <a:off x="4303680" y="2300036"/>
                <a:ext cx="3402919" cy="541238"/>
              </a:xfrm>
              <a:prstGeom prst="rect">
                <a:avLst/>
              </a:prstGeom>
              <a:blipFill rotWithShape="0">
                <a:blip r:embed="rId2"/>
                <a:stretch>
                  <a:fillRect l="-7348" t="-19101" r="-6093" b="-39326"/>
                </a:stretch>
              </a:blipFill>
            </p:spPr>
            <p:txBody>
              <a:bodyPr/>
              <a:lstStyle/>
              <a:p>
                <a:r>
                  <a:rPr lang="en-US">
                    <a:noFill/>
                  </a:rPr>
                  <a:t> </a:t>
                </a:r>
              </a:p>
            </p:txBody>
          </p:sp>
        </mc:Fallback>
      </mc:AlternateContent>
      <p:pic>
        <p:nvPicPr>
          <p:cNvPr id="14" name="Picture 2"/>
          <p:cNvPicPr>
            <a:picLocks noChangeAspect="1" noChangeArrowheads="1"/>
          </p:cNvPicPr>
          <p:nvPr/>
        </p:nvPicPr>
        <p:blipFill>
          <a:blip r:embed="rId3" cstate="print"/>
          <a:srcRect/>
          <a:stretch>
            <a:fillRect/>
          </a:stretch>
        </p:blipFill>
        <p:spPr bwMode="auto">
          <a:xfrm>
            <a:off x="3419873" y="4569932"/>
            <a:ext cx="5170534" cy="603458"/>
          </a:xfrm>
          <a:prstGeom prst="rect">
            <a:avLst/>
          </a:prstGeom>
          <a:noFill/>
          <a:ln w="9525">
            <a:noFill/>
            <a:miter lim="800000"/>
            <a:headEnd/>
            <a:tailEnd/>
          </a:ln>
          <a:effectLst/>
        </p:spPr>
      </p:pic>
      <p:sp>
        <p:nvSpPr>
          <p:cNvPr id="15" name="Right Arrow 14"/>
          <p:cNvSpPr/>
          <p:nvPr/>
        </p:nvSpPr>
        <p:spPr>
          <a:xfrm>
            <a:off x="2061146" y="4638205"/>
            <a:ext cx="1008112" cy="6480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49842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59632" y="274638"/>
            <a:ext cx="6624736" cy="6379374"/>
          </a:xfrm>
        </p:spPr>
      </p:pic>
    </p:spTree>
    <p:extLst>
      <p:ext uri="{BB962C8B-B14F-4D97-AF65-F5344CB8AC3E}">
        <p14:creationId xmlns:p14="http://schemas.microsoft.com/office/powerpoint/2010/main" val="146801618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Other Measurements (2/2)</a:t>
            </a:r>
            <a:endParaRPr lang="zh-TW" altLang="en-US" dirty="0"/>
          </a:p>
        </p:txBody>
      </p:sp>
      <p:sp>
        <p:nvSpPr>
          <p:cNvPr id="3" name="內容版面配置區 2"/>
          <p:cNvSpPr>
            <a:spLocks noGrp="1"/>
          </p:cNvSpPr>
          <p:nvPr>
            <p:ph idx="1"/>
          </p:nvPr>
        </p:nvSpPr>
        <p:spPr/>
        <p:txBody>
          <a:bodyPr/>
          <a:lstStyle/>
          <a:p>
            <a:r>
              <a:rPr lang="en-US" altLang="zh-TW" dirty="0" smtClean="0"/>
              <a:t>Quantity proposed by Brown, </a:t>
            </a:r>
            <a:r>
              <a:rPr lang="en-US" altLang="zh-TW" dirty="0" err="1" smtClean="0"/>
              <a:t>Szeliski</a:t>
            </a:r>
            <a:r>
              <a:rPr lang="en-US" altLang="zh-TW" dirty="0" smtClean="0"/>
              <a:t>, and Winder:</a:t>
            </a:r>
          </a:p>
          <a:p>
            <a:endParaRPr lang="en-US" altLang="zh-TW" dirty="0" smtClean="0"/>
          </a:p>
          <a:p>
            <a:endParaRPr lang="en-US" altLang="zh-TW" dirty="0" smtClean="0"/>
          </a:p>
          <a:p>
            <a:r>
              <a:rPr lang="en-US" altLang="zh-TW" dirty="0" smtClean="0"/>
              <a:t>It can be used when </a:t>
            </a:r>
            <a:r>
              <a:rPr lang="el-GR" altLang="zh-TW" i="1" dirty="0" smtClean="0"/>
              <a:t>λ</a:t>
            </a:r>
            <a:r>
              <a:rPr lang="en-US" altLang="zh-TW" i="1" baseline="-25000" dirty="0" smtClean="0"/>
              <a:t>1</a:t>
            </a:r>
            <a:r>
              <a:rPr lang="el-GR" altLang="zh-TW" dirty="0" smtClean="0"/>
              <a:t> </a:t>
            </a:r>
            <a:r>
              <a:rPr lang="en-US" altLang="zh-TW" i="1" dirty="0" smtClean="0"/>
              <a:t>≈</a:t>
            </a:r>
            <a:r>
              <a:rPr lang="en-US" altLang="zh-TW" dirty="0" smtClean="0"/>
              <a:t> </a:t>
            </a:r>
            <a:r>
              <a:rPr lang="el-GR" altLang="zh-TW" i="1" dirty="0" smtClean="0"/>
              <a:t>λ</a:t>
            </a:r>
            <a:r>
              <a:rPr lang="en-US" altLang="zh-TW" i="1" baseline="-25000" dirty="0" smtClean="0"/>
              <a:t>0</a:t>
            </a:r>
            <a:r>
              <a:rPr lang="en-US" altLang="zh-TW" dirty="0" smtClean="0"/>
              <a:t>.</a:t>
            </a:r>
          </a:p>
        </p:txBody>
      </p:sp>
      <p:pic>
        <p:nvPicPr>
          <p:cNvPr id="6" name="Picture 2"/>
          <p:cNvPicPr>
            <a:picLocks noChangeAspect="1" noChangeArrowheads="1"/>
          </p:cNvPicPr>
          <p:nvPr/>
        </p:nvPicPr>
        <p:blipFill>
          <a:blip r:embed="rId3" cstate="print"/>
          <a:srcRect/>
          <a:stretch>
            <a:fillRect/>
          </a:stretch>
        </p:blipFill>
        <p:spPr bwMode="auto">
          <a:xfrm>
            <a:off x="2571736" y="2571744"/>
            <a:ext cx="3317434" cy="131445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3528" y="1903122"/>
            <a:ext cx="4052956" cy="4052954"/>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7496" y="1916832"/>
            <a:ext cx="4040000" cy="4040000"/>
          </a:xfrm>
          <a:prstGeom prst="rect">
            <a:avLst/>
          </a:prstGeom>
        </p:spPr>
      </p:pic>
    </p:spTree>
    <p:extLst>
      <p:ext uri="{BB962C8B-B14F-4D97-AF65-F5344CB8AC3E}">
        <p14:creationId xmlns:p14="http://schemas.microsoft.com/office/powerpoint/2010/main" val="9040827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Basic Feature Detection Algorithm (1/2)</a:t>
            </a:r>
            <a:endParaRPr lang="zh-TW" altLang="en-US" dirty="0"/>
          </a:p>
        </p:txBody>
      </p:sp>
      <p:sp>
        <p:nvSpPr>
          <p:cNvPr id="3" name="內容版面配置區 2"/>
          <p:cNvSpPr>
            <a:spLocks noGrp="1"/>
          </p:cNvSpPr>
          <p:nvPr>
            <p:ph idx="1"/>
          </p:nvPr>
        </p:nvSpPr>
        <p:spPr/>
        <p:txBody>
          <a:bodyPr/>
          <a:lstStyle/>
          <a:p>
            <a:r>
              <a:rPr lang="en-US" altLang="zh-TW" dirty="0" smtClean="0"/>
              <a:t>Step 1: Compute the horizontal and vertical derivatives of the image </a:t>
            </a:r>
            <a:r>
              <a:rPr lang="en-US" altLang="zh-TW" i="1" dirty="0" smtClean="0"/>
              <a:t>I</a:t>
            </a:r>
            <a:r>
              <a:rPr lang="en-US" altLang="zh-TW" i="1" baseline="-25000" dirty="0" smtClean="0"/>
              <a:t>x</a:t>
            </a:r>
            <a:r>
              <a:rPr lang="en-US" altLang="zh-TW" dirty="0" smtClean="0"/>
              <a:t> and </a:t>
            </a:r>
            <a:r>
              <a:rPr lang="en-US" altLang="zh-TW" i="1" dirty="0" err="1" smtClean="0"/>
              <a:t>I</a:t>
            </a:r>
            <a:r>
              <a:rPr lang="en-US" altLang="zh-TW" i="1" baseline="-25000" dirty="0" err="1" smtClean="0"/>
              <a:t>y</a:t>
            </a:r>
            <a:r>
              <a:rPr lang="en-US" altLang="zh-TW" dirty="0" smtClean="0"/>
              <a:t> by convolving the original image with derivatives of Gaussians.</a:t>
            </a:r>
          </a:p>
          <a:p>
            <a:r>
              <a:rPr lang="en-US" altLang="zh-TW" dirty="0" smtClean="0"/>
              <a:t>Step 2: Compute the three images (</a:t>
            </a:r>
            <a:r>
              <a:rPr lang="en-US" altLang="zh-TW" i="1" dirty="0" smtClean="0"/>
              <a:t>I</a:t>
            </a:r>
            <a:r>
              <a:rPr lang="en-US" altLang="zh-TW" i="1" baseline="-25000" dirty="0" smtClean="0"/>
              <a:t>x</a:t>
            </a:r>
            <a:r>
              <a:rPr lang="en-US" altLang="zh-TW" i="1" baseline="30000" dirty="0" smtClean="0"/>
              <a:t>2</a:t>
            </a:r>
            <a:r>
              <a:rPr lang="en-US" altLang="zh-TW" dirty="0" smtClean="0"/>
              <a:t>,</a:t>
            </a:r>
            <a:r>
              <a:rPr lang="en-US" altLang="zh-TW" i="1" dirty="0" smtClean="0"/>
              <a:t> </a:t>
            </a:r>
            <a:r>
              <a:rPr lang="en-US" altLang="zh-TW" i="1" dirty="0" err="1" smtClean="0"/>
              <a:t>I</a:t>
            </a:r>
            <a:r>
              <a:rPr lang="en-US" altLang="zh-TW" i="1" baseline="-25000" dirty="0" err="1" smtClean="0"/>
              <a:t>y</a:t>
            </a:r>
            <a:r>
              <a:rPr lang="en-US" altLang="zh-TW" i="1" baseline="-25000" dirty="0" smtClean="0"/>
              <a:t> </a:t>
            </a:r>
            <a:r>
              <a:rPr lang="en-US" altLang="zh-TW" i="1" baseline="30000" dirty="0" smtClean="0"/>
              <a:t>2</a:t>
            </a:r>
            <a:r>
              <a:rPr lang="en-US" altLang="zh-TW" dirty="0" smtClean="0"/>
              <a:t>,</a:t>
            </a:r>
            <a:r>
              <a:rPr lang="en-US" altLang="zh-TW" i="1" dirty="0" smtClean="0"/>
              <a:t> </a:t>
            </a:r>
            <a:r>
              <a:rPr lang="en-US" altLang="zh-TW" i="1" dirty="0" err="1" smtClean="0"/>
              <a:t>I</a:t>
            </a:r>
            <a:r>
              <a:rPr lang="en-US" altLang="zh-TW" i="1" baseline="-25000" dirty="0" err="1" smtClean="0"/>
              <a:t>x</a:t>
            </a:r>
            <a:r>
              <a:rPr lang="en-US" altLang="zh-TW" i="1" dirty="0" err="1" smtClean="0"/>
              <a:t>I</a:t>
            </a:r>
            <a:r>
              <a:rPr lang="en-US" altLang="zh-TW" i="1" baseline="-25000" dirty="0" err="1" smtClean="0"/>
              <a:t>y</a:t>
            </a:r>
            <a:r>
              <a:rPr lang="en-US" altLang="zh-TW" dirty="0" smtClean="0"/>
              <a:t>) corresponding to the outer products of these gradients.</a:t>
            </a:r>
            <a:endParaRPr lang="zh-TW" alt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Basic Feature Detection Algorithm (2/2)</a:t>
            </a:r>
            <a:endParaRPr lang="zh-TW" altLang="en-US" dirty="0"/>
          </a:p>
        </p:txBody>
      </p:sp>
      <p:sp>
        <p:nvSpPr>
          <p:cNvPr id="3" name="內容版面配置區 2"/>
          <p:cNvSpPr>
            <a:spLocks noGrp="1"/>
          </p:cNvSpPr>
          <p:nvPr>
            <p:ph idx="1"/>
          </p:nvPr>
        </p:nvSpPr>
        <p:spPr/>
        <p:txBody>
          <a:bodyPr/>
          <a:lstStyle/>
          <a:p>
            <a:r>
              <a:rPr lang="en-US" altLang="zh-TW" dirty="0" smtClean="0"/>
              <a:t>Step 3: Convolve each of these images with a larger Gaussian (the weighting kernel).</a:t>
            </a:r>
          </a:p>
          <a:p>
            <a:r>
              <a:rPr lang="en-US" altLang="zh-TW" dirty="0" smtClean="0"/>
              <a:t>Step 4: Compute a scalar interest measure using one of the formulas discussed above.</a:t>
            </a:r>
          </a:p>
          <a:p>
            <a:r>
              <a:rPr lang="en-US" altLang="zh-TW" dirty="0" smtClean="0"/>
              <a:t>Step 5: Find local maxima above a certain threshold and report them as detected feature point locations.</a:t>
            </a:r>
            <a:endParaRPr lang="zh-TW" alt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Adaptive Non-maximal Suppression (ANMS) (1/2)</a:t>
            </a:r>
            <a:endParaRPr lang="zh-TW" altLang="en-US" dirty="0"/>
          </a:p>
        </p:txBody>
      </p:sp>
      <p:sp>
        <p:nvSpPr>
          <p:cNvPr id="3" name="內容版面配置區 2"/>
          <p:cNvSpPr>
            <a:spLocks noGrp="1"/>
          </p:cNvSpPr>
          <p:nvPr>
            <p:ph idx="1"/>
          </p:nvPr>
        </p:nvSpPr>
        <p:spPr/>
        <p:txBody>
          <a:bodyPr/>
          <a:lstStyle/>
          <a:p>
            <a:r>
              <a:rPr lang="en-US" altLang="zh-TW" dirty="0" smtClean="0"/>
              <a:t>Simply finding local maxima -&gt; uneven distribution of feature points</a:t>
            </a:r>
          </a:p>
          <a:p>
            <a:r>
              <a:rPr lang="en-US" altLang="zh-TW" dirty="0" smtClean="0"/>
              <a:t>Detect features that are:</a:t>
            </a:r>
          </a:p>
          <a:p>
            <a:pPr lvl="1"/>
            <a:r>
              <a:rPr lang="en-US" altLang="zh-TW" dirty="0" smtClean="0"/>
              <a:t>Local maxima</a:t>
            </a:r>
          </a:p>
          <a:p>
            <a:pPr lvl="1"/>
            <a:r>
              <a:rPr lang="en-US" altLang="zh-TW" dirty="0" smtClean="0"/>
              <a:t>Response value is greater than all of its neighbors within a radius </a:t>
            </a:r>
            <a:r>
              <a:rPr lang="en-US" altLang="zh-TW" i="1" dirty="0" smtClean="0"/>
              <a:t>r</a:t>
            </a:r>
            <a:endParaRPr lang="zh-TW" altLang="en-US" i="1"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Adaptive Non-maximal Suppression (ANMS) (2/2)</a:t>
            </a:r>
            <a:endParaRPr lang="zh-TW" altLang="en-US" dirty="0"/>
          </a:p>
        </p:txBody>
      </p:sp>
      <p:sp>
        <p:nvSpPr>
          <p:cNvPr id="5" name="內容版面配置區 4"/>
          <p:cNvSpPr>
            <a:spLocks noGrp="1"/>
          </p:cNvSpPr>
          <p:nvPr>
            <p:ph idx="1"/>
          </p:nvPr>
        </p:nvSpPr>
        <p:spPr/>
        <p:txBody>
          <a:bodyPr/>
          <a:lstStyle/>
          <a:p>
            <a:endParaRPr lang="zh-TW" altLang="en-US"/>
          </a:p>
        </p:txBody>
      </p:sp>
      <p:pic>
        <p:nvPicPr>
          <p:cNvPr id="6" name="Picture 2"/>
          <p:cNvPicPr>
            <a:picLocks noChangeAspect="1" noChangeArrowheads="1"/>
          </p:cNvPicPr>
          <p:nvPr/>
        </p:nvPicPr>
        <p:blipFill>
          <a:blip r:embed="rId3" cstate="print"/>
          <a:srcRect/>
          <a:stretch>
            <a:fillRect/>
          </a:stretch>
        </p:blipFill>
        <p:spPr bwMode="auto">
          <a:xfrm>
            <a:off x="1571604" y="1501982"/>
            <a:ext cx="6072230" cy="535601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Strongest 250</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30234" y="1417638"/>
            <a:ext cx="6483532" cy="4891086"/>
          </a:xfrm>
        </p:spPr>
      </p:pic>
    </p:spTree>
    <p:extLst>
      <p:ext uri="{BB962C8B-B14F-4D97-AF65-F5344CB8AC3E}">
        <p14:creationId xmlns:p14="http://schemas.microsoft.com/office/powerpoint/2010/main" val="96508400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 Strongest 500</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30234" y="1417638"/>
            <a:ext cx="6483532" cy="4891086"/>
          </a:xfrm>
        </p:spPr>
      </p:pic>
    </p:spTree>
    <p:extLst>
      <p:ext uri="{BB962C8B-B14F-4D97-AF65-F5344CB8AC3E}">
        <p14:creationId xmlns:p14="http://schemas.microsoft.com/office/powerpoint/2010/main" val="81230447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 ANMS 250, r = 24</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30234" y="1417638"/>
            <a:ext cx="6483532" cy="4891086"/>
          </a:xfrm>
        </p:spPr>
      </p:pic>
    </p:spTree>
    <p:extLst>
      <p:ext uri="{BB962C8B-B14F-4D97-AF65-F5344CB8AC3E}">
        <p14:creationId xmlns:p14="http://schemas.microsoft.com/office/powerpoint/2010/main" val="16730102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 ANMS 500, r = 16</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31640" y="1418699"/>
            <a:ext cx="6480720" cy="4888964"/>
          </a:xfrm>
        </p:spPr>
      </p:pic>
    </p:spTree>
    <p:extLst>
      <p:ext uri="{BB962C8B-B14F-4D97-AF65-F5344CB8AC3E}">
        <p14:creationId xmlns:p14="http://schemas.microsoft.com/office/powerpoint/2010/main" val="174209863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Measuring Repeatability</a:t>
            </a:r>
            <a:endParaRPr lang="zh-TW" altLang="en-US" dirty="0"/>
          </a:p>
        </p:txBody>
      </p:sp>
      <p:sp>
        <p:nvSpPr>
          <p:cNvPr id="3" name="內容版面配置區 2"/>
          <p:cNvSpPr>
            <a:spLocks noGrp="1"/>
          </p:cNvSpPr>
          <p:nvPr>
            <p:ph idx="1"/>
          </p:nvPr>
        </p:nvSpPr>
        <p:spPr/>
        <p:txBody>
          <a:bodyPr/>
          <a:lstStyle/>
          <a:p>
            <a:r>
              <a:rPr lang="en-US" altLang="zh-TW" dirty="0" smtClean="0"/>
              <a:t>Which feature points should we use among the large number of detected feature points?</a:t>
            </a:r>
          </a:p>
          <a:p>
            <a:r>
              <a:rPr lang="en-US" altLang="zh-TW" dirty="0" smtClean="0"/>
              <a:t>Measure repeatability after applying rotations, scale changes, illumination changes, viewpoint changes, and adding noise.</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4.1.2 Feature Descriptors</a:t>
            </a:r>
            <a:endParaRPr lang="zh-TW" altLang="en-US" dirty="0"/>
          </a:p>
        </p:txBody>
      </p:sp>
      <p:sp>
        <p:nvSpPr>
          <p:cNvPr id="3" name="內容版面配置區 2"/>
          <p:cNvSpPr>
            <a:spLocks noGrp="1"/>
          </p:cNvSpPr>
          <p:nvPr>
            <p:ph idx="1"/>
          </p:nvPr>
        </p:nvSpPr>
        <p:spPr/>
        <p:txBody>
          <a:bodyPr>
            <a:normAutofit lnSpcReduction="10000"/>
          </a:bodyPr>
          <a:lstStyle/>
          <a:p>
            <a:endParaRPr lang="en-US" altLang="zh-TW" dirty="0" smtClean="0"/>
          </a:p>
          <a:p>
            <a:endParaRPr lang="en-US" altLang="zh-TW" dirty="0" smtClean="0"/>
          </a:p>
          <a:p>
            <a:endParaRPr lang="en-US" altLang="zh-TW" dirty="0" smtClean="0"/>
          </a:p>
          <a:p>
            <a:endParaRPr lang="en-US" altLang="zh-TW" dirty="0" smtClean="0"/>
          </a:p>
          <a:p>
            <a:endParaRPr lang="en-US" altLang="zh-TW" dirty="0" smtClean="0"/>
          </a:p>
          <a:p>
            <a:endParaRPr lang="en-US" altLang="zh-TW" dirty="0" smtClean="0"/>
          </a:p>
          <a:p>
            <a:r>
              <a:rPr lang="en-US" altLang="zh-TW" dirty="0" smtClean="0"/>
              <a:t>Sum of squared difference</a:t>
            </a:r>
          </a:p>
          <a:p>
            <a:r>
              <a:rPr lang="en-US" altLang="zh-TW" dirty="0" smtClean="0"/>
              <a:t>Normalized cross-correlation (Chapter 8)</a:t>
            </a:r>
          </a:p>
          <a:p>
            <a:endParaRPr lang="zh-TW" altLang="en-US" dirty="0"/>
          </a:p>
        </p:txBody>
      </p:sp>
      <p:pic>
        <p:nvPicPr>
          <p:cNvPr id="1026" name="Picture 2"/>
          <p:cNvPicPr>
            <a:picLocks noChangeAspect="1" noChangeArrowheads="1"/>
          </p:cNvPicPr>
          <p:nvPr/>
        </p:nvPicPr>
        <p:blipFill>
          <a:blip r:embed="rId3" cstate="print"/>
          <a:srcRect/>
          <a:stretch>
            <a:fillRect/>
          </a:stretch>
        </p:blipFill>
        <p:spPr bwMode="auto">
          <a:xfrm>
            <a:off x="-1" y="1428736"/>
            <a:ext cx="9144001" cy="310055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Feature Detection and Matching (2/3)</a:t>
            </a:r>
            <a:endParaRPr lang="zh-TW" altLang="en-US" dirty="0"/>
          </a:p>
        </p:txBody>
      </p:sp>
      <p:pic>
        <p:nvPicPr>
          <p:cNvPr id="4" name="內容版面配置區 3" descr="未命名.JPG"/>
          <p:cNvPicPr>
            <a:picLocks noGrp="1" noChangeAspect="1"/>
          </p:cNvPicPr>
          <p:nvPr>
            <p:ph idx="1"/>
          </p:nvPr>
        </p:nvPicPr>
        <p:blipFill>
          <a:blip r:embed="rId3" cstate="print"/>
          <a:stretch>
            <a:fillRect/>
          </a:stretch>
        </p:blipFill>
        <p:spPr>
          <a:xfrm>
            <a:off x="1714480" y="1291868"/>
            <a:ext cx="5929354" cy="5566132"/>
          </a:xfr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Scale Invariant Feature Transform (SIFT)</a:t>
            </a:r>
            <a:endParaRPr lang="zh-TW" altLang="en-US" dirty="0"/>
          </a:p>
        </p:txBody>
      </p:sp>
      <p:pic>
        <p:nvPicPr>
          <p:cNvPr id="2050" name="Picture 2"/>
          <p:cNvPicPr>
            <a:picLocks noChangeAspect="1" noChangeArrowheads="1"/>
          </p:cNvPicPr>
          <p:nvPr/>
        </p:nvPicPr>
        <p:blipFill>
          <a:blip r:embed="rId3" cstate="print"/>
          <a:srcRect/>
          <a:stretch>
            <a:fillRect/>
          </a:stretch>
        </p:blipFill>
        <p:spPr bwMode="auto">
          <a:xfrm>
            <a:off x="642910" y="1428736"/>
            <a:ext cx="7867895" cy="5205417"/>
          </a:xfrm>
          <a:prstGeom prst="rect">
            <a:avLst/>
          </a:prstGeom>
          <a:noFill/>
          <a:ln w="9525">
            <a:noFill/>
            <a:miter lim="800000"/>
            <a:headEnd/>
            <a:tailEnd/>
          </a:ln>
          <a:effectLst/>
        </p:spPr>
      </p:pic>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5220072" y="1844824"/>
            <a:ext cx="3644900" cy="787400"/>
          </a:xfr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smtClean="0"/>
              <a:t>Orientation Estimation</a:t>
            </a:r>
            <a:endParaRPr lang="zh-TW" altLang="en-US" dirty="0"/>
          </a:p>
        </p:txBody>
      </p:sp>
      <p:sp>
        <p:nvSpPr>
          <p:cNvPr id="3" name="內容版面配置區 2"/>
          <p:cNvSpPr>
            <a:spLocks noGrp="1"/>
          </p:cNvSpPr>
          <p:nvPr>
            <p:ph idx="1"/>
          </p:nvPr>
        </p:nvSpPr>
        <p:spPr/>
        <p:txBody>
          <a:bodyPr/>
          <a:lstStyle/>
          <a:p>
            <a:endParaRPr lang="zh-TW" altLang="en-US"/>
          </a:p>
        </p:txBody>
      </p:sp>
      <p:pic>
        <p:nvPicPr>
          <p:cNvPr id="1026" name="Picture 2"/>
          <p:cNvPicPr>
            <a:picLocks noChangeAspect="1" noChangeArrowheads="1"/>
          </p:cNvPicPr>
          <p:nvPr/>
        </p:nvPicPr>
        <p:blipFill>
          <a:blip r:embed="rId3" cstate="print"/>
          <a:srcRect/>
          <a:stretch>
            <a:fillRect/>
          </a:stretch>
        </p:blipFill>
        <p:spPr bwMode="auto">
          <a:xfrm>
            <a:off x="0" y="1714488"/>
            <a:ext cx="9144000" cy="436275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Gradient Location-orientation Histogram (GLOH)</a:t>
            </a:r>
            <a:endParaRPr lang="zh-TW" altLang="en-US" dirty="0"/>
          </a:p>
        </p:txBody>
      </p:sp>
      <p:sp>
        <p:nvSpPr>
          <p:cNvPr id="3" name="內容版面配置區 2"/>
          <p:cNvSpPr>
            <a:spLocks noGrp="1"/>
          </p:cNvSpPr>
          <p:nvPr>
            <p:ph idx="1"/>
          </p:nvPr>
        </p:nvSpPr>
        <p:spPr/>
        <p:txBody>
          <a:bodyPr/>
          <a:lstStyle/>
          <a:p>
            <a:endParaRPr lang="zh-TW" altLang="en-US"/>
          </a:p>
        </p:txBody>
      </p:sp>
      <p:pic>
        <p:nvPicPr>
          <p:cNvPr id="2050" name="Picture 2"/>
          <p:cNvPicPr>
            <a:picLocks noChangeAspect="1" noChangeArrowheads="1"/>
          </p:cNvPicPr>
          <p:nvPr/>
        </p:nvPicPr>
        <p:blipFill>
          <a:blip r:embed="rId3" cstate="print"/>
          <a:srcRect/>
          <a:stretch>
            <a:fillRect/>
          </a:stretch>
        </p:blipFill>
        <p:spPr bwMode="auto">
          <a:xfrm>
            <a:off x="500034" y="1571612"/>
            <a:ext cx="8267700" cy="50863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Multi-scale Oriented Patches (MOPS)</a:t>
            </a:r>
            <a:endParaRPr lang="zh-TW" altLang="en-US" dirty="0"/>
          </a:p>
        </p:txBody>
      </p:sp>
      <p:sp>
        <p:nvSpPr>
          <p:cNvPr id="3" name="內容版面配置區 2"/>
          <p:cNvSpPr>
            <a:spLocks noGrp="1"/>
          </p:cNvSpPr>
          <p:nvPr>
            <p:ph idx="1"/>
          </p:nvPr>
        </p:nvSpPr>
        <p:spPr/>
        <p:txBody>
          <a:bodyPr/>
          <a:lstStyle/>
          <a:p>
            <a:r>
              <a:rPr lang="en-US" altLang="zh-TW" dirty="0" smtClean="0"/>
              <a:t>Simpler SIFT, without every scale </a:t>
            </a:r>
            <a:r>
              <a:rPr lang="en-US" altLang="zh-TW" dirty="0" err="1" smtClean="0"/>
              <a:t>DoGs</a:t>
            </a:r>
            <a:endParaRPr lang="en-US" altLang="zh-TW" dirty="0" smtClean="0"/>
          </a:p>
          <a:p>
            <a:r>
              <a:rPr lang="en-US" altLang="zh-TW" dirty="0" smtClean="0"/>
              <a:t>Used on image stitching, and so on</a:t>
            </a:r>
          </a:p>
          <a:p>
            <a:r>
              <a:rPr lang="en-US" altLang="zh-TW" dirty="0" smtClean="0"/>
              <a:t>Detector: Harris corner detector</a:t>
            </a:r>
          </a:p>
          <a:p>
            <a:r>
              <a:rPr lang="en-US" altLang="zh-TW" dirty="0" smtClean="0"/>
              <a:t>Multi-scale -&gt; make program robust</a:t>
            </a:r>
          </a:p>
          <a:p>
            <a:r>
              <a:rPr lang="en-US" altLang="zh-TW" dirty="0" err="1" smtClean="0"/>
              <a:t>DoG</a:t>
            </a:r>
            <a:r>
              <a:rPr lang="en-US" altLang="zh-TW" dirty="0" smtClean="0"/>
              <a:t>: Difference of Gaussian</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Scale Invariance (1/2)</a:t>
            </a:r>
            <a:endParaRPr lang="zh-TW" altLang="en-US" dirty="0"/>
          </a:p>
        </p:txBody>
      </p:sp>
      <p:sp>
        <p:nvSpPr>
          <p:cNvPr id="3" name="內容版面配置區 2"/>
          <p:cNvSpPr>
            <a:spLocks noGrp="1"/>
          </p:cNvSpPr>
          <p:nvPr>
            <p:ph idx="1"/>
          </p:nvPr>
        </p:nvSpPr>
        <p:spPr/>
        <p:txBody>
          <a:bodyPr/>
          <a:lstStyle/>
          <a:p>
            <a:endParaRPr lang="zh-TW" altLang="en-US"/>
          </a:p>
        </p:txBody>
      </p:sp>
      <p:pic>
        <p:nvPicPr>
          <p:cNvPr id="4" name="Picture 2"/>
          <p:cNvPicPr>
            <a:picLocks noChangeAspect="1" noChangeArrowheads="1"/>
          </p:cNvPicPr>
          <p:nvPr/>
        </p:nvPicPr>
        <p:blipFill>
          <a:blip r:embed="rId3" cstate="print"/>
          <a:srcRect/>
          <a:stretch>
            <a:fillRect/>
          </a:stretch>
        </p:blipFill>
        <p:spPr bwMode="auto">
          <a:xfrm>
            <a:off x="-1" y="1938985"/>
            <a:ext cx="9144001" cy="378553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Scale Invariance (2/2)</a:t>
            </a:r>
            <a:endParaRPr lang="zh-TW" altLang="en-US" dirty="0"/>
          </a:p>
        </p:txBody>
      </p:sp>
      <p:sp>
        <p:nvSpPr>
          <p:cNvPr id="3" name="內容版面配置區 2"/>
          <p:cNvSpPr>
            <a:spLocks noGrp="1"/>
          </p:cNvSpPr>
          <p:nvPr>
            <p:ph idx="1"/>
          </p:nvPr>
        </p:nvSpPr>
        <p:spPr/>
        <p:txBody>
          <a:bodyPr/>
          <a:lstStyle/>
          <a:p>
            <a:r>
              <a:rPr lang="en-US" altLang="zh-TW" dirty="0" smtClean="0"/>
              <a:t>Problem: if no good feature points in image?</a:t>
            </a:r>
          </a:p>
          <a:p>
            <a:r>
              <a:rPr lang="en-US" altLang="zh-TW" dirty="0" smtClean="0"/>
              <a:t>Solution: multi-scale</a:t>
            </a:r>
            <a:endParaRPr lang="zh-TW" altLang="en-US" dirty="0"/>
          </a:p>
        </p:txBody>
      </p:sp>
      <p:pic>
        <p:nvPicPr>
          <p:cNvPr id="1026" name="Picture 2"/>
          <p:cNvPicPr>
            <a:picLocks noChangeAspect="1" noChangeArrowheads="1"/>
          </p:cNvPicPr>
          <p:nvPr/>
        </p:nvPicPr>
        <p:blipFill>
          <a:blip r:embed="rId3" cstate="print"/>
          <a:srcRect/>
          <a:stretch>
            <a:fillRect/>
          </a:stretch>
        </p:blipFill>
        <p:spPr bwMode="auto">
          <a:xfrm>
            <a:off x="1071538" y="2714620"/>
            <a:ext cx="6871027" cy="414338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cxnSp>
        <p:nvCxnSpPr>
          <p:cNvPr id="5" name="Straight Connector 4"/>
          <p:cNvCxnSpPr/>
          <p:nvPr/>
        </p:nvCxnSpPr>
        <p:spPr>
          <a:xfrm flipV="1">
            <a:off x="251520" y="2708920"/>
            <a:ext cx="2376264" cy="504056"/>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627784" y="2708920"/>
            <a:ext cx="504056" cy="2952328"/>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4788024" y="2708920"/>
            <a:ext cx="2376264" cy="504056"/>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164288" y="2708920"/>
            <a:ext cx="504056" cy="295232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699792" y="3969060"/>
            <a:ext cx="432048" cy="4320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235678" y="3810196"/>
            <a:ext cx="432048" cy="4320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092280" y="2949518"/>
            <a:ext cx="432048" cy="4320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7438990" y="4987868"/>
            <a:ext cx="432048" cy="4320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351360" y="4407230"/>
            <a:ext cx="432048" cy="4320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966978" y="3924037"/>
            <a:ext cx="947695" cy="584775"/>
          </a:xfrm>
          <a:prstGeom prst="rect">
            <a:avLst/>
          </a:prstGeom>
          <a:noFill/>
        </p:spPr>
        <p:txBody>
          <a:bodyPr wrap="none" rtlCol="0">
            <a:spAutoFit/>
          </a:bodyPr>
          <a:lstStyle/>
          <a:p>
            <a:r>
              <a:rPr lang="en-US" sz="3200" dirty="0" smtClean="0"/>
              <a:t>????</a:t>
            </a:r>
            <a:endParaRPr lang="en-US" sz="3200" dirty="0"/>
          </a:p>
        </p:txBody>
      </p:sp>
    </p:spTree>
    <p:extLst>
      <p:ext uri="{BB962C8B-B14F-4D97-AF65-F5344CB8AC3E}">
        <p14:creationId xmlns:p14="http://schemas.microsoft.com/office/powerpoint/2010/main" val="133656223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cxnSp>
        <p:nvCxnSpPr>
          <p:cNvPr id="5" name="Straight Connector 4"/>
          <p:cNvCxnSpPr/>
          <p:nvPr/>
        </p:nvCxnSpPr>
        <p:spPr>
          <a:xfrm flipV="1">
            <a:off x="251520" y="2708920"/>
            <a:ext cx="2376264" cy="504056"/>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627784" y="2708920"/>
            <a:ext cx="504056" cy="2952328"/>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4788024" y="2708920"/>
            <a:ext cx="2376264" cy="504056"/>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164288" y="2708920"/>
            <a:ext cx="504056" cy="295232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935596" y="2204864"/>
            <a:ext cx="3960440" cy="39604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5486330" y="2234560"/>
            <a:ext cx="3930744" cy="393074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699792" y="3969060"/>
            <a:ext cx="432048" cy="4320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9604923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Maximally Stable </a:t>
            </a:r>
            <a:r>
              <a:rPr lang="en-US" altLang="zh-TW" dirty="0" err="1" smtClean="0"/>
              <a:t>Extremal</a:t>
            </a:r>
            <a:r>
              <a:rPr lang="en-US" altLang="zh-TW" dirty="0" smtClean="0"/>
              <a:t> Region (MSER)</a:t>
            </a:r>
            <a:endParaRPr lang="zh-TW" altLang="en-US" dirty="0"/>
          </a:p>
        </p:txBody>
      </p:sp>
      <p:sp>
        <p:nvSpPr>
          <p:cNvPr id="3" name="內容版面配置區 2"/>
          <p:cNvSpPr>
            <a:spLocks noGrp="1"/>
          </p:cNvSpPr>
          <p:nvPr>
            <p:ph idx="1"/>
          </p:nvPr>
        </p:nvSpPr>
        <p:spPr/>
        <p:txBody>
          <a:bodyPr/>
          <a:lstStyle/>
          <a:p>
            <a:r>
              <a:rPr lang="en-US" altLang="zh-TW" dirty="0" smtClean="0"/>
              <a:t>Only work for grayscale images</a:t>
            </a:r>
          </a:p>
          <a:p>
            <a:r>
              <a:rPr lang="en-US" altLang="zh-TW" dirty="0" smtClean="0"/>
              <a:t>Incrementally add pixels as the threshold is changed.</a:t>
            </a:r>
          </a:p>
          <a:p>
            <a:r>
              <a:rPr lang="en-US" altLang="zh-TW" dirty="0" smtClean="0"/>
              <a:t>Maximally stable: changing rate of area with respect to the threshold is minimal</a:t>
            </a:r>
            <a:endParaRPr lang="zh-TW" altLang="en-US" dirty="0"/>
          </a:p>
        </p:txBody>
      </p:sp>
      <p:pic>
        <p:nvPicPr>
          <p:cNvPr id="1027" name="Picture 3"/>
          <p:cNvPicPr>
            <a:picLocks noChangeAspect="1" noChangeArrowheads="1"/>
          </p:cNvPicPr>
          <p:nvPr/>
        </p:nvPicPr>
        <p:blipFill>
          <a:blip r:embed="rId3" cstate="print"/>
          <a:srcRect/>
          <a:stretch>
            <a:fillRect/>
          </a:stretch>
        </p:blipFill>
        <p:spPr bwMode="auto">
          <a:xfrm>
            <a:off x="0" y="4357694"/>
            <a:ext cx="9144000" cy="229648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2806" y="0"/>
            <a:ext cx="8418388" cy="6858000"/>
          </a:xfrm>
          <a:prstGeom prst="rect">
            <a:avLst/>
          </a:prstGeom>
        </p:spPr>
      </p:pic>
    </p:spTree>
    <p:extLst>
      <p:ext uri="{BB962C8B-B14F-4D97-AF65-F5344CB8AC3E}">
        <p14:creationId xmlns:p14="http://schemas.microsoft.com/office/powerpoint/2010/main" val="1279173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Feature Detection and Matching (3/3)</a:t>
            </a:r>
            <a:endParaRPr lang="zh-TW" altLang="en-US" dirty="0"/>
          </a:p>
        </p:txBody>
      </p:sp>
      <p:pic>
        <p:nvPicPr>
          <p:cNvPr id="6" name="內容版面配置區 5" descr="未命名.JPG"/>
          <p:cNvPicPr>
            <a:picLocks noGrp="1" noChangeAspect="1"/>
          </p:cNvPicPr>
          <p:nvPr>
            <p:ph idx="1"/>
          </p:nvPr>
        </p:nvPicPr>
        <p:blipFill>
          <a:blip r:embed="rId3" cstate="print"/>
          <a:stretch>
            <a:fillRect/>
          </a:stretch>
        </p:blipFill>
        <p:spPr>
          <a:xfrm>
            <a:off x="357158" y="1285860"/>
            <a:ext cx="8501122" cy="5300529"/>
          </a:xfrm>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0844" y="419072"/>
            <a:ext cx="8369628" cy="5962256"/>
          </a:xfrm>
          <a:prstGeom prst="rect">
            <a:avLst/>
          </a:prstGeom>
        </p:spPr>
      </p:pic>
    </p:spTree>
    <p:extLst>
      <p:ext uri="{BB962C8B-B14F-4D97-AF65-F5344CB8AC3E}">
        <p14:creationId xmlns:p14="http://schemas.microsoft.com/office/powerpoint/2010/main" val="45119083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4.1.3 Feature Matching</a:t>
            </a:r>
            <a:endParaRPr lang="zh-TW" altLang="en-US" dirty="0"/>
          </a:p>
        </p:txBody>
      </p:sp>
      <p:sp>
        <p:nvSpPr>
          <p:cNvPr id="3" name="內容版面配置區 2"/>
          <p:cNvSpPr>
            <a:spLocks noGrp="1"/>
          </p:cNvSpPr>
          <p:nvPr>
            <p:ph idx="1"/>
          </p:nvPr>
        </p:nvSpPr>
        <p:spPr/>
        <p:txBody>
          <a:bodyPr/>
          <a:lstStyle/>
          <a:p>
            <a:r>
              <a:rPr lang="en-US" altLang="zh-TW" dirty="0" smtClean="0"/>
              <a:t>Two subjects:</a:t>
            </a:r>
          </a:p>
          <a:p>
            <a:pPr lvl="1"/>
            <a:r>
              <a:rPr lang="en-US" altLang="zh-TW" dirty="0" smtClean="0"/>
              <a:t>select a matching strategy</a:t>
            </a:r>
          </a:p>
          <a:p>
            <a:pPr lvl="1"/>
            <a:r>
              <a:rPr lang="en-US" altLang="zh-TW" dirty="0" smtClean="0"/>
              <a:t>devise efficient data structures and algorithms to perform this matching</a:t>
            </a:r>
            <a:endParaRPr lang="zh-TW" alt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Matching Strategy (1/7)</a:t>
            </a:r>
            <a:endParaRPr lang="zh-TW" altLang="en-US" dirty="0"/>
          </a:p>
        </p:txBody>
      </p:sp>
      <p:sp>
        <p:nvSpPr>
          <p:cNvPr id="3" name="內容版面配置區 2"/>
          <p:cNvSpPr>
            <a:spLocks noGrp="1"/>
          </p:cNvSpPr>
          <p:nvPr>
            <p:ph idx="1"/>
          </p:nvPr>
        </p:nvSpPr>
        <p:spPr/>
        <p:txBody>
          <a:bodyPr/>
          <a:lstStyle/>
          <a:p>
            <a:r>
              <a:rPr lang="en-US" altLang="zh-TW" dirty="0" smtClean="0"/>
              <a:t>Simplest method: set a distance threshold and match within this threshold.</a:t>
            </a:r>
            <a:endParaRPr lang="zh-TW" altLang="en-US" dirty="0"/>
          </a:p>
        </p:txBody>
      </p:sp>
      <p:pic>
        <p:nvPicPr>
          <p:cNvPr id="1026" name="Picture 2"/>
          <p:cNvPicPr>
            <a:picLocks noChangeAspect="1" noChangeArrowheads="1"/>
          </p:cNvPicPr>
          <p:nvPr/>
        </p:nvPicPr>
        <p:blipFill>
          <a:blip r:embed="rId3" cstate="print"/>
          <a:srcRect/>
          <a:stretch>
            <a:fillRect/>
          </a:stretch>
        </p:blipFill>
        <p:spPr bwMode="auto">
          <a:xfrm>
            <a:off x="714348" y="2643182"/>
            <a:ext cx="7592189" cy="407193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600200"/>
                <a:ext cx="4258816" cy="4525963"/>
              </a:xfrm>
            </p:spPr>
            <p:txBody>
              <a:bodyPr>
                <a:normAutofit fontScale="85000" lnSpcReduction="10000"/>
              </a:bodyPr>
              <a:lstStyle/>
              <a:p>
                <a:r>
                  <a:rPr lang="en-US" dirty="0" smtClean="0"/>
                  <a:t>True positive rate</a:t>
                </a:r>
              </a:p>
              <a:p>
                <a:pPr lvl="1"/>
                <a14:m>
                  <m:oMath xmlns:m="http://schemas.openxmlformats.org/officeDocument/2006/math">
                    <m:r>
                      <a:rPr lang="en-US" b="0" i="1" smtClean="0">
                        <a:solidFill>
                          <a:srgbClr val="00B050"/>
                        </a:solidFill>
                        <a:latin typeface="Cambria Math" charset="0"/>
                      </a:rPr>
                      <m:t>𝑇𝑃𝑅</m:t>
                    </m:r>
                    <m:r>
                      <a:rPr lang="en-US" b="0" i="1" smtClean="0">
                        <a:latin typeface="Cambria Math" charset="0"/>
                      </a:rPr>
                      <m:t>=</m:t>
                    </m:r>
                    <m:f>
                      <m:fPr>
                        <m:ctrlPr>
                          <a:rPr lang="en-US" b="0" i="1" smtClean="0">
                            <a:latin typeface="Cambria Math" charset="0"/>
                          </a:rPr>
                        </m:ctrlPr>
                      </m:fPr>
                      <m:num>
                        <m:r>
                          <a:rPr lang="en-US" b="0" i="1" smtClean="0">
                            <a:latin typeface="Cambria Math" charset="0"/>
                          </a:rPr>
                          <m:t>𝑇𝑃</m:t>
                        </m:r>
                      </m:num>
                      <m:den>
                        <m:r>
                          <a:rPr lang="en-US" b="0" i="1" smtClean="0">
                            <a:latin typeface="Cambria Math" charset="0"/>
                          </a:rPr>
                          <m:t>𝑇𝑃</m:t>
                        </m:r>
                        <m:r>
                          <a:rPr lang="en-US" b="0" i="1" smtClean="0">
                            <a:latin typeface="Cambria Math" charset="0"/>
                          </a:rPr>
                          <m:t>+</m:t>
                        </m:r>
                        <m:r>
                          <a:rPr lang="en-US" b="0" i="1" smtClean="0">
                            <a:latin typeface="Cambria Math" charset="0"/>
                          </a:rPr>
                          <m:t>𝐹𝑁</m:t>
                        </m:r>
                      </m:den>
                    </m:f>
                    <m:r>
                      <a:rPr lang="en-US" b="0" i="1" smtClean="0">
                        <a:latin typeface="Cambria Math" charset="0"/>
                      </a:rPr>
                      <m:t>=</m:t>
                    </m:r>
                    <m:f>
                      <m:fPr>
                        <m:ctrlPr>
                          <a:rPr lang="en-US" b="0" i="1" smtClean="0">
                            <a:latin typeface="Cambria Math" charset="0"/>
                          </a:rPr>
                        </m:ctrlPr>
                      </m:fPr>
                      <m:num>
                        <m:r>
                          <a:rPr lang="en-US" b="0" i="1" smtClean="0">
                            <a:latin typeface="Cambria Math" charset="0"/>
                          </a:rPr>
                          <m:t>𝑇𝑃</m:t>
                        </m:r>
                      </m:num>
                      <m:den>
                        <m:r>
                          <a:rPr lang="en-US" b="0" i="1" smtClean="0">
                            <a:latin typeface="Cambria Math" charset="0"/>
                          </a:rPr>
                          <m:t>𝑃</m:t>
                        </m:r>
                      </m:den>
                    </m:f>
                  </m:oMath>
                </a14:m>
                <a:endParaRPr lang="en-US" b="0" dirty="0" smtClean="0"/>
              </a:p>
              <a:p>
                <a:r>
                  <a:rPr lang="en-US" dirty="0" smtClean="0"/>
                  <a:t>False positive rate</a:t>
                </a:r>
              </a:p>
              <a:p>
                <a:pPr lvl="1"/>
                <a14:m>
                  <m:oMath xmlns:m="http://schemas.openxmlformats.org/officeDocument/2006/math">
                    <m:r>
                      <a:rPr lang="en-US" b="0" i="1" smtClean="0">
                        <a:solidFill>
                          <a:srgbClr val="FF0000"/>
                        </a:solidFill>
                        <a:latin typeface="Cambria Math" charset="0"/>
                      </a:rPr>
                      <m:t>𝐹𝑃𝑅</m:t>
                    </m:r>
                    <m:r>
                      <a:rPr lang="en-US" b="0" i="1" smtClean="0">
                        <a:latin typeface="Cambria Math" charset="0"/>
                      </a:rPr>
                      <m:t>=</m:t>
                    </m:r>
                    <m:f>
                      <m:fPr>
                        <m:ctrlPr>
                          <a:rPr lang="en-US" b="0" i="1" smtClean="0">
                            <a:latin typeface="Cambria Math" charset="0"/>
                          </a:rPr>
                        </m:ctrlPr>
                      </m:fPr>
                      <m:num>
                        <m:r>
                          <a:rPr lang="en-US" b="0" i="1" smtClean="0">
                            <a:latin typeface="Cambria Math" charset="0"/>
                          </a:rPr>
                          <m:t>𝐹𝑃</m:t>
                        </m:r>
                      </m:num>
                      <m:den>
                        <m:r>
                          <a:rPr lang="en-US" b="0" i="1" smtClean="0">
                            <a:latin typeface="Cambria Math" charset="0"/>
                          </a:rPr>
                          <m:t>𝐹𝑃</m:t>
                        </m:r>
                        <m:r>
                          <a:rPr lang="en-US" b="0" i="1" smtClean="0">
                            <a:latin typeface="Cambria Math" charset="0"/>
                          </a:rPr>
                          <m:t>+</m:t>
                        </m:r>
                        <m:r>
                          <a:rPr lang="en-US" b="0" i="1" smtClean="0">
                            <a:latin typeface="Cambria Math" charset="0"/>
                          </a:rPr>
                          <m:t>𝑇𝑁</m:t>
                        </m:r>
                      </m:den>
                    </m:f>
                    <m:r>
                      <a:rPr lang="en-US" b="0" i="1" smtClean="0">
                        <a:latin typeface="Cambria Math" charset="0"/>
                      </a:rPr>
                      <m:t>=</m:t>
                    </m:r>
                    <m:f>
                      <m:fPr>
                        <m:ctrlPr>
                          <a:rPr lang="en-US" b="0" i="1" smtClean="0">
                            <a:latin typeface="Cambria Math" charset="0"/>
                          </a:rPr>
                        </m:ctrlPr>
                      </m:fPr>
                      <m:num>
                        <m:r>
                          <a:rPr lang="en-US" b="0" i="1" smtClean="0">
                            <a:latin typeface="Cambria Math" charset="0"/>
                          </a:rPr>
                          <m:t>𝐹𝑃</m:t>
                        </m:r>
                      </m:num>
                      <m:den>
                        <m:r>
                          <a:rPr lang="en-US" b="0" i="1" smtClean="0">
                            <a:latin typeface="Cambria Math" charset="0"/>
                          </a:rPr>
                          <m:t>𝑁</m:t>
                        </m:r>
                      </m:den>
                    </m:f>
                  </m:oMath>
                </a14:m>
                <a:endParaRPr lang="en-US" dirty="0" smtClean="0"/>
              </a:p>
              <a:p>
                <a:r>
                  <a:rPr lang="en-US" dirty="0" smtClean="0"/>
                  <a:t>Positive predictive value</a:t>
                </a:r>
              </a:p>
              <a:p>
                <a:pPr lvl="1"/>
                <a14:m>
                  <m:oMath xmlns:m="http://schemas.openxmlformats.org/officeDocument/2006/math">
                    <m:r>
                      <a:rPr lang="en-US" b="0" i="1" smtClean="0">
                        <a:latin typeface="Cambria Math" charset="0"/>
                      </a:rPr>
                      <m:t>𝑃𝑃𝑉</m:t>
                    </m:r>
                    <m:r>
                      <a:rPr lang="en-US" b="0" i="1" smtClean="0">
                        <a:latin typeface="Cambria Math" charset="0"/>
                      </a:rPr>
                      <m:t>=</m:t>
                    </m:r>
                    <m:f>
                      <m:fPr>
                        <m:ctrlPr>
                          <a:rPr lang="en-US" b="0" i="1" smtClean="0">
                            <a:latin typeface="Cambria Math" charset="0"/>
                          </a:rPr>
                        </m:ctrlPr>
                      </m:fPr>
                      <m:num>
                        <m:r>
                          <a:rPr lang="en-US" b="0" i="1" smtClean="0">
                            <a:latin typeface="Cambria Math" charset="0"/>
                          </a:rPr>
                          <m:t>𝑇𝑃</m:t>
                        </m:r>
                      </m:num>
                      <m:den>
                        <m:r>
                          <a:rPr lang="en-US" b="0" i="1" smtClean="0">
                            <a:latin typeface="Cambria Math" charset="0"/>
                          </a:rPr>
                          <m:t>𝑇𝑃</m:t>
                        </m:r>
                        <m:r>
                          <a:rPr lang="en-US" b="0" i="1" smtClean="0">
                            <a:latin typeface="Cambria Math" charset="0"/>
                          </a:rPr>
                          <m:t>+</m:t>
                        </m:r>
                        <m:r>
                          <a:rPr lang="en-US" b="0" i="1" smtClean="0">
                            <a:latin typeface="Cambria Math" charset="0"/>
                          </a:rPr>
                          <m:t>𝐹𝑃</m:t>
                        </m:r>
                      </m:den>
                    </m:f>
                    <m:r>
                      <a:rPr lang="en-US" b="0" i="1" smtClean="0">
                        <a:latin typeface="Cambria Math" charset="0"/>
                      </a:rPr>
                      <m:t>=</m:t>
                    </m:r>
                    <m:f>
                      <m:fPr>
                        <m:ctrlPr>
                          <a:rPr lang="en-US" b="0" i="1" smtClean="0">
                            <a:latin typeface="Cambria Math" charset="0"/>
                          </a:rPr>
                        </m:ctrlPr>
                      </m:fPr>
                      <m:num>
                        <m:r>
                          <a:rPr lang="en-US" b="0" i="1" smtClean="0">
                            <a:latin typeface="Cambria Math" charset="0"/>
                          </a:rPr>
                          <m:t>𝑇𝑃</m:t>
                        </m:r>
                      </m:num>
                      <m:den>
                        <m:r>
                          <a:rPr lang="en-US" b="0" i="1" smtClean="0">
                            <a:latin typeface="Cambria Math" charset="0"/>
                          </a:rPr>
                          <m:t>𝑃</m:t>
                        </m:r>
                        <m:r>
                          <a:rPr lang="en-US" b="0" i="1" smtClean="0">
                            <a:latin typeface="Cambria Math" charset="0"/>
                          </a:rPr>
                          <m:t>′</m:t>
                        </m:r>
                      </m:den>
                    </m:f>
                  </m:oMath>
                </a14:m>
                <a:endParaRPr lang="en-US" dirty="0" smtClean="0"/>
              </a:p>
              <a:p>
                <a:r>
                  <a:rPr lang="en-US" dirty="0" smtClean="0"/>
                  <a:t>Accuracy</a:t>
                </a:r>
              </a:p>
              <a:p>
                <a:pPr lvl="1"/>
                <a14:m>
                  <m:oMath xmlns:m="http://schemas.openxmlformats.org/officeDocument/2006/math">
                    <m:r>
                      <a:rPr lang="en-US" b="0" i="1" smtClean="0">
                        <a:latin typeface="Cambria Math" charset="0"/>
                      </a:rPr>
                      <m:t>𝐴𝐶𝐶</m:t>
                    </m:r>
                    <m:r>
                      <a:rPr lang="en-US" b="0" i="1" smtClean="0">
                        <a:latin typeface="Cambria Math" charset="0"/>
                      </a:rPr>
                      <m:t>=</m:t>
                    </m:r>
                    <m:f>
                      <m:fPr>
                        <m:ctrlPr>
                          <a:rPr lang="en-US" b="0" i="1" smtClean="0">
                            <a:latin typeface="Cambria Math" charset="0"/>
                          </a:rPr>
                        </m:ctrlPr>
                      </m:fPr>
                      <m:num>
                        <m:r>
                          <a:rPr lang="en-US" b="0" i="1" smtClean="0">
                            <a:latin typeface="Cambria Math" charset="0"/>
                          </a:rPr>
                          <m:t>𝑇𝑃</m:t>
                        </m:r>
                        <m:r>
                          <a:rPr lang="en-US" b="0" i="1" smtClean="0">
                            <a:latin typeface="Cambria Math" charset="0"/>
                          </a:rPr>
                          <m:t>+</m:t>
                        </m:r>
                        <m:r>
                          <a:rPr lang="en-US" b="0" i="1" smtClean="0">
                            <a:latin typeface="Cambria Math" charset="0"/>
                          </a:rPr>
                          <m:t>𝑇𝑁</m:t>
                        </m:r>
                      </m:num>
                      <m:den>
                        <m:r>
                          <a:rPr lang="en-US" b="0" i="1" smtClean="0">
                            <a:latin typeface="Cambria Math" charset="0"/>
                          </a:rPr>
                          <m:t>𝑃</m:t>
                        </m:r>
                        <m:r>
                          <a:rPr lang="en-US" b="0" i="1" smtClean="0">
                            <a:latin typeface="Cambria Math" charset="0"/>
                          </a:rPr>
                          <m:t>+</m:t>
                        </m:r>
                        <m:r>
                          <a:rPr lang="en-US" b="0" i="1" smtClean="0">
                            <a:latin typeface="Cambria Math" charset="0"/>
                          </a:rPr>
                          <m:t>𝑁</m:t>
                        </m:r>
                      </m:den>
                    </m:f>
                  </m:oMath>
                </a14:m>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600200"/>
                <a:ext cx="4258816" cy="4525963"/>
              </a:xfrm>
              <a:blipFill rotWithShape="0">
                <a:blip r:embed="rId3"/>
                <a:stretch>
                  <a:fillRect l="-2432" t="-2156"/>
                </a:stretch>
              </a:blipFill>
            </p:spPr>
            <p:txBody>
              <a:bodyPr/>
              <a:lstStyle/>
              <a:p>
                <a:r>
                  <a:rPr lang="en-US">
                    <a:noFill/>
                  </a:rPr>
                  <a:t> </a:t>
                </a:r>
              </a:p>
            </p:txBody>
          </p:sp>
        </mc:Fallback>
      </mc:AlternateContent>
      <p:sp>
        <p:nvSpPr>
          <p:cNvPr id="4" name="Content Placeholder 2"/>
          <p:cNvSpPr txBox="1">
            <a:spLocks/>
          </p:cNvSpPr>
          <p:nvPr/>
        </p:nvSpPr>
        <p:spPr>
          <a:xfrm>
            <a:off x="4427984" y="1600200"/>
            <a:ext cx="4258816"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i="1" dirty="0" smtClean="0"/>
              <a:t>TP</a:t>
            </a:r>
            <a:r>
              <a:rPr lang="en-US" sz="2400" dirty="0" smtClean="0"/>
              <a:t>: true positives</a:t>
            </a:r>
          </a:p>
          <a:p>
            <a:pPr lvl="1"/>
            <a:r>
              <a:rPr lang="en-US" sz="2000" dirty="0" smtClean="0"/>
              <a:t>number of correct matches</a:t>
            </a:r>
          </a:p>
          <a:p>
            <a:r>
              <a:rPr lang="en-US" sz="2400" i="1" dirty="0" smtClean="0"/>
              <a:t>FN</a:t>
            </a:r>
            <a:r>
              <a:rPr lang="en-US" sz="2400" dirty="0" smtClean="0"/>
              <a:t>: false negatives</a:t>
            </a:r>
          </a:p>
          <a:p>
            <a:pPr lvl="1"/>
            <a:r>
              <a:rPr lang="en-US" sz="2000" dirty="0" smtClean="0"/>
              <a:t>Matches that were not correctly detected</a:t>
            </a:r>
          </a:p>
          <a:p>
            <a:r>
              <a:rPr lang="en-US" sz="2400" i="1" dirty="0" smtClean="0"/>
              <a:t>FP</a:t>
            </a:r>
            <a:r>
              <a:rPr lang="en-US" sz="2400" dirty="0" smtClean="0"/>
              <a:t>: false positives</a:t>
            </a:r>
          </a:p>
          <a:p>
            <a:pPr lvl="1"/>
            <a:r>
              <a:rPr lang="en-US" sz="2000" dirty="0" smtClean="0"/>
              <a:t>Proposed matches that are incorrect</a:t>
            </a:r>
          </a:p>
          <a:p>
            <a:r>
              <a:rPr lang="en-US" sz="2400" i="1" dirty="0" smtClean="0"/>
              <a:t>TN</a:t>
            </a:r>
            <a:r>
              <a:rPr lang="en-US" sz="2400" dirty="0" smtClean="0"/>
              <a:t>: true negatives</a:t>
            </a:r>
          </a:p>
          <a:p>
            <a:pPr lvl="1"/>
            <a:r>
              <a:rPr lang="en-US" sz="2000" dirty="0" smtClean="0"/>
              <a:t>Non-matches that were correctly rejected</a:t>
            </a:r>
            <a:endParaRPr lang="en-US" sz="2000" dirty="0"/>
          </a:p>
        </p:txBody>
      </p:sp>
    </p:spTree>
    <p:extLst>
      <p:ext uri="{BB962C8B-B14F-4D97-AF65-F5344CB8AC3E}">
        <p14:creationId xmlns:p14="http://schemas.microsoft.com/office/powerpoint/2010/main" val="81847372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Matching Strategy (2/7)</a:t>
            </a:r>
            <a:endParaRPr lang="zh-TW" altLang="en-US" dirty="0"/>
          </a:p>
        </p:txBody>
      </p:sp>
      <p:sp>
        <p:nvSpPr>
          <p:cNvPr id="3" name="內容版面配置區 2"/>
          <p:cNvSpPr>
            <a:spLocks noGrp="1"/>
          </p:cNvSpPr>
          <p:nvPr>
            <p:ph idx="1"/>
          </p:nvPr>
        </p:nvSpPr>
        <p:spPr/>
        <p:txBody>
          <a:bodyPr/>
          <a:lstStyle/>
          <a:p>
            <a:r>
              <a:rPr lang="en-US" altLang="zh-TW" dirty="0" smtClean="0"/>
              <a:t>Confusion matrix to estimate performance:</a:t>
            </a:r>
            <a:endParaRPr lang="zh-TW" altLang="en-US" dirty="0"/>
          </a:p>
        </p:txBody>
      </p:sp>
      <p:pic>
        <p:nvPicPr>
          <p:cNvPr id="2050" name="Picture 2"/>
          <p:cNvPicPr>
            <a:picLocks noChangeAspect="1" noChangeArrowheads="1"/>
          </p:cNvPicPr>
          <p:nvPr/>
        </p:nvPicPr>
        <p:blipFill>
          <a:blip r:embed="rId3" cstate="print"/>
          <a:srcRect/>
          <a:stretch>
            <a:fillRect/>
          </a:stretch>
        </p:blipFill>
        <p:spPr bwMode="auto">
          <a:xfrm>
            <a:off x="0" y="2357430"/>
            <a:ext cx="9119037" cy="400526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Matching Strategy (3/7)</a:t>
            </a:r>
            <a:endParaRPr lang="zh-TW" altLang="en-US" dirty="0"/>
          </a:p>
        </p:txBody>
      </p:sp>
      <p:sp>
        <p:nvSpPr>
          <p:cNvPr id="3" name="內容版面配置區 2"/>
          <p:cNvSpPr>
            <a:spLocks noGrp="1"/>
          </p:cNvSpPr>
          <p:nvPr>
            <p:ph idx="1"/>
          </p:nvPr>
        </p:nvSpPr>
        <p:spPr/>
        <p:txBody>
          <a:bodyPr/>
          <a:lstStyle/>
          <a:p>
            <a:endParaRPr lang="zh-TW" altLang="en-US"/>
          </a:p>
        </p:txBody>
      </p:sp>
      <p:pic>
        <p:nvPicPr>
          <p:cNvPr id="3074" name="Picture 2"/>
          <p:cNvPicPr>
            <a:picLocks noChangeAspect="1" noChangeArrowheads="1"/>
          </p:cNvPicPr>
          <p:nvPr/>
        </p:nvPicPr>
        <p:blipFill>
          <a:blip r:embed="rId3" cstate="print"/>
          <a:srcRect/>
          <a:stretch>
            <a:fillRect/>
          </a:stretch>
        </p:blipFill>
        <p:spPr bwMode="auto">
          <a:xfrm>
            <a:off x="857224" y="1280474"/>
            <a:ext cx="7786742" cy="5577526"/>
          </a:xfrm>
          <a:prstGeom prst="rect">
            <a:avLst/>
          </a:prstGeom>
          <a:noFill/>
          <a:ln w="9525">
            <a:noFill/>
            <a:miter lim="800000"/>
            <a:headEnd/>
            <a:tailEnd/>
          </a:ln>
          <a:effectLst/>
        </p:spPr>
      </p:pic>
      <p:sp>
        <p:nvSpPr>
          <p:cNvPr id="5" name="文字方塊 4"/>
          <p:cNvSpPr txBox="1"/>
          <p:nvPr/>
        </p:nvSpPr>
        <p:spPr>
          <a:xfrm>
            <a:off x="4000496" y="1571612"/>
            <a:ext cx="5143504"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zh-TW" sz="2400" dirty="0" smtClean="0"/>
              <a:t>ROC: Receiver Operating Characteristic</a:t>
            </a:r>
            <a:endParaRPr lang="zh-TW" altLang="en-US" sz="2400"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Matching Strategy (4/7)</a:t>
            </a:r>
            <a:endParaRPr lang="zh-TW" altLang="en-US" dirty="0"/>
          </a:p>
        </p:txBody>
      </p:sp>
      <p:sp>
        <p:nvSpPr>
          <p:cNvPr id="3" name="內容版面配置區 2"/>
          <p:cNvSpPr>
            <a:spLocks noGrp="1"/>
          </p:cNvSpPr>
          <p:nvPr>
            <p:ph idx="1"/>
          </p:nvPr>
        </p:nvSpPr>
        <p:spPr/>
        <p:txBody>
          <a:bodyPr>
            <a:normAutofit lnSpcReduction="10000"/>
          </a:bodyPr>
          <a:lstStyle/>
          <a:p>
            <a:r>
              <a:rPr lang="en-US" altLang="zh-TW" dirty="0" smtClean="0"/>
              <a:t>Other methods:</a:t>
            </a:r>
          </a:p>
          <a:p>
            <a:pPr lvl="1"/>
            <a:r>
              <a:rPr lang="en-US" altLang="zh-TW" dirty="0" smtClean="0"/>
              <a:t>Nearest neighbor</a:t>
            </a:r>
          </a:p>
          <a:p>
            <a:pPr lvl="1"/>
            <a:r>
              <a:rPr lang="en-US" altLang="zh-TW" dirty="0" smtClean="0"/>
              <a:t>Nearest neighbor distance ratio</a:t>
            </a:r>
          </a:p>
          <a:p>
            <a:r>
              <a:rPr lang="en-US" altLang="zh-TW" dirty="0" smtClean="0"/>
              <a:t>Nearest neighbor distance ratio (NNDR):</a:t>
            </a:r>
          </a:p>
          <a:p>
            <a:endParaRPr lang="en-US" altLang="zh-TW" dirty="0" smtClean="0"/>
          </a:p>
          <a:p>
            <a:endParaRPr lang="en-US" altLang="zh-TW" dirty="0" smtClean="0"/>
          </a:p>
          <a:p>
            <a:pPr lvl="1"/>
            <a:r>
              <a:rPr lang="en-US" altLang="zh-TW" i="1" dirty="0" smtClean="0"/>
              <a:t>d</a:t>
            </a:r>
            <a:r>
              <a:rPr lang="en-US" altLang="zh-TW" i="1" baseline="-25000" dirty="0" smtClean="0"/>
              <a:t>1</a:t>
            </a:r>
            <a:r>
              <a:rPr lang="en-US" altLang="zh-TW" dirty="0" smtClean="0"/>
              <a:t>, </a:t>
            </a:r>
            <a:r>
              <a:rPr lang="en-US" altLang="zh-TW" i="1" dirty="0" smtClean="0"/>
              <a:t>d</a:t>
            </a:r>
            <a:r>
              <a:rPr lang="en-US" altLang="zh-TW" i="1" baseline="-25000" dirty="0" smtClean="0"/>
              <a:t>2</a:t>
            </a:r>
            <a:r>
              <a:rPr lang="en-US" altLang="zh-TW" dirty="0" smtClean="0"/>
              <a:t>: nearest and second nearest distances</a:t>
            </a:r>
          </a:p>
          <a:p>
            <a:pPr lvl="1"/>
            <a:r>
              <a:rPr lang="en-US" altLang="zh-TW" i="1" dirty="0" smtClean="0"/>
              <a:t>D</a:t>
            </a:r>
            <a:r>
              <a:rPr lang="en-US" altLang="zh-TW" i="1" baseline="-25000" dirty="0" smtClean="0"/>
              <a:t>A</a:t>
            </a:r>
            <a:r>
              <a:rPr lang="en-US" altLang="zh-TW" dirty="0" smtClean="0"/>
              <a:t>: the target descriptor</a:t>
            </a:r>
          </a:p>
          <a:p>
            <a:pPr lvl="1"/>
            <a:r>
              <a:rPr lang="en-US" altLang="zh-TW" i="1" dirty="0" smtClean="0"/>
              <a:t>D</a:t>
            </a:r>
            <a:r>
              <a:rPr lang="en-US" altLang="zh-TW" i="1" baseline="-25000" dirty="0" smtClean="0"/>
              <a:t>B</a:t>
            </a:r>
            <a:r>
              <a:rPr lang="en-US" altLang="zh-TW" dirty="0" smtClean="0"/>
              <a:t> and </a:t>
            </a:r>
            <a:r>
              <a:rPr lang="en-US" altLang="zh-TW" i="1" dirty="0" smtClean="0"/>
              <a:t>D</a:t>
            </a:r>
            <a:r>
              <a:rPr lang="en-US" altLang="zh-TW" i="1" baseline="-25000" dirty="0" smtClean="0"/>
              <a:t>C</a:t>
            </a:r>
            <a:r>
              <a:rPr lang="en-US" altLang="zh-TW" dirty="0" smtClean="0"/>
              <a:t>: closest two neighbors of </a:t>
            </a:r>
            <a:r>
              <a:rPr lang="en-US" altLang="zh-TW" i="1" dirty="0" smtClean="0"/>
              <a:t>D</a:t>
            </a:r>
            <a:r>
              <a:rPr lang="en-US" altLang="zh-TW" i="1" baseline="-25000" dirty="0" smtClean="0"/>
              <a:t>A</a:t>
            </a:r>
            <a:endParaRPr lang="en-US" altLang="zh-TW" i="1" dirty="0" smtClean="0"/>
          </a:p>
        </p:txBody>
      </p:sp>
      <p:pic>
        <p:nvPicPr>
          <p:cNvPr id="4098" name="Picture 2"/>
          <p:cNvPicPr>
            <a:picLocks noChangeAspect="1" noChangeArrowheads="1"/>
          </p:cNvPicPr>
          <p:nvPr/>
        </p:nvPicPr>
        <p:blipFill>
          <a:blip r:embed="rId3" cstate="print"/>
          <a:srcRect/>
          <a:stretch>
            <a:fillRect/>
          </a:stretch>
        </p:blipFill>
        <p:spPr bwMode="auto">
          <a:xfrm>
            <a:off x="2285984" y="3714752"/>
            <a:ext cx="3495527" cy="86677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Matching Strategy (5/7)</a:t>
            </a:r>
            <a:endParaRPr lang="zh-TW" altLang="en-US" dirty="0"/>
          </a:p>
        </p:txBody>
      </p:sp>
      <p:sp>
        <p:nvSpPr>
          <p:cNvPr id="3" name="內容版面配置區 2"/>
          <p:cNvSpPr>
            <a:spLocks noGrp="1"/>
          </p:cNvSpPr>
          <p:nvPr>
            <p:ph idx="1"/>
          </p:nvPr>
        </p:nvSpPr>
        <p:spPr/>
        <p:txBody>
          <a:bodyPr/>
          <a:lstStyle/>
          <a:p>
            <a:endParaRPr lang="zh-TW" altLang="en-US"/>
          </a:p>
        </p:txBody>
      </p:sp>
      <p:pic>
        <p:nvPicPr>
          <p:cNvPr id="5122" name="Picture 2"/>
          <p:cNvPicPr>
            <a:picLocks noChangeAspect="1" noChangeArrowheads="1"/>
          </p:cNvPicPr>
          <p:nvPr/>
        </p:nvPicPr>
        <p:blipFill>
          <a:blip r:embed="rId3" cstate="print"/>
          <a:srcRect/>
          <a:stretch>
            <a:fillRect/>
          </a:stretch>
        </p:blipFill>
        <p:spPr bwMode="auto">
          <a:xfrm>
            <a:off x="428596" y="1428736"/>
            <a:ext cx="8440027" cy="501491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Matching Strategy (6/7)</a:t>
            </a:r>
            <a:endParaRPr lang="zh-TW" altLang="en-US" dirty="0"/>
          </a:p>
        </p:txBody>
      </p:sp>
      <p:sp>
        <p:nvSpPr>
          <p:cNvPr id="3" name="內容版面配置區 2"/>
          <p:cNvSpPr>
            <a:spLocks noGrp="1"/>
          </p:cNvSpPr>
          <p:nvPr>
            <p:ph idx="1"/>
          </p:nvPr>
        </p:nvSpPr>
        <p:spPr/>
        <p:txBody>
          <a:bodyPr/>
          <a:lstStyle/>
          <a:p>
            <a:endParaRPr lang="zh-TW" altLang="en-US" dirty="0"/>
          </a:p>
        </p:txBody>
      </p:sp>
      <p:pic>
        <p:nvPicPr>
          <p:cNvPr id="6149" name="Picture 5"/>
          <p:cNvPicPr>
            <a:picLocks noChangeAspect="1" noChangeArrowheads="1"/>
          </p:cNvPicPr>
          <p:nvPr/>
        </p:nvPicPr>
        <p:blipFill>
          <a:blip r:embed="rId3" cstate="print"/>
          <a:srcRect/>
          <a:stretch>
            <a:fillRect/>
          </a:stretch>
        </p:blipFill>
        <p:spPr bwMode="auto">
          <a:xfrm>
            <a:off x="1285852" y="1214422"/>
            <a:ext cx="6612779" cy="564357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Matching Strategy (7/7)</a:t>
            </a:r>
            <a:endParaRPr lang="zh-TW" altLang="en-US" dirty="0"/>
          </a:p>
        </p:txBody>
      </p:sp>
      <p:sp>
        <p:nvSpPr>
          <p:cNvPr id="3" name="內容版面配置區 2"/>
          <p:cNvSpPr>
            <a:spLocks noGrp="1"/>
          </p:cNvSpPr>
          <p:nvPr>
            <p:ph idx="1"/>
          </p:nvPr>
        </p:nvSpPr>
        <p:spPr/>
        <p:txBody>
          <a:bodyPr/>
          <a:lstStyle/>
          <a:p>
            <a:r>
              <a:rPr lang="en-US" altLang="zh-TW" dirty="0" smtClean="0"/>
              <a:t>Indexing structures:</a:t>
            </a:r>
          </a:p>
          <a:p>
            <a:pPr lvl="1"/>
            <a:r>
              <a:rPr lang="en-US" altLang="zh-TW" dirty="0" smtClean="0"/>
              <a:t>Multi-dimensional search tree</a:t>
            </a:r>
          </a:p>
          <a:p>
            <a:pPr lvl="1"/>
            <a:r>
              <a:rPr lang="en-US" altLang="zh-TW" dirty="0" smtClean="0"/>
              <a:t>Multi-dimensional hashing</a:t>
            </a:r>
            <a:endParaRPr lang="zh-TW" altLang="en-US" dirty="0"/>
          </a:p>
        </p:txBody>
      </p:sp>
      <p:pic>
        <p:nvPicPr>
          <p:cNvPr id="7170" name="Picture 2"/>
          <p:cNvPicPr>
            <a:picLocks noChangeAspect="1" noChangeArrowheads="1"/>
          </p:cNvPicPr>
          <p:nvPr/>
        </p:nvPicPr>
        <p:blipFill>
          <a:blip r:embed="rId3" cstate="print"/>
          <a:srcRect/>
          <a:stretch>
            <a:fillRect/>
          </a:stretch>
        </p:blipFill>
        <p:spPr bwMode="auto">
          <a:xfrm>
            <a:off x="2000232" y="3264422"/>
            <a:ext cx="5000660" cy="359357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4.1 Points and Patches (1/2)</a:t>
            </a:r>
            <a:endParaRPr lang="zh-TW" altLang="en-US" dirty="0"/>
          </a:p>
        </p:txBody>
      </p:sp>
      <p:sp>
        <p:nvSpPr>
          <p:cNvPr id="3" name="內容版面配置區 2"/>
          <p:cNvSpPr>
            <a:spLocks noGrp="1"/>
          </p:cNvSpPr>
          <p:nvPr>
            <p:ph idx="1"/>
          </p:nvPr>
        </p:nvSpPr>
        <p:spPr/>
        <p:txBody>
          <a:bodyPr/>
          <a:lstStyle/>
          <a:p>
            <a:r>
              <a:rPr lang="en-US" altLang="zh-TW" dirty="0" smtClean="0"/>
              <a:t>There are two main approaches:</a:t>
            </a:r>
          </a:p>
          <a:p>
            <a:pPr lvl="1"/>
            <a:r>
              <a:rPr lang="en-US" altLang="zh-TW" b="1" dirty="0" smtClean="0"/>
              <a:t>Find features in one image that can be accurately tracked using a local search technique. (e.g., video sequences)</a:t>
            </a:r>
          </a:p>
          <a:p>
            <a:pPr lvl="1"/>
            <a:r>
              <a:rPr lang="en-US" altLang="zh-TW" dirty="0" smtClean="0"/>
              <a:t>Independently detect features in all the images under consideration and then match features based on their local appearance. (e.g., stitching panoramas, establishing correspondences)</a:t>
            </a:r>
            <a:endParaRPr lang="zh-TW" alt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cstate="print"/>
          <a:srcRect/>
          <a:stretch>
            <a:fillRect/>
          </a:stretch>
        </p:blipFill>
        <p:spPr bwMode="auto">
          <a:xfrm>
            <a:off x="336462" y="476672"/>
            <a:ext cx="8350338" cy="6000726"/>
          </a:xfrm>
          <a:prstGeom prst="rect">
            <a:avLst/>
          </a:prstGeom>
          <a:noFill/>
          <a:ln w="9525">
            <a:noFill/>
            <a:miter lim="800000"/>
            <a:headEnd/>
            <a:tailEnd/>
          </a:ln>
          <a:effectLst/>
        </p:spPr>
      </p:pic>
    </p:spTree>
    <p:extLst>
      <p:ext uri="{BB962C8B-B14F-4D97-AF65-F5344CB8AC3E}">
        <p14:creationId xmlns:p14="http://schemas.microsoft.com/office/powerpoint/2010/main" val="154309404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4.1.4 Feature Tracking (1/3)</a:t>
            </a:r>
            <a:endParaRPr lang="zh-TW" altLang="en-US" dirty="0"/>
          </a:p>
        </p:txBody>
      </p:sp>
      <p:sp>
        <p:nvSpPr>
          <p:cNvPr id="3" name="內容版面配置區 2"/>
          <p:cNvSpPr>
            <a:spLocks noGrp="1"/>
          </p:cNvSpPr>
          <p:nvPr>
            <p:ph idx="1"/>
          </p:nvPr>
        </p:nvSpPr>
        <p:spPr/>
        <p:txBody>
          <a:bodyPr/>
          <a:lstStyle/>
          <a:p>
            <a:r>
              <a:rPr lang="en-US" altLang="zh-TW" dirty="0" smtClean="0"/>
              <a:t>To find a set of likely feature locations in a first image and to then search for their corresponding locations in subsequent images.</a:t>
            </a:r>
          </a:p>
          <a:p>
            <a:r>
              <a:rPr lang="en-US" altLang="zh-TW" dirty="0" smtClean="0"/>
              <a:t>Expected amount of motion and appearance deformation between adjacent frames is expected to be small.</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Feature Tracking (2/3)</a:t>
            </a:r>
            <a:endParaRPr lang="zh-TW" altLang="en-US" dirty="0"/>
          </a:p>
        </p:txBody>
      </p:sp>
      <p:sp>
        <p:nvSpPr>
          <p:cNvPr id="3" name="內容版面配置區 2"/>
          <p:cNvSpPr>
            <a:spLocks noGrp="1"/>
          </p:cNvSpPr>
          <p:nvPr>
            <p:ph idx="1"/>
          </p:nvPr>
        </p:nvSpPr>
        <p:spPr/>
        <p:txBody>
          <a:bodyPr/>
          <a:lstStyle/>
          <a:p>
            <a:r>
              <a:rPr lang="en-US" altLang="zh-TW" dirty="0" smtClean="0"/>
              <a:t>Selecting good features to track is closely related to selecting good features to match.</a:t>
            </a:r>
          </a:p>
          <a:p>
            <a:r>
              <a:rPr lang="en-US" altLang="zh-TW" dirty="0" smtClean="0"/>
              <a:t>When searching corresponding patch, weighted summed square difference works well enough.</a:t>
            </a:r>
          </a:p>
          <a:p>
            <a:pPr>
              <a:buNone/>
            </a:pPr>
            <a:r>
              <a:rPr lang="en-US" altLang="zh-TW" dirty="0" smtClean="0"/>
              <a:t> </a:t>
            </a:r>
            <a:endParaRPr lang="zh-TW" altLang="en-US"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Feature Tracking (3/3)</a:t>
            </a:r>
            <a:endParaRPr lang="zh-TW" altLang="en-US" dirty="0"/>
          </a:p>
        </p:txBody>
      </p:sp>
      <p:sp>
        <p:nvSpPr>
          <p:cNvPr id="3" name="內容版面配置區 2"/>
          <p:cNvSpPr>
            <a:spLocks noGrp="1"/>
          </p:cNvSpPr>
          <p:nvPr>
            <p:ph idx="1"/>
          </p:nvPr>
        </p:nvSpPr>
        <p:spPr/>
        <p:txBody>
          <a:bodyPr/>
          <a:lstStyle/>
          <a:p>
            <a:r>
              <a:rPr lang="en-US" altLang="zh-TW" dirty="0" smtClean="0"/>
              <a:t>If features are being tracked over longer image sequences, their appearance can undergo larger changes.</a:t>
            </a:r>
          </a:p>
          <a:p>
            <a:pPr lvl="1"/>
            <a:r>
              <a:rPr lang="en-US" altLang="zh-TW" dirty="0" smtClean="0"/>
              <a:t>Continuously match against the originally detected feature</a:t>
            </a:r>
          </a:p>
          <a:p>
            <a:pPr lvl="1"/>
            <a:r>
              <a:rPr lang="en-US" altLang="zh-TW" dirty="0" smtClean="0"/>
              <a:t>Re-sample each subsequent frame at the matching location</a:t>
            </a:r>
          </a:p>
          <a:p>
            <a:pPr lvl="1"/>
            <a:r>
              <a:rPr lang="en-US" altLang="zh-TW" dirty="0" smtClean="0"/>
              <a:t>Use affine motion model to measure dissimilarity </a:t>
            </a:r>
          </a:p>
          <a:p>
            <a:pPr lvl="1">
              <a:buNone/>
            </a:pPr>
            <a:r>
              <a:rPr lang="en-US" altLang="zh-TW" dirty="0" smtClean="0"/>
              <a:t>	(ex: </a:t>
            </a:r>
            <a:r>
              <a:rPr lang="en-US" altLang="zh-TW" dirty="0" err="1" smtClean="0"/>
              <a:t>Kanade</a:t>
            </a:r>
            <a:r>
              <a:rPr lang="en-US" altLang="zh-TW" dirty="0" smtClean="0"/>
              <a:t>–Lucas–</a:t>
            </a:r>
            <a:r>
              <a:rPr lang="en-US" altLang="zh-TW" dirty="0" err="1" smtClean="0"/>
              <a:t>Tomasi</a:t>
            </a:r>
            <a:r>
              <a:rPr lang="en-US" altLang="zh-TW" dirty="0" smtClean="0"/>
              <a:t> (KLT) tracker)</a:t>
            </a:r>
            <a:endParaRPr lang="zh-TW" altLang="en-US"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4.2 Edges (1/2)</a:t>
            </a:r>
            <a:endParaRPr lang="zh-TW" altLang="en-US" dirty="0"/>
          </a:p>
        </p:txBody>
      </p:sp>
      <p:sp>
        <p:nvSpPr>
          <p:cNvPr id="3" name="內容版面配置區 2"/>
          <p:cNvSpPr>
            <a:spLocks noGrp="1"/>
          </p:cNvSpPr>
          <p:nvPr>
            <p:ph idx="1"/>
          </p:nvPr>
        </p:nvSpPr>
        <p:spPr/>
        <p:txBody>
          <a:bodyPr/>
          <a:lstStyle/>
          <a:p>
            <a:r>
              <a:rPr lang="en-US" altLang="zh-TW" dirty="0" smtClean="0"/>
              <a:t>What are edges in image:</a:t>
            </a:r>
          </a:p>
          <a:p>
            <a:pPr lvl="1"/>
            <a:r>
              <a:rPr lang="en-US" altLang="zh-TW" dirty="0" smtClean="0"/>
              <a:t>The boundaries of objects</a:t>
            </a:r>
          </a:p>
          <a:p>
            <a:pPr lvl="1"/>
            <a:r>
              <a:rPr lang="en-US" altLang="zh-TW" dirty="0" smtClean="0"/>
              <a:t>Occlusion events in 3D</a:t>
            </a:r>
          </a:p>
          <a:p>
            <a:pPr lvl="1"/>
            <a:r>
              <a:rPr lang="en-US" altLang="zh-TW" dirty="0" smtClean="0"/>
              <a:t>Shadow boundaries or crease edges</a:t>
            </a:r>
          </a:p>
          <a:p>
            <a:pPr lvl="1"/>
            <a:r>
              <a:rPr lang="en-US" altLang="zh-TW" dirty="0" smtClean="0"/>
              <a:t>Grouped into longer curves or contours</a:t>
            </a:r>
            <a:endParaRPr lang="zh-TW" altLang="en-US"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4" descr="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138" y="161925"/>
            <a:ext cx="8953500" cy="560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00903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Edges (2/2)</a:t>
            </a:r>
            <a:endParaRPr lang="zh-TW" altLang="en-US" dirty="0"/>
          </a:p>
        </p:txBody>
      </p:sp>
      <p:sp>
        <p:nvSpPr>
          <p:cNvPr id="3" name="內容版面配置區 2"/>
          <p:cNvSpPr>
            <a:spLocks noGrp="1"/>
          </p:cNvSpPr>
          <p:nvPr>
            <p:ph idx="1"/>
          </p:nvPr>
        </p:nvSpPr>
        <p:spPr/>
        <p:txBody>
          <a:bodyPr/>
          <a:lstStyle/>
          <a:p>
            <a:endParaRPr lang="zh-TW" altLang="en-US" dirty="0"/>
          </a:p>
        </p:txBody>
      </p:sp>
      <p:pic>
        <p:nvPicPr>
          <p:cNvPr id="1026" name="Picture 2"/>
          <p:cNvPicPr>
            <a:picLocks noChangeAspect="1" noChangeArrowheads="1"/>
          </p:cNvPicPr>
          <p:nvPr/>
        </p:nvPicPr>
        <p:blipFill>
          <a:blip r:embed="rId2" cstate="print"/>
          <a:srcRect/>
          <a:stretch>
            <a:fillRect/>
          </a:stretch>
        </p:blipFill>
        <p:spPr bwMode="auto">
          <a:xfrm>
            <a:off x="142844" y="1643050"/>
            <a:ext cx="8877304" cy="443865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4.2.1 Edge Detection (1/3)</a:t>
            </a:r>
            <a:endParaRPr lang="zh-TW" altLang="en-US" dirty="0"/>
          </a:p>
        </p:txBody>
      </p:sp>
      <p:sp>
        <p:nvSpPr>
          <p:cNvPr id="3" name="內容版面配置區 2"/>
          <p:cNvSpPr>
            <a:spLocks noGrp="1"/>
          </p:cNvSpPr>
          <p:nvPr>
            <p:ph idx="1"/>
          </p:nvPr>
        </p:nvSpPr>
        <p:spPr/>
        <p:txBody>
          <a:bodyPr>
            <a:normAutofit/>
          </a:bodyPr>
          <a:lstStyle/>
          <a:p>
            <a:r>
              <a:rPr lang="en-US" altLang="zh-TW" dirty="0" smtClean="0"/>
              <a:t>Edge has rapid intensity variation.</a:t>
            </a:r>
          </a:p>
          <a:p>
            <a:endParaRPr lang="en-US" altLang="zh-TW" dirty="0" smtClean="0"/>
          </a:p>
          <a:p>
            <a:endParaRPr lang="en-US" altLang="zh-TW" dirty="0" smtClean="0"/>
          </a:p>
          <a:p>
            <a:endParaRPr lang="en-US" altLang="zh-TW" dirty="0" smtClean="0"/>
          </a:p>
          <a:p>
            <a:pPr lvl="1"/>
            <a:r>
              <a:rPr lang="en-US" altLang="zh-TW" i="1" dirty="0" smtClean="0"/>
              <a:t>J</a:t>
            </a:r>
            <a:r>
              <a:rPr lang="en-US" altLang="zh-TW" dirty="0" smtClean="0"/>
              <a:t>: local gradient vector</a:t>
            </a:r>
          </a:p>
          <a:p>
            <a:pPr lvl="1">
              <a:buNone/>
            </a:pPr>
            <a:r>
              <a:rPr lang="en-US" altLang="zh-TW" dirty="0" smtClean="0"/>
              <a:t>	Its direction is perpendicular to the edge, and its magnitude is the intensity variation.</a:t>
            </a:r>
          </a:p>
          <a:p>
            <a:pPr lvl="1"/>
            <a:r>
              <a:rPr lang="en-US" altLang="zh-TW" i="1" dirty="0" smtClean="0"/>
              <a:t>I</a:t>
            </a:r>
            <a:r>
              <a:rPr lang="en-US" altLang="zh-TW" dirty="0" smtClean="0"/>
              <a:t>: original image</a:t>
            </a:r>
            <a:endParaRPr lang="zh-TW" altLang="en-US" dirty="0"/>
          </a:p>
        </p:txBody>
      </p:sp>
      <p:pic>
        <p:nvPicPr>
          <p:cNvPr id="1026" name="Picture 2"/>
          <p:cNvPicPr>
            <a:picLocks noChangeAspect="1" noChangeArrowheads="1"/>
          </p:cNvPicPr>
          <p:nvPr/>
        </p:nvPicPr>
        <p:blipFill>
          <a:blip r:embed="rId3" cstate="print"/>
          <a:srcRect/>
          <a:stretch>
            <a:fillRect/>
          </a:stretch>
        </p:blipFill>
        <p:spPr bwMode="auto">
          <a:xfrm>
            <a:off x="1643042" y="2500306"/>
            <a:ext cx="5515862" cy="116681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Edge Detection (2/3)</a:t>
            </a:r>
            <a:endParaRPr lang="zh-TW" altLang="en-US" dirty="0"/>
          </a:p>
        </p:txBody>
      </p:sp>
      <p:sp>
        <p:nvSpPr>
          <p:cNvPr id="3" name="內容版面配置區 2"/>
          <p:cNvSpPr>
            <a:spLocks noGrp="1"/>
          </p:cNvSpPr>
          <p:nvPr>
            <p:ph idx="1"/>
          </p:nvPr>
        </p:nvSpPr>
        <p:spPr/>
        <p:txBody>
          <a:bodyPr/>
          <a:lstStyle/>
          <a:p>
            <a:r>
              <a:rPr lang="en-US" altLang="zh-TW" dirty="0" smtClean="0"/>
              <a:t>Taking image derivatives makes noise larger.</a:t>
            </a:r>
          </a:p>
          <a:p>
            <a:r>
              <a:rPr lang="en-US" altLang="zh-TW" dirty="0" smtClean="0"/>
              <a:t>Use Gaussian filter to remove noise:</a:t>
            </a:r>
          </a:p>
          <a:p>
            <a:endParaRPr lang="en-US" altLang="zh-TW" dirty="0" smtClean="0"/>
          </a:p>
          <a:p>
            <a:pPr lvl="1"/>
            <a:endParaRPr lang="en-US" altLang="zh-TW" i="1" dirty="0" smtClean="0"/>
          </a:p>
          <a:p>
            <a:pPr lvl="1"/>
            <a:r>
              <a:rPr lang="en-US" altLang="zh-TW" i="1" dirty="0" smtClean="0"/>
              <a:t>G</a:t>
            </a:r>
            <a:r>
              <a:rPr lang="en-US" altLang="zh-TW" dirty="0" smtClean="0"/>
              <a:t>: Gaussian filter</a:t>
            </a:r>
          </a:p>
          <a:p>
            <a:pPr lvl="1"/>
            <a:r>
              <a:rPr lang="el-GR" altLang="zh-TW" i="1" dirty="0" smtClean="0"/>
              <a:t>σ</a:t>
            </a:r>
            <a:r>
              <a:rPr lang="en-US" altLang="zh-TW" dirty="0" smtClean="0"/>
              <a:t>: width of Gaussian filter</a:t>
            </a:r>
            <a:endParaRPr lang="zh-TW" altLang="en-US" dirty="0"/>
          </a:p>
        </p:txBody>
      </p:sp>
      <p:pic>
        <p:nvPicPr>
          <p:cNvPr id="2050" name="Picture 2"/>
          <p:cNvPicPr>
            <a:picLocks noChangeAspect="1" noChangeArrowheads="1"/>
          </p:cNvPicPr>
          <p:nvPr/>
        </p:nvPicPr>
        <p:blipFill>
          <a:blip r:embed="rId3" cstate="print"/>
          <a:srcRect/>
          <a:stretch>
            <a:fillRect/>
          </a:stretch>
        </p:blipFill>
        <p:spPr bwMode="auto">
          <a:xfrm>
            <a:off x="928662" y="2928934"/>
            <a:ext cx="7184622" cy="78581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Edge Detection (3/3)</a:t>
            </a:r>
            <a:endParaRPr lang="zh-TW" altLang="en-US" dirty="0"/>
          </a:p>
        </p:txBody>
      </p:sp>
      <p:sp>
        <p:nvSpPr>
          <p:cNvPr id="3" name="內容版面配置區 2"/>
          <p:cNvSpPr>
            <a:spLocks noGrp="1"/>
          </p:cNvSpPr>
          <p:nvPr>
            <p:ph idx="1"/>
          </p:nvPr>
        </p:nvSpPr>
        <p:spPr/>
        <p:txBody>
          <a:bodyPr/>
          <a:lstStyle/>
          <a:p>
            <a:r>
              <a:rPr lang="en-US" altLang="zh-TW" dirty="0" smtClean="0"/>
              <a:t>To thin such a continuous gradient image to only return isolated edges:</a:t>
            </a:r>
          </a:p>
          <a:p>
            <a:r>
              <a:rPr lang="en-US" altLang="zh-TW" dirty="0" smtClean="0"/>
              <a:t>Use </a:t>
            </a:r>
            <a:r>
              <a:rPr lang="en-US" altLang="zh-TW" dirty="0" err="1" smtClean="0"/>
              <a:t>Laplacian</a:t>
            </a:r>
            <a:r>
              <a:rPr lang="en-US" altLang="zh-TW" dirty="0" smtClean="0"/>
              <a:t> of Gaussian:</a:t>
            </a:r>
          </a:p>
          <a:p>
            <a:endParaRPr lang="en-US" altLang="zh-TW" dirty="0" smtClean="0"/>
          </a:p>
          <a:p>
            <a:endParaRPr lang="en-US" altLang="zh-TW" dirty="0" smtClean="0"/>
          </a:p>
          <a:p>
            <a:pPr lvl="1"/>
            <a:r>
              <a:rPr lang="en-US" altLang="zh-TW" i="1" dirty="0" smtClean="0"/>
              <a:t>S</a:t>
            </a:r>
            <a:r>
              <a:rPr lang="en-US" altLang="zh-TW" dirty="0" smtClean="0"/>
              <a:t>: second gradient operator</a:t>
            </a:r>
          </a:p>
          <a:p>
            <a:r>
              <a:rPr lang="en-US" altLang="zh-TW" dirty="0" smtClean="0"/>
              <a:t>Then find the zero crossings to get the maximum of gradient.</a:t>
            </a:r>
            <a:endParaRPr lang="zh-TW" altLang="en-US" dirty="0"/>
          </a:p>
        </p:txBody>
      </p:sp>
      <p:pic>
        <p:nvPicPr>
          <p:cNvPr id="3074" name="Picture 2"/>
          <p:cNvPicPr>
            <a:picLocks noChangeAspect="1" noChangeArrowheads="1"/>
          </p:cNvPicPr>
          <p:nvPr/>
        </p:nvPicPr>
        <p:blipFill>
          <a:blip r:embed="rId3" cstate="print"/>
          <a:srcRect/>
          <a:stretch>
            <a:fillRect/>
          </a:stretch>
        </p:blipFill>
        <p:spPr bwMode="auto">
          <a:xfrm>
            <a:off x="857224" y="3357562"/>
            <a:ext cx="6879158" cy="93345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Approach</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988840"/>
            <a:ext cx="3814693" cy="269364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7531" y="1988840"/>
            <a:ext cx="3825005" cy="2700922"/>
          </a:xfrm>
          <a:prstGeom prst="rect">
            <a:avLst/>
          </a:prstGeom>
        </p:spPr>
      </p:pic>
    </p:spTree>
    <p:extLst>
      <p:ext uri="{BB962C8B-B14F-4D97-AF65-F5344CB8AC3E}">
        <p14:creationId xmlns:p14="http://schemas.microsoft.com/office/powerpoint/2010/main" val="101769623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Scale Selection</a:t>
            </a:r>
            <a:endParaRPr lang="zh-TW" altLang="en-US" dirty="0"/>
          </a:p>
        </p:txBody>
      </p:sp>
      <p:sp>
        <p:nvSpPr>
          <p:cNvPr id="3" name="內容版面配置區 2"/>
          <p:cNvSpPr>
            <a:spLocks noGrp="1"/>
          </p:cNvSpPr>
          <p:nvPr>
            <p:ph idx="1"/>
          </p:nvPr>
        </p:nvSpPr>
        <p:spPr/>
        <p:txBody>
          <a:bodyPr/>
          <a:lstStyle/>
          <a:p>
            <a:endParaRPr lang="zh-TW" altLang="en-US" dirty="0"/>
          </a:p>
        </p:txBody>
      </p:sp>
      <p:pic>
        <p:nvPicPr>
          <p:cNvPr id="4098" name="Picture 2"/>
          <p:cNvPicPr>
            <a:picLocks noChangeAspect="1" noChangeArrowheads="1"/>
          </p:cNvPicPr>
          <p:nvPr/>
        </p:nvPicPr>
        <p:blipFill>
          <a:blip r:embed="rId3" cstate="print"/>
          <a:srcRect/>
          <a:stretch>
            <a:fillRect/>
          </a:stretch>
        </p:blipFill>
        <p:spPr bwMode="auto">
          <a:xfrm>
            <a:off x="1000100" y="1285860"/>
            <a:ext cx="7194904" cy="557214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Color Edge Detection</a:t>
            </a:r>
            <a:endParaRPr lang="zh-TW" altLang="en-US" dirty="0"/>
          </a:p>
        </p:txBody>
      </p:sp>
      <p:sp>
        <p:nvSpPr>
          <p:cNvPr id="3" name="內容版面配置區 2"/>
          <p:cNvSpPr>
            <a:spLocks noGrp="1"/>
          </p:cNvSpPr>
          <p:nvPr>
            <p:ph idx="1"/>
          </p:nvPr>
        </p:nvSpPr>
        <p:spPr/>
        <p:txBody>
          <a:bodyPr/>
          <a:lstStyle/>
          <a:p>
            <a:r>
              <a:rPr lang="en-US" altLang="zh-TW" dirty="0" smtClean="0"/>
              <a:t>Band separation and combination -&gt; not good</a:t>
            </a:r>
            <a:endParaRPr lang="zh-TW" altLang="en-US" dirty="0"/>
          </a:p>
        </p:txBody>
      </p:sp>
      <p:pic>
        <p:nvPicPr>
          <p:cNvPr id="5122" name="Picture 2"/>
          <p:cNvPicPr>
            <a:picLocks noChangeAspect="1" noChangeArrowheads="1"/>
          </p:cNvPicPr>
          <p:nvPr/>
        </p:nvPicPr>
        <p:blipFill>
          <a:blip r:embed="rId3" cstate="print"/>
          <a:srcRect/>
          <a:stretch>
            <a:fillRect/>
          </a:stretch>
        </p:blipFill>
        <p:spPr bwMode="auto">
          <a:xfrm>
            <a:off x="1357290" y="2173541"/>
            <a:ext cx="6286544" cy="468445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4.2.2 Edge Linking</a:t>
            </a:r>
            <a:endParaRPr lang="zh-TW" altLang="en-US" dirty="0"/>
          </a:p>
        </p:txBody>
      </p:sp>
      <p:sp>
        <p:nvSpPr>
          <p:cNvPr id="3" name="內容版面配置區 2"/>
          <p:cNvSpPr>
            <a:spLocks noGrp="1"/>
          </p:cNvSpPr>
          <p:nvPr>
            <p:ph idx="1"/>
          </p:nvPr>
        </p:nvSpPr>
        <p:spPr/>
        <p:txBody>
          <a:bodyPr/>
          <a:lstStyle/>
          <a:p>
            <a:r>
              <a:rPr lang="en-US" altLang="zh-TW" dirty="0" smtClean="0"/>
              <a:t>To link isolated edge into continuous contours.</a:t>
            </a:r>
          </a:p>
          <a:p>
            <a:r>
              <a:rPr lang="en-US" altLang="zh-TW" dirty="0" smtClean="0"/>
              <a:t>If we use zero crossing to find edge, then linking is just picking up two unlinked </a:t>
            </a:r>
            <a:r>
              <a:rPr lang="en-US" altLang="zh-TW" dirty="0" err="1" smtClean="0"/>
              <a:t>edgels</a:t>
            </a:r>
            <a:r>
              <a:rPr lang="en-US" altLang="zh-TW" dirty="0" smtClean="0"/>
              <a:t> in neighbors.</a:t>
            </a:r>
          </a:p>
          <a:p>
            <a:r>
              <a:rPr lang="en-US" altLang="zh-TW" dirty="0" smtClean="0"/>
              <a:t>Otherwise, comparing the orientation of adjacent </a:t>
            </a:r>
            <a:r>
              <a:rPr lang="en-US" altLang="zh-TW" dirty="0" err="1" smtClean="0"/>
              <a:t>edgels</a:t>
            </a:r>
            <a:r>
              <a:rPr lang="en-US" altLang="zh-TW" dirty="0" smtClean="0"/>
              <a:t> can be used.</a:t>
            </a:r>
          </a:p>
          <a:p>
            <a:r>
              <a:rPr lang="en-US" altLang="zh-TW" dirty="0" smtClean="0"/>
              <a:t>As the curve grouped by edges more smooth, the more robust object recognition will be.</a:t>
            </a:r>
            <a:endParaRPr lang="zh-TW" altLang="en-US"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Chain Representation (1/2)</a:t>
            </a:r>
            <a:endParaRPr lang="zh-TW" altLang="en-US" dirty="0"/>
          </a:p>
        </p:txBody>
      </p:sp>
      <p:sp>
        <p:nvSpPr>
          <p:cNvPr id="3" name="內容版面配置區 2"/>
          <p:cNvSpPr>
            <a:spLocks noGrp="1"/>
          </p:cNvSpPr>
          <p:nvPr>
            <p:ph idx="1"/>
          </p:nvPr>
        </p:nvSpPr>
        <p:spPr/>
        <p:txBody>
          <a:bodyPr/>
          <a:lstStyle/>
          <a:p>
            <a:r>
              <a:rPr lang="en-US" altLang="zh-TW" dirty="0" smtClean="0"/>
              <a:t>Chain code with eight direction:</a:t>
            </a:r>
            <a:endParaRPr lang="zh-TW" altLang="en-US" dirty="0"/>
          </a:p>
        </p:txBody>
      </p:sp>
      <p:pic>
        <p:nvPicPr>
          <p:cNvPr id="6146" name="Picture 2"/>
          <p:cNvPicPr>
            <a:picLocks noChangeAspect="1" noChangeArrowheads="1"/>
          </p:cNvPicPr>
          <p:nvPr/>
        </p:nvPicPr>
        <p:blipFill>
          <a:blip r:embed="rId3" cstate="print"/>
          <a:srcRect/>
          <a:stretch>
            <a:fillRect/>
          </a:stretch>
        </p:blipFill>
        <p:spPr bwMode="auto">
          <a:xfrm>
            <a:off x="357158" y="2357430"/>
            <a:ext cx="8418454" cy="400050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Chain Representation (2/2)</a:t>
            </a:r>
            <a:endParaRPr lang="zh-TW" altLang="en-US" dirty="0"/>
          </a:p>
        </p:txBody>
      </p:sp>
      <p:sp>
        <p:nvSpPr>
          <p:cNvPr id="3" name="內容版面配置區 2"/>
          <p:cNvSpPr>
            <a:spLocks noGrp="1"/>
          </p:cNvSpPr>
          <p:nvPr>
            <p:ph idx="1"/>
          </p:nvPr>
        </p:nvSpPr>
        <p:spPr/>
        <p:txBody>
          <a:bodyPr/>
          <a:lstStyle/>
          <a:p>
            <a:r>
              <a:rPr lang="en-US" altLang="zh-TW" dirty="0" smtClean="0"/>
              <a:t>Arc length parameterization</a:t>
            </a:r>
            <a:endParaRPr lang="zh-TW" altLang="en-US" dirty="0"/>
          </a:p>
        </p:txBody>
      </p:sp>
      <p:pic>
        <p:nvPicPr>
          <p:cNvPr id="7170" name="Picture 2"/>
          <p:cNvPicPr>
            <a:picLocks noChangeAspect="1" noChangeArrowheads="1"/>
          </p:cNvPicPr>
          <p:nvPr/>
        </p:nvPicPr>
        <p:blipFill>
          <a:blip r:embed="rId3" cstate="print"/>
          <a:srcRect/>
          <a:stretch>
            <a:fillRect/>
          </a:stretch>
        </p:blipFill>
        <p:spPr bwMode="auto">
          <a:xfrm>
            <a:off x="357158" y="2214554"/>
            <a:ext cx="8429684" cy="436058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4.3 Lines</a:t>
            </a:r>
            <a:endParaRPr lang="zh-TW" altLang="en-US" dirty="0"/>
          </a:p>
        </p:txBody>
      </p:sp>
      <p:sp>
        <p:nvSpPr>
          <p:cNvPr id="3" name="內容版面配置區 2"/>
          <p:cNvSpPr>
            <a:spLocks noGrp="1"/>
          </p:cNvSpPr>
          <p:nvPr>
            <p:ph idx="1"/>
          </p:nvPr>
        </p:nvSpPr>
        <p:spPr/>
        <p:txBody>
          <a:bodyPr/>
          <a:lstStyle/>
          <a:p>
            <a:r>
              <a:rPr lang="en-US" altLang="zh-TW" dirty="0" smtClean="0"/>
              <a:t>Man-made world is full of straight lines, so detecting and matching these lines can be useful in a variety of applications.</a:t>
            </a:r>
            <a:endParaRPr lang="zh-TW" altLang="en-US"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4.3.1 Successive Approximation</a:t>
            </a:r>
            <a:endParaRPr lang="zh-TW" altLang="en-US" dirty="0"/>
          </a:p>
        </p:txBody>
      </p:sp>
      <p:sp>
        <p:nvSpPr>
          <p:cNvPr id="3" name="內容版面配置區 2"/>
          <p:cNvSpPr>
            <a:spLocks noGrp="1"/>
          </p:cNvSpPr>
          <p:nvPr>
            <p:ph idx="1"/>
          </p:nvPr>
        </p:nvSpPr>
        <p:spPr/>
        <p:txBody>
          <a:bodyPr/>
          <a:lstStyle/>
          <a:p>
            <a:r>
              <a:rPr lang="en-US" altLang="zh-TW" dirty="0" smtClean="0"/>
              <a:t>Line simplification:</a:t>
            </a:r>
          </a:p>
          <a:p>
            <a:pPr lvl="1"/>
            <a:r>
              <a:rPr lang="en-US" altLang="zh-TW" dirty="0" smtClean="0"/>
              <a:t>Piecewise-linear </a:t>
            </a:r>
            <a:r>
              <a:rPr lang="en-US" altLang="zh-TW" dirty="0" err="1" smtClean="0"/>
              <a:t>polyline</a:t>
            </a:r>
            <a:endParaRPr lang="en-US" altLang="zh-TW" dirty="0" smtClean="0"/>
          </a:p>
          <a:p>
            <a:pPr lvl="1"/>
            <a:r>
              <a:rPr lang="en-US" altLang="zh-TW" dirty="0" smtClean="0"/>
              <a:t>B-</a:t>
            </a:r>
            <a:r>
              <a:rPr lang="en-US" altLang="zh-TW" dirty="0" err="1" smtClean="0"/>
              <a:t>spline</a:t>
            </a:r>
            <a:r>
              <a:rPr lang="en-US" altLang="zh-TW" dirty="0" smtClean="0"/>
              <a:t> curve</a:t>
            </a:r>
          </a:p>
          <a:p>
            <a:endParaRPr lang="zh-TW" altLang="en-US" dirty="0"/>
          </a:p>
        </p:txBody>
      </p:sp>
      <p:pic>
        <p:nvPicPr>
          <p:cNvPr id="1026" name="Picture 2"/>
          <p:cNvPicPr>
            <a:picLocks noChangeAspect="1" noChangeArrowheads="1"/>
          </p:cNvPicPr>
          <p:nvPr/>
        </p:nvPicPr>
        <p:blipFill>
          <a:blip r:embed="rId3" cstate="print"/>
          <a:srcRect/>
          <a:stretch>
            <a:fillRect/>
          </a:stretch>
        </p:blipFill>
        <p:spPr bwMode="auto">
          <a:xfrm>
            <a:off x="357158" y="3214686"/>
            <a:ext cx="8411672" cy="330041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4.3.2 Hough Transforms (1/2)</a:t>
            </a:r>
            <a:endParaRPr lang="zh-TW" altLang="en-US" dirty="0"/>
          </a:p>
        </p:txBody>
      </p:sp>
      <p:sp>
        <p:nvSpPr>
          <p:cNvPr id="3" name="內容版面配置區 2"/>
          <p:cNvSpPr>
            <a:spLocks noGrp="1"/>
          </p:cNvSpPr>
          <p:nvPr>
            <p:ph idx="1"/>
          </p:nvPr>
        </p:nvSpPr>
        <p:spPr/>
        <p:txBody>
          <a:bodyPr/>
          <a:lstStyle/>
          <a:p>
            <a:r>
              <a:rPr lang="en-US" altLang="zh-TW" dirty="0" smtClean="0"/>
              <a:t>Original Hough transforms:</a:t>
            </a:r>
            <a:endParaRPr lang="zh-TW" altLang="en-US" dirty="0"/>
          </a:p>
        </p:txBody>
      </p:sp>
      <p:pic>
        <p:nvPicPr>
          <p:cNvPr id="1026" name="Picture 2"/>
          <p:cNvPicPr>
            <a:picLocks noChangeAspect="1" noChangeArrowheads="1"/>
          </p:cNvPicPr>
          <p:nvPr/>
        </p:nvPicPr>
        <p:blipFill>
          <a:blip r:embed="rId2" cstate="print"/>
          <a:srcRect/>
          <a:stretch>
            <a:fillRect/>
          </a:stretch>
        </p:blipFill>
        <p:spPr bwMode="auto">
          <a:xfrm>
            <a:off x="214282" y="2285992"/>
            <a:ext cx="8772468" cy="394811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Hough Transform</a:t>
            </a:r>
            <a:endParaRPr lang="en-US" dirty="0"/>
          </a:p>
        </p:txBody>
      </p:sp>
      <p:cxnSp>
        <p:nvCxnSpPr>
          <p:cNvPr id="5" name="Straight Arrow Connector 4"/>
          <p:cNvCxnSpPr/>
          <p:nvPr/>
        </p:nvCxnSpPr>
        <p:spPr>
          <a:xfrm>
            <a:off x="899592" y="2276872"/>
            <a:ext cx="3024336"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899592" y="2276872"/>
            <a:ext cx="0" cy="302433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879273" y="1967345"/>
            <a:ext cx="284052" cy="369332"/>
          </a:xfrm>
          <a:prstGeom prst="rect">
            <a:avLst/>
          </a:prstGeom>
          <a:noFill/>
        </p:spPr>
        <p:txBody>
          <a:bodyPr wrap="none" rtlCol="0">
            <a:spAutoFit/>
          </a:bodyPr>
          <a:lstStyle/>
          <a:p>
            <a:r>
              <a:rPr lang="en-US" dirty="0"/>
              <a:t>x</a:t>
            </a:r>
          </a:p>
        </p:txBody>
      </p:sp>
      <p:sp>
        <p:nvSpPr>
          <p:cNvPr id="16" name="TextBox 15"/>
          <p:cNvSpPr txBox="1"/>
          <p:nvPr/>
        </p:nvSpPr>
        <p:spPr>
          <a:xfrm>
            <a:off x="602716" y="5315272"/>
            <a:ext cx="288862" cy="369332"/>
          </a:xfrm>
          <a:prstGeom prst="rect">
            <a:avLst/>
          </a:prstGeom>
          <a:noFill/>
        </p:spPr>
        <p:txBody>
          <a:bodyPr wrap="none" rtlCol="0">
            <a:spAutoFit/>
          </a:bodyPr>
          <a:lstStyle/>
          <a:p>
            <a:r>
              <a:rPr lang="en-US" dirty="0"/>
              <a:t>y</a:t>
            </a:r>
          </a:p>
        </p:txBody>
      </p:sp>
      <p:cxnSp>
        <p:nvCxnSpPr>
          <p:cNvPr id="18" name="Straight Connector 17"/>
          <p:cNvCxnSpPr/>
          <p:nvPr/>
        </p:nvCxnSpPr>
        <p:spPr>
          <a:xfrm>
            <a:off x="1475656" y="2492896"/>
            <a:ext cx="1800200" cy="2822376"/>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1788662" y="3016455"/>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2633789" y="4360346"/>
            <a:ext cx="216024" cy="21602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Arrow Connector 22"/>
          <p:cNvCxnSpPr/>
          <p:nvPr/>
        </p:nvCxnSpPr>
        <p:spPr>
          <a:xfrm>
            <a:off x="5148064" y="2391916"/>
            <a:ext cx="3024336"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5148064" y="2391916"/>
            <a:ext cx="0" cy="302433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8492836" y="2161309"/>
            <a:ext cx="369012" cy="369332"/>
          </a:xfrm>
          <a:prstGeom prst="rect">
            <a:avLst/>
          </a:prstGeom>
          <a:noFill/>
        </p:spPr>
        <p:txBody>
          <a:bodyPr wrap="none" rtlCol="0">
            <a:spAutoFit/>
          </a:bodyPr>
          <a:lstStyle/>
          <a:p>
            <a:r>
              <a:rPr lang="en-US" dirty="0" smtClean="0"/>
              <a:t>m</a:t>
            </a:r>
            <a:endParaRPr lang="en-US" dirty="0"/>
          </a:p>
        </p:txBody>
      </p:sp>
      <p:sp>
        <p:nvSpPr>
          <p:cNvPr id="26" name="TextBox 25"/>
          <p:cNvSpPr txBox="1"/>
          <p:nvPr/>
        </p:nvSpPr>
        <p:spPr>
          <a:xfrm>
            <a:off x="5153891" y="5638800"/>
            <a:ext cx="306494" cy="369332"/>
          </a:xfrm>
          <a:prstGeom prst="rect">
            <a:avLst/>
          </a:prstGeom>
          <a:noFill/>
        </p:spPr>
        <p:txBody>
          <a:bodyPr wrap="none" rtlCol="0">
            <a:spAutoFit/>
          </a:bodyPr>
          <a:lstStyle/>
          <a:p>
            <a:r>
              <a:rPr lang="en-US" dirty="0" smtClean="0"/>
              <a:t>b</a:t>
            </a:r>
            <a:endParaRPr lang="en-US" dirty="0"/>
          </a:p>
        </p:txBody>
      </p:sp>
      <p:sp>
        <p:nvSpPr>
          <p:cNvPr id="27" name="TextBox 26"/>
          <p:cNvSpPr txBox="1"/>
          <p:nvPr/>
        </p:nvSpPr>
        <p:spPr>
          <a:xfrm>
            <a:off x="1920742" y="2745123"/>
            <a:ext cx="821059" cy="369332"/>
          </a:xfrm>
          <a:prstGeom prst="rect">
            <a:avLst/>
          </a:prstGeom>
          <a:noFill/>
        </p:spPr>
        <p:txBody>
          <a:bodyPr wrap="none" rtlCol="0">
            <a:spAutoFit/>
          </a:bodyPr>
          <a:lstStyle/>
          <a:p>
            <a:r>
              <a:rPr lang="en-US" dirty="0" smtClean="0"/>
              <a:t>(x1,y1)</a:t>
            </a:r>
            <a:endParaRPr lang="en-US" dirty="0"/>
          </a:p>
        </p:txBody>
      </p:sp>
      <p:sp>
        <p:nvSpPr>
          <p:cNvPr id="28" name="TextBox 27"/>
          <p:cNvSpPr txBox="1"/>
          <p:nvPr/>
        </p:nvSpPr>
        <p:spPr>
          <a:xfrm>
            <a:off x="2741801" y="4060385"/>
            <a:ext cx="821059" cy="369332"/>
          </a:xfrm>
          <a:prstGeom prst="rect">
            <a:avLst/>
          </a:prstGeom>
          <a:noFill/>
        </p:spPr>
        <p:txBody>
          <a:bodyPr wrap="none" rtlCol="0">
            <a:spAutoFit/>
          </a:bodyPr>
          <a:lstStyle/>
          <a:p>
            <a:r>
              <a:rPr lang="en-US" dirty="0" smtClean="0"/>
              <a:t>(x2,y2)</a:t>
            </a:r>
            <a:endParaRPr lang="en-US" dirty="0"/>
          </a:p>
        </p:txBody>
      </p:sp>
      <p:sp>
        <p:nvSpPr>
          <p:cNvPr id="29" name="TextBox 28"/>
          <p:cNvSpPr txBox="1"/>
          <p:nvPr/>
        </p:nvSpPr>
        <p:spPr>
          <a:xfrm>
            <a:off x="2741801" y="5475022"/>
            <a:ext cx="1318438" cy="461665"/>
          </a:xfrm>
          <a:prstGeom prst="rect">
            <a:avLst/>
          </a:prstGeom>
          <a:noFill/>
        </p:spPr>
        <p:txBody>
          <a:bodyPr wrap="none" rtlCol="0">
            <a:spAutoFit/>
          </a:bodyPr>
          <a:lstStyle/>
          <a:p>
            <a:r>
              <a:rPr lang="en-US" sz="2400" dirty="0" smtClean="0"/>
              <a:t>Y=mx + b</a:t>
            </a:r>
            <a:endParaRPr lang="en-US" dirty="0"/>
          </a:p>
        </p:txBody>
      </p:sp>
      <p:cxnSp>
        <p:nvCxnSpPr>
          <p:cNvPr id="30" name="Straight Connector 29"/>
          <p:cNvCxnSpPr/>
          <p:nvPr/>
        </p:nvCxnSpPr>
        <p:spPr>
          <a:xfrm>
            <a:off x="5790124" y="3124467"/>
            <a:ext cx="2616319" cy="1831247"/>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5971056" y="3124467"/>
            <a:ext cx="2098433" cy="182230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7165805" y="5301208"/>
            <a:ext cx="1847878" cy="461665"/>
          </a:xfrm>
          <a:prstGeom prst="rect">
            <a:avLst/>
          </a:prstGeom>
          <a:noFill/>
        </p:spPr>
        <p:txBody>
          <a:bodyPr wrap="none" rtlCol="0">
            <a:spAutoFit/>
          </a:bodyPr>
          <a:lstStyle/>
          <a:p>
            <a:r>
              <a:rPr lang="en-US" sz="2400" dirty="0" smtClean="0"/>
              <a:t>b = -x1m + y1</a:t>
            </a:r>
            <a:endParaRPr lang="en-US" sz="2400" dirty="0"/>
          </a:p>
        </p:txBody>
      </p:sp>
      <p:sp>
        <p:nvSpPr>
          <p:cNvPr id="36" name="TextBox 35"/>
          <p:cNvSpPr txBox="1"/>
          <p:nvPr/>
        </p:nvSpPr>
        <p:spPr>
          <a:xfrm>
            <a:off x="7188453" y="2673957"/>
            <a:ext cx="1847878" cy="461665"/>
          </a:xfrm>
          <a:prstGeom prst="rect">
            <a:avLst/>
          </a:prstGeom>
          <a:noFill/>
        </p:spPr>
        <p:txBody>
          <a:bodyPr wrap="none" rtlCol="0">
            <a:spAutoFit/>
          </a:bodyPr>
          <a:lstStyle/>
          <a:p>
            <a:r>
              <a:rPr lang="en-US" sz="2400" dirty="0" smtClean="0"/>
              <a:t>b = -x2m + y2</a:t>
            </a:r>
            <a:endParaRPr lang="en-US" sz="2400" dirty="0"/>
          </a:p>
        </p:txBody>
      </p:sp>
      <p:sp>
        <p:nvSpPr>
          <p:cNvPr id="37" name="Oval 36"/>
          <p:cNvSpPr/>
          <p:nvPr/>
        </p:nvSpPr>
        <p:spPr>
          <a:xfrm>
            <a:off x="6869678" y="3878650"/>
            <a:ext cx="301188" cy="3011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6730814" y="4214232"/>
            <a:ext cx="689612" cy="369332"/>
          </a:xfrm>
          <a:prstGeom prst="rect">
            <a:avLst/>
          </a:prstGeom>
          <a:noFill/>
        </p:spPr>
        <p:txBody>
          <a:bodyPr wrap="none" rtlCol="0">
            <a:spAutoFit/>
          </a:bodyPr>
          <a:lstStyle/>
          <a:p>
            <a:r>
              <a:rPr lang="en-US" dirty="0" smtClean="0"/>
              <a:t>(</a:t>
            </a:r>
            <a:r>
              <a:rPr lang="en-US" dirty="0" err="1" smtClean="0"/>
              <a:t>m,b</a:t>
            </a:r>
            <a:r>
              <a:rPr lang="en-US" dirty="0" smtClean="0"/>
              <a:t>)</a:t>
            </a:r>
            <a:endParaRPr lang="en-US" dirty="0"/>
          </a:p>
        </p:txBody>
      </p:sp>
    </p:spTree>
    <p:extLst>
      <p:ext uri="{BB962C8B-B14F-4D97-AF65-F5344CB8AC3E}">
        <p14:creationId xmlns:p14="http://schemas.microsoft.com/office/powerpoint/2010/main" val="128745597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Hough Transforms (2/2)</a:t>
            </a:r>
            <a:endParaRPr lang="zh-TW" altLang="en-US" dirty="0"/>
          </a:p>
        </p:txBody>
      </p:sp>
      <p:sp>
        <p:nvSpPr>
          <p:cNvPr id="3" name="內容版面配置區 2"/>
          <p:cNvSpPr>
            <a:spLocks noGrp="1"/>
          </p:cNvSpPr>
          <p:nvPr>
            <p:ph idx="1"/>
          </p:nvPr>
        </p:nvSpPr>
        <p:spPr/>
        <p:txBody>
          <a:bodyPr/>
          <a:lstStyle/>
          <a:p>
            <a:r>
              <a:rPr lang="en-US" altLang="zh-TW" dirty="0" smtClean="0"/>
              <a:t>Oriented Hough transform:</a:t>
            </a:r>
            <a:endParaRPr lang="zh-TW" altLang="en-US" dirty="0"/>
          </a:p>
        </p:txBody>
      </p:sp>
      <p:pic>
        <p:nvPicPr>
          <p:cNvPr id="2050" name="Picture 2"/>
          <p:cNvPicPr>
            <a:picLocks noChangeAspect="1" noChangeArrowheads="1"/>
          </p:cNvPicPr>
          <p:nvPr/>
        </p:nvPicPr>
        <p:blipFill>
          <a:blip r:embed="rId3" cstate="print"/>
          <a:srcRect/>
          <a:stretch>
            <a:fillRect/>
          </a:stretch>
        </p:blipFill>
        <p:spPr bwMode="auto">
          <a:xfrm>
            <a:off x="214282" y="2357430"/>
            <a:ext cx="8723320" cy="393858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996122"/>
            <a:ext cx="3754760" cy="2651320"/>
          </a:xfrm>
          <a:prstGeom prst="rect">
            <a:avLst/>
          </a:prstGeom>
        </p:spPr>
      </p:pic>
      <p:sp>
        <p:nvSpPr>
          <p:cNvPr id="2" name="Title 1"/>
          <p:cNvSpPr>
            <a:spLocks noGrp="1"/>
          </p:cNvSpPr>
          <p:nvPr>
            <p:ph type="title"/>
          </p:nvPr>
        </p:nvSpPr>
        <p:spPr/>
        <p:txBody>
          <a:bodyPr/>
          <a:lstStyle/>
          <a:p>
            <a:r>
              <a:rPr lang="en-US" dirty="0"/>
              <a:t>First Approach</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7531" y="1988840"/>
            <a:ext cx="3825005" cy="2700922"/>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6944" y="2780928"/>
            <a:ext cx="288032" cy="288032"/>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03848" y="3501008"/>
            <a:ext cx="288032" cy="288032"/>
          </a:xfrm>
          <a:prstGeom prst="rect">
            <a:avLst/>
          </a:prstGeom>
        </p:spPr>
      </p:pic>
      <p:sp>
        <p:nvSpPr>
          <p:cNvPr id="10" name="Rectangle 9"/>
          <p:cNvSpPr/>
          <p:nvPr/>
        </p:nvSpPr>
        <p:spPr>
          <a:xfrm>
            <a:off x="6732240" y="5589240"/>
            <a:ext cx="288032"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0806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remove" nodeType="clickEffect">
                                  <p:stCondLst>
                                    <p:cond delay="0"/>
                                  </p:stCondLst>
                                  <p:childTnLst>
                                    <p:animMotion origin="layout" path="M 2.77778E-7 1.11111E-6 L 0.01354 0.40949 " pathEditMode="relative" rAng="0" ptsTypes="AA">
                                      <p:cBhvr>
                                        <p:cTn id="6" dur="2000" fill="hold"/>
                                        <p:tgtEl>
                                          <p:spTgt spid="3"/>
                                        </p:tgtEl>
                                        <p:attrNameLst>
                                          <p:attrName>ppt_x</p:attrName>
                                          <p:attrName>ppt_y</p:attrName>
                                        </p:attrNameLst>
                                      </p:cBhvr>
                                      <p:rCtr x="0" y="20463"/>
                                    </p:animMotion>
                                  </p:childTnLst>
                                </p:cTn>
                              </p:par>
                              <p:par>
                                <p:cTn id="7" presetID="42" presetClass="path" presetSubtype="0" accel="50000" decel="50000" fill="hold" nodeType="withEffect">
                                  <p:stCondLst>
                                    <p:cond delay="0"/>
                                  </p:stCondLst>
                                  <p:childTnLst>
                                    <p:animMotion origin="layout" path="M 4.16667E-6 -1.48148E-6 L 4.16667E-6 0.25 " pathEditMode="relative" rAng="0" ptsTypes="AA">
                                      <p:cBhvr>
                                        <p:cTn id="8" dur="2000" fill="hold"/>
                                        <p:tgtEl>
                                          <p:spTgt spid="6"/>
                                        </p:tgtEl>
                                        <p:attrNameLst>
                                          <p:attrName>ppt_x</p:attrName>
                                          <p:attrName>ppt_y</p:attrName>
                                        </p:attrNameLst>
                                      </p:cBhvr>
                                      <p:rCtr x="0" y="12500"/>
                                    </p:animMotion>
                                  </p:childTnLst>
                                </p:cTn>
                              </p:par>
                            </p:childTnLst>
                          </p:cTn>
                        </p:par>
                      </p:childTnLst>
                    </p:cTn>
                  </p:par>
                  <p:par>
                    <p:cTn id="9" fill="hold">
                      <p:stCondLst>
                        <p:cond delay="indefinite"/>
                      </p:stCondLst>
                      <p:childTnLst>
                        <p:par>
                          <p:cTn id="10" fill="hold">
                            <p:stCondLst>
                              <p:cond delay="0"/>
                            </p:stCondLst>
                            <p:childTnLst>
                              <p:par>
                                <p:cTn id="11" presetID="0" presetClass="path" presetSubtype="0" accel="50000" decel="50000" fill="hold" nodeType="clickEffect">
                                  <p:stCondLst>
                                    <p:cond delay="0"/>
                                  </p:stCondLst>
                                  <p:childTnLst>
                                    <p:animMotion origin="layout" path="M 0.01354 0.40949 L 0.49375 0.40949 " pathEditMode="relative" rAng="0" ptsTypes="AA">
                                      <p:cBhvr>
                                        <p:cTn id="12" dur="2000" fill="hold"/>
                                        <p:tgtEl>
                                          <p:spTgt spid="3"/>
                                        </p:tgtEl>
                                        <p:attrNameLst>
                                          <p:attrName>ppt_x</p:attrName>
                                          <p:attrName>ppt_y</p:attrName>
                                        </p:attrNameLst>
                                      </p:cBhvr>
                                      <p:rCtr x="24010" y="0"/>
                                    </p:animMotion>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Hough Transforms Algorithm (1/2)</a:t>
            </a:r>
            <a:endParaRPr lang="zh-TW" altLang="en-US" dirty="0"/>
          </a:p>
        </p:txBody>
      </p:sp>
      <p:sp>
        <p:nvSpPr>
          <p:cNvPr id="3" name="內容版面配置區 2"/>
          <p:cNvSpPr>
            <a:spLocks noGrp="1"/>
          </p:cNvSpPr>
          <p:nvPr>
            <p:ph idx="1"/>
          </p:nvPr>
        </p:nvSpPr>
        <p:spPr/>
        <p:txBody>
          <a:bodyPr/>
          <a:lstStyle/>
          <a:p>
            <a:r>
              <a:rPr lang="en-US" altLang="zh-TW" dirty="0" smtClean="0"/>
              <a:t>Step 1: Clear the accumulator array.</a:t>
            </a:r>
          </a:p>
          <a:p>
            <a:r>
              <a:rPr lang="en-US" altLang="zh-TW" dirty="0" smtClean="0"/>
              <a:t>Step 2: For each detected </a:t>
            </a:r>
            <a:r>
              <a:rPr lang="en-US" altLang="zh-TW" dirty="0" err="1" smtClean="0"/>
              <a:t>edgel</a:t>
            </a:r>
            <a:r>
              <a:rPr lang="en-US" altLang="zh-TW" dirty="0" smtClean="0"/>
              <a:t> at location </a:t>
            </a:r>
          </a:p>
          <a:p>
            <a:pPr>
              <a:buNone/>
            </a:pPr>
            <a:r>
              <a:rPr lang="en-US" altLang="zh-TW" dirty="0" smtClean="0"/>
              <a:t>	(</a:t>
            </a:r>
            <a:r>
              <a:rPr lang="en-US" altLang="zh-TW" i="1" dirty="0" smtClean="0"/>
              <a:t>x</a:t>
            </a:r>
            <a:r>
              <a:rPr lang="en-US" altLang="zh-TW" dirty="0" smtClean="0"/>
              <a:t>, </a:t>
            </a:r>
            <a:r>
              <a:rPr lang="en-US" altLang="zh-TW" i="1" dirty="0" smtClean="0"/>
              <a:t>y</a:t>
            </a:r>
            <a:r>
              <a:rPr lang="en-US" altLang="zh-TW" dirty="0" smtClean="0"/>
              <a:t>) and orientation </a:t>
            </a:r>
            <a:r>
              <a:rPr lang="el-GR" altLang="zh-TW" i="1" dirty="0" smtClean="0"/>
              <a:t>θ</a:t>
            </a:r>
            <a:r>
              <a:rPr lang="en-US" altLang="zh-TW" dirty="0" smtClean="0"/>
              <a:t> = tan</a:t>
            </a:r>
            <a:r>
              <a:rPr lang="en-US" altLang="zh-TW" baseline="30000" dirty="0" smtClean="0"/>
              <a:t>-1</a:t>
            </a:r>
            <a:r>
              <a:rPr lang="en-US" altLang="zh-TW" dirty="0" smtClean="0"/>
              <a:t>(</a:t>
            </a:r>
            <a:r>
              <a:rPr lang="en-US" altLang="zh-TW" i="1" dirty="0" err="1" smtClean="0"/>
              <a:t>n</a:t>
            </a:r>
            <a:r>
              <a:rPr lang="en-US" altLang="zh-TW" i="1" baseline="-25000" dirty="0" err="1" smtClean="0"/>
              <a:t>y</a:t>
            </a:r>
            <a:r>
              <a:rPr lang="en-US" altLang="zh-TW" dirty="0" smtClean="0"/>
              <a:t>/</a:t>
            </a:r>
            <a:r>
              <a:rPr lang="en-US" altLang="zh-TW" i="1" dirty="0" err="1" smtClean="0"/>
              <a:t>n</a:t>
            </a:r>
            <a:r>
              <a:rPr lang="en-US" altLang="zh-TW" i="1" baseline="-25000" dirty="0" err="1" smtClean="0"/>
              <a:t>x</a:t>
            </a:r>
            <a:r>
              <a:rPr lang="en-US" altLang="zh-TW" dirty="0" smtClean="0"/>
              <a:t>), compute the value of d = </a:t>
            </a:r>
            <a:r>
              <a:rPr lang="en-US" altLang="zh-TW" i="1" dirty="0" smtClean="0"/>
              <a:t>x</a:t>
            </a:r>
            <a:r>
              <a:rPr lang="en-US" altLang="zh-TW" dirty="0" smtClean="0"/>
              <a:t>*</a:t>
            </a:r>
            <a:r>
              <a:rPr lang="en-US" altLang="zh-TW" i="1" dirty="0" err="1" smtClean="0"/>
              <a:t>n</a:t>
            </a:r>
            <a:r>
              <a:rPr lang="en-US" altLang="zh-TW" i="1" baseline="-25000" dirty="0" err="1" smtClean="0"/>
              <a:t>x</a:t>
            </a:r>
            <a:r>
              <a:rPr lang="en-US" altLang="zh-TW" dirty="0" smtClean="0"/>
              <a:t> + </a:t>
            </a:r>
            <a:r>
              <a:rPr lang="en-US" altLang="zh-TW" i="1" dirty="0" smtClean="0"/>
              <a:t>y</a:t>
            </a:r>
            <a:r>
              <a:rPr lang="en-US" altLang="zh-TW" dirty="0" smtClean="0"/>
              <a:t>*</a:t>
            </a:r>
            <a:r>
              <a:rPr lang="en-US" altLang="zh-TW" i="1" dirty="0" err="1" smtClean="0"/>
              <a:t>n</a:t>
            </a:r>
            <a:r>
              <a:rPr lang="en-US" altLang="zh-TW" i="1" baseline="-25000" dirty="0" err="1" smtClean="0"/>
              <a:t>y</a:t>
            </a:r>
            <a:r>
              <a:rPr lang="en-US" altLang="zh-TW" dirty="0" smtClean="0"/>
              <a:t> and increment the accumulator corresponding to (</a:t>
            </a:r>
            <a:r>
              <a:rPr lang="el-GR" altLang="zh-TW" i="1" dirty="0" smtClean="0"/>
              <a:t>θ</a:t>
            </a:r>
            <a:r>
              <a:rPr lang="en-US" altLang="zh-TW" dirty="0" smtClean="0"/>
              <a:t>, </a:t>
            </a:r>
            <a:r>
              <a:rPr lang="en-US" altLang="zh-TW" i="1" dirty="0" smtClean="0"/>
              <a:t>d</a:t>
            </a:r>
            <a:r>
              <a:rPr lang="en-US" altLang="zh-TW" dirty="0" smtClean="0"/>
              <a:t>).</a:t>
            </a:r>
            <a:endParaRPr lang="zh-TW" altLang="en-US" dirty="0"/>
          </a:p>
        </p:txBody>
      </p:sp>
      <p:pic>
        <p:nvPicPr>
          <p:cNvPr id="5" name="Picture 2"/>
          <p:cNvPicPr>
            <a:picLocks noChangeAspect="1" noChangeArrowheads="1"/>
          </p:cNvPicPr>
          <p:nvPr/>
        </p:nvPicPr>
        <p:blipFill>
          <a:blip r:embed="rId3" cstate="print"/>
          <a:srcRect/>
          <a:stretch>
            <a:fillRect/>
          </a:stretch>
        </p:blipFill>
        <p:spPr bwMode="auto">
          <a:xfrm>
            <a:off x="928662" y="4343700"/>
            <a:ext cx="7429552" cy="25143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Hough Transforms Algorithm (2/2)</a:t>
            </a:r>
            <a:endParaRPr lang="zh-TW" altLang="en-US" dirty="0"/>
          </a:p>
        </p:txBody>
      </p:sp>
      <p:sp>
        <p:nvSpPr>
          <p:cNvPr id="3" name="內容版面配置區 2"/>
          <p:cNvSpPr>
            <a:spLocks noGrp="1"/>
          </p:cNvSpPr>
          <p:nvPr>
            <p:ph idx="1"/>
          </p:nvPr>
        </p:nvSpPr>
        <p:spPr/>
        <p:txBody>
          <a:bodyPr/>
          <a:lstStyle/>
          <a:p>
            <a:r>
              <a:rPr lang="en-US" altLang="zh-TW" dirty="0" smtClean="0"/>
              <a:t>Step 3: Find the peaks in the accumulator corresponding to lines.</a:t>
            </a:r>
          </a:p>
          <a:p>
            <a:r>
              <a:rPr lang="en-US" altLang="zh-TW" dirty="0" smtClean="0"/>
              <a:t>Step 4: Optionally re-fit the lines to the constituent </a:t>
            </a:r>
            <a:r>
              <a:rPr lang="en-US" altLang="zh-TW" dirty="0" err="1" smtClean="0"/>
              <a:t>edgels</a:t>
            </a:r>
            <a:r>
              <a:rPr lang="en-US" altLang="zh-TW" dirty="0" smtClean="0"/>
              <a:t>.</a:t>
            </a:r>
            <a:endParaRPr lang="zh-TW" altLang="en-US"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mtClean="0"/>
              <a:t>RANSAC-based </a:t>
            </a:r>
            <a:r>
              <a:rPr lang="en-US" altLang="zh-TW" dirty="0" smtClean="0"/>
              <a:t>Line Detection</a:t>
            </a:r>
            <a:endParaRPr lang="zh-TW" altLang="en-US" dirty="0"/>
          </a:p>
        </p:txBody>
      </p:sp>
      <p:sp>
        <p:nvSpPr>
          <p:cNvPr id="3" name="內容版面配置區 2"/>
          <p:cNvSpPr>
            <a:spLocks noGrp="1"/>
          </p:cNvSpPr>
          <p:nvPr>
            <p:ph idx="1"/>
          </p:nvPr>
        </p:nvSpPr>
        <p:spPr/>
        <p:txBody>
          <a:bodyPr>
            <a:normAutofit lnSpcReduction="10000"/>
          </a:bodyPr>
          <a:lstStyle/>
          <a:p>
            <a:r>
              <a:rPr lang="en-US" altLang="zh-TW" dirty="0" smtClean="0"/>
              <a:t>Another alternative to the Hough transform is the </a:t>
            </a:r>
            <a:r>
              <a:rPr lang="en-US" altLang="zh-TW" dirty="0" err="1" smtClean="0"/>
              <a:t>RANdom</a:t>
            </a:r>
            <a:r>
              <a:rPr lang="en-US" altLang="zh-TW" dirty="0" smtClean="0"/>
              <a:t> </a:t>
            </a:r>
            <a:r>
              <a:rPr lang="en-US" altLang="zh-TW" dirty="0" err="1" smtClean="0"/>
              <a:t>SAmple</a:t>
            </a:r>
            <a:r>
              <a:rPr lang="en-US" altLang="zh-TW" dirty="0" smtClean="0"/>
              <a:t> Consensus (RANSAC) algorithm.</a:t>
            </a:r>
          </a:p>
          <a:p>
            <a:r>
              <a:rPr lang="en-US" altLang="zh-TW" dirty="0" smtClean="0"/>
              <a:t>RANSAC randomly chooses pairs of </a:t>
            </a:r>
            <a:r>
              <a:rPr lang="en-US" altLang="zh-TW" dirty="0" err="1" smtClean="0"/>
              <a:t>edgels</a:t>
            </a:r>
            <a:r>
              <a:rPr lang="en-US" altLang="zh-TW" dirty="0" smtClean="0"/>
              <a:t> to form a line hypothesis and then tests how many other </a:t>
            </a:r>
            <a:r>
              <a:rPr lang="en-US" altLang="zh-TW" dirty="0" err="1" smtClean="0"/>
              <a:t>edgels</a:t>
            </a:r>
            <a:r>
              <a:rPr lang="en-US" altLang="zh-TW" dirty="0" smtClean="0"/>
              <a:t> fall onto this line.</a:t>
            </a:r>
          </a:p>
          <a:p>
            <a:r>
              <a:rPr lang="en-US" altLang="zh-TW" dirty="0" smtClean="0"/>
              <a:t>Lines with sufficiently large numbers of matching </a:t>
            </a:r>
            <a:r>
              <a:rPr lang="en-US" altLang="zh-TW" dirty="0" err="1" smtClean="0"/>
              <a:t>edgels</a:t>
            </a:r>
            <a:r>
              <a:rPr lang="en-US" altLang="zh-TW" dirty="0" smtClean="0"/>
              <a:t> are then selected as the desired line segments.</a:t>
            </a:r>
            <a:endParaRPr lang="zh-TW" altLang="en-US" dirty="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390000" y="1600200"/>
            <a:ext cx="6364000" cy="4525963"/>
          </a:xfrm>
        </p:spPr>
      </p:pic>
    </p:spTree>
    <p:extLst>
      <p:ext uri="{BB962C8B-B14F-4D97-AF65-F5344CB8AC3E}">
        <p14:creationId xmlns:p14="http://schemas.microsoft.com/office/powerpoint/2010/main" val="24456858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90000" y="1600200"/>
            <a:ext cx="6364000" cy="4525963"/>
          </a:xfrm>
        </p:spPr>
      </p:pic>
    </p:spTree>
    <p:extLst>
      <p:ext uri="{BB962C8B-B14F-4D97-AF65-F5344CB8AC3E}">
        <p14:creationId xmlns:p14="http://schemas.microsoft.com/office/powerpoint/2010/main" val="205406322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90000" y="1600200"/>
            <a:ext cx="6364000" cy="4525963"/>
          </a:xfrm>
        </p:spPr>
      </p:pic>
    </p:spTree>
    <p:extLst>
      <p:ext uri="{BB962C8B-B14F-4D97-AF65-F5344CB8AC3E}">
        <p14:creationId xmlns:p14="http://schemas.microsoft.com/office/powerpoint/2010/main" val="47417683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90000" y="1600200"/>
            <a:ext cx="6364000" cy="4525963"/>
          </a:xfrm>
        </p:spPr>
      </p:pic>
    </p:spTree>
    <p:extLst>
      <p:ext uri="{BB962C8B-B14F-4D97-AF65-F5344CB8AC3E}">
        <p14:creationId xmlns:p14="http://schemas.microsoft.com/office/powerpoint/2010/main" val="150067607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90000" y="1600200"/>
            <a:ext cx="6364000" cy="4525963"/>
          </a:xfrm>
        </p:spPr>
      </p:pic>
    </p:spTree>
    <p:extLst>
      <p:ext uri="{BB962C8B-B14F-4D97-AF65-F5344CB8AC3E}">
        <p14:creationId xmlns:p14="http://schemas.microsoft.com/office/powerpoint/2010/main" val="1344607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90000" y="1600200"/>
            <a:ext cx="6364000" cy="4525963"/>
          </a:xfrm>
        </p:spPr>
      </p:pic>
    </p:spTree>
    <p:extLst>
      <p:ext uri="{BB962C8B-B14F-4D97-AF65-F5344CB8AC3E}">
        <p14:creationId xmlns:p14="http://schemas.microsoft.com/office/powerpoint/2010/main" val="126323342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90000" y="1600200"/>
            <a:ext cx="6364000" cy="4525963"/>
          </a:xfrm>
        </p:spPr>
      </p:pic>
    </p:spTree>
    <p:extLst>
      <p:ext uri="{BB962C8B-B14F-4D97-AF65-F5344CB8AC3E}">
        <p14:creationId xmlns:p14="http://schemas.microsoft.com/office/powerpoint/2010/main" val="18474064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First Approach</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7531" y="1988840"/>
            <a:ext cx="3825005" cy="2700922"/>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2240" y="5589240"/>
            <a:ext cx="288032" cy="28803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3848" y="5157192"/>
            <a:ext cx="288032" cy="288032"/>
          </a:xfrm>
          <a:prstGeom prst="rect">
            <a:avLst/>
          </a:prstGeom>
        </p:spPr>
      </p:pic>
      <p:sp>
        <p:nvSpPr>
          <p:cNvPr id="10" name="Rectangle 9"/>
          <p:cNvSpPr/>
          <p:nvPr/>
        </p:nvSpPr>
        <p:spPr>
          <a:xfrm>
            <a:off x="6732240" y="5589240"/>
            <a:ext cx="288032"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3456" y="1996121"/>
            <a:ext cx="3810511" cy="2690687"/>
          </a:xfrm>
          <a:prstGeom prst="rect">
            <a:avLst/>
          </a:prstGeom>
        </p:spPr>
      </p:pic>
    </p:spTree>
    <p:extLst>
      <p:ext uri="{BB962C8B-B14F-4D97-AF65-F5344CB8AC3E}">
        <p14:creationId xmlns:p14="http://schemas.microsoft.com/office/powerpoint/2010/main" val="770763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 0 L 0.02378 -0.38843 " pathEditMode="relative" ptsTypes="AA">
                                      <p:cBhvr>
                                        <p:cTn id="6" dur="2000" fill="hold"/>
                                        <p:tgtEl>
                                          <p:spTgt spid="10"/>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90000" y="1600200"/>
            <a:ext cx="6364000" cy="4525963"/>
          </a:xfrm>
        </p:spPr>
      </p:pic>
    </p:spTree>
    <p:extLst>
      <p:ext uri="{BB962C8B-B14F-4D97-AF65-F5344CB8AC3E}">
        <p14:creationId xmlns:p14="http://schemas.microsoft.com/office/powerpoint/2010/main" val="21347261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90000" y="1600200"/>
            <a:ext cx="6364000" cy="4525963"/>
          </a:xfrm>
        </p:spPr>
      </p:pic>
    </p:spTree>
    <p:extLst>
      <p:ext uri="{BB962C8B-B14F-4D97-AF65-F5344CB8AC3E}">
        <p14:creationId xmlns:p14="http://schemas.microsoft.com/office/powerpoint/2010/main" val="3107407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90000" y="1600200"/>
            <a:ext cx="6364000" cy="4525963"/>
          </a:xfrm>
        </p:spPr>
      </p:pic>
    </p:spTree>
    <p:extLst>
      <p:ext uri="{BB962C8B-B14F-4D97-AF65-F5344CB8AC3E}">
        <p14:creationId xmlns:p14="http://schemas.microsoft.com/office/powerpoint/2010/main" val="44644670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4.3.3 Vanishing Points (1/5)</a:t>
            </a:r>
            <a:endParaRPr lang="zh-TW" altLang="en-US" dirty="0"/>
          </a:p>
        </p:txBody>
      </p:sp>
      <p:sp>
        <p:nvSpPr>
          <p:cNvPr id="3" name="內容版面配置區 2"/>
          <p:cNvSpPr>
            <a:spLocks noGrp="1"/>
          </p:cNvSpPr>
          <p:nvPr>
            <p:ph idx="1"/>
          </p:nvPr>
        </p:nvSpPr>
        <p:spPr/>
        <p:txBody>
          <a:bodyPr/>
          <a:lstStyle/>
          <a:p>
            <a:r>
              <a:rPr lang="en-US" altLang="zh-TW" dirty="0" smtClean="0"/>
              <a:t>Parallel lines in 3D have the same vanishing point.</a:t>
            </a:r>
            <a:endParaRPr lang="zh-TW" altLang="en-US" dirty="0"/>
          </a:p>
        </p:txBody>
      </p:sp>
      <p:pic>
        <p:nvPicPr>
          <p:cNvPr id="2050" name="Picture 2"/>
          <p:cNvPicPr>
            <a:picLocks noChangeAspect="1" noChangeArrowheads="1"/>
          </p:cNvPicPr>
          <p:nvPr/>
        </p:nvPicPr>
        <p:blipFill>
          <a:blip r:embed="rId3" cstate="print"/>
          <a:srcRect/>
          <a:stretch>
            <a:fillRect/>
          </a:stretch>
        </p:blipFill>
        <p:spPr bwMode="auto">
          <a:xfrm>
            <a:off x="214282" y="2714620"/>
            <a:ext cx="8650598" cy="360045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33500" y="2396331"/>
            <a:ext cx="6477000" cy="2933700"/>
          </a:xfrm>
        </p:spPr>
      </p:pic>
    </p:spTree>
    <p:extLst>
      <p:ext uri="{BB962C8B-B14F-4D97-AF65-F5344CB8AC3E}">
        <p14:creationId xmlns:p14="http://schemas.microsoft.com/office/powerpoint/2010/main" val="133442492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Vanishing Points (2/5)</a:t>
            </a:r>
            <a:endParaRPr lang="zh-TW" altLang="en-US" dirty="0"/>
          </a:p>
        </p:txBody>
      </p:sp>
      <p:sp>
        <p:nvSpPr>
          <p:cNvPr id="3" name="內容版面配置區 2"/>
          <p:cNvSpPr>
            <a:spLocks noGrp="1"/>
          </p:cNvSpPr>
          <p:nvPr>
            <p:ph idx="1"/>
          </p:nvPr>
        </p:nvSpPr>
        <p:spPr/>
        <p:txBody>
          <a:bodyPr/>
          <a:lstStyle/>
          <a:p>
            <a:r>
              <a:rPr lang="en-US" altLang="zh-TW" dirty="0" smtClean="0"/>
              <a:t>An alternative to the 2D polar (</a:t>
            </a:r>
            <a:r>
              <a:rPr lang="el-GR" altLang="zh-TW" i="1" dirty="0" smtClean="0"/>
              <a:t>θ</a:t>
            </a:r>
            <a:r>
              <a:rPr lang="en-US" altLang="zh-TW" dirty="0" smtClean="0"/>
              <a:t>, </a:t>
            </a:r>
            <a:r>
              <a:rPr lang="en-US" altLang="zh-TW" i="1" dirty="0" smtClean="0"/>
              <a:t>d</a:t>
            </a:r>
            <a:r>
              <a:rPr lang="en-US" altLang="zh-TW" dirty="0" smtClean="0"/>
              <a:t>) representation for lines is to use the full 3D </a:t>
            </a:r>
            <a:r>
              <a:rPr lang="en-US" altLang="zh-TW" i="1" dirty="0" smtClean="0"/>
              <a:t>m</a:t>
            </a:r>
            <a:r>
              <a:rPr lang="en-US" altLang="zh-TW" dirty="0" smtClean="0"/>
              <a:t> =             line equation, projected onto the unit sphere.</a:t>
            </a:r>
          </a:p>
          <a:p>
            <a:r>
              <a:rPr lang="en-US" altLang="zh-TW" dirty="0" smtClean="0"/>
              <a:t>The location of vanishing point hypothesis:</a:t>
            </a:r>
          </a:p>
          <a:p>
            <a:endParaRPr lang="en-US" altLang="zh-TW" dirty="0" smtClean="0"/>
          </a:p>
          <a:p>
            <a:endParaRPr lang="en-US" altLang="zh-TW" dirty="0" smtClean="0"/>
          </a:p>
          <a:p>
            <a:pPr lvl="1"/>
            <a:r>
              <a:rPr lang="en-US" altLang="zh-TW" i="1" dirty="0" smtClean="0"/>
              <a:t>m</a:t>
            </a:r>
            <a:r>
              <a:rPr lang="en-US" altLang="zh-TW" dirty="0" smtClean="0"/>
              <a:t>: line equations in 3D representation</a:t>
            </a:r>
            <a:endParaRPr lang="zh-TW" altLang="en-US" dirty="0"/>
          </a:p>
        </p:txBody>
      </p:sp>
      <p:pic>
        <p:nvPicPr>
          <p:cNvPr id="1026" name="Picture 2"/>
          <p:cNvPicPr>
            <a:picLocks noChangeAspect="1" noChangeArrowheads="1"/>
          </p:cNvPicPr>
          <p:nvPr/>
        </p:nvPicPr>
        <p:blipFill>
          <a:blip r:embed="rId3" cstate="print"/>
          <a:srcRect/>
          <a:stretch>
            <a:fillRect/>
          </a:stretch>
        </p:blipFill>
        <p:spPr bwMode="auto">
          <a:xfrm>
            <a:off x="2285984" y="4429132"/>
            <a:ext cx="4181868" cy="849791"/>
          </a:xfrm>
          <a:prstGeom prst="rect">
            <a:avLst/>
          </a:prstGeom>
          <a:noFill/>
          <a:ln w="9525">
            <a:noFill/>
            <a:miter lim="800000"/>
            <a:headEnd/>
            <a:tailEnd/>
          </a:ln>
          <a:effectLst/>
        </p:spPr>
      </p:pic>
      <p:pic>
        <p:nvPicPr>
          <p:cNvPr id="1030" name="Picture 6"/>
          <p:cNvPicPr>
            <a:picLocks noChangeAspect="1" noChangeArrowheads="1"/>
          </p:cNvPicPr>
          <p:nvPr/>
        </p:nvPicPr>
        <p:blipFill>
          <a:blip r:embed="rId4" cstate="print"/>
          <a:srcRect/>
          <a:stretch>
            <a:fillRect/>
          </a:stretch>
        </p:blipFill>
        <p:spPr bwMode="auto">
          <a:xfrm>
            <a:off x="1142976" y="2571744"/>
            <a:ext cx="1143009" cy="54591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Vanishing Points (3/5)</a:t>
            </a:r>
            <a:endParaRPr lang="zh-TW" altLang="en-US" dirty="0"/>
          </a:p>
        </p:txBody>
      </p:sp>
      <p:sp>
        <p:nvSpPr>
          <p:cNvPr id="3" name="內容版面配置區 2"/>
          <p:cNvSpPr>
            <a:spLocks noGrp="1"/>
          </p:cNvSpPr>
          <p:nvPr>
            <p:ph idx="1"/>
          </p:nvPr>
        </p:nvSpPr>
        <p:spPr/>
        <p:txBody>
          <a:bodyPr/>
          <a:lstStyle/>
          <a:p>
            <a:r>
              <a:rPr lang="en-US" altLang="zh-TW" dirty="0" smtClean="0"/>
              <a:t>Corresponding weight:</a:t>
            </a:r>
          </a:p>
          <a:p>
            <a:endParaRPr lang="en-US" altLang="zh-TW" dirty="0" smtClean="0"/>
          </a:p>
          <a:p>
            <a:endParaRPr lang="en-US" altLang="zh-TW" dirty="0" smtClean="0"/>
          </a:p>
          <a:p>
            <a:pPr lvl="1"/>
            <a:r>
              <a:rPr lang="en-US" altLang="zh-TW" i="1" dirty="0" err="1" smtClean="0"/>
              <a:t>l</a:t>
            </a:r>
            <a:r>
              <a:rPr lang="en-US" altLang="zh-TW" i="1" baseline="-25000" dirty="0" err="1" smtClean="0"/>
              <a:t>i</a:t>
            </a:r>
            <a:r>
              <a:rPr lang="en-US" altLang="zh-TW" dirty="0" smtClean="0"/>
              <a:t>, </a:t>
            </a:r>
            <a:r>
              <a:rPr lang="en-US" altLang="zh-TW" i="1" dirty="0" err="1" smtClean="0"/>
              <a:t>l</a:t>
            </a:r>
            <a:r>
              <a:rPr lang="en-US" altLang="zh-TW" i="1" baseline="-25000" dirty="0" err="1" smtClean="0"/>
              <a:t>j</a:t>
            </a:r>
            <a:r>
              <a:rPr lang="en-US" altLang="zh-TW" dirty="0" smtClean="0"/>
              <a:t>: corresponding line segment lengths</a:t>
            </a:r>
          </a:p>
          <a:p>
            <a:r>
              <a:rPr lang="en-US" altLang="zh-TW" dirty="0" smtClean="0"/>
              <a:t>This has the desirable effect of </a:t>
            </a:r>
            <a:r>
              <a:rPr lang="en-US" altLang="zh-TW" dirty="0" err="1" smtClean="0"/>
              <a:t>downweighting</a:t>
            </a:r>
            <a:r>
              <a:rPr lang="en-US" altLang="zh-TW" dirty="0" smtClean="0"/>
              <a:t> (near-)collinear line segments and short line segments.</a:t>
            </a:r>
            <a:endParaRPr lang="zh-TW" altLang="en-US" dirty="0"/>
          </a:p>
        </p:txBody>
      </p:sp>
      <p:pic>
        <p:nvPicPr>
          <p:cNvPr id="4" name="Picture 5"/>
          <p:cNvPicPr>
            <a:picLocks noChangeAspect="1" noChangeArrowheads="1"/>
          </p:cNvPicPr>
          <p:nvPr/>
        </p:nvPicPr>
        <p:blipFill>
          <a:blip r:embed="rId2" cstate="print"/>
          <a:srcRect/>
          <a:stretch>
            <a:fillRect/>
          </a:stretch>
        </p:blipFill>
        <p:spPr bwMode="auto">
          <a:xfrm>
            <a:off x="2285984" y="2214554"/>
            <a:ext cx="3750494" cy="100013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Vanishing Points (4/5)</a:t>
            </a:r>
            <a:endParaRPr lang="zh-TW" altLang="en-US" dirty="0"/>
          </a:p>
        </p:txBody>
      </p:sp>
      <p:sp>
        <p:nvSpPr>
          <p:cNvPr id="3" name="內容版面配置區 2"/>
          <p:cNvSpPr>
            <a:spLocks noGrp="1"/>
          </p:cNvSpPr>
          <p:nvPr>
            <p:ph idx="1"/>
          </p:nvPr>
        </p:nvSpPr>
        <p:spPr/>
        <p:txBody>
          <a:bodyPr/>
          <a:lstStyle/>
          <a:p>
            <a:endParaRPr lang="en-US" altLang="zh-TW" dirty="0" smtClean="0"/>
          </a:p>
        </p:txBody>
      </p:sp>
      <p:pic>
        <p:nvPicPr>
          <p:cNvPr id="2050" name="Picture 2"/>
          <p:cNvPicPr>
            <a:picLocks noChangeAspect="1" noChangeArrowheads="1"/>
          </p:cNvPicPr>
          <p:nvPr/>
        </p:nvPicPr>
        <p:blipFill>
          <a:blip r:embed="rId2" cstate="print"/>
          <a:srcRect/>
          <a:stretch>
            <a:fillRect/>
          </a:stretch>
        </p:blipFill>
        <p:spPr bwMode="auto">
          <a:xfrm>
            <a:off x="0" y="1714488"/>
            <a:ext cx="9144000" cy="3160369"/>
          </a:xfrm>
          <a:prstGeom prst="rect">
            <a:avLst/>
          </a:prstGeom>
          <a:noFill/>
          <a:ln w="9525">
            <a:noFill/>
            <a:miter lim="800000"/>
            <a:headEnd/>
            <a:tailEnd/>
          </a:ln>
          <a:effectLst/>
        </p:spPr>
      </p:pic>
      <p:pic>
        <p:nvPicPr>
          <p:cNvPr id="5" name="Picture 2"/>
          <p:cNvPicPr>
            <a:picLocks noChangeAspect="1" noChangeArrowheads="1"/>
          </p:cNvPicPr>
          <p:nvPr/>
        </p:nvPicPr>
        <p:blipFill>
          <a:blip r:embed="rId3" cstate="print"/>
          <a:srcRect/>
          <a:stretch>
            <a:fillRect/>
          </a:stretch>
        </p:blipFill>
        <p:spPr bwMode="auto">
          <a:xfrm>
            <a:off x="2714612" y="5072074"/>
            <a:ext cx="3714776" cy="83497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Vanishing Points (5/5)</a:t>
            </a:r>
            <a:endParaRPr lang="zh-TW" altLang="en-US" dirty="0"/>
          </a:p>
        </p:txBody>
      </p:sp>
      <p:sp>
        <p:nvSpPr>
          <p:cNvPr id="3" name="內容版面配置區 2"/>
          <p:cNvSpPr>
            <a:spLocks noGrp="1"/>
          </p:cNvSpPr>
          <p:nvPr>
            <p:ph idx="1"/>
          </p:nvPr>
        </p:nvSpPr>
        <p:spPr/>
        <p:txBody>
          <a:bodyPr/>
          <a:lstStyle/>
          <a:p>
            <a:r>
              <a:rPr lang="en-US" altLang="zh-TW" dirty="0" smtClean="0"/>
              <a:t>A </a:t>
            </a:r>
            <a:r>
              <a:rPr lang="en-US" altLang="zh-TW" dirty="0" err="1" smtClean="0"/>
              <a:t>robustified</a:t>
            </a:r>
            <a:r>
              <a:rPr lang="en-US" altLang="zh-TW" dirty="0" smtClean="0"/>
              <a:t> least squares estimate for the vanishing point:</a:t>
            </a:r>
          </a:p>
          <a:p>
            <a:endParaRPr lang="en-US" altLang="zh-TW" dirty="0" smtClean="0"/>
          </a:p>
          <a:p>
            <a:endParaRPr lang="en-US" altLang="zh-TW" dirty="0" smtClean="0"/>
          </a:p>
          <a:p>
            <a:endParaRPr lang="en-US" altLang="zh-TW" dirty="0" smtClean="0"/>
          </a:p>
        </p:txBody>
      </p:sp>
      <p:pic>
        <p:nvPicPr>
          <p:cNvPr id="3076" name="Picture 4"/>
          <p:cNvPicPr>
            <a:picLocks noChangeAspect="1" noChangeArrowheads="1"/>
          </p:cNvPicPr>
          <p:nvPr/>
        </p:nvPicPr>
        <p:blipFill>
          <a:blip r:embed="rId2" cstate="print"/>
          <a:srcRect/>
          <a:stretch>
            <a:fillRect/>
          </a:stretch>
        </p:blipFill>
        <p:spPr bwMode="auto">
          <a:xfrm>
            <a:off x="500034" y="2714620"/>
            <a:ext cx="7986203" cy="120015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8670</TotalTime>
  <Words>4983</Words>
  <Application>Microsoft Macintosh PowerPoint</Application>
  <PresentationFormat>On-screen Show (4:3)</PresentationFormat>
  <Paragraphs>805</Paragraphs>
  <Slides>98</Slides>
  <Notes>61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98</vt:i4>
      </vt:variant>
    </vt:vector>
  </HeadingPairs>
  <TitlesOfParts>
    <vt:vector size="104" baseType="lpstr">
      <vt:lpstr>Calibri</vt:lpstr>
      <vt:lpstr>Cambria Math</vt:lpstr>
      <vt:lpstr>Wingdings</vt:lpstr>
      <vt:lpstr>新細明體</vt:lpstr>
      <vt:lpstr>Arial</vt:lpstr>
      <vt:lpstr>Office 佈景主題</vt:lpstr>
      <vt:lpstr>Advanced Computer Vision </vt:lpstr>
      <vt:lpstr>Feature Detection and Matching (1/3)</vt:lpstr>
      <vt:lpstr>PowerPoint Presentation</vt:lpstr>
      <vt:lpstr>Feature Detection and Matching (2/3)</vt:lpstr>
      <vt:lpstr>Feature Detection and Matching (3/3)</vt:lpstr>
      <vt:lpstr>4.1 Points and Patches (1/2)</vt:lpstr>
      <vt:lpstr>First Approach</vt:lpstr>
      <vt:lpstr>First Approach</vt:lpstr>
      <vt:lpstr>First Approach</vt:lpstr>
      <vt:lpstr>First Approach</vt:lpstr>
      <vt:lpstr>4.1 Points and Patches (1/2)</vt:lpstr>
      <vt:lpstr>Second Approach</vt:lpstr>
      <vt:lpstr>Points and Patches (2/2)</vt:lpstr>
      <vt:lpstr>4.1.1 Feature Detectors</vt:lpstr>
      <vt:lpstr>Aperture Problem</vt:lpstr>
      <vt:lpstr>PowerPoint Presentation</vt:lpstr>
      <vt:lpstr>PowerPoint Presentation</vt:lpstr>
      <vt:lpstr>PowerPoint Presentation</vt:lpstr>
      <vt:lpstr>Barber Pole Illusion</vt:lpstr>
      <vt:lpstr>Weighted Summed Square Difference</vt:lpstr>
      <vt:lpstr>Auto-correlation Function of Surface</vt:lpstr>
      <vt:lpstr>PowerPoint Presentation</vt:lpstr>
      <vt:lpstr>Approximation of Auto-correlation Function (1/3)</vt:lpstr>
      <vt:lpstr>Approximation of Auto-correlation Function (2/3)</vt:lpstr>
      <vt:lpstr>Approximation of Auto-correlation Function (3/3)</vt:lpstr>
      <vt:lpstr>Other Measurements (1/2)</vt:lpstr>
      <vt:lpstr>Harris Corner Detector</vt:lpstr>
      <vt:lpstr>PowerPoint Presentation</vt:lpstr>
      <vt:lpstr>Other Measurements (2/2)</vt:lpstr>
      <vt:lpstr>Basic Feature Detection Algorithm (1/2)</vt:lpstr>
      <vt:lpstr>Basic Feature Detection Algorithm (2/2)</vt:lpstr>
      <vt:lpstr>Adaptive Non-maximal Suppression (ANMS) (1/2)</vt:lpstr>
      <vt:lpstr>Adaptive Non-maximal Suppression (ANMS) (2/2)</vt:lpstr>
      <vt:lpstr>(a) Strongest 250</vt:lpstr>
      <vt:lpstr>(b) Strongest 500</vt:lpstr>
      <vt:lpstr>(c) ANMS 250, r = 24</vt:lpstr>
      <vt:lpstr>(d) ANMS 500, r = 16</vt:lpstr>
      <vt:lpstr>Measuring Repeatability</vt:lpstr>
      <vt:lpstr>4.1.2 Feature Descriptors</vt:lpstr>
      <vt:lpstr>Scale Invariant Feature Transform (SIFT)</vt:lpstr>
      <vt:lpstr>Orientation Estimation</vt:lpstr>
      <vt:lpstr>Gradient Location-orientation Histogram (GLOH)</vt:lpstr>
      <vt:lpstr>Multi-scale Oriented Patches (MOPS)</vt:lpstr>
      <vt:lpstr>Scale Invariance (1/2)</vt:lpstr>
      <vt:lpstr>Scale Invariance (2/2)</vt:lpstr>
      <vt:lpstr>PowerPoint Presentation</vt:lpstr>
      <vt:lpstr>PowerPoint Presentation</vt:lpstr>
      <vt:lpstr>Maximally Stable Extremal Region (MSER)</vt:lpstr>
      <vt:lpstr>PowerPoint Presentation</vt:lpstr>
      <vt:lpstr>PowerPoint Presentation</vt:lpstr>
      <vt:lpstr>4.1.3 Feature Matching</vt:lpstr>
      <vt:lpstr>Matching Strategy (1/7)</vt:lpstr>
      <vt:lpstr>PowerPoint Presentation</vt:lpstr>
      <vt:lpstr>Matching Strategy (2/7)</vt:lpstr>
      <vt:lpstr>Matching Strategy (3/7)</vt:lpstr>
      <vt:lpstr>Matching Strategy (4/7)</vt:lpstr>
      <vt:lpstr>Matching Strategy (5/7)</vt:lpstr>
      <vt:lpstr>Matching Strategy (6/7)</vt:lpstr>
      <vt:lpstr>Matching Strategy (7/7)</vt:lpstr>
      <vt:lpstr>PowerPoint Presentation</vt:lpstr>
      <vt:lpstr>4.1.4 Feature Tracking (1/3)</vt:lpstr>
      <vt:lpstr>Feature Tracking (2/3)</vt:lpstr>
      <vt:lpstr>Feature Tracking (3/3)</vt:lpstr>
      <vt:lpstr>4.2 Edges (1/2)</vt:lpstr>
      <vt:lpstr>PowerPoint Presentation</vt:lpstr>
      <vt:lpstr>Edges (2/2)</vt:lpstr>
      <vt:lpstr>4.2.1 Edge Detection (1/3)</vt:lpstr>
      <vt:lpstr>Edge Detection (2/3)</vt:lpstr>
      <vt:lpstr>Edge Detection (3/3)</vt:lpstr>
      <vt:lpstr>Scale Selection</vt:lpstr>
      <vt:lpstr>Color Edge Detection</vt:lpstr>
      <vt:lpstr>4.2.2 Edge Linking</vt:lpstr>
      <vt:lpstr>Chain Representation (1/2)</vt:lpstr>
      <vt:lpstr>Chain Representation (2/2)</vt:lpstr>
      <vt:lpstr>4.3 Lines</vt:lpstr>
      <vt:lpstr>4.3.1 Successive Approximation</vt:lpstr>
      <vt:lpstr>4.3.2 Hough Transforms (1/2)</vt:lpstr>
      <vt:lpstr>Hough Transform</vt:lpstr>
      <vt:lpstr>Hough Transforms (2/2)</vt:lpstr>
      <vt:lpstr>Hough Transforms Algorithm (1/2)</vt:lpstr>
      <vt:lpstr>Hough Transforms Algorithm (2/2)</vt:lpstr>
      <vt:lpstr>RANSAC-based Line Detection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4.3.3 Vanishing Points (1/5)</vt:lpstr>
      <vt:lpstr>PowerPoint Presentation</vt:lpstr>
      <vt:lpstr>Vanishing Points (2/5)</vt:lpstr>
      <vt:lpstr>Vanishing Points (3/5)</vt:lpstr>
      <vt:lpstr>Vanishing Points (4/5)</vt:lpstr>
      <vt:lpstr>Vanishing Points (5/5)</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Advanced Computer Vision </dc:title>
  <dc:creator>karen</dc:creator>
  <cp:lastModifiedBy>Masatoshi Chang</cp:lastModifiedBy>
  <cp:revision>906</cp:revision>
  <dcterms:created xsi:type="dcterms:W3CDTF">2011-01-31T07:36:26Z</dcterms:created>
  <dcterms:modified xsi:type="dcterms:W3CDTF">2016-03-22T07:31:08Z</dcterms:modified>
</cp:coreProperties>
</file>