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99" r:id="rId3"/>
    <p:sldId id="300" r:id="rId4"/>
    <p:sldId id="301" r:id="rId5"/>
    <p:sldId id="302" r:id="rId6"/>
    <p:sldId id="303" r:id="rId7"/>
    <p:sldId id="305" r:id="rId8"/>
    <p:sldId id="306" r:id="rId9"/>
    <p:sldId id="307" r:id="rId10"/>
    <p:sldId id="317" r:id="rId11"/>
    <p:sldId id="309" r:id="rId12"/>
    <p:sldId id="318" r:id="rId13"/>
    <p:sldId id="319" r:id="rId14"/>
    <p:sldId id="320" r:id="rId15"/>
    <p:sldId id="321" r:id="rId16"/>
    <p:sldId id="322" r:id="rId17"/>
    <p:sldId id="323" r:id="rId18"/>
    <p:sldId id="324" r:id="rId19"/>
    <p:sldId id="325" r:id="rId20"/>
    <p:sldId id="326" r:id="rId21"/>
    <p:sldId id="327" r:id="rId22"/>
    <p:sldId id="328" r:id="rId23"/>
    <p:sldId id="330" r:id="rId24"/>
    <p:sldId id="338" r:id="rId25"/>
    <p:sldId id="329" r:id="rId26"/>
    <p:sldId id="334" r:id="rId27"/>
    <p:sldId id="337" r:id="rId28"/>
    <p:sldId id="339" r:id="rId29"/>
    <p:sldId id="332"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3" r:id="rId53"/>
    <p:sldId id="364" r:id="rId54"/>
    <p:sldId id="365" r:id="rId55"/>
    <p:sldId id="366" r:id="rId56"/>
    <p:sldId id="367" r:id="rId57"/>
    <p:sldId id="368" r:id="rId58"/>
    <p:sldId id="369" r:id="rId59"/>
    <p:sldId id="370" r:id="rId60"/>
    <p:sldId id="371" r:id="rId61"/>
    <p:sldId id="372" r:id="rId62"/>
    <p:sldId id="373" r:id="rId6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15" autoAdjust="0"/>
    <p:restoredTop sz="82283" autoAdjust="0"/>
  </p:normalViewPr>
  <p:slideViewPr>
    <p:cSldViewPr>
      <p:cViewPr>
        <p:scale>
          <a:sx n="80" d="100"/>
          <a:sy n="80" d="100"/>
        </p:scale>
        <p:origin x="-78" y="1074"/>
      </p:cViewPr>
      <p:guideLst>
        <p:guide orient="horz" pos="2160"/>
        <p:guide pos="2880"/>
      </p:guideLst>
    </p:cSldViewPr>
  </p:slideViewPr>
  <p:outlineViewPr>
    <p:cViewPr>
      <p:scale>
        <a:sx n="33" d="100"/>
        <a:sy n="33" d="100"/>
      </p:scale>
      <p:origin x="0" y="117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2011/3/28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rst.url.tw/7bulletin/38/%E7%BF%81%E6%97%AD%E6%83%A0-Receiver%20operating%20characteristic%20(ROC)%20curve%E8%88%87%E6%B1%BA%E5%AE%9A%E6%9C%80%E4%BD%B3%E8%A8%BA%E6%96%B7%E7%9A%84%E6%88%AA%E6%96%B7%E9%BB%9E.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feature description stage</a:t>
            </a:r>
          </a:p>
          <a:p>
            <a:r>
              <a:rPr lang="en-US" altLang="zh-TW" sz="1200" kern="1200" baseline="0" dirty="0" smtClean="0">
                <a:solidFill>
                  <a:schemeClr val="tx1"/>
                </a:solidFill>
                <a:latin typeface="+mn-lt"/>
                <a:ea typeface="+mn-ea"/>
                <a:cs typeface="+mn-cs"/>
              </a:rPr>
              <a:t>(Section 4.1.2), each region around detected </a:t>
            </a:r>
            <a:r>
              <a:rPr lang="en-US" altLang="zh-TW" sz="1200" kern="1200" baseline="0" dirty="0" err="1" smtClean="0">
                <a:solidFill>
                  <a:schemeClr val="tx1"/>
                </a:solidFill>
                <a:latin typeface="+mn-lt"/>
                <a:ea typeface="+mn-ea"/>
                <a:cs typeface="+mn-cs"/>
              </a:rPr>
              <a:t>keypoint</a:t>
            </a:r>
            <a:r>
              <a:rPr lang="en-US" altLang="zh-TW" sz="1200" kern="1200" baseline="0" dirty="0" smtClean="0">
                <a:solidFill>
                  <a:schemeClr val="tx1"/>
                </a:solidFill>
                <a:latin typeface="+mn-lt"/>
                <a:ea typeface="+mn-ea"/>
                <a:cs typeface="+mn-cs"/>
              </a:rPr>
              <a:t> locations is converted into a more compact</a:t>
            </a:r>
          </a:p>
          <a:p>
            <a:r>
              <a:rPr lang="en-US" altLang="zh-TW" sz="1200" kern="1200" baseline="0" dirty="0" smtClean="0">
                <a:solidFill>
                  <a:schemeClr val="tx1"/>
                </a:solidFill>
                <a:latin typeface="+mn-lt"/>
                <a:ea typeface="+mn-ea"/>
                <a:cs typeface="+mn-cs"/>
              </a:rPr>
              <a:t>and stable (invariant) descriptor that can be matched against other descriptors.</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chemeClr val="tx1"/>
                </a:solidFill>
                <a:hlinkClick r:id="rId3"/>
              </a:rPr>
              <a:t>Receiver operating characteristic </a:t>
            </a:r>
            <a:endParaRPr lang="en-US" b="0" u="none" dirty="0" smtClean="0">
              <a:solidFill>
                <a:schemeClr val="tx1"/>
              </a:solidFill>
            </a:endParaRPr>
          </a:p>
          <a:p>
            <a:endParaRPr lang="en-US" altLang="zh-TW" dirty="0" smtClean="0"/>
          </a:p>
          <a:p>
            <a:r>
              <a:rPr lang="en-US" altLang="zh-TW" dirty="0" smtClean="0"/>
              <a:t>ideally: True positive rate -&gt; 1 and False</a:t>
            </a:r>
            <a:r>
              <a:rPr lang="en-US" altLang="zh-TW" baseline="0" dirty="0" smtClean="0"/>
              <a:t> positive rate -&gt; 0</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33</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NNDR: used when dealing</a:t>
            </a:r>
            <a:r>
              <a:rPr lang="en-US" altLang="zh-TW" baseline="0" dirty="0" smtClean="0"/>
              <a:t> with a collection of images</a:t>
            </a:r>
          </a:p>
          <a:p>
            <a:r>
              <a:rPr lang="en-US" altLang="zh-TW" baseline="0" dirty="0" smtClean="0"/>
              <a:t>If the distance of nearest feature not “MUCH” less than the second nearest feature, it means that this descriptor has no precise matching.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35</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first strategy is prone to failure as the original patch can undergo appearance changes such as foreshortening. </a:t>
            </a:r>
          </a:p>
          <a:p>
            <a:r>
              <a:rPr lang="en-US" altLang="zh-TW" sz="1200" kern="1200" baseline="0" dirty="0" smtClean="0">
                <a:solidFill>
                  <a:schemeClr val="tx1"/>
                </a:solidFill>
                <a:latin typeface="+mn-lt"/>
                <a:ea typeface="+mn-ea"/>
                <a:cs typeface="+mn-cs"/>
              </a:rPr>
              <a:t>The second runs the risk of the feature drifting from its original location to some other location in the image.</a:t>
            </a:r>
          </a:p>
          <a:p>
            <a:r>
              <a:rPr lang="en-US" altLang="zh-TW" dirty="0" smtClean="0"/>
              <a:t>measure dissimilarity:</a:t>
            </a:r>
            <a:r>
              <a:rPr lang="en-US" altLang="zh-TW" baseline="0" dirty="0" smtClean="0"/>
              <a:t> like </a:t>
            </a:r>
            <a:r>
              <a:rPr lang="en-US" altLang="zh-TW" dirty="0" smtClean="0"/>
              <a:t>weighted summed square difference</a:t>
            </a:r>
            <a:r>
              <a:rPr lang="en-US" altLang="zh-TW" baseline="0" dirty="0" smtClean="0"/>
              <a:t> (only translation and </a:t>
            </a:r>
            <a:r>
              <a:rPr lang="en-US" altLang="zh-TW" baseline="0" smtClean="0"/>
              <a:t>measure dissimilarity)</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40</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we would like the response of our edge detector to be independent of orientation, a circularly symmetric smoothing filter is desirable. </a:t>
            </a:r>
          </a:p>
          <a:p>
            <a:r>
              <a:rPr lang="en-US" altLang="zh-TW" sz="1200" kern="1200" baseline="0" dirty="0" smtClean="0">
                <a:solidFill>
                  <a:schemeClr val="tx1"/>
                </a:solidFill>
                <a:latin typeface="+mn-lt"/>
                <a:ea typeface="+mn-ea"/>
                <a:cs typeface="+mn-cs"/>
              </a:rPr>
              <a:t>-&gt; Gaussian filter</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Minimum reliable scale: an reliable scale so that an edge can be reliably detected</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Edgel</a:t>
            </a:r>
            <a:r>
              <a:rPr lang="en-US" altLang="zh-TW" dirty="0" smtClean="0"/>
              <a:t>: the pixel of</a:t>
            </a:r>
            <a:r>
              <a:rPr lang="en-US" altLang="zh-TW" baseline="0" dirty="0" smtClean="0"/>
              <a:t> an edge</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 </a:t>
            </a:r>
            <a:r>
              <a:rPr lang="en-US" b="0" dirty="0" smtClean="0"/>
              <a:t>Grassfire Transform </a:t>
            </a:r>
            <a:r>
              <a:rPr lang="en-US" dirty="0" smtClean="0"/>
              <a:t>is a name given to the concept in image processing for computing the distance of a pixel to the border of a region.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51</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Spline</a:t>
            </a:r>
            <a:r>
              <a:rPr lang="en-US" altLang="zh-TW" dirty="0" smtClean="0"/>
              <a:t>: </a:t>
            </a:r>
            <a:r>
              <a:rPr lang="en-US" dirty="0" smtClean="0"/>
              <a:t>a mathematical function used for interpolation or smoothing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52</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When performing feature detection, we do not know which other image locations the</a:t>
            </a:r>
          </a:p>
          <a:p>
            <a:r>
              <a:rPr lang="en-US" altLang="zh-TW" sz="1200" kern="1200" baseline="0" dirty="0" smtClean="0">
                <a:solidFill>
                  <a:schemeClr val="tx1"/>
                </a:solidFill>
                <a:latin typeface="+mn-lt"/>
                <a:ea typeface="+mn-ea"/>
                <a:cs typeface="+mn-cs"/>
              </a:rPr>
              <a:t>feature will end up being matched against. Therefore, we can only compute how stable this</a:t>
            </a:r>
          </a:p>
          <a:p>
            <a:r>
              <a:rPr lang="en-US" altLang="zh-TW" sz="1200" kern="1200" baseline="0" dirty="0" smtClean="0">
                <a:solidFill>
                  <a:schemeClr val="tx1"/>
                </a:solidFill>
                <a:latin typeface="+mn-lt"/>
                <a:ea typeface="+mn-ea"/>
                <a:cs typeface="+mn-cs"/>
              </a:rPr>
              <a:t>metric is with respect to small variations in position u by comparing an image patch against</a:t>
            </a:r>
          </a:p>
          <a:p>
            <a:r>
              <a:rPr lang="en-US" altLang="zh-TW" sz="1200" kern="1200" baseline="0" dirty="0" smtClean="0">
                <a:solidFill>
                  <a:schemeClr val="tx1"/>
                </a:solidFill>
                <a:latin typeface="+mn-lt"/>
                <a:ea typeface="+mn-ea"/>
                <a:cs typeface="+mn-cs"/>
              </a:rPr>
              <a:t>Itself.</a:t>
            </a:r>
            <a:endParaRPr lang="zh-TW" altLang="en-US"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10</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range of (</a:t>
            </a:r>
            <a:r>
              <a:rPr lang="el-GR" altLang="zh-TW" sz="1200" i="0" kern="1200" baseline="0" dirty="0" smtClean="0">
                <a:solidFill>
                  <a:schemeClr val="tx1"/>
                </a:solidFill>
                <a:latin typeface="+mn-lt"/>
                <a:ea typeface="+mn-ea"/>
                <a:cs typeface="+mn-cs"/>
              </a:rPr>
              <a:t>θ</a:t>
            </a:r>
            <a:r>
              <a:rPr lang="en-US" altLang="zh-TW" sz="1200" kern="1200" baseline="0" dirty="0" smtClean="0">
                <a:solidFill>
                  <a:schemeClr val="tx1"/>
                </a:solidFill>
                <a:latin typeface="+mn-lt"/>
                <a:ea typeface="+mn-ea"/>
                <a:cs typeface="+mn-cs"/>
              </a:rPr>
              <a:t>; d) values is [-180°; 180°]  [-√2; √2], assuming that we are using normalized pixel coordinates that lie in [-1; 1].</a:t>
            </a:r>
          </a:p>
          <a:p>
            <a:r>
              <a:rPr lang="en-US" altLang="zh-TW" sz="1200" kern="1200" baseline="0" dirty="0" smtClean="0">
                <a:solidFill>
                  <a:schemeClr val="tx1"/>
                </a:solidFill>
                <a:latin typeface="+mn-lt"/>
                <a:ea typeface="+mn-ea"/>
                <a:cs typeface="+mn-cs"/>
              </a:rPr>
              <a:t>vector n: gradient vector, </a:t>
            </a:r>
            <a:r>
              <a:rPr lang="el-GR" altLang="zh-TW" sz="1200" i="0" kern="1200" baseline="0" dirty="0" smtClean="0">
                <a:solidFill>
                  <a:schemeClr val="tx1"/>
                </a:solidFill>
                <a:latin typeface="+mn-lt"/>
                <a:ea typeface="+mn-ea"/>
                <a:cs typeface="+mn-cs"/>
              </a:rPr>
              <a:t>θ</a:t>
            </a:r>
            <a:r>
              <a:rPr lang="en-US" altLang="zh-TW" sz="1200" i="0" kern="1200" baseline="0" dirty="0" smtClean="0">
                <a:solidFill>
                  <a:schemeClr val="tx1"/>
                </a:solidFill>
                <a:latin typeface="+mn-lt"/>
                <a:ea typeface="+mn-ea"/>
                <a:cs typeface="+mn-cs"/>
              </a:rPr>
              <a:t> can be estimated by local orientation.</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55</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56</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Advantage: space efficient (no accumulator array)</a:t>
            </a:r>
          </a:p>
          <a:p>
            <a:r>
              <a:rPr lang="en-US" altLang="zh-TW" sz="1200" kern="1200" baseline="0" dirty="0" smtClean="0">
                <a:solidFill>
                  <a:schemeClr val="tx1"/>
                </a:solidFill>
                <a:latin typeface="+mn-lt"/>
                <a:ea typeface="+mn-ea"/>
                <a:cs typeface="+mn-cs"/>
              </a:rPr>
              <a:t>Disadvantage:</a:t>
            </a:r>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many more hypotheses may need</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gradient can be computed using a variety of techniques. The classic “Harris” detector uses a [-2 -1 0 1 2] filter, but more modern variants convolve the image with horizontal and vertical derivatives of a Gaussian.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Finding local maximum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Finding local maximum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Even after compensating for these changes, the local appearance of image patches will usually still vary from image to image. How can we make image descriptors more invariant to such changes, while still preserving </a:t>
            </a:r>
            <a:r>
              <a:rPr lang="en-US" altLang="zh-TW" sz="1200" kern="1200" baseline="0" dirty="0" err="1" smtClean="0">
                <a:solidFill>
                  <a:schemeClr val="tx1"/>
                </a:solidFill>
                <a:latin typeface="+mn-lt"/>
                <a:ea typeface="+mn-ea"/>
                <a:cs typeface="+mn-cs"/>
              </a:rPr>
              <a:t>discriminability</a:t>
            </a:r>
            <a:r>
              <a:rPr lang="en-US" altLang="zh-TW" sz="1200" kern="1200" baseline="0" dirty="0" smtClean="0">
                <a:solidFill>
                  <a:schemeClr val="tx1"/>
                </a:solidFill>
                <a:latin typeface="+mn-lt"/>
                <a:ea typeface="+mn-ea"/>
                <a:cs typeface="+mn-cs"/>
              </a:rPr>
              <a:t> between different (non-corresponding) patches?</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24</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Performing the same operations at multiple resolutions in a pyramid and then matching features at the</a:t>
            </a:r>
          </a:p>
          <a:p>
            <a:r>
              <a:rPr lang="en-US" altLang="zh-TW" sz="1200" kern="1200" baseline="0" dirty="0" smtClean="0">
                <a:solidFill>
                  <a:schemeClr val="tx1"/>
                </a:solidFill>
                <a:latin typeface="+mn-lt"/>
                <a:ea typeface="+mn-ea"/>
                <a:cs typeface="+mn-cs"/>
              </a:rPr>
              <a:t>same level.</a:t>
            </a:r>
          </a:p>
          <a:p>
            <a:r>
              <a:rPr lang="en-US" altLang="zh-TW" sz="1200" kern="1200" baseline="0" dirty="0" smtClean="0">
                <a:solidFill>
                  <a:schemeClr val="tx1"/>
                </a:solidFill>
                <a:latin typeface="+mn-lt"/>
                <a:ea typeface="+mn-ea"/>
                <a:cs typeface="+mn-cs"/>
              </a:rPr>
              <a:t>Needs Sub-pixel accuracy, Remove low contrast, and </a:t>
            </a:r>
            <a:r>
              <a:rPr lang="en-US" altLang="zh-TW" sz="1200" kern="1200" baseline="0" smtClean="0">
                <a:solidFill>
                  <a:schemeClr val="tx1"/>
                </a:solidFill>
                <a:latin typeface="+mn-lt"/>
                <a:ea typeface="+mn-ea"/>
                <a:cs typeface="+mn-cs"/>
              </a:rPr>
              <a:t>Remove edge</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simplest possible orientation estimate is the average gradient within a region around the </a:t>
            </a:r>
            <a:r>
              <a:rPr lang="en-US" altLang="zh-TW" sz="1200" kern="1200" baseline="0" dirty="0" err="1" smtClean="0">
                <a:solidFill>
                  <a:schemeClr val="tx1"/>
                </a:solidFill>
                <a:latin typeface="+mn-lt"/>
                <a:ea typeface="+mn-ea"/>
                <a:cs typeface="+mn-cs"/>
              </a:rPr>
              <a:t>keypoint</a:t>
            </a:r>
            <a:r>
              <a:rPr lang="en-US" altLang="zh-TW" sz="1200" kern="1200" baseline="0" dirty="0" smtClean="0">
                <a:solidFill>
                  <a:schemeClr val="tx1"/>
                </a:solidFill>
                <a:latin typeface="+mn-lt"/>
                <a:ea typeface="+mn-ea"/>
                <a:cs typeface="+mn-cs"/>
              </a:rPr>
              <a:t>.</a:t>
            </a:r>
          </a:p>
          <a:p>
            <a:r>
              <a:rPr lang="en-US" altLang="zh-TW" sz="1200" kern="1200" baseline="0" dirty="0" smtClean="0">
                <a:solidFill>
                  <a:schemeClr val="tx1"/>
                </a:solidFill>
                <a:latin typeface="+mn-lt"/>
                <a:ea typeface="+mn-ea"/>
                <a:cs typeface="+mn-cs"/>
              </a:rPr>
              <a:t>Ex: Gaussian weighting function</a:t>
            </a:r>
            <a:r>
              <a:rPr lang="en-US" altLang="zh-TW" sz="1200" kern="1200" baseline="0" smtClean="0">
                <a:solidFill>
                  <a:schemeClr val="tx1"/>
                </a:solidFill>
                <a:latin typeface="+mn-lt"/>
                <a:ea typeface="+mn-ea"/>
                <a:cs typeface="+mn-cs"/>
              </a:rPr>
              <a:t>, histogram of </a:t>
            </a:r>
            <a:r>
              <a:rPr lang="en-US" altLang="zh-TW" sz="1200" kern="1200" baseline="0" dirty="0" smtClean="0">
                <a:solidFill>
                  <a:schemeClr val="tx1"/>
                </a:solidFill>
                <a:latin typeface="+mn-lt"/>
                <a:ea typeface="+mn-ea"/>
                <a:cs typeface="+mn-cs"/>
              </a:rPr>
              <a:t>orientations computed around the </a:t>
            </a:r>
            <a:r>
              <a:rPr lang="en-US" altLang="zh-TW" sz="1200" kern="1200" baseline="0" dirty="0" err="1" smtClean="0">
                <a:solidFill>
                  <a:schemeClr val="tx1"/>
                </a:solidFill>
                <a:latin typeface="+mn-lt"/>
                <a:ea typeface="+mn-ea"/>
                <a:cs typeface="+mn-cs"/>
              </a:rPr>
              <a:t>keypoint</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27</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AB: </a:t>
            </a:r>
          </a:p>
          <a:p>
            <a:r>
              <a:rPr lang="en-US" altLang="zh-TW" dirty="0" smtClean="0"/>
              <a:t>A = T or F, means whether the result is correct</a:t>
            </a:r>
          </a:p>
          <a:p>
            <a:r>
              <a:rPr lang="en-US" altLang="zh-TW" dirty="0" smtClean="0"/>
              <a:t>B = P or N, means the result should be correct or not</a:t>
            </a:r>
          </a:p>
          <a:p>
            <a:r>
              <a:rPr lang="en-US" altLang="zh-TW" dirty="0" smtClean="0"/>
              <a:t>TPR (</a:t>
            </a:r>
            <a:r>
              <a:rPr lang="en-US" altLang="zh-TW" sz="1200" kern="1200" baseline="0" dirty="0" smtClean="0">
                <a:solidFill>
                  <a:schemeClr val="tx1"/>
                </a:solidFill>
                <a:latin typeface="+mn-lt"/>
                <a:ea typeface="+mn-ea"/>
                <a:cs typeface="+mn-cs"/>
              </a:rPr>
              <a:t>true positive rate</a:t>
            </a:r>
            <a:r>
              <a:rPr lang="en-US" altLang="zh-TW" dirty="0" smtClean="0"/>
              <a:t>) = TP / (TP + FN) = TP / P</a:t>
            </a:r>
          </a:p>
          <a:p>
            <a:r>
              <a:rPr lang="en-US" altLang="zh-TW" dirty="0" smtClean="0"/>
              <a:t>FPR (</a:t>
            </a:r>
            <a:r>
              <a:rPr lang="en-US" altLang="zh-TW" sz="1200" kern="1200" baseline="0" dirty="0" smtClean="0">
                <a:solidFill>
                  <a:schemeClr val="tx1"/>
                </a:solidFill>
                <a:latin typeface="+mn-lt"/>
                <a:ea typeface="+mn-ea"/>
                <a:cs typeface="+mn-cs"/>
              </a:rPr>
              <a:t>false positive rate</a:t>
            </a:r>
            <a:r>
              <a:rPr lang="en-US" altLang="zh-TW" dirty="0" smtClean="0"/>
              <a:t>) = FP / (FP + TN) = FP / N</a:t>
            </a:r>
          </a:p>
          <a:p>
            <a:r>
              <a:rPr lang="en-US" altLang="zh-TW" dirty="0" smtClean="0"/>
              <a:t>PPV (</a:t>
            </a:r>
            <a:r>
              <a:rPr lang="en-US" altLang="zh-TW" sz="1200" kern="1200" baseline="0" dirty="0" smtClean="0">
                <a:solidFill>
                  <a:schemeClr val="tx1"/>
                </a:solidFill>
                <a:latin typeface="+mn-lt"/>
                <a:ea typeface="+mn-ea"/>
                <a:cs typeface="+mn-cs"/>
              </a:rPr>
              <a:t>positive predictive value</a:t>
            </a:r>
            <a:r>
              <a:rPr lang="en-US" altLang="zh-TW" dirty="0" smtClean="0"/>
              <a:t>) = TP / (TP + FP) = TP / P’</a:t>
            </a:r>
          </a:p>
          <a:p>
            <a:r>
              <a:rPr lang="en-US" altLang="zh-TW" dirty="0" smtClean="0"/>
              <a:t>ACC (</a:t>
            </a:r>
            <a:r>
              <a:rPr lang="en-US" altLang="zh-TW" sz="1200" kern="1200" baseline="0" dirty="0" smtClean="0">
                <a:solidFill>
                  <a:schemeClr val="tx1"/>
                </a:solidFill>
                <a:latin typeface="+mn-lt"/>
                <a:ea typeface="+mn-ea"/>
                <a:cs typeface="+mn-cs"/>
              </a:rPr>
              <a:t>accuracy</a:t>
            </a:r>
            <a:r>
              <a:rPr lang="en-US" altLang="zh-TW" dirty="0" smtClean="0"/>
              <a:t>) = (TP + TN) / (P + 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2011/3/28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E5C30-ABA9-4131-89D1-4378ED7EBEE7}" type="datetimeFigureOut">
              <a:rPr lang="zh-TW" altLang="en-US" smtClean="0"/>
              <a:pPr/>
              <a:t>2011/3/28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BF6D-2D3A-41BA-8F36-2BF2F35F56E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99922094@nt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04801"/>
            <a:ext cx="7772400" cy="1470025"/>
          </a:xfrm>
        </p:spPr>
        <p:txBody>
          <a:bodyPr/>
          <a:lstStyle/>
          <a:p>
            <a:r>
              <a:rPr lang="zh-TW" altLang="zh-TW" b="1" dirty="0"/>
              <a:t>Advanced Computer Vision </a:t>
            </a:r>
            <a:endParaRPr lang="zh-TW" altLang="en-US" dirty="0"/>
          </a:p>
        </p:txBody>
      </p:sp>
      <p:sp>
        <p:nvSpPr>
          <p:cNvPr id="3" name="副標題 2"/>
          <p:cNvSpPr>
            <a:spLocks noGrp="1"/>
          </p:cNvSpPr>
          <p:nvPr>
            <p:ph type="subTitle" idx="1"/>
          </p:nvPr>
        </p:nvSpPr>
        <p:spPr>
          <a:xfrm>
            <a:off x="1371600" y="3260576"/>
            <a:ext cx="6400800" cy="1752600"/>
          </a:xfrm>
        </p:spPr>
        <p:txBody>
          <a:bodyPr/>
          <a:lstStyle/>
          <a:p>
            <a:r>
              <a:rPr lang="en-US" altLang="zh-TW" dirty="0" smtClean="0"/>
              <a:t>Chapter 4</a:t>
            </a:r>
          </a:p>
          <a:p>
            <a:r>
              <a:rPr lang="en-US" altLang="zh-TW" dirty="0" smtClean="0"/>
              <a:t>Feature Detection and Matching</a:t>
            </a:r>
            <a:endParaRPr lang="zh-TW" altLang="en-US" dirty="0"/>
          </a:p>
        </p:txBody>
      </p:sp>
      <p:sp>
        <p:nvSpPr>
          <p:cNvPr id="4" name="Text Box 4"/>
          <p:cNvSpPr txBox="1">
            <a:spLocks noChangeArrowheads="1"/>
          </p:cNvSpPr>
          <p:nvPr/>
        </p:nvSpPr>
        <p:spPr bwMode="auto">
          <a:xfrm>
            <a:off x="4211638" y="5667375"/>
            <a:ext cx="4932362" cy="923330"/>
          </a:xfrm>
          <a:prstGeom prst="rect">
            <a:avLst/>
          </a:prstGeom>
          <a:noFill/>
          <a:ln w="9525">
            <a:noFill/>
            <a:miter lim="800000"/>
            <a:headEnd/>
            <a:tailEnd/>
          </a:ln>
          <a:effectLst/>
        </p:spPr>
        <p:txBody>
          <a:bodyPr>
            <a:spAutoFit/>
          </a:bodyPr>
          <a:lstStyle/>
          <a:p>
            <a:pPr algn="ctr"/>
            <a:r>
              <a:rPr lang="en-US" altLang="zh-TW" dirty="0"/>
              <a:t>Presented by: </a:t>
            </a:r>
            <a:r>
              <a:rPr kumimoji="0" lang="zh-TW" altLang="en-US" dirty="0"/>
              <a:t>傅楸善 </a:t>
            </a:r>
            <a:r>
              <a:rPr kumimoji="0" lang="en-US" altLang="zh-TW" dirty="0"/>
              <a:t>&amp; </a:t>
            </a:r>
            <a:r>
              <a:rPr kumimoji="0" lang="zh-TW" altLang="en-US" dirty="0" smtClean="0"/>
              <a:t>許承偉</a:t>
            </a:r>
            <a:endParaRPr lang="en-US" altLang="zh-TW" dirty="0"/>
          </a:p>
          <a:p>
            <a:pPr algn="ctr"/>
            <a:r>
              <a:rPr kumimoji="0" lang="en-US" altLang="zh-TW" dirty="0" smtClean="0">
                <a:hlinkClick r:id="rId2"/>
              </a:rPr>
              <a:t>r99922094@ntu.edu.tw</a:t>
            </a:r>
            <a:endParaRPr kumimoji="0" lang="en-US" altLang="zh-TW" dirty="0" smtClean="0"/>
          </a:p>
          <a:p>
            <a:pPr algn="ctr"/>
            <a:r>
              <a:rPr lang="en-US" altLang="zh-TW" dirty="0" smtClean="0"/>
              <a:t>0928083710</a:t>
            </a:r>
            <a:endParaRPr kumimoji="0"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Auto-correlation Function or Surface</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r>
              <a:rPr lang="en-US" altLang="zh-TW" i="1" dirty="0" smtClean="0"/>
              <a:t>I</a:t>
            </a:r>
            <a:r>
              <a:rPr lang="en-US" altLang="zh-TW" i="1" baseline="-25000" dirty="0" smtClean="0"/>
              <a:t>0</a:t>
            </a:r>
            <a:r>
              <a:rPr lang="en-US" altLang="zh-TW" dirty="0" smtClean="0"/>
              <a:t>: the image being compared</a:t>
            </a:r>
          </a:p>
          <a:p>
            <a:r>
              <a:rPr lang="en-US" altLang="zh-TW" i="1" dirty="0" smtClean="0"/>
              <a:t>∆u</a:t>
            </a:r>
            <a:r>
              <a:rPr lang="en-US" altLang="zh-TW" dirty="0" smtClean="0"/>
              <a:t>: small variations in position </a:t>
            </a:r>
          </a:p>
          <a:p>
            <a:r>
              <a:rPr lang="en-US" altLang="zh-TW" i="1" dirty="0" smtClean="0"/>
              <a:t>w(x)</a:t>
            </a:r>
            <a:r>
              <a:rPr lang="en-US" altLang="zh-TW" dirty="0" smtClean="0"/>
              <a:t>: spatially varying weighting function</a:t>
            </a:r>
          </a:p>
          <a:p>
            <a:pPr marL="342900" lvl="1" indent="-342900">
              <a:buFont typeface="Arial" pitchFamily="34" charset="0"/>
              <a:buChar char="•"/>
            </a:pPr>
            <a:r>
              <a:rPr lang="en-US" altLang="zh-TW" sz="3200" dirty="0" smtClean="0"/>
              <a:t>summation </a:t>
            </a:r>
            <a:r>
              <a:rPr lang="en-US" altLang="zh-TW" sz="3200" i="1" dirty="0" err="1" smtClean="0"/>
              <a:t>i</a:t>
            </a:r>
            <a:r>
              <a:rPr lang="en-US" altLang="zh-TW" sz="3200" i="1" dirty="0" smtClean="0"/>
              <a:t>:</a:t>
            </a:r>
            <a:r>
              <a:rPr lang="en-US" altLang="zh-TW" sz="3200" dirty="0" smtClean="0"/>
              <a:t> over all the pixels in the patch</a:t>
            </a:r>
          </a:p>
          <a:p>
            <a:pPr marL="342900" lvl="1" indent="-342900">
              <a:buFont typeface="Arial" pitchFamily="34" charset="0"/>
              <a:buChar char="•"/>
            </a:pPr>
            <a:endParaRPr lang="en-US" altLang="zh-TW" sz="3200" dirty="0" smtClean="0"/>
          </a:p>
          <a:p>
            <a:endParaRPr lang="en-US" altLang="zh-TW" dirty="0" smtClean="0"/>
          </a:p>
        </p:txBody>
      </p:sp>
      <p:pic>
        <p:nvPicPr>
          <p:cNvPr id="5" name="Picture 2"/>
          <p:cNvPicPr>
            <a:picLocks noChangeAspect="1" noChangeArrowheads="1"/>
          </p:cNvPicPr>
          <p:nvPr/>
        </p:nvPicPr>
        <p:blipFill>
          <a:blip r:embed="rId3" cstate="print"/>
          <a:srcRect/>
          <a:stretch>
            <a:fillRect/>
          </a:stretch>
        </p:blipFill>
        <p:spPr bwMode="auto">
          <a:xfrm>
            <a:off x="500034" y="2071678"/>
            <a:ext cx="8143932" cy="954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248834" name="Picture 2"/>
          <p:cNvPicPr>
            <a:picLocks noGrp="1" noChangeAspect="1" noChangeArrowheads="1"/>
          </p:cNvPicPr>
          <p:nvPr>
            <p:ph idx="1"/>
          </p:nvPr>
        </p:nvPicPr>
        <p:blipFill>
          <a:blip r:embed="rId2" cstate="print"/>
          <a:srcRect/>
          <a:stretch>
            <a:fillRect/>
          </a:stretch>
        </p:blipFill>
        <p:spPr bwMode="auto">
          <a:xfrm>
            <a:off x="1928794" y="1125"/>
            <a:ext cx="5754649" cy="685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(1/3)</a:t>
            </a:r>
            <a:endParaRPr lang="zh-TW" altLang="en-US" dirty="0"/>
          </a:p>
        </p:txBody>
      </p:sp>
      <p:sp>
        <p:nvSpPr>
          <p:cNvPr id="5" name="內容版面配置區 4"/>
          <p:cNvSpPr>
            <a:spLocks noGrp="1"/>
          </p:cNvSpPr>
          <p:nvPr>
            <p:ph idx="1"/>
          </p:nvPr>
        </p:nvSpPr>
        <p:spPr/>
        <p:txBody>
          <a:bodyPr>
            <a:normAutofit lnSpcReduction="10000"/>
          </a:bodyPr>
          <a:lstStyle/>
          <a:p>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 ∆u) </a:t>
            </a:r>
            <a:r>
              <a:rPr lang="en-US" altLang="zh-TW" i="1" dirty="0" smtClean="0">
                <a:latin typeface="Calibri"/>
              </a:rPr>
              <a:t>≈</a:t>
            </a:r>
            <a:r>
              <a:rPr lang="en-US" altLang="zh-TW" i="1" dirty="0" smtClean="0"/>
              <a:t> I</a:t>
            </a:r>
            <a:r>
              <a:rPr lang="en-US" altLang="zh-TW" i="1" baseline="-25000" dirty="0" smtClean="0"/>
              <a:t>0</a:t>
            </a:r>
            <a:r>
              <a:rPr lang="en-US" altLang="zh-TW" i="1" dirty="0" smtClean="0"/>
              <a:t>(x</a:t>
            </a:r>
            <a:r>
              <a:rPr lang="en-US" altLang="zh-TW" i="1" baseline="-25000" dirty="0" smtClean="0"/>
              <a:t>i</a:t>
            </a:r>
            <a:r>
              <a:rPr lang="en-US" altLang="zh-TW" i="1" dirty="0" smtClean="0"/>
              <a:t>) +</a:t>
            </a:r>
            <a:r>
              <a:rPr lang="zh-TW" altLang="en-US" i="1" dirty="0" smtClean="0"/>
              <a:t> ∇ </a:t>
            </a:r>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a:t>
            </a:r>
            <a:r>
              <a:rPr lang="zh-TW" altLang="en-US" i="1" dirty="0" smtClean="0"/>
              <a:t>．</a:t>
            </a:r>
            <a:r>
              <a:rPr lang="en-US" altLang="zh-TW" i="1" dirty="0" smtClean="0"/>
              <a:t>∆u</a:t>
            </a:r>
          </a:p>
          <a:p>
            <a:endParaRPr lang="en-US" altLang="zh-TW" i="1" dirty="0" smtClean="0"/>
          </a:p>
          <a:p>
            <a:endParaRPr lang="en-US" altLang="zh-TW" i="1" dirty="0" smtClean="0"/>
          </a:p>
          <a:p>
            <a:endParaRPr lang="en-US" altLang="zh-TW" i="1" dirty="0" smtClean="0"/>
          </a:p>
          <a:p>
            <a:endParaRPr lang="en-US" altLang="zh-TW" i="1" dirty="0" smtClean="0"/>
          </a:p>
          <a:p>
            <a:endParaRPr lang="en-US" altLang="zh-TW" i="1" dirty="0" smtClean="0"/>
          </a:p>
          <a:p>
            <a:endParaRPr lang="en-US" altLang="zh-TW" i="1" dirty="0" smtClean="0"/>
          </a:p>
          <a:p>
            <a:r>
              <a:rPr lang="zh-TW" altLang="en-US" i="1" dirty="0" smtClean="0"/>
              <a:t>∇ </a:t>
            </a:r>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a:t>
            </a:r>
            <a:r>
              <a:rPr lang="en-US" altLang="zh-TW" dirty="0" smtClean="0"/>
              <a:t>: image gradient at </a:t>
            </a:r>
            <a:r>
              <a:rPr lang="en-US" altLang="zh-TW" i="1" dirty="0" smtClean="0"/>
              <a:t>x</a:t>
            </a:r>
            <a:r>
              <a:rPr lang="en-US" altLang="zh-TW" i="1" baseline="-25000" dirty="0" smtClean="0"/>
              <a:t>i</a:t>
            </a:r>
          </a:p>
          <a:p>
            <a:endParaRPr lang="zh-TW" altLang="en-US" dirty="0"/>
          </a:p>
        </p:txBody>
      </p:sp>
      <p:pic>
        <p:nvPicPr>
          <p:cNvPr id="6" name="Picture 2"/>
          <p:cNvPicPr>
            <a:picLocks noChangeAspect="1" noChangeArrowheads="1"/>
          </p:cNvPicPr>
          <p:nvPr/>
        </p:nvPicPr>
        <p:blipFill>
          <a:blip r:embed="rId3" cstate="print"/>
          <a:srcRect/>
          <a:stretch>
            <a:fillRect/>
          </a:stretch>
        </p:blipFill>
        <p:spPr bwMode="auto">
          <a:xfrm>
            <a:off x="357158" y="2285992"/>
            <a:ext cx="8334919" cy="2928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(2/3)</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Auto-correlation matrix </a:t>
            </a:r>
            <a:r>
              <a:rPr lang="en-US" altLang="zh-TW" i="1" dirty="0" smtClean="0"/>
              <a:t>A</a:t>
            </a:r>
            <a:r>
              <a:rPr lang="en-US" altLang="zh-TW" dirty="0" smtClean="0"/>
              <a:t>:</a:t>
            </a:r>
          </a:p>
          <a:p>
            <a:endParaRPr lang="en-US" altLang="zh-TW" dirty="0" smtClean="0"/>
          </a:p>
          <a:p>
            <a:endParaRPr lang="en-US" altLang="zh-TW" dirty="0" smtClean="0"/>
          </a:p>
          <a:p>
            <a:endParaRPr lang="en-US" altLang="zh-TW" dirty="0" smtClean="0"/>
          </a:p>
          <a:p>
            <a:r>
              <a:rPr lang="en-US" altLang="zh-TW" i="1" dirty="0" smtClean="0"/>
              <a:t>w</a:t>
            </a:r>
            <a:r>
              <a:rPr lang="en-US" altLang="zh-TW" dirty="0" smtClean="0"/>
              <a:t>: weighting kernel (from spatially varying weighting function)</a:t>
            </a:r>
          </a:p>
          <a:p>
            <a:r>
              <a:rPr lang="en-US" altLang="zh-TW" i="1" dirty="0" smtClean="0"/>
              <a:t>I</a:t>
            </a:r>
            <a:r>
              <a:rPr lang="en-US" altLang="zh-TW" i="1" baseline="-25000" dirty="0" smtClean="0"/>
              <a:t>x</a:t>
            </a:r>
            <a:r>
              <a:rPr lang="en-US" altLang="zh-TW" dirty="0" smtClean="0"/>
              <a:t>, </a:t>
            </a:r>
            <a:r>
              <a:rPr lang="en-US" altLang="zh-TW" i="1" dirty="0" err="1" smtClean="0"/>
              <a:t>I</a:t>
            </a:r>
            <a:r>
              <a:rPr lang="en-US" altLang="zh-TW" i="1" baseline="-25000" dirty="0" err="1" smtClean="0"/>
              <a:t>y</a:t>
            </a:r>
            <a:r>
              <a:rPr lang="en-US" altLang="zh-TW" dirty="0" smtClean="0"/>
              <a:t>: horizontal and vertical derivatives of Gaussians</a:t>
            </a:r>
            <a:endParaRPr lang="zh-TW" altLang="en-US" dirty="0"/>
          </a:p>
        </p:txBody>
      </p:sp>
      <p:pic>
        <p:nvPicPr>
          <p:cNvPr id="7" name="Picture 2"/>
          <p:cNvPicPr>
            <a:picLocks noChangeAspect="1" noChangeArrowheads="1"/>
          </p:cNvPicPr>
          <p:nvPr/>
        </p:nvPicPr>
        <p:blipFill>
          <a:blip r:embed="rId2" cstate="print"/>
          <a:srcRect/>
          <a:stretch>
            <a:fillRect/>
          </a:stretch>
        </p:blipFill>
        <p:spPr bwMode="auto">
          <a:xfrm>
            <a:off x="1214414" y="2428868"/>
            <a:ext cx="3857652" cy="1401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(3/3)</a:t>
            </a:r>
            <a:endParaRPr lang="zh-TW" altLang="en-US" dirty="0"/>
          </a:p>
        </p:txBody>
      </p:sp>
      <p:sp>
        <p:nvSpPr>
          <p:cNvPr id="3" name="內容版面配置區 2"/>
          <p:cNvSpPr>
            <a:spLocks noGrp="1"/>
          </p:cNvSpPr>
          <p:nvPr>
            <p:ph idx="1"/>
          </p:nvPr>
        </p:nvSpPr>
        <p:spPr/>
        <p:txBody>
          <a:bodyPr/>
          <a:lstStyle/>
          <a:p>
            <a:r>
              <a:rPr lang="en-US" altLang="zh-TW" dirty="0" smtClean="0"/>
              <a:t>Assume (</a:t>
            </a:r>
            <a:r>
              <a:rPr lang="el-GR" altLang="zh-TW" i="1" dirty="0" smtClean="0">
                <a:latin typeface="Calibri"/>
              </a:rPr>
              <a:t>λ</a:t>
            </a:r>
            <a:r>
              <a:rPr lang="en-US" altLang="zh-TW" i="1" baseline="-25000" dirty="0" smtClean="0"/>
              <a:t>0</a:t>
            </a:r>
            <a:r>
              <a:rPr lang="en-US" altLang="zh-TW" dirty="0" smtClean="0"/>
              <a:t>, </a:t>
            </a:r>
            <a:r>
              <a:rPr lang="el-GR" altLang="zh-TW" i="1" dirty="0" smtClean="0"/>
              <a:t>λ</a:t>
            </a:r>
            <a:r>
              <a:rPr lang="en-US" altLang="zh-TW" i="1" baseline="-25000" dirty="0" smtClean="0"/>
              <a:t>1</a:t>
            </a:r>
            <a:r>
              <a:rPr lang="en-US" altLang="zh-TW" dirty="0" smtClean="0"/>
              <a:t>) are two </a:t>
            </a:r>
            <a:r>
              <a:rPr lang="en-US" altLang="zh-TW" dirty="0" err="1" smtClean="0"/>
              <a:t>eigenvalues</a:t>
            </a:r>
            <a:r>
              <a:rPr lang="en-US" altLang="zh-TW" dirty="0" smtClean="0"/>
              <a:t> of </a:t>
            </a:r>
            <a:r>
              <a:rPr lang="en-US" altLang="zh-TW" i="1" dirty="0" smtClean="0"/>
              <a:t>A</a:t>
            </a:r>
            <a:r>
              <a:rPr lang="en-US" altLang="zh-TW" dirty="0" smtClean="0"/>
              <a:t> and </a:t>
            </a:r>
            <a:r>
              <a:rPr lang="el-GR" altLang="zh-TW" i="1" dirty="0" smtClean="0"/>
              <a:t>λ</a:t>
            </a:r>
            <a:r>
              <a:rPr lang="en-US" altLang="zh-TW" i="1" baseline="-25000" dirty="0" smtClean="0"/>
              <a:t>0 </a:t>
            </a:r>
            <a:r>
              <a:rPr lang="en-US" altLang="zh-TW" dirty="0" smtClean="0"/>
              <a:t>&lt;= </a:t>
            </a:r>
            <a:r>
              <a:rPr lang="el-GR" altLang="zh-TW" i="1" dirty="0" smtClean="0"/>
              <a:t>λ</a:t>
            </a:r>
            <a:r>
              <a:rPr lang="en-US" altLang="zh-TW" i="1" baseline="-25000" dirty="0" smtClean="0"/>
              <a:t>1</a:t>
            </a:r>
            <a:r>
              <a:rPr lang="en-US" altLang="zh-TW" dirty="0" smtClean="0"/>
              <a:t>.</a:t>
            </a:r>
          </a:p>
          <a:p>
            <a:r>
              <a:rPr lang="en-US" altLang="zh-TW" dirty="0" smtClean="0"/>
              <a:t>Since the larger uncertainty depends on the smaller </a:t>
            </a:r>
            <a:r>
              <a:rPr lang="en-US" altLang="zh-TW" dirty="0" err="1" smtClean="0"/>
              <a:t>eigenvalue</a:t>
            </a:r>
            <a:r>
              <a:rPr lang="en-US" altLang="zh-TW" dirty="0" smtClean="0"/>
              <a:t>, it makes sense to find maxima in the smaller </a:t>
            </a:r>
            <a:r>
              <a:rPr lang="en-US" altLang="zh-TW" dirty="0" err="1" smtClean="0"/>
              <a:t>eigenvalue</a:t>
            </a:r>
            <a:r>
              <a:rPr lang="en-US" altLang="zh-TW" dirty="0" smtClean="0"/>
              <a:t> to locate good features to track.</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Measurements (1/2)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Quantity proposed by Harris and Stephens:</a:t>
            </a:r>
          </a:p>
          <a:p>
            <a:endParaRPr lang="en-US" altLang="zh-TW" dirty="0" smtClean="0"/>
          </a:p>
          <a:p>
            <a:endParaRPr lang="en-US" altLang="zh-TW" dirty="0" smtClean="0"/>
          </a:p>
          <a:p>
            <a:r>
              <a:rPr lang="el-GR" altLang="zh-TW" i="1" dirty="0" smtClean="0"/>
              <a:t>α</a:t>
            </a:r>
            <a:r>
              <a:rPr lang="en-US" altLang="zh-TW" dirty="0" smtClean="0"/>
              <a:t> = 0.06</a:t>
            </a:r>
          </a:p>
          <a:p>
            <a:r>
              <a:rPr lang="en-US" altLang="zh-TW" dirty="0" smtClean="0"/>
              <a:t>No square roots</a:t>
            </a:r>
          </a:p>
          <a:p>
            <a:r>
              <a:rPr lang="en-US" altLang="zh-TW" dirty="0" smtClean="0"/>
              <a:t>It is still rotationally invariant and </a:t>
            </a:r>
            <a:r>
              <a:rPr lang="en-US" altLang="zh-TW" dirty="0" err="1" smtClean="0"/>
              <a:t>downweights</a:t>
            </a:r>
            <a:r>
              <a:rPr lang="en-US" altLang="zh-TW" dirty="0" smtClean="0"/>
              <a:t> edge-like features when </a:t>
            </a:r>
            <a:r>
              <a:rPr lang="el-GR" altLang="zh-TW" i="1" dirty="0" smtClean="0"/>
              <a:t>λ</a:t>
            </a:r>
            <a:r>
              <a:rPr lang="en-US" altLang="zh-TW" i="1" baseline="-25000" dirty="0" smtClean="0"/>
              <a:t>1</a:t>
            </a:r>
            <a:r>
              <a:rPr lang="el-GR" altLang="zh-TW" dirty="0" smtClean="0"/>
              <a:t> </a:t>
            </a:r>
            <a:r>
              <a:rPr lang="en-US" altLang="zh-TW" dirty="0" smtClean="0"/>
              <a:t>&gt;&gt; </a:t>
            </a:r>
            <a:r>
              <a:rPr lang="el-GR" altLang="zh-TW" i="1" dirty="0" smtClean="0"/>
              <a:t>λ</a:t>
            </a:r>
            <a:r>
              <a:rPr lang="en-US" altLang="zh-TW" i="1" baseline="-25000" dirty="0" smtClean="0"/>
              <a:t>0</a:t>
            </a:r>
            <a:r>
              <a:rPr lang="en-US" altLang="zh-TW" dirty="0" smtClean="0"/>
              <a:t>.</a:t>
            </a:r>
            <a:r>
              <a:rPr lang="en-US" altLang="zh-TW" baseline="-25000" dirty="0" smtClean="0"/>
              <a:t> </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785786" y="2428868"/>
            <a:ext cx="7304307" cy="852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Measurements (2/2)</a:t>
            </a:r>
            <a:endParaRPr lang="zh-TW" altLang="en-US" dirty="0"/>
          </a:p>
        </p:txBody>
      </p:sp>
      <p:sp>
        <p:nvSpPr>
          <p:cNvPr id="3" name="內容版面配置區 2"/>
          <p:cNvSpPr>
            <a:spLocks noGrp="1"/>
          </p:cNvSpPr>
          <p:nvPr>
            <p:ph idx="1"/>
          </p:nvPr>
        </p:nvSpPr>
        <p:spPr/>
        <p:txBody>
          <a:bodyPr/>
          <a:lstStyle/>
          <a:p>
            <a:r>
              <a:rPr lang="en-US" altLang="zh-TW" dirty="0" smtClean="0"/>
              <a:t>Quantity proposed by Brown, </a:t>
            </a:r>
            <a:r>
              <a:rPr lang="en-US" altLang="zh-TW" dirty="0" err="1" smtClean="0"/>
              <a:t>Szeliski</a:t>
            </a:r>
            <a:r>
              <a:rPr lang="en-US" altLang="zh-TW" dirty="0" smtClean="0"/>
              <a:t>, and Winder:</a:t>
            </a:r>
          </a:p>
          <a:p>
            <a:endParaRPr lang="en-US" altLang="zh-TW" dirty="0" smtClean="0"/>
          </a:p>
          <a:p>
            <a:endParaRPr lang="en-US" altLang="zh-TW" dirty="0" smtClean="0"/>
          </a:p>
          <a:p>
            <a:r>
              <a:rPr lang="en-US" altLang="zh-TW" dirty="0" smtClean="0"/>
              <a:t>It can be used when </a:t>
            </a:r>
            <a:r>
              <a:rPr lang="el-GR" altLang="zh-TW" i="1" dirty="0" smtClean="0"/>
              <a:t>λ</a:t>
            </a:r>
            <a:r>
              <a:rPr lang="en-US" altLang="zh-TW" i="1" baseline="-25000" dirty="0" smtClean="0"/>
              <a:t>1</a:t>
            </a:r>
            <a:r>
              <a:rPr lang="el-GR" altLang="zh-TW" dirty="0" smtClean="0"/>
              <a:t> </a:t>
            </a:r>
            <a:r>
              <a:rPr lang="en-US" altLang="zh-TW" i="1" dirty="0" smtClean="0"/>
              <a:t>≈</a:t>
            </a:r>
            <a:r>
              <a:rPr lang="en-US" altLang="zh-TW" dirty="0" smtClean="0"/>
              <a:t> </a:t>
            </a:r>
            <a:r>
              <a:rPr lang="el-GR" altLang="zh-TW" i="1" dirty="0" smtClean="0"/>
              <a:t>λ</a:t>
            </a:r>
            <a:r>
              <a:rPr lang="en-US" altLang="zh-TW" i="1" baseline="-25000" dirty="0" smtClean="0"/>
              <a:t>0</a:t>
            </a:r>
            <a:r>
              <a:rPr lang="en-US" altLang="zh-TW" dirty="0" smtClean="0"/>
              <a:t>.</a:t>
            </a:r>
          </a:p>
        </p:txBody>
      </p:sp>
      <p:pic>
        <p:nvPicPr>
          <p:cNvPr id="6" name="Picture 2"/>
          <p:cNvPicPr>
            <a:picLocks noChangeAspect="1" noChangeArrowheads="1"/>
          </p:cNvPicPr>
          <p:nvPr/>
        </p:nvPicPr>
        <p:blipFill>
          <a:blip r:embed="rId3" cstate="print"/>
          <a:srcRect/>
          <a:stretch>
            <a:fillRect/>
          </a:stretch>
        </p:blipFill>
        <p:spPr bwMode="auto">
          <a:xfrm>
            <a:off x="2571736" y="2571744"/>
            <a:ext cx="3317434" cy="1314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Basic Feature Detection Algorithm (1/2)</a:t>
            </a:r>
            <a:endParaRPr lang="zh-TW" altLang="en-US" dirty="0"/>
          </a:p>
        </p:txBody>
      </p:sp>
      <p:sp>
        <p:nvSpPr>
          <p:cNvPr id="3" name="內容版面配置區 2"/>
          <p:cNvSpPr>
            <a:spLocks noGrp="1"/>
          </p:cNvSpPr>
          <p:nvPr>
            <p:ph idx="1"/>
          </p:nvPr>
        </p:nvSpPr>
        <p:spPr/>
        <p:txBody>
          <a:bodyPr/>
          <a:lstStyle/>
          <a:p>
            <a:r>
              <a:rPr lang="en-US" altLang="zh-TW" dirty="0" smtClean="0"/>
              <a:t>Step 1: Compute the horizontal and vertical derivatives of the image </a:t>
            </a:r>
            <a:r>
              <a:rPr lang="en-US" altLang="zh-TW" i="1" dirty="0" smtClean="0"/>
              <a:t>I</a:t>
            </a:r>
            <a:r>
              <a:rPr lang="en-US" altLang="zh-TW" i="1" baseline="-25000" dirty="0" smtClean="0"/>
              <a:t>x</a:t>
            </a:r>
            <a:r>
              <a:rPr lang="en-US" altLang="zh-TW" dirty="0" smtClean="0"/>
              <a:t> and </a:t>
            </a:r>
            <a:r>
              <a:rPr lang="en-US" altLang="zh-TW" i="1" dirty="0" err="1" smtClean="0"/>
              <a:t>I</a:t>
            </a:r>
            <a:r>
              <a:rPr lang="en-US" altLang="zh-TW" i="1" baseline="-25000" dirty="0" err="1" smtClean="0"/>
              <a:t>y</a:t>
            </a:r>
            <a:r>
              <a:rPr lang="en-US" altLang="zh-TW" dirty="0" smtClean="0"/>
              <a:t> by convolving the original image with derivatives of Gaussians.</a:t>
            </a:r>
          </a:p>
          <a:p>
            <a:r>
              <a:rPr lang="en-US" altLang="zh-TW" dirty="0" smtClean="0"/>
              <a:t>Step 2: Compute the three images (</a:t>
            </a:r>
            <a:r>
              <a:rPr lang="en-US" altLang="zh-TW" i="1" dirty="0" smtClean="0"/>
              <a:t>I</a:t>
            </a:r>
            <a:r>
              <a:rPr lang="en-US" altLang="zh-TW" i="1" baseline="-25000" dirty="0" smtClean="0"/>
              <a:t>x</a:t>
            </a:r>
            <a:r>
              <a:rPr lang="en-US" altLang="zh-TW" i="1" baseline="30000" dirty="0" smtClean="0"/>
              <a:t>2</a:t>
            </a:r>
            <a:r>
              <a:rPr lang="en-US" altLang="zh-TW" dirty="0" smtClean="0"/>
              <a:t>,</a:t>
            </a:r>
            <a:r>
              <a:rPr lang="en-US" altLang="zh-TW" i="1" dirty="0" smtClean="0"/>
              <a:t> </a:t>
            </a:r>
            <a:r>
              <a:rPr lang="en-US" altLang="zh-TW" i="1" dirty="0" err="1" smtClean="0"/>
              <a:t>I</a:t>
            </a:r>
            <a:r>
              <a:rPr lang="en-US" altLang="zh-TW" i="1" baseline="-25000" dirty="0" err="1" smtClean="0"/>
              <a:t>y</a:t>
            </a:r>
            <a:r>
              <a:rPr lang="en-US" altLang="zh-TW" i="1" baseline="-25000" dirty="0" smtClean="0"/>
              <a:t> </a:t>
            </a:r>
            <a:r>
              <a:rPr lang="en-US" altLang="zh-TW" i="1" baseline="30000" dirty="0" smtClean="0"/>
              <a:t>2</a:t>
            </a:r>
            <a:r>
              <a:rPr lang="en-US" altLang="zh-TW" dirty="0" smtClean="0"/>
              <a:t>,</a:t>
            </a:r>
            <a:r>
              <a:rPr lang="en-US" altLang="zh-TW" i="1" dirty="0" smtClean="0"/>
              <a:t> </a:t>
            </a:r>
            <a:r>
              <a:rPr lang="en-US" altLang="zh-TW" i="1" dirty="0" err="1" smtClean="0"/>
              <a:t>I</a:t>
            </a:r>
            <a:r>
              <a:rPr lang="en-US" altLang="zh-TW" i="1" baseline="-25000" dirty="0" err="1" smtClean="0"/>
              <a:t>x</a:t>
            </a:r>
            <a:r>
              <a:rPr lang="en-US" altLang="zh-TW" i="1" dirty="0" err="1" smtClean="0"/>
              <a:t>I</a:t>
            </a:r>
            <a:r>
              <a:rPr lang="en-US" altLang="zh-TW" i="1" baseline="-25000" dirty="0" err="1" smtClean="0"/>
              <a:t>y</a:t>
            </a:r>
            <a:r>
              <a:rPr lang="en-US" altLang="zh-TW" dirty="0" smtClean="0"/>
              <a:t>) corresponding to the outer products of these gradients.</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Basic Feature Detection Algorithm (2/2)</a:t>
            </a:r>
            <a:endParaRPr lang="zh-TW" altLang="en-US" dirty="0"/>
          </a:p>
        </p:txBody>
      </p:sp>
      <p:sp>
        <p:nvSpPr>
          <p:cNvPr id="3" name="內容版面配置區 2"/>
          <p:cNvSpPr>
            <a:spLocks noGrp="1"/>
          </p:cNvSpPr>
          <p:nvPr>
            <p:ph idx="1"/>
          </p:nvPr>
        </p:nvSpPr>
        <p:spPr/>
        <p:txBody>
          <a:bodyPr/>
          <a:lstStyle/>
          <a:p>
            <a:r>
              <a:rPr lang="en-US" altLang="zh-TW" dirty="0" smtClean="0"/>
              <a:t>Step 3: Convolve each of these images with a larger Gaussian (the weighting kernel).</a:t>
            </a:r>
          </a:p>
          <a:p>
            <a:r>
              <a:rPr lang="en-US" altLang="zh-TW" dirty="0" smtClean="0"/>
              <a:t>Step 4: Compute a scalar interest measure using one of the formulas discussed above.</a:t>
            </a:r>
          </a:p>
          <a:p>
            <a:r>
              <a:rPr lang="en-US" altLang="zh-TW" dirty="0" smtClean="0"/>
              <a:t>Step 5: Find local maxima above a certain threshold and report them as detected feature point locations.</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Adaptive Non-maximal Suppression (ANMS) (1/2)</a:t>
            </a:r>
            <a:endParaRPr lang="zh-TW" altLang="en-US" dirty="0"/>
          </a:p>
        </p:txBody>
      </p:sp>
      <p:sp>
        <p:nvSpPr>
          <p:cNvPr id="3" name="內容版面配置區 2"/>
          <p:cNvSpPr>
            <a:spLocks noGrp="1"/>
          </p:cNvSpPr>
          <p:nvPr>
            <p:ph idx="1"/>
          </p:nvPr>
        </p:nvSpPr>
        <p:spPr/>
        <p:txBody>
          <a:bodyPr/>
          <a:lstStyle/>
          <a:p>
            <a:r>
              <a:rPr lang="en-US" altLang="zh-TW" dirty="0" smtClean="0"/>
              <a:t>Simply finding local maxima -&gt; uneven distribution of feature points</a:t>
            </a:r>
          </a:p>
          <a:p>
            <a:r>
              <a:rPr lang="en-US" altLang="zh-TW" dirty="0" smtClean="0"/>
              <a:t>Detect features that are:</a:t>
            </a:r>
          </a:p>
          <a:p>
            <a:pPr lvl="1"/>
            <a:r>
              <a:rPr lang="en-US" altLang="zh-TW" dirty="0" smtClean="0"/>
              <a:t>Local maxima</a:t>
            </a:r>
          </a:p>
          <a:p>
            <a:pPr lvl="1"/>
            <a:r>
              <a:rPr lang="en-US" altLang="zh-TW" dirty="0" smtClean="0"/>
              <a:t>Response value is greater than all of its neighbors within a radius </a:t>
            </a:r>
            <a:r>
              <a:rPr lang="en-US" altLang="zh-TW" i="1" dirty="0" smtClean="0"/>
              <a:t>r</a:t>
            </a:r>
            <a:endParaRPr lang="zh-TW" alt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(1/3)</a:t>
            </a:r>
            <a:endParaRPr lang="zh-TW" altLang="en-US" dirty="0"/>
          </a:p>
        </p:txBody>
      </p:sp>
      <p:sp>
        <p:nvSpPr>
          <p:cNvPr id="3" name="內容版面配置區 2"/>
          <p:cNvSpPr>
            <a:spLocks noGrp="1"/>
          </p:cNvSpPr>
          <p:nvPr>
            <p:ph idx="1"/>
          </p:nvPr>
        </p:nvSpPr>
        <p:spPr/>
        <p:txBody>
          <a:bodyPr/>
          <a:lstStyle/>
          <a:p>
            <a:r>
              <a:rPr lang="en-US" altLang="zh-TW" dirty="0" smtClean="0"/>
              <a:t>4.1 Points and Patches</a:t>
            </a:r>
          </a:p>
          <a:p>
            <a:r>
              <a:rPr lang="en-US" altLang="zh-TW" dirty="0" smtClean="0"/>
              <a:t>4.2 Edges</a:t>
            </a:r>
          </a:p>
          <a:p>
            <a:r>
              <a:rPr lang="en-US" altLang="zh-TW" dirty="0" smtClean="0"/>
              <a:t>4.3 Lines</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Adaptive Non-maximal Suppression (ANMS) (2/2)</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1571604" y="1501982"/>
            <a:ext cx="6072230" cy="5356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Measuring Repeatability</a:t>
            </a:r>
            <a:endParaRPr lang="zh-TW" altLang="en-US" dirty="0"/>
          </a:p>
        </p:txBody>
      </p:sp>
      <p:sp>
        <p:nvSpPr>
          <p:cNvPr id="3" name="內容版面配置區 2"/>
          <p:cNvSpPr>
            <a:spLocks noGrp="1"/>
          </p:cNvSpPr>
          <p:nvPr>
            <p:ph idx="1"/>
          </p:nvPr>
        </p:nvSpPr>
        <p:spPr/>
        <p:txBody>
          <a:bodyPr/>
          <a:lstStyle/>
          <a:p>
            <a:r>
              <a:rPr lang="en-US" altLang="zh-TW" dirty="0" smtClean="0"/>
              <a:t>Which feature points should we use among the large number of detected feature points?</a:t>
            </a:r>
          </a:p>
          <a:p>
            <a:r>
              <a:rPr lang="en-US" altLang="zh-TW" dirty="0" smtClean="0"/>
              <a:t>Measure repeatability after applying rotations, scale changes, illumination changes, viewpoint changes, and adding noise.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Invariance (1/2)</a:t>
            </a:r>
            <a:endParaRPr lang="zh-TW" altLang="en-US" dirty="0"/>
          </a:p>
        </p:txBody>
      </p:sp>
      <p:sp>
        <p:nvSpPr>
          <p:cNvPr id="3" name="內容版面配置區 2"/>
          <p:cNvSpPr>
            <a:spLocks noGrp="1"/>
          </p:cNvSpPr>
          <p:nvPr>
            <p:ph idx="1"/>
          </p:nvPr>
        </p:nvSpPr>
        <p:spPr/>
        <p:txBody>
          <a:bodyPr/>
          <a:lstStyle/>
          <a:p>
            <a:r>
              <a:rPr lang="en-US" altLang="zh-TW" dirty="0" smtClean="0"/>
              <a:t>Problem: if no good feature points in image?</a:t>
            </a:r>
          </a:p>
          <a:p>
            <a:r>
              <a:rPr lang="en-US" altLang="zh-TW" dirty="0" smtClean="0"/>
              <a:t>Solution: multi-scale</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071538" y="2714620"/>
            <a:ext cx="6871027"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Invariance (2/2)</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cstate="print"/>
          <a:srcRect/>
          <a:stretch>
            <a:fillRect/>
          </a:stretch>
        </p:blipFill>
        <p:spPr bwMode="auto">
          <a:xfrm>
            <a:off x="-1" y="1938985"/>
            <a:ext cx="9144001" cy="3785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4.1.2 Feature Descriptors</a:t>
            </a:r>
            <a:endParaRPr lang="zh-TW" altLang="en-US" dirty="0"/>
          </a:p>
        </p:txBody>
      </p:sp>
      <p:sp>
        <p:nvSpPr>
          <p:cNvPr id="3" name="內容版面配置區 2"/>
          <p:cNvSpPr>
            <a:spLocks noGrp="1"/>
          </p:cNvSpPr>
          <p:nvPr>
            <p:ph idx="1"/>
          </p:nvPr>
        </p:nvSpPr>
        <p:spPr/>
        <p:txBody>
          <a:bodyPr>
            <a:normAutofit lnSpcReduction="10000"/>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Sum of squared difference</a:t>
            </a:r>
          </a:p>
          <a:p>
            <a:r>
              <a:rPr lang="en-US" altLang="zh-TW" dirty="0" smtClean="0"/>
              <a:t>Normalized cross-correlation (Chapter 8)</a:t>
            </a:r>
          </a:p>
          <a:p>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 y="1428736"/>
            <a:ext cx="9144001" cy="3100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Scale Invariant Feature Transform (SIFT)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642910" y="1428736"/>
            <a:ext cx="7867895" cy="52054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Multi-scale Oriented Patches (MSOP)</a:t>
            </a:r>
            <a:endParaRPr lang="zh-TW" altLang="en-US" dirty="0"/>
          </a:p>
        </p:txBody>
      </p:sp>
      <p:sp>
        <p:nvSpPr>
          <p:cNvPr id="3" name="內容版面配置區 2"/>
          <p:cNvSpPr>
            <a:spLocks noGrp="1"/>
          </p:cNvSpPr>
          <p:nvPr>
            <p:ph idx="1"/>
          </p:nvPr>
        </p:nvSpPr>
        <p:spPr/>
        <p:txBody>
          <a:bodyPr/>
          <a:lstStyle/>
          <a:p>
            <a:r>
              <a:rPr lang="en-US" altLang="zh-TW" dirty="0" smtClean="0"/>
              <a:t>Simpler SIFT, without every scale </a:t>
            </a:r>
            <a:r>
              <a:rPr lang="en-US" altLang="zh-TW" dirty="0" err="1" smtClean="0"/>
              <a:t>DoGs</a:t>
            </a:r>
            <a:endParaRPr lang="en-US" altLang="zh-TW" dirty="0" smtClean="0"/>
          </a:p>
          <a:p>
            <a:r>
              <a:rPr lang="en-US" altLang="zh-TW" dirty="0" smtClean="0"/>
              <a:t>Used on image stitching, and so on</a:t>
            </a:r>
          </a:p>
          <a:p>
            <a:r>
              <a:rPr lang="en-US" altLang="zh-TW" dirty="0" smtClean="0"/>
              <a:t>Detector: Harris corner detector</a:t>
            </a:r>
          </a:p>
          <a:p>
            <a:r>
              <a:rPr lang="en-US" altLang="zh-TW" dirty="0" smtClean="0"/>
              <a:t>Multi-scale -&gt; make program </a:t>
            </a:r>
            <a:r>
              <a:rPr lang="en-US" altLang="zh-TW" dirty="0" smtClean="0"/>
              <a:t>robust</a:t>
            </a:r>
          </a:p>
          <a:p>
            <a:r>
              <a:rPr lang="en-US" altLang="zh-TW" dirty="0" err="1" smtClean="0"/>
              <a:t>DoG</a:t>
            </a:r>
            <a:r>
              <a:rPr lang="en-US" altLang="zh-TW" dirty="0" smtClean="0"/>
              <a:t>: Difference of Gaussian</a:t>
            </a:r>
            <a:endParaRPr lang="en-US" altLang="zh-TW"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Orientation Estimation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0" y="1714488"/>
            <a:ext cx="9144000" cy="43627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Gradient Location-orientation Histogram (GLOH)</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500034" y="1571612"/>
            <a:ext cx="8267700" cy="508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Maximally Stable </a:t>
            </a:r>
            <a:r>
              <a:rPr lang="en-US" altLang="zh-TW" dirty="0" err="1" smtClean="0"/>
              <a:t>Extremal</a:t>
            </a:r>
            <a:r>
              <a:rPr lang="en-US" altLang="zh-TW" dirty="0" smtClean="0"/>
              <a:t> Region (MSER)</a:t>
            </a:r>
            <a:endParaRPr lang="zh-TW" altLang="en-US" dirty="0"/>
          </a:p>
        </p:txBody>
      </p:sp>
      <p:sp>
        <p:nvSpPr>
          <p:cNvPr id="3" name="內容版面配置區 2"/>
          <p:cNvSpPr>
            <a:spLocks noGrp="1"/>
          </p:cNvSpPr>
          <p:nvPr>
            <p:ph idx="1"/>
          </p:nvPr>
        </p:nvSpPr>
        <p:spPr/>
        <p:txBody>
          <a:bodyPr/>
          <a:lstStyle/>
          <a:p>
            <a:r>
              <a:rPr lang="en-US" altLang="zh-TW" dirty="0" smtClean="0"/>
              <a:t>Only work for grayscale images</a:t>
            </a:r>
          </a:p>
          <a:p>
            <a:r>
              <a:rPr lang="en-US" altLang="zh-TW" dirty="0" smtClean="0"/>
              <a:t>Incrementally add pixels as the threshold is changed.</a:t>
            </a:r>
          </a:p>
          <a:p>
            <a:r>
              <a:rPr lang="en-US" altLang="zh-TW" dirty="0" smtClean="0"/>
              <a:t>Maximally stable: changing rate of area with respect to the threshold is minimal</a:t>
            </a:r>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0" y="4357694"/>
            <a:ext cx="9144000" cy="2296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(2/3)</a:t>
            </a:r>
            <a:endParaRPr lang="zh-TW" altLang="en-US" dirty="0"/>
          </a:p>
        </p:txBody>
      </p:sp>
      <p:pic>
        <p:nvPicPr>
          <p:cNvPr id="4" name="內容版面配置區 3" descr="未命名.JPG"/>
          <p:cNvPicPr>
            <a:picLocks noGrp="1" noChangeAspect="1"/>
          </p:cNvPicPr>
          <p:nvPr>
            <p:ph idx="1"/>
          </p:nvPr>
        </p:nvPicPr>
        <p:blipFill>
          <a:blip r:embed="rId2" cstate="print"/>
          <a:stretch>
            <a:fillRect/>
          </a:stretch>
        </p:blipFill>
        <p:spPr>
          <a:xfrm>
            <a:off x="1714480" y="1291868"/>
            <a:ext cx="5929354" cy="556613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4.1.3 Feature Matching</a:t>
            </a:r>
            <a:endParaRPr lang="zh-TW" altLang="en-US" dirty="0"/>
          </a:p>
        </p:txBody>
      </p:sp>
      <p:sp>
        <p:nvSpPr>
          <p:cNvPr id="3" name="內容版面配置區 2"/>
          <p:cNvSpPr>
            <a:spLocks noGrp="1"/>
          </p:cNvSpPr>
          <p:nvPr>
            <p:ph idx="1"/>
          </p:nvPr>
        </p:nvSpPr>
        <p:spPr/>
        <p:txBody>
          <a:bodyPr/>
          <a:lstStyle/>
          <a:p>
            <a:r>
              <a:rPr lang="en-US" altLang="zh-TW" dirty="0" smtClean="0"/>
              <a:t>Two subjects:</a:t>
            </a:r>
          </a:p>
          <a:p>
            <a:pPr lvl="1"/>
            <a:r>
              <a:rPr lang="en-US" altLang="zh-TW" dirty="0" smtClean="0"/>
              <a:t>select a matching strategy</a:t>
            </a:r>
          </a:p>
          <a:p>
            <a:pPr lvl="1"/>
            <a:r>
              <a:rPr lang="en-US" altLang="zh-TW" dirty="0" smtClean="0"/>
              <a:t>devise efficient data structures and algorithms to perform this matching</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(1/7)</a:t>
            </a:r>
            <a:endParaRPr lang="zh-TW" altLang="en-US" dirty="0"/>
          </a:p>
        </p:txBody>
      </p:sp>
      <p:sp>
        <p:nvSpPr>
          <p:cNvPr id="3" name="內容版面配置區 2"/>
          <p:cNvSpPr>
            <a:spLocks noGrp="1"/>
          </p:cNvSpPr>
          <p:nvPr>
            <p:ph idx="1"/>
          </p:nvPr>
        </p:nvSpPr>
        <p:spPr/>
        <p:txBody>
          <a:bodyPr/>
          <a:lstStyle/>
          <a:p>
            <a:r>
              <a:rPr lang="en-US" altLang="zh-TW" dirty="0" smtClean="0"/>
              <a:t>Simplest method: set a distance threshold and match within this threshold.</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714348" y="2643182"/>
            <a:ext cx="7592189" cy="40719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(2/7)</a:t>
            </a:r>
            <a:endParaRPr lang="zh-TW" altLang="en-US" dirty="0"/>
          </a:p>
        </p:txBody>
      </p:sp>
      <p:sp>
        <p:nvSpPr>
          <p:cNvPr id="3" name="內容版面配置區 2"/>
          <p:cNvSpPr>
            <a:spLocks noGrp="1"/>
          </p:cNvSpPr>
          <p:nvPr>
            <p:ph idx="1"/>
          </p:nvPr>
        </p:nvSpPr>
        <p:spPr/>
        <p:txBody>
          <a:bodyPr/>
          <a:lstStyle/>
          <a:p>
            <a:r>
              <a:rPr lang="en-US" altLang="zh-TW" dirty="0" smtClean="0"/>
              <a:t>Confusion matrix to estimate performance:</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0" y="2357430"/>
            <a:ext cx="9119037" cy="40052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(3/7)</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857224" y="1280474"/>
            <a:ext cx="7786742" cy="5577526"/>
          </a:xfrm>
          <a:prstGeom prst="rect">
            <a:avLst/>
          </a:prstGeom>
          <a:noFill/>
          <a:ln w="9525">
            <a:noFill/>
            <a:miter lim="800000"/>
            <a:headEnd/>
            <a:tailEnd/>
          </a:ln>
          <a:effectLst/>
        </p:spPr>
      </p:pic>
      <p:sp>
        <p:nvSpPr>
          <p:cNvPr id="5" name="文字方塊 4"/>
          <p:cNvSpPr txBox="1"/>
          <p:nvPr/>
        </p:nvSpPr>
        <p:spPr>
          <a:xfrm>
            <a:off x="4000496" y="1571612"/>
            <a:ext cx="51435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2400" dirty="0" smtClean="0"/>
              <a:t>ROC: Receiver Operating Characteristic</a:t>
            </a:r>
            <a:endParaRPr lang="zh-TW"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(4/7)</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Other methods:</a:t>
            </a:r>
          </a:p>
          <a:p>
            <a:pPr lvl="1"/>
            <a:r>
              <a:rPr lang="en-US" altLang="zh-TW" dirty="0" smtClean="0"/>
              <a:t>Nearest neighbor</a:t>
            </a:r>
          </a:p>
          <a:p>
            <a:pPr lvl="1"/>
            <a:r>
              <a:rPr lang="en-US" altLang="zh-TW" dirty="0" smtClean="0"/>
              <a:t>Nearest neighbor distance ratio</a:t>
            </a:r>
          </a:p>
          <a:p>
            <a:r>
              <a:rPr lang="en-US" altLang="zh-TW" dirty="0" smtClean="0"/>
              <a:t>Nearest neighbor distance ratio (NNDR):</a:t>
            </a:r>
          </a:p>
          <a:p>
            <a:endParaRPr lang="en-US" altLang="zh-TW" dirty="0" smtClean="0"/>
          </a:p>
          <a:p>
            <a:endParaRPr lang="en-US" altLang="zh-TW" dirty="0" smtClean="0"/>
          </a:p>
          <a:p>
            <a:pPr lvl="1"/>
            <a:r>
              <a:rPr lang="en-US" altLang="zh-TW" i="1" dirty="0" smtClean="0"/>
              <a:t>d</a:t>
            </a:r>
            <a:r>
              <a:rPr lang="en-US" altLang="zh-TW" i="1" baseline="-25000" dirty="0" smtClean="0"/>
              <a:t>1</a:t>
            </a:r>
            <a:r>
              <a:rPr lang="en-US" altLang="zh-TW" dirty="0" smtClean="0"/>
              <a:t>, </a:t>
            </a:r>
            <a:r>
              <a:rPr lang="en-US" altLang="zh-TW" i="1" dirty="0" smtClean="0"/>
              <a:t>d</a:t>
            </a:r>
            <a:r>
              <a:rPr lang="en-US" altLang="zh-TW" i="1" baseline="-25000" dirty="0" smtClean="0"/>
              <a:t>2</a:t>
            </a:r>
            <a:r>
              <a:rPr lang="en-US" altLang="zh-TW" dirty="0" smtClean="0"/>
              <a:t>: nearest and second nearest distances</a:t>
            </a:r>
          </a:p>
          <a:p>
            <a:pPr lvl="1"/>
            <a:r>
              <a:rPr lang="en-US" altLang="zh-TW" i="1" dirty="0" smtClean="0"/>
              <a:t>D</a:t>
            </a:r>
            <a:r>
              <a:rPr lang="en-US" altLang="zh-TW" i="1" baseline="-25000" dirty="0" smtClean="0"/>
              <a:t>A</a:t>
            </a:r>
            <a:r>
              <a:rPr lang="en-US" altLang="zh-TW" dirty="0" smtClean="0"/>
              <a:t>: the target descriptor</a:t>
            </a:r>
          </a:p>
          <a:p>
            <a:pPr lvl="1"/>
            <a:r>
              <a:rPr lang="en-US" altLang="zh-TW" i="1" dirty="0" smtClean="0"/>
              <a:t>D</a:t>
            </a:r>
            <a:r>
              <a:rPr lang="en-US" altLang="zh-TW" i="1" baseline="-25000" dirty="0" smtClean="0"/>
              <a:t>B</a:t>
            </a:r>
            <a:r>
              <a:rPr lang="en-US" altLang="zh-TW" dirty="0" smtClean="0"/>
              <a:t> and </a:t>
            </a:r>
            <a:r>
              <a:rPr lang="en-US" altLang="zh-TW" i="1" dirty="0" smtClean="0"/>
              <a:t>D</a:t>
            </a:r>
            <a:r>
              <a:rPr lang="en-US" altLang="zh-TW" i="1" baseline="-25000" dirty="0" smtClean="0"/>
              <a:t>C</a:t>
            </a:r>
            <a:r>
              <a:rPr lang="en-US" altLang="zh-TW" dirty="0" smtClean="0"/>
              <a:t>: closest two neighbors of </a:t>
            </a:r>
            <a:r>
              <a:rPr lang="en-US" altLang="zh-TW" i="1" dirty="0" smtClean="0"/>
              <a:t>D</a:t>
            </a:r>
            <a:r>
              <a:rPr lang="en-US" altLang="zh-TW" i="1" baseline="-25000" dirty="0" smtClean="0"/>
              <a:t>A</a:t>
            </a:r>
            <a:endParaRPr lang="en-US" altLang="zh-TW" i="1" dirty="0" smtClean="0"/>
          </a:p>
        </p:txBody>
      </p:sp>
      <p:pic>
        <p:nvPicPr>
          <p:cNvPr id="4098" name="Picture 2"/>
          <p:cNvPicPr>
            <a:picLocks noChangeAspect="1" noChangeArrowheads="1"/>
          </p:cNvPicPr>
          <p:nvPr/>
        </p:nvPicPr>
        <p:blipFill>
          <a:blip r:embed="rId2" cstate="print"/>
          <a:srcRect/>
          <a:stretch>
            <a:fillRect/>
          </a:stretch>
        </p:blipFill>
        <p:spPr bwMode="auto">
          <a:xfrm>
            <a:off x="2285984" y="3714752"/>
            <a:ext cx="3495527" cy="866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(5/7)</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cstate="print"/>
          <a:srcRect/>
          <a:stretch>
            <a:fillRect/>
          </a:stretch>
        </p:blipFill>
        <p:spPr bwMode="auto">
          <a:xfrm>
            <a:off x="428596" y="1428736"/>
            <a:ext cx="8440027" cy="5014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(6/7)</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6149" name="Picture 5"/>
          <p:cNvPicPr>
            <a:picLocks noChangeAspect="1" noChangeArrowheads="1"/>
          </p:cNvPicPr>
          <p:nvPr/>
        </p:nvPicPr>
        <p:blipFill>
          <a:blip r:embed="rId2" cstate="print"/>
          <a:srcRect/>
          <a:stretch>
            <a:fillRect/>
          </a:stretch>
        </p:blipFill>
        <p:spPr bwMode="auto">
          <a:xfrm>
            <a:off x="1285852" y="1214422"/>
            <a:ext cx="6612779"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(7/7)</a:t>
            </a:r>
            <a:endParaRPr lang="zh-TW" altLang="en-US" dirty="0"/>
          </a:p>
        </p:txBody>
      </p:sp>
      <p:sp>
        <p:nvSpPr>
          <p:cNvPr id="3" name="內容版面配置區 2"/>
          <p:cNvSpPr>
            <a:spLocks noGrp="1"/>
          </p:cNvSpPr>
          <p:nvPr>
            <p:ph idx="1"/>
          </p:nvPr>
        </p:nvSpPr>
        <p:spPr/>
        <p:txBody>
          <a:bodyPr/>
          <a:lstStyle/>
          <a:p>
            <a:r>
              <a:rPr lang="en-US" altLang="zh-TW" dirty="0" smtClean="0"/>
              <a:t>Indexing structures:</a:t>
            </a:r>
          </a:p>
          <a:p>
            <a:pPr lvl="1"/>
            <a:r>
              <a:rPr lang="en-US" altLang="zh-TW" dirty="0" smtClean="0"/>
              <a:t>Multi-dimensional search tree</a:t>
            </a:r>
          </a:p>
          <a:p>
            <a:pPr lvl="1"/>
            <a:r>
              <a:rPr lang="en-US" altLang="zh-TW" dirty="0" smtClean="0"/>
              <a:t>Multi-dimensional hashing</a:t>
            </a:r>
            <a:endParaRPr lang="zh-TW" altLang="en-US" dirty="0"/>
          </a:p>
        </p:txBody>
      </p:sp>
      <p:pic>
        <p:nvPicPr>
          <p:cNvPr id="7170" name="Picture 2"/>
          <p:cNvPicPr>
            <a:picLocks noChangeAspect="1" noChangeArrowheads="1"/>
          </p:cNvPicPr>
          <p:nvPr/>
        </p:nvPicPr>
        <p:blipFill>
          <a:blip r:embed="rId2" cstate="print"/>
          <a:srcRect/>
          <a:stretch>
            <a:fillRect/>
          </a:stretch>
        </p:blipFill>
        <p:spPr bwMode="auto">
          <a:xfrm>
            <a:off x="2000232" y="3264422"/>
            <a:ext cx="5000660" cy="359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4.1.4 Feature Tracking (1/3)</a:t>
            </a:r>
            <a:endParaRPr lang="zh-TW" altLang="en-US" dirty="0"/>
          </a:p>
        </p:txBody>
      </p:sp>
      <p:sp>
        <p:nvSpPr>
          <p:cNvPr id="3" name="內容版面配置區 2"/>
          <p:cNvSpPr>
            <a:spLocks noGrp="1"/>
          </p:cNvSpPr>
          <p:nvPr>
            <p:ph idx="1"/>
          </p:nvPr>
        </p:nvSpPr>
        <p:spPr/>
        <p:txBody>
          <a:bodyPr/>
          <a:lstStyle/>
          <a:p>
            <a:r>
              <a:rPr lang="en-US" altLang="zh-TW" dirty="0" smtClean="0"/>
              <a:t>To find a set of likely feature locations in a first image and to then search for their corresponding locations in subsequent images.</a:t>
            </a:r>
          </a:p>
          <a:p>
            <a:r>
              <a:rPr lang="en-US" altLang="zh-TW" dirty="0" smtClean="0"/>
              <a:t>Expected amount of motion and appearance deformation between adjacent frames is expected to be small.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Tracking (2/3)</a:t>
            </a:r>
            <a:endParaRPr lang="zh-TW" altLang="en-US" dirty="0"/>
          </a:p>
        </p:txBody>
      </p:sp>
      <p:sp>
        <p:nvSpPr>
          <p:cNvPr id="3" name="內容版面配置區 2"/>
          <p:cNvSpPr>
            <a:spLocks noGrp="1"/>
          </p:cNvSpPr>
          <p:nvPr>
            <p:ph idx="1"/>
          </p:nvPr>
        </p:nvSpPr>
        <p:spPr/>
        <p:txBody>
          <a:bodyPr/>
          <a:lstStyle/>
          <a:p>
            <a:r>
              <a:rPr lang="en-US" altLang="zh-TW" dirty="0" smtClean="0"/>
              <a:t>Selecting good features to track is closely related to selecting good features to match.</a:t>
            </a:r>
          </a:p>
          <a:p>
            <a:r>
              <a:rPr lang="en-US" altLang="zh-TW" dirty="0" smtClean="0"/>
              <a:t>When searching corresponding patch, weighted summed square difference works well enough.</a:t>
            </a:r>
          </a:p>
          <a:p>
            <a:pPr>
              <a:buNone/>
            </a:pPr>
            <a:r>
              <a:rPr lang="en-US" altLang="zh-TW" dirty="0" smtClean="0"/>
              <a:t> </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(3/3)</a:t>
            </a:r>
            <a:endParaRPr lang="zh-TW" altLang="en-US" dirty="0"/>
          </a:p>
        </p:txBody>
      </p:sp>
      <p:pic>
        <p:nvPicPr>
          <p:cNvPr id="6" name="內容版面配置區 5" descr="未命名.JPG"/>
          <p:cNvPicPr>
            <a:picLocks noGrp="1" noChangeAspect="1"/>
          </p:cNvPicPr>
          <p:nvPr>
            <p:ph idx="1"/>
          </p:nvPr>
        </p:nvPicPr>
        <p:blipFill>
          <a:blip r:embed="rId2" cstate="print"/>
          <a:stretch>
            <a:fillRect/>
          </a:stretch>
        </p:blipFill>
        <p:spPr>
          <a:xfrm>
            <a:off x="357158" y="1285860"/>
            <a:ext cx="8501122" cy="5300529"/>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Tracking (3/3)</a:t>
            </a:r>
            <a:endParaRPr lang="zh-TW" altLang="en-US" dirty="0"/>
          </a:p>
        </p:txBody>
      </p:sp>
      <p:sp>
        <p:nvSpPr>
          <p:cNvPr id="3" name="內容版面配置區 2"/>
          <p:cNvSpPr>
            <a:spLocks noGrp="1"/>
          </p:cNvSpPr>
          <p:nvPr>
            <p:ph idx="1"/>
          </p:nvPr>
        </p:nvSpPr>
        <p:spPr/>
        <p:txBody>
          <a:bodyPr/>
          <a:lstStyle/>
          <a:p>
            <a:r>
              <a:rPr lang="en-US" altLang="zh-TW" dirty="0" smtClean="0"/>
              <a:t>If features are being tracked over longer image sequences, their appearance can undergo larger changes.</a:t>
            </a:r>
          </a:p>
          <a:p>
            <a:pPr lvl="1"/>
            <a:r>
              <a:rPr lang="en-US" altLang="zh-TW" dirty="0" smtClean="0"/>
              <a:t>Continuously match against the originally detected feature</a:t>
            </a:r>
          </a:p>
          <a:p>
            <a:pPr lvl="1"/>
            <a:r>
              <a:rPr lang="en-US" altLang="zh-TW" dirty="0" smtClean="0"/>
              <a:t>Re-sample each subsequent frame at the matching location</a:t>
            </a:r>
          </a:p>
          <a:p>
            <a:pPr lvl="1"/>
            <a:r>
              <a:rPr lang="en-US" altLang="zh-TW" dirty="0" smtClean="0"/>
              <a:t>Use affine motion model to measure dissimilarity </a:t>
            </a:r>
          </a:p>
          <a:p>
            <a:pPr lvl="1">
              <a:buNone/>
            </a:pPr>
            <a:r>
              <a:rPr lang="en-US" altLang="zh-TW" dirty="0" smtClean="0"/>
              <a:t>	(ex: </a:t>
            </a:r>
            <a:r>
              <a:rPr lang="en-US" altLang="zh-TW" dirty="0" err="1" smtClean="0"/>
              <a:t>Kanade</a:t>
            </a:r>
            <a:r>
              <a:rPr lang="en-US" altLang="zh-TW" dirty="0" smtClean="0"/>
              <a:t>–Lucas–</a:t>
            </a:r>
            <a:r>
              <a:rPr lang="en-US" altLang="zh-TW" dirty="0" err="1" smtClean="0"/>
              <a:t>Tomasi</a:t>
            </a:r>
            <a:r>
              <a:rPr lang="en-US" altLang="zh-TW" dirty="0" smtClean="0"/>
              <a:t> (KLT) tracker)</a:t>
            </a:r>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 Edges (1/2)</a:t>
            </a:r>
            <a:endParaRPr lang="zh-TW" altLang="en-US" dirty="0"/>
          </a:p>
        </p:txBody>
      </p:sp>
      <p:sp>
        <p:nvSpPr>
          <p:cNvPr id="3" name="內容版面配置區 2"/>
          <p:cNvSpPr>
            <a:spLocks noGrp="1"/>
          </p:cNvSpPr>
          <p:nvPr>
            <p:ph idx="1"/>
          </p:nvPr>
        </p:nvSpPr>
        <p:spPr/>
        <p:txBody>
          <a:bodyPr/>
          <a:lstStyle/>
          <a:p>
            <a:r>
              <a:rPr lang="en-US" altLang="zh-TW" dirty="0" smtClean="0"/>
              <a:t>What are edges in image:</a:t>
            </a:r>
          </a:p>
          <a:p>
            <a:pPr lvl="1"/>
            <a:r>
              <a:rPr lang="en-US" altLang="zh-TW" dirty="0" smtClean="0"/>
              <a:t>The boundaries of objects</a:t>
            </a:r>
          </a:p>
          <a:p>
            <a:pPr lvl="1"/>
            <a:r>
              <a:rPr lang="en-US" altLang="zh-TW" dirty="0" smtClean="0"/>
              <a:t>Occlusion events in 3D</a:t>
            </a:r>
          </a:p>
          <a:p>
            <a:pPr lvl="1"/>
            <a:r>
              <a:rPr lang="en-US" altLang="zh-TW" dirty="0" smtClean="0"/>
              <a:t>Shadow boundaries or crease edges</a:t>
            </a:r>
          </a:p>
          <a:p>
            <a:pPr lvl="1"/>
            <a:r>
              <a:rPr lang="en-US" altLang="zh-TW" dirty="0" smtClean="0"/>
              <a:t>Grouped into longer curves or contours</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Edges (2/2)</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42844" y="1643050"/>
            <a:ext cx="8877304" cy="4438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4.2.1 Edge Detection (1/3)</a:t>
            </a:r>
            <a:endParaRPr lang="zh-TW" altLang="en-US" dirty="0"/>
          </a:p>
        </p:txBody>
      </p:sp>
      <p:sp>
        <p:nvSpPr>
          <p:cNvPr id="3" name="內容版面配置區 2"/>
          <p:cNvSpPr>
            <a:spLocks noGrp="1"/>
          </p:cNvSpPr>
          <p:nvPr>
            <p:ph idx="1"/>
          </p:nvPr>
        </p:nvSpPr>
        <p:spPr/>
        <p:txBody>
          <a:bodyPr>
            <a:normAutofit/>
          </a:bodyPr>
          <a:lstStyle/>
          <a:p>
            <a:r>
              <a:rPr lang="en-US" altLang="zh-TW" dirty="0" smtClean="0"/>
              <a:t>Edge has rapid intensity variation.</a:t>
            </a:r>
          </a:p>
          <a:p>
            <a:endParaRPr lang="en-US" altLang="zh-TW" dirty="0" smtClean="0"/>
          </a:p>
          <a:p>
            <a:endParaRPr lang="en-US" altLang="zh-TW" dirty="0" smtClean="0"/>
          </a:p>
          <a:p>
            <a:endParaRPr lang="en-US" altLang="zh-TW" dirty="0" smtClean="0"/>
          </a:p>
          <a:p>
            <a:pPr lvl="1"/>
            <a:r>
              <a:rPr lang="en-US" altLang="zh-TW" i="1" dirty="0" smtClean="0"/>
              <a:t>J</a:t>
            </a:r>
            <a:r>
              <a:rPr lang="en-US" altLang="zh-TW" dirty="0" smtClean="0"/>
              <a:t>: local gradient vector</a:t>
            </a:r>
          </a:p>
          <a:p>
            <a:pPr lvl="1">
              <a:buNone/>
            </a:pPr>
            <a:r>
              <a:rPr lang="en-US" altLang="zh-TW" dirty="0" smtClean="0"/>
              <a:t>	Its direction is perpendicular to the </a:t>
            </a:r>
            <a:r>
              <a:rPr lang="en-US" altLang="zh-TW" dirty="0" smtClean="0"/>
              <a:t>edge, </a:t>
            </a:r>
            <a:r>
              <a:rPr lang="en-US" altLang="zh-TW" dirty="0" smtClean="0"/>
              <a:t>and its magnitude is the intensity variation.</a:t>
            </a:r>
          </a:p>
          <a:p>
            <a:pPr lvl="1"/>
            <a:r>
              <a:rPr lang="en-US" altLang="zh-TW" i="1" dirty="0" smtClean="0"/>
              <a:t>I</a:t>
            </a:r>
            <a:r>
              <a:rPr lang="en-US" altLang="zh-TW" dirty="0" smtClean="0"/>
              <a:t>: original image</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643042" y="2500306"/>
            <a:ext cx="5515862" cy="1166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Detection (2/3)</a:t>
            </a:r>
            <a:endParaRPr lang="zh-TW" altLang="en-US" dirty="0"/>
          </a:p>
        </p:txBody>
      </p:sp>
      <p:sp>
        <p:nvSpPr>
          <p:cNvPr id="3" name="內容版面配置區 2"/>
          <p:cNvSpPr>
            <a:spLocks noGrp="1"/>
          </p:cNvSpPr>
          <p:nvPr>
            <p:ph idx="1"/>
          </p:nvPr>
        </p:nvSpPr>
        <p:spPr/>
        <p:txBody>
          <a:bodyPr/>
          <a:lstStyle/>
          <a:p>
            <a:r>
              <a:rPr lang="en-US" altLang="zh-TW" dirty="0" smtClean="0"/>
              <a:t>Taking image derivatives makes noise larger.</a:t>
            </a:r>
          </a:p>
          <a:p>
            <a:r>
              <a:rPr lang="en-US" altLang="zh-TW" dirty="0" smtClean="0"/>
              <a:t>Use Gaussian filter to remove noise:</a:t>
            </a:r>
          </a:p>
          <a:p>
            <a:endParaRPr lang="en-US" altLang="zh-TW" dirty="0" smtClean="0"/>
          </a:p>
          <a:p>
            <a:pPr lvl="1"/>
            <a:endParaRPr lang="en-US" altLang="zh-TW" i="1" dirty="0" smtClean="0"/>
          </a:p>
          <a:p>
            <a:pPr lvl="1"/>
            <a:r>
              <a:rPr lang="en-US" altLang="zh-TW" i="1" dirty="0" smtClean="0"/>
              <a:t>G</a:t>
            </a:r>
            <a:r>
              <a:rPr lang="en-US" altLang="zh-TW" dirty="0" smtClean="0"/>
              <a:t>: Gaussian filter</a:t>
            </a:r>
          </a:p>
          <a:p>
            <a:pPr lvl="1"/>
            <a:r>
              <a:rPr lang="el-GR" altLang="zh-TW" i="1" dirty="0" smtClean="0"/>
              <a:t>σ</a:t>
            </a:r>
            <a:r>
              <a:rPr lang="en-US" altLang="zh-TW" dirty="0" smtClean="0"/>
              <a:t>: width of Gaussian filter</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928662" y="2928934"/>
            <a:ext cx="7184622"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Detection (3/3)</a:t>
            </a:r>
            <a:endParaRPr lang="zh-TW" altLang="en-US" dirty="0"/>
          </a:p>
        </p:txBody>
      </p:sp>
      <p:sp>
        <p:nvSpPr>
          <p:cNvPr id="3" name="內容版面配置區 2"/>
          <p:cNvSpPr>
            <a:spLocks noGrp="1"/>
          </p:cNvSpPr>
          <p:nvPr>
            <p:ph idx="1"/>
          </p:nvPr>
        </p:nvSpPr>
        <p:spPr/>
        <p:txBody>
          <a:bodyPr/>
          <a:lstStyle/>
          <a:p>
            <a:r>
              <a:rPr lang="en-US" altLang="zh-TW" dirty="0" smtClean="0"/>
              <a:t>To thin such a continuous gradient image to only return isolated edges:</a:t>
            </a:r>
          </a:p>
          <a:p>
            <a:r>
              <a:rPr lang="en-US" altLang="zh-TW" dirty="0" smtClean="0"/>
              <a:t>Use </a:t>
            </a:r>
            <a:r>
              <a:rPr lang="en-US" altLang="zh-TW" dirty="0" err="1" smtClean="0"/>
              <a:t>Laplacian</a:t>
            </a:r>
            <a:r>
              <a:rPr lang="en-US" altLang="zh-TW" dirty="0" smtClean="0"/>
              <a:t> of Gaussian:</a:t>
            </a:r>
          </a:p>
          <a:p>
            <a:endParaRPr lang="en-US" altLang="zh-TW" dirty="0" smtClean="0"/>
          </a:p>
          <a:p>
            <a:endParaRPr lang="en-US" altLang="zh-TW" dirty="0" smtClean="0"/>
          </a:p>
          <a:p>
            <a:pPr lvl="1"/>
            <a:r>
              <a:rPr lang="en-US" altLang="zh-TW" i="1" dirty="0" smtClean="0"/>
              <a:t>S</a:t>
            </a:r>
            <a:r>
              <a:rPr lang="en-US" altLang="zh-TW" dirty="0" smtClean="0"/>
              <a:t>: second gradient operator</a:t>
            </a:r>
          </a:p>
          <a:p>
            <a:r>
              <a:rPr lang="en-US" altLang="zh-TW" dirty="0" smtClean="0"/>
              <a:t>Then find the zero crossings to get the maximum of gradient.</a:t>
            </a:r>
            <a:endParaRPr lang="zh-TW" altLang="en-US" dirty="0"/>
          </a:p>
        </p:txBody>
      </p:sp>
      <p:pic>
        <p:nvPicPr>
          <p:cNvPr id="3074" name="Picture 2"/>
          <p:cNvPicPr>
            <a:picLocks noChangeAspect="1" noChangeArrowheads="1"/>
          </p:cNvPicPr>
          <p:nvPr/>
        </p:nvPicPr>
        <p:blipFill>
          <a:blip r:embed="rId2" cstate="print"/>
          <a:srcRect/>
          <a:stretch>
            <a:fillRect/>
          </a:stretch>
        </p:blipFill>
        <p:spPr bwMode="auto">
          <a:xfrm>
            <a:off x="857224" y="3357562"/>
            <a:ext cx="6879158" cy="933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Selection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cstate="print"/>
          <a:srcRect/>
          <a:stretch>
            <a:fillRect/>
          </a:stretch>
        </p:blipFill>
        <p:spPr bwMode="auto">
          <a:xfrm>
            <a:off x="1000100" y="1285860"/>
            <a:ext cx="7194904"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Edge Detection</a:t>
            </a:r>
            <a:endParaRPr lang="zh-TW" altLang="en-US" dirty="0"/>
          </a:p>
        </p:txBody>
      </p:sp>
      <p:sp>
        <p:nvSpPr>
          <p:cNvPr id="3" name="內容版面配置區 2"/>
          <p:cNvSpPr>
            <a:spLocks noGrp="1"/>
          </p:cNvSpPr>
          <p:nvPr>
            <p:ph idx="1"/>
          </p:nvPr>
        </p:nvSpPr>
        <p:spPr/>
        <p:txBody>
          <a:bodyPr/>
          <a:lstStyle/>
          <a:p>
            <a:r>
              <a:rPr lang="en-US" altLang="zh-TW" dirty="0" smtClean="0"/>
              <a:t>Band separation </a:t>
            </a:r>
            <a:r>
              <a:rPr lang="en-US" altLang="zh-TW" dirty="0" smtClean="0"/>
              <a:t>and </a:t>
            </a:r>
            <a:r>
              <a:rPr lang="en-US" altLang="zh-TW" dirty="0" smtClean="0"/>
              <a:t>combination </a:t>
            </a:r>
            <a:r>
              <a:rPr lang="en-US" altLang="zh-TW" dirty="0" smtClean="0"/>
              <a:t>-&gt; not good</a:t>
            </a:r>
            <a:endParaRPr lang="zh-TW" altLang="en-US" dirty="0"/>
          </a:p>
        </p:txBody>
      </p:sp>
      <p:pic>
        <p:nvPicPr>
          <p:cNvPr id="5122" name="Picture 2"/>
          <p:cNvPicPr>
            <a:picLocks noChangeAspect="1" noChangeArrowheads="1"/>
          </p:cNvPicPr>
          <p:nvPr/>
        </p:nvPicPr>
        <p:blipFill>
          <a:blip r:embed="rId3" cstate="print"/>
          <a:srcRect/>
          <a:stretch>
            <a:fillRect/>
          </a:stretch>
        </p:blipFill>
        <p:spPr bwMode="auto">
          <a:xfrm>
            <a:off x="1357290" y="2173541"/>
            <a:ext cx="6286544" cy="4684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4.2.2 Edge Linking</a:t>
            </a:r>
            <a:endParaRPr lang="zh-TW" altLang="en-US" dirty="0"/>
          </a:p>
        </p:txBody>
      </p:sp>
      <p:sp>
        <p:nvSpPr>
          <p:cNvPr id="3" name="內容版面配置區 2"/>
          <p:cNvSpPr>
            <a:spLocks noGrp="1"/>
          </p:cNvSpPr>
          <p:nvPr>
            <p:ph idx="1"/>
          </p:nvPr>
        </p:nvSpPr>
        <p:spPr/>
        <p:txBody>
          <a:bodyPr/>
          <a:lstStyle/>
          <a:p>
            <a:r>
              <a:rPr lang="en-US" altLang="zh-TW" dirty="0" smtClean="0"/>
              <a:t>To link isolated edge into continuous contours.</a:t>
            </a:r>
          </a:p>
          <a:p>
            <a:r>
              <a:rPr lang="en-US" altLang="zh-TW" dirty="0" smtClean="0"/>
              <a:t>If we use zero crossing to find edge, then linking is just picking up two unlinked </a:t>
            </a:r>
            <a:r>
              <a:rPr lang="en-US" altLang="zh-TW" dirty="0" err="1" smtClean="0"/>
              <a:t>edgels</a:t>
            </a:r>
            <a:r>
              <a:rPr lang="en-US" altLang="zh-TW" dirty="0" smtClean="0"/>
              <a:t> in neighbors.</a:t>
            </a:r>
          </a:p>
          <a:p>
            <a:r>
              <a:rPr lang="en-US" altLang="zh-TW" dirty="0" smtClean="0"/>
              <a:t>Otherwise, comparing the orientation of adjacent </a:t>
            </a:r>
            <a:r>
              <a:rPr lang="en-US" altLang="zh-TW" dirty="0" err="1" smtClean="0"/>
              <a:t>edgels</a:t>
            </a:r>
            <a:r>
              <a:rPr lang="en-US" altLang="zh-TW" dirty="0" smtClean="0"/>
              <a:t> can be used.</a:t>
            </a:r>
          </a:p>
          <a:p>
            <a:r>
              <a:rPr lang="en-US" altLang="zh-TW" dirty="0" smtClean="0"/>
              <a:t>As the curve grouped by edges more smooth, the more robust object recognition will be.</a:t>
            </a: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Chain Representation (1/2)</a:t>
            </a:r>
            <a:endParaRPr lang="zh-TW" altLang="en-US" dirty="0"/>
          </a:p>
        </p:txBody>
      </p:sp>
      <p:sp>
        <p:nvSpPr>
          <p:cNvPr id="3" name="內容版面配置區 2"/>
          <p:cNvSpPr>
            <a:spLocks noGrp="1"/>
          </p:cNvSpPr>
          <p:nvPr>
            <p:ph idx="1"/>
          </p:nvPr>
        </p:nvSpPr>
        <p:spPr/>
        <p:txBody>
          <a:bodyPr/>
          <a:lstStyle/>
          <a:p>
            <a:r>
              <a:rPr lang="en-US" altLang="zh-TW" dirty="0" smtClean="0"/>
              <a:t>Chain code with eight direction:</a:t>
            </a:r>
            <a:endParaRPr lang="zh-TW" altLang="en-US" dirty="0"/>
          </a:p>
        </p:txBody>
      </p:sp>
      <p:pic>
        <p:nvPicPr>
          <p:cNvPr id="6146" name="Picture 2"/>
          <p:cNvPicPr>
            <a:picLocks noChangeAspect="1" noChangeArrowheads="1"/>
          </p:cNvPicPr>
          <p:nvPr/>
        </p:nvPicPr>
        <p:blipFill>
          <a:blip r:embed="rId2" cstate="print"/>
          <a:srcRect/>
          <a:stretch>
            <a:fillRect/>
          </a:stretch>
        </p:blipFill>
        <p:spPr bwMode="auto">
          <a:xfrm>
            <a:off x="357158" y="2357430"/>
            <a:ext cx="8418454" cy="4000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 Points and Patches (1/2)</a:t>
            </a:r>
            <a:endParaRPr lang="zh-TW" altLang="en-US" dirty="0"/>
          </a:p>
        </p:txBody>
      </p:sp>
      <p:sp>
        <p:nvSpPr>
          <p:cNvPr id="3" name="內容版面配置區 2"/>
          <p:cNvSpPr>
            <a:spLocks noGrp="1"/>
          </p:cNvSpPr>
          <p:nvPr>
            <p:ph idx="1"/>
          </p:nvPr>
        </p:nvSpPr>
        <p:spPr/>
        <p:txBody>
          <a:bodyPr/>
          <a:lstStyle/>
          <a:p>
            <a:r>
              <a:rPr lang="en-US" altLang="zh-TW" dirty="0" smtClean="0"/>
              <a:t>There are two main </a:t>
            </a:r>
            <a:r>
              <a:rPr lang="en-US" altLang="zh-TW" dirty="0" smtClean="0"/>
              <a:t>approaches:</a:t>
            </a:r>
            <a:endParaRPr lang="en-US" altLang="zh-TW" dirty="0" smtClean="0"/>
          </a:p>
          <a:p>
            <a:pPr lvl="1"/>
            <a:r>
              <a:rPr lang="en-US" altLang="zh-TW" dirty="0" smtClean="0"/>
              <a:t>Find features in one image that can be accurately tracked using a local search technique. (e.g., video sequences)</a:t>
            </a:r>
          </a:p>
          <a:p>
            <a:pPr lvl="1"/>
            <a:r>
              <a:rPr lang="en-US" altLang="zh-TW" dirty="0" smtClean="0"/>
              <a:t>Independently detect features in all the images under consideration and then match features based on their local appearance. (e.g., stitching panoramas, establishing correspondences)</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Chain Representation (2/2)</a:t>
            </a:r>
            <a:endParaRPr lang="zh-TW" altLang="en-US" dirty="0"/>
          </a:p>
        </p:txBody>
      </p:sp>
      <p:sp>
        <p:nvSpPr>
          <p:cNvPr id="3" name="內容版面配置區 2"/>
          <p:cNvSpPr>
            <a:spLocks noGrp="1"/>
          </p:cNvSpPr>
          <p:nvPr>
            <p:ph idx="1"/>
          </p:nvPr>
        </p:nvSpPr>
        <p:spPr/>
        <p:txBody>
          <a:bodyPr/>
          <a:lstStyle/>
          <a:p>
            <a:r>
              <a:rPr lang="en-US" altLang="zh-TW" dirty="0" smtClean="0"/>
              <a:t>Arc length parameterization</a:t>
            </a:r>
            <a:endParaRPr lang="zh-TW" altLang="en-US" dirty="0"/>
          </a:p>
        </p:txBody>
      </p:sp>
      <p:pic>
        <p:nvPicPr>
          <p:cNvPr id="7170" name="Picture 2"/>
          <p:cNvPicPr>
            <a:picLocks noChangeAspect="1" noChangeArrowheads="1"/>
          </p:cNvPicPr>
          <p:nvPr/>
        </p:nvPicPr>
        <p:blipFill>
          <a:blip r:embed="rId2" cstate="print"/>
          <a:srcRect/>
          <a:stretch>
            <a:fillRect/>
          </a:stretch>
        </p:blipFill>
        <p:spPr bwMode="auto">
          <a:xfrm>
            <a:off x="357158" y="2214554"/>
            <a:ext cx="8429684" cy="43605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 Lines</a:t>
            </a:r>
            <a:endParaRPr lang="zh-TW" altLang="en-US" dirty="0"/>
          </a:p>
        </p:txBody>
      </p:sp>
      <p:sp>
        <p:nvSpPr>
          <p:cNvPr id="3" name="內容版面配置區 2"/>
          <p:cNvSpPr>
            <a:spLocks noGrp="1"/>
          </p:cNvSpPr>
          <p:nvPr>
            <p:ph idx="1"/>
          </p:nvPr>
        </p:nvSpPr>
        <p:spPr/>
        <p:txBody>
          <a:bodyPr/>
          <a:lstStyle/>
          <a:p>
            <a:r>
              <a:rPr lang="en-US" altLang="zh-TW" dirty="0" smtClean="0"/>
              <a:t>Man-made world is full of straight lines, so detecting and matching these lines can be useful in a variety of applications.</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4.3.1 Successive Approximation</a:t>
            </a:r>
            <a:endParaRPr lang="zh-TW" altLang="en-US" dirty="0"/>
          </a:p>
        </p:txBody>
      </p:sp>
      <p:sp>
        <p:nvSpPr>
          <p:cNvPr id="3" name="內容版面配置區 2"/>
          <p:cNvSpPr>
            <a:spLocks noGrp="1"/>
          </p:cNvSpPr>
          <p:nvPr>
            <p:ph idx="1"/>
          </p:nvPr>
        </p:nvSpPr>
        <p:spPr/>
        <p:txBody>
          <a:bodyPr/>
          <a:lstStyle/>
          <a:p>
            <a:r>
              <a:rPr lang="en-US" altLang="zh-TW" dirty="0" smtClean="0"/>
              <a:t>Line simplification:</a:t>
            </a:r>
          </a:p>
          <a:p>
            <a:pPr lvl="1"/>
            <a:r>
              <a:rPr lang="en-US" altLang="zh-TW" dirty="0" smtClean="0"/>
              <a:t>Piecewise-linear </a:t>
            </a:r>
            <a:r>
              <a:rPr lang="en-US" altLang="zh-TW" dirty="0" err="1" smtClean="0"/>
              <a:t>polyline</a:t>
            </a:r>
            <a:endParaRPr lang="en-US" altLang="zh-TW" dirty="0" smtClean="0"/>
          </a:p>
          <a:p>
            <a:pPr lvl="1"/>
            <a:r>
              <a:rPr lang="en-US" altLang="zh-TW" dirty="0" smtClean="0"/>
              <a:t>B-</a:t>
            </a:r>
            <a:r>
              <a:rPr lang="en-US" altLang="zh-TW" dirty="0" err="1" smtClean="0"/>
              <a:t>spline</a:t>
            </a:r>
            <a:r>
              <a:rPr lang="en-US" altLang="zh-TW" dirty="0" smtClean="0"/>
              <a:t> curve</a:t>
            </a:r>
          </a:p>
          <a:p>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357158" y="3214686"/>
            <a:ext cx="8411672" cy="330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4.3.2 Hough Transforms (1/2)</a:t>
            </a:r>
            <a:endParaRPr lang="zh-TW" altLang="en-US" dirty="0"/>
          </a:p>
        </p:txBody>
      </p:sp>
      <p:sp>
        <p:nvSpPr>
          <p:cNvPr id="3" name="內容版面配置區 2"/>
          <p:cNvSpPr>
            <a:spLocks noGrp="1"/>
          </p:cNvSpPr>
          <p:nvPr>
            <p:ph idx="1"/>
          </p:nvPr>
        </p:nvSpPr>
        <p:spPr/>
        <p:txBody>
          <a:bodyPr/>
          <a:lstStyle/>
          <a:p>
            <a:r>
              <a:rPr lang="en-US" altLang="zh-TW" dirty="0" smtClean="0"/>
              <a:t>Original Hough transforms:</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14282" y="2285992"/>
            <a:ext cx="8772468" cy="39481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(2/2)</a:t>
            </a:r>
            <a:endParaRPr lang="zh-TW" altLang="en-US" dirty="0"/>
          </a:p>
        </p:txBody>
      </p:sp>
      <p:sp>
        <p:nvSpPr>
          <p:cNvPr id="3" name="內容版面配置區 2"/>
          <p:cNvSpPr>
            <a:spLocks noGrp="1"/>
          </p:cNvSpPr>
          <p:nvPr>
            <p:ph idx="1"/>
          </p:nvPr>
        </p:nvSpPr>
        <p:spPr/>
        <p:txBody>
          <a:bodyPr/>
          <a:lstStyle/>
          <a:p>
            <a:r>
              <a:rPr lang="en-US" altLang="zh-TW" dirty="0" smtClean="0"/>
              <a:t>Oriented Hough transform:</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214282" y="2357430"/>
            <a:ext cx="8723320" cy="3938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Algorithm (1/2)</a:t>
            </a:r>
            <a:endParaRPr lang="zh-TW" altLang="en-US" dirty="0"/>
          </a:p>
        </p:txBody>
      </p:sp>
      <p:sp>
        <p:nvSpPr>
          <p:cNvPr id="3" name="內容版面配置區 2"/>
          <p:cNvSpPr>
            <a:spLocks noGrp="1"/>
          </p:cNvSpPr>
          <p:nvPr>
            <p:ph idx="1"/>
          </p:nvPr>
        </p:nvSpPr>
        <p:spPr/>
        <p:txBody>
          <a:bodyPr/>
          <a:lstStyle/>
          <a:p>
            <a:r>
              <a:rPr lang="en-US" altLang="zh-TW" dirty="0" smtClean="0"/>
              <a:t>Step 1: Clear the accumulator array.</a:t>
            </a:r>
          </a:p>
          <a:p>
            <a:r>
              <a:rPr lang="en-US" altLang="zh-TW" dirty="0" smtClean="0"/>
              <a:t>Step 2: For each detected </a:t>
            </a:r>
            <a:r>
              <a:rPr lang="en-US" altLang="zh-TW" dirty="0" err="1" smtClean="0"/>
              <a:t>edgel</a:t>
            </a:r>
            <a:r>
              <a:rPr lang="en-US" altLang="zh-TW" dirty="0" smtClean="0"/>
              <a:t> at location </a:t>
            </a:r>
          </a:p>
          <a:p>
            <a:pPr>
              <a:buNone/>
            </a:pPr>
            <a:r>
              <a:rPr lang="en-US" altLang="zh-TW" dirty="0" smtClean="0"/>
              <a:t>	(</a:t>
            </a:r>
            <a:r>
              <a:rPr lang="en-US" altLang="zh-TW" i="1" dirty="0" smtClean="0"/>
              <a:t>x</a:t>
            </a:r>
            <a:r>
              <a:rPr lang="en-US" altLang="zh-TW" dirty="0" smtClean="0"/>
              <a:t>, </a:t>
            </a:r>
            <a:r>
              <a:rPr lang="en-US" altLang="zh-TW" i="1" dirty="0" smtClean="0"/>
              <a:t>y</a:t>
            </a:r>
            <a:r>
              <a:rPr lang="en-US" altLang="zh-TW" dirty="0" smtClean="0"/>
              <a:t>) and orientation </a:t>
            </a:r>
            <a:r>
              <a:rPr lang="el-GR" altLang="zh-TW" i="1" dirty="0" smtClean="0"/>
              <a:t>θ</a:t>
            </a:r>
            <a:r>
              <a:rPr lang="en-US" altLang="zh-TW" dirty="0" smtClean="0"/>
              <a:t> = tan</a:t>
            </a:r>
            <a:r>
              <a:rPr lang="en-US" altLang="zh-TW" baseline="30000" dirty="0" smtClean="0"/>
              <a:t>-1</a:t>
            </a:r>
            <a:r>
              <a:rPr lang="en-US" altLang="zh-TW" dirty="0" smtClean="0"/>
              <a:t>(</a:t>
            </a:r>
            <a:r>
              <a:rPr lang="en-US" altLang="zh-TW" i="1" dirty="0" err="1" smtClean="0"/>
              <a:t>n</a:t>
            </a:r>
            <a:r>
              <a:rPr lang="en-US" altLang="zh-TW" i="1" baseline="-25000" dirty="0" err="1" smtClean="0"/>
              <a:t>y</a:t>
            </a:r>
            <a:r>
              <a:rPr lang="en-US" altLang="zh-TW" dirty="0" smtClean="0"/>
              <a:t>/</a:t>
            </a:r>
            <a:r>
              <a:rPr lang="en-US" altLang="zh-TW" i="1" dirty="0" err="1" smtClean="0"/>
              <a:t>n</a:t>
            </a:r>
            <a:r>
              <a:rPr lang="en-US" altLang="zh-TW" i="1" baseline="-25000" dirty="0" err="1" smtClean="0"/>
              <a:t>x</a:t>
            </a:r>
            <a:r>
              <a:rPr lang="en-US" altLang="zh-TW" dirty="0" smtClean="0"/>
              <a:t>), compute the value of d = </a:t>
            </a:r>
            <a:r>
              <a:rPr lang="en-US" altLang="zh-TW" i="1" dirty="0" smtClean="0"/>
              <a:t>x</a:t>
            </a:r>
            <a:r>
              <a:rPr lang="en-US" altLang="zh-TW" dirty="0" smtClean="0"/>
              <a:t>*</a:t>
            </a:r>
            <a:r>
              <a:rPr lang="en-US" altLang="zh-TW" i="1" dirty="0" err="1" smtClean="0"/>
              <a:t>n</a:t>
            </a:r>
            <a:r>
              <a:rPr lang="en-US" altLang="zh-TW" i="1" baseline="-25000" dirty="0" err="1" smtClean="0"/>
              <a:t>x</a:t>
            </a:r>
            <a:r>
              <a:rPr lang="en-US" altLang="zh-TW" dirty="0" smtClean="0"/>
              <a:t> + </a:t>
            </a:r>
            <a:r>
              <a:rPr lang="en-US" altLang="zh-TW" i="1" dirty="0" smtClean="0"/>
              <a:t>y</a:t>
            </a:r>
            <a:r>
              <a:rPr lang="en-US" altLang="zh-TW" dirty="0" smtClean="0"/>
              <a:t>*</a:t>
            </a:r>
            <a:r>
              <a:rPr lang="en-US" altLang="zh-TW" i="1" dirty="0" err="1" smtClean="0"/>
              <a:t>n</a:t>
            </a:r>
            <a:r>
              <a:rPr lang="en-US" altLang="zh-TW" i="1" baseline="-25000" dirty="0" err="1" smtClean="0"/>
              <a:t>y</a:t>
            </a:r>
            <a:r>
              <a:rPr lang="en-US" altLang="zh-TW" dirty="0" smtClean="0"/>
              <a:t> and increment the accumulator corresponding to (</a:t>
            </a:r>
            <a:r>
              <a:rPr lang="el-GR" altLang="zh-TW" i="1" dirty="0" smtClean="0"/>
              <a:t>θ</a:t>
            </a:r>
            <a:r>
              <a:rPr lang="en-US" altLang="zh-TW" dirty="0" smtClean="0"/>
              <a:t>, </a:t>
            </a:r>
            <a:r>
              <a:rPr lang="en-US" altLang="zh-TW" i="1" dirty="0" smtClean="0"/>
              <a:t>d</a:t>
            </a:r>
            <a:r>
              <a:rPr lang="en-US" altLang="zh-TW" dirty="0" smtClean="0"/>
              <a:t>).</a:t>
            </a:r>
            <a:endParaRPr lang="zh-TW" altLang="en-US" dirty="0"/>
          </a:p>
        </p:txBody>
      </p:sp>
      <p:pic>
        <p:nvPicPr>
          <p:cNvPr id="5" name="Picture 2"/>
          <p:cNvPicPr>
            <a:picLocks noChangeAspect="1" noChangeArrowheads="1"/>
          </p:cNvPicPr>
          <p:nvPr/>
        </p:nvPicPr>
        <p:blipFill>
          <a:blip r:embed="rId3" cstate="print"/>
          <a:srcRect/>
          <a:stretch>
            <a:fillRect/>
          </a:stretch>
        </p:blipFill>
        <p:spPr bwMode="auto">
          <a:xfrm>
            <a:off x="928662" y="4343700"/>
            <a:ext cx="7429552" cy="251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Algorithm (2/2)</a:t>
            </a:r>
            <a:endParaRPr lang="zh-TW" altLang="en-US" dirty="0"/>
          </a:p>
        </p:txBody>
      </p:sp>
      <p:sp>
        <p:nvSpPr>
          <p:cNvPr id="3" name="內容版面配置區 2"/>
          <p:cNvSpPr>
            <a:spLocks noGrp="1"/>
          </p:cNvSpPr>
          <p:nvPr>
            <p:ph idx="1"/>
          </p:nvPr>
        </p:nvSpPr>
        <p:spPr/>
        <p:txBody>
          <a:bodyPr/>
          <a:lstStyle/>
          <a:p>
            <a:r>
              <a:rPr lang="en-US" altLang="zh-TW" dirty="0" smtClean="0"/>
              <a:t>Step 3: Find the peaks in the accumulator corresponding to lines.</a:t>
            </a:r>
          </a:p>
          <a:p>
            <a:r>
              <a:rPr lang="en-US" altLang="zh-TW" dirty="0" smtClean="0"/>
              <a:t>Step 4: Optionally re-fit the lines to the constituent </a:t>
            </a:r>
            <a:r>
              <a:rPr lang="en-US" altLang="zh-TW" dirty="0" err="1" smtClean="0"/>
              <a:t>edgels</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RANSAC-based </a:t>
            </a:r>
            <a:r>
              <a:rPr lang="en-US" altLang="zh-TW" dirty="0" smtClean="0"/>
              <a:t>Line Detection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Another alternative to the Hough transform is the </a:t>
            </a:r>
            <a:r>
              <a:rPr lang="en-US" altLang="zh-TW" dirty="0" err="1" smtClean="0"/>
              <a:t>RANdom</a:t>
            </a:r>
            <a:r>
              <a:rPr lang="en-US" altLang="zh-TW" dirty="0" smtClean="0"/>
              <a:t> </a:t>
            </a:r>
            <a:r>
              <a:rPr lang="en-US" altLang="zh-TW" dirty="0" err="1" smtClean="0"/>
              <a:t>SAmple</a:t>
            </a:r>
            <a:r>
              <a:rPr lang="en-US" altLang="zh-TW" dirty="0" smtClean="0"/>
              <a:t> Consensus (RANSAC) algorithm.</a:t>
            </a:r>
          </a:p>
          <a:p>
            <a:r>
              <a:rPr lang="en-US" altLang="zh-TW" dirty="0" smtClean="0"/>
              <a:t>RANSAC randomly chooses pairs of </a:t>
            </a:r>
            <a:r>
              <a:rPr lang="en-US" altLang="zh-TW" dirty="0" err="1" smtClean="0"/>
              <a:t>edgels</a:t>
            </a:r>
            <a:r>
              <a:rPr lang="en-US" altLang="zh-TW" dirty="0" smtClean="0"/>
              <a:t> to form a line hypothesis and then tests how many other </a:t>
            </a:r>
            <a:r>
              <a:rPr lang="en-US" altLang="zh-TW" dirty="0" err="1" smtClean="0"/>
              <a:t>edgels</a:t>
            </a:r>
            <a:r>
              <a:rPr lang="en-US" altLang="zh-TW" dirty="0" smtClean="0"/>
              <a:t> fall onto this line.</a:t>
            </a:r>
          </a:p>
          <a:p>
            <a:r>
              <a:rPr lang="en-US" altLang="zh-TW" dirty="0" smtClean="0"/>
              <a:t>Lines with sufficiently large numbers of matching </a:t>
            </a:r>
            <a:r>
              <a:rPr lang="en-US" altLang="zh-TW" dirty="0" err="1" smtClean="0"/>
              <a:t>edgels</a:t>
            </a:r>
            <a:r>
              <a:rPr lang="en-US" altLang="zh-TW" dirty="0" smtClean="0"/>
              <a:t> are then selected as the desired line segments.</a:t>
            </a:r>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4.3.3 Vanishing Points (1/5)</a:t>
            </a:r>
            <a:endParaRPr lang="zh-TW" altLang="en-US" dirty="0"/>
          </a:p>
        </p:txBody>
      </p:sp>
      <p:sp>
        <p:nvSpPr>
          <p:cNvPr id="3" name="內容版面配置區 2"/>
          <p:cNvSpPr>
            <a:spLocks noGrp="1"/>
          </p:cNvSpPr>
          <p:nvPr>
            <p:ph idx="1"/>
          </p:nvPr>
        </p:nvSpPr>
        <p:spPr/>
        <p:txBody>
          <a:bodyPr/>
          <a:lstStyle/>
          <a:p>
            <a:r>
              <a:rPr lang="en-US" altLang="zh-TW" dirty="0" smtClean="0"/>
              <a:t>Parallel lines in 3D have the same vanishing point.</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214282" y="2714620"/>
            <a:ext cx="8650598" cy="3600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(2/5)</a:t>
            </a:r>
            <a:endParaRPr lang="zh-TW" altLang="en-US" dirty="0"/>
          </a:p>
        </p:txBody>
      </p:sp>
      <p:sp>
        <p:nvSpPr>
          <p:cNvPr id="3" name="內容版面配置區 2"/>
          <p:cNvSpPr>
            <a:spLocks noGrp="1"/>
          </p:cNvSpPr>
          <p:nvPr>
            <p:ph idx="1"/>
          </p:nvPr>
        </p:nvSpPr>
        <p:spPr/>
        <p:txBody>
          <a:bodyPr/>
          <a:lstStyle/>
          <a:p>
            <a:r>
              <a:rPr lang="en-US" altLang="zh-TW" dirty="0" smtClean="0"/>
              <a:t>An alternative to the 2D polar (</a:t>
            </a:r>
            <a:r>
              <a:rPr lang="el-GR" altLang="zh-TW" i="1" dirty="0" smtClean="0"/>
              <a:t>θ</a:t>
            </a:r>
            <a:r>
              <a:rPr lang="en-US" altLang="zh-TW" dirty="0" smtClean="0"/>
              <a:t>, </a:t>
            </a:r>
            <a:r>
              <a:rPr lang="en-US" altLang="zh-TW" i="1" dirty="0" smtClean="0"/>
              <a:t>d</a:t>
            </a:r>
            <a:r>
              <a:rPr lang="en-US" altLang="zh-TW" dirty="0" smtClean="0"/>
              <a:t>) representation for lines is to use the full 3D </a:t>
            </a:r>
            <a:r>
              <a:rPr lang="en-US" altLang="zh-TW" i="1" dirty="0" smtClean="0"/>
              <a:t>m</a:t>
            </a:r>
            <a:r>
              <a:rPr lang="en-US" altLang="zh-TW" dirty="0" smtClean="0"/>
              <a:t> =             line equation, projected onto the unit sphere.</a:t>
            </a:r>
          </a:p>
          <a:p>
            <a:r>
              <a:rPr lang="en-US" altLang="zh-TW" dirty="0" smtClean="0"/>
              <a:t>The location of vanishing </a:t>
            </a:r>
            <a:r>
              <a:rPr lang="en-US" altLang="zh-TW" smtClean="0"/>
              <a:t>point </a:t>
            </a:r>
            <a:r>
              <a:rPr lang="en-US" altLang="zh-TW" smtClean="0"/>
              <a:t>hypothesis:</a:t>
            </a:r>
            <a:endParaRPr lang="en-US" altLang="zh-TW" dirty="0" smtClean="0"/>
          </a:p>
          <a:p>
            <a:endParaRPr lang="en-US" altLang="zh-TW" dirty="0" smtClean="0"/>
          </a:p>
          <a:p>
            <a:endParaRPr lang="en-US" altLang="zh-TW" dirty="0" smtClean="0"/>
          </a:p>
          <a:p>
            <a:pPr lvl="1"/>
            <a:r>
              <a:rPr lang="en-US" altLang="zh-TW" i="1" dirty="0" smtClean="0"/>
              <a:t>m</a:t>
            </a:r>
            <a:r>
              <a:rPr lang="en-US" altLang="zh-TW" dirty="0" smtClean="0"/>
              <a:t>: line equations in 3D representation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285984" y="4429132"/>
            <a:ext cx="4181868" cy="849791"/>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142976" y="2571744"/>
            <a:ext cx="1143009" cy="545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Points and Patches (2/2)</a:t>
            </a:r>
            <a:endParaRPr lang="zh-TW" altLang="en-US" dirty="0"/>
          </a:p>
        </p:txBody>
      </p:sp>
      <p:sp>
        <p:nvSpPr>
          <p:cNvPr id="3" name="內容版面配置區 2"/>
          <p:cNvSpPr>
            <a:spLocks noGrp="1"/>
          </p:cNvSpPr>
          <p:nvPr>
            <p:ph idx="1"/>
          </p:nvPr>
        </p:nvSpPr>
        <p:spPr/>
        <p:txBody>
          <a:bodyPr/>
          <a:lstStyle/>
          <a:p>
            <a:r>
              <a:rPr lang="en-US" altLang="zh-TW" dirty="0" smtClean="0"/>
              <a:t>Three stages:</a:t>
            </a:r>
          </a:p>
          <a:p>
            <a:pPr lvl="1"/>
            <a:r>
              <a:rPr lang="en-US" altLang="zh-TW" dirty="0" smtClean="0"/>
              <a:t>Feature detection (extraction) stage</a:t>
            </a:r>
          </a:p>
          <a:p>
            <a:pPr lvl="1"/>
            <a:r>
              <a:rPr lang="en-US" altLang="zh-TW" dirty="0" smtClean="0"/>
              <a:t>Feature description stage</a:t>
            </a:r>
          </a:p>
          <a:p>
            <a:pPr lvl="1"/>
            <a:r>
              <a:rPr lang="en-US" altLang="zh-TW" dirty="0" smtClean="0"/>
              <a:t>Feature matching stage or Feature Tracking stage</a:t>
            </a:r>
          </a:p>
          <a:p>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(3/5)</a:t>
            </a:r>
            <a:endParaRPr lang="zh-TW" altLang="en-US" dirty="0"/>
          </a:p>
        </p:txBody>
      </p:sp>
      <p:sp>
        <p:nvSpPr>
          <p:cNvPr id="3" name="內容版面配置區 2"/>
          <p:cNvSpPr>
            <a:spLocks noGrp="1"/>
          </p:cNvSpPr>
          <p:nvPr>
            <p:ph idx="1"/>
          </p:nvPr>
        </p:nvSpPr>
        <p:spPr/>
        <p:txBody>
          <a:bodyPr/>
          <a:lstStyle/>
          <a:p>
            <a:r>
              <a:rPr lang="en-US" altLang="zh-TW" dirty="0" smtClean="0"/>
              <a:t>Corresponding weight:</a:t>
            </a:r>
          </a:p>
          <a:p>
            <a:endParaRPr lang="en-US" altLang="zh-TW" dirty="0" smtClean="0"/>
          </a:p>
          <a:p>
            <a:endParaRPr lang="en-US" altLang="zh-TW" dirty="0" smtClean="0"/>
          </a:p>
          <a:p>
            <a:pPr lvl="1"/>
            <a:r>
              <a:rPr lang="en-US" altLang="zh-TW" i="1" dirty="0" err="1" smtClean="0"/>
              <a:t>l</a:t>
            </a:r>
            <a:r>
              <a:rPr lang="en-US" altLang="zh-TW" i="1" baseline="-25000" dirty="0" err="1" smtClean="0"/>
              <a:t>i</a:t>
            </a:r>
            <a:r>
              <a:rPr lang="en-US" altLang="zh-TW" dirty="0" smtClean="0"/>
              <a:t>, </a:t>
            </a:r>
            <a:r>
              <a:rPr lang="en-US" altLang="zh-TW" i="1" dirty="0" err="1" smtClean="0"/>
              <a:t>l</a:t>
            </a:r>
            <a:r>
              <a:rPr lang="en-US" altLang="zh-TW" i="1" baseline="-25000" dirty="0" err="1" smtClean="0"/>
              <a:t>j</a:t>
            </a:r>
            <a:r>
              <a:rPr lang="en-US" altLang="zh-TW" dirty="0" smtClean="0"/>
              <a:t>: corresponding line segment lengths</a:t>
            </a:r>
          </a:p>
          <a:p>
            <a:r>
              <a:rPr lang="en-US" altLang="zh-TW" dirty="0" smtClean="0"/>
              <a:t>This has the desirable effect of </a:t>
            </a:r>
            <a:r>
              <a:rPr lang="en-US" altLang="zh-TW" dirty="0" err="1" smtClean="0"/>
              <a:t>downweighting</a:t>
            </a:r>
            <a:r>
              <a:rPr lang="en-US" altLang="zh-TW" dirty="0" smtClean="0"/>
              <a:t> (near-)collinear line segments and short line segments.</a:t>
            </a:r>
            <a:endParaRPr lang="zh-TW" altLang="en-US" dirty="0"/>
          </a:p>
        </p:txBody>
      </p:sp>
      <p:pic>
        <p:nvPicPr>
          <p:cNvPr id="4" name="Picture 5"/>
          <p:cNvPicPr>
            <a:picLocks noChangeAspect="1" noChangeArrowheads="1"/>
          </p:cNvPicPr>
          <p:nvPr/>
        </p:nvPicPr>
        <p:blipFill>
          <a:blip r:embed="rId2" cstate="print"/>
          <a:srcRect/>
          <a:stretch>
            <a:fillRect/>
          </a:stretch>
        </p:blipFill>
        <p:spPr bwMode="auto">
          <a:xfrm>
            <a:off x="2285984" y="2214554"/>
            <a:ext cx="3750494"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(4/5)</a:t>
            </a:r>
            <a:endParaRPr lang="zh-TW" altLang="en-US" dirty="0"/>
          </a:p>
        </p:txBody>
      </p:sp>
      <p:sp>
        <p:nvSpPr>
          <p:cNvPr id="3" name="內容版面配置區 2"/>
          <p:cNvSpPr>
            <a:spLocks noGrp="1"/>
          </p:cNvSpPr>
          <p:nvPr>
            <p:ph idx="1"/>
          </p:nvPr>
        </p:nvSpPr>
        <p:spPr/>
        <p:txBody>
          <a:bodyPr/>
          <a:lstStyle/>
          <a:p>
            <a:endParaRPr lang="en-US" altLang="zh-TW" dirty="0" smtClean="0"/>
          </a:p>
        </p:txBody>
      </p:sp>
      <p:pic>
        <p:nvPicPr>
          <p:cNvPr id="2050" name="Picture 2"/>
          <p:cNvPicPr>
            <a:picLocks noChangeAspect="1" noChangeArrowheads="1"/>
          </p:cNvPicPr>
          <p:nvPr/>
        </p:nvPicPr>
        <p:blipFill>
          <a:blip r:embed="rId2" cstate="print"/>
          <a:srcRect/>
          <a:stretch>
            <a:fillRect/>
          </a:stretch>
        </p:blipFill>
        <p:spPr bwMode="auto">
          <a:xfrm>
            <a:off x="0" y="1714488"/>
            <a:ext cx="9144000" cy="316036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714612" y="5072074"/>
            <a:ext cx="3714776" cy="83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(5/5)</a:t>
            </a:r>
            <a:endParaRPr lang="zh-TW" altLang="en-US" dirty="0"/>
          </a:p>
        </p:txBody>
      </p:sp>
      <p:sp>
        <p:nvSpPr>
          <p:cNvPr id="3" name="內容版面配置區 2"/>
          <p:cNvSpPr>
            <a:spLocks noGrp="1"/>
          </p:cNvSpPr>
          <p:nvPr>
            <p:ph idx="1"/>
          </p:nvPr>
        </p:nvSpPr>
        <p:spPr/>
        <p:txBody>
          <a:bodyPr/>
          <a:lstStyle/>
          <a:p>
            <a:r>
              <a:rPr lang="en-US" altLang="zh-TW" dirty="0" smtClean="0"/>
              <a:t>A </a:t>
            </a:r>
            <a:r>
              <a:rPr lang="en-US" altLang="zh-TW" dirty="0" err="1" smtClean="0"/>
              <a:t>robustified</a:t>
            </a:r>
            <a:r>
              <a:rPr lang="en-US" altLang="zh-TW" dirty="0" smtClean="0"/>
              <a:t> least squares estimate for the vanishing point:</a:t>
            </a:r>
          </a:p>
          <a:p>
            <a:endParaRPr lang="en-US" altLang="zh-TW" dirty="0" smtClean="0"/>
          </a:p>
          <a:p>
            <a:endParaRPr lang="en-US" altLang="zh-TW" dirty="0" smtClean="0"/>
          </a:p>
          <a:p>
            <a:endParaRPr lang="en-US" altLang="zh-TW" dirty="0" smtClean="0"/>
          </a:p>
        </p:txBody>
      </p:sp>
      <p:pic>
        <p:nvPicPr>
          <p:cNvPr id="3076" name="Picture 4"/>
          <p:cNvPicPr>
            <a:picLocks noChangeAspect="1" noChangeArrowheads="1"/>
          </p:cNvPicPr>
          <p:nvPr/>
        </p:nvPicPr>
        <p:blipFill>
          <a:blip r:embed="rId2" cstate="print"/>
          <a:srcRect/>
          <a:stretch>
            <a:fillRect/>
          </a:stretch>
        </p:blipFill>
        <p:spPr bwMode="auto">
          <a:xfrm>
            <a:off x="500034" y="2714620"/>
            <a:ext cx="7986203" cy="12001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4.1.1 Feature Detectors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0" y="1571612"/>
            <a:ext cx="9144000" cy="4890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Aperture Problem</a:t>
            </a:r>
            <a:endParaRPr lang="zh-TW" altLang="en-US" dirty="0"/>
          </a:p>
        </p:txBody>
      </p:sp>
      <p:sp>
        <p:nvSpPr>
          <p:cNvPr id="3" name="內容版面配置區 2"/>
          <p:cNvSpPr>
            <a:spLocks noGrp="1"/>
          </p:cNvSpPr>
          <p:nvPr>
            <p:ph idx="1"/>
          </p:nvPr>
        </p:nvSpPr>
        <p:spPr/>
        <p:txBody>
          <a:bodyPr/>
          <a:lstStyle/>
          <a:p>
            <a:pPr>
              <a:buNone/>
            </a:pPr>
            <a:endParaRPr lang="zh-TW" altLang="en-US" dirty="0"/>
          </a:p>
        </p:txBody>
      </p:sp>
      <p:pic>
        <p:nvPicPr>
          <p:cNvPr id="7" name="圖片 6" descr="未命名.JPG"/>
          <p:cNvPicPr>
            <a:picLocks noChangeAspect="1"/>
          </p:cNvPicPr>
          <p:nvPr/>
        </p:nvPicPr>
        <p:blipFill>
          <a:blip r:embed="rId2" cstate="print"/>
          <a:stretch>
            <a:fillRect/>
          </a:stretch>
        </p:blipFill>
        <p:spPr>
          <a:xfrm>
            <a:off x="0" y="1571612"/>
            <a:ext cx="9144000" cy="47149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Weighted Summed Square Difference</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r>
              <a:rPr lang="en-US" altLang="zh-TW" i="1" dirty="0" smtClean="0"/>
              <a:t>I</a:t>
            </a:r>
            <a:r>
              <a:rPr lang="en-US" altLang="zh-TW" i="1" baseline="-25000" dirty="0" smtClean="0"/>
              <a:t>0</a:t>
            </a:r>
            <a:r>
              <a:rPr lang="en-US" altLang="zh-TW" dirty="0" smtClean="0"/>
              <a:t>, </a:t>
            </a:r>
            <a:r>
              <a:rPr lang="en-US" altLang="zh-TW" i="1" dirty="0" smtClean="0"/>
              <a:t>I</a:t>
            </a:r>
            <a:r>
              <a:rPr lang="en-US" altLang="zh-TW" i="1" baseline="-25000" dirty="0" smtClean="0"/>
              <a:t>1</a:t>
            </a:r>
            <a:r>
              <a:rPr lang="en-US" altLang="zh-TW" dirty="0" smtClean="0"/>
              <a:t>: the two images being compared</a:t>
            </a:r>
          </a:p>
          <a:p>
            <a:r>
              <a:rPr lang="en-US" altLang="zh-TW" i="1" dirty="0" smtClean="0"/>
              <a:t>u</a:t>
            </a:r>
            <a:r>
              <a:rPr lang="en-US" altLang="zh-TW" dirty="0" smtClean="0"/>
              <a:t>: the displacement vector</a:t>
            </a:r>
          </a:p>
          <a:p>
            <a:r>
              <a:rPr lang="en-US" altLang="zh-TW" i="1" dirty="0" smtClean="0"/>
              <a:t>w(x)</a:t>
            </a:r>
            <a:r>
              <a:rPr lang="en-US" altLang="zh-TW" dirty="0" smtClean="0"/>
              <a:t>: spatially varying weighting function</a:t>
            </a:r>
          </a:p>
          <a:p>
            <a:pPr marL="342900" lvl="1" indent="-342900">
              <a:buFont typeface="Arial" pitchFamily="34" charset="0"/>
              <a:buChar char="•"/>
            </a:pPr>
            <a:r>
              <a:rPr lang="en-US" altLang="zh-TW" sz="3200" dirty="0" smtClean="0"/>
              <a:t>summation </a:t>
            </a:r>
            <a:r>
              <a:rPr lang="en-US" altLang="zh-TW" sz="3200" i="1" dirty="0" err="1" smtClean="0"/>
              <a:t>i</a:t>
            </a:r>
            <a:r>
              <a:rPr lang="en-US" altLang="zh-TW" sz="3200" i="1" dirty="0" smtClean="0"/>
              <a:t>:</a:t>
            </a:r>
            <a:r>
              <a:rPr lang="en-US" altLang="zh-TW" sz="3200" dirty="0" smtClean="0"/>
              <a:t> over all the pixels in the patch</a:t>
            </a:r>
          </a:p>
          <a:p>
            <a:endParaRPr lang="en-US" altLang="zh-TW" dirty="0" smtClean="0"/>
          </a:p>
        </p:txBody>
      </p:sp>
      <p:pic>
        <p:nvPicPr>
          <p:cNvPr id="246788" name="Picture 4"/>
          <p:cNvPicPr>
            <a:picLocks noChangeAspect="1" noChangeArrowheads="1"/>
          </p:cNvPicPr>
          <p:nvPr/>
        </p:nvPicPr>
        <p:blipFill>
          <a:blip r:embed="rId2" cstate="print"/>
          <a:srcRect/>
          <a:stretch>
            <a:fillRect/>
          </a:stretch>
        </p:blipFill>
        <p:spPr bwMode="auto">
          <a:xfrm>
            <a:off x="285720" y="2143116"/>
            <a:ext cx="8501090"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TotalTime>
  <Words>2071</Words>
  <Application>Microsoft Office PowerPoint</Application>
  <PresentationFormat>如螢幕大小 (4:3)</PresentationFormat>
  <Paragraphs>294</Paragraphs>
  <Slides>62</Slides>
  <Notes>22</Notes>
  <HiddenSlides>0</HiddenSlides>
  <MMClips>0</MMClips>
  <ScaleCrop>false</ScaleCrop>
  <HeadingPairs>
    <vt:vector size="4" baseType="variant">
      <vt:variant>
        <vt:lpstr>佈景主題</vt:lpstr>
      </vt:variant>
      <vt:variant>
        <vt:i4>1</vt:i4>
      </vt:variant>
      <vt:variant>
        <vt:lpstr>投影片標題</vt:lpstr>
      </vt:variant>
      <vt:variant>
        <vt:i4>62</vt:i4>
      </vt:variant>
    </vt:vector>
  </HeadingPairs>
  <TitlesOfParts>
    <vt:vector size="63" baseType="lpstr">
      <vt:lpstr>Office 佈景主題</vt:lpstr>
      <vt:lpstr>Advanced Computer Vision </vt:lpstr>
      <vt:lpstr>Feature Detection and Matching (1/3)</vt:lpstr>
      <vt:lpstr>Feature Detection and Matching (2/3)</vt:lpstr>
      <vt:lpstr>Feature Detection and Matching (3/3)</vt:lpstr>
      <vt:lpstr>4.1 Points and Patches (1/2)</vt:lpstr>
      <vt:lpstr>Points and Patches (2/2)</vt:lpstr>
      <vt:lpstr>4.1.1 Feature Detectors</vt:lpstr>
      <vt:lpstr>Aperture Problem</vt:lpstr>
      <vt:lpstr>Weighted Summed Square Difference</vt:lpstr>
      <vt:lpstr>Auto-correlation Function or Surface</vt:lpstr>
      <vt:lpstr>投影片 11</vt:lpstr>
      <vt:lpstr>Approximation of Auto-correlation Function (1/3)</vt:lpstr>
      <vt:lpstr>Approximation of Auto-correlation Function (2/3)</vt:lpstr>
      <vt:lpstr>Approximation of Auto-correlation Function (3/3)</vt:lpstr>
      <vt:lpstr>Other Measurements (1/2)</vt:lpstr>
      <vt:lpstr>Other Measurements (2/2)</vt:lpstr>
      <vt:lpstr>Basic Feature Detection Algorithm (1/2)</vt:lpstr>
      <vt:lpstr>Basic Feature Detection Algorithm (2/2)</vt:lpstr>
      <vt:lpstr>Adaptive Non-maximal Suppression (ANMS) (1/2)</vt:lpstr>
      <vt:lpstr>Adaptive Non-maximal Suppression (ANMS) (2/2)</vt:lpstr>
      <vt:lpstr>Measuring Repeatability</vt:lpstr>
      <vt:lpstr>Scale Invariance (1/2)</vt:lpstr>
      <vt:lpstr>Scale Invariance (2/2)</vt:lpstr>
      <vt:lpstr>4.1.2 Feature Descriptors</vt:lpstr>
      <vt:lpstr>Scale Invariant Feature Transform (SIFT)</vt:lpstr>
      <vt:lpstr>Multi-scale Oriented Patches (MSOP)</vt:lpstr>
      <vt:lpstr>Orientation Estimation</vt:lpstr>
      <vt:lpstr>Gradient Location-orientation Histogram (GLOH)</vt:lpstr>
      <vt:lpstr>Maximally Stable Extremal Region (MSER)</vt:lpstr>
      <vt:lpstr>4.1.3 Feature Matching</vt:lpstr>
      <vt:lpstr>Matching Strategy (1/7)</vt:lpstr>
      <vt:lpstr>Matching Strategy (2/7)</vt:lpstr>
      <vt:lpstr>Matching Strategy (3/7)</vt:lpstr>
      <vt:lpstr>Matching Strategy (4/7)</vt:lpstr>
      <vt:lpstr>Matching Strategy (5/7)</vt:lpstr>
      <vt:lpstr>Matching Strategy (6/7)</vt:lpstr>
      <vt:lpstr>Matching Strategy (7/7)</vt:lpstr>
      <vt:lpstr>4.1.4 Feature Tracking (1/3)</vt:lpstr>
      <vt:lpstr>Feature Tracking (2/3)</vt:lpstr>
      <vt:lpstr>Feature Tracking (3/3)</vt:lpstr>
      <vt:lpstr>4.2 Edges (1/2)</vt:lpstr>
      <vt:lpstr>Edges (2/2)</vt:lpstr>
      <vt:lpstr>4.2.1 Edge Detection (1/3)</vt:lpstr>
      <vt:lpstr>Edge Detection (2/3)</vt:lpstr>
      <vt:lpstr>Edge Detection (3/3)</vt:lpstr>
      <vt:lpstr>Scale Selection</vt:lpstr>
      <vt:lpstr>Color Edge Detection</vt:lpstr>
      <vt:lpstr>4.2.2 Edge Linking</vt:lpstr>
      <vt:lpstr>Chain Representation (1/2)</vt:lpstr>
      <vt:lpstr>Chain Representation (2/2)</vt:lpstr>
      <vt:lpstr>4.3 Lines</vt:lpstr>
      <vt:lpstr>4.3.1 Successive Approximation</vt:lpstr>
      <vt:lpstr>4.3.2 Hough Transforms (1/2)</vt:lpstr>
      <vt:lpstr>Hough Transforms (2/2)</vt:lpstr>
      <vt:lpstr>Hough Transforms Algorithm (1/2)</vt:lpstr>
      <vt:lpstr>Hough Transforms Algorithm (2/2)</vt:lpstr>
      <vt:lpstr>RANSAC-based Line Detection</vt:lpstr>
      <vt:lpstr>4.3.3 Vanishing Points (1/5)</vt:lpstr>
      <vt:lpstr>Vanishing Points (2/5)</vt:lpstr>
      <vt:lpstr>Vanishing Points (3/5)</vt:lpstr>
      <vt:lpstr>Vanishing Points (4/5)</vt:lpstr>
      <vt:lpstr>Vanishing Points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 </dc:title>
  <dc:creator>karen</dc:creator>
  <cp:lastModifiedBy>SuperXP</cp:lastModifiedBy>
  <cp:revision>452</cp:revision>
  <dcterms:created xsi:type="dcterms:W3CDTF">2011-01-31T07:36:26Z</dcterms:created>
  <dcterms:modified xsi:type="dcterms:W3CDTF">2011-03-28T10:17:56Z</dcterms:modified>
</cp:coreProperties>
</file>