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299" r:id="rId3"/>
    <p:sldId id="405" r:id="rId4"/>
    <p:sldId id="500" r:id="rId5"/>
    <p:sldId id="257" r:id="rId6"/>
    <p:sldId id="510" r:id="rId7"/>
    <p:sldId id="300" r:id="rId8"/>
    <p:sldId id="263" r:id="rId9"/>
    <p:sldId id="324" r:id="rId10"/>
    <p:sldId id="325" r:id="rId11"/>
    <p:sldId id="407" r:id="rId12"/>
    <p:sldId id="267" r:id="rId13"/>
    <p:sldId id="268" r:id="rId14"/>
    <p:sldId id="328" r:id="rId15"/>
    <p:sldId id="329" r:id="rId16"/>
    <p:sldId id="271" r:id="rId17"/>
    <p:sldId id="536" r:id="rId18"/>
    <p:sldId id="326" r:id="rId19"/>
    <p:sldId id="273" r:id="rId20"/>
    <p:sldId id="409" r:id="rId21"/>
    <p:sldId id="410" r:id="rId22"/>
    <p:sldId id="518" r:id="rId23"/>
    <p:sldId id="519" r:id="rId24"/>
    <p:sldId id="521" r:id="rId25"/>
    <p:sldId id="493" r:id="rId26"/>
    <p:sldId id="413" r:id="rId27"/>
    <p:sldId id="301" r:id="rId28"/>
    <p:sldId id="282" r:id="rId29"/>
    <p:sldId id="283" r:id="rId30"/>
    <p:sldId id="284" r:id="rId31"/>
    <p:sldId id="285" r:id="rId32"/>
    <p:sldId id="286" r:id="rId33"/>
    <p:sldId id="287" r:id="rId34"/>
    <p:sldId id="288" r:id="rId35"/>
    <p:sldId id="289" r:id="rId36"/>
    <p:sldId id="290" r:id="rId37"/>
    <p:sldId id="343" r:id="rId38"/>
    <p:sldId id="417" r:id="rId39"/>
    <p:sldId id="292" r:id="rId40"/>
    <p:sldId id="294" r:id="rId41"/>
    <p:sldId id="373" r:id="rId42"/>
    <p:sldId id="293" r:id="rId43"/>
    <p:sldId id="419" r:id="rId44"/>
    <p:sldId id="420" r:id="rId45"/>
    <p:sldId id="514" r:id="rId46"/>
    <p:sldId id="515" r:id="rId47"/>
    <p:sldId id="346" r:id="rId48"/>
    <p:sldId id="345" r:id="rId49"/>
    <p:sldId id="494" r:id="rId50"/>
    <p:sldId id="421" r:id="rId51"/>
    <p:sldId id="303" r:id="rId52"/>
    <p:sldId id="526" r:id="rId53"/>
    <p:sldId id="525" r:id="rId54"/>
    <p:sldId id="422" r:id="rId55"/>
    <p:sldId id="337" r:id="rId56"/>
    <p:sldId id="335" r:id="rId57"/>
    <p:sldId id="527" r:id="rId58"/>
    <p:sldId id="425" r:id="rId59"/>
    <p:sldId id="528" r:id="rId60"/>
    <p:sldId id="424" r:id="rId61"/>
    <p:sldId id="522" r:id="rId62"/>
    <p:sldId id="336" r:id="rId63"/>
    <p:sldId id="338" r:id="rId64"/>
    <p:sldId id="339" r:id="rId65"/>
    <p:sldId id="529" r:id="rId66"/>
    <p:sldId id="537" r:id="rId67"/>
    <p:sldId id="340" r:id="rId68"/>
    <p:sldId id="341" r:id="rId69"/>
    <p:sldId id="495" r:id="rId70"/>
    <p:sldId id="543" r:id="rId71"/>
    <p:sldId id="304" r:id="rId72"/>
    <p:sldId id="531" r:id="rId73"/>
    <p:sldId id="305" r:id="rId74"/>
    <p:sldId id="354" r:id="rId75"/>
    <p:sldId id="550" r:id="rId76"/>
    <p:sldId id="356" r:id="rId77"/>
    <p:sldId id="540" r:id="rId78"/>
    <p:sldId id="551" r:id="rId79"/>
    <p:sldId id="427" r:id="rId80"/>
    <p:sldId id="503" r:id="rId81"/>
    <p:sldId id="359" r:id="rId82"/>
    <p:sldId id="549" r:id="rId83"/>
    <p:sldId id="533" r:id="rId84"/>
    <p:sldId id="539" r:id="rId85"/>
    <p:sldId id="357" r:id="rId86"/>
    <p:sldId id="545" r:id="rId87"/>
    <p:sldId id="544" r:id="rId88"/>
    <p:sldId id="546" r:id="rId89"/>
    <p:sldId id="358" r:id="rId90"/>
    <p:sldId id="430" r:id="rId91"/>
    <p:sldId id="530" r:id="rId92"/>
    <p:sldId id="431" r:id="rId93"/>
    <p:sldId id="498" r:id="rId94"/>
    <p:sldId id="432" r:id="rId95"/>
    <p:sldId id="433" r:id="rId96"/>
    <p:sldId id="435" r:id="rId97"/>
    <p:sldId id="436" r:id="rId98"/>
    <p:sldId id="437" r:id="rId99"/>
    <p:sldId id="438" r:id="rId100"/>
    <p:sldId id="439" r:id="rId101"/>
    <p:sldId id="440" r:id="rId102"/>
    <p:sldId id="441" r:id="rId103"/>
    <p:sldId id="443" r:id="rId104"/>
    <p:sldId id="446" r:id="rId105"/>
    <p:sldId id="509" r:id="rId106"/>
    <p:sldId id="508" r:id="rId107"/>
    <p:sldId id="450" r:id="rId108"/>
    <p:sldId id="451" r:id="rId109"/>
    <p:sldId id="553" r:id="rId110"/>
    <p:sldId id="496" r:id="rId111"/>
    <p:sldId id="452" r:id="rId112"/>
    <p:sldId id="542" r:id="rId113"/>
    <p:sldId id="453" r:id="rId114"/>
    <p:sldId id="454" r:id="rId115"/>
    <p:sldId id="455" r:id="rId116"/>
    <p:sldId id="456" r:id="rId117"/>
    <p:sldId id="457" r:id="rId118"/>
    <p:sldId id="458" r:id="rId119"/>
    <p:sldId id="469" r:id="rId120"/>
    <p:sldId id="471" r:id="rId121"/>
    <p:sldId id="472" r:id="rId122"/>
    <p:sldId id="470" r:id="rId123"/>
    <p:sldId id="516" r:id="rId124"/>
    <p:sldId id="497" r:id="rId125"/>
    <p:sldId id="475" r:id="rId126"/>
    <p:sldId id="474" r:id="rId127"/>
    <p:sldId id="476" r:id="rId128"/>
    <p:sldId id="477" r:id="rId129"/>
    <p:sldId id="478" r:id="rId130"/>
    <p:sldId id="479" r:id="rId131"/>
    <p:sldId id="548" r:id="rId132"/>
    <p:sldId id="491" r:id="rId133"/>
    <p:sldId id="492" r:id="rId13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政倫 劉" initials="政倫" lastIdx="0" clrIdx="0">
    <p:extLst>
      <p:ext uri="{19B8F6BF-5375-455C-9EA6-DF929625EA0E}">
        <p15:presenceInfo xmlns:p15="http://schemas.microsoft.com/office/powerpoint/2012/main" userId="1aee8658a408a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3" autoAdjust="0"/>
    <p:restoredTop sz="86667" autoAdjust="0"/>
  </p:normalViewPr>
  <p:slideViewPr>
    <p:cSldViewPr>
      <p:cViewPr varScale="1">
        <p:scale>
          <a:sx n="77" d="100"/>
          <a:sy n="77" d="100"/>
        </p:scale>
        <p:origin x="102" y="570"/>
      </p:cViewPr>
      <p:guideLst>
        <p:guide orient="horz" pos="2160"/>
        <p:guide pos="2880"/>
      </p:guideLst>
    </p:cSldViewPr>
  </p:slideViewPr>
  <p:outlineViewPr>
    <p:cViewPr>
      <p:scale>
        <a:sx n="33" d="100"/>
        <a:sy n="33" d="100"/>
      </p:scale>
      <p:origin x="42" y="310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 Id="rId4" Type="http://schemas.openxmlformats.org/officeDocument/2006/relationships/image" Target="../media/image1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26192-ABEF-4DF4-B74F-6A10F867BF21}" type="datetimeFigureOut">
              <a:rPr lang="zh-TW" altLang="en-US" smtClean="0"/>
              <a:pPr/>
              <a:t>2020/3/21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5BB62-8018-4F4A-AE92-0DD73ADBEBBE}" type="slidenum">
              <a:rPr lang="zh-TW" altLang="en-US" smtClean="0"/>
              <a:pPr/>
              <a:t>‹#›</a:t>
            </a:fld>
            <a:endParaRPr lang="zh-TW" altLang="en-US"/>
          </a:p>
        </p:txBody>
      </p:sp>
    </p:spTree>
    <p:extLst>
      <p:ext uri="{BB962C8B-B14F-4D97-AF65-F5344CB8AC3E}">
        <p14:creationId xmlns:p14="http://schemas.microsoft.com/office/powerpoint/2010/main" val="359956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tread01.com/content/1546447870.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blog.ncue.edu.tw/sys/lib/read_attach.php?id=13237"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tread01.com/content/1541801252.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honglung.pixnet.net/blog/post/85115497-image-processing---%E4%B8%AD%E5%80%BC%E6%BF%BE%E6%B3%A2(median-filter)"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rportal.lib.ntnu.edu.tw/bitstream/20.500.12235/95761/2/n069475002502.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dertw.com/%E7%A8%8B%E5%BC%8F%E8%AA%9E%E8%A8%80/57428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cy.dd.ncu.edu.tw/~chen/course/vision/ch7/%E7%AC%AC%E4%B8%83%E5%96%AE%E5%85%83%20%E7%B4%B0%E7%B7%9A%E5%8C%96%E8%88%87%E9%AA%A8%E6%9E%B6%E6%8A%BD%E5%8F%96.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ip.csie.ncu.edu.tw/course/IP/IP1505cp.pdf"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aries.dyu.edu.tw/~thhu/EN/chapter4.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lideshare.net/YKLee3434/spatial-filtering-4171308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tread01.com/content/1547003716.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machinevision.iem.yzu.edu.tw/vision/thesis/105_Chih-kai%20Huang/%E7%B6%B2%E9%A0%81%E7%89%882.ht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machinevision.iem.yzu.edu.tw/vision/thesis/105_Chih-kai%20Huang/%E7%B6%B2%E9%A0%81%E7%89%882.ht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sie.ntu.edu.tw/~b97074/vfx_html/hw1.html"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www.csie.ntu.edu.tw/~cyy/courses/vfx/05spring/lectures/scribe/03scribe.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a:t>
            </a:fld>
            <a:endParaRPr lang="zh-TW" altLang="en-US"/>
          </a:p>
        </p:txBody>
      </p:sp>
    </p:spTree>
    <p:extLst>
      <p:ext uri="{BB962C8B-B14F-4D97-AF65-F5344CB8AC3E}">
        <p14:creationId xmlns:p14="http://schemas.microsoft.com/office/powerpoint/2010/main" val="24038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a:t>
            </a:fld>
            <a:endParaRPr lang="zh-TW" altLang="en-US"/>
          </a:p>
        </p:txBody>
      </p:sp>
    </p:spTree>
    <p:extLst>
      <p:ext uri="{BB962C8B-B14F-4D97-AF65-F5344CB8AC3E}">
        <p14:creationId xmlns:p14="http://schemas.microsoft.com/office/powerpoint/2010/main" val="49748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已經有先分出</a:t>
            </a:r>
            <a:r>
              <a:rPr lang="en-US" altLang="zh-TW" dirty="0"/>
              <a:t>Background</a:t>
            </a:r>
            <a:r>
              <a:rPr lang="zh-TW" altLang="en-US" dirty="0"/>
              <a:t>與</a:t>
            </a:r>
            <a:r>
              <a:rPr lang="en-US" altLang="zh-TW" dirty="0"/>
              <a:t>Foreground</a:t>
            </a:r>
            <a:r>
              <a:rPr lang="zh-TW" altLang="en-US" dirty="0"/>
              <a:t>，所以</a:t>
            </a:r>
            <a:r>
              <a:rPr lang="en-US" altLang="zh-TW" dirty="0"/>
              <a:t>a=1</a:t>
            </a:r>
            <a:r>
              <a:rPr lang="zh-TW" altLang="en-US" dirty="0"/>
              <a:t>套入後就是前景不透明背景透明</a:t>
            </a:r>
            <a:endParaRPr lang="en-US" altLang="zh-TW" dirty="0"/>
          </a:p>
          <a:p>
            <a:r>
              <a:rPr lang="en-US" altLang="zh-TW" dirty="0"/>
              <a:t>(c)</a:t>
            </a:r>
            <a:r>
              <a:rPr lang="zh-TW" altLang="en-US" dirty="0"/>
              <a:t>就是</a:t>
            </a:r>
            <a:r>
              <a:rPr lang="en-US" altLang="zh-TW" dirty="0"/>
              <a:t>a</a:t>
            </a:r>
            <a:r>
              <a:rPr lang="zh-TW" altLang="en-US" dirty="0"/>
              <a:t>頻道的值以灰階顯示</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a:t>
            </a:fld>
            <a:endParaRPr lang="zh-TW" altLang="en-US"/>
          </a:p>
        </p:txBody>
      </p:sp>
    </p:spTree>
    <p:extLst>
      <p:ext uri="{BB962C8B-B14F-4D97-AF65-F5344CB8AC3E}">
        <p14:creationId xmlns:p14="http://schemas.microsoft.com/office/powerpoint/2010/main" val="383519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注意背景與前景差別，背景已經用</a:t>
            </a:r>
            <a:r>
              <a:rPr lang="en-US" altLang="zh-TW" dirty="0"/>
              <a:t>(1-a)</a:t>
            </a:r>
            <a:r>
              <a:rPr lang="zh-TW" altLang="en-US" dirty="0"/>
              <a:t>希望他透明了</a:t>
            </a:r>
            <a:endParaRPr lang="en-US" altLang="zh-TW" dirty="0"/>
          </a:p>
          <a:p>
            <a:pPr marL="228600" indent="-228600">
              <a:buAutoNum type="arabicPeriod"/>
            </a:pPr>
            <a:r>
              <a:rPr lang="en-US" altLang="zh-TW" dirty="0"/>
              <a:t>1</a:t>
            </a:r>
            <a:r>
              <a:rPr lang="zh-TW" altLang="en-US" dirty="0"/>
              <a:t>為不透明，</a:t>
            </a:r>
            <a:r>
              <a:rPr lang="en-US" altLang="zh-TW" dirty="0"/>
              <a:t>0</a:t>
            </a:r>
            <a:r>
              <a:rPr lang="zh-TW" altLang="en-US" dirty="0"/>
              <a:t>為透明</a:t>
            </a:r>
            <a:endParaRPr lang="en-US" altLang="zh-TW" dirty="0"/>
          </a:p>
          <a:p>
            <a:pPr marL="228600" indent="-228600">
              <a:buAutoNum type="arabicPeriod"/>
            </a:pPr>
            <a:r>
              <a:rPr lang="zh-TW" altLang="en-US" dirty="0"/>
              <a:t>這邊的</a:t>
            </a:r>
            <a:r>
              <a:rPr lang="en-US" altLang="zh-TW" dirty="0"/>
              <a:t>a</a:t>
            </a:r>
            <a:r>
              <a:rPr lang="zh-TW" altLang="en-US" dirty="0"/>
              <a:t>值以灰階圖表示，越白就是越接近</a:t>
            </a:r>
            <a:r>
              <a:rPr lang="en-US" altLang="zh-TW" dirty="0"/>
              <a:t>1</a:t>
            </a:r>
            <a:r>
              <a:rPr lang="zh-TW" altLang="en-US" dirty="0"/>
              <a:t>，前景就越不透明</a:t>
            </a:r>
            <a:endParaRPr lang="en-US" altLang="zh-TW" dirty="0"/>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14</a:t>
            </a:fld>
            <a:endParaRPr lang="zh-TW" altLang="en-US"/>
          </a:p>
        </p:txBody>
      </p:sp>
    </p:spTree>
    <p:extLst>
      <p:ext uri="{BB962C8B-B14F-4D97-AF65-F5344CB8AC3E}">
        <p14:creationId xmlns:p14="http://schemas.microsoft.com/office/powerpoint/2010/main" val="407297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15</a:t>
            </a:fld>
            <a:endParaRPr lang="zh-TW" altLang="en-US"/>
          </a:p>
        </p:txBody>
      </p:sp>
    </p:spTree>
    <p:extLst>
      <p:ext uri="{BB962C8B-B14F-4D97-AF65-F5344CB8AC3E}">
        <p14:creationId xmlns:p14="http://schemas.microsoft.com/office/powerpoint/2010/main" val="130121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sz="1200" b="0" i="0" kern="1200" dirty="0">
                <a:solidFill>
                  <a:schemeClr val="tx1"/>
                </a:solidFill>
                <a:effectLst/>
                <a:latin typeface="+mn-lt"/>
                <a:ea typeface="+mn-ea"/>
                <a:cs typeface="+mn-cs"/>
              </a:rPr>
              <a:t>本圖的</a:t>
            </a:r>
            <a:r>
              <a:rPr lang="en-US" altLang="zh-TW" sz="1200" b="0" i="0" kern="1200" dirty="0">
                <a:solidFill>
                  <a:schemeClr val="tx1"/>
                </a:solidFill>
                <a:effectLst/>
                <a:latin typeface="+mn-lt"/>
                <a:ea typeface="+mn-ea"/>
                <a:cs typeface="+mn-cs"/>
              </a:rPr>
              <a:t>Source Image </a:t>
            </a:r>
            <a:r>
              <a:rPr lang="zh-TW" altLang="en-US" sz="1200" b="0" i="0" kern="1200" dirty="0">
                <a:solidFill>
                  <a:schemeClr val="tx1"/>
                </a:solidFill>
                <a:effectLst/>
                <a:latin typeface="+mn-lt"/>
                <a:ea typeface="+mn-ea"/>
                <a:cs typeface="+mn-cs"/>
              </a:rPr>
              <a:t>是一張 </a:t>
            </a:r>
            <a:r>
              <a:rPr lang="en-US" altLang="zh-TW" sz="1200" b="0" i="0" kern="1200" dirty="0">
                <a:solidFill>
                  <a:schemeClr val="tx1"/>
                </a:solidFill>
                <a:effectLst/>
                <a:latin typeface="+mn-lt"/>
                <a:ea typeface="+mn-ea"/>
                <a:cs typeface="+mn-cs"/>
              </a:rPr>
              <a:t>64*64 Intensity 3-bit </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Digital Image</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pPr marL="228600" indent="-228600">
              <a:buAutoNum type="arabicPeriod"/>
            </a:pPr>
            <a:r>
              <a:rPr lang="en-US" altLang="zh-TW" sz="1200" b="0" i="0" kern="1200" dirty="0">
                <a:solidFill>
                  <a:schemeClr val="tx1"/>
                </a:solidFill>
                <a:effectLst/>
                <a:latin typeface="+mn-lt"/>
                <a:ea typeface="+mn-ea"/>
                <a:cs typeface="+mn-cs"/>
              </a:rPr>
              <a:t>Source Image -&gt; Histogram</a:t>
            </a:r>
          </a:p>
          <a:p>
            <a:pPr marL="228600" indent="-228600">
              <a:buAutoNum type="arabicPeriod"/>
            </a:pP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Histogram </a:t>
            </a:r>
            <a:r>
              <a:rPr lang="zh-TW" altLang="en-US" sz="1200" b="0" i="0" kern="1200" dirty="0">
                <a:solidFill>
                  <a:schemeClr val="tx1"/>
                </a:solidFill>
                <a:effectLst/>
                <a:latin typeface="+mn-lt"/>
                <a:ea typeface="+mn-ea"/>
                <a:cs typeface="+mn-cs"/>
              </a:rPr>
              <a:t>算出各個灰階值的 </a:t>
            </a:r>
            <a:r>
              <a:rPr lang="en-US" altLang="zh-TW" sz="1200" b="0" i="0" kern="1200" dirty="0">
                <a:solidFill>
                  <a:schemeClr val="tx1"/>
                </a:solidFill>
                <a:effectLst/>
                <a:latin typeface="+mn-lt"/>
                <a:ea typeface="+mn-ea"/>
                <a:cs typeface="+mn-cs"/>
              </a:rPr>
              <a:t>PDF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PDF </a:t>
            </a:r>
            <a:r>
              <a:rPr lang="zh-TW" altLang="en-US" sz="1200" b="0" i="0" kern="1200" dirty="0">
                <a:solidFill>
                  <a:schemeClr val="tx1"/>
                </a:solidFill>
                <a:effectLst/>
                <a:latin typeface="+mn-lt"/>
                <a:ea typeface="+mn-ea"/>
                <a:cs typeface="+mn-cs"/>
              </a:rPr>
              <a:t>做累加求出 </a:t>
            </a:r>
            <a:r>
              <a:rPr lang="en-US" altLang="zh-TW" sz="1200" b="0" i="0" kern="1200" dirty="0">
                <a:solidFill>
                  <a:schemeClr val="tx1"/>
                </a:solidFill>
                <a:effectLst/>
                <a:latin typeface="+mn-lt"/>
                <a:ea typeface="+mn-ea"/>
                <a:cs typeface="+mn-cs"/>
              </a:rPr>
              <a:t>CDF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CDF </a:t>
            </a:r>
            <a:r>
              <a:rPr lang="zh-TW" altLang="en-US" sz="1200" b="0" i="0" kern="1200" dirty="0">
                <a:solidFill>
                  <a:schemeClr val="tx1"/>
                </a:solidFill>
                <a:effectLst/>
                <a:latin typeface="+mn-lt"/>
                <a:ea typeface="+mn-ea"/>
                <a:cs typeface="+mn-cs"/>
              </a:rPr>
              <a:t>的結果 </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捨</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入後做出對照表</a:t>
            </a:r>
            <a:endParaRPr lang="en-US" altLang="zh-TW" sz="1200" b="0" i="0" kern="1200" dirty="0">
              <a:solidFill>
                <a:schemeClr val="tx1"/>
              </a:solidFill>
              <a:effectLst/>
              <a:latin typeface="+mn-lt"/>
              <a:ea typeface="+mn-ea"/>
              <a:cs typeface="+mn-cs"/>
            </a:endParaRPr>
          </a:p>
          <a:p>
            <a:pPr marL="228600" indent="-228600">
              <a:buAutoNum type="arabicPeriod"/>
            </a:pPr>
            <a:r>
              <a:rPr lang="zh-TW" altLang="en-US" sz="1200" b="0" i="0" kern="1200" dirty="0">
                <a:solidFill>
                  <a:schemeClr val="tx1"/>
                </a:solidFill>
                <a:effectLst/>
                <a:latin typeface="+mn-lt"/>
                <a:ea typeface="+mn-ea"/>
                <a:cs typeface="+mn-cs"/>
              </a:rPr>
              <a:t>透過查詢剛剛建立的對照表，決定</a:t>
            </a:r>
            <a:r>
              <a:rPr lang="en-US" altLang="zh-TW" sz="1200" b="0" i="0" kern="1200" dirty="0">
                <a:solidFill>
                  <a:schemeClr val="tx1"/>
                </a:solidFill>
                <a:effectLst/>
                <a:latin typeface="+mn-lt"/>
                <a:ea typeface="+mn-ea"/>
                <a:cs typeface="+mn-cs"/>
              </a:rPr>
              <a:t>Transition </a:t>
            </a:r>
            <a:r>
              <a:rPr lang="zh-TW" altLang="en-US" sz="1200" b="0" i="0" kern="1200" dirty="0">
                <a:solidFill>
                  <a:schemeClr val="tx1"/>
                </a:solidFill>
                <a:effectLst/>
                <a:latin typeface="+mn-lt"/>
                <a:ea typeface="+mn-ea"/>
                <a:cs typeface="+mn-cs"/>
              </a:rPr>
              <a:t>完各個灰階值的機率</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17</a:t>
            </a:fld>
            <a:endParaRPr lang="zh-TW" altLang="en-US"/>
          </a:p>
        </p:txBody>
      </p:sp>
    </p:spTree>
    <p:extLst>
      <p:ext uri="{BB962C8B-B14F-4D97-AF65-F5344CB8AC3E}">
        <p14:creationId xmlns:p14="http://schemas.microsoft.com/office/powerpoint/2010/main" val="21907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先做好 </a:t>
            </a:r>
            <a:r>
              <a:rPr kumimoji="1" lang="en-US" altLang="zh-TW" dirty="0"/>
              <a:t>block HE</a:t>
            </a:r>
            <a:r>
              <a:rPr kumimoji="1" lang="zh-TW" altLang="en-US" dirty="0"/>
              <a:t>，本頁為改善方式</a:t>
            </a:r>
            <a:endParaRPr kumimoji="1"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20</a:t>
            </a:fld>
            <a:endParaRPr lang="zh-TW" altLang="en-US"/>
          </a:p>
        </p:txBody>
      </p:sp>
    </p:spTree>
    <p:extLst>
      <p:ext uri="{BB962C8B-B14F-4D97-AF65-F5344CB8AC3E}">
        <p14:creationId xmlns:p14="http://schemas.microsoft.com/office/powerpoint/2010/main" val="82690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就是在說用雙線姓內插解決邊界瑕疵</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21</a:t>
            </a:fld>
            <a:endParaRPr lang="zh-TW" altLang="en-US"/>
          </a:p>
        </p:txBody>
      </p:sp>
    </p:spTree>
    <p:extLst>
      <p:ext uri="{BB962C8B-B14F-4D97-AF65-F5344CB8AC3E}">
        <p14:creationId xmlns:p14="http://schemas.microsoft.com/office/powerpoint/2010/main" val="68464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itchFamily="18" charset="0"/>
                <a:cs typeface="Times New Roman" pitchFamily="18" charset="0"/>
              </a:rPr>
              <a:t>bilinear blending function</a:t>
            </a:r>
            <a:r>
              <a:rPr lang="zh-TW" altLang="en-US" sz="1200" dirty="0">
                <a:latin typeface="Times New Roman" pitchFamily="18" charset="0"/>
                <a:cs typeface="Times New Roman" pitchFamily="18" charset="0"/>
              </a:rPr>
              <a:t> 就是運用各個</a:t>
            </a:r>
            <a:r>
              <a:rPr lang="en-US" altLang="zh-TW" sz="1200" dirty="0">
                <a:latin typeface="Times New Roman" pitchFamily="18" charset="0"/>
                <a:cs typeface="Times New Roman" pitchFamily="18" charset="0"/>
              </a:rPr>
              <a:t>block</a:t>
            </a:r>
            <a:r>
              <a:rPr lang="zh-TW" altLang="en-US" sz="1200" dirty="0">
                <a:latin typeface="Times New Roman" pitchFamily="18" charset="0"/>
                <a:cs typeface="Times New Roman" pitchFamily="18" charset="0"/>
              </a:rPr>
              <a:t>的中間</a:t>
            </a:r>
            <a:r>
              <a:rPr lang="en-US" altLang="zh-TW" sz="1200" dirty="0">
                <a:latin typeface="Times New Roman" pitchFamily="18" charset="0"/>
                <a:cs typeface="Times New Roman" pitchFamily="18" charset="0"/>
              </a:rPr>
              <a:t>pixel</a:t>
            </a:r>
            <a:r>
              <a:rPr lang="zh-TW" altLang="en-US" sz="1200" dirty="0">
                <a:latin typeface="Times New Roman" pitchFamily="18" charset="0"/>
                <a:cs typeface="Times New Roman" pitchFamily="18" charset="0"/>
              </a:rPr>
              <a:t>值，去跟附近的座內插如上</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23</a:t>
            </a:fld>
            <a:endParaRPr lang="zh-TW" altLang="en-US"/>
          </a:p>
        </p:txBody>
      </p:sp>
    </p:spTree>
    <p:extLst>
      <p:ext uri="{BB962C8B-B14F-4D97-AF65-F5344CB8AC3E}">
        <p14:creationId xmlns:p14="http://schemas.microsoft.com/office/powerpoint/2010/main" val="4119560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t>
            </a:r>
            <a:r>
              <a:rPr lang="zh-TW" altLang="en-US" dirty="0"/>
              <a:t>後面會提到用</a:t>
            </a:r>
            <a:r>
              <a:rPr lang="en-US" altLang="zh-TW" dirty="0"/>
              <a:t>filter</a:t>
            </a:r>
            <a:r>
              <a:rPr lang="zh-TW" altLang="en-US" dirty="0"/>
              <a:t>做</a:t>
            </a:r>
            <a:r>
              <a:rPr lang="en-US" altLang="zh-TW" dirty="0"/>
              <a:t>smooth</a:t>
            </a:r>
            <a:r>
              <a:rPr lang="zh-TW" altLang="en-US" dirty="0"/>
              <a:t>會無法照顧到整張圖的邊緣部分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(g)Distance Transforms</a:t>
            </a:r>
            <a:r>
              <a:rPr lang="zh-TW" altLang="en-US" dirty="0"/>
              <a:t> 後面會提到，有</a:t>
            </a:r>
            <a:r>
              <a:rPr lang="en-US" altLang="zh-TW" dirty="0"/>
              <a:t>City block or Manhattan distance</a:t>
            </a:r>
            <a:r>
              <a:rPr kumimoji="1" lang="zh-TW" altLang="en-US" dirty="0"/>
              <a:t>與</a:t>
            </a:r>
            <a:r>
              <a:rPr lang="en-US" altLang="zh-TW" dirty="0"/>
              <a:t>Euclidean distance</a:t>
            </a:r>
            <a:r>
              <a:rPr lang="zh-TW" altLang="en-US" dirty="0"/>
              <a:t>等等</a:t>
            </a:r>
            <a:endParaRPr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26</a:t>
            </a:fld>
            <a:endParaRPr lang="zh-TW" altLang="en-US"/>
          </a:p>
        </p:txBody>
      </p:sp>
    </p:spTree>
    <p:extLst>
      <p:ext uri="{BB962C8B-B14F-4D97-AF65-F5344CB8AC3E}">
        <p14:creationId xmlns:p14="http://schemas.microsoft.com/office/powerpoint/2010/main" val="694619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3x3  block</a:t>
            </a:r>
            <a:r>
              <a:rPr kumimoji="1" lang="zh-TW" altLang="en-US" dirty="0"/>
              <a:t>的話就是 </a:t>
            </a:r>
            <a:r>
              <a:rPr kumimoji="1" lang="en-US" altLang="zh-TW" dirty="0"/>
              <a:t>k,</a:t>
            </a:r>
            <a:r>
              <a:rPr kumimoji="1" lang="zh-TW" altLang="en-US" dirty="0"/>
              <a:t> </a:t>
            </a:r>
            <a:r>
              <a:rPr kumimoji="1" lang="en-US" altLang="zh-TW" dirty="0"/>
              <a:t>l</a:t>
            </a:r>
            <a:r>
              <a:rPr kumimoji="1" lang="zh-TW" altLang="en-US" dirty="0"/>
              <a:t> 由</a:t>
            </a:r>
            <a:r>
              <a:rPr kumimoji="1" lang="en-US" altLang="zh-TW" dirty="0"/>
              <a:t>-1</a:t>
            </a:r>
            <a:r>
              <a:rPr kumimoji="1" lang="zh-TW" altLang="en-US" dirty="0"/>
              <a:t>到</a:t>
            </a:r>
            <a:r>
              <a:rPr kumimoji="1" lang="en-US" altLang="zh-TW" dirty="0"/>
              <a:t>+1</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27</a:t>
            </a:fld>
            <a:endParaRPr lang="zh-TW" altLang="en-US"/>
          </a:p>
        </p:txBody>
      </p:sp>
    </p:spTree>
    <p:extLst>
      <p:ext uri="{BB962C8B-B14F-4D97-AF65-F5344CB8AC3E}">
        <p14:creationId xmlns:p14="http://schemas.microsoft.com/office/powerpoint/2010/main" val="21769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點運算子</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a:t>
            </a:fld>
            <a:endParaRPr lang="zh-TW" altLang="en-US"/>
          </a:p>
        </p:txBody>
      </p:sp>
    </p:spTree>
    <p:extLst>
      <p:ext uri="{BB962C8B-B14F-4D97-AF65-F5344CB8AC3E}">
        <p14:creationId xmlns:p14="http://schemas.microsoft.com/office/powerpoint/2010/main" val="167641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92 = 65*0.1 + 98*0.1 + 123*0.1 + 65*0.1 + 96*0.2 + 115*0.1 + 63*0.1 + 91*0.1 + 107*0.1</a:t>
            </a:r>
            <a:endParaRPr lang="en-US" altLang="zh-TW" dirty="0"/>
          </a:p>
          <a:p>
            <a:r>
              <a:rPr lang="zh-TW" altLang="en-US" dirty="0"/>
              <a:t>此範例上下左右對稱，所以</a:t>
            </a:r>
            <a:r>
              <a:rPr lang="en-US" altLang="zh-TW" dirty="0"/>
              <a:t>correlation</a:t>
            </a:r>
            <a:r>
              <a:rPr lang="zh-TW" altLang="en-US" dirty="0"/>
              <a:t>與</a:t>
            </a:r>
            <a:r>
              <a:rPr lang="en-US" altLang="zh-TW" dirty="0"/>
              <a:t>convolution</a:t>
            </a:r>
            <a:r>
              <a:rPr lang="zh-TW" altLang="en-US" dirty="0"/>
              <a:t>結果相同</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這邊也考慮了邊界，一般不會考慮，不考慮的話就把第一和最後一橫列去掉即可</a:t>
            </a:r>
            <a:endParaRPr lang="en-US" altLang="zh-TW" dirty="0"/>
          </a:p>
          <a:p>
            <a:r>
              <a:rPr lang="zh-TW" altLang="en-US" dirty="0"/>
              <a:t>此時會需要填補，也就是下一頁內容</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31</a:t>
            </a:fld>
            <a:endParaRPr lang="zh-TW" altLang="en-US"/>
          </a:p>
        </p:txBody>
      </p:sp>
    </p:spTree>
    <p:extLst>
      <p:ext uri="{BB962C8B-B14F-4D97-AF65-F5344CB8AC3E}">
        <p14:creationId xmlns:p14="http://schemas.microsoft.com/office/powerpoint/2010/main" val="1413033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Kernel</a:t>
            </a:r>
            <a:r>
              <a:rPr lang="zh-TW" altLang="en-US" dirty="0"/>
              <a:t>很大的話是有可能這麼多區域為黑色的，其他方式造成的邊界效應也是用這些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32</a:t>
            </a:fld>
            <a:endParaRPr lang="zh-TW" altLang="en-US"/>
          </a:p>
        </p:txBody>
      </p:sp>
    </p:spTree>
    <p:extLst>
      <p:ext uri="{BB962C8B-B14F-4D97-AF65-F5344CB8AC3E}">
        <p14:creationId xmlns:p14="http://schemas.microsoft.com/office/powerpoint/2010/main" val="1708020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Wrap:</a:t>
            </a:r>
            <a:r>
              <a:rPr lang="zh-TW" altLang="en-US" dirty="0"/>
              <a:t> 最上面的邊界效應用中間區域的下半部去填補，形成環形配置感</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33</a:t>
            </a:fld>
            <a:endParaRPr lang="zh-TW" altLang="en-US"/>
          </a:p>
        </p:txBody>
      </p:sp>
    </p:spTree>
    <p:extLst>
      <p:ext uri="{BB962C8B-B14F-4D97-AF65-F5344CB8AC3E}">
        <p14:creationId xmlns:p14="http://schemas.microsoft.com/office/powerpoint/2010/main" val="341465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這頁抄黑板，描述為何可分離</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35</a:t>
            </a:fld>
            <a:endParaRPr lang="zh-TW" altLang="en-US"/>
          </a:p>
        </p:txBody>
      </p:sp>
    </p:spTree>
    <p:extLst>
      <p:ext uri="{BB962C8B-B14F-4D97-AF65-F5344CB8AC3E}">
        <p14:creationId xmlns:p14="http://schemas.microsoft.com/office/powerpoint/2010/main" val="234030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36</a:t>
            </a:fld>
            <a:endParaRPr lang="zh-TW" altLang="en-US"/>
          </a:p>
        </p:txBody>
      </p:sp>
    </p:spTree>
    <p:extLst>
      <p:ext uri="{BB962C8B-B14F-4D97-AF65-F5344CB8AC3E}">
        <p14:creationId xmlns:p14="http://schemas.microsoft.com/office/powerpoint/2010/main" val="27011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Sobel</a:t>
            </a:r>
            <a:r>
              <a:rPr lang="zh-TW" altLang="en-US" sz="1200" b="1" i="0" kern="1200" dirty="0">
                <a:solidFill>
                  <a:schemeClr val="tx1"/>
                </a:solidFill>
                <a:effectLst/>
                <a:latin typeface="+mn-lt"/>
                <a:ea typeface="+mn-ea"/>
                <a:cs typeface="+mn-cs"/>
              </a:rPr>
              <a:t>邊緣檢測演算法 </a:t>
            </a:r>
            <a:r>
              <a:rPr lang="en-US" altLang="zh-TW" sz="1200" b="1" i="0" kern="1200" dirty="0">
                <a:solidFill>
                  <a:schemeClr val="tx1"/>
                </a:solidFill>
                <a:effectLst/>
                <a:latin typeface="+mn-lt"/>
                <a:ea typeface="+mn-ea"/>
                <a:cs typeface="+mn-cs"/>
              </a:rPr>
              <a:t>: </a:t>
            </a:r>
            <a:r>
              <a:rPr lang="en-US" altLang="zh-TW" dirty="0">
                <a:hlinkClick r:id="rId3"/>
              </a:rPr>
              <a:t>https://www.itread01.com/content/1546447870.html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可知這邊的一維都符合剛剛說的可分離計算法則</a:t>
            </a:r>
            <a:endParaRPr lang="en-US" altLang="zh-TW"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索伯檢測邊緣，</a:t>
            </a:r>
            <a:r>
              <a:rPr lang="en-US" altLang="zh-TW" sz="1200" b="1" i="0" kern="1200" dirty="0">
                <a:solidFill>
                  <a:schemeClr val="tx1"/>
                </a:solidFill>
                <a:effectLst/>
                <a:latin typeface="+mn-lt"/>
                <a:ea typeface="+mn-ea"/>
                <a:cs typeface="+mn-cs"/>
              </a:rPr>
              <a:t>e</a:t>
            </a:r>
            <a:r>
              <a:rPr lang="zh-TW" altLang="en-US" sz="1200" b="1" i="0" kern="1200" dirty="0">
                <a:solidFill>
                  <a:schemeClr val="tx1"/>
                </a:solidFill>
                <a:effectLst/>
                <a:latin typeface="+mn-lt"/>
                <a:ea typeface="+mn-ea"/>
                <a:cs typeface="+mn-cs"/>
              </a:rPr>
              <a:t>是檢測角落</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37</a:t>
            </a:fld>
            <a:endParaRPr lang="zh-TW" altLang="en-US"/>
          </a:p>
        </p:txBody>
      </p:sp>
    </p:spTree>
    <p:extLst>
      <p:ext uri="{BB962C8B-B14F-4D97-AF65-F5344CB8AC3E}">
        <p14:creationId xmlns:p14="http://schemas.microsoft.com/office/powerpoint/2010/main" val="2934643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帶通濾波器之用途是只使特定頻帶之訊號通過的電，像是</a:t>
            </a:r>
            <a:r>
              <a:rPr lang="en-US" altLang="zh-TW" sz="1200" b="0" i="0" kern="1200" dirty="0">
                <a:solidFill>
                  <a:schemeClr val="tx1"/>
                </a:solidFill>
                <a:effectLst/>
                <a:latin typeface="+mn-lt"/>
                <a:ea typeface="+mn-ea"/>
                <a:cs typeface="+mn-cs"/>
              </a:rPr>
              <a:t>Sobel</a:t>
            </a:r>
            <a:r>
              <a:rPr lang="zh-TW" altLang="en-US" sz="1200" b="0" i="0" kern="1200" dirty="0">
                <a:solidFill>
                  <a:schemeClr val="tx1"/>
                </a:solidFill>
                <a:effectLst/>
                <a:latin typeface="+mn-lt"/>
                <a:ea typeface="+mn-ea"/>
                <a:cs typeface="+mn-cs"/>
              </a:rPr>
              <a:t>讓邊緣的訊號通過，</a:t>
            </a:r>
            <a:r>
              <a:rPr lang="en-US" altLang="zh-TW" sz="1200" b="0" i="0" kern="1200" dirty="0">
                <a:solidFill>
                  <a:schemeClr val="tx1"/>
                </a:solidFill>
                <a:effectLst/>
                <a:latin typeface="+mn-lt"/>
                <a:ea typeface="+mn-ea"/>
                <a:cs typeface="+mn-cs"/>
              </a:rPr>
              <a:t>corner</a:t>
            </a:r>
            <a:r>
              <a:rPr lang="zh-TW" altLang="en-US" sz="1200" b="0" i="0" kern="1200" dirty="0">
                <a:solidFill>
                  <a:schemeClr val="tx1"/>
                </a:solidFill>
                <a:effectLst/>
                <a:latin typeface="+mn-lt"/>
                <a:ea typeface="+mn-ea"/>
                <a:cs typeface="+mn-cs"/>
              </a:rPr>
              <a:t>讓角落的訊號通過</a:t>
            </a:r>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38</a:t>
            </a:fld>
            <a:endParaRPr lang="zh-TW" altLang="en-US"/>
          </a:p>
        </p:txBody>
      </p:sp>
    </p:spTree>
    <p:extLst>
      <p:ext uri="{BB962C8B-B14F-4D97-AF65-F5344CB8AC3E}">
        <p14:creationId xmlns:p14="http://schemas.microsoft.com/office/powerpoint/2010/main" val="1410137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https://codertw.com/%E7%A8%8B%E5%BC%8F%E8%AA%9E%E8%A8%80/560259/</a:t>
            </a:r>
            <a:endParaRPr lang="zh-TW" altLang="en-US" dirty="0"/>
          </a:p>
        </p:txBody>
      </p:sp>
    </p:spTree>
    <p:extLst>
      <p:ext uri="{BB962C8B-B14F-4D97-AF65-F5344CB8AC3E}">
        <p14:creationId xmlns:p14="http://schemas.microsoft.com/office/powerpoint/2010/main" val="196931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推導在下一頁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41</a:t>
            </a:fld>
            <a:endParaRPr lang="zh-TW" altLang="en-US"/>
          </a:p>
        </p:txBody>
      </p:sp>
    </p:spTree>
    <p:extLst>
      <p:ext uri="{BB962C8B-B14F-4D97-AF65-F5344CB8AC3E}">
        <p14:creationId xmlns:p14="http://schemas.microsoft.com/office/powerpoint/2010/main" val="266811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a:t>
            </a:fld>
            <a:endParaRPr lang="zh-TW" altLang="en-US"/>
          </a:p>
        </p:txBody>
      </p:sp>
    </p:spTree>
    <p:extLst>
      <p:ext uri="{BB962C8B-B14F-4D97-AF65-F5344CB8AC3E}">
        <p14:creationId xmlns:p14="http://schemas.microsoft.com/office/powerpoint/2010/main" val="98146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高斯濾波</a:t>
            </a:r>
            <a:r>
              <a:rPr lang="en-US" altLang="zh-TW" dirty="0"/>
              <a:t>:</a:t>
            </a:r>
            <a:r>
              <a:rPr lang="zh-TW" altLang="en-US" dirty="0"/>
              <a:t> </a:t>
            </a:r>
            <a:r>
              <a:rPr lang="en-US" altLang="zh-TW" dirty="0">
                <a:hlinkClick r:id="rId3"/>
              </a:rPr>
              <a:t>https://codertw.com/%E7%A8%8B%E5%BC%8F%E8%AA%9E%E8%A8%80/560259/</a:t>
            </a:r>
            <a:endParaRPr lang="en-US" altLang="zh-TW" dirty="0"/>
          </a:p>
          <a:p>
            <a:r>
              <a:rPr lang="en-US" altLang="zh-TW" dirty="0" err="1"/>
              <a:t>LoG</a:t>
            </a:r>
            <a:r>
              <a:rPr lang="zh-TW" altLang="en-US" dirty="0"/>
              <a:t>代表做一次</a:t>
            </a:r>
            <a:r>
              <a:rPr lang="en-US" altLang="zh-TW" dirty="0"/>
              <a:t>Laplacian</a:t>
            </a:r>
          </a:p>
          <a:p>
            <a:r>
              <a:rPr lang="en-US" altLang="zh-TW" dirty="0"/>
              <a:t>directional derivative:</a:t>
            </a:r>
            <a:r>
              <a:rPr lang="zh-TW" altLang="en-US" dirty="0"/>
              <a:t> 方向導數</a:t>
            </a:r>
            <a:r>
              <a:rPr lang="en-US" altLang="zh-TW" dirty="0"/>
              <a:t>:</a:t>
            </a:r>
            <a:r>
              <a:rPr lang="zh-TW" altLang="en-US" dirty="0"/>
              <a:t> </a:t>
            </a:r>
            <a:r>
              <a:rPr lang="en-US" altLang="zh-TW" dirty="0">
                <a:hlinkClick r:id="rId4"/>
              </a:rPr>
              <a:t>http://blog.ncue.edu.tw/sys/lib/read_attach.php?id=13237</a:t>
            </a:r>
            <a:endParaRPr lang="en-US" altLang="zh-TW" dirty="0"/>
          </a:p>
          <a:p>
            <a:r>
              <a:rPr lang="zh-TW" altLang="en-US" sz="1200" b="0" i="0" kern="1200" dirty="0">
                <a:solidFill>
                  <a:schemeClr val="tx1"/>
                </a:solidFill>
                <a:effectLst/>
                <a:latin typeface="+mn-lt"/>
                <a:ea typeface="+mn-ea"/>
                <a:cs typeface="+mn-cs"/>
              </a:rPr>
              <a:t>梯度</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內積</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向量是否等於對</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偏微</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43</a:t>
            </a:fld>
            <a:endParaRPr lang="zh-TW" altLang="en-US"/>
          </a:p>
        </p:txBody>
      </p:sp>
    </p:spTree>
    <p:extLst>
      <p:ext uri="{BB962C8B-B14F-4D97-AF65-F5344CB8AC3E}">
        <p14:creationId xmlns:p14="http://schemas.microsoft.com/office/powerpoint/2010/main" val="262710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可導引濾波器</a:t>
            </a:r>
            <a:r>
              <a:rPr lang="en-US" altLang="zh-TW" sz="1200" b="0" i="0" kern="1200" dirty="0">
                <a:solidFill>
                  <a:schemeClr val="tx1"/>
                </a:solidFill>
                <a:effectLst/>
                <a:latin typeface="+mn-lt"/>
                <a:ea typeface="+mn-ea"/>
                <a:cs typeface="+mn-cs"/>
              </a:rPr>
              <a:t>(steerable filter)</a:t>
            </a:r>
            <a:r>
              <a:rPr lang="zh-TW" altLang="en-US" sz="1200" b="0" i="0" kern="1200" dirty="0">
                <a:solidFill>
                  <a:schemeClr val="tx1"/>
                </a:solidFill>
                <a:effectLst/>
                <a:latin typeface="+mn-lt"/>
                <a:ea typeface="+mn-ea"/>
                <a:cs typeface="+mn-cs"/>
              </a:rPr>
              <a:t>的特性為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任意方向的濾波器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可用有限個固定方</a:t>
            </a:r>
            <a:br>
              <a:rPr lang="zh-TW" altLang="en-US" dirty="0"/>
            </a:br>
            <a:r>
              <a:rPr lang="zh-TW" altLang="en-US" sz="1200" b="0" i="0" kern="1200" dirty="0">
                <a:solidFill>
                  <a:schemeClr val="tx1"/>
                </a:solidFill>
                <a:effectLst/>
                <a:latin typeface="+mn-lt"/>
                <a:ea typeface="+mn-ea"/>
                <a:cs typeface="+mn-cs"/>
              </a:rPr>
              <a:t>向的濾波器當基底</a:t>
            </a:r>
            <a:r>
              <a:rPr lang="en-US" altLang="zh-TW" sz="1200" b="0" i="0" kern="1200" dirty="0">
                <a:solidFill>
                  <a:schemeClr val="tx1"/>
                </a:solidFill>
                <a:effectLst/>
                <a:latin typeface="+mn-lt"/>
                <a:ea typeface="+mn-ea"/>
                <a:cs typeface="+mn-cs"/>
              </a:rPr>
              <a:t>(basis filter)</a:t>
            </a:r>
            <a:r>
              <a:rPr lang="zh-TW" altLang="en-US" sz="1200" b="0" i="0" kern="1200" dirty="0">
                <a:solidFill>
                  <a:schemeClr val="tx1"/>
                </a:solidFill>
                <a:effectLst/>
                <a:latin typeface="+mn-lt"/>
                <a:ea typeface="+mn-ea"/>
                <a:cs typeface="+mn-cs"/>
              </a:rPr>
              <a:t>來線性合成</a:t>
            </a:r>
            <a:r>
              <a:rPr lang="en-US" altLang="zh-TW" sz="1200" b="0" i="0" kern="1200" dirty="0">
                <a:solidFill>
                  <a:schemeClr val="tx1"/>
                </a:solidFill>
                <a:effectLst/>
                <a:latin typeface="+mn-lt"/>
                <a:ea typeface="+mn-ea"/>
                <a:cs typeface="+mn-cs"/>
              </a:rPr>
              <a:t>" (linear combination).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44</a:t>
            </a:fld>
            <a:endParaRPr lang="zh-TW" altLang="en-US"/>
          </a:p>
        </p:txBody>
      </p:sp>
    </p:spTree>
    <p:extLst>
      <p:ext uri="{BB962C8B-B14F-4D97-AF65-F5344CB8AC3E}">
        <p14:creationId xmlns:p14="http://schemas.microsoft.com/office/powerpoint/2010/main" val="328798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積分影像 </a:t>
            </a:r>
            <a:r>
              <a:rPr lang="en-US" altLang="zh-TW" sz="1200" b="0" i="0" kern="1200" dirty="0">
                <a:solidFill>
                  <a:schemeClr val="tx1"/>
                </a:solidFill>
                <a:effectLst/>
                <a:latin typeface="+mn-lt"/>
                <a:ea typeface="+mn-ea"/>
                <a:cs typeface="+mn-cs"/>
              </a:rPr>
              <a:t>( integral image ) </a:t>
            </a:r>
            <a:r>
              <a:rPr lang="zh-TW" altLang="en-US" sz="1200" b="0" i="0" kern="1200" dirty="0">
                <a:solidFill>
                  <a:schemeClr val="tx1"/>
                </a:solidFill>
                <a:effectLst/>
                <a:latin typeface="+mn-lt"/>
                <a:ea typeface="+mn-ea"/>
                <a:cs typeface="+mn-cs"/>
              </a:rPr>
              <a:t>又可稱 </a:t>
            </a:r>
            <a:r>
              <a:rPr lang="en-US" altLang="zh-TW" sz="1200" b="0" i="0" kern="1200" dirty="0">
                <a:solidFill>
                  <a:schemeClr val="tx1"/>
                </a:solidFill>
                <a:effectLst/>
                <a:latin typeface="+mn-lt"/>
                <a:ea typeface="+mn-ea"/>
                <a:cs typeface="+mn-cs"/>
              </a:rPr>
              <a:t>summed area table (</a:t>
            </a:r>
            <a:r>
              <a:rPr lang="zh-TW" altLang="en-US" sz="1200" b="0" i="0" kern="1200" dirty="0">
                <a:solidFill>
                  <a:schemeClr val="tx1"/>
                </a:solidFill>
                <a:effectLst/>
                <a:latin typeface="+mn-lt"/>
                <a:ea typeface="+mn-ea"/>
                <a:cs typeface="+mn-cs"/>
              </a:rPr>
              <a:t>總合面積表</a:t>
            </a:r>
            <a:r>
              <a:rPr lang="en-US" altLang="zh-TW" sz="1200" b="0" i="0" kern="1200" dirty="0">
                <a:solidFill>
                  <a:schemeClr val="tx1"/>
                </a:solidFill>
                <a:effectLst/>
                <a:latin typeface="+mn-lt"/>
                <a:ea typeface="+mn-ea"/>
                <a:cs typeface="+mn-cs"/>
              </a:rPr>
              <a:t>)</a:t>
            </a:r>
          </a:p>
          <a:p>
            <a:r>
              <a:rPr lang="en-US" altLang="zh-TW" dirty="0"/>
              <a:t>Integral image:</a:t>
            </a:r>
            <a:r>
              <a:rPr lang="zh-TW" altLang="en-US" dirty="0"/>
              <a:t> </a:t>
            </a:r>
            <a:r>
              <a:rPr lang="en-US" altLang="zh-TW" dirty="0">
                <a:hlinkClick r:id="rId3"/>
              </a:rPr>
              <a:t>https://dotblogs.com.tw/dragon229/2013/01/18/87485</a:t>
            </a:r>
            <a:endParaRPr lang="en-US" altLang="zh-TW" dirty="0"/>
          </a:p>
          <a:p>
            <a:r>
              <a:rPr lang="en-US" altLang="zh-TW" dirty="0"/>
              <a:t>Integral image</a:t>
            </a:r>
            <a:r>
              <a:rPr lang="zh-TW" altLang="en-US" dirty="0"/>
              <a:t> 示意圖在下一頁</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47</a:t>
            </a:fld>
            <a:endParaRPr lang="zh-TW" altLang="en-US"/>
          </a:p>
        </p:txBody>
      </p:sp>
    </p:spTree>
    <p:extLst>
      <p:ext uri="{BB962C8B-B14F-4D97-AF65-F5344CB8AC3E}">
        <p14:creationId xmlns:p14="http://schemas.microsoft.com/office/powerpoint/2010/main" val="38751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(a)S=24</a:t>
            </a:r>
            <a:r>
              <a:rPr lang="zh-TW" altLang="en-US" dirty="0"/>
              <a:t>是綠色區域的和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(b)s=28</a:t>
            </a:r>
            <a:r>
              <a:rPr lang="zh-TW" altLang="en-US" dirty="0"/>
              <a:t>是粉色區域的值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(c)s=24</a:t>
            </a:r>
            <a:r>
              <a:rPr lang="zh-TW" altLang="en-US" dirty="0"/>
              <a:t>公式在上一頁，意思是</a:t>
            </a:r>
            <a:r>
              <a:rPr lang="en-US" altLang="zh-TW" dirty="0"/>
              <a:t>48-14-13+3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https://dotblogs.com.tw/dragon229/2013/01/18/87485</a:t>
            </a:r>
            <a:r>
              <a:rPr lang="en-US" altLang="zh-TW" dirty="0"/>
              <a:t> </a:t>
            </a:r>
            <a:r>
              <a:rPr lang="zh-TW" altLang="en-US" dirty="0"/>
              <a:t>有說</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a:t>
            </a:r>
            <a:r>
              <a:rPr lang="zh-TW" altLang="en-US" dirty="0"/>
              <a:t>和</a:t>
            </a:r>
            <a:r>
              <a:rPr lang="en-US" altLang="zh-TW" dirty="0"/>
              <a:t>(c)</a:t>
            </a:r>
            <a:r>
              <a:rPr lang="zh-TW" altLang="en-US" dirty="0"/>
              <a:t>都得到</a:t>
            </a:r>
            <a:r>
              <a:rPr lang="en-US" altLang="zh-TW" dirty="0"/>
              <a:t>24</a:t>
            </a:r>
            <a:r>
              <a:rPr lang="zh-TW" altLang="en-US" dirty="0"/>
              <a:t>，也就是的好處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好處與使用時機裡面也有寫</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Bold = </a:t>
            </a:r>
            <a:r>
              <a:rPr lang="zh-TW" altLang="en-US" dirty="0"/>
              <a:t>粗體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Italics = </a:t>
            </a:r>
            <a:r>
              <a:rPr lang="zh-TW" altLang="en-US" dirty="0"/>
              <a:t>斜體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48</a:t>
            </a:fld>
            <a:endParaRPr lang="zh-TW" altLang="en-US"/>
          </a:p>
        </p:txBody>
      </p:sp>
    </p:spTree>
    <p:extLst>
      <p:ext uri="{BB962C8B-B14F-4D97-AF65-F5344CB8AC3E}">
        <p14:creationId xmlns:p14="http://schemas.microsoft.com/office/powerpoint/2010/main" val="1097734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 </a:t>
            </a:r>
            <a:r>
              <a:rPr lang="en-US" altLang="zh-TW" dirty="0">
                <a:hlinkClick r:id="rId3"/>
              </a:rPr>
              <a:t>https://www.itread01.com/content/1541801252.html</a:t>
            </a:r>
            <a:r>
              <a:rPr lang="zh-TW" altLang="en-US" dirty="0"/>
              <a:t> </a:t>
            </a:r>
            <a:r>
              <a:rPr lang="en-US" altLang="zh-TW" dirty="0"/>
              <a:t>(</a:t>
            </a:r>
            <a:r>
              <a:rPr lang="zh-TW" altLang="en-US" dirty="0"/>
              <a:t>含高斯濾波</a:t>
            </a:r>
            <a:r>
              <a:rPr lang="en-US" altLang="zh-TW" dirty="0"/>
              <a:t>)</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Shot noise = </a:t>
            </a:r>
            <a:r>
              <a:rPr lang="zh-TW" altLang="zh-TW" sz="1200" b="0" i="0" kern="1200" dirty="0">
                <a:solidFill>
                  <a:schemeClr val="tx1"/>
                </a:solidFill>
                <a:effectLst/>
                <a:latin typeface="+mn-lt"/>
                <a:ea typeface="+mn-ea"/>
                <a:cs typeface="+mn-cs"/>
              </a:rPr>
              <a:t>散粒雜訊</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50</a:t>
            </a:fld>
            <a:endParaRPr lang="zh-TW" altLang="en-US"/>
          </a:p>
        </p:txBody>
      </p:sp>
    </p:spTree>
    <p:extLst>
      <p:ext uri="{BB962C8B-B14F-4D97-AF65-F5344CB8AC3E}">
        <p14:creationId xmlns:p14="http://schemas.microsoft.com/office/powerpoint/2010/main" val="19593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Median filter: </a:t>
            </a:r>
            <a:r>
              <a:rPr lang="en-US" altLang="zh-TW" dirty="0">
                <a:hlinkClick r:id="rId3"/>
              </a:rPr>
              <a:t>http://honglung.pixnet.net/blog/post/85115497-image-processing---%E4%B8%AD%E5%80%BC%E6%BF%BE%E6%B3%A2(median-filter)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51</a:t>
            </a:fld>
            <a:endParaRPr lang="zh-TW" altLang="en-US"/>
          </a:p>
        </p:txBody>
      </p:sp>
    </p:spTree>
    <p:extLst>
      <p:ext uri="{BB962C8B-B14F-4D97-AF65-F5344CB8AC3E}">
        <p14:creationId xmlns:p14="http://schemas.microsoft.com/office/powerpoint/2010/main" val="2344162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52</a:t>
            </a:fld>
            <a:endParaRPr lang="zh-TW" altLang="en-US"/>
          </a:p>
        </p:txBody>
      </p:sp>
    </p:spTree>
    <p:extLst>
      <p:ext uri="{BB962C8B-B14F-4D97-AF65-F5344CB8AC3E}">
        <p14:creationId xmlns:p14="http://schemas.microsoft.com/office/powerpoint/2010/main" val="475900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扣掉上下兩格後取平均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53</a:t>
            </a:fld>
            <a:endParaRPr lang="zh-TW" altLang="en-US"/>
          </a:p>
        </p:txBody>
      </p:sp>
    </p:spTree>
    <p:extLst>
      <p:ext uri="{BB962C8B-B14F-4D97-AF65-F5344CB8AC3E}">
        <p14:creationId xmlns:p14="http://schemas.microsoft.com/office/powerpoint/2010/main" val="475570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傳統常使用的濾波器為距離濾波器</a:t>
            </a:r>
            <a:r>
              <a:rPr lang="en-US" altLang="zh-TW" dirty="0"/>
              <a:t>(domain filter)</a:t>
            </a:r>
            <a:r>
              <a:rPr lang="zh-TW" altLang="en-US" dirty="0"/>
              <a:t>，亦即高斯低通濾波器</a:t>
            </a:r>
            <a:endParaRPr lang="en-US" altLang="zh-TW" dirty="0"/>
          </a:p>
          <a:p>
            <a:r>
              <a:rPr lang="zh-TW" altLang="en-US" dirty="0"/>
              <a:t>相似度濾波器</a:t>
            </a:r>
            <a:r>
              <a:rPr lang="en-US" altLang="zh-TW" dirty="0"/>
              <a:t>(range filter): </a:t>
            </a:r>
            <a:r>
              <a:rPr lang="zh-TW" altLang="en-US" dirty="0"/>
              <a:t>中心點</a:t>
            </a:r>
            <a:r>
              <a:rPr lang="en-US" altLang="zh-TW" dirty="0"/>
              <a:t>7</a:t>
            </a:r>
            <a:r>
              <a:rPr lang="zh-TW" altLang="en-US" dirty="0"/>
              <a:t>為基準</a:t>
            </a:r>
            <a:r>
              <a:rPr lang="en-US" altLang="zh-TW" dirty="0"/>
              <a:t>1.0</a:t>
            </a:r>
            <a:r>
              <a:rPr lang="zh-TW" altLang="en-US" dirty="0"/>
              <a:t>，相差</a:t>
            </a:r>
            <a:r>
              <a:rPr lang="en-US" altLang="zh-TW" dirty="0"/>
              <a:t>1</a:t>
            </a:r>
            <a:r>
              <a:rPr lang="zh-TW" altLang="en-US" dirty="0"/>
              <a:t>的</a:t>
            </a:r>
            <a:r>
              <a:rPr lang="en-US" altLang="zh-TW" dirty="0"/>
              <a:t>pixel</a:t>
            </a:r>
            <a:r>
              <a:rPr lang="zh-TW" altLang="en-US" dirty="0"/>
              <a:t>為</a:t>
            </a:r>
            <a:r>
              <a:rPr lang="en-US" altLang="zh-TW" dirty="0"/>
              <a:t>0.8</a:t>
            </a:r>
            <a:r>
              <a:rPr lang="zh-TW" altLang="en-US" dirty="0"/>
              <a:t>，相差</a:t>
            </a:r>
            <a:r>
              <a:rPr lang="en-US" altLang="zh-TW" dirty="0"/>
              <a:t>2</a:t>
            </a:r>
            <a:r>
              <a:rPr lang="zh-TW" altLang="en-US" dirty="0"/>
              <a:t>為</a:t>
            </a:r>
            <a:r>
              <a:rPr lang="en-US" altLang="zh-TW" dirty="0"/>
              <a:t>0.4</a:t>
            </a:r>
            <a:r>
              <a:rPr lang="zh-TW" altLang="en-US" dirty="0"/>
              <a:t>，相差</a:t>
            </a:r>
            <a:r>
              <a:rPr lang="en-US" altLang="zh-TW" dirty="0"/>
              <a:t>3</a:t>
            </a:r>
            <a:r>
              <a:rPr lang="zh-TW" altLang="en-US" dirty="0"/>
              <a:t>為</a:t>
            </a:r>
            <a:r>
              <a:rPr lang="en-US" altLang="zh-TW" dirty="0"/>
              <a:t>0.2</a:t>
            </a:r>
            <a:r>
              <a:rPr lang="zh-TW" altLang="en-US" dirty="0"/>
              <a:t>，再多都是</a:t>
            </a:r>
            <a:r>
              <a:rPr lang="en-US" altLang="zh-TW" dirty="0"/>
              <a:t>0</a:t>
            </a:r>
          </a:p>
          <a:p>
            <a:r>
              <a:rPr lang="zh-TW" altLang="en-US" sz="1200" b="0" i="0" kern="1200" dirty="0">
                <a:solidFill>
                  <a:schemeClr val="tx1"/>
                </a:solidFill>
                <a:effectLst/>
                <a:latin typeface="+mn-lt"/>
                <a:ea typeface="+mn-ea"/>
                <a:cs typeface="+mn-cs"/>
              </a:rPr>
              <a:t>雙邊濾波（</a:t>
            </a: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）的基本思路是同時考慮將要被濾波的畫素點的空域資訊（</a:t>
            </a:r>
            <a:r>
              <a:rPr lang="en-US"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）和值域資訊（</a:t>
            </a:r>
            <a:r>
              <a:rPr lang="en-US" altLang="zh-TW" sz="1200" b="0" i="0" kern="1200" dirty="0">
                <a:solidFill>
                  <a:schemeClr val="tx1"/>
                </a:solidFill>
                <a:effectLst/>
                <a:latin typeface="+mn-lt"/>
                <a:ea typeface="+mn-ea"/>
                <a:cs typeface="+mn-cs"/>
              </a:rPr>
              <a:t>range</a:t>
            </a:r>
            <a:r>
              <a:rPr lang="zh-TW" altLang="en-US" sz="1200" b="0" i="0" kern="1200" dirty="0">
                <a:solidFill>
                  <a:schemeClr val="tx1"/>
                </a:solidFill>
                <a:effectLst/>
                <a:latin typeface="+mn-lt"/>
                <a:ea typeface="+mn-ea"/>
                <a:cs typeface="+mn-cs"/>
              </a:rPr>
              <a:t>）。因此他集合了距離濾波器濾除雜訊的特性以及相似度濾波器可以留住邊緣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此邊緣是索伯那種邊緣不是整張圖的邊緣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的特性</a:t>
            </a:r>
            <a:endParaRPr lang="en-US" altLang="zh-TW" dirty="0"/>
          </a:p>
          <a:p>
            <a:r>
              <a:rPr lang="zh-TW" altLang="en-US" dirty="0"/>
              <a:t>許多不同濾波器在第二節</a:t>
            </a:r>
            <a:r>
              <a:rPr lang="en-US" altLang="zh-TW" dirty="0"/>
              <a:t>:</a:t>
            </a:r>
            <a:r>
              <a:rPr lang="zh-TW" altLang="en-US" dirty="0"/>
              <a:t> </a:t>
            </a:r>
            <a:r>
              <a:rPr lang="en-US" altLang="zh-TW" dirty="0">
                <a:hlinkClick r:id="rId3"/>
              </a:rPr>
              <a:t>http://rportal.lib.ntnu.edu.tw/bitstream/20.500.12235/95761/2/n069475002502.pdf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54</a:t>
            </a:fld>
            <a:endParaRPr lang="zh-TW" altLang="en-US"/>
          </a:p>
        </p:txBody>
      </p:sp>
    </p:spTree>
    <p:extLst>
      <p:ext uri="{BB962C8B-B14F-4D97-AF65-F5344CB8AC3E}">
        <p14:creationId xmlns:p14="http://schemas.microsoft.com/office/powerpoint/2010/main" val="1007546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雙邊濾波原理</a:t>
            </a:r>
            <a:r>
              <a:rPr lang="en-US" altLang="zh-TW" dirty="0"/>
              <a:t>:</a:t>
            </a:r>
            <a:r>
              <a:rPr lang="zh-TW" altLang="en-US" dirty="0"/>
              <a:t> </a:t>
            </a:r>
            <a:r>
              <a:rPr lang="en-US" altLang="zh-TW" dirty="0">
                <a:hlinkClick r:id="rId3"/>
              </a:rPr>
              <a:t>https://codertw.com/%E7%A8%8B%E5%BC%8F%E8%AA%9E%E8%A8%80/574284/</a:t>
            </a:r>
            <a:endParaRPr lang="en-US" altLang="zh-TW" dirty="0"/>
          </a:p>
          <a:p>
            <a:r>
              <a:rPr lang="en-US" altLang="zh-TW" dirty="0"/>
              <a:t>W(</a:t>
            </a:r>
            <a:r>
              <a:rPr lang="en-US" altLang="zh-TW" dirty="0" err="1"/>
              <a:t>i</a:t>
            </a:r>
            <a:r>
              <a:rPr lang="en-US" altLang="zh-TW" dirty="0"/>
              <a:t> ,j ,k ,l )</a:t>
            </a:r>
            <a:r>
              <a:rPr lang="zh-TW" altLang="en-US" dirty="0"/>
              <a:t>公式長那樣，可看出括弧內第一式代表空間</a:t>
            </a:r>
            <a:r>
              <a:rPr lang="en-US" altLang="zh-TW" dirty="0"/>
              <a:t>(domain</a:t>
            </a:r>
            <a:r>
              <a:rPr lang="zh-TW" altLang="en-US" dirty="0"/>
              <a:t> </a:t>
            </a:r>
            <a:r>
              <a:rPr lang="en-US" altLang="zh-TW" dirty="0"/>
              <a:t>filter)</a:t>
            </a:r>
            <a:r>
              <a:rPr lang="zh-TW" altLang="en-US" dirty="0"/>
              <a:t>，空間的決定關係靠的是高斯分布，第二式代表</a:t>
            </a:r>
            <a:r>
              <a:rPr lang="en-US" altLang="zh-TW" dirty="0"/>
              <a:t>range 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55</a:t>
            </a:fld>
            <a:endParaRPr lang="zh-TW" altLang="en-US"/>
          </a:p>
        </p:txBody>
      </p:sp>
    </p:spTree>
    <p:extLst>
      <p:ext uri="{BB962C8B-B14F-4D97-AF65-F5344CB8AC3E}">
        <p14:creationId xmlns:p14="http://schemas.microsoft.com/office/powerpoint/2010/main" val="118754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5</a:t>
            </a:fld>
            <a:endParaRPr lang="zh-TW" altLang="en-US"/>
          </a:p>
        </p:txBody>
      </p:sp>
    </p:spTree>
    <p:extLst>
      <p:ext uri="{BB962C8B-B14F-4D97-AF65-F5344CB8AC3E}">
        <p14:creationId xmlns:p14="http://schemas.microsoft.com/office/powerpoint/2010/main" val="3916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56</a:t>
            </a:fld>
            <a:endParaRPr lang="zh-TW" altLang="en-US"/>
          </a:p>
        </p:txBody>
      </p:sp>
    </p:spTree>
    <p:extLst>
      <p:ext uri="{BB962C8B-B14F-4D97-AF65-F5344CB8AC3E}">
        <p14:creationId xmlns:p14="http://schemas.microsoft.com/office/powerpoint/2010/main" val="898006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除了平滑</a:t>
            </a:r>
            <a:r>
              <a:rPr lang="en-US" altLang="zh-TW" dirty="0"/>
              <a:t>(</a:t>
            </a:r>
            <a:r>
              <a:rPr lang="en-US" altLang="zh-TW" dirty="0" err="1"/>
              <a:t>Gaussion</a:t>
            </a:r>
            <a:r>
              <a:rPr lang="en-US" altLang="zh-TW" dirty="0"/>
              <a:t>)</a:t>
            </a:r>
            <a:r>
              <a:rPr lang="zh-TW" altLang="en-US" dirty="0"/>
              <a:t>還可保有物件邊緣特徵</a:t>
            </a:r>
            <a:r>
              <a:rPr lang="en-US" altLang="zh-TW" dirty="0"/>
              <a:t>(range)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57</a:t>
            </a:fld>
            <a:endParaRPr lang="zh-TW" altLang="en-US"/>
          </a:p>
        </p:txBody>
      </p:sp>
    </p:spTree>
    <p:extLst>
      <p:ext uri="{BB962C8B-B14F-4D97-AF65-F5344CB8AC3E}">
        <p14:creationId xmlns:p14="http://schemas.microsoft.com/office/powerpoint/2010/main" val="3180912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a:t>
            </a:r>
            <a:r>
              <a:rPr lang="zh-TW" altLang="en-US" dirty="0"/>
              <a:t>即 </a:t>
            </a:r>
            <a:r>
              <a:rPr lang="en-US" altLang="zh-TW" dirty="0"/>
              <a:t>structure element </a:t>
            </a:r>
            <a:r>
              <a:rPr lang="zh-TW" altLang="en-US" dirty="0"/>
              <a:t>看你要甚麼</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59</a:t>
            </a:fld>
            <a:endParaRPr lang="zh-TW" altLang="en-US"/>
          </a:p>
        </p:txBody>
      </p:sp>
    </p:spTree>
    <p:extLst>
      <p:ext uri="{BB962C8B-B14F-4D97-AF65-F5344CB8AC3E}">
        <p14:creationId xmlns:p14="http://schemas.microsoft.com/office/powerpoint/2010/main" val="2228921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morphology</a:t>
            </a:r>
            <a:r>
              <a:rPr lang="zh-TW" altLang="en-US" dirty="0"/>
              <a:t>這幾頁全部改掉自己做一份</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60</a:t>
            </a:fld>
            <a:endParaRPr lang="zh-TW" altLang="en-US"/>
          </a:p>
        </p:txBody>
      </p:sp>
    </p:spTree>
    <p:extLst>
      <p:ext uri="{BB962C8B-B14F-4D97-AF65-F5344CB8AC3E}">
        <p14:creationId xmlns:p14="http://schemas.microsoft.com/office/powerpoint/2010/main" val="2469438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黑塊是</a:t>
            </a:r>
            <a:r>
              <a:rPr lang="en-US" altLang="zh-TW" dirty="0"/>
              <a:t>0</a:t>
            </a:r>
            <a:r>
              <a:rPr lang="zh-TW" altLang="en-US" dirty="0"/>
              <a:t>，白塊為</a:t>
            </a:r>
            <a:r>
              <a:rPr lang="en-US" altLang="zh-TW" dirty="0"/>
              <a:t>1</a:t>
            </a:r>
          </a:p>
          <a:p>
            <a:r>
              <a:rPr lang="en-US" altLang="zh-TW" dirty="0"/>
              <a:t>Dilation: </a:t>
            </a:r>
            <a:r>
              <a:rPr lang="zh-TW" altLang="en-US" dirty="0"/>
              <a:t>大於</a:t>
            </a:r>
            <a:r>
              <a:rPr lang="en-US" altLang="zh-TW" dirty="0"/>
              <a:t>1</a:t>
            </a:r>
            <a:r>
              <a:rPr lang="zh-TW" altLang="en-US" dirty="0"/>
              <a:t>的才會有東西</a:t>
            </a:r>
            <a:endParaRPr lang="en-US" altLang="zh-TW" dirty="0"/>
          </a:p>
          <a:p>
            <a:r>
              <a:rPr lang="en-US" altLang="zh-TW" dirty="0"/>
              <a:t>Erosion:</a:t>
            </a:r>
            <a:r>
              <a:rPr lang="zh-TW" altLang="en-US" dirty="0"/>
              <a:t> </a:t>
            </a:r>
            <a:r>
              <a:rPr lang="en-US" altLang="zh-TW" dirty="0" err="1"/>
              <a:t>kernal</a:t>
            </a:r>
            <a:r>
              <a:rPr lang="zh-TW" altLang="en-US" dirty="0"/>
              <a:t>都有值的</a:t>
            </a:r>
            <a:r>
              <a:rPr lang="en-US" altLang="zh-TW" dirty="0"/>
              <a:t>5</a:t>
            </a:r>
            <a:r>
              <a:rPr lang="zh-TW" altLang="en-US" dirty="0"/>
              <a:t>才會留下</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61</a:t>
            </a:fld>
            <a:endParaRPr lang="zh-TW" altLang="en-US"/>
          </a:p>
        </p:txBody>
      </p:sp>
    </p:spTree>
    <p:extLst>
      <p:ext uri="{BB962C8B-B14F-4D97-AF65-F5344CB8AC3E}">
        <p14:creationId xmlns:p14="http://schemas.microsoft.com/office/powerpoint/2010/main" val="1224603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叫做</a:t>
            </a:r>
            <a:r>
              <a:rPr lang="en-US" altLang="zh-TW" dirty="0"/>
              <a:t>city block</a:t>
            </a:r>
            <a:r>
              <a:rPr lang="zh-TW" altLang="en-US" dirty="0"/>
              <a:t>的意思應該是，城市你要從某地走到某地，中間的</a:t>
            </a:r>
            <a:r>
              <a:rPr lang="en-US" altLang="zh-TW" dirty="0"/>
              <a:t>block</a:t>
            </a:r>
            <a:r>
              <a:rPr lang="zh-TW" altLang="en-US" dirty="0"/>
              <a:t>你無法穿越，所以只能兩步到位</a:t>
            </a:r>
            <a:endParaRPr lang="en-US" altLang="zh-TW" dirty="0"/>
          </a:p>
          <a:p>
            <a:r>
              <a:rPr lang="zh-TW" altLang="en-US" dirty="0"/>
              <a:t>歐基里德距離就是一般常見的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63</a:t>
            </a:fld>
            <a:endParaRPr lang="zh-TW" altLang="en-US"/>
          </a:p>
        </p:txBody>
      </p:sp>
    </p:spTree>
    <p:extLst>
      <p:ext uri="{BB962C8B-B14F-4D97-AF65-F5344CB8AC3E}">
        <p14:creationId xmlns:p14="http://schemas.microsoft.com/office/powerpoint/2010/main" val="3667310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前向計算與後向計算可看</a:t>
            </a:r>
            <a:r>
              <a:rPr lang="en-US" altLang="zh-TW" dirty="0"/>
              <a:t>:</a:t>
            </a:r>
            <a:r>
              <a:rPr lang="zh-TW" altLang="en-US" dirty="0"/>
              <a:t> </a:t>
            </a:r>
            <a:r>
              <a:rPr lang="en-US" altLang="zh-TW" dirty="0">
                <a:hlinkClick r:id="rId3"/>
              </a:rPr>
              <a:t>http://ccy.dd.ncu.edu.tw/~chen/course/vision/ch7/%E7%AC%AC%E4%B8%83%E5%96%AE%E5%85%83%20%E7%B4%B0%E7%B7%9A%E5%8C%96%E8%88%87%E9%AA%A8%E6%9E%B6%E6%8A%BD%E5%8F%96.pdf</a:t>
            </a:r>
            <a:endParaRPr lang="en-US" altLang="zh-TW" dirty="0"/>
          </a:p>
          <a:p>
            <a:r>
              <a:rPr lang="zh-TW" altLang="en-US" dirty="0"/>
              <a:t>網址內的</a:t>
            </a:r>
            <a:r>
              <a:rPr lang="en-US" altLang="zh-TW" dirty="0"/>
              <a:t>8-distance</a:t>
            </a:r>
            <a:r>
              <a:rPr lang="zh-TW" altLang="en-US" dirty="0"/>
              <a:t>即可了解，主要看取最小值</a:t>
            </a:r>
            <a:r>
              <a:rPr lang="en-US" altLang="zh-TW" dirty="0"/>
              <a:t>+1</a:t>
            </a:r>
            <a:r>
              <a:rPr lang="zh-TW" altLang="en-US" dirty="0"/>
              <a:t>那部分，而本頁</a:t>
            </a:r>
            <a:r>
              <a:rPr lang="en-US" altLang="zh-TW" dirty="0"/>
              <a:t>Figure3.22</a:t>
            </a:r>
            <a:r>
              <a:rPr lang="zh-TW" altLang="en-US" dirty="0"/>
              <a:t>的是</a:t>
            </a:r>
            <a:r>
              <a:rPr lang="en-US" altLang="zh-TW" dirty="0"/>
              <a:t>4-ditance</a:t>
            </a:r>
            <a:r>
              <a:rPr lang="zh-TW" altLang="en-US" dirty="0"/>
              <a:t>的，最終結果也差不多</a:t>
            </a:r>
            <a:endParaRPr lang="en-US" altLang="zh-TW" dirty="0"/>
          </a:p>
          <a:p>
            <a:r>
              <a:rPr lang="zh-TW" altLang="en-US" dirty="0"/>
              <a:t>可以自己設一個</a:t>
            </a:r>
            <a:r>
              <a:rPr lang="en-US" altLang="zh-TW" dirty="0"/>
              <a:t>7x7</a:t>
            </a:r>
            <a:r>
              <a:rPr lang="zh-TW" altLang="en-US" dirty="0"/>
              <a:t>矩陣，邊緣都設為</a:t>
            </a:r>
            <a:r>
              <a:rPr lang="en-US" altLang="zh-TW" dirty="0"/>
              <a:t>0</a:t>
            </a:r>
            <a:r>
              <a:rPr lang="zh-TW" altLang="en-US" dirty="0"/>
              <a:t>，內部都為</a:t>
            </a:r>
            <a:r>
              <a:rPr lang="en-US" altLang="zh-TW" dirty="0"/>
              <a:t>1</a:t>
            </a:r>
            <a:r>
              <a:rPr lang="zh-TW" altLang="en-US" dirty="0"/>
              <a:t>，算出</a:t>
            </a:r>
            <a:r>
              <a:rPr lang="en-US" altLang="zh-TW" dirty="0"/>
              <a:t>city block distance transform </a:t>
            </a:r>
            <a:r>
              <a:rPr lang="zh-TW" altLang="en-US" dirty="0"/>
              <a:t>可得到最內部為</a:t>
            </a:r>
            <a:r>
              <a:rPr lang="en-US" altLang="zh-TW" dirty="0"/>
              <a:t>3</a:t>
            </a:r>
            <a:r>
              <a:rPr lang="zh-TW" altLang="en-US" dirty="0"/>
              <a:t>，即可得知這些值代表該像素跟</a:t>
            </a:r>
            <a:r>
              <a:rPr lang="en-US" altLang="zh-TW" dirty="0"/>
              <a:t>0</a:t>
            </a:r>
            <a:r>
              <a:rPr lang="zh-TW" altLang="en-US" dirty="0"/>
              <a:t>的最近距離為何</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64</a:t>
            </a:fld>
            <a:endParaRPr lang="zh-TW" altLang="en-US"/>
          </a:p>
        </p:txBody>
      </p:sp>
    </p:spTree>
    <p:extLst>
      <p:ext uri="{BB962C8B-B14F-4D97-AF65-F5344CB8AC3E}">
        <p14:creationId xmlns:p14="http://schemas.microsoft.com/office/powerpoint/2010/main" val="199527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的部分被切掉了</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66</a:t>
            </a:fld>
            <a:endParaRPr lang="zh-TW" altLang="en-US"/>
          </a:p>
        </p:txBody>
      </p:sp>
    </p:spTree>
    <p:extLst>
      <p:ext uri="{BB962C8B-B14F-4D97-AF65-F5344CB8AC3E}">
        <p14:creationId xmlns:p14="http://schemas.microsoft.com/office/powerpoint/2010/main" val="640949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可以放上學期</a:t>
            </a:r>
            <a:r>
              <a:rPr lang="en-US" altLang="zh-TW" dirty="0"/>
              <a:t>CH2</a:t>
            </a:r>
            <a:r>
              <a:rPr lang="zh-TW" altLang="en-US" dirty="0"/>
              <a:t>的</a:t>
            </a:r>
            <a:r>
              <a:rPr lang="en-US" altLang="zh-TW" dirty="0"/>
              <a:t>p.39</a:t>
            </a:r>
            <a:r>
              <a:rPr lang="zh-TW" altLang="en-US" dirty="0"/>
              <a:t>投影片解釋</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67</a:t>
            </a:fld>
            <a:endParaRPr lang="zh-TW" altLang="en-US"/>
          </a:p>
        </p:txBody>
      </p:sp>
    </p:spTree>
    <p:extLst>
      <p:ext uri="{BB962C8B-B14F-4D97-AF65-F5344CB8AC3E}">
        <p14:creationId xmlns:p14="http://schemas.microsoft.com/office/powerpoint/2010/main" val="3289202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可放上學期</a:t>
            </a:r>
            <a:r>
              <a:rPr lang="en-US" altLang="zh-TW" dirty="0"/>
              <a:t>CH3</a:t>
            </a:r>
            <a:r>
              <a:rPr lang="zh-TW" altLang="en-US" dirty="0"/>
              <a:t>我教的那邊</a:t>
            </a:r>
            <a:endParaRPr lang="en-US" altLang="zh-TW" dirty="0"/>
          </a:p>
          <a:p>
            <a:r>
              <a:rPr lang="en-US" altLang="zh-TW" dirty="0">
                <a:latin typeface="Times New Roman" pitchFamily="18" charset="0"/>
                <a:cs typeface="Times New Roman" pitchFamily="18" charset="0"/>
              </a:rPr>
              <a:t>Perimeter</a:t>
            </a:r>
            <a:r>
              <a:rPr lang="zh-TW" altLang="en-US" dirty="0">
                <a:latin typeface="Times New Roman" pitchFamily="18" charset="0"/>
                <a:cs typeface="Times New Roman" pitchFamily="18" charset="0"/>
              </a:rPr>
              <a:t>看你要用</a:t>
            </a:r>
            <a:r>
              <a:rPr lang="en-US" altLang="zh-TW" dirty="0">
                <a:latin typeface="Times New Roman" pitchFamily="18" charset="0"/>
                <a:cs typeface="Times New Roman" pitchFamily="18" charset="0"/>
              </a:rPr>
              <a:t>4</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r>
              <a:rPr lang="zh-TW" altLang="en-US" dirty="0">
                <a:latin typeface="Times New Roman" pitchFamily="18" charset="0"/>
                <a:cs typeface="Times New Roman" pitchFamily="18" charset="0"/>
              </a:rPr>
              <a:t> 或是 </a:t>
            </a:r>
            <a:r>
              <a:rPr lang="en-US" altLang="zh-TW" dirty="0">
                <a:latin typeface="Times New Roman" pitchFamily="18" charset="0"/>
                <a:cs typeface="Times New Roman" pitchFamily="18" charset="0"/>
              </a:rPr>
              <a:t>8</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68</a:t>
            </a:fld>
            <a:endParaRPr lang="zh-TW" altLang="en-US"/>
          </a:p>
        </p:txBody>
      </p:sp>
    </p:spTree>
    <p:extLst>
      <p:ext uri="{BB962C8B-B14F-4D97-AF65-F5344CB8AC3E}">
        <p14:creationId xmlns:p14="http://schemas.microsoft.com/office/powerpoint/2010/main" val="209968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7</a:t>
            </a:fld>
            <a:endParaRPr lang="zh-TW" altLang="en-US"/>
          </a:p>
        </p:txBody>
      </p:sp>
    </p:spTree>
    <p:extLst>
      <p:ext uri="{BB962C8B-B14F-4D97-AF65-F5344CB8AC3E}">
        <p14:creationId xmlns:p14="http://schemas.microsoft.com/office/powerpoint/2010/main" val="636361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http://ip.csie.ncu.edu.tw/course/IP/IP1505cp.pdf</a:t>
            </a:r>
            <a:endParaRPr lang="en-US" altLang="zh-TW" dirty="0"/>
          </a:p>
          <a:p>
            <a:r>
              <a:rPr lang="zh-TW" altLang="en-US" dirty="0"/>
              <a:t>數位影像表示法</a:t>
            </a:r>
            <a:r>
              <a:rPr lang="en-US" altLang="zh-TW" dirty="0"/>
              <a:t>:</a:t>
            </a:r>
            <a:r>
              <a:rPr lang="zh-TW" altLang="en-US" dirty="0"/>
              <a:t> </a:t>
            </a:r>
            <a:r>
              <a:rPr lang="en-US" altLang="zh-TW" dirty="0">
                <a:hlinkClick r:id="rId4"/>
              </a:rPr>
              <a:t>http://aries.dyu.edu.tw/~thhu/EN/chapter4.pdf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69</a:t>
            </a:fld>
            <a:endParaRPr lang="zh-TW" altLang="en-US"/>
          </a:p>
        </p:txBody>
      </p:sp>
    </p:spTree>
    <p:extLst>
      <p:ext uri="{BB962C8B-B14F-4D97-AF65-F5344CB8AC3E}">
        <p14:creationId xmlns:p14="http://schemas.microsoft.com/office/powerpoint/2010/main" val="82932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以下圖形代表利用 </a:t>
            </a:r>
            <a:r>
              <a:rPr lang="en-US" altLang="zh-TW" sz="1200" b="0" i="0" kern="1200" dirty="0">
                <a:solidFill>
                  <a:schemeClr val="tx1"/>
                </a:solidFill>
                <a:effectLst/>
                <a:latin typeface="+mn-lt"/>
                <a:ea typeface="+mn-ea"/>
                <a:cs typeface="+mn-cs"/>
              </a:rPr>
              <a:t>sin(</a:t>
            </a:r>
            <a:r>
              <a:rPr lang="en-US" altLang="zh-TW" sz="1200" b="0" i="0" kern="1200" dirty="0" err="1">
                <a:solidFill>
                  <a:schemeClr val="tx1"/>
                </a:solidFill>
                <a:effectLst/>
                <a:latin typeface="+mn-lt"/>
                <a:ea typeface="+mn-ea"/>
                <a:cs typeface="+mn-cs"/>
              </a:rPr>
              <a:t>nx</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的波形去組合出函數 </a:t>
            </a:r>
            <a:r>
              <a:rPr lang="en-US" altLang="zh-TW" sz="1200" b="0" i="0" kern="1200" dirty="0">
                <a:solidFill>
                  <a:schemeClr val="tx1"/>
                </a:solidFill>
                <a:effectLst/>
                <a:latin typeface="+mn-lt"/>
                <a:ea typeface="+mn-ea"/>
                <a:cs typeface="+mn-cs"/>
              </a:rPr>
              <a:t>f(x) </a:t>
            </a:r>
            <a:r>
              <a:rPr lang="zh-TW" altLang="en-US" sz="1200" b="0" i="0" kern="1200" dirty="0">
                <a:solidFill>
                  <a:schemeClr val="tx1"/>
                </a:solidFill>
                <a:effectLst/>
                <a:latin typeface="+mn-lt"/>
                <a:ea typeface="+mn-ea"/>
                <a:cs typeface="+mn-cs"/>
              </a:rPr>
              <a:t>的一個情況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根據這種方法、前面的項數加得越多，逼近的程度就越高、越精確。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可以講一下</a:t>
            </a:r>
            <a:r>
              <a:rPr lang="en-US" altLang="zh-TW" sz="1200" b="0" i="0" kern="1200" dirty="0">
                <a:solidFill>
                  <a:schemeClr val="tx1"/>
                </a:solidFill>
                <a:effectLst/>
                <a:latin typeface="+mn-lt"/>
                <a:ea typeface="+mn-ea"/>
                <a:cs typeface="+mn-cs"/>
              </a:rPr>
              <a:t>Gibbs </a:t>
            </a:r>
            <a:r>
              <a:rPr lang="zh-TW" altLang="en-US" sz="1200" b="0" i="0" kern="1200" dirty="0">
                <a:solidFill>
                  <a:schemeClr val="tx1"/>
                </a:solidFill>
                <a:effectLst/>
                <a:latin typeface="+mn-lt"/>
                <a:ea typeface="+mn-ea"/>
                <a:cs typeface="+mn-cs"/>
              </a:rPr>
              <a:t>現象</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一定要給他們看維基的動圖，最後得到的是振幅的離散圖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也才可以解釋為何通常挖掉中間就代表頻率低的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70</a:t>
            </a:fld>
            <a:endParaRPr lang="zh-TW" altLang="en-US"/>
          </a:p>
        </p:txBody>
      </p:sp>
    </p:spTree>
    <p:extLst>
      <p:ext uri="{BB962C8B-B14F-4D97-AF65-F5344CB8AC3E}">
        <p14:creationId xmlns:p14="http://schemas.microsoft.com/office/powerpoint/2010/main" val="73775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頻域表示將原訊號看成是不同的正交序號組成，如向量空間中的基底</a:t>
            </a:r>
            <a:endParaRPr lang="en-US" altLang="zh-TW" dirty="0"/>
          </a:p>
          <a:p>
            <a:r>
              <a:rPr lang="zh-TW" altLang="en-US" dirty="0"/>
              <a:t>傅立葉轉換就是將原影像轉換成頻率部分</a:t>
            </a:r>
            <a:endParaRPr lang="en-US" altLang="zh-TW" dirty="0"/>
          </a:p>
          <a:p>
            <a:r>
              <a:rPr lang="zh-TW" altLang="en-US" dirty="0"/>
              <a:t>複數的傅立葉級數可推得傅立葉積分，傅立葉積分差不多就是傅立葉轉換了</a:t>
            </a:r>
            <a:r>
              <a:rPr lang="en-US" altLang="zh-TW" dirty="0"/>
              <a:t>(</a:t>
            </a:r>
            <a:r>
              <a:rPr lang="zh-TW" altLang="en-US" dirty="0"/>
              <a:t>喻</a:t>
            </a:r>
            <a:r>
              <a:rPr lang="en-US" altLang="zh-TW" dirty="0"/>
              <a:t>p.825)</a:t>
            </a:r>
            <a:r>
              <a:rPr lang="zh-TW" altLang="en-US" dirty="0"/>
              <a:t>，中間過程牽涉太多證明，這邊了解到這裡就很足夠</a:t>
            </a:r>
            <a:endParaRPr lang="en-US" altLang="zh-TW" dirty="0"/>
          </a:p>
          <a:p>
            <a:r>
              <a:rPr lang="en-US" altLang="zh-TW" dirty="0"/>
              <a:t>1.</a:t>
            </a:r>
            <a:r>
              <a:rPr lang="zh-TW" altLang="en-US" dirty="0"/>
              <a:t>從複數的傅立葉級數到傅立葉積分，只要令頻率</a:t>
            </a:r>
            <a:r>
              <a:rPr lang="en-US" altLang="zh-TW" dirty="0"/>
              <a:t>w=n</a:t>
            </a:r>
            <a:r>
              <a:rPr lang="zh-TW" altLang="en-US" dirty="0"/>
              <a:t>拍</a:t>
            </a:r>
            <a:r>
              <a:rPr lang="en-US" altLang="zh-TW" dirty="0"/>
              <a:t>/l </a:t>
            </a:r>
            <a:r>
              <a:rPr lang="zh-TW" altLang="en-US" dirty="0"/>
              <a:t>即可</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71</a:t>
            </a:fld>
            <a:endParaRPr lang="zh-TW" altLang="en-US"/>
          </a:p>
        </p:txBody>
      </p:sp>
    </p:spTree>
    <p:extLst>
      <p:ext uri="{BB962C8B-B14F-4D97-AF65-F5344CB8AC3E}">
        <p14:creationId xmlns:p14="http://schemas.microsoft.com/office/powerpoint/2010/main" val="541609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影像等等當然是應用在離散的傅立葉轉換</a:t>
            </a:r>
            <a:endParaRPr lang="en-US" altLang="zh-TW" dirty="0"/>
          </a:p>
          <a:p>
            <a:r>
              <a:rPr lang="zh-TW" altLang="en-US" dirty="0"/>
              <a:t>傅立葉有許多版本，反正課本教的版本如上</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74</a:t>
            </a:fld>
            <a:endParaRPr lang="zh-TW" altLang="en-US"/>
          </a:p>
        </p:txBody>
      </p:sp>
    </p:spTree>
    <p:extLst>
      <p:ext uri="{BB962C8B-B14F-4D97-AF65-F5344CB8AC3E}">
        <p14:creationId xmlns:p14="http://schemas.microsoft.com/office/powerpoint/2010/main" val="2409250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因為影像是離散的所以取樣即可</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75</a:t>
            </a:fld>
            <a:endParaRPr lang="zh-TW" altLang="en-US"/>
          </a:p>
        </p:txBody>
      </p:sp>
    </p:spTree>
    <p:extLst>
      <p:ext uri="{BB962C8B-B14F-4D97-AF65-F5344CB8AC3E}">
        <p14:creationId xmlns:p14="http://schemas.microsoft.com/office/powerpoint/2010/main" val="2918312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可以自己出幾個基本範例，或是</a:t>
            </a:r>
            <a:r>
              <a:rPr lang="en-US" altLang="zh-TW" dirty="0"/>
              <a:t>convolution</a:t>
            </a:r>
            <a:r>
              <a:rPr lang="zh-TW" altLang="en-US" dirty="0"/>
              <a:t>證明，畢竟常常在講到</a:t>
            </a:r>
            <a:r>
              <a:rPr lang="en-US" altLang="zh-TW" dirty="0"/>
              <a:t>convolution</a:t>
            </a:r>
          </a:p>
          <a:p>
            <a:r>
              <a:rPr lang="zh-TW" altLang="en-US" dirty="0"/>
              <a:t>而且兩個函數個別做完傅立葉轉換後，接著相乘，再做傅立葉反轉換即可得到原始兩函數做卷積的這個效果</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76</a:t>
            </a:fld>
            <a:endParaRPr lang="zh-TW" altLang="en-US"/>
          </a:p>
        </p:txBody>
      </p:sp>
    </p:spTree>
    <p:extLst>
      <p:ext uri="{BB962C8B-B14F-4D97-AF65-F5344CB8AC3E}">
        <p14:creationId xmlns:p14="http://schemas.microsoft.com/office/powerpoint/2010/main" val="1149434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可知算兩個</a:t>
            </a:r>
            <a:r>
              <a:rPr lang="en-US" altLang="zh-TW" dirty="0"/>
              <a:t>convolution</a:t>
            </a:r>
            <a:r>
              <a:rPr lang="zh-TW" altLang="en-US" dirty="0"/>
              <a:t>的另一個方法</a:t>
            </a:r>
            <a:r>
              <a:rPr lang="en-US" altLang="zh-TW" dirty="0"/>
              <a:t>:</a:t>
            </a:r>
          </a:p>
          <a:p>
            <a:r>
              <a:rPr lang="en-US" altLang="zh-TW" dirty="0"/>
              <a:t>1.</a:t>
            </a:r>
            <a:r>
              <a:rPr lang="zh-TW" altLang="en-US" dirty="0"/>
              <a:t>先各取傅立葉轉換</a:t>
            </a:r>
            <a:endParaRPr lang="en-US" altLang="zh-TW" dirty="0"/>
          </a:p>
          <a:p>
            <a:r>
              <a:rPr lang="en-US" altLang="zh-TW" dirty="0"/>
              <a:t>2.</a:t>
            </a:r>
            <a:r>
              <a:rPr lang="zh-TW" altLang="en-US" dirty="0"/>
              <a:t>再相乘</a:t>
            </a:r>
            <a:endParaRPr lang="en-US" altLang="zh-TW" dirty="0"/>
          </a:p>
          <a:p>
            <a:r>
              <a:rPr lang="en-US" altLang="zh-TW" dirty="0"/>
              <a:t>3.</a:t>
            </a:r>
            <a:r>
              <a:rPr lang="zh-TW" altLang="en-US" dirty="0"/>
              <a:t>相乘結果做反轉換可得</a:t>
            </a:r>
            <a:endParaRPr lang="en-US" altLang="zh-TW" dirty="0"/>
          </a:p>
          <a:p>
            <a:endParaRPr lang="en-US" altLang="zh-TW" dirty="0"/>
          </a:p>
          <a:p>
            <a:r>
              <a:rPr lang="zh-TW" altLang="en-US" dirty="0"/>
              <a:t>可以提到</a:t>
            </a:r>
            <a:r>
              <a:rPr lang="en-US" altLang="zh-TW" b="0" dirty="0"/>
              <a:t>Laplace</a:t>
            </a:r>
            <a:r>
              <a:rPr lang="zh-TW" altLang="en-US" b="0" dirty="0"/>
              <a:t>轉換</a:t>
            </a:r>
            <a:r>
              <a:rPr lang="zh-TW" altLang="en-US" dirty="0"/>
              <a:t>，下底是</a:t>
            </a:r>
            <a:r>
              <a:rPr lang="en-US" altLang="zh-TW" dirty="0"/>
              <a:t>0</a:t>
            </a:r>
            <a:r>
              <a:rPr lang="zh-TW" altLang="en-US" dirty="0"/>
              <a:t>，上圖上下線轉換在</a:t>
            </a:r>
            <a:r>
              <a:rPr lang="en-US" altLang="zh-TW" dirty="0"/>
              <a:t>Laplace</a:t>
            </a:r>
            <a:r>
              <a:rPr lang="zh-TW" altLang="en-US" dirty="0"/>
              <a:t>轉換就有關係了，但不在討論範圍不用特別說</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77</a:t>
            </a:fld>
            <a:endParaRPr lang="zh-TW" altLang="en-US"/>
          </a:p>
        </p:txBody>
      </p:sp>
    </p:spTree>
    <p:extLst>
      <p:ext uri="{BB962C8B-B14F-4D97-AF65-F5344CB8AC3E}">
        <p14:creationId xmlns:p14="http://schemas.microsoft.com/office/powerpoint/2010/main" val="1233743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看一下動圖</a:t>
            </a:r>
            <a:endParaRPr lang="en-US" altLang="zh-TW" dirty="0"/>
          </a:p>
          <a:p>
            <a:r>
              <a:rPr lang="zh-TW" altLang="en-US" dirty="0"/>
              <a:t>說明影像捲積步驟與訊號的差不多</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78</a:t>
            </a:fld>
            <a:endParaRPr lang="zh-TW" altLang="en-US"/>
          </a:p>
        </p:txBody>
      </p:sp>
    </p:spTree>
    <p:extLst>
      <p:ext uri="{BB962C8B-B14F-4D97-AF65-F5344CB8AC3E}">
        <p14:creationId xmlns:p14="http://schemas.microsoft.com/office/powerpoint/2010/main" val="3067671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79</a:t>
            </a:fld>
            <a:endParaRPr lang="zh-TW" altLang="en-US"/>
          </a:p>
        </p:txBody>
      </p:sp>
    </p:spTree>
    <p:extLst>
      <p:ext uri="{BB962C8B-B14F-4D97-AF65-F5344CB8AC3E}">
        <p14:creationId xmlns:p14="http://schemas.microsoft.com/office/powerpoint/2010/main" val="299130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https://www.slideshare.net/YKLee3434/spatial-filtering-41713087</a:t>
            </a:r>
            <a:r>
              <a:rPr lang="en-US" altLang="zh-TW" dirty="0"/>
              <a:t> </a:t>
            </a:r>
            <a:r>
              <a:rPr lang="zh-TW" altLang="en-US" dirty="0"/>
              <a:t>和桌面的</a:t>
            </a:r>
            <a:r>
              <a:rPr lang="en-US" altLang="zh-TW" dirty="0"/>
              <a:t>ppt</a:t>
            </a:r>
            <a:r>
              <a:rPr lang="zh-TW" altLang="en-US" dirty="0"/>
              <a:t>是</a:t>
            </a:r>
            <a:r>
              <a:rPr lang="en-US" altLang="zh-TW" dirty="0"/>
              <a:t>FT</a:t>
            </a:r>
            <a:r>
              <a:rPr lang="zh-TW" altLang="en-US" dirty="0"/>
              <a:t>的</a:t>
            </a:r>
            <a:r>
              <a:rPr lang="en-US" altLang="zh-TW" dirty="0"/>
              <a:t>sources</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80</a:t>
            </a:fld>
            <a:endParaRPr lang="zh-TW" altLang="en-US"/>
          </a:p>
        </p:txBody>
      </p:sp>
    </p:spTree>
    <p:extLst>
      <p:ext uri="{BB962C8B-B14F-4D97-AF65-F5344CB8AC3E}">
        <p14:creationId xmlns:p14="http://schemas.microsoft.com/office/powerpoint/2010/main" val="424793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伽瑪校正就是對影象的伽瑪曲線進行編輯，以對影象進行非線性色調編輯的方法，檢出影象訊號中的深色部分和淺色部分，並使兩者比例增大，從而提高影象對比度效果。</a:t>
            </a:r>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Gamma=2.2</a:t>
            </a:r>
            <a:r>
              <a:rPr lang="zh-TW" altLang="en-US" sz="1200" b="1" i="0" kern="1200" dirty="0">
                <a:solidFill>
                  <a:schemeClr val="tx1"/>
                </a:solidFill>
                <a:effectLst/>
                <a:latin typeface="+mn-lt"/>
                <a:ea typeface="+mn-ea"/>
                <a:cs typeface="+mn-cs"/>
              </a:rPr>
              <a:t>怎麼來的？</a:t>
            </a:r>
            <a:br>
              <a:rPr lang="zh-TW" altLang="en-US" dirty="0"/>
            </a:br>
            <a:r>
              <a:rPr lang="zh-TW" altLang="en-US" sz="1200" b="0" i="0" kern="1200" dirty="0">
                <a:solidFill>
                  <a:schemeClr val="tx1"/>
                </a:solidFill>
                <a:effectLst/>
                <a:latin typeface="+mn-lt"/>
                <a:ea typeface="+mn-ea"/>
                <a:cs typeface="+mn-cs"/>
              </a:rPr>
              <a:t>將人眼感受到的灰階轉換成自然界真實的灰階</a:t>
            </a:r>
            <a:br>
              <a:rPr lang="zh-TW" altLang="en-US" dirty="0"/>
            </a:br>
            <a:r>
              <a:rPr lang="zh-TW" altLang="en-US" sz="1200" b="0" i="0" kern="1200" dirty="0">
                <a:solidFill>
                  <a:schemeClr val="tx1"/>
                </a:solidFill>
                <a:effectLst/>
                <a:latin typeface="+mn-lt"/>
                <a:ea typeface="+mn-ea"/>
                <a:cs typeface="+mn-cs"/>
              </a:rPr>
              <a:t>比如 </a:t>
            </a:r>
            <a:r>
              <a:rPr lang="en-US" altLang="zh-TW" sz="1200" b="0" i="0" kern="1200" dirty="0">
                <a:solidFill>
                  <a:schemeClr val="tx1"/>
                </a:solidFill>
                <a:effectLst/>
                <a:latin typeface="+mn-lt"/>
                <a:ea typeface="+mn-ea"/>
                <a:cs typeface="+mn-cs"/>
              </a:rPr>
              <a:t>(0.5)^2.2=0.2</a:t>
            </a:r>
          </a:p>
          <a:p>
            <a:pPr fontAlgn="base"/>
            <a:r>
              <a:rPr lang="en-US" altLang="zh-TW" sz="1200" b="1" i="0" kern="1200" dirty="0">
                <a:solidFill>
                  <a:schemeClr val="tx1"/>
                </a:solidFill>
                <a:effectLst/>
                <a:latin typeface="+mn-lt"/>
                <a:ea typeface="+mn-ea"/>
                <a:cs typeface="+mn-cs"/>
              </a:rPr>
              <a:t>gamma</a:t>
            </a:r>
            <a:r>
              <a:rPr lang="zh-TW" altLang="en-US" sz="1200" b="1" i="0" kern="1200" dirty="0">
                <a:solidFill>
                  <a:schemeClr val="tx1"/>
                </a:solidFill>
                <a:effectLst/>
                <a:latin typeface="+mn-lt"/>
                <a:ea typeface="+mn-ea"/>
                <a:cs typeface="+mn-cs"/>
              </a:rPr>
              <a:t>校正原理</a:t>
            </a:r>
            <a:r>
              <a:rPr lang="en-US" altLang="zh-TW" sz="1200" b="1" i="0" kern="1200" dirty="0">
                <a:solidFill>
                  <a:schemeClr val="tx1"/>
                </a:solidFill>
                <a:effectLst/>
                <a:latin typeface="+mn-lt"/>
                <a:ea typeface="+mn-ea"/>
                <a:cs typeface="+mn-cs"/>
              </a:rPr>
              <a:t>:</a:t>
            </a:r>
            <a:r>
              <a:rPr lang="en-US" altLang="zh-TW" dirty="0">
                <a:hlinkClick r:id="rId3"/>
              </a:rPr>
              <a:t>https://www.itread01.com/content/1547003716.html</a:t>
            </a:r>
            <a:endParaRPr lang="en-US" altLang="zh-TW" sz="1200" b="1"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歸一化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預補償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反歸一化</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a:t>
            </a:fld>
            <a:endParaRPr lang="zh-TW" altLang="en-US"/>
          </a:p>
        </p:txBody>
      </p:sp>
    </p:spTree>
    <p:extLst>
      <p:ext uri="{BB962C8B-B14F-4D97-AF65-F5344CB8AC3E}">
        <p14:creationId xmlns:p14="http://schemas.microsoft.com/office/powerpoint/2010/main" val="4088141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空間頻率</a:t>
            </a:r>
            <a:r>
              <a:rPr lang="en-US" altLang="zh-TW" dirty="0"/>
              <a:t>:</a:t>
            </a:r>
            <a:r>
              <a:rPr lang="zh-TW" altLang="en-US" dirty="0"/>
              <a:t> 影像的亮度從暗轉亮或是亮轉暗的變化頻率，解析度越大也越可能得到高頻圖片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82</a:t>
            </a:fld>
            <a:endParaRPr lang="zh-TW" altLang="en-US"/>
          </a:p>
        </p:txBody>
      </p:sp>
    </p:spTree>
    <p:extLst>
      <p:ext uri="{BB962C8B-B14F-4D97-AF65-F5344CB8AC3E}">
        <p14:creationId xmlns:p14="http://schemas.microsoft.com/office/powerpoint/2010/main" val="15142790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http://machinevision.iem.yzu.edu.tw/vision/thesis/105_Chihkai%20Huang/%E7%B6%B2%E9%A0%81%E7%89%882.htm</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低頻的可以想像成只有一個波峰，由傅立葉級數那邊可知道，所以去掉中間黑圈圈就代表可去掉低頻，而成高通濾波器</a:t>
            </a:r>
          </a:p>
          <a:p>
            <a:r>
              <a:rPr lang="zh-TW" altLang="en-US" dirty="0"/>
              <a:t>這邊就是一個轉換與反轉換的例子</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83</a:t>
            </a:fld>
            <a:endParaRPr lang="zh-TW" altLang="en-US"/>
          </a:p>
        </p:txBody>
      </p:sp>
    </p:spTree>
    <p:extLst>
      <p:ext uri="{BB962C8B-B14F-4D97-AF65-F5344CB8AC3E}">
        <p14:creationId xmlns:p14="http://schemas.microsoft.com/office/powerpoint/2010/main" val="36564080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http://machinevision.iem.yzu.edu.tw/vision/thesis/105_Chihkai%20Huang/%E7%B6%B2%E9%A0%81%E7%89%882.htm</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低頻的可以想像成只有一個波峰，由傅立葉級數那邊可知道，所以去掉中間黑圈圈就代表可去掉低頻，而成高通濾波器</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低通濾波器就像是個高斯曲線</a:t>
            </a:r>
          </a:p>
          <a:p>
            <a:r>
              <a:rPr lang="zh-TW" altLang="en-US" dirty="0"/>
              <a:t>這邊就是一個轉換與反轉換的例子</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84</a:t>
            </a:fld>
            <a:endParaRPr lang="zh-TW" altLang="en-US"/>
          </a:p>
        </p:txBody>
      </p:sp>
    </p:spTree>
    <p:extLst>
      <p:ext uri="{BB962C8B-B14F-4D97-AF65-F5344CB8AC3E}">
        <p14:creationId xmlns:p14="http://schemas.microsoft.com/office/powerpoint/2010/main" val="36321030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可以給一個範例應用上述的轉換，說明這些只是</a:t>
            </a:r>
            <a:r>
              <a:rPr lang="en-US" altLang="zh-TW" dirty="0"/>
              <a:t>look up table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85</a:t>
            </a:fld>
            <a:endParaRPr lang="zh-TW" altLang="en-US"/>
          </a:p>
        </p:txBody>
      </p:sp>
    </p:spTree>
    <p:extLst>
      <p:ext uri="{BB962C8B-B14F-4D97-AF65-F5344CB8AC3E}">
        <p14:creationId xmlns:p14="http://schemas.microsoft.com/office/powerpoint/2010/main" val="1249620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此函式示意圖在下一頁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86</a:t>
            </a:fld>
            <a:endParaRPr lang="zh-TW" altLang="en-US"/>
          </a:p>
        </p:txBody>
      </p:sp>
    </p:spTree>
    <p:extLst>
      <p:ext uri="{BB962C8B-B14F-4D97-AF65-F5344CB8AC3E}">
        <p14:creationId xmlns:p14="http://schemas.microsoft.com/office/powerpoint/2010/main" val="1275227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由羅畢達可知</a:t>
            </a:r>
            <a:r>
              <a:rPr lang="en-US" altLang="zh-TW" dirty="0"/>
              <a:t>:</a:t>
            </a:r>
            <a:r>
              <a:rPr lang="zh-TW" altLang="en-US" dirty="0"/>
              <a:t> 中心一定是亮的</a:t>
            </a:r>
            <a:endParaRPr lang="en-US" altLang="zh-TW" dirty="0"/>
          </a:p>
          <a:p>
            <a:r>
              <a:rPr lang="en-US" altLang="zh-TW" dirty="0"/>
              <a:t>X</a:t>
            </a:r>
            <a:r>
              <a:rPr lang="zh-TW" altLang="en-US" dirty="0"/>
              <a:t>軸與</a:t>
            </a:r>
            <a:r>
              <a:rPr lang="en-US" altLang="zh-TW" dirty="0"/>
              <a:t>Y</a:t>
            </a:r>
            <a:r>
              <a:rPr lang="zh-TW" altLang="en-US" dirty="0"/>
              <a:t>軸線上也會是相對亮的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87</a:t>
            </a:fld>
            <a:endParaRPr lang="zh-TW" altLang="en-US"/>
          </a:p>
        </p:txBody>
      </p:sp>
    </p:spTree>
    <p:extLst>
      <p:ext uri="{BB962C8B-B14F-4D97-AF65-F5344CB8AC3E}">
        <p14:creationId xmlns:p14="http://schemas.microsoft.com/office/powerpoint/2010/main" val="70522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88</a:t>
            </a:fld>
            <a:endParaRPr lang="zh-TW" altLang="en-US"/>
          </a:p>
        </p:txBody>
      </p:sp>
    </p:spTree>
    <p:extLst>
      <p:ext uri="{BB962C8B-B14F-4D97-AF65-F5344CB8AC3E}">
        <p14:creationId xmlns:p14="http://schemas.microsoft.com/office/powerpoint/2010/main" val="2383204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89</a:t>
            </a:fld>
            <a:endParaRPr lang="zh-TW" altLang="en-US"/>
          </a:p>
        </p:txBody>
      </p:sp>
    </p:spTree>
    <p:extLst>
      <p:ext uri="{BB962C8B-B14F-4D97-AF65-F5344CB8AC3E}">
        <p14:creationId xmlns:p14="http://schemas.microsoft.com/office/powerpoint/2010/main" val="3788303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95</a:t>
            </a:fld>
            <a:endParaRPr lang="zh-TW" altLang="en-US"/>
          </a:p>
        </p:txBody>
      </p:sp>
    </p:spTree>
    <p:extLst>
      <p:ext uri="{BB962C8B-B14F-4D97-AF65-F5344CB8AC3E}">
        <p14:creationId xmlns:p14="http://schemas.microsoft.com/office/powerpoint/2010/main" val="3127916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p.22, 23</a:t>
            </a:r>
            <a:r>
              <a:rPr lang="zh-TW" altLang="en-US" dirty="0"/>
              <a:t>有相關的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96</a:t>
            </a:fld>
            <a:endParaRPr lang="zh-TW" altLang="en-US"/>
          </a:p>
        </p:txBody>
      </p:sp>
    </p:spTree>
    <p:extLst>
      <p:ext uri="{BB962C8B-B14F-4D97-AF65-F5344CB8AC3E}">
        <p14:creationId xmlns:p14="http://schemas.microsoft.com/office/powerpoint/2010/main" val="221016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9</a:t>
            </a:fld>
            <a:endParaRPr lang="zh-TW" altLang="en-US"/>
          </a:p>
        </p:txBody>
      </p:sp>
    </p:spTree>
    <p:extLst>
      <p:ext uri="{BB962C8B-B14F-4D97-AF65-F5344CB8AC3E}">
        <p14:creationId xmlns:p14="http://schemas.microsoft.com/office/powerpoint/2010/main" val="12112566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Bilinear</a:t>
            </a:r>
            <a:r>
              <a:rPr lang="zh-TW" altLang="en-US" dirty="0"/>
              <a:t>有鋸齒狀，</a:t>
            </a:r>
            <a:r>
              <a:rPr lang="en-US" altLang="zh-TW" dirty="0"/>
              <a:t>bicubic</a:t>
            </a:r>
            <a:r>
              <a:rPr lang="zh-TW" altLang="en-US" dirty="0"/>
              <a:t>比較平滑</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98</a:t>
            </a:fld>
            <a:endParaRPr lang="zh-TW" altLang="en-US"/>
          </a:p>
        </p:txBody>
      </p:sp>
    </p:spTree>
    <p:extLst>
      <p:ext uri="{BB962C8B-B14F-4D97-AF65-F5344CB8AC3E}">
        <p14:creationId xmlns:p14="http://schemas.microsoft.com/office/powerpoint/2010/main" val="10511369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越左上越重要，解壓縮才需要其他高頻訊號</a:t>
            </a:r>
            <a:endParaRPr lang="en-US" altLang="zh-TW" dirty="0"/>
          </a:p>
          <a:p>
            <a:r>
              <a:rPr lang="zh-TW" altLang="en-US" dirty="0"/>
              <a:t>解壓縮</a:t>
            </a:r>
            <a:r>
              <a:rPr lang="en-US" altLang="zh-TW" dirty="0"/>
              <a:t>:</a:t>
            </a:r>
          </a:p>
          <a:p>
            <a:pPr marL="228600" indent="-228600">
              <a:buAutoNum type="arabicPeriod"/>
            </a:pPr>
            <a:r>
              <a:rPr lang="zh-TW" altLang="en-US" dirty="0"/>
              <a:t>低頻有相加訊息，高頻為相減訊息</a:t>
            </a:r>
            <a:endParaRPr lang="en-US" altLang="zh-TW" dirty="0"/>
          </a:p>
          <a:p>
            <a:pPr marL="228600" indent="-228600">
              <a:buAutoNum type="arabicPeriod"/>
            </a:pPr>
            <a:r>
              <a:rPr lang="zh-TW" altLang="en-US" dirty="0"/>
              <a:t>列出方程式可得解</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106</a:t>
            </a:fld>
            <a:endParaRPr lang="zh-TW" altLang="en-US"/>
          </a:p>
        </p:txBody>
      </p:sp>
    </p:spTree>
    <p:extLst>
      <p:ext uri="{BB962C8B-B14F-4D97-AF65-F5344CB8AC3E}">
        <p14:creationId xmlns:p14="http://schemas.microsoft.com/office/powerpoint/2010/main" val="1267281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還原當然還是會有誤差的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107</a:t>
            </a:fld>
            <a:endParaRPr lang="zh-TW" altLang="en-US"/>
          </a:p>
        </p:txBody>
      </p:sp>
    </p:spTree>
    <p:extLst>
      <p:ext uri="{BB962C8B-B14F-4D97-AF65-F5344CB8AC3E}">
        <p14:creationId xmlns:p14="http://schemas.microsoft.com/office/powerpoint/2010/main" val="3723947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 Blending: </a:t>
            </a:r>
          </a:p>
          <a:p>
            <a:pPr marL="228600" indent="-228600">
              <a:buAutoNum type="arabicPeriod"/>
            </a:pPr>
            <a:r>
              <a:rPr lang="zh-TW" altLang="en-US" dirty="0"/>
              <a:t>兩幅圖像的</a:t>
            </a:r>
            <a:r>
              <a:rPr lang="en-US" altLang="zh-TW" dirty="0"/>
              <a:t>Laplacian Pyramid</a:t>
            </a:r>
          </a:p>
          <a:p>
            <a:pPr marL="228600" indent="-228600">
              <a:buAutoNum type="arabicPeriod"/>
            </a:pPr>
            <a:r>
              <a:rPr lang="zh-TW" altLang="en-US" dirty="0"/>
              <a:t>求高斯金字塔</a:t>
            </a:r>
            <a:endParaRPr lang="en-US" altLang="zh-TW" dirty="0"/>
          </a:p>
          <a:p>
            <a:pPr marL="228600" indent="-228600">
              <a:buAutoNum type="arabicPeriod"/>
            </a:pPr>
            <a:r>
              <a:rPr lang="zh-TW" altLang="en-US" dirty="0"/>
              <a:t>每一層拼接並重建圖像</a:t>
            </a:r>
            <a:endParaRPr lang="en-US" altLang="zh-TW" dirty="0"/>
          </a:p>
          <a:p>
            <a:pPr marL="228600" indent="-228600">
              <a:buAutoNum type="arabicPeriod"/>
            </a:pPr>
            <a:r>
              <a:rPr lang="zh-TW" altLang="en-US" dirty="0"/>
              <a:t>從上到下插值放大</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108</a:t>
            </a:fld>
            <a:endParaRPr lang="zh-TW" altLang="en-US"/>
          </a:p>
        </p:txBody>
      </p:sp>
    </p:spTree>
    <p:extLst>
      <p:ext uri="{BB962C8B-B14F-4D97-AF65-F5344CB8AC3E}">
        <p14:creationId xmlns:p14="http://schemas.microsoft.com/office/powerpoint/2010/main" val="6421035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109</a:t>
            </a:fld>
            <a:endParaRPr lang="zh-TW" altLang="en-US"/>
          </a:p>
        </p:txBody>
      </p:sp>
    </p:spTree>
    <p:extLst>
      <p:ext uri="{BB962C8B-B14F-4D97-AF65-F5344CB8AC3E}">
        <p14:creationId xmlns:p14="http://schemas.microsoft.com/office/powerpoint/2010/main" val="19500285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轉換</a:t>
            </a:r>
            <a:r>
              <a:rPr lang="en-US" altLang="zh-TW" dirty="0"/>
              <a:t>(</a:t>
            </a:r>
            <a:r>
              <a:rPr lang="zh-TW" altLang="en-US" dirty="0"/>
              <a:t>位移</a:t>
            </a:r>
            <a:r>
              <a:rPr lang="en-US" altLang="zh-TW" dirty="0"/>
              <a:t>)</a:t>
            </a:r>
            <a:r>
              <a:rPr lang="zh-TW" altLang="en-US" dirty="0"/>
              <a:t>、歐基里德</a:t>
            </a:r>
            <a:r>
              <a:rPr lang="en-US" altLang="zh-TW" dirty="0"/>
              <a:t>(</a:t>
            </a:r>
            <a:r>
              <a:rPr lang="zh-TW" altLang="en-US" dirty="0"/>
              <a:t>旋轉</a:t>
            </a:r>
            <a:r>
              <a:rPr lang="en-US" altLang="zh-TW" dirty="0"/>
              <a:t>+</a:t>
            </a:r>
            <a:r>
              <a:rPr lang="zh-TW" altLang="en-US" dirty="0"/>
              <a:t>位移</a:t>
            </a:r>
            <a:r>
              <a:rPr lang="en-US" altLang="zh-TW" dirty="0"/>
              <a:t>)</a:t>
            </a:r>
            <a:r>
              <a:rPr lang="zh-TW" altLang="en-US" dirty="0"/>
              <a:t>、相似、仿射、投影</a:t>
            </a:r>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112</a:t>
            </a:fld>
            <a:endParaRPr lang="zh-TW" altLang="en-US"/>
          </a:p>
        </p:txBody>
      </p:sp>
    </p:spTree>
    <p:extLst>
      <p:ext uri="{BB962C8B-B14F-4D97-AF65-F5344CB8AC3E}">
        <p14:creationId xmlns:p14="http://schemas.microsoft.com/office/powerpoint/2010/main" val="21375629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第二章助教有說了，各個轉換的矩陣們在第二章也有舉例，故就不多加著墨了</a:t>
            </a:r>
            <a:endParaRPr lang="en-US" altLang="zh-TW" dirty="0"/>
          </a:p>
          <a:p>
            <a:r>
              <a:rPr lang="zh-TW" altLang="en-US" dirty="0"/>
              <a:t>主要就是在說運用這些轉換矩陣可達成一般的空間座標變換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114</a:t>
            </a:fld>
            <a:endParaRPr lang="zh-TW" altLang="en-US"/>
          </a:p>
        </p:txBody>
      </p:sp>
    </p:spTree>
    <p:extLst>
      <p:ext uri="{BB962C8B-B14F-4D97-AF65-F5344CB8AC3E}">
        <p14:creationId xmlns:p14="http://schemas.microsoft.com/office/powerpoint/2010/main" val="36574251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https://www.csie.ntu.edu.tw/~b97074/vfx_html/hw1.html</a:t>
            </a:r>
            <a:endParaRPr lang="en-US" altLang="zh-TW" dirty="0">
              <a:hlinkClick r:id="rId4"/>
            </a:endParaRPr>
          </a:p>
          <a:p>
            <a:r>
              <a:rPr lang="en-US" altLang="zh-TW" dirty="0">
                <a:hlinkClick r:id="rId4"/>
              </a:rPr>
              <a:t>https://www.csie.ntu.edu.tw/~cyy/courses/vfx/05spring/lectures/scribe/03scribe.pdf</a:t>
            </a:r>
            <a:endParaRPr lang="en-US" altLang="zh-TW" dirty="0"/>
          </a:p>
          <a:p>
            <a:r>
              <a:rPr lang="zh-TW" altLang="en-US" dirty="0"/>
              <a:t>以上筆記有解釋</a:t>
            </a:r>
            <a:r>
              <a:rPr lang="en-US" altLang="zh-TW" dirty="0" err="1"/>
              <a:t>slatting</a:t>
            </a:r>
            <a:r>
              <a:rPr lang="zh-TW" altLang="en-US" dirty="0"/>
              <a:t>的概念，還有很多下面的投影片，在以上筆記都有</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115</a:t>
            </a:fld>
            <a:endParaRPr lang="zh-TW" altLang="en-US"/>
          </a:p>
        </p:txBody>
      </p:sp>
    </p:spTree>
    <p:extLst>
      <p:ext uri="{BB962C8B-B14F-4D97-AF65-F5344CB8AC3E}">
        <p14:creationId xmlns:p14="http://schemas.microsoft.com/office/powerpoint/2010/main" val="11865412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116</a:t>
            </a:fld>
            <a:endParaRPr lang="zh-TW" altLang="en-US"/>
          </a:p>
        </p:txBody>
      </p:sp>
    </p:spTree>
    <p:extLst>
      <p:ext uri="{BB962C8B-B14F-4D97-AF65-F5344CB8AC3E}">
        <p14:creationId xmlns:p14="http://schemas.microsoft.com/office/powerpoint/2010/main" val="28277863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119</a:t>
            </a:fld>
            <a:endParaRPr lang="zh-TW" altLang="en-US"/>
          </a:p>
        </p:txBody>
      </p:sp>
    </p:spTree>
    <p:extLst>
      <p:ext uri="{BB962C8B-B14F-4D97-AF65-F5344CB8AC3E}">
        <p14:creationId xmlns:p14="http://schemas.microsoft.com/office/powerpoint/2010/main" val="147622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10</a:t>
            </a:fld>
            <a:endParaRPr lang="zh-TW" altLang="en-US"/>
          </a:p>
        </p:txBody>
      </p:sp>
    </p:spTree>
    <p:extLst>
      <p:ext uri="{BB962C8B-B14F-4D97-AF65-F5344CB8AC3E}">
        <p14:creationId xmlns:p14="http://schemas.microsoft.com/office/powerpoint/2010/main" val="1650001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上半部是原始圖片做</a:t>
            </a:r>
            <a:r>
              <a:rPr lang="en-US" altLang="zh-TW" dirty="0"/>
              <a:t>Cross dissolve</a:t>
            </a:r>
            <a:r>
              <a:rPr lang="zh-TW" altLang="en-US" dirty="0"/>
              <a:t>，最終那種詭異的照片就是產生的</a:t>
            </a:r>
            <a:r>
              <a:rPr lang="en-US" altLang="zh-TW" dirty="0"/>
              <a:t>Ghosting Effect</a:t>
            </a:r>
            <a:r>
              <a:rPr lang="zh-TW" altLang="en-US" dirty="0"/>
              <a:t>，這是因為 </a:t>
            </a:r>
            <a:r>
              <a:rPr lang="en-US" altLang="zh-TW" dirty="0"/>
              <a:t>feature points </a:t>
            </a:r>
            <a:r>
              <a:rPr lang="zh-TW" altLang="en-US" dirty="0"/>
              <a:t>沒有對齊的關係。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下半部是原始圖片做完</a:t>
            </a:r>
            <a:r>
              <a:rPr lang="en-US" altLang="zh-TW" dirty="0"/>
              <a:t>Warp</a:t>
            </a:r>
            <a:r>
              <a:rPr lang="zh-TW" altLang="en-US" dirty="0"/>
              <a:t>後，對其各個</a:t>
            </a:r>
            <a:r>
              <a:rPr lang="en-US" altLang="zh-TW" dirty="0"/>
              <a:t>feature point</a:t>
            </a:r>
            <a:r>
              <a:rPr lang="zh-TW" altLang="en-US" dirty="0"/>
              <a:t>後，再做</a:t>
            </a:r>
            <a:r>
              <a:rPr lang="en-US" altLang="zh-TW" dirty="0"/>
              <a:t>Cross dissolve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121</a:t>
            </a:fld>
            <a:endParaRPr lang="zh-TW" altLang="en-US"/>
          </a:p>
        </p:txBody>
      </p:sp>
    </p:spTree>
    <p:extLst>
      <p:ext uri="{BB962C8B-B14F-4D97-AF65-F5344CB8AC3E}">
        <p14:creationId xmlns:p14="http://schemas.microsoft.com/office/powerpoint/2010/main" val="1747650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a:t>(X-P)</a:t>
            </a:r>
            <a:r>
              <a:rPr lang="zh-TW" altLang="en-US" dirty="0"/>
              <a:t> 和 </a:t>
            </a:r>
            <a:r>
              <a:rPr lang="en-US" altLang="zh-TW" dirty="0"/>
              <a:t>(Q-P)</a:t>
            </a:r>
            <a:r>
              <a:rPr lang="zh-TW" altLang="en-US" dirty="0"/>
              <a:t> 代表向量，做內積後，依照有</a:t>
            </a:r>
            <a:r>
              <a:rPr lang="en-US" altLang="zh-TW" dirty="0"/>
              <a:t>COS</a:t>
            </a:r>
            <a:r>
              <a:rPr lang="zh-TW" altLang="en-US" dirty="0"/>
              <a:t>的那個公式可得到單位向量，單位向量乘上同方向向量可得到長度，都由公式可推得</a:t>
            </a:r>
            <a:endParaRPr lang="en-US" altLang="zh-TW" dirty="0"/>
          </a:p>
          <a:p>
            <a:pPr marL="228600" indent="-228600">
              <a:buAutoNum type="arabicPeriod"/>
            </a:pPr>
            <a:r>
              <a:rPr lang="zh-TW" altLang="en-US" dirty="0"/>
              <a:t>第一條公式</a:t>
            </a:r>
            <a:r>
              <a:rPr lang="en-US" altLang="zh-TW" dirty="0"/>
              <a:t>u</a:t>
            </a:r>
            <a:r>
              <a:rPr lang="zh-TW" altLang="en-US" dirty="0"/>
              <a:t>其實有多除一個</a:t>
            </a:r>
            <a:r>
              <a:rPr lang="en-US" altLang="zh-TW" dirty="0"/>
              <a:t>||Q-P||</a:t>
            </a:r>
            <a:r>
              <a:rPr lang="zh-TW" altLang="en-US" dirty="0"/>
              <a:t>，這樣最後一條</a:t>
            </a:r>
            <a:r>
              <a:rPr lang="en-US" altLang="zh-TW" dirty="0"/>
              <a:t>X</a:t>
            </a:r>
            <a:r>
              <a:rPr lang="zh-TW" altLang="en-US" dirty="0"/>
              <a:t> </a:t>
            </a:r>
            <a:r>
              <a:rPr lang="en-US" altLang="zh-TW" dirty="0"/>
              <a:t>’</a:t>
            </a:r>
            <a:r>
              <a:rPr lang="zh-TW" altLang="en-US" dirty="0"/>
              <a:t> 就不用除了</a:t>
            </a:r>
            <a:endParaRPr lang="en-US" altLang="zh-TW" dirty="0"/>
          </a:p>
          <a:p>
            <a:pPr marL="228600" indent="-228600">
              <a:buAutoNum type="arabicPeriod"/>
            </a:pPr>
            <a:r>
              <a:rPr lang="zh-TW" altLang="en-US" dirty="0"/>
              <a:t>最後一條公式的 </a:t>
            </a:r>
            <a:r>
              <a:rPr lang="en-US" altLang="zh-TW" dirty="0"/>
              <a:t>X’</a:t>
            </a:r>
            <a:r>
              <a:rPr lang="zh-TW" altLang="en-US" dirty="0"/>
              <a:t> 與 </a:t>
            </a:r>
            <a:r>
              <a:rPr lang="en-US" altLang="zh-TW" dirty="0"/>
              <a:t>P’</a:t>
            </a:r>
            <a:r>
              <a:rPr lang="zh-TW" altLang="en-US" dirty="0"/>
              <a:t> 為新的點座標，</a:t>
            </a:r>
            <a:r>
              <a:rPr lang="en-US" altLang="zh-TW" dirty="0"/>
              <a:t>P</a:t>
            </a:r>
            <a:r>
              <a:rPr lang="zh-TW" altLang="en-US" dirty="0"/>
              <a:t> </a:t>
            </a:r>
            <a:r>
              <a:rPr lang="en-US" altLang="zh-TW" dirty="0"/>
              <a:t>’</a:t>
            </a:r>
            <a:r>
              <a:rPr lang="zh-TW" altLang="en-US" dirty="0"/>
              <a:t> 要到 </a:t>
            </a:r>
            <a:r>
              <a:rPr lang="en-US" altLang="zh-TW" dirty="0"/>
              <a:t>X</a:t>
            </a:r>
            <a:r>
              <a:rPr lang="zh-TW" altLang="en-US" dirty="0"/>
              <a:t> </a:t>
            </a:r>
            <a:r>
              <a:rPr lang="en-US" altLang="zh-TW" dirty="0"/>
              <a:t>’</a:t>
            </a:r>
            <a:r>
              <a:rPr lang="zh-TW" altLang="en-US" dirty="0"/>
              <a:t> 就是</a:t>
            </a:r>
            <a:endParaRPr lang="en-US" altLang="zh-TW" dirty="0"/>
          </a:p>
          <a:p>
            <a:pPr marL="685800" lvl="1" indent="-228600">
              <a:buAutoNum type="arabicPeriod"/>
            </a:pPr>
            <a:r>
              <a:rPr lang="zh-TW" altLang="en-US" dirty="0"/>
              <a:t>第一項先知道</a:t>
            </a:r>
            <a:r>
              <a:rPr lang="en-US" altLang="zh-TW" dirty="0"/>
              <a:t>P</a:t>
            </a:r>
            <a:r>
              <a:rPr lang="zh-TW" altLang="en-US" dirty="0"/>
              <a:t> </a:t>
            </a:r>
            <a:r>
              <a:rPr lang="en-US" altLang="zh-TW" dirty="0"/>
              <a:t>’</a:t>
            </a:r>
            <a:r>
              <a:rPr lang="zh-TW" altLang="en-US" dirty="0"/>
              <a:t> 座標</a:t>
            </a:r>
            <a:endParaRPr lang="en-US" altLang="zh-TW" dirty="0"/>
          </a:p>
          <a:p>
            <a:pPr marL="685800" lvl="1" indent="-228600">
              <a:buAutoNum type="arabicPeriod"/>
            </a:pPr>
            <a:r>
              <a:rPr lang="zh-TW" altLang="en-US" dirty="0"/>
              <a:t>前面 </a:t>
            </a:r>
            <a:r>
              <a:rPr lang="en-US" altLang="zh-TW" dirty="0"/>
              <a:t>||Q-P|| </a:t>
            </a:r>
            <a:r>
              <a:rPr lang="zh-TW" altLang="en-US" dirty="0"/>
              <a:t>就只是長度，所以</a:t>
            </a:r>
            <a:r>
              <a:rPr lang="en-US" altLang="zh-TW" dirty="0"/>
              <a:t>||Q-P||</a:t>
            </a:r>
            <a:r>
              <a:rPr lang="zh-TW" altLang="en-US" dirty="0"/>
              <a:t>等於</a:t>
            </a:r>
            <a:r>
              <a:rPr lang="en-US" altLang="zh-TW" dirty="0"/>
              <a:t>||Q’-P’|| </a:t>
            </a:r>
            <a:r>
              <a:rPr lang="zh-TW" altLang="en-US" dirty="0"/>
              <a:t>，前面除了兩次所以這邊就不用除了</a:t>
            </a:r>
            <a:endParaRPr lang="en-US" altLang="zh-TW" dirty="0"/>
          </a:p>
          <a:p>
            <a:pPr marL="685800" lvl="1" indent="-228600">
              <a:buAutoNum type="arabicPeriod"/>
            </a:pPr>
            <a:r>
              <a:rPr lang="zh-TW" altLang="en-US" dirty="0"/>
              <a:t>中間項的</a:t>
            </a:r>
            <a:r>
              <a:rPr lang="en-US" altLang="zh-TW" dirty="0"/>
              <a:t>||Q-P|| </a:t>
            </a:r>
            <a:r>
              <a:rPr lang="zh-TW" altLang="en-US" dirty="0"/>
              <a:t>平方分一次給</a:t>
            </a:r>
            <a:r>
              <a:rPr lang="en-US" altLang="zh-TW" dirty="0"/>
              <a:t>u</a:t>
            </a:r>
            <a:r>
              <a:rPr lang="zh-TW" altLang="en-US" dirty="0"/>
              <a:t>用以後就是常見的</a:t>
            </a:r>
            <a:r>
              <a:rPr lang="en-US" altLang="zh-TW" dirty="0"/>
              <a:t>u</a:t>
            </a:r>
            <a:r>
              <a:rPr lang="zh-TW" altLang="en-US" dirty="0"/>
              <a:t>乘上單位長度了，</a:t>
            </a:r>
            <a:r>
              <a:rPr lang="en-US" altLang="zh-TW" dirty="0"/>
              <a:t>u</a:t>
            </a:r>
            <a:r>
              <a:rPr lang="zh-TW" altLang="en-US" dirty="0"/>
              <a:t>本身依內積定義根本只要除一次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123</a:t>
            </a:fld>
            <a:endParaRPr lang="zh-TW" altLang="en-US"/>
          </a:p>
        </p:txBody>
      </p:sp>
    </p:spTree>
    <p:extLst>
      <p:ext uri="{BB962C8B-B14F-4D97-AF65-F5344CB8AC3E}">
        <p14:creationId xmlns:p14="http://schemas.microsoft.com/office/powerpoint/2010/main" val="18220482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125</a:t>
            </a:fld>
            <a:endParaRPr lang="zh-TW" altLang="en-US"/>
          </a:p>
        </p:txBody>
      </p:sp>
    </p:spTree>
    <p:extLst>
      <p:ext uri="{BB962C8B-B14F-4D97-AF65-F5344CB8AC3E}">
        <p14:creationId xmlns:p14="http://schemas.microsoft.com/office/powerpoint/2010/main" val="4022203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像是機器學習在找最佳函數</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126</a:t>
            </a:fld>
            <a:endParaRPr lang="zh-TW" altLang="en-US"/>
          </a:p>
        </p:txBody>
      </p:sp>
    </p:spTree>
    <p:extLst>
      <p:ext uri="{BB962C8B-B14F-4D97-AF65-F5344CB8AC3E}">
        <p14:creationId xmlns:p14="http://schemas.microsoft.com/office/powerpoint/2010/main" val="42619115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下標一個</a:t>
            </a:r>
            <a:r>
              <a:rPr lang="en-US" altLang="zh-TW" dirty="0"/>
              <a:t>x</a:t>
            </a:r>
            <a:r>
              <a:rPr lang="zh-TW" altLang="en-US" dirty="0"/>
              <a:t>就代表微一次</a:t>
            </a:r>
            <a:endParaRPr lang="en-US" altLang="zh-TW" dirty="0"/>
          </a:p>
          <a:p>
            <a:r>
              <a:rPr lang="zh-TW" altLang="en-US" dirty="0"/>
              <a:t>兩個就是微分兩次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129</a:t>
            </a:fld>
            <a:endParaRPr lang="zh-TW" altLang="en-US"/>
          </a:p>
        </p:txBody>
      </p:sp>
    </p:spTree>
    <p:extLst>
      <p:ext uri="{BB962C8B-B14F-4D97-AF65-F5344CB8AC3E}">
        <p14:creationId xmlns:p14="http://schemas.microsoft.com/office/powerpoint/2010/main" val="3507180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130</a:t>
            </a:fld>
            <a:endParaRPr lang="zh-TW" altLang="en-US"/>
          </a:p>
        </p:txBody>
      </p:sp>
    </p:spTree>
    <p:extLst>
      <p:ext uri="{BB962C8B-B14F-4D97-AF65-F5344CB8AC3E}">
        <p14:creationId xmlns:p14="http://schemas.microsoft.com/office/powerpoint/2010/main" val="14690385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131</a:t>
            </a:fld>
            <a:endParaRPr lang="zh-TW" altLang="en-US"/>
          </a:p>
        </p:txBody>
      </p:sp>
    </p:spTree>
    <p:extLst>
      <p:ext uri="{BB962C8B-B14F-4D97-AF65-F5344CB8AC3E}">
        <p14:creationId xmlns:p14="http://schemas.microsoft.com/office/powerpoint/2010/main" val="2830771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758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758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EB4712-F414-4176-AED7-44546FD2A8DB}" type="slidenum">
              <a:rPr lang="zh-TW" altLang="en-US"/>
              <a:pPr fontAlgn="base">
                <a:spcBef>
                  <a:spcPct val="0"/>
                </a:spcBef>
                <a:spcAft>
                  <a:spcPct val="0"/>
                </a:spcAft>
              </a:pPr>
              <a:t>133</a:t>
            </a:fld>
            <a:endParaRPr lang="en-US" altLang="zh-TW"/>
          </a:p>
        </p:txBody>
      </p:sp>
    </p:spTree>
    <p:extLst>
      <p:ext uri="{BB962C8B-B14F-4D97-AF65-F5344CB8AC3E}">
        <p14:creationId xmlns:p14="http://schemas.microsoft.com/office/powerpoint/2010/main" val="260926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i="1" dirty="0">
                <a:solidFill>
                  <a:srgbClr val="FF0000"/>
                </a:solidFill>
                <a:latin typeface="Times New Roman" pitchFamily="18" charset="0"/>
                <a:cs typeface="Times New Roman" pitchFamily="18" charset="0"/>
              </a:rPr>
              <a:t>Matting:</a:t>
            </a:r>
            <a:r>
              <a:rPr lang="zh-TW" altLang="en-US" sz="1200" i="1" dirty="0">
                <a:solidFill>
                  <a:srgbClr val="FF0000"/>
                </a:solidFill>
                <a:latin typeface="Times New Roman" pitchFamily="18" charset="0"/>
                <a:cs typeface="Times New Roman" pitchFamily="18" charset="0"/>
              </a:rPr>
              <a:t> 抽圖</a:t>
            </a:r>
            <a:endParaRPr lang="en-US" altLang="zh-TW" sz="1200" i="1" dirty="0">
              <a:solidFill>
                <a:srgbClr val="FF0000"/>
              </a:solidFill>
              <a:latin typeface="Times New Roman" pitchFamily="18" charset="0"/>
              <a:cs typeface="Times New Roman" pitchFamily="18" charset="0"/>
            </a:endParaRPr>
          </a:p>
          <a:p>
            <a:r>
              <a:rPr lang="en-US" altLang="zh-TW" sz="1200" i="1" dirty="0">
                <a:solidFill>
                  <a:srgbClr val="FF0000"/>
                </a:solidFill>
                <a:latin typeface="Times New Roman" pitchFamily="18" charset="0"/>
                <a:cs typeface="Times New Roman" pitchFamily="18" charset="0"/>
              </a:rPr>
              <a:t>Compositing:</a:t>
            </a:r>
            <a:r>
              <a:rPr lang="zh-TW" altLang="en-US" sz="1200" i="1" dirty="0">
                <a:solidFill>
                  <a:srgbClr val="FF0000"/>
                </a:solidFill>
                <a:latin typeface="Times New Roman" pitchFamily="18" charset="0"/>
                <a:cs typeface="Times New Roman" pitchFamily="18" charset="0"/>
              </a:rPr>
              <a:t> 合成</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11</a:t>
            </a:fld>
            <a:endParaRPr lang="zh-TW" altLang="en-US"/>
          </a:p>
        </p:txBody>
      </p:sp>
    </p:spTree>
    <p:extLst>
      <p:ext uri="{BB962C8B-B14F-4D97-AF65-F5344CB8AC3E}">
        <p14:creationId xmlns:p14="http://schemas.microsoft.com/office/powerpoint/2010/main" val="37635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4470C5-32F0-4965-A60E-BF474C78B09F}" type="datetime1">
              <a:rPr lang="zh-TW" altLang="en-US" smtClean="0"/>
              <a:pPr/>
              <a:t>2020/3/21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279D97-67AE-4D5E-BCA6-A80626425D11}" type="datetime1">
              <a:rPr lang="zh-TW" altLang="en-US" smtClean="0"/>
              <a:pPr/>
              <a:t>2020/3/21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E189455-02EE-4356-B2C6-38984F4F0DC1}" type="datetime1">
              <a:rPr lang="zh-TW" altLang="en-US" smtClean="0"/>
              <a:pPr/>
              <a:t>2020/3/21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377804C-C09C-4521-B356-B2157868830F}" type="datetime1">
              <a:rPr lang="zh-TW" altLang="en-US" smtClean="0"/>
              <a:pPr/>
              <a:t>2020/3/21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429BDA-F937-4D44-A69D-66C38AC92525}" type="datetime1">
              <a:rPr lang="zh-TW" altLang="en-US" smtClean="0"/>
              <a:pPr/>
              <a:t>2020/3/21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5CE528B-2BE5-42AB-8252-E8AB09EB92B4}" type="datetime1">
              <a:rPr lang="zh-TW" altLang="en-US" smtClean="0"/>
              <a:pPr/>
              <a:t>2020/3/21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3880D3D-7289-4ADD-9AE3-FF6AF10176BE}" type="datetime1">
              <a:rPr lang="zh-TW" altLang="en-US" smtClean="0"/>
              <a:pPr/>
              <a:t>2020/3/21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5DD494C-56D4-461C-B9C9-A8D904190E3D}" type="datetime1">
              <a:rPr lang="zh-TW" altLang="en-US" smtClean="0"/>
              <a:pPr/>
              <a:t>2020/3/21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64F6E8-565B-49AF-BF00-0B01E75C8D8F}" type="datetime1">
              <a:rPr lang="zh-TW" altLang="en-US" smtClean="0"/>
              <a:pPr/>
              <a:t>2020/3/21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81F2D42-EFC9-4654-81D0-88B6067CFF9B}" type="datetime1">
              <a:rPr lang="zh-TW" altLang="en-US" smtClean="0"/>
              <a:pPr/>
              <a:t>2020/3/21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ED6C735-A1B8-49E1-82BD-54129BA1C7E4}" type="datetime1">
              <a:rPr lang="zh-TW" altLang="en-US" smtClean="0"/>
              <a:pPr/>
              <a:t>2020/3/21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63462-1223-4B4F-A228-B026D6C76CE1}" type="datetime1">
              <a:rPr lang="zh-TW" altLang="en-US" smtClean="0"/>
              <a:pPr/>
              <a:t>2020/3/21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6.png"/><Relationship Id="rId7" Type="http://schemas.openxmlformats.org/officeDocument/2006/relationships/image" Target="../media/image17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74.wmf"/><Relationship Id="rId4" Type="http://schemas.openxmlformats.org/officeDocument/2006/relationships/oleObject" Target="../embeddings/oleObject10.bin"/></Relationships>
</file>

<file path=ppt/slides/_rels/slide10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www.youtube.com/watch?v=f1AzPyGl7kI"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187.wmf"/><Relationship Id="rId4" Type="http://schemas.openxmlformats.org/officeDocument/2006/relationships/oleObject" Target="../embeddings/oleObject12.bin"/></Relationships>
</file>

<file path=ppt/slides/_rels/slide11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17.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91.wmf"/><Relationship Id="rId5" Type="http://schemas.openxmlformats.org/officeDocument/2006/relationships/oleObject" Target="../embeddings/oleObject16.bin"/><Relationship Id="rId10" Type="http://schemas.openxmlformats.org/officeDocument/2006/relationships/image" Target="../media/image193.wmf"/><Relationship Id="rId4" Type="http://schemas.openxmlformats.org/officeDocument/2006/relationships/image" Target="../media/image190.wmf"/><Relationship Id="rId9" Type="http://schemas.openxmlformats.org/officeDocument/2006/relationships/oleObject" Target="../embeddings/oleObject18.bin"/></Relationships>
</file>

<file path=ppt/slides/_rels/slide11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31.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4.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7.gif"/><Relationship Id="rId4" Type="http://schemas.openxmlformats.org/officeDocument/2006/relationships/hyperlink" Target="http://fourier.eng.hmc.edu/e161/lectures/gradient/node8.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fourier.eng.hmc.edu/e161/lectures/gradient/node8.html" TargetMode="External"/><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31.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7.bin"/><Relationship Id="rId10" Type="http://schemas.openxmlformats.org/officeDocument/2006/relationships/image" Target="../media/image68.wmf"/><Relationship Id="rId4" Type="http://schemas.openxmlformats.org/officeDocument/2006/relationships/image" Target="../media/image69.png"/><Relationship Id="rId9"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8.w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7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9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r>
              <a:rPr lang="en-US" altLang="zh-TW" dirty="0">
                <a:solidFill>
                  <a:schemeClr val="tx1"/>
                </a:solidFill>
              </a:rPr>
              <a:t>Chapter 3</a:t>
            </a:r>
          </a:p>
          <a:p>
            <a:r>
              <a:rPr lang="en-US" altLang="zh-TW" dirty="0">
                <a:solidFill>
                  <a:schemeClr val="tx1"/>
                </a:solidFill>
              </a:rPr>
              <a:t>Image Processing </a:t>
            </a:r>
            <a:endParaRPr lang="zh-TW" altLang="en-US" dirty="0">
              <a:solidFill>
                <a:schemeClr val="tx1"/>
              </a:solidFill>
            </a:endParaRPr>
          </a:p>
        </p:txBody>
      </p:sp>
      <p:sp>
        <p:nvSpPr>
          <p:cNvPr id="4" name="Text Box 4"/>
          <p:cNvSpPr txBox="1">
            <a:spLocks noChangeArrowheads="1"/>
          </p:cNvSpPr>
          <p:nvPr/>
        </p:nvSpPr>
        <p:spPr bwMode="auto">
          <a:xfrm>
            <a:off x="4211638" y="5667375"/>
            <a:ext cx="4932362" cy="923330"/>
          </a:xfrm>
          <a:prstGeom prst="rect">
            <a:avLst/>
          </a:prstGeom>
          <a:noFill/>
          <a:ln w="9525">
            <a:noFill/>
            <a:miter lim="800000"/>
            <a:headEnd/>
            <a:tailEnd/>
          </a:ln>
          <a:effectLst/>
        </p:spPr>
        <p:txBody>
          <a:bodyPr>
            <a:spAutoFit/>
          </a:bodyPr>
          <a:lstStyle/>
          <a:p>
            <a:pPr algn="ctr"/>
            <a:r>
              <a:rPr lang="en-US" altLang="zh-TW" dirty="0"/>
              <a:t>Presented by: </a:t>
            </a:r>
            <a:r>
              <a:rPr kumimoji="0" lang="zh-TW" altLang="en-US" dirty="0"/>
              <a:t>傅楸善 </a:t>
            </a:r>
            <a:r>
              <a:rPr kumimoji="0" lang="en-US" altLang="zh-TW" dirty="0"/>
              <a:t>&amp; </a:t>
            </a:r>
            <a:r>
              <a:rPr kumimoji="0" lang="zh-TW" altLang="en-US" dirty="0"/>
              <a:t>劉政倫</a:t>
            </a:r>
            <a:endParaRPr lang="zh-TW" altLang="en-US" dirty="0"/>
          </a:p>
          <a:p>
            <a:pPr algn="ctr"/>
            <a:r>
              <a:rPr lang="en-US" altLang="zh-TW" dirty="0"/>
              <a:t>0989266789</a:t>
            </a:r>
          </a:p>
          <a:p>
            <a:pPr algn="ctr"/>
            <a:r>
              <a:rPr kumimoji="0" lang="en-US" altLang="zh-TW" dirty="0"/>
              <a:t>a09911911@gmail.com</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1</a:t>
            </a:fld>
            <a:endParaRPr lang="zh-TW"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3.1.2 Color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In fact, adding the same value to each color channel not only increases the apparent intensity of each pixel, it can also affect the pixel’s hue and saturation.</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endParaRPr lang="zh-TW" altLang="en-US"/>
          </a:p>
        </p:txBody>
      </p:sp>
      <p:sp>
        <p:nvSpPr>
          <p:cNvPr id="17411" name="內容版面配置區 2"/>
          <p:cNvSpPr>
            <a:spLocks noGrp="1"/>
          </p:cNvSpPr>
          <p:nvPr>
            <p:ph idx="1"/>
          </p:nvPr>
        </p:nvSpPr>
        <p:spPr/>
        <p:txBody>
          <a:bodyPr/>
          <a:lstStyle/>
          <a:p>
            <a:endParaRPr lang="zh-TW" altLang="en-US"/>
          </a:p>
        </p:txBody>
      </p:sp>
      <p:pic>
        <p:nvPicPr>
          <p:cNvPr id="17412" name="Picture 2"/>
          <p:cNvPicPr>
            <a:picLocks noChangeAspect="1" noChangeArrowheads="1"/>
          </p:cNvPicPr>
          <p:nvPr/>
        </p:nvPicPr>
        <p:blipFill>
          <a:blip r:embed="rId2" cstate="print"/>
          <a:srcRect/>
          <a:stretch>
            <a:fillRect/>
          </a:stretch>
        </p:blipFill>
        <p:spPr bwMode="auto">
          <a:xfrm>
            <a:off x="395288" y="1484313"/>
            <a:ext cx="8545512" cy="34575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938CF768-9761-47DE-9067-1260E6BB3925}" type="slidenum">
              <a:rPr lang="zh-TW" altLang="en-US"/>
              <a:pPr>
                <a:defRPr/>
              </a:pPr>
              <a:t>100</a:t>
            </a:fld>
            <a:endParaRPr lang="zh-TW" altLang="en-US"/>
          </a:p>
        </p:txBody>
      </p:sp>
    </p:spTree>
    <p:extLst>
      <p:ext uri="{BB962C8B-B14F-4D97-AF65-F5344CB8AC3E}">
        <p14:creationId xmlns:p14="http://schemas.microsoft.com/office/powerpoint/2010/main" val="1644360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74638"/>
            <a:ext cx="8435975" cy="1143000"/>
          </a:xfrm>
        </p:spPr>
        <p:txBody>
          <a:bodyPr rtlCol="0">
            <a:normAutofit fontScale="90000"/>
          </a:bodyPr>
          <a:lstStyle/>
          <a:p>
            <a:pPr fontAlgn="auto">
              <a:spcAft>
                <a:spcPts val="0"/>
              </a:spcAft>
              <a:defRPr/>
            </a:pPr>
            <a:r>
              <a:rPr lang="en-US" altLang="zh-TW" dirty="0"/>
              <a:t>3.5.3 Multi-Resolution Representations</a:t>
            </a:r>
            <a:endParaRPr lang="zh-TW" altLang="en-US" dirty="0"/>
          </a:p>
        </p:txBody>
      </p:sp>
      <p:sp>
        <p:nvSpPr>
          <p:cNvPr id="18435" name="內容版面配置區 2"/>
          <p:cNvSpPr>
            <a:spLocks noGrp="1"/>
          </p:cNvSpPr>
          <p:nvPr>
            <p:ph idx="1"/>
          </p:nvPr>
        </p:nvSpPr>
        <p:spPr/>
        <p:txBody>
          <a:bodyPr/>
          <a:lstStyle/>
          <a:p>
            <a:r>
              <a:rPr lang="en-US" altLang="zh-TW" dirty="0">
                <a:latin typeface="Times New Roman" pitchFamily="18" charset="0"/>
                <a:cs typeface="Times New Roman" pitchFamily="18" charset="0"/>
              </a:rPr>
              <a:t>To construct the pyramid, we first </a:t>
            </a:r>
            <a:r>
              <a:rPr lang="en-US" altLang="zh-TW" dirty="0">
                <a:solidFill>
                  <a:srgbClr val="FF0000"/>
                </a:solidFill>
                <a:latin typeface="Times New Roman" pitchFamily="18" charset="0"/>
                <a:cs typeface="Times New Roman" pitchFamily="18" charset="0"/>
              </a:rPr>
              <a:t>blur</a:t>
            </a:r>
            <a:r>
              <a:rPr lang="en-US" altLang="zh-TW" dirty="0">
                <a:latin typeface="Times New Roman" pitchFamily="18" charset="0"/>
                <a:cs typeface="Times New Roman" pitchFamily="18" charset="0"/>
              </a:rPr>
              <a:t> and subsample the original image by a factor of two and store this in the next level of the pyramid.</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3B9061D-D072-437C-B1EB-E9B0B383C288}" type="slidenum">
              <a:rPr lang="zh-TW" altLang="en-US"/>
              <a:pPr>
                <a:defRPr/>
              </a:pPr>
              <a:t>101</a:t>
            </a:fld>
            <a:endParaRPr lang="zh-TW" altLang="en-US"/>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3473624"/>
            <a:ext cx="3384376" cy="3384376"/>
          </a:xfrm>
          <a:prstGeom prst="rect">
            <a:avLst/>
          </a:prstGeom>
        </p:spPr>
      </p:pic>
    </p:spTree>
    <p:extLst>
      <p:ext uri="{BB962C8B-B14F-4D97-AF65-F5344CB8AC3E}">
        <p14:creationId xmlns:p14="http://schemas.microsoft.com/office/powerpoint/2010/main" val="3100313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標題 1"/>
          <p:cNvSpPr>
            <a:spLocks noGrp="1"/>
          </p:cNvSpPr>
          <p:nvPr>
            <p:ph type="title"/>
          </p:nvPr>
        </p:nvSpPr>
        <p:spPr/>
        <p:txBody>
          <a:bodyPr/>
          <a:lstStyle/>
          <a:p>
            <a:r>
              <a:rPr lang="en-US" altLang="zh-TW" dirty="0"/>
              <a:t>Gaussian Pyramid</a:t>
            </a:r>
            <a:endParaRPr lang="zh-TW" altLang="en-US" dirty="0"/>
          </a:p>
        </p:txBody>
      </p:sp>
      <p:sp>
        <p:nvSpPr>
          <p:cNvPr id="1028" name="內容版面配置區 2"/>
          <p:cNvSpPr>
            <a:spLocks noGrp="1"/>
          </p:cNvSpPr>
          <p:nvPr>
            <p:ph idx="1"/>
          </p:nvPr>
        </p:nvSpPr>
        <p:spPr/>
        <p:txBody>
          <a:bodyPr/>
          <a:lstStyle/>
          <a:p>
            <a:r>
              <a:rPr lang="en-US" altLang="zh-TW" dirty="0">
                <a:latin typeface="Times New Roman" pitchFamily="18" charset="0"/>
                <a:cs typeface="Times New Roman" pitchFamily="18" charset="0"/>
              </a:rPr>
              <a:t>The technique involves creating a series of images which are weighted down using a Gaussian average and scaled down.</a:t>
            </a:r>
          </a:p>
          <a:p>
            <a:r>
              <a:rPr lang="en-US" altLang="zh-TW" dirty="0">
                <a:latin typeface="Times New Roman" pitchFamily="18" charset="0"/>
                <a:cs typeface="Times New Roman" pitchFamily="18" charset="0"/>
              </a:rPr>
              <a:t>Five-tap kernel:</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p:txBody>
      </p:sp>
      <p:pic>
        <p:nvPicPr>
          <p:cNvPr id="1029" name="Picture 2"/>
          <p:cNvPicPr>
            <a:picLocks noChangeAspect="1" noChangeArrowheads="1"/>
          </p:cNvPicPr>
          <p:nvPr/>
        </p:nvPicPr>
        <p:blipFill>
          <a:blip r:embed="rId3" cstate="print"/>
          <a:srcRect/>
          <a:stretch>
            <a:fillRect/>
          </a:stretch>
        </p:blipFill>
        <p:spPr bwMode="auto">
          <a:xfrm>
            <a:off x="948531" y="3854580"/>
            <a:ext cx="3333750" cy="857250"/>
          </a:xfrm>
          <a:prstGeom prst="rect">
            <a:avLst/>
          </a:prstGeom>
          <a:noFill/>
          <a:ln w="9525">
            <a:noFill/>
            <a:miter lim="800000"/>
            <a:headEnd/>
            <a:tailEnd/>
          </a:ln>
        </p:spPr>
      </p:pic>
      <p:graphicFrame>
        <p:nvGraphicFramePr>
          <p:cNvPr id="1026" name="Object 2"/>
          <p:cNvGraphicFramePr>
            <a:graphicFrameLocks noChangeAspect="1"/>
          </p:cNvGraphicFramePr>
          <p:nvPr>
            <p:extLst>
              <p:ext uri="{D42A27DB-BD31-4B8C-83A1-F6EECF244321}">
                <p14:modId xmlns:p14="http://schemas.microsoft.com/office/powerpoint/2010/main" val="1922869602"/>
              </p:ext>
            </p:extLst>
          </p:nvPr>
        </p:nvGraphicFramePr>
        <p:xfrm>
          <a:off x="4510087" y="3789494"/>
          <a:ext cx="2043113" cy="987425"/>
        </p:xfrm>
        <a:graphic>
          <a:graphicData uri="http://schemas.openxmlformats.org/presentationml/2006/ole">
            <mc:AlternateContent xmlns:mc="http://schemas.openxmlformats.org/markup-compatibility/2006">
              <mc:Choice xmlns:v="urn:schemas-microsoft-com:vml" Requires="v">
                <p:oleObj spid="_x0000_s244022" name="方程式" r:id="rId4" imgW="1015920" imgH="393480" progId="Equation.3">
                  <p:embed/>
                </p:oleObj>
              </mc:Choice>
              <mc:Fallback>
                <p:oleObj name="方程式" r:id="rId4" imgW="1015920" imgH="393480" progId="Equation.3">
                  <p:embed/>
                  <p:pic>
                    <p:nvPicPr>
                      <p:cNvPr id="0" name=""/>
                      <p:cNvPicPr>
                        <a:picLocks noChangeAspect="1" noChangeArrowheads="1"/>
                      </p:cNvPicPr>
                      <p:nvPr/>
                    </p:nvPicPr>
                    <p:blipFill>
                      <a:blip r:embed="rId5"/>
                      <a:srcRect/>
                      <a:stretch>
                        <a:fillRect/>
                      </a:stretch>
                    </p:blipFill>
                    <p:spPr bwMode="auto">
                      <a:xfrm>
                        <a:off x="4510087" y="3789494"/>
                        <a:ext cx="2043113"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投影片編號版面配置區 6"/>
          <p:cNvSpPr>
            <a:spLocks noGrp="1"/>
          </p:cNvSpPr>
          <p:nvPr>
            <p:ph type="sldNum" sz="quarter" idx="12"/>
          </p:nvPr>
        </p:nvSpPr>
        <p:spPr/>
        <p:txBody>
          <a:bodyPr/>
          <a:lstStyle/>
          <a:p>
            <a:pPr>
              <a:defRPr/>
            </a:pPr>
            <a:fld id="{F0B1DC58-4C21-4503-9574-995C222CAB68}" type="slidenum">
              <a:rPr lang="zh-TW" altLang="en-US"/>
              <a:pPr>
                <a:defRPr/>
              </a:pPr>
              <a:t>102</a:t>
            </a:fld>
            <a:endParaRPr lang="zh-TW" altLang="en-US"/>
          </a:p>
        </p:txBody>
      </p:sp>
      <p:sp>
        <p:nvSpPr>
          <p:cNvPr id="3" name="文字方塊 2"/>
          <p:cNvSpPr txBox="1"/>
          <p:nvPr/>
        </p:nvSpPr>
        <p:spPr>
          <a:xfrm>
            <a:off x="6732240" y="3990818"/>
            <a:ext cx="2195736" cy="584775"/>
          </a:xfrm>
          <a:prstGeom prst="rect">
            <a:avLst/>
          </a:prstGeom>
          <a:noFill/>
        </p:spPr>
        <p:txBody>
          <a:bodyPr wrap="square" rtlCol="0">
            <a:spAutoFit/>
          </a:bodyPr>
          <a:lstStyle/>
          <a:p>
            <a:r>
              <a:rPr lang="en-US" altLang="zh-TW" sz="3200" dirty="0">
                <a:latin typeface="Times New Roman" panose="02020603050405020304" pitchFamily="18" charset="0"/>
                <a:cs typeface="Times New Roman" panose="02020603050405020304" pitchFamily="18" charset="0"/>
              </a:rPr>
              <a:t>, </a:t>
            </a:r>
            <a:r>
              <a:rPr lang="en-US" altLang="zh-TW" sz="3200" i="1" dirty="0">
                <a:latin typeface="Times New Roman" panose="02020603050405020304" pitchFamily="18" charset="0"/>
                <a:cs typeface="Times New Roman" panose="02020603050405020304" pitchFamily="18" charset="0"/>
              </a:rPr>
              <a:t>a</a:t>
            </a:r>
            <a:r>
              <a:rPr lang="en-US" altLang="zh-TW" sz="3200" dirty="0">
                <a:latin typeface="Times New Roman" panose="02020603050405020304" pitchFamily="18" charset="0"/>
                <a:cs typeface="Times New Roman" panose="02020603050405020304" pitchFamily="18" charset="0"/>
              </a:rPr>
              <a:t>: 0.3~0.6</a:t>
            </a:r>
            <a:endParaRPr lang="zh-TW" altLang="en-US" sz="3200" dirty="0">
              <a:latin typeface="Times New Roman" panose="02020603050405020304" pitchFamily="18" charset="0"/>
              <a:cs typeface="Times New Roman" panose="02020603050405020304" pitchFamily="18" charset="0"/>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4069718488"/>
              </p:ext>
            </p:extLst>
          </p:nvPr>
        </p:nvGraphicFramePr>
        <p:xfrm>
          <a:off x="948531" y="4829455"/>
          <a:ext cx="7246937" cy="908050"/>
        </p:xfrm>
        <a:graphic>
          <a:graphicData uri="http://schemas.openxmlformats.org/presentationml/2006/ole">
            <mc:AlternateContent xmlns:mc="http://schemas.openxmlformats.org/markup-compatibility/2006">
              <mc:Choice xmlns:v="urn:schemas-microsoft-com:vml" Requires="v">
                <p:oleObj spid="_x0000_s244023" name="方程式" r:id="rId6" imgW="3149280" imgH="393480" progId="Equation.3">
                  <p:embed/>
                </p:oleObj>
              </mc:Choice>
              <mc:Fallback>
                <p:oleObj name="方程式" r:id="rId6" imgW="314928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531" y="4829455"/>
                        <a:ext cx="7246937"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1"/>
          <p:cNvPicPr>
            <a:picLocks noChangeAspect="1" noChangeArrowheads="1"/>
          </p:cNvPicPr>
          <p:nvPr/>
        </p:nvPicPr>
        <p:blipFill>
          <a:blip r:embed="rId8" cstate="print"/>
          <a:srcRect/>
          <a:stretch>
            <a:fillRect/>
          </a:stretch>
        </p:blipFill>
        <p:spPr bwMode="auto">
          <a:xfrm>
            <a:off x="948531" y="5737505"/>
            <a:ext cx="3240087" cy="955675"/>
          </a:xfrm>
          <a:prstGeom prst="rect">
            <a:avLst/>
          </a:prstGeom>
          <a:noFill/>
          <a:ln w="9525">
            <a:noFill/>
            <a:miter lim="800000"/>
            <a:headEnd/>
            <a:tailEnd/>
          </a:ln>
        </p:spPr>
      </p:pic>
    </p:spTree>
    <p:extLst>
      <p:ext uri="{BB962C8B-B14F-4D97-AF65-F5344CB8AC3E}">
        <p14:creationId xmlns:p14="http://schemas.microsoft.com/office/powerpoint/2010/main" val="180882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DAB3C98E-961B-4779-AE0D-E2E3DAC2F486}" type="slidenum">
              <a:rPr lang="zh-TW" altLang="en-US"/>
              <a:pPr>
                <a:defRPr/>
              </a:pPr>
              <a:t>103</a:t>
            </a:fld>
            <a:endParaRPr lang="zh-TW" altLang="en-US"/>
          </a:p>
        </p:txBody>
      </p:sp>
      <p:pic>
        <p:nvPicPr>
          <p:cNvPr id="19463" name="Picture 7"/>
          <p:cNvPicPr>
            <a:picLocks noChangeAspect="1" noChangeArrowheads="1"/>
          </p:cNvPicPr>
          <p:nvPr/>
        </p:nvPicPr>
        <p:blipFill>
          <a:blip r:embed="rId2" cstate="print"/>
          <a:srcRect/>
          <a:stretch>
            <a:fillRect/>
          </a:stretch>
        </p:blipFill>
        <p:spPr bwMode="auto">
          <a:xfrm>
            <a:off x="76200" y="765175"/>
            <a:ext cx="8959850" cy="4413250"/>
          </a:xfrm>
          <a:prstGeom prst="rect">
            <a:avLst/>
          </a:prstGeom>
          <a:noFill/>
        </p:spPr>
      </p:pic>
    </p:spTree>
    <p:extLst>
      <p:ext uri="{BB962C8B-B14F-4D97-AF65-F5344CB8AC3E}">
        <p14:creationId xmlns:p14="http://schemas.microsoft.com/office/powerpoint/2010/main" val="35801504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r>
              <a:rPr lang="en-US" altLang="zh-TW" dirty="0"/>
              <a:t>3.5.4 Wavelets</a:t>
            </a:r>
            <a:endParaRPr lang="zh-TW" altLang="en-US" dirty="0"/>
          </a:p>
        </p:txBody>
      </p:sp>
      <p:sp>
        <p:nvSpPr>
          <p:cNvPr id="22531" name="內容版面配置區 2"/>
          <p:cNvSpPr>
            <a:spLocks noGrp="1"/>
          </p:cNvSpPr>
          <p:nvPr>
            <p:ph idx="1"/>
          </p:nvPr>
        </p:nvSpPr>
        <p:spPr>
          <a:xfrm>
            <a:off x="457200" y="1341438"/>
            <a:ext cx="8229600" cy="4525962"/>
          </a:xfrm>
        </p:spPr>
        <p:txBody>
          <a:bodyPr>
            <a:normAutofit fontScale="92500"/>
          </a:bodyPr>
          <a:lstStyle/>
          <a:p>
            <a:r>
              <a:rPr lang="en-US" altLang="zh-TW" sz="2800" dirty="0">
                <a:latin typeface="Times New Roman" pitchFamily="18" charset="0"/>
                <a:cs typeface="Times New Roman" pitchFamily="18" charset="0"/>
              </a:rPr>
              <a:t>Two-dimensional wavelets</a:t>
            </a:r>
          </a:p>
          <a:p>
            <a:r>
              <a:rPr lang="en-US" altLang="zh-TW" sz="2800" dirty="0">
                <a:latin typeface="Times New Roman" pitchFamily="18" charset="0"/>
                <a:cs typeface="Times New Roman" pitchFamily="18" charset="0"/>
              </a:rPr>
              <a:t>The high-pass filter followed by decimation keeps 3/4 of the original pixels, while 1/4 of the low-frequency coefficients are passed on to the next stage for further analysis.</a:t>
            </a:r>
          </a:p>
          <a:p>
            <a:r>
              <a:rPr lang="en-US" altLang="zh-TW" sz="2800" dirty="0">
                <a:latin typeface="Times New Roman" pitchFamily="18" charset="0"/>
                <a:cs typeface="Times New Roman" pitchFamily="18" charset="0"/>
              </a:rPr>
              <a:t>The resulting three wavelet images are called the high–high (HH), high–low (HL), and low–high (LH) images.</a:t>
            </a:r>
          </a:p>
          <a:p>
            <a:r>
              <a:rPr lang="en-US" altLang="zh-TW" sz="2800" dirty="0">
                <a:latin typeface="Times New Roman" pitchFamily="18" charset="0"/>
                <a:cs typeface="Times New Roman" pitchFamily="18" charset="0"/>
              </a:rPr>
              <a:t>The HL and LH images accentuate the horizontal and vertical edges and gradients, while the HH image contains the less frequently occurring mixed derivatives.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1026596-0B59-47B6-B963-4003D29B471D}" type="slidenum">
              <a:rPr lang="zh-TW" altLang="en-US"/>
              <a:pPr>
                <a:defRPr/>
              </a:pPr>
              <a:t>104</a:t>
            </a:fld>
            <a:endParaRPr lang="zh-TW" altLang="en-US"/>
          </a:p>
        </p:txBody>
      </p:sp>
    </p:spTree>
    <p:extLst>
      <p:ext uri="{BB962C8B-B14F-4D97-AF65-F5344CB8AC3E}">
        <p14:creationId xmlns:p14="http://schemas.microsoft.com/office/powerpoint/2010/main" val="337649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3.5.4 Wavelets</a:t>
            </a:r>
            <a:endParaRPr lang="zh-TW" altLang="en-US" dirty="0"/>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97" y="1428916"/>
            <a:ext cx="9092803" cy="5209641"/>
          </a:xfrm>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105</a:t>
            </a:fld>
            <a:endParaRPr lang="zh-TW" altLang="en-US"/>
          </a:p>
        </p:txBody>
      </p:sp>
    </p:spTree>
    <p:extLst>
      <p:ext uri="{BB962C8B-B14F-4D97-AF65-F5344CB8AC3E}">
        <p14:creationId xmlns:p14="http://schemas.microsoft.com/office/powerpoint/2010/main" val="6044045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3.5.4 Wavelets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106</a:t>
            </a:fld>
            <a:endParaRPr lang="zh-TW" altLang="en-US"/>
          </a:p>
        </p:txBody>
      </p:sp>
      <p:pic>
        <p:nvPicPr>
          <p:cNvPr id="249858" name="Picture 2" descr="https://upload.wikimedia.org/wikipedia/commons/thumb/e/e0/Jpeg2000_2-level_wavelet_transform-lichtenstein.png/300px-Jpeg2000_2-level_wavelet_transform-lichtenstei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5" y="1315454"/>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724128" y="6186355"/>
            <a:ext cx="3419872" cy="646331"/>
          </a:xfrm>
          <a:prstGeom prst="rect">
            <a:avLst/>
          </a:prstGeom>
          <a:noFill/>
        </p:spPr>
        <p:txBody>
          <a:bodyPr wrap="square" rtlCol="0">
            <a:spAutoFit/>
          </a:bodyPr>
          <a:lstStyle/>
          <a:p>
            <a:r>
              <a:rPr lang="en-US" altLang="zh-TW" dirty="0">
                <a:hlinkClick r:id="rId4"/>
              </a:rPr>
              <a:t>https://www.youtube.com/watch?v=f1AzPyGl7kI</a:t>
            </a:r>
            <a:endParaRPr lang="zh-TW" altLang="en-US" dirty="0"/>
          </a:p>
        </p:txBody>
      </p:sp>
    </p:spTree>
    <p:extLst>
      <p:ext uri="{BB962C8B-B14F-4D97-AF65-F5344CB8AC3E}">
        <p14:creationId xmlns:p14="http://schemas.microsoft.com/office/powerpoint/2010/main" val="37722996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107</a:t>
            </a:fld>
            <a:endParaRPr lang="zh-TW" altLang="en-US"/>
          </a:p>
        </p:txBody>
      </p:sp>
      <p:sp>
        <p:nvSpPr>
          <p:cNvPr id="10" name="標題 1">
            <a:extLst>
              <a:ext uri="{FF2B5EF4-FFF2-40B4-BE49-F238E27FC236}">
                <a16:creationId xmlns:a16="http://schemas.microsoft.com/office/drawing/2014/main" id="{507358AE-79F5-4665-8EAD-6CADE91F95BA}"/>
              </a:ext>
            </a:extLst>
          </p:cNvPr>
          <p:cNvSpPr>
            <a:spLocks noGrp="1"/>
          </p:cNvSpPr>
          <p:nvPr>
            <p:ph type="title"/>
          </p:nvPr>
        </p:nvSpPr>
        <p:spPr>
          <a:xfrm>
            <a:off x="457200" y="136525"/>
            <a:ext cx="8229600" cy="1143000"/>
          </a:xfrm>
        </p:spPr>
        <p:txBody>
          <a:bodyPr/>
          <a:lstStyle/>
          <a:p>
            <a:r>
              <a:rPr lang="en-US" altLang="zh-TW" dirty="0"/>
              <a:t>3.5.4 Laplacian pyramid</a:t>
            </a:r>
            <a:endParaRPr lang="zh-TW" altLang="en-US" dirty="0"/>
          </a:p>
        </p:txBody>
      </p:sp>
      <p:pic>
        <p:nvPicPr>
          <p:cNvPr id="7" name="圖片 6">
            <a:extLst>
              <a:ext uri="{FF2B5EF4-FFF2-40B4-BE49-F238E27FC236}">
                <a16:creationId xmlns:a16="http://schemas.microsoft.com/office/drawing/2014/main" id="{6CD77857-60BA-42B0-8D73-C591A1A4F8DC}"/>
              </a:ext>
            </a:extLst>
          </p:cNvPr>
          <p:cNvPicPr>
            <a:picLocks noChangeAspect="1"/>
          </p:cNvPicPr>
          <p:nvPr/>
        </p:nvPicPr>
        <p:blipFill rotWithShape="1">
          <a:blip r:embed="rId3"/>
          <a:srcRect l="57087" t="34705" r="4931" b="21694"/>
          <a:stretch/>
        </p:blipFill>
        <p:spPr>
          <a:xfrm>
            <a:off x="1065351" y="1454162"/>
            <a:ext cx="7013298" cy="4727550"/>
          </a:xfrm>
          <a:prstGeom prst="rect">
            <a:avLst/>
          </a:prstGeom>
        </p:spPr>
      </p:pic>
    </p:spTree>
    <p:extLst>
      <p:ext uri="{BB962C8B-B14F-4D97-AF65-F5344CB8AC3E}">
        <p14:creationId xmlns:p14="http://schemas.microsoft.com/office/powerpoint/2010/main" val="18512208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noChangeArrowheads="1"/>
          </p:cNvPicPr>
          <p:nvPr/>
        </p:nvPicPr>
        <p:blipFill>
          <a:blip r:embed="rId3" cstate="print"/>
          <a:srcRect/>
          <a:stretch>
            <a:fillRect/>
          </a:stretch>
        </p:blipFill>
        <p:spPr bwMode="auto">
          <a:xfrm>
            <a:off x="0" y="-14287"/>
            <a:ext cx="5365750" cy="67357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061A131-01E3-45A9-B231-5530C032E9A2}" type="slidenum">
              <a:rPr lang="zh-TW" altLang="en-US"/>
              <a:pPr>
                <a:defRPr/>
              </a:pPr>
              <a:t>108</a:t>
            </a:fld>
            <a:endParaRPr lang="zh-TW" altLang="en-US"/>
          </a:p>
        </p:txBody>
      </p:sp>
      <p:sp>
        <p:nvSpPr>
          <p:cNvPr id="2" name="文字方塊 1"/>
          <p:cNvSpPr txBox="1"/>
          <p:nvPr/>
        </p:nvSpPr>
        <p:spPr>
          <a:xfrm>
            <a:off x="5076056" y="832406"/>
            <a:ext cx="4067944" cy="4093428"/>
          </a:xfrm>
          <a:prstGeom prst="rect">
            <a:avLst/>
          </a:prstGeom>
          <a:noFill/>
        </p:spPr>
        <p:txBody>
          <a:bodyPr wrap="square" rtlCol="0">
            <a:spAutoFit/>
          </a:bodyPr>
          <a:lstStyle/>
          <a:p>
            <a:r>
              <a:rPr lang="en-US" altLang="zh-TW" sz="2600" dirty="0">
                <a:latin typeface="Times New Roman" panose="02020603050405020304" pitchFamily="18" charset="0"/>
                <a:cs typeface="Times New Roman" panose="02020603050405020304" pitchFamily="18" charset="0"/>
              </a:rPr>
              <a:t>The key point is low-frequency color variations between the red apple and the orange are smoothly blended, while the higher-frequency textures on each fruit are blended more quickly to avoid “</a:t>
            </a:r>
            <a:r>
              <a:rPr lang="en-US" altLang="zh-TW" sz="2600" dirty="0" err="1">
                <a:latin typeface="Times New Roman" panose="02020603050405020304" pitchFamily="18" charset="0"/>
                <a:cs typeface="Times New Roman" panose="02020603050405020304" pitchFamily="18" charset="0"/>
              </a:rPr>
              <a:t>ghoasting</a:t>
            </a:r>
            <a:r>
              <a:rPr lang="en-US" altLang="zh-TW" sz="2600" dirty="0">
                <a:latin typeface="Times New Roman" panose="02020603050405020304" pitchFamily="18" charset="0"/>
                <a:cs typeface="Times New Roman" panose="02020603050405020304" pitchFamily="18" charset="0"/>
              </a:rPr>
              <a:t>” effects when two textures are overlaid.</a:t>
            </a:r>
            <a:endParaRPr lang="zh-TW" alt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38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en-US" altLang="zh-TW"/>
              <a:t>Image Blending</a:t>
            </a:r>
            <a:endParaRPr lang="zh-TW" altLang="en-US"/>
          </a:p>
        </p:txBody>
      </p:sp>
      <p:pic>
        <p:nvPicPr>
          <p:cNvPr id="26628" name="Picture 1"/>
          <p:cNvPicPr>
            <a:picLocks noChangeAspect="1" noChangeArrowheads="1"/>
          </p:cNvPicPr>
          <p:nvPr/>
        </p:nvPicPr>
        <p:blipFill>
          <a:blip r:embed="rId3" cstate="print"/>
          <a:srcRect/>
          <a:stretch>
            <a:fillRect/>
          </a:stretch>
        </p:blipFill>
        <p:spPr bwMode="auto">
          <a:xfrm>
            <a:off x="1147763" y="1268413"/>
            <a:ext cx="6737350" cy="52847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109</a:t>
            </a:fld>
            <a:endParaRPr lang="zh-TW" altLang="en-US"/>
          </a:p>
        </p:txBody>
      </p:sp>
    </p:spTree>
    <p:extLst>
      <p:ext uri="{BB962C8B-B14F-4D97-AF65-F5344CB8AC3E}">
        <p14:creationId xmlns:p14="http://schemas.microsoft.com/office/powerpoint/2010/main" val="402179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3.1.3 Compositing and Matting (1/4)</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In many photo editing and visual effects applications, it is often desirable to cut a </a:t>
            </a:r>
            <a:r>
              <a:rPr lang="en-US" altLang="zh-TW" sz="2800" i="1" dirty="0">
                <a:latin typeface="Times New Roman" pitchFamily="18" charset="0"/>
                <a:cs typeface="Times New Roman" pitchFamily="18" charset="0"/>
              </a:rPr>
              <a:t>foreground</a:t>
            </a:r>
            <a:r>
              <a:rPr lang="en-US" altLang="zh-TW" sz="2800" dirty="0">
                <a:latin typeface="Times New Roman" pitchFamily="18" charset="0"/>
                <a:cs typeface="Times New Roman" pitchFamily="18" charset="0"/>
              </a:rPr>
              <a:t> object out of one scene and put it on top of a different </a:t>
            </a:r>
            <a:r>
              <a:rPr lang="en-US" altLang="zh-TW" sz="2800" i="1" dirty="0">
                <a:latin typeface="Times New Roman" pitchFamily="18" charset="0"/>
                <a:cs typeface="Times New Roman" pitchFamily="18" charset="0"/>
              </a:rPr>
              <a:t>background.</a:t>
            </a:r>
          </a:p>
          <a:p>
            <a:r>
              <a:rPr lang="en-US" altLang="zh-TW" sz="2800" dirty="0">
                <a:latin typeface="Times New Roman" pitchFamily="18" charset="0"/>
                <a:cs typeface="Times New Roman" pitchFamily="18" charset="0"/>
              </a:rPr>
              <a:t>The process of extracting the object from the original image is often called </a:t>
            </a:r>
            <a:r>
              <a:rPr lang="en-US" altLang="zh-TW" sz="2800" i="1" dirty="0">
                <a:solidFill>
                  <a:srgbClr val="FF0000"/>
                </a:solidFill>
                <a:latin typeface="Times New Roman" pitchFamily="18" charset="0"/>
                <a:cs typeface="Times New Roman" pitchFamily="18" charset="0"/>
              </a:rPr>
              <a:t>matting</a:t>
            </a:r>
            <a:r>
              <a:rPr lang="en-US" altLang="zh-TW" sz="2800" dirty="0">
                <a:latin typeface="Times New Roman" pitchFamily="18" charset="0"/>
                <a:cs typeface="Times New Roman" pitchFamily="18" charset="0"/>
              </a:rPr>
              <a:t>, while the process of inserting it into another image (without visible artifacts) is called </a:t>
            </a:r>
            <a:r>
              <a:rPr lang="en-US" altLang="zh-TW" sz="2800" i="1" dirty="0">
                <a:solidFill>
                  <a:srgbClr val="FF0000"/>
                </a:solidFill>
                <a:latin typeface="Times New Roman" pitchFamily="18" charset="0"/>
                <a:cs typeface="Times New Roman" pitchFamily="18" charset="0"/>
              </a:rPr>
              <a:t>compositing</a:t>
            </a:r>
            <a:r>
              <a:rPr lang="en-US" altLang="zh-TW" sz="2800" i="1" dirty="0">
                <a:latin typeface="Times New Roman" pitchFamily="18" charset="0"/>
                <a:cs typeface="Times New Roman" pitchFamily="18" charset="0"/>
              </a:rPr>
              <a:t>.</a:t>
            </a:r>
          </a:p>
          <a:p>
            <a:endParaRPr lang="zh-TW" altLang="en-US" sz="2800" i="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a:t>
            </a:fld>
            <a:endParaRPr lang="zh-TW"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solidFill>
                  <a:srgbClr val="FF0000"/>
                </a:solidFill>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110</a:t>
            </a:fld>
            <a:endParaRPr lang="zh-TW" altLang="en-US"/>
          </a:p>
        </p:txBody>
      </p:sp>
    </p:spTree>
    <p:extLst>
      <p:ext uri="{BB962C8B-B14F-4D97-AF65-F5344CB8AC3E}">
        <p14:creationId xmlns:p14="http://schemas.microsoft.com/office/powerpoint/2010/main" val="16080675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US" altLang="zh-TW" dirty="0"/>
              <a:t>3.6 Geometric Transformations</a:t>
            </a:r>
            <a:endParaRPr lang="zh-TW" altLang="en-US" dirty="0"/>
          </a:p>
        </p:txBody>
      </p:sp>
      <p:sp>
        <p:nvSpPr>
          <p:cNvPr id="28675" name="內容版面配置區 2"/>
          <p:cNvSpPr>
            <a:spLocks noGrp="1"/>
          </p:cNvSpPr>
          <p:nvPr>
            <p:ph idx="1"/>
          </p:nvPr>
        </p:nvSpPr>
        <p:spPr/>
        <p:txBody>
          <a:bodyPr/>
          <a:lstStyle/>
          <a:p>
            <a:endParaRPr lang="zh-TW" altLang="en-US"/>
          </a:p>
        </p:txBody>
      </p:sp>
      <p:pic>
        <p:nvPicPr>
          <p:cNvPr id="28676" name="Picture 2"/>
          <p:cNvPicPr>
            <a:picLocks noChangeAspect="1" noChangeArrowheads="1"/>
          </p:cNvPicPr>
          <p:nvPr/>
        </p:nvPicPr>
        <p:blipFill>
          <a:blip r:embed="rId2" cstate="print"/>
          <a:srcRect/>
          <a:stretch>
            <a:fillRect/>
          </a:stretch>
        </p:blipFill>
        <p:spPr bwMode="auto">
          <a:xfrm>
            <a:off x="250825" y="1268413"/>
            <a:ext cx="8372475" cy="55435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7480B49-A0B1-4ABD-B07C-C367CE07E6B9}" type="slidenum">
              <a:rPr lang="zh-TW" altLang="en-US"/>
              <a:pPr>
                <a:defRPr/>
              </a:pPr>
              <a:t>111</a:t>
            </a:fld>
            <a:endParaRPr lang="zh-TW" altLang="en-US"/>
          </a:p>
        </p:txBody>
      </p:sp>
    </p:spTree>
    <p:extLst>
      <p:ext uri="{BB962C8B-B14F-4D97-AF65-F5344CB8AC3E}">
        <p14:creationId xmlns:p14="http://schemas.microsoft.com/office/powerpoint/2010/main" val="1310704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56DE74-8894-4EDA-A914-6C39C5038061}"/>
              </a:ext>
            </a:extLst>
          </p:cNvPr>
          <p:cNvSpPr>
            <a:spLocks noGrp="1"/>
          </p:cNvSpPr>
          <p:nvPr>
            <p:ph type="title"/>
          </p:nvPr>
        </p:nvSpPr>
        <p:spPr>
          <a:xfrm>
            <a:off x="2191865" y="1427456"/>
            <a:ext cx="4760270" cy="498722"/>
          </a:xfrm>
        </p:spPr>
        <p:txBody>
          <a:bodyPr>
            <a:normAutofit fontScale="90000"/>
          </a:bodyPr>
          <a:lstStyle/>
          <a:p>
            <a:r>
              <a:rPr lang="en-US" altLang="zh-TW" sz="2800" dirty="0"/>
              <a:t>2.1.2</a:t>
            </a:r>
            <a:r>
              <a:rPr lang="zh-TW" altLang="en-US" sz="2800" dirty="0"/>
              <a:t> </a:t>
            </a:r>
            <a:r>
              <a:rPr lang="en-US" altLang="zh-TW" sz="2800" dirty="0"/>
              <a:t>2D Transformations</a:t>
            </a:r>
            <a:endParaRPr lang="zh-TW" altLang="en-US" sz="2800" dirty="0"/>
          </a:p>
        </p:txBody>
      </p:sp>
      <p:pic>
        <p:nvPicPr>
          <p:cNvPr id="26" name="Picture 2">
            <a:extLst>
              <a:ext uri="{FF2B5EF4-FFF2-40B4-BE49-F238E27FC236}">
                <a16:creationId xmlns:a16="http://schemas.microsoft.com/office/drawing/2014/main" id="{5944204C-8B5B-4836-855C-11DD15E52239}"/>
              </a:ext>
            </a:extLst>
          </p:cNvPr>
          <p:cNvPicPr>
            <a:picLocks noChangeAspect="1" noChangeArrowheads="1"/>
          </p:cNvPicPr>
          <p:nvPr/>
        </p:nvPicPr>
        <p:blipFill>
          <a:blip r:embed="rId3" cstate="print"/>
          <a:srcRect/>
          <a:stretch>
            <a:fillRect/>
          </a:stretch>
        </p:blipFill>
        <p:spPr bwMode="auto">
          <a:xfrm>
            <a:off x="1926427" y="2074109"/>
            <a:ext cx="5291146" cy="2397657"/>
          </a:xfrm>
          <a:prstGeom prst="rect">
            <a:avLst/>
          </a:prstGeom>
          <a:noFill/>
          <a:ln w="9525">
            <a:noFill/>
            <a:miter lim="800000"/>
            <a:headEnd/>
            <a:tailEnd/>
          </a:ln>
        </p:spPr>
      </p:pic>
      <p:graphicFrame>
        <p:nvGraphicFramePr>
          <p:cNvPr id="5" name="表格 4">
            <a:extLst>
              <a:ext uri="{FF2B5EF4-FFF2-40B4-BE49-F238E27FC236}">
                <a16:creationId xmlns:a16="http://schemas.microsoft.com/office/drawing/2014/main" id="{6466F701-455B-41EC-BBE8-FA03DF93D78D}"/>
              </a:ext>
            </a:extLst>
          </p:cNvPr>
          <p:cNvGraphicFramePr>
            <a:graphicFrameLocks noGrp="1"/>
          </p:cNvGraphicFramePr>
          <p:nvPr>
            <p:extLst>
              <p:ext uri="{D42A27DB-BD31-4B8C-83A1-F6EECF244321}">
                <p14:modId xmlns:p14="http://schemas.microsoft.com/office/powerpoint/2010/main" val="918706272"/>
              </p:ext>
            </p:extLst>
          </p:nvPr>
        </p:nvGraphicFramePr>
        <p:xfrm>
          <a:off x="1427820" y="4616848"/>
          <a:ext cx="6288360" cy="1264736"/>
        </p:xfrm>
        <a:graphic>
          <a:graphicData uri="http://schemas.openxmlformats.org/drawingml/2006/table">
            <a:tbl>
              <a:tblPr firstRow="1" bandRow="1">
                <a:tableStyleId>{72833802-FEF1-4C79-8D5D-14CF1EAF98D9}</a:tableStyleId>
              </a:tblPr>
              <a:tblGrid>
                <a:gridCol w="1048060">
                  <a:extLst>
                    <a:ext uri="{9D8B030D-6E8A-4147-A177-3AD203B41FA5}">
                      <a16:colId xmlns:a16="http://schemas.microsoft.com/office/drawing/2014/main" val="2503139133"/>
                    </a:ext>
                  </a:extLst>
                </a:gridCol>
                <a:gridCol w="1048060">
                  <a:extLst>
                    <a:ext uri="{9D8B030D-6E8A-4147-A177-3AD203B41FA5}">
                      <a16:colId xmlns:a16="http://schemas.microsoft.com/office/drawing/2014/main" val="4108232037"/>
                    </a:ext>
                  </a:extLst>
                </a:gridCol>
                <a:gridCol w="1048060">
                  <a:extLst>
                    <a:ext uri="{9D8B030D-6E8A-4147-A177-3AD203B41FA5}">
                      <a16:colId xmlns:a16="http://schemas.microsoft.com/office/drawing/2014/main" val="4127121429"/>
                    </a:ext>
                  </a:extLst>
                </a:gridCol>
                <a:gridCol w="1048060">
                  <a:extLst>
                    <a:ext uri="{9D8B030D-6E8A-4147-A177-3AD203B41FA5}">
                      <a16:colId xmlns:a16="http://schemas.microsoft.com/office/drawing/2014/main" val="206938179"/>
                    </a:ext>
                  </a:extLst>
                </a:gridCol>
                <a:gridCol w="1048060">
                  <a:extLst>
                    <a:ext uri="{9D8B030D-6E8A-4147-A177-3AD203B41FA5}">
                      <a16:colId xmlns:a16="http://schemas.microsoft.com/office/drawing/2014/main" val="627808940"/>
                    </a:ext>
                  </a:extLst>
                </a:gridCol>
                <a:gridCol w="1048060">
                  <a:extLst>
                    <a:ext uri="{9D8B030D-6E8A-4147-A177-3AD203B41FA5}">
                      <a16:colId xmlns:a16="http://schemas.microsoft.com/office/drawing/2014/main" val="822483077"/>
                    </a:ext>
                  </a:extLst>
                </a:gridCol>
              </a:tblGrid>
              <a:tr h="316184">
                <a:tc>
                  <a:txBody>
                    <a:bodyPr/>
                    <a:lstStyle/>
                    <a:p>
                      <a:pPr algn="ctr"/>
                      <a:r>
                        <a:rPr lang="en-US" altLang="zh-TW" sz="1400" dirty="0"/>
                        <a:t>Preserves </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Translation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Euclidean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Similarity</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Affine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Projective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606976"/>
                  </a:ext>
                </a:extLst>
              </a:tr>
              <a:tr h="316184">
                <a:tc>
                  <a:txBody>
                    <a:bodyPr/>
                    <a:lstStyle/>
                    <a:p>
                      <a:pPr algn="ctr"/>
                      <a:r>
                        <a:rPr lang="en-US" altLang="zh-TW" sz="1400" dirty="0"/>
                        <a:t>Lengths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440254"/>
                  </a:ext>
                </a:extLst>
              </a:tr>
              <a:tr h="316184">
                <a:tc>
                  <a:txBody>
                    <a:bodyPr/>
                    <a:lstStyle/>
                    <a:p>
                      <a:pPr algn="ctr"/>
                      <a:r>
                        <a:rPr lang="en-US" altLang="zh-TW" sz="1400" dirty="0"/>
                        <a:t>Angles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116946"/>
                  </a:ext>
                </a:extLst>
              </a:tr>
              <a:tr h="316184">
                <a:tc>
                  <a:txBody>
                    <a:bodyPr/>
                    <a:lstStyle/>
                    <a:p>
                      <a:pPr algn="ctr"/>
                      <a:r>
                        <a:rPr lang="en-US" altLang="zh-TW" sz="1400" dirty="0"/>
                        <a:t>Parallelism</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538258"/>
                  </a:ext>
                </a:extLst>
              </a:tr>
            </a:tbl>
          </a:graphicData>
        </a:graphic>
      </p:graphicFrame>
      <p:sp>
        <p:nvSpPr>
          <p:cNvPr id="3" name="投影片編號版面配置區 2">
            <a:extLst>
              <a:ext uri="{FF2B5EF4-FFF2-40B4-BE49-F238E27FC236}">
                <a16:creationId xmlns:a16="http://schemas.microsoft.com/office/drawing/2014/main" id="{C0E8BEC2-D132-4B9B-8400-368C958E5AF7}"/>
              </a:ext>
            </a:extLst>
          </p:cNvPr>
          <p:cNvSpPr>
            <a:spLocks noGrp="1"/>
          </p:cNvSpPr>
          <p:nvPr>
            <p:ph type="sldNum" sz="quarter" idx="12"/>
          </p:nvPr>
        </p:nvSpPr>
        <p:spPr>
          <a:xfrm>
            <a:off x="6553200" y="6356350"/>
            <a:ext cx="2133600" cy="365125"/>
          </a:xfrm>
        </p:spPr>
        <p:txBody>
          <a:bodyPr/>
          <a:lstStyle/>
          <a:p>
            <a:fld id="{4FAB73BC-B049-4115-A692-8D63A059BFB8}" type="slidenum">
              <a:rPr lang="en-US" smtClean="0"/>
              <a:t>112</a:t>
            </a:fld>
            <a:endParaRPr lang="en-US" dirty="0"/>
          </a:p>
        </p:txBody>
      </p:sp>
      <p:sp>
        <p:nvSpPr>
          <p:cNvPr id="6" name="標題 1">
            <a:extLst>
              <a:ext uri="{FF2B5EF4-FFF2-40B4-BE49-F238E27FC236}">
                <a16:creationId xmlns:a16="http://schemas.microsoft.com/office/drawing/2014/main" id="{EE04353D-5D16-43A6-85B4-1BB024DD68B9}"/>
              </a:ext>
            </a:extLst>
          </p:cNvPr>
          <p:cNvSpPr txBox="1">
            <a:spLocks/>
          </p:cNvSpPr>
          <p:nvPr/>
        </p:nvSpPr>
        <p:spPr>
          <a:xfrm>
            <a:off x="457200" y="13652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3.6 Geometric Transformations</a:t>
            </a:r>
            <a:endParaRPr lang="zh-TW" altLang="en-US" dirty="0"/>
          </a:p>
        </p:txBody>
      </p:sp>
    </p:spTree>
    <p:extLst>
      <p:ext uri="{BB962C8B-B14F-4D97-AF65-F5344CB8AC3E}">
        <p14:creationId xmlns:p14="http://schemas.microsoft.com/office/powerpoint/2010/main" val="38901054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en-US" altLang="zh-TW"/>
              <a:t>3.6.1 Parametric Transformations</a:t>
            </a:r>
            <a:endParaRPr lang="zh-TW" altLang="en-US"/>
          </a:p>
        </p:txBody>
      </p:sp>
      <p:sp>
        <p:nvSpPr>
          <p:cNvPr id="29699" name="內容版面配置區 2"/>
          <p:cNvSpPr>
            <a:spLocks noGrp="1"/>
          </p:cNvSpPr>
          <p:nvPr>
            <p:ph idx="1"/>
          </p:nvPr>
        </p:nvSpPr>
        <p:spPr/>
        <p:txBody>
          <a:bodyPr/>
          <a:lstStyle/>
          <a:p>
            <a:r>
              <a:rPr lang="en-US" altLang="zh-TW" dirty="0">
                <a:latin typeface="Times New Roman" pitchFamily="18" charset="0"/>
                <a:cs typeface="Times New Roman" pitchFamily="18" charset="0"/>
              </a:rPr>
              <a:t>Parametric transformations apply a global deformation to an image, where the behavior of the transformation is </a:t>
            </a:r>
            <a:r>
              <a:rPr lang="en-US" altLang="zh-TW" dirty="0">
                <a:solidFill>
                  <a:srgbClr val="FF0000"/>
                </a:solidFill>
                <a:latin typeface="Times New Roman" pitchFamily="18" charset="0"/>
                <a:cs typeface="Times New Roman" pitchFamily="18" charset="0"/>
              </a:rPr>
              <a:t>controlled by a small number of parameters</a:t>
            </a:r>
            <a:r>
              <a:rPr lang="en-US" altLang="zh-TW" dirty="0">
                <a:latin typeface="Times New Roman" pitchFamily="18" charset="0"/>
                <a:cs typeface="Times New Roman" pitchFamily="18" charset="0"/>
              </a:rPr>
              <a:t>.</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65CDEEC-5EC9-4C52-A6F1-2D1EDB713D01}" type="slidenum">
              <a:rPr lang="zh-TW" altLang="en-US"/>
              <a:pPr>
                <a:defRPr/>
              </a:pPr>
              <a:t>113</a:t>
            </a:fld>
            <a:endParaRPr lang="zh-TW" altLang="en-US"/>
          </a:p>
        </p:txBody>
      </p:sp>
    </p:spTree>
    <p:extLst>
      <p:ext uri="{BB962C8B-B14F-4D97-AF65-F5344CB8AC3E}">
        <p14:creationId xmlns:p14="http://schemas.microsoft.com/office/powerpoint/2010/main" val="1843377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a:t>3.6.1 Parametric Transformations</a:t>
            </a:r>
            <a:endParaRPr lang="zh-TW" altLang="en-US"/>
          </a:p>
        </p:txBody>
      </p:sp>
      <p:sp>
        <p:nvSpPr>
          <p:cNvPr id="30723" name="內容版面配置區 2"/>
          <p:cNvSpPr>
            <a:spLocks noGrp="1"/>
          </p:cNvSpPr>
          <p:nvPr>
            <p:ph idx="1"/>
          </p:nvPr>
        </p:nvSpPr>
        <p:spPr/>
        <p:txBody>
          <a:bodyPr/>
          <a:lstStyle/>
          <a:p>
            <a:endParaRPr lang="zh-TW" altLang="en-US"/>
          </a:p>
        </p:txBody>
      </p:sp>
      <p:pic>
        <p:nvPicPr>
          <p:cNvPr id="30724" name="Picture 3"/>
          <p:cNvPicPr>
            <a:picLocks noChangeAspect="1" noChangeArrowheads="1"/>
          </p:cNvPicPr>
          <p:nvPr/>
        </p:nvPicPr>
        <p:blipFill>
          <a:blip r:embed="rId3" cstate="print"/>
          <a:srcRect/>
          <a:stretch>
            <a:fillRect/>
          </a:stretch>
        </p:blipFill>
        <p:spPr bwMode="auto">
          <a:xfrm>
            <a:off x="250825" y="1412875"/>
            <a:ext cx="8515350" cy="510540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51BDFDF-9983-4766-9F03-0D52EEADE241}" type="slidenum">
              <a:rPr lang="zh-TW" altLang="en-US"/>
              <a:pPr>
                <a:defRPr/>
              </a:pPr>
              <a:t>114</a:t>
            </a:fld>
            <a:endParaRPr lang="zh-TW" altLang="en-US"/>
          </a:p>
        </p:txBody>
      </p:sp>
    </p:spTree>
    <p:extLst>
      <p:ext uri="{BB962C8B-B14F-4D97-AF65-F5344CB8AC3E}">
        <p14:creationId xmlns:p14="http://schemas.microsoft.com/office/powerpoint/2010/main" val="29215424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標題 1"/>
          <p:cNvSpPr>
            <a:spLocks noGrp="1"/>
          </p:cNvSpPr>
          <p:nvPr>
            <p:ph type="title"/>
          </p:nvPr>
        </p:nvSpPr>
        <p:spPr/>
        <p:txBody>
          <a:bodyPr/>
          <a:lstStyle/>
          <a:p>
            <a:r>
              <a:rPr lang="en-US" altLang="zh-TW" dirty="0"/>
              <a:t>Forward Warping</a:t>
            </a:r>
            <a:endParaRPr lang="zh-TW" altLang="en-US" dirty="0"/>
          </a:p>
        </p:txBody>
      </p:sp>
      <p:sp>
        <p:nvSpPr>
          <p:cNvPr id="3078" name="內容版面配置區 2"/>
          <p:cNvSpPr>
            <a:spLocks noGrp="1"/>
          </p:cNvSpPr>
          <p:nvPr>
            <p:ph idx="1"/>
          </p:nvPr>
        </p:nvSpPr>
        <p:spPr/>
        <p:txBody>
          <a:bodyPr>
            <a:normAutofit lnSpcReduction="10000"/>
          </a:bodyPr>
          <a:lstStyle/>
          <a:p>
            <a:r>
              <a:rPr lang="en-US" altLang="zh-TW" sz="2800" dirty="0">
                <a:latin typeface="Times New Roman" pitchFamily="18" charset="0"/>
                <a:cs typeface="Times New Roman" pitchFamily="18" charset="0"/>
              </a:rPr>
              <a:t>The process of copying a pixel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to a location </a:t>
            </a:r>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in </a:t>
            </a:r>
            <a:r>
              <a:rPr lang="en-US" altLang="zh-TW" sz="2800" i="1" dirty="0">
                <a:latin typeface="Times New Roman" pitchFamily="18" charset="0"/>
                <a:cs typeface="Times New Roman" pitchFamily="18" charset="0"/>
              </a:rPr>
              <a:t>g</a:t>
            </a:r>
            <a:r>
              <a:rPr lang="en-US" altLang="zh-TW" sz="2800" dirty="0">
                <a:latin typeface="Times New Roman" pitchFamily="18" charset="0"/>
                <a:cs typeface="Times New Roman" pitchFamily="18" charset="0"/>
              </a:rPr>
              <a:t> is not well defined when </a:t>
            </a:r>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has a non-integer value.</a:t>
            </a:r>
          </a:p>
          <a:p>
            <a:r>
              <a:rPr lang="en-US" altLang="zh-TW" sz="2800" dirty="0">
                <a:latin typeface="Times New Roman" pitchFamily="18" charset="0"/>
                <a:cs typeface="Times New Roman" pitchFamily="18" charset="0"/>
              </a:rPr>
              <a:t>You can round the value of       to the nearest integer coordinate and copy the pixel there, but the resulting image has severe aliasing and pixels that jump around a lot when animating the transformation.</a:t>
            </a:r>
          </a:p>
          <a:p>
            <a:r>
              <a:rPr lang="en-US" altLang="zh-TW" sz="2800" dirty="0">
                <a:latin typeface="Times New Roman" pitchFamily="18" charset="0"/>
                <a:cs typeface="Times New Roman" pitchFamily="18" charset="0"/>
              </a:rPr>
              <a:t>The second major problem with forward warping is the appearance of cracks and holes, especially when magnifying an image.</a:t>
            </a:r>
          </a:p>
          <a:p>
            <a:r>
              <a:rPr lang="en-US" altLang="zh-TW" sz="2800" dirty="0">
                <a:latin typeface="Times New Roman" pitchFamily="18" charset="0"/>
                <a:cs typeface="Times New Roman" pitchFamily="18" charset="0"/>
              </a:rPr>
              <a:t>splatting</a:t>
            </a:r>
            <a:endParaRPr lang="zh-TW" altLang="en-US" sz="2800" dirty="0">
              <a:latin typeface="Times New Roman" pitchFamily="18" charset="0"/>
              <a:cs typeface="Times New Roman" pitchFamily="18" charset="0"/>
            </a:endParaRPr>
          </a:p>
        </p:txBody>
      </p:sp>
      <p:graphicFrame>
        <p:nvGraphicFramePr>
          <p:cNvPr id="3074" name="Object 2"/>
          <p:cNvGraphicFramePr>
            <a:graphicFrameLocks noChangeAspect="1"/>
          </p:cNvGraphicFramePr>
          <p:nvPr/>
        </p:nvGraphicFramePr>
        <p:xfrm>
          <a:off x="7766570" y="1628775"/>
          <a:ext cx="477838" cy="476250"/>
        </p:xfrm>
        <a:graphic>
          <a:graphicData uri="http://schemas.openxmlformats.org/presentationml/2006/ole">
            <mc:AlternateContent xmlns:mc="http://schemas.openxmlformats.org/markup-compatibility/2006">
              <mc:Choice xmlns:v="urn:schemas-microsoft-com:vml" Requires="v">
                <p:oleObj spid="_x0000_s246328" name="方程式" r:id="rId4" imgW="177480" imgH="177480" progId="Equation.3">
                  <p:embed/>
                </p:oleObj>
              </mc:Choice>
              <mc:Fallback>
                <p:oleObj name="方程式" r:id="rId4"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570" y="1628775"/>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投影片編號版面配置區 7"/>
          <p:cNvSpPr>
            <a:spLocks noGrp="1"/>
          </p:cNvSpPr>
          <p:nvPr>
            <p:ph type="sldNum" sz="quarter" idx="12"/>
          </p:nvPr>
        </p:nvSpPr>
        <p:spPr/>
        <p:txBody>
          <a:bodyPr/>
          <a:lstStyle/>
          <a:p>
            <a:pPr>
              <a:defRPr/>
            </a:pPr>
            <a:fld id="{2A8047F2-80B6-4A2F-8E18-8C8194F43BAC}" type="slidenum">
              <a:rPr lang="zh-TW" altLang="en-US"/>
              <a:pPr>
                <a:defRPr/>
              </a:pPr>
              <a:t>115</a:t>
            </a:fld>
            <a:endParaRPr lang="zh-TW" altLang="en-US"/>
          </a:p>
        </p:txBody>
      </p:sp>
      <p:graphicFrame>
        <p:nvGraphicFramePr>
          <p:cNvPr id="3075" name="Object 3"/>
          <p:cNvGraphicFramePr>
            <a:graphicFrameLocks noChangeAspect="1"/>
          </p:cNvGraphicFramePr>
          <p:nvPr/>
        </p:nvGraphicFramePr>
        <p:xfrm>
          <a:off x="4670425" y="2060575"/>
          <a:ext cx="477838" cy="476250"/>
        </p:xfrm>
        <a:graphic>
          <a:graphicData uri="http://schemas.openxmlformats.org/presentationml/2006/ole">
            <mc:AlternateContent xmlns:mc="http://schemas.openxmlformats.org/markup-compatibility/2006">
              <mc:Choice xmlns:v="urn:schemas-microsoft-com:vml" Requires="v">
                <p:oleObj spid="_x0000_s246329" name="方程式" r:id="rId6" imgW="177480" imgH="177480" progId="Equation.3">
                  <p:embed/>
                </p:oleObj>
              </mc:Choice>
              <mc:Fallback>
                <p:oleObj name="方程式" r:id="rId6"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425" y="2060575"/>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4787900" y="2565400"/>
          <a:ext cx="477838" cy="476250"/>
        </p:xfrm>
        <a:graphic>
          <a:graphicData uri="http://schemas.openxmlformats.org/presentationml/2006/ole">
            <mc:AlternateContent xmlns:mc="http://schemas.openxmlformats.org/markup-compatibility/2006">
              <mc:Choice xmlns:v="urn:schemas-microsoft-com:vml" Requires="v">
                <p:oleObj spid="_x0000_s246330" name="方程式" r:id="rId7" imgW="177480" imgH="177480" progId="Equation.3">
                  <p:embed/>
                </p:oleObj>
              </mc:Choice>
              <mc:Fallback>
                <p:oleObj name="方程式" r:id="rId7" imgW="17748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565400"/>
                        <a:ext cx="477838"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30127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3" cstate="print"/>
          <a:srcRect/>
          <a:stretch>
            <a:fillRect/>
          </a:stretch>
        </p:blipFill>
        <p:spPr bwMode="auto">
          <a:xfrm>
            <a:off x="611188" y="260350"/>
            <a:ext cx="8096250" cy="2990850"/>
          </a:xfrm>
          <a:prstGeom prst="rect">
            <a:avLst/>
          </a:prstGeom>
          <a:noFill/>
          <a:ln w="9525">
            <a:noFill/>
            <a:miter lim="800000"/>
            <a:headEnd/>
            <a:tailEnd/>
          </a:ln>
        </p:spPr>
      </p:pic>
      <p:pic>
        <p:nvPicPr>
          <p:cNvPr id="31749" name="Picture 3"/>
          <p:cNvPicPr>
            <a:picLocks noChangeAspect="1" noChangeArrowheads="1"/>
          </p:cNvPicPr>
          <p:nvPr/>
        </p:nvPicPr>
        <p:blipFill>
          <a:blip r:embed="rId4" cstate="print"/>
          <a:srcRect/>
          <a:stretch>
            <a:fillRect/>
          </a:stretch>
        </p:blipFill>
        <p:spPr bwMode="auto">
          <a:xfrm>
            <a:off x="468313" y="3475038"/>
            <a:ext cx="8210550" cy="2762250"/>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8F116AF-9908-4A17-9F28-B1A65C14C5E4}" type="slidenum">
              <a:rPr lang="zh-TW" altLang="en-US"/>
              <a:pPr>
                <a:defRPr/>
              </a:pPr>
              <a:t>116</a:t>
            </a:fld>
            <a:endParaRPr lang="zh-TW" altLang="en-US"/>
          </a:p>
        </p:txBody>
      </p:sp>
    </p:spTree>
    <p:extLst>
      <p:ext uri="{BB962C8B-B14F-4D97-AF65-F5344CB8AC3E}">
        <p14:creationId xmlns:p14="http://schemas.microsoft.com/office/powerpoint/2010/main" val="594905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p:txBody>
          <a:bodyPr/>
          <a:lstStyle/>
          <a:p>
            <a:r>
              <a:rPr lang="en-US" altLang="zh-TW"/>
              <a:t>Inverse Warping</a:t>
            </a:r>
            <a:endParaRPr lang="zh-TW" altLang="en-US"/>
          </a:p>
        </p:txBody>
      </p:sp>
      <p:sp>
        <p:nvSpPr>
          <p:cNvPr id="410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       is (presumably) defined for all pixels in 	, we no longer have holes.</a:t>
            </a:r>
          </a:p>
          <a:p>
            <a:r>
              <a:rPr lang="en-US" altLang="zh-TW" sz="2800" dirty="0">
                <a:latin typeface="Times New Roman" pitchFamily="18" charset="0"/>
                <a:cs typeface="Times New Roman" pitchFamily="18" charset="0"/>
              </a:rPr>
              <a:t>        can simply be computed as the inverse of</a:t>
            </a:r>
          </a:p>
          <a:p>
            <a:r>
              <a:rPr lang="en-US" altLang="zh-TW" sz="2800" dirty="0">
                <a:latin typeface="Times New Roman" pitchFamily="18" charset="0"/>
                <a:cs typeface="Times New Roman" pitchFamily="18" charset="0"/>
              </a:rPr>
              <a:t>In fact, all of the parametric transforms listed in Table 3.5 have closed form solutions for the inverse transform: simply take the inverse of the 3</a:t>
            </a:r>
            <a:r>
              <a:rPr lang="zh-TW" altLang="zh-TW" sz="2800" dirty="0"/>
              <a:t>×</a:t>
            </a:r>
            <a:r>
              <a:rPr lang="en-US" altLang="zh-TW" sz="2800" dirty="0">
                <a:latin typeface="Times New Roman" pitchFamily="18" charset="0"/>
                <a:cs typeface="Times New Roman" pitchFamily="18" charset="0"/>
              </a:rPr>
              <a:t>3 matrix specifying the transform.</a:t>
            </a:r>
          </a:p>
          <a:p>
            <a:r>
              <a:rPr lang="en-US" altLang="zh-TW" sz="2800" dirty="0">
                <a:latin typeface="Times New Roman" pitchFamily="18" charset="0"/>
                <a:cs typeface="Times New Roman" pitchFamily="18" charset="0"/>
              </a:rPr>
              <a:t>interpolation</a:t>
            </a:r>
          </a:p>
          <a:p>
            <a:pPr>
              <a:buFont typeface="Arial" charset="0"/>
              <a:buNone/>
            </a:pPr>
            <a:endParaRPr lang="zh-TW" altLang="en-US" sz="2800" dirty="0">
              <a:latin typeface="Times New Roman" pitchFamily="18" charset="0"/>
              <a:cs typeface="Times New Roman" pitchFamily="18" charset="0"/>
            </a:endParaRPr>
          </a:p>
        </p:txBody>
      </p:sp>
      <p:graphicFrame>
        <p:nvGraphicFramePr>
          <p:cNvPr id="4098" name="Object 2"/>
          <p:cNvGraphicFramePr>
            <a:graphicFrameLocks noChangeAspect="1"/>
          </p:cNvGraphicFramePr>
          <p:nvPr/>
        </p:nvGraphicFramePr>
        <p:xfrm>
          <a:off x="742950" y="1628775"/>
          <a:ext cx="768350" cy="520700"/>
        </p:xfrm>
        <a:graphic>
          <a:graphicData uri="http://schemas.openxmlformats.org/presentationml/2006/ole">
            <mc:AlternateContent xmlns:mc="http://schemas.openxmlformats.org/markup-compatibility/2006">
              <mc:Choice xmlns:v="urn:schemas-microsoft-com:vml" Requires="v">
                <p:oleObj spid="_x0000_s247424" name="方程式" r:id="rId3" imgW="355320" imgH="241200" progId="Equation.3">
                  <p:embed/>
                </p:oleObj>
              </mc:Choice>
              <mc:Fallback>
                <p:oleObj name="方程式" r:id="rId3" imgW="3553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628775"/>
                        <a:ext cx="7683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7130876" y="1628800"/>
          <a:ext cx="825500" cy="438150"/>
        </p:xfrm>
        <a:graphic>
          <a:graphicData uri="http://schemas.openxmlformats.org/presentationml/2006/ole">
            <mc:AlternateContent xmlns:mc="http://schemas.openxmlformats.org/markup-compatibility/2006">
              <mc:Choice xmlns:v="urn:schemas-microsoft-com:vml" Requires="v">
                <p:oleObj spid="_x0000_s247425" name="方程式" r:id="rId5" imgW="380880" imgH="203040" progId="Equation.3">
                  <p:embed/>
                </p:oleObj>
              </mc:Choice>
              <mc:Fallback>
                <p:oleObj name="方程式" r:id="rId5" imgW="3808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876" y="1628800"/>
                        <a:ext cx="8255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extLst>
              <p:ext uri="{D42A27DB-BD31-4B8C-83A1-F6EECF244321}">
                <p14:modId xmlns:p14="http://schemas.microsoft.com/office/powerpoint/2010/main" val="3680976514"/>
              </p:ext>
            </p:extLst>
          </p:nvPr>
        </p:nvGraphicFramePr>
        <p:xfrm>
          <a:off x="7543626" y="2628900"/>
          <a:ext cx="712788" cy="439738"/>
        </p:xfrm>
        <a:graphic>
          <a:graphicData uri="http://schemas.openxmlformats.org/presentationml/2006/ole">
            <mc:AlternateContent xmlns:mc="http://schemas.openxmlformats.org/markup-compatibility/2006">
              <mc:Choice xmlns:v="urn:schemas-microsoft-com:vml" Requires="v">
                <p:oleObj spid="_x0000_s247426" name="方程式" r:id="rId7" imgW="330120" imgH="203040" progId="Equation.3">
                  <p:embed/>
                </p:oleObj>
              </mc:Choice>
              <mc:Fallback>
                <p:oleObj name="方程式" r:id="rId7" imgW="3301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626" y="2628900"/>
                        <a:ext cx="712788" cy="439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投影片編號版面配置區 7"/>
          <p:cNvSpPr>
            <a:spLocks noGrp="1"/>
          </p:cNvSpPr>
          <p:nvPr>
            <p:ph type="sldNum" sz="quarter" idx="12"/>
          </p:nvPr>
        </p:nvSpPr>
        <p:spPr/>
        <p:txBody>
          <a:bodyPr/>
          <a:lstStyle/>
          <a:p>
            <a:pPr>
              <a:defRPr/>
            </a:pPr>
            <a:fld id="{4166C737-4131-463F-9217-3A213D0A373B}" type="slidenum">
              <a:rPr lang="zh-TW" altLang="en-US"/>
              <a:pPr>
                <a:defRPr/>
              </a:pPr>
              <a:t>117</a:t>
            </a:fld>
            <a:endParaRPr lang="zh-TW" altLang="en-US"/>
          </a:p>
        </p:txBody>
      </p:sp>
      <p:graphicFrame>
        <p:nvGraphicFramePr>
          <p:cNvPr id="4101" name="Object 5"/>
          <p:cNvGraphicFramePr>
            <a:graphicFrameLocks noChangeAspect="1"/>
          </p:cNvGraphicFramePr>
          <p:nvPr/>
        </p:nvGraphicFramePr>
        <p:xfrm>
          <a:off x="755650" y="2547938"/>
          <a:ext cx="768350" cy="520700"/>
        </p:xfrm>
        <a:graphic>
          <a:graphicData uri="http://schemas.openxmlformats.org/presentationml/2006/ole">
            <mc:AlternateContent xmlns:mc="http://schemas.openxmlformats.org/markup-compatibility/2006">
              <mc:Choice xmlns:v="urn:schemas-microsoft-com:vml" Requires="v">
                <p:oleObj spid="_x0000_s247427" name="方程式" r:id="rId9" imgW="355320" imgH="241200" progId="Equation.3">
                  <p:embed/>
                </p:oleObj>
              </mc:Choice>
              <mc:Fallback>
                <p:oleObj name="方程式" r:id="rId9" imgW="3553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2547938"/>
                        <a:ext cx="7683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72276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endParaRPr lang="zh-TW" altLang="en-US"/>
          </a:p>
        </p:txBody>
      </p:sp>
      <p:sp>
        <p:nvSpPr>
          <p:cNvPr id="32771" name="內容版面配置區 2"/>
          <p:cNvSpPr>
            <a:spLocks noGrp="1"/>
          </p:cNvSpPr>
          <p:nvPr>
            <p:ph idx="1"/>
          </p:nvPr>
        </p:nvSpPr>
        <p:spPr/>
        <p:txBody>
          <a:bodyPr/>
          <a:lstStyle/>
          <a:p>
            <a:endParaRPr lang="zh-TW" altLang="en-US"/>
          </a:p>
        </p:txBody>
      </p:sp>
      <p:pic>
        <p:nvPicPr>
          <p:cNvPr id="32772" name="Picture 3"/>
          <p:cNvPicPr>
            <a:picLocks noChangeAspect="1" noChangeArrowheads="1"/>
          </p:cNvPicPr>
          <p:nvPr/>
        </p:nvPicPr>
        <p:blipFill>
          <a:blip r:embed="rId2" cstate="print"/>
          <a:srcRect/>
          <a:stretch>
            <a:fillRect/>
          </a:stretch>
        </p:blipFill>
        <p:spPr bwMode="auto">
          <a:xfrm>
            <a:off x="52388" y="404813"/>
            <a:ext cx="8983662" cy="576103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85122E52-6330-4C8D-AC0D-4D9F3CAD4668}" type="slidenum">
              <a:rPr lang="zh-TW" altLang="en-US"/>
              <a:pPr>
                <a:defRPr/>
              </a:pPr>
              <a:t>118</a:t>
            </a:fld>
            <a:endParaRPr lang="zh-TW" altLang="en-US"/>
          </a:p>
        </p:txBody>
      </p:sp>
    </p:spTree>
    <p:extLst>
      <p:ext uri="{BB962C8B-B14F-4D97-AF65-F5344CB8AC3E}">
        <p14:creationId xmlns:p14="http://schemas.microsoft.com/office/powerpoint/2010/main" val="31208954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a:t>3.6.2 Mesh-Based Warping (1/3)</a:t>
            </a:r>
            <a:endParaRPr lang="zh-TW" altLang="en-US"/>
          </a:p>
        </p:txBody>
      </p:sp>
      <p:sp>
        <p:nvSpPr>
          <p:cNvPr id="43011" name="內容版面配置區 2"/>
          <p:cNvSpPr>
            <a:spLocks noGrp="1"/>
          </p:cNvSpPr>
          <p:nvPr>
            <p:ph idx="1"/>
          </p:nvPr>
        </p:nvSpPr>
        <p:spPr/>
        <p:txBody>
          <a:bodyPr/>
          <a:lstStyle/>
          <a:p>
            <a:r>
              <a:rPr lang="en-US" altLang="zh-TW" dirty="0">
                <a:latin typeface="Times New Roman" pitchFamily="18" charset="0"/>
                <a:cs typeface="Times New Roman" pitchFamily="18" charset="0"/>
              </a:rPr>
              <a:t>While parametric transforms specified by a small number of global parameters have many uses, </a:t>
            </a:r>
            <a:r>
              <a:rPr lang="en-US" altLang="zh-TW" i="1" dirty="0">
                <a:latin typeface="Times New Roman" pitchFamily="18" charset="0"/>
                <a:cs typeface="Times New Roman" pitchFamily="18" charset="0"/>
              </a:rPr>
              <a:t>local</a:t>
            </a:r>
            <a:r>
              <a:rPr lang="en-US" altLang="zh-TW" dirty="0">
                <a:latin typeface="Times New Roman" pitchFamily="18" charset="0"/>
                <a:cs typeface="Times New Roman" pitchFamily="18" charset="0"/>
              </a:rPr>
              <a:t> deformations with more degrees of freedom are often required.</a:t>
            </a:r>
          </a:p>
          <a:p>
            <a:r>
              <a:rPr lang="en-US" altLang="zh-TW" dirty="0">
                <a:latin typeface="Times New Roman" pitchFamily="18" charset="0"/>
                <a:cs typeface="Times New Roman" pitchFamily="18" charset="0"/>
              </a:rPr>
              <a:t>Different amounts of motion are required in different parts of the image.</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3265C61-5002-4ADE-AD06-8871BFBE6DA7}" type="slidenum">
              <a:rPr lang="zh-TW" altLang="en-US"/>
              <a:pPr>
                <a:defRPr/>
              </a:pPr>
              <a:t>119</a:t>
            </a:fld>
            <a:endParaRPr lang="zh-TW" altLang="en-US"/>
          </a:p>
        </p:txBody>
      </p:sp>
    </p:spTree>
    <p:extLst>
      <p:ext uri="{BB962C8B-B14F-4D97-AF65-F5344CB8AC3E}">
        <p14:creationId xmlns:p14="http://schemas.microsoft.com/office/powerpoint/2010/main" val="244162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標題 1"/>
          <p:cNvSpPr txBox="1">
            <a:spLocks noGrp="1"/>
          </p:cNvSpPr>
          <p:nvPr>
            <p:ph type="title"/>
          </p:nvPr>
        </p:nvSpPr>
        <p:spPr>
          <a:prstGeom prst="rect">
            <a:avLst/>
          </a:prstGeom>
        </p:spPr>
        <p:txBody>
          <a:bodyPr/>
          <a:lstStyle>
            <a:lvl1pPr>
              <a:defRPr sz="3900"/>
            </a:lvl1pPr>
          </a:lstStyle>
          <a:p>
            <a:r>
              <a:t>3.1.3 Compositing and Matting (2/4)</a:t>
            </a:r>
          </a:p>
        </p:txBody>
      </p:sp>
      <p:sp>
        <p:nvSpPr>
          <p:cNvPr id="162" name="內容版面配置區 2"/>
          <p:cNvSpPr txBox="1">
            <a:spLocks noGrp="1"/>
          </p:cNvSpPr>
          <p:nvPr>
            <p:ph type="body" idx="1"/>
          </p:nvPr>
        </p:nvSpPr>
        <p:spPr>
          <a:xfrm>
            <a:off x="457200" y="1600200"/>
            <a:ext cx="8229600" cy="2323687"/>
          </a:xfrm>
          <a:prstGeom prst="rect">
            <a:avLst/>
          </a:prstGeom>
        </p:spPr>
        <p:txBody>
          <a:bodyPr/>
          <a:lstStyle/>
          <a:p>
            <a:pPr>
              <a:spcBef>
                <a:spcPts val="600"/>
              </a:spcBef>
              <a:defRPr sz="2800">
                <a:latin typeface="Times New Roman"/>
                <a:ea typeface="Times New Roman"/>
                <a:cs typeface="Times New Roman"/>
                <a:sym typeface="Times New Roman"/>
              </a:defRPr>
            </a:pPr>
            <a:r>
              <a:rPr dirty="0"/>
              <a:t>Alpha-matted color image </a:t>
            </a:r>
          </a:p>
          <a:p>
            <a:pPr marL="742950" lvl="1" indent="-285750">
              <a:spcBef>
                <a:spcPts val="500"/>
              </a:spcBef>
              <a:defRPr sz="2400">
                <a:latin typeface="Times New Roman"/>
                <a:ea typeface="Times New Roman"/>
                <a:cs typeface="Times New Roman"/>
                <a:sym typeface="Times New Roman"/>
              </a:defRPr>
            </a:pPr>
            <a:r>
              <a:rPr dirty="0"/>
              <a:t>In addition to the three color RGB channels, an alpha-matted image contains a fourth </a:t>
            </a:r>
            <a:r>
              <a:rPr i="1" dirty="0">
                <a:solidFill>
                  <a:srgbClr val="FF0000"/>
                </a:solidFill>
              </a:rPr>
              <a:t>alpha</a:t>
            </a:r>
            <a:r>
              <a:rPr dirty="0"/>
              <a:t> channel </a:t>
            </a:r>
            <a:r>
              <a:rPr i="1" dirty="0"/>
              <a:t>α</a:t>
            </a:r>
            <a:r>
              <a:rPr dirty="0"/>
              <a:t> (or </a:t>
            </a:r>
            <a:r>
              <a:rPr b="1" i="1" dirty="0"/>
              <a:t>A</a:t>
            </a:r>
            <a:r>
              <a:rPr dirty="0"/>
              <a:t>) that describes the relative amount of </a:t>
            </a:r>
            <a:r>
              <a:rPr i="1" dirty="0"/>
              <a:t>opacity</a:t>
            </a:r>
            <a:r>
              <a:rPr dirty="0"/>
              <a:t> or </a:t>
            </a:r>
            <a:r>
              <a:rPr i="1" dirty="0"/>
              <a:t>fractional coverage</a:t>
            </a:r>
            <a:r>
              <a:rPr dirty="0"/>
              <a:t> at each pixel.</a:t>
            </a:r>
          </a:p>
        </p:txBody>
      </p:sp>
      <p:sp>
        <p:nvSpPr>
          <p:cNvPr id="163" name="投影片編號版面配置區 3"/>
          <p:cNvSpPr txBox="1">
            <a:spLocks noGrp="1"/>
          </p:cNvSpPr>
          <p:nvPr>
            <p:ph type="sldNum" sz="quarter" idx="2"/>
          </p:nvPr>
        </p:nvSpPr>
        <p:spPr>
          <a:xfrm>
            <a:off x="8100392" y="6404292"/>
            <a:ext cx="586409"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dirty="0"/>
          </a:p>
        </p:txBody>
      </p:sp>
      <p:pic>
        <p:nvPicPr>
          <p:cNvPr id="3" name="圖片 2">
            <a:extLst>
              <a:ext uri="{FF2B5EF4-FFF2-40B4-BE49-F238E27FC236}">
                <a16:creationId xmlns:a16="http://schemas.microsoft.com/office/drawing/2014/main" id="{32594C9A-3D2B-4257-AD7E-AD91391C954F}"/>
              </a:ext>
            </a:extLst>
          </p:cNvPr>
          <p:cNvPicPr>
            <a:picLocks noChangeAspect="1"/>
          </p:cNvPicPr>
          <p:nvPr/>
        </p:nvPicPr>
        <p:blipFill rotWithShape="1">
          <a:blip r:embed="rId3"/>
          <a:srcRect l="17757" t="40600" r="53810" b="43328"/>
          <a:stretch/>
        </p:blipFill>
        <p:spPr>
          <a:xfrm>
            <a:off x="917594" y="3923887"/>
            <a:ext cx="7308812" cy="2323686"/>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en-US" altLang="zh-TW" dirty="0"/>
              <a:t>3.6.2 Mesh-Based Warping (2/3)</a:t>
            </a:r>
            <a:endParaRPr lang="zh-TW" altLang="en-US" dirty="0"/>
          </a:p>
        </p:txBody>
      </p:sp>
      <p:sp>
        <p:nvSpPr>
          <p:cNvPr id="45059" name="內容版面配置區 2"/>
          <p:cNvSpPr>
            <a:spLocks noGrp="1"/>
          </p:cNvSpPr>
          <p:nvPr>
            <p:ph idx="1"/>
          </p:nvPr>
        </p:nvSpPr>
        <p:spPr/>
        <p:txBody>
          <a:bodyPr/>
          <a:lstStyle/>
          <a:p>
            <a:r>
              <a:rPr lang="en-US" altLang="zh-TW" dirty="0">
                <a:latin typeface="Times New Roman" pitchFamily="18" charset="0"/>
                <a:cs typeface="Times New Roman" pitchFamily="18" charset="0"/>
              </a:rPr>
              <a:t>The first approach, is to specify a </a:t>
            </a:r>
            <a:r>
              <a:rPr lang="en-US" altLang="zh-TW" i="1" dirty="0">
                <a:latin typeface="Times New Roman" pitchFamily="18" charset="0"/>
                <a:cs typeface="Times New Roman" pitchFamily="18" charset="0"/>
              </a:rPr>
              <a:t>sparse</a:t>
            </a:r>
            <a:r>
              <a:rPr lang="en-US" altLang="zh-TW" dirty="0">
                <a:latin typeface="Times New Roman" pitchFamily="18" charset="0"/>
                <a:cs typeface="Times New Roman" pitchFamily="18" charset="0"/>
              </a:rPr>
              <a:t> set of </a:t>
            </a:r>
            <a:r>
              <a:rPr lang="en-US" altLang="zh-TW" dirty="0">
                <a:solidFill>
                  <a:srgbClr val="FF0000"/>
                </a:solidFill>
                <a:latin typeface="Times New Roman" pitchFamily="18" charset="0"/>
                <a:cs typeface="Times New Roman" pitchFamily="18" charset="0"/>
              </a:rPr>
              <a:t>corresponding points</a:t>
            </a:r>
            <a:r>
              <a:rPr lang="en-US" altLang="zh-TW" dirty="0">
                <a:latin typeface="Times New Roman" pitchFamily="18" charset="0"/>
                <a:cs typeface="Times New Roman" pitchFamily="18" charset="0"/>
              </a:rPr>
              <a:t>. The displacement of these points can then be interpolated to a dense </a:t>
            </a:r>
            <a:r>
              <a:rPr lang="en-US" altLang="zh-TW" i="1" dirty="0">
                <a:latin typeface="Times New Roman" pitchFamily="18" charset="0"/>
                <a:cs typeface="Times New Roman" pitchFamily="18" charset="0"/>
              </a:rPr>
              <a:t>displacement field.</a:t>
            </a:r>
            <a:r>
              <a:rPr lang="en-US" altLang="zh-TW" dirty="0">
                <a:latin typeface="Times New Roman" pitchFamily="18" charset="0"/>
                <a:cs typeface="Times New Roman" pitchFamily="18" charset="0"/>
              </a:rPr>
              <a:t> </a:t>
            </a:r>
          </a:p>
          <a:p>
            <a:r>
              <a:rPr lang="en-US" altLang="zh-TW" dirty="0">
                <a:latin typeface="Times New Roman" pitchFamily="18" charset="0"/>
                <a:cs typeface="Times New Roman" pitchFamily="18" charset="0"/>
              </a:rPr>
              <a:t>A second approach to specifying displacements for local deformations is to use corresponding </a:t>
            </a:r>
            <a:r>
              <a:rPr lang="en-US" altLang="zh-TW" i="1" dirty="0">
                <a:solidFill>
                  <a:srgbClr val="FF0000"/>
                </a:solidFill>
                <a:latin typeface="Times New Roman" pitchFamily="18" charset="0"/>
                <a:cs typeface="Times New Roman" pitchFamily="18" charset="0"/>
              </a:rPr>
              <a:t>oriented line segments</a:t>
            </a:r>
            <a:r>
              <a:rPr lang="en-US" altLang="zh-TW" dirty="0">
                <a:latin typeface="Times New Roman" pitchFamily="18" charset="0"/>
                <a:cs typeface="Times New Roman" pitchFamily="18" charset="0"/>
              </a:rPr>
              <a:t>.</a:t>
            </a:r>
          </a:p>
          <a:p>
            <a:endParaRPr lang="en-US" altLang="zh-TW"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F38FC92-ECE1-4EC7-962E-8EA46B05D1A8}" type="slidenum">
              <a:rPr lang="zh-TW" altLang="en-US"/>
              <a:pPr>
                <a:defRPr/>
              </a:pPr>
              <a:t>120</a:t>
            </a:fld>
            <a:endParaRPr lang="zh-TW" altLang="en-US"/>
          </a:p>
        </p:txBody>
      </p:sp>
    </p:spTree>
    <p:extLst>
      <p:ext uri="{BB962C8B-B14F-4D97-AF65-F5344CB8AC3E}">
        <p14:creationId xmlns:p14="http://schemas.microsoft.com/office/powerpoint/2010/main" val="4074273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endParaRPr lang="zh-TW" altLang="en-US"/>
          </a:p>
        </p:txBody>
      </p:sp>
      <p:sp>
        <p:nvSpPr>
          <p:cNvPr id="79875" name="Rectangle 3"/>
          <p:cNvSpPr>
            <a:spLocks noGrp="1"/>
          </p:cNvSpPr>
          <p:nvPr>
            <p:ph type="body" idx="1"/>
          </p:nvPr>
        </p:nvSpPr>
        <p:spPr/>
        <p:txBody>
          <a:bodyPr/>
          <a:lstStyle/>
          <a:p>
            <a:endParaRPr lang="zh-TW" altLang="en-US"/>
          </a:p>
        </p:txBody>
      </p:sp>
      <p:pic>
        <p:nvPicPr>
          <p:cNvPr id="79876" name="Picture 4"/>
          <p:cNvPicPr>
            <a:picLocks noChangeAspect="1" noChangeArrowheads="1"/>
          </p:cNvPicPr>
          <p:nvPr/>
        </p:nvPicPr>
        <p:blipFill>
          <a:blip r:embed="rId3" cstate="print"/>
          <a:srcRect/>
          <a:stretch>
            <a:fillRect/>
          </a:stretch>
        </p:blipFill>
        <p:spPr bwMode="auto">
          <a:xfrm>
            <a:off x="250825" y="469900"/>
            <a:ext cx="8713788" cy="5681663"/>
          </a:xfrm>
          <a:prstGeom prst="rect">
            <a:avLst/>
          </a:prstGeom>
          <a:noFill/>
        </p:spPr>
      </p:pic>
    </p:spTree>
    <p:extLst>
      <p:ext uri="{BB962C8B-B14F-4D97-AF65-F5344CB8AC3E}">
        <p14:creationId xmlns:p14="http://schemas.microsoft.com/office/powerpoint/2010/main" val="2951974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r>
              <a:rPr lang="en-US" altLang="zh-TW" dirty="0"/>
              <a:t>3.6.2 Mesh-Based Warping (3/3)</a:t>
            </a:r>
            <a:endParaRPr lang="zh-TW" altLang="en-US" dirty="0"/>
          </a:p>
        </p:txBody>
      </p:sp>
      <p:sp>
        <p:nvSpPr>
          <p:cNvPr id="44035" name="內容版面配置區 2"/>
          <p:cNvSpPr>
            <a:spLocks noGrp="1"/>
          </p:cNvSpPr>
          <p:nvPr>
            <p:ph idx="1"/>
          </p:nvPr>
        </p:nvSpPr>
        <p:spPr/>
        <p:txBody>
          <a:bodyPr/>
          <a:lstStyle/>
          <a:p>
            <a:endParaRPr lang="zh-TW" altLang="en-US"/>
          </a:p>
        </p:txBody>
      </p:sp>
      <p:pic>
        <p:nvPicPr>
          <p:cNvPr id="44036" name="Picture 2"/>
          <p:cNvPicPr>
            <a:picLocks noChangeAspect="1" noChangeArrowheads="1"/>
          </p:cNvPicPr>
          <p:nvPr/>
        </p:nvPicPr>
        <p:blipFill>
          <a:blip r:embed="rId2" cstate="print"/>
          <a:srcRect/>
          <a:stretch>
            <a:fillRect/>
          </a:stretch>
        </p:blipFill>
        <p:spPr bwMode="auto">
          <a:xfrm>
            <a:off x="179388" y="1125538"/>
            <a:ext cx="8713787" cy="54371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4A8336F-F9EE-4ECB-97AC-854A267E5211}" type="slidenum">
              <a:rPr lang="zh-TW" altLang="en-US"/>
              <a:pPr>
                <a:defRPr/>
              </a:pPr>
              <a:t>122</a:t>
            </a:fld>
            <a:endParaRPr lang="zh-TW" altLang="en-US"/>
          </a:p>
        </p:txBody>
      </p:sp>
    </p:spTree>
    <p:extLst>
      <p:ext uri="{BB962C8B-B14F-4D97-AF65-F5344CB8AC3E}">
        <p14:creationId xmlns:p14="http://schemas.microsoft.com/office/powerpoint/2010/main" val="1135692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123</a:t>
            </a:fld>
            <a:endParaRPr lang="zh-TW" altLang="en-US"/>
          </a:p>
        </p:txBody>
      </p:sp>
      <p:pic>
        <p:nvPicPr>
          <p:cNvPr id="5" name="圖片 4"/>
          <p:cNvPicPr>
            <a:picLocks noChangeAspect="1"/>
          </p:cNvPicPr>
          <p:nvPr/>
        </p:nvPicPr>
        <p:blipFill>
          <a:blip r:embed="rId3"/>
          <a:stretch>
            <a:fillRect/>
          </a:stretch>
        </p:blipFill>
        <p:spPr>
          <a:xfrm>
            <a:off x="1570026" y="116632"/>
            <a:ext cx="6003947" cy="4509120"/>
          </a:xfrm>
          <a:prstGeom prst="rect">
            <a:avLst/>
          </a:prstGeom>
        </p:spPr>
      </p:pic>
      <p:pic>
        <p:nvPicPr>
          <p:cNvPr id="6" name="圖片 5"/>
          <p:cNvPicPr>
            <a:picLocks noChangeAspect="1"/>
          </p:cNvPicPr>
          <p:nvPr/>
        </p:nvPicPr>
        <p:blipFill>
          <a:blip r:embed="rId4"/>
          <a:stretch>
            <a:fillRect/>
          </a:stretch>
        </p:blipFill>
        <p:spPr>
          <a:xfrm>
            <a:off x="1403648" y="4263681"/>
            <a:ext cx="6096000" cy="2457794"/>
          </a:xfrm>
          <a:prstGeom prst="rect">
            <a:avLst/>
          </a:prstGeom>
        </p:spPr>
      </p:pic>
    </p:spTree>
    <p:extLst>
      <p:ext uri="{BB962C8B-B14F-4D97-AF65-F5344CB8AC3E}">
        <p14:creationId xmlns:p14="http://schemas.microsoft.com/office/powerpoint/2010/main" val="26737003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solidFill>
                  <a:srgbClr val="FF0000"/>
                </a:solidFill>
                <a:latin typeface="Times New Roman" pitchFamily="18" charset="0"/>
                <a:cs typeface="Times New Roman" pitchFamily="18" charset="0"/>
              </a:rPr>
              <a:t>3.7 Global Optimization</a:t>
            </a:r>
            <a:endParaRPr lang="zh-TW" altLang="en-US" b="1" dirty="0">
              <a:solidFill>
                <a:srgbClr val="FF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124</a:t>
            </a:fld>
            <a:endParaRPr lang="zh-TW" altLang="en-US"/>
          </a:p>
        </p:txBody>
      </p:sp>
    </p:spTree>
    <p:extLst>
      <p:ext uri="{BB962C8B-B14F-4D97-AF65-F5344CB8AC3E}">
        <p14:creationId xmlns:p14="http://schemas.microsoft.com/office/powerpoint/2010/main" val="2642278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r>
              <a:rPr lang="en-US" altLang="zh-TW" dirty="0"/>
              <a:t>3.7.1 Regularization (1/6)</a:t>
            </a:r>
            <a:endParaRPr lang="zh-TW" altLang="en-US" dirty="0"/>
          </a:p>
        </p:txBody>
      </p:sp>
      <p:sp>
        <p:nvSpPr>
          <p:cNvPr id="48131" name="內容版面配置區 2"/>
          <p:cNvSpPr>
            <a:spLocks noGrp="1"/>
          </p:cNvSpPr>
          <p:nvPr>
            <p:ph idx="1"/>
          </p:nvPr>
        </p:nvSpPr>
        <p:spPr>
          <a:xfrm>
            <a:off x="457200" y="1600200"/>
            <a:ext cx="8229600" cy="4525963"/>
          </a:xfrm>
        </p:spPr>
        <p:txBody>
          <a:bodyPr/>
          <a:lstStyle/>
          <a:p>
            <a:r>
              <a:rPr lang="en-US" altLang="zh-TW" dirty="0">
                <a:latin typeface="Times New Roman" pitchFamily="18" charset="0"/>
                <a:cs typeface="Times New Roman" pitchFamily="18" charset="0"/>
              </a:rPr>
              <a:t>Finding a smooth surface that passes through (or near) a set of measured data points.</a:t>
            </a:r>
          </a:p>
          <a:p>
            <a:r>
              <a:rPr lang="en-US" altLang="zh-TW" dirty="0">
                <a:latin typeface="Times New Roman" pitchFamily="18" charset="0"/>
                <a:cs typeface="Times New Roman" pitchFamily="18" charset="0"/>
              </a:rPr>
              <a:t>Such a problem is described as </a:t>
            </a:r>
            <a:r>
              <a:rPr lang="en-US" altLang="zh-TW" i="1" dirty="0">
                <a:latin typeface="Times New Roman" pitchFamily="18" charset="0"/>
                <a:cs typeface="Times New Roman" pitchFamily="18" charset="0"/>
              </a:rPr>
              <a:t>ill-posed</a:t>
            </a:r>
            <a:r>
              <a:rPr lang="en-US" altLang="zh-TW" dirty="0">
                <a:latin typeface="Times New Roman" pitchFamily="18" charset="0"/>
                <a:cs typeface="Times New Roman" pitchFamily="18" charset="0"/>
              </a:rPr>
              <a:t> because many possible surfaces can fit this data.</a:t>
            </a:r>
          </a:p>
          <a:p>
            <a:r>
              <a:rPr lang="en-US" altLang="zh-TW" dirty="0">
                <a:latin typeface="Times New Roman" pitchFamily="18" charset="0"/>
                <a:cs typeface="Times New Roman" pitchFamily="18" charset="0"/>
              </a:rPr>
              <a:t>Since small changes in the input can sometimes lead to large changes in the fit, such problems are also often </a:t>
            </a:r>
            <a:r>
              <a:rPr lang="en-US" altLang="zh-TW" i="1" dirty="0">
                <a:latin typeface="Times New Roman" pitchFamily="18" charset="0"/>
                <a:cs typeface="Times New Roman" pitchFamily="18" charset="0"/>
              </a:rPr>
              <a:t>ill-conditioned</a:t>
            </a:r>
            <a:r>
              <a:rPr lang="en-US" altLang="zh-TW" dirty="0">
                <a:latin typeface="Times New Roman" pitchFamily="18" charset="0"/>
                <a:cs typeface="Times New Roman" pitchFamily="18" charset="0"/>
              </a:rPr>
              <a:t>.</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7C3876F-9C81-4540-B505-34C73476640B}" type="slidenum">
              <a:rPr lang="zh-TW" altLang="en-US"/>
              <a:pPr>
                <a:defRPr/>
              </a:pPr>
              <a:t>125</a:t>
            </a:fld>
            <a:endParaRPr lang="zh-TW" altLang="en-US"/>
          </a:p>
        </p:txBody>
      </p:sp>
    </p:spTree>
    <p:extLst>
      <p:ext uri="{BB962C8B-B14F-4D97-AF65-F5344CB8AC3E}">
        <p14:creationId xmlns:p14="http://schemas.microsoft.com/office/powerpoint/2010/main" val="40691545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en-US" altLang="zh-TW" dirty="0"/>
              <a:t>3.7.1 Regularization (2/6) </a:t>
            </a:r>
            <a:endParaRPr lang="zh-TW" altLang="en-US" dirty="0"/>
          </a:p>
        </p:txBody>
      </p:sp>
      <p:sp>
        <p:nvSpPr>
          <p:cNvPr id="47107" name="內容版面配置區 2"/>
          <p:cNvSpPr>
            <a:spLocks noGrp="1"/>
          </p:cNvSpPr>
          <p:nvPr>
            <p:ph idx="1"/>
          </p:nvPr>
        </p:nvSpPr>
        <p:spPr/>
        <p:txBody>
          <a:bodyPr/>
          <a:lstStyle/>
          <a:p>
            <a:endParaRPr lang="zh-TW" altLang="en-US"/>
          </a:p>
        </p:txBody>
      </p:sp>
      <p:pic>
        <p:nvPicPr>
          <p:cNvPr id="47108" name="Picture 2"/>
          <p:cNvPicPr>
            <a:picLocks noChangeAspect="1" noChangeArrowheads="1"/>
          </p:cNvPicPr>
          <p:nvPr/>
        </p:nvPicPr>
        <p:blipFill>
          <a:blip r:embed="rId3" cstate="print"/>
          <a:srcRect/>
          <a:stretch>
            <a:fillRect/>
          </a:stretch>
        </p:blipFill>
        <p:spPr bwMode="auto">
          <a:xfrm>
            <a:off x="134938" y="1700213"/>
            <a:ext cx="8693150" cy="41052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9E8F478-089C-4FD7-AEE6-E048FA49A91B}" type="slidenum">
              <a:rPr lang="zh-TW" altLang="en-US"/>
              <a:pPr>
                <a:defRPr/>
              </a:pPr>
              <a:t>126</a:t>
            </a:fld>
            <a:endParaRPr lang="zh-TW" altLang="en-US"/>
          </a:p>
        </p:txBody>
      </p:sp>
    </p:spTree>
    <p:extLst>
      <p:ext uri="{BB962C8B-B14F-4D97-AF65-F5344CB8AC3E}">
        <p14:creationId xmlns:p14="http://schemas.microsoft.com/office/powerpoint/2010/main" val="30823422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en-US" altLang="zh-TW"/>
              <a:t>3.7.1 Regularization (3/6)</a:t>
            </a:r>
            <a:endParaRPr lang="zh-TW" altLang="en-US"/>
          </a:p>
        </p:txBody>
      </p:sp>
      <p:sp>
        <p:nvSpPr>
          <p:cNvPr id="49155" name="內容版面配置區 2"/>
          <p:cNvSpPr>
            <a:spLocks noGrp="1"/>
          </p:cNvSpPr>
          <p:nvPr>
            <p:ph idx="1"/>
          </p:nvPr>
        </p:nvSpPr>
        <p:spPr/>
        <p:txBody>
          <a:bodyPr/>
          <a:lstStyle/>
          <a:p>
            <a:r>
              <a:rPr lang="en-US" altLang="zh-TW" dirty="0">
                <a:latin typeface="Times New Roman" pitchFamily="18" charset="0"/>
                <a:cs typeface="Times New Roman" pitchFamily="18" charset="0"/>
              </a:rPr>
              <a:t>Since we are trying to recover the unknown function </a:t>
            </a:r>
            <a:r>
              <a:rPr lang="en-US" altLang="zh-TW" i="1" dirty="0">
                <a:latin typeface="Times New Roman" pitchFamily="18" charset="0"/>
                <a:cs typeface="Times New Roman" pitchFamily="18" charset="0"/>
              </a:rPr>
              <a:t>f</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x</a:t>
            </a:r>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y</a:t>
            </a:r>
            <a:r>
              <a:rPr lang="en-US" altLang="zh-TW" dirty="0">
                <a:latin typeface="Times New Roman" pitchFamily="18" charset="0"/>
                <a:cs typeface="Times New Roman" pitchFamily="18" charset="0"/>
              </a:rPr>
              <a:t>) from which the data point 	</a:t>
            </a:r>
          </a:p>
          <a:p>
            <a:pPr>
              <a:buNone/>
            </a:pPr>
            <a:r>
              <a:rPr lang="en-US" altLang="zh-TW" i="1" dirty="0">
                <a:latin typeface="Times New Roman" pitchFamily="18" charset="0"/>
                <a:cs typeface="Times New Roman" pitchFamily="18" charset="0"/>
              </a:rPr>
              <a:t>	d</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x</a:t>
            </a:r>
            <a:r>
              <a:rPr lang="en-US" altLang="zh-TW" i="1" baseline="-25000" dirty="0">
                <a:latin typeface="Times New Roman" pitchFamily="18" charset="0"/>
                <a:cs typeface="Times New Roman" pitchFamily="18" charset="0"/>
              </a:rPr>
              <a:t>i</a:t>
            </a:r>
            <a:r>
              <a:rPr lang="en-US" altLang="zh-TW" i="1" dirty="0">
                <a:latin typeface="Times New Roman" pitchFamily="18" charset="0"/>
                <a:cs typeface="Times New Roman" pitchFamily="18" charset="0"/>
              </a:rPr>
              <a:t>, </a:t>
            </a:r>
            <a:r>
              <a:rPr lang="en-US" altLang="zh-TW" i="1" dirty="0" err="1">
                <a:latin typeface="Times New Roman" pitchFamily="18" charset="0"/>
                <a:cs typeface="Times New Roman" pitchFamily="18" charset="0"/>
              </a:rPr>
              <a:t>y</a:t>
            </a:r>
            <a:r>
              <a:rPr lang="en-US" altLang="zh-TW" i="1" baseline="-25000" dirty="0" err="1">
                <a:latin typeface="Times New Roman" pitchFamily="18" charset="0"/>
                <a:cs typeface="Times New Roman" pitchFamily="18" charset="0"/>
              </a:rPr>
              <a:t>i</a:t>
            </a:r>
            <a:r>
              <a:rPr lang="en-US" altLang="zh-TW" dirty="0">
                <a:latin typeface="Times New Roman" pitchFamily="18" charset="0"/>
                <a:cs typeface="Times New Roman" pitchFamily="18" charset="0"/>
              </a:rPr>
              <a:t>) were sampled, such problems are also often called </a:t>
            </a:r>
            <a:r>
              <a:rPr lang="en-US" altLang="zh-TW" i="1" dirty="0">
                <a:solidFill>
                  <a:srgbClr val="FF0000"/>
                </a:solidFill>
                <a:latin typeface="Times New Roman" pitchFamily="18" charset="0"/>
                <a:cs typeface="Times New Roman" pitchFamily="18" charset="0"/>
              </a:rPr>
              <a:t>inverse problems</a:t>
            </a:r>
            <a:r>
              <a:rPr lang="en-US" altLang="zh-TW" dirty="0">
                <a:solidFill>
                  <a:srgbClr val="FF0000"/>
                </a:solidFill>
                <a:latin typeface="Times New Roman" pitchFamily="18" charset="0"/>
                <a:cs typeface="Times New Roman" pitchFamily="18" charset="0"/>
              </a:rPr>
              <a:t>.</a:t>
            </a:r>
          </a:p>
          <a:p>
            <a:r>
              <a:rPr lang="en-US" altLang="zh-TW" dirty="0">
                <a:latin typeface="Times New Roman" pitchFamily="18" charset="0"/>
                <a:cs typeface="Times New Roman" pitchFamily="18" charset="0"/>
              </a:rPr>
              <a:t>Many computer vision tasks can be viewed as inverse problems, since we are trying to recover a full description of the 3D world from a limited set of images.</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A42AEB45-EDD8-4F04-95C1-F708F6DEB1FF}" type="slidenum">
              <a:rPr lang="zh-TW" altLang="en-US"/>
              <a:pPr>
                <a:defRPr/>
              </a:pPr>
              <a:t>127</a:t>
            </a:fld>
            <a:endParaRPr lang="zh-TW" altLang="en-US"/>
          </a:p>
        </p:txBody>
      </p:sp>
    </p:spTree>
    <p:extLst>
      <p:ext uri="{BB962C8B-B14F-4D97-AF65-F5344CB8AC3E}">
        <p14:creationId xmlns:p14="http://schemas.microsoft.com/office/powerpoint/2010/main" val="13824490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r>
              <a:rPr lang="en-US" altLang="zh-TW"/>
              <a:t>3.7.1 Regularization (4/6)</a:t>
            </a:r>
            <a:endParaRPr lang="zh-TW" altLang="en-US"/>
          </a:p>
        </p:txBody>
      </p:sp>
      <p:sp>
        <p:nvSpPr>
          <p:cNvPr id="50179"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In order to quantify what it means to find a </a:t>
            </a:r>
            <a:r>
              <a:rPr lang="en-US" altLang="zh-TW" sz="2800" i="1" dirty="0">
                <a:latin typeface="Times New Roman" pitchFamily="18" charset="0"/>
                <a:cs typeface="Times New Roman" pitchFamily="18" charset="0"/>
              </a:rPr>
              <a:t>smooth</a:t>
            </a:r>
            <a:r>
              <a:rPr lang="en-US" altLang="zh-TW" sz="2800" dirty="0">
                <a:latin typeface="Times New Roman" pitchFamily="18" charset="0"/>
                <a:cs typeface="Times New Roman" pitchFamily="18" charset="0"/>
              </a:rPr>
              <a:t> solution, we can define a norm on the solution space.</a:t>
            </a:r>
          </a:p>
          <a:p>
            <a:r>
              <a:rPr lang="en-US" altLang="zh-TW" sz="2800" dirty="0">
                <a:latin typeface="Times New Roman" pitchFamily="18" charset="0"/>
                <a:cs typeface="Times New Roman" pitchFamily="18" charset="0"/>
              </a:rPr>
              <a:t>For one-dimensional functions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we can integrate the squared first derivative of the function,</a:t>
            </a:r>
          </a:p>
          <a:p>
            <a:endParaRPr lang="en-US" altLang="zh-TW" sz="2800" dirty="0">
              <a:latin typeface="Times New Roman" pitchFamily="18" charset="0"/>
              <a:cs typeface="Times New Roman" pitchFamily="18" charset="0"/>
            </a:endParaRPr>
          </a:p>
          <a:p>
            <a:pPr>
              <a:buFont typeface="Arial" charset="0"/>
              <a:buNone/>
            </a:pPr>
            <a:r>
              <a:rPr lang="en-US" altLang="zh-TW" sz="2800" dirty="0">
                <a:latin typeface="Times New Roman" pitchFamily="18" charset="0"/>
                <a:cs typeface="Times New Roman" pitchFamily="18" charset="0"/>
              </a:rPr>
              <a:t>	or perhaps integrate the squared second derivative,</a:t>
            </a:r>
          </a:p>
          <a:p>
            <a:pPr>
              <a:buFont typeface="Arial" charset="0"/>
              <a:buNone/>
            </a:pPr>
            <a:endParaRPr lang="en-US" altLang="zh-TW" sz="2800" dirty="0">
              <a:latin typeface="Times New Roman" pitchFamily="18" charset="0"/>
              <a:cs typeface="Times New Roman" pitchFamily="18" charset="0"/>
            </a:endParaRPr>
          </a:p>
          <a:p>
            <a:pPr>
              <a:buFont typeface="Arial" charset="0"/>
              <a:buNone/>
            </a:pPr>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0423D18-CE53-4777-B35C-C12F32CBAC13}" type="slidenum">
              <a:rPr lang="zh-TW" altLang="en-US"/>
              <a:pPr>
                <a:defRPr/>
              </a:pPr>
              <a:t>128</a:t>
            </a:fld>
            <a:endParaRPr lang="zh-TW" altLang="en-US"/>
          </a:p>
        </p:txBody>
      </p:sp>
      <p:pic>
        <p:nvPicPr>
          <p:cNvPr id="50181" name="Picture 2"/>
          <p:cNvPicPr>
            <a:picLocks noChangeAspect="1" noChangeArrowheads="1"/>
          </p:cNvPicPr>
          <p:nvPr/>
        </p:nvPicPr>
        <p:blipFill>
          <a:blip r:embed="rId2" cstate="print"/>
          <a:srcRect/>
          <a:stretch>
            <a:fillRect/>
          </a:stretch>
        </p:blipFill>
        <p:spPr bwMode="auto">
          <a:xfrm>
            <a:off x="971550" y="3454400"/>
            <a:ext cx="2087563" cy="695325"/>
          </a:xfrm>
          <a:prstGeom prst="rect">
            <a:avLst/>
          </a:prstGeom>
          <a:noFill/>
          <a:ln w="9525">
            <a:noFill/>
            <a:miter lim="800000"/>
            <a:headEnd/>
            <a:tailEnd/>
          </a:ln>
        </p:spPr>
      </p:pic>
      <p:pic>
        <p:nvPicPr>
          <p:cNvPr id="50182" name="Picture 3"/>
          <p:cNvPicPr>
            <a:picLocks noChangeAspect="1" noChangeArrowheads="1"/>
          </p:cNvPicPr>
          <p:nvPr/>
        </p:nvPicPr>
        <p:blipFill>
          <a:blip r:embed="rId3" cstate="print"/>
          <a:srcRect/>
          <a:stretch>
            <a:fillRect/>
          </a:stretch>
        </p:blipFill>
        <p:spPr bwMode="auto">
          <a:xfrm>
            <a:off x="971550" y="4581525"/>
            <a:ext cx="2232025" cy="698500"/>
          </a:xfrm>
          <a:prstGeom prst="rect">
            <a:avLst/>
          </a:prstGeom>
          <a:noFill/>
          <a:ln w="9525">
            <a:noFill/>
            <a:miter lim="800000"/>
            <a:headEnd/>
            <a:tailEnd/>
          </a:ln>
        </p:spPr>
      </p:pic>
    </p:spTree>
    <p:extLst>
      <p:ext uri="{BB962C8B-B14F-4D97-AF65-F5344CB8AC3E}">
        <p14:creationId xmlns:p14="http://schemas.microsoft.com/office/powerpoint/2010/main" val="14673455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r>
              <a:rPr lang="en-US" altLang="zh-TW"/>
              <a:t>3.7.1 Regularization (5/6)</a:t>
            </a:r>
            <a:endParaRPr lang="zh-TW" altLang="en-US"/>
          </a:p>
        </p:txBody>
      </p:sp>
      <p:sp>
        <p:nvSpPr>
          <p:cNvPr id="3" name="內容版面配置區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altLang="zh-TW" sz="2800" dirty="0">
                <a:latin typeface="Times New Roman" pitchFamily="18" charset="0"/>
                <a:cs typeface="Times New Roman" pitchFamily="18" charset="0"/>
              </a:rPr>
              <a:t>In two dimensions, the corresponding smoothness </a:t>
            </a:r>
            <a:r>
              <a:rPr lang="en-US" altLang="zh-TW" sz="2800" dirty="0" err="1">
                <a:latin typeface="Times New Roman" pitchFamily="18" charset="0"/>
                <a:cs typeface="Times New Roman" pitchFamily="18" charset="0"/>
              </a:rPr>
              <a:t>functionals</a:t>
            </a:r>
            <a:r>
              <a:rPr lang="en-US" altLang="zh-TW" sz="2800" dirty="0">
                <a:latin typeface="Times New Roman" pitchFamily="18" charset="0"/>
                <a:cs typeface="Times New Roman" pitchFamily="18" charset="0"/>
              </a:rPr>
              <a:t> are</a:t>
            </a: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endParaRPr lang="en-US" altLang="zh-TW" sz="2800" dirty="0">
              <a:latin typeface="Times New Roman" pitchFamily="18" charset="0"/>
              <a:cs typeface="Times New Roman" pitchFamily="18" charset="0"/>
            </a:endParaRPr>
          </a:p>
          <a:p>
            <a:pPr fontAlgn="auto">
              <a:spcAft>
                <a:spcPts val="0"/>
              </a:spcAft>
              <a:buFont typeface="Arial" pitchFamily="34" charset="0"/>
              <a:buChar char="•"/>
              <a:defRPr/>
            </a:pPr>
            <a:r>
              <a:rPr lang="en-US" altLang="zh-TW" sz="2800" dirty="0">
                <a:latin typeface="Times New Roman" pitchFamily="18" charset="0"/>
                <a:cs typeface="Times New Roman" pitchFamily="18" charset="0"/>
              </a:rPr>
              <a:t>The first derivative norm is often called the </a:t>
            </a:r>
            <a:r>
              <a:rPr lang="en-US" altLang="zh-TW" sz="2800" i="1" dirty="0">
                <a:latin typeface="Times New Roman" pitchFamily="18" charset="0"/>
                <a:cs typeface="Times New Roman" pitchFamily="18" charset="0"/>
              </a:rPr>
              <a:t>membrane</a:t>
            </a:r>
            <a:r>
              <a:rPr lang="en-US" altLang="zh-TW" sz="2800" dirty="0">
                <a:latin typeface="Times New Roman" pitchFamily="18" charset="0"/>
                <a:cs typeface="Times New Roman" pitchFamily="18" charset="0"/>
              </a:rPr>
              <a:t>, since interpolating a set of data points using this measure results in a tent-like structure.</a:t>
            </a:r>
          </a:p>
          <a:p>
            <a:pPr fontAlgn="auto">
              <a:spcAft>
                <a:spcPts val="0"/>
              </a:spcAft>
              <a:buFont typeface="Arial" pitchFamily="34" charset="0"/>
              <a:buChar char="•"/>
              <a:defRPr/>
            </a:pPr>
            <a:r>
              <a:rPr lang="en-US" altLang="zh-TW" sz="2800" dirty="0">
                <a:latin typeface="Times New Roman" pitchFamily="18" charset="0"/>
                <a:cs typeface="Times New Roman" pitchFamily="18" charset="0"/>
              </a:rPr>
              <a:t>The second-order norm is called the </a:t>
            </a:r>
            <a:r>
              <a:rPr lang="en-US" altLang="zh-TW" sz="2800" i="1" dirty="0">
                <a:latin typeface="Times New Roman" pitchFamily="18" charset="0"/>
                <a:cs typeface="Times New Roman" pitchFamily="18" charset="0"/>
              </a:rPr>
              <a:t>thin-plate </a:t>
            </a:r>
            <a:r>
              <a:rPr lang="en-US" altLang="zh-TW" sz="2800" i="1" dirty="0" err="1">
                <a:latin typeface="Times New Roman" pitchFamily="18" charset="0"/>
                <a:cs typeface="Times New Roman" pitchFamily="18" charset="0"/>
              </a:rPr>
              <a:t>spline</a:t>
            </a:r>
            <a:r>
              <a:rPr lang="en-US" altLang="zh-TW" sz="2800" dirty="0">
                <a:latin typeface="Times New Roman" pitchFamily="18" charset="0"/>
                <a:cs typeface="Times New Roman" pitchFamily="18" charset="0"/>
              </a:rPr>
              <a:t>, since it approximates the behavior of thin plates (e.g., flexible steel) under small deformations.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F1C4953A-CFEA-4AD8-9FE1-54A7A974B287}" type="slidenum">
              <a:rPr lang="zh-TW" altLang="en-US"/>
              <a:pPr>
                <a:defRPr/>
              </a:pPr>
              <a:t>129</a:t>
            </a:fld>
            <a:endParaRPr lang="zh-TW" altLang="en-US"/>
          </a:p>
        </p:txBody>
      </p:sp>
      <p:pic>
        <p:nvPicPr>
          <p:cNvPr id="51205" name="Picture 2"/>
          <p:cNvPicPr>
            <a:picLocks noChangeAspect="1" noChangeArrowheads="1"/>
          </p:cNvPicPr>
          <p:nvPr/>
        </p:nvPicPr>
        <p:blipFill>
          <a:blip r:embed="rId3" cstate="print"/>
          <a:srcRect/>
          <a:stretch>
            <a:fillRect/>
          </a:stretch>
        </p:blipFill>
        <p:spPr bwMode="auto">
          <a:xfrm>
            <a:off x="827088" y="2345060"/>
            <a:ext cx="7058025" cy="723900"/>
          </a:xfrm>
          <a:prstGeom prst="rect">
            <a:avLst/>
          </a:prstGeom>
          <a:noFill/>
          <a:ln w="9525">
            <a:noFill/>
            <a:miter lim="800000"/>
            <a:headEnd/>
            <a:tailEnd/>
          </a:ln>
        </p:spPr>
      </p:pic>
      <p:pic>
        <p:nvPicPr>
          <p:cNvPr id="51206" name="Picture 3"/>
          <p:cNvPicPr>
            <a:picLocks noChangeAspect="1" noChangeArrowheads="1"/>
          </p:cNvPicPr>
          <p:nvPr/>
        </p:nvPicPr>
        <p:blipFill>
          <a:blip r:embed="rId4" cstate="print"/>
          <a:srcRect/>
          <a:stretch>
            <a:fillRect/>
          </a:stretch>
        </p:blipFill>
        <p:spPr bwMode="auto">
          <a:xfrm>
            <a:off x="827088" y="3068960"/>
            <a:ext cx="5915025" cy="671190"/>
          </a:xfrm>
          <a:prstGeom prst="rect">
            <a:avLst/>
          </a:prstGeom>
          <a:noFill/>
          <a:ln w="9525">
            <a:noFill/>
            <a:miter lim="800000"/>
            <a:headEnd/>
            <a:tailEnd/>
          </a:ln>
        </p:spPr>
      </p:pic>
    </p:spTree>
    <p:extLst>
      <p:ext uri="{BB962C8B-B14F-4D97-AF65-F5344CB8AC3E}">
        <p14:creationId xmlns:p14="http://schemas.microsoft.com/office/powerpoint/2010/main" val="318084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標題 1"/>
          <p:cNvSpPr txBox="1">
            <a:spLocks noGrp="1"/>
          </p:cNvSpPr>
          <p:nvPr>
            <p:ph type="title"/>
          </p:nvPr>
        </p:nvSpPr>
        <p:spPr>
          <a:prstGeom prst="rect">
            <a:avLst/>
          </a:prstGeom>
        </p:spPr>
        <p:txBody>
          <a:bodyPr/>
          <a:lstStyle>
            <a:lvl1pPr>
              <a:defRPr sz="3900"/>
            </a:lvl1pPr>
          </a:lstStyle>
          <a:p>
            <a:r>
              <a:t>3.1.3 Compositing and Matting (3/4)</a:t>
            </a:r>
          </a:p>
        </p:txBody>
      </p:sp>
      <p:sp>
        <p:nvSpPr>
          <p:cNvPr id="166" name="內容版面配置區 2"/>
          <p:cNvSpPr txBox="1">
            <a:spLocks noGrp="1"/>
          </p:cNvSpPr>
          <p:nvPr>
            <p:ph type="body" idx="1"/>
          </p:nvPr>
        </p:nvSpPr>
        <p:spPr>
          <a:xfrm>
            <a:off x="457200" y="1600200"/>
            <a:ext cx="8229600" cy="4525963"/>
          </a:xfrm>
          <a:prstGeom prst="rect">
            <a:avLst/>
          </a:prstGeom>
        </p:spPr>
        <p:txBody>
          <a:bodyPr/>
          <a:lstStyle>
            <a:lvl1pPr marL="0" indent="0">
              <a:buSzTx/>
              <a:buNone/>
            </a:lvl1pPr>
          </a:lstStyle>
          <a:p>
            <a:r>
              <a:rPr dirty="0"/>
              <a:t> </a:t>
            </a:r>
          </a:p>
        </p:txBody>
      </p:sp>
      <p:pic>
        <p:nvPicPr>
          <p:cNvPr id="167" name="Picture 3" descr="Picture 3"/>
          <p:cNvPicPr>
            <a:picLocks noChangeAspect="1"/>
          </p:cNvPicPr>
          <p:nvPr/>
        </p:nvPicPr>
        <p:blipFill>
          <a:blip r:embed="rId3">
            <a:extLst/>
          </a:blip>
          <a:stretch>
            <a:fillRect/>
          </a:stretch>
        </p:blipFill>
        <p:spPr>
          <a:xfrm>
            <a:off x="278588" y="3429000"/>
            <a:ext cx="8408212" cy="2888829"/>
          </a:xfrm>
          <a:prstGeom prst="rect">
            <a:avLst/>
          </a:prstGeom>
          <a:ln w="12700">
            <a:miter lim="400000"/>
          </a:ln>
        </p:spPr>
      </p:pic>
      <p:sp>
        <p:nvSpPr>
          <p:cNvPr id="168" name="投影片編號版面配置區 5"/>
          <p:cNvSpPr txBox="1">
            <a:spLocks noGrp="1"/>
          </p:cNvSpPr>
          <p:nvPr>
            <p:ph type="sldNum" sz="quarter" idx="2"/>
          </p:nvPr>
        </p:nvSpPr>
        <p:spPr>
          <a:xfrm>
            <a:off x="8172400" y="6404293"/>
            <a:ext cx="514401" cy="2323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altLang="zh-TW" smtClean="0"/>
              <a:t>13</a:t>
            </a:fld>
            <a:endParaRPr dirty="0"/>
          </a:p>
        </p:txBody>
      </p:sp>
      <p:pic>
        <p:nvPicPr>
          <p:cNvPr id="169" name="圖片 4" descr="圖片 4"/>
          <p:cNvPicPr>
            <a:picLocks noChangeAspect="1"/>
          </p:cNvPicPr>
          <p:nvPr/>
        </p:nvPicPr>
        <p:blipFill>
          <a:blip r:embed="rId4">
            <a:extLst/>
          </a:blip>
          <a:stretch>
            <a:fillRect/>
          </a:stretch>
        </p:blipFill>
        <p:spPr>
          <a:xfrm>
            <a:off x="3095167" y="2918521"/>
            <a:ext cx="2953666" cy="568301"/>
          </a:xfrm>
          <a:prstGeom prst="rect">
            <a:avLst/>
          </a:prstGeom>
          <a:ln w="12700">
            <a:miter lim="400000"/>
          </a:ln>
        </p:spPr>
      </p:pic>
      <p:sp>
        <p:nvSpPr>
          <p:cNvPr id="170" name="Alpha-matted color image…"/>
          <p:cNvSpPr txBox="1"/>
          <p:nvPr/>
        </p:nvSpPr>
        <p:spPr>
          <a:xfrm>
            <a:off x="84479" y="1411492"/>
            <a:ext cx="8691627" cy="1318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600"/>
              </a:spcBef>
              <a:buSzPct val="100000"/>
              <a:buFont typeface="Arial"/>
              <a:buChar char="•"/>
              <a:defRPr sz="2800">
                <a:latin typeface="Times New Roman"/>
                <a:ea typeface="Times New Roman"/>
                <a:cs typeface="Times New Roman"/>
                <a:sym typeface="Times New Roman"/>
              </a:defRPr>
            </a:pPr>
            <a:r>
              <a:rPr dirty="0"/>
              <a:t>Alpha-matted color image </a:t>
            </a:r>
          </a:p>
          <a:p>
            <a:pPr marL="742950" lvl="1" indent="-285750">
              <a:spcBef>
                <a:spcPts val="500"/>
              </a:spcBef>
              <a:buSzPct val="100000"/>
              <a:buFont typeface="Arial"/>
              <a:buChar char="–"/>
              <a:defRPr sz="2400">
                <a:latin typeface="Times New Roman"/>
                <a:ea typeface="Times New Roman"/>
                <a:cs typeface="Times New Roman"/>
                <a:sym typeface="Times New Roman"/>
              </a:defRPr>
            </a:pPr>
            <a:r>
              <a:rPr dirty="0"/>
              <a:t>Pixels within the object are fully opaque (</a:t>
            </a:r>
            <a:r>
              <a:rPr i="1" dirty="0"/>
              <a:t>α</a:t>
            </a:r>
            <a:r>
              <a:rPr dirty="0"/>
              <a:t>= 1), while pixels fully outside the object (Background) are transparent (</a:t>
            </a:r>
            <a:r>
              <a:rPr i="1" dirty="0"/>
              <a:t>α</a:t>
            </a:r>
            <a:r>
              <a:rPr dirty="0"/>
              <a:t>= 0).</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r>
              <a:rPr lang="en-US" altLang="zh-TW"/>
              <a:t>3.7.1 Regularization (6/6)</a:t>
            </a:r>
            <a:endParaRPr lang="zh-TW" altLang="en-US"/>
          </a:p>
        </p:txBody>
      </p:sp>
      <p:sp>
        <p:nvSpPr>
          <p:cNvPr id="52227" name="內容版面配置區 2"/>
          <p:cNvSpPr>
            <a:spLocks noGrp="1"/>
          </p:cNvSpPr>
          <p:nvPr>
            <p:ph idx="1"/>
          </p:nvPr>
        </p:nvSpPr>
        <p:spPr>
          <a:xfrm>
            <a:off x="457200" y="1484313"/>
            <a:ext cx="8229600" cy="4641850"/>
          </a:xfrm>
        </p:spPr>
        <p:txBody>
          <a:bodyPr/>
          <a:lstStyle/>
          <a:p>
            <a:r>
              <a:rPr lang="en-US" altLang="zh-TW" sz="2800" dirty="0">
                <a:latin typeface="Times New Roman" pitchFamily="18" charset="0"/>
                <a:cs typeface="Times New Roman" pitchFamily="18" charset="0"/>
              </a:rPr>
              <a:t>For scattered data interpolation, the data term measures the distance between the function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a set of data points </a:t>
            </a:r>
            <a:r>
              <a:rPr lang="en-US" altLang="zh-TW" sz="2800" i="1" dirty="0">
                <a:latin typeface="Times New Roman" pitchFamily="18" charset="0"/>
                <a:cs typeface="Times New Roman" pitchFamily="18" charset="0"/>
              </a:rPr>
              <a:t>d</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d</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i="1" baseline="-25000" dirty="0">
                <a:latin typeface="Times New Roman" pitchFamily="18" charset="0"/>
                <a:cs typeface="Times New Roman" pitchFamily="18" charset="0"/>
              </a:rPr>
              <a:t>i</a:t>
            </a:r>
            <a:r>
              <a:rPr lang="en-US" altLang="zh-TW" sz="2800" dirty="0">
                <a:latin typeface="Times New Roman" pitchFamily="18" charset="0"/>
                <a:cs typeface="Times New Roman" pitchFamily="18" charset="0"/>
              </a:rPr>
              <a:t>)</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obtain a global energy that can be minimized, the two energy terms are usually added together,</a:t>
            </a:r>
          </a:p>
          <a:p>
            <a:endParaRPr lang="en-US" altLang="zh-TW" sz="2800" dirty="0">
              <a:latin typeface="Times New Roman" pitchFamily="18" charset="0"/>
              <a:cs typeface="Times New Roman" pitchFamily="18" charset="0"/>
            </a:endParaRP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130</a:t>
            </a:fld>
            <a:endParaRPr lang="zh-TW" altLang="en-US"/>
          </a:p>
        </p:txBody>
      </p:sp>
      <p:pic>
        <p:nvPicPr>
          <p:cNvPr id="52229" name="Picture 2"/>
          <p:cNvPicPr>
            <a:picLocks noChangeAspect="1" noChangeArrowheads="1"/>
          </p:cNvPicPr>
          <p:nvPr/>
        </p:nvPicPr>
        <p:blipFill>
          <a:blip r:embed="rId3" cstate="print"/>
          <a:srcRect/>
          <a:stretch>
            <a:fillRect/>
          </a:stretch>
        </p:blipFill>
        <p:spPr bwMode="auto">
          <a:xfrm>
            <a:off x="857250" y="2944813"/>
            <a:ext cx="3067050" cy="771525"/>
          </a:xfrm>
          <a:prstGeom prst="rect">
            <a:avLst/>
          </a:prstGeom>
          <a:noFill/>
          <a:ln w="9525">
            <a:noFill/>
            <a:miter lim="800000"/>
            <a:headEnd/>
            <a:tailEnd/>
          </a:ln>
        </p:spPr>
      </p:pic>
      <p:pic>
        <p:nvPicPr>
          <p:cNvPr id="52230" name="Picture 3"/>
          <p:cNvPicPr>
            <a:picLocks noChangeAspect="1" noChangeArrowheads="1"/>
          </p:cNvPicPr>
          <p:nvPr/>
        </p:nvPicPr>
        <p:blipFill>
          <a:blip r:embed="rId4" cstate="print"/>
          <a:srcRect/>
          <a:stretch>
            <a:fillRect/>
          </a:stretch>
        </p:blipFill>
        <p:spPr bwMode="auto">
          <a:xfrm>
            <a:off x="755650" y="3508375"/>
            <a:ext cx="4133850" cy="857250"/>
          </a:xfrm>
          <a:prstGeom prst="rect">
            <a:avLst/>
          </a:prstGeom>
          <a:noFill/>
          <a:ln w="9525">
            <a:noFill/>
            <a:miter lim="800000"/>
            <a:headEnd/>
            <a:tailEnd/>
          </a:ln>
        </p:spPr>
      </p:pic>
      <p:pic>
        <p:nvPicPr>
          <p:cNvPr id="52231" name="Picture 4"/>
          <p:cNvPicPr>
            <a:picLocks noChangeAspect="1" noChangeArrowheads="1"/>
          </p:cNvPicPr>
          <p:nvPr/>
        </p:nvPicPr>
        <p:blipFill>
          <a:blip r:embed="rId5" cstate="print"/>
          <a:srcRect/>
          <a:stretch>
            <a:fillRect/>
          </a:stretch>
        </p:blipFill>
        <p:spPr bwMode="auto">
          <a:xfrm>
            <a:off x="827088" y="5300663"/>
            <a:ext cx="1771650" cy="571500"/>
          </a:xfrm>
          <a:prstGeom prst="rect">
            <a:avLst/>
          </a:prstGeom>
          <a:noFill/>
          <a:ln w="9525">
            <a:noFill/>
            <a:miter lim="800000"/>
            <a:headEnd/>
            <a:tailEnd/>
          </a:ln>
        </p:spPr>
      </p:pic>
      <p:pic>
        <p:nvPicPr>
          <p:cNvPr id="3" name="圖片 2"/>
          <p:cNvPicPr>
            <a:picLocks noChangeAspect="1"/>
          </p:cNvPicPr>
          <p:nvPr/>
        </p:nvPicPr>
        <p:blipFill>
          <a:blip r:embed="rId6"/>
          <a:stretch>
            <a:fillRect/>
          </a:stretch>
        </p:blipFill>
        <p:spPr>
          <a:xfrm>
            <a:off x="857250" y="5988050"/>
            <a:ext cx="314325" cy="276225"/>
          </a:xfrm>
          <a:prstGeom prst="rect">
            <a:avLst/>
          </a:prstGeom>
        </p:spPr>
      </p:pic>
      <p:pic>
        <p:nvPicPr>
          <p:cNvPr id="5" name="圖片 4"/>
          <p:cNvPicPr>
            <a:picLocks noChangeAspect="1"/>
          </p:cNvPicPr>
          <p:nvPr/>
        </p:nvPicPr>
        <p:blipFill>
          <a:blip r:embed="rId7"/>
          <a:stretch>
            <a:fillRect/>
          </a:stretch>
        </p:blipFill>
        <p:spPr>
          <a:xfrm>
            <a:off x="890587" y="6356350"/>
            <a:ext cx="247650" cy="314325"/>
          </a:xfrm>
          <a:prstGeom prst="rect">
            <a:avLst/>
          </a:prstGeom>
        </p:spPr>
      </p:pic>
      <p:sp>
        <p:nvSpPr>
          <p:cNvPr id="6" name="文字方塊 5"/>
          <p:cNvSpPr txBox="1"/>
          <p:nvPr/>
        </p:nvSpPr>
        <p:spPr>
          <a:xfrm>
            <a:off x="1085833" y="5939988"/>
            <a:ext cx="2190023" cy="369332"/>
          </a:xfrm>
          <a:prstGeom prst="rect">
            <a:avLst/>
          </a:prstGeom>
          <a:noFill/>
        </p:spPr>
        <p:txBody>
          <a:bodyPr wrap="none" rtlCol="0">
            <a:spAutoFit/>
          </a:bodyPr>
          <a:lstStyle/>
          <a:p>
            <a:r>
              <a:rPr lang="en-US" altLang="zh-TW" dirty="0"/>
              <a:t>:</a:t>
            </a:r>
            <a:r>
              <a:rPr lang="zh-TW" altLang="en-US" dirty="0"/>
              <a:t> </a:t>
            </a:r>
            <a:r>
              <a:rPr lang="en-US" altLang="zh-TW" dirty="0"/>
              <a:t>smoothness penalty</a:t>
            </a:r>
            <a:endParaRPr lang="zh-TW" altLang="en-US" dirty="0"/>
          </a:p>
        </p:txBody>
      </p:sp>
      <p:sp>
        <p:nvSpPr>
          <p:cNvPr id="7" name="文字方塊 6"/>
          <p:cNvSpPr txBox="1"/>
          <p:nvPr/>
        </p:nvSpPr>
        <p:spPr>
          <a:xfrm>
            <a:off x="1073297" y="6309320"/>
            <a:ext cx="2629438" cy="369332"/>
          </a:xfrm>
          <a:prstGeom prst="rect">
            <a:avLst/>
          </a:prstGeom>
          <a:noFill/>
        </p:spPr>
        <p:txBody>
          <a:bodyPr wrap="none" rtlCol="0">
            <a:spAutoFit/>
          </a:bodyPr>
          <a:lstStyle/>
          <a:p>
            <a:r>
              <a:rPr lang="en-US" altLang="zh-TW" dirty="0"/>
              <a:t>:</a:t>
            </a:r>
            <a:r>
              <a:rPr lang="zh-TW" altLang="en-US" dirty="0"/>
              <a:t> </a:t>
            </a:r>
            <a:r>
              <a:rPr lang="en-US" altLang="zh-TW" dirty="0"/>
              <a:t>regularization parameter</a:t>
            </a:r>
            <a:endParaRPr lang="zh-TW" altLang="en-US" dirty="0"/>
          </a:p>
        </p:txBody>
      </p:sp>
    </p:spTree>
    <p:extLst>
      <p:ext uri="{BB962C8B-B14F-4D97-AF65-F5344CB8AC3E}">
        <p14:creationId xmlns:p14="http://schemas.microsoft.com/office/powerpoint/2010/main" val="32886265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r>
              <a:rPr lang="en-US" altLang="zh-TW"/>
              <a:t>3.7.1 Regularization (6/6)</a:t>
            </a:r>
            <a:endParaRPr lang="zh-TW" altLang="en-US"/>
          </a:p>
        </p:txBody>
      </p:sp>
      <p:sp>
        <p:nvSpPr>
          <p:cNvPr id="52227" name="內容版面配置區 2"/>
          <p:cNvSpPr>
            <a:spLocks noGrp="1"/>
          </p:cNvSpPr>
          <p:nvPr>
            <p:ph idx="1"/>
          </p:nvPr>
        </p:nvSpPr>
        <p:spPr>
          <a:xfrm>
            <a:off x="457200" y="1484313"/>
            <a:ext cx="8229600" cy="4641850"/>
          </a:xfrm>
        </p:spPr>
        <p:txBody>
          <a:bodyPr/>
          <a:lstStyle/>
          <a:p>
            <a:r>
              <a:rPr lang="en-US" altLang="zh-TW" sz="2800" dirty="0">
                <a:latin typeface="Times New Roman" pitchFamily="18" charset="0"/>
                <a:cs typeface="Times New Roman" pitchFamily="18" charset="0"/>
              </a:rPr>
              <a:t>For scattered data interpolation, the data term measures the distance between the function </a:t>
            </a:r>
            <a:r>
              <a:rPr lang="en-US" altLang="zh-TW" sz="2800" i="1" dirty="0">
                <a:latin typeface="Times New Roman" pitchFamily="18" charset="0"/>
                <a:cs typeface="Times New Roman" pitchFamily="18" charset="0"/>
              </a:rPr>
              <a:t>f</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a set of data points </a:t>
            </a:r>
            <a:r>
              <a:rPr lang="en-US" altLang="zh-TW" sz="2800" i="1" dirty="0">
                <a:latin typeface="Times New Roman" pitchFamily="18" charset="0"/>
                <a:cs typeface="Times New Roman" pitchFamily="18" charset="0"/>
              </a:rPr>
              <a:t>d</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d</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x</a:t>
            </a:r>
            <a:r>
              <a:rPr lang="en-US" altLang="zh-TW" sz="2800" i="1" baseline="-25000" dirty="0">
                <a:latin typeface="Times New Roman" pitchFamily="18" charset="0"/>
                <a:cs typeface="Times New Roman" pitchFamily="18" charset="0"/>
              </a:rPr>
              <a:t>i </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y</a:t>
            </a:r>
            <a:r>
              <a:rPr lang="en-US" altLang="zh-TW" sz="2800" i="1" baseline="-25000" dirty="0">
                <a:latin typeface="Times New Roman" pitchFamily="18" charset="0"/>
                <a:cs typeface="Times New Roman" pitchFamily="18" charset="0"/>
              </a:rPr>
              <a:t>i</a:t>
            </a:r>
            <a:r>
              <a:rPr lang="en-US" altLang="zh-TW" sz="2800" dirty="0">
                <a:latin typeface="Times New Roman" pitchFamily="18" charset="0"/>
                <a:cs typeface="Times New Roman" pitchFamily="18" charset="0"/>
              </a:rPr>
              <a:t>)</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obtain a global energy that can be minimized, the two energy terms are usually added together,</a:t>
            </a:r>
          </a:p>
          <a:p>
            <a:endParaRPr lang="en-US" altLang="zh-TW" sz="2800" dirty="0">
              <a:latin typeface="Times New Roman" pitchFamily="18" charset="0"/>
              <a:cs typeface="Times New Roman" pitchFamily="18" charset="0"/>
            </a:endParaRP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131</a:t>
            </a:fld>
            <a:endParaRPr lang="zh-TW" altLang="en-US"/>
          </a:p>
        </p:txBody>
      </p:sp>
      <p:pic>
        <p:nvPicPr>
          <p:cNvPr id="52229" name="Picture 2"/>
          <p:cNvPicPr>
            <a:picLocks noChangeAspect="1" noChangeArrowheads="1"/>
          </p:cNvPicPr>
          <p:nvPr/>
        </p:nvPicPr>
        <p:blipFill>
          <a:blip r:embed="rId3" cstate="print"/>
          <a:srcRect/>
          <a:stretch>
            <a:fillRect/>
          </a:stretch>
        </p:blipFill>
        <p:spPr bwMode="auto">
          <a:xfrm>
            <a:off x="857250" y="2944813"/>
            <a:ext cx="3067050" cy="771525"/>
          </a:xfrm>
          <a:prstGeom prst="rect">
            <a:avLst/>
          </a:prstGeom>
          <a:noFill/>
          <a:ln w="9525">
            <a:noFill/>
            <a:miter lim="800000"/>
            <a:headEnd/>
            <a:tailEnd/>
          </a:ln>
        </p:spPr>
      </p:pic>
      <p:pic>
        <p:nvPicPr>
          <p:cNvPr id="52230" name="Picture 3"/>
          <p:cNvPicPr>
            <a:picLocks noChangeAspect="1" noChangeArrowheads="1"/>
          </p:cNvPicPr>
          <p:nvPr/>
        </p:nvPicPr>
        <p:blipFill>
          <a:blip r:embed="rId4" cstate="print"/>
          <a:srcRect/>
          <a:stretch>
            <a:fillRect/>
          </a:stretch>
        </p:blipFill>
        <p:spPr bwMode="auto">
          <a:xfrm>
            <a:off x="755650" y="3508375"/>
            <a:ext cx="4133850" cy="857250"/>
          </a:xfrm>
          <a:prstGeom prst="rect">
            <a:avLst/>
          </a:prstGeom>
          <a:noFill/>
          <a:ln w="9525">
            <a:noFill/>
            <a:miter lim="800000"/>
            <a:headEnd/>
            <a:tailEnd/>
          </a:ln>
        </p:spPr>
      </p:pic>
      <p:pic>
        <p:nvPicPr>
          <p:cNvPr id="52231" name="Picture 4"/>
          <p:cNvPicPr>
            <a:picLocks noChangeAspect="1" noChangeArrowheads="1"/>
          </p:cNvPicPr>
          <p:nvPr/>
        </p:nvPicPr>
        <p:blipFill>
          <a:blip r:embed="rId5" cstate="print"/>
          <a:srcRect/>
          <a:stretch>
            <a:fillRect/>
          </a:stretch>
        </p:blipFill>
        <p:spPr bwMode="auto">
          <a:xfrm>
            <a:off x="827088" y="5300663"/>
            <a:ext cx="1771650" cy="571500"/>
          </a:xfrm>
          <a:prstGeom prst="rect">
            <a:avLst/>
          </a:prstGeom>
          <a:noFill/>
          <a:ln w="9525">
            <a:noFill/>
            <a:miter lim="800000"/>
            <a:headEnd/>
            <a:tailEnd/>
          </a:ln>
        </p:spPr>
      </p:pic>
      <p:pic>
        <p:nvPicPr>
          <p:cNvPr id="3" name="圖片 2"/>
          <p:cNvPicPr>
            <a:picLocks noChangeAspect="1"/>
          </p:cNvPicPr>
          <p:nvPr/>
        </p:nvPicPr>
        <p:blipFill>
          <a:blip r:embed="rId6"/>
          <a:stretch>
            <a:fillRect/>
          </a:stretch>
        </p:blipFill>
        <p:spPr>
          <a:xfrm>
            <a:off x="857250" y="5988050"/>
            <a:ext cx="314325" cy="276225"/>
          </a:xfrm>
          <a:prstGeom prst="rect">
            <a:avLst/>
          </a:prstGeom>
        </p:spPr>
      </p:pic>
      <p:pic>
        <p:nvPicPr>
          <p:cNvPr id="5" name="圖片 4"/>
          <p:cNvPicPr>
            <a:picLocks noChangeAspect="1"/>
          </p:cNvPicPr>
          <p:nvPr/>
        </p:nvPicPr>
        <p:blipFill>
          <a:blip r:embed="rId7"/>
          <a:stretch>
            <a:fillRect/>
          </a:stretch>
        </p:blipFill>
        <p:spPr>
          <a:xfrm>
            <a:off x="890587" y="6356350"/>
            <a:ext cx="247650" cy="314325"/>
          </a:xfrm>
          <a:prstGeom prst="rect">
            <a:avLst/>
          </a:prstGeom>
        </p:spPr>
      </p:pic>
      <p:sp>
        <p:nvSpPr>
          <p:cNvPr id="6" name="文字方塊 5"/>
          <p:cNvSpPr txBox="1"/>
          <p:nvPr/>
        </p:nvSpPr>
        <p:spPr>
          <a:xfrm>
            <a:off x="1085833" y="5939988"/>
            <a:ext cx="2190023" cy="369332"/>
          </a:xfrm>
          <a:prstGeom prst="rect">
            <a:avLst/>
          </a:prstGeom>
          <a:noFill/>
        </p:spPr>
        <p:txBody>
          <a:bodyPr wrap="none" rtlCol="0">
            <a:spAutoFit/>
          </a:bodyPr>
          <a:lstStyle/>
          <a:p>
            <a:r>
              <a:rPr lang="en-US" altLang="zh-TW" dirty="0"/>
              <a:t>:</a:t>
            </a:r>
            <a:r>
              <a:rPr lang="zh-TW" altLang="en-US" dirty="0"/>
              <a:t> </a:t>
            </a:r>
            <a:r>
              <a:rPr lang="en-US" altLang="zh-TW" dirty="0"/>
              <a:t>smoothness penalty</a:t>
            </a:r>
            <a:endParaRPr lang="zh-TW" altLang="en-US" dirty="0"/>
          </a:p>
        </p:txBody>
      </p:sp>
      <p:sp>
        <p:nvSpPr>
          <p:cNvPr id="7" name="文字方塊 6"/>
          <p:cNvSpPr txBox="1"/>
          <p:nvPr/>
        </p:nvSpPr>
        <p:spPr>
          <a:xfrm>
            <a:off x="1073297" y="6309320"/>
            <a:ext cx="2629438" cy="369332"/>
          </a:xfrm>
          <a:prstGeom prst="rect">
            <a:avLst/>
          </a:prstGeom>
          <a:noFill/>
        </p:spPr>
        <p:txBody>
          <a:bodyPr wrap="none" rtlCol="0">
            <a:spAutoFit/>
          </a:bodyPr>
          <a:lstStyle/>
          <a:p>
            <a:r>
              <a:rPr lang="en-US" altLang="zh-TW" dirty="0"/>
              <a:t>:</a:t>
            </a:r>
            <a:r>
              <a:rPr lang="zh-TW" altLang="en-US" dirty="0"/>
              <a:t> </a:t>
            </a:r>
            <a:r>
              <a:rPr lang="en-US" altLang="zh-TW" dirty="0"/>
              <a:t>regularization parameter</a:t>
            </a:r>
            <a:endParaRPr lang="zh-TW" altLang="en-US" dirty="0"/>
          </a:p>
        </p:txBody>
      </p:sp>
    </p:spTree>
    <p:extLst>
      <p:ext uri="{BB962C8B-B14F-4D97-AF65-F5344CB8AC3E}">
        <p14:creationId xmlns:p14="http://schemas.microsoft.com/office/powerpoint/2010/main" val="27682923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lstStyle/>
          <a:p>
            <a:r>
              <a:rPr lang="en-US" altLang="zh-TW"/>
              <a:t>Term Project</a:t>
            </a:r>
            <a:endParaRPr lang="zh-TW" altLang="en-US"/>
          </a:p>
        </p:txBody>
      </p:sp>
      <p:sp>
        <p:nvSpPr>
          <p:cNvPr id="63491" name="內容版面配置區 2"/>
          <p:cNvSpPr>
            <a:spLocks noGrp="1"/>
          </p:cNvSpPr>
          <p:nvPr>
            <p:ph idx="1"/>
          </p:nvPr>
        </p:nvSpPr>
        <p:spPr/>
        <p:txBody>
          <a:bodyPr/>
          <a:lstStyle/>
          <a:p>
            <a:r>
              <a:rPr lang="en-US" altLang="zh-TW" dirty="0">
                <a:latin typeface="Times New Roman" pitchFamily="18" charset="0"/>
                <a:cs typeface="Times New Roman" pitchFamily="18" charset="0"/>
              </a:rPr>
              <a:t>Tentative term project problems: Exercises in textbook, (30%) total grade:</a:t>
            </a:r>
          </a:p>
          <a:p>
            <a:r>
              <a:rPr lang="en-US" altLang="zh-TW" dirty="0">
                <a:latin typeface="Times New Roman" pitchFamily="18" charset="0"/>
                <a:cs typeface="Times New Roman" pitchFamily="18" charset="0"/>
              </a:rPr>
              <a:t>Submit one page in English explaining method, steps, expected results </a:t>
            </a:r>
          </a:p>
          <a:p>
            <a:r>
              <a:rPr lang="en-US" altLang="zh-TW" dirty="0">
                <a:latin typeface="Times New Roman" pitchFamily="18" charset="0"/>
                <a:cs typeface="Times New Roman" pitchFamily="18" charset="0"/>
              </a:rPr>
              <a:t>Submit report in a month: April 9</a:t>
            </a:r>
          </a:p>
          <a:p>
            <a:r>
              <a:rPr lang="en-US" altLang="zh-TW" dirty="0">
                <a:latin typeface="Times New Roman" pitchFamily="18" charset="0"/>
                <a:cs typeface="Times New Roman" pitchFamily="18" charset="0"/>
              </a:rPr>
              <a:t>Report progress every other week</a:t>
            </a:r>
          </a:p>
          <a:p>
            <a:r>
              <a:rPr lang="en-US" altLang="zh-TW" dirty="0">
                <a:latin typeface="Times New Roman" pitchFamily="18" charset="0"/>
                <a:cs typeface="Times New Roman" pitchFamily="18" charset="0"/>
              </a:rPr>
              <a:t>All right to be the same problem with Master’s thesis</a:t>
            </a:r>
          </a:p>
        </p:txBody>
      </p:sp>
    </p:spTree>
    <p:extLst>
      <p:ext uri="{BB962C8B-B14F-4D97-AF65-F5344CB8AC3E}">
        <p14:creationId xmlns:p14="http://schemas.microsoft.com/office/powerpoint/2010/main" val="40596205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p:txBody>
          <a:bodyPr/>
          <a:lstStyle/>
          <a:p>
            <a:endParaRPr lang="zh-TW" altLang="en-US"/>
          </a:p>
        </p:txBody>
      </p:sp>
      <p:sp>
        <p:nvSpPr>
          <p:cNvPr id="64515" name="內容版面配置區 2"/>
          <p:cNvSpPr>
            <a:spLocks noGrp="1"/>
          </p:cNvSpPr>
          <p:nvPr>
            <p:ph idx="1"/>
          </p:nvPr>
        </p:nvSpPr>
        <p:spPr/>
        <p:txBody>
          <a:bodyPr/>
          <a:lstStyle/>
          <a:p>
            <a:r>
              <a:rPr lang="en-US" altLang="zh-TW">
                <a:latin typeface="Times New Roman" pitchFamily="18" charset="0"/>
                <a:cs typeface="Times New Roman" pitchFamily="18" charset="0"/>
              </a:rPr>
              <a:t>Objective: a working prototype with new, original, novel ideas</a:t>
            </a:r>
          </a:p>
          <a:p>
            <a:r>
              <a:rPr lang="en-US" altLang="zh-TW">
                <a:latin typeface="Times New Roman" pitchFamily="18" charset="0"/>
                <a:cs typeface="Times New Roman" pitchFamily="18" charset="0"/>
              </a:rPr>
              <a:t>Objective: not just literature survey</a:t>
            </a:r>
          </a:p>
          <a:p>
            <a:r>
              <a:rPr lang="en-US" altLang="zh-TW">
                <a:latin typeface="Times New Roman" pitchFamily="18" charset="0"/>
                <a:cs typeface="Times New Roman" pitchFamily="18" charset="0"/>
              </a:rPr>
              <a:t>Objective: not just straightforward implementation of existing algorithms</a:t>
            </a:r>
          </a:p>
          <a:p>
            <a:r>
              <a:rPr lang="en-US" altLang="zh-TW">
                <a:latin typeface="Times New Roman" pitchFamily="18" charset="0"/>
                <a:cs typeface="Times New Roman" pitchFamily="18" charset="0"/>
              </a:rPr>
              <a:t>Objective: all right to modify existing algorithms</a:t>
            </a:r>
            <a:endParaRPr lang="zh-TW" altLang="en-US">
              <a:latin typeface="Times New Roman" pitchFamily="18" charset="0"/>
              <a:cs typeface="Times New Roman" pitchFamily="18" charset="0"/>
            </a:endParaRPr>
          </a:p>
        </p:txBody>
      </p:sp>
    </p:spTree>
    <p:extLst>
      <p:ext uri="{BB962C8B-B14F-4D97-AF65-F5344CB8AC3E}">
        <p14:creationId xmlns:p14="http://schemas.microsoft.com/office/powerpoint/2010/main" val="1527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3.1.3 Compositing and Matting (4/4)</a:t>
            </a:r>
            <a:endParaRPr lang="zh-TW" altLang="en-US" dirty="0"/>
          </a:p>
        </p:txBody>
      </p:sp>
      <p:pic>
        <p:nvPicPr>
          <p:cNvPr id="78851" name="Picture 3"/>
          <p:cNvPicPr>
            <a:picLocks noChangeAspect="1" noChangeArrowheads="1"/>
          </p:cNvPicPr>
          <p:nvPr/>
        </p:nvPicPr>
        <p:blipFill>
          <a:blip r:embed="rId3" cstate="print"/>
          <a:srcRect/>
          <a:stretch>
            <a:fillRect/>
          </a:stretch>
        </p:blipFill>
        <p:spPr bwMode="auto">
          <a:xfrm>
            <a:off x="107504" y="1971674"/>
            <a:ext cx="8896988" cy="307972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14</a:t>
            </a:fld>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7120"/>
            <a:ext cx="8229600" cy="1143000"/>
          </a:xfrm>
        </p:spPr>
        <p:txBody>
          <a:bodyPr/>
          <a:lstStyle/>
          <a:p>
            <a:r>
              <a:rPr lang="en-US" altLang="zh-TW" dirty="0"/>
              <a:t>3.1.4 Histogram Equalization</a:t>
            </a:r>
            <a:endParaRPr lang="zh-TW" altLang="en-US" dirty="0"/>
          </a:p>
        </p:txBody>
      </p:sp>
      <p:sp>
        <p:nvSpPr>
          <p:cNvPr id="3" name="內容版面配置區 2"/>
          <p:cNvSpPr>
            <a:spLocks noGrp="1"/>
          </p:cNvSpPr>
          <p:nvPr>
            <p:ph idx="1"/>
          </p:nvPr>
        </p:nvSpPr>
        <p:spPr>
          <a:xfrm>
            <a:off x="251520" y="2335003"/>
            <a:ext cx="5109620" cy="3197927"/>
          </a:xfrm>
        </p:spPr>
        <p:txBody>
          <a:bodyPr>
            <a:normAutofit/>
          </a:bodyPr>
          <a:lstStyle/>
          <a:p>
            <a:pPr>
              <a:lnSpc>
                <a:spcPct val="250000"/>
              </a:lnSpc>
            </a:pPr>
            <a:r>
              <a:rPr lang="en-US" altLang="zh-TW" sz="2400" dirty="0">
                <a:latin typeface="Times New Roman" pitchFamily="18" charset="0"/>
                <a:cs typeface="Times New Roman" pitchFamily="18" charset="0"/>
              </a:rPr>
              <a:t>Find intensity mapping function </a:t>
            </a:r>
            <a:r>
              <a:rPr lang="en-US" altLang="zh-TW" sz="2400" i="1" dirty="0">
                <a:latin typeface="Times New Roman" pitchFamily="18" charset="0"/>
                <a:cs typeface="Times New Roman" pitchFamily="18" charset="0"/>
              </a:rPr>
              <a:t>f</a:t>
            </a:r>
            <a:r>
              <a:rPr lang="en-US" altLang="zh-TW" sz="2400" dirty="0">
                <a:latin typeface="Times New Roman" pitchFamily="18" charset="0"/>
                <a:cs typeface="Times New Roman" pitchFamily="18" charset="0"/>
              </a:rPr>
              <a:t>(</a:t>
            </a:r>
            <a:r>
              <a:rPr lang="en-US" altLang="zh-TW" sz="2400" i="1" dirty="0">
                <a:latin typeface="Times New Roman" pitchFamily="18" charset="0"/>
                <a:cs typeface="Times New Roman" pitchFamily="18" charset="0"/>
              </a:rPr>
              <a:t>I</a:t>
            </a:r>
            <a:r>
              <a:rPr lang="en-US" altLang="zh-TW" sz="2400" dirty="0">
                <a:latin typeface="Times New Roman" pitchFamily="18" charset="0"/>
                <a:cs typeface="Times New Roman" pitchFamily="18" charset="0"/>
              </a:rPr>
              <a:t>)</a:t>
            </a:r>
          </a:p>
          <a:p>
            <a:pPr>
              <a:lnSpc>
                <a:spcPct val="250000"/>
              </a:lnSpc>
            </a:pPr>
            <a:r>
              <a:rPr lang="en-US" altLang="zh-TW" sz="2400" dirty="0">
                <a:latin typeface="Times New Roman" pitchFamily="18" charset="0"/>
                <a:cs typeface="Times New Roman" pitchFamily="18" charset="0"/>
              </a:rPr>
              <a:t>Use </a:t>
            </a:r>
            <a:r>
              <a:rPr lang="en-US" altLang="zh-TW" sz="2400" dirty="0"/>
              <a:t>Histogram Equalization</a:t>
            </a:r>
            <a:r>
              <a:rPr lang="en-US" altLang="zh-TW" sz="2400" dirty="0">
                <a:latin typeface="Times New Roman" pitchFamily="18" charset="0"/>
                <a:cs typeface="Times New Roman" pitchFamily="18" charset="0"/>
              </a:rPr>
              <a:t> </a:t>
            </a:r>
          </a:p>
          <a:p>
            <a:pPr>
              <a:lnSpc>
                <a:spcPct val="250000"/>
              </a:lnSpc>
            </a:pPr>
            <a:r>
              <a:rPr lang="en-US" altLang="zh-TW" sz="2400" dirty="0">
                <a:latin typeface="Times New Roman" pitchFamily="18" charset="0"/>
                <a:cs typeface="Times New Roman" pitchFamily="18" charset="0"/>
              </a:rPr>
              <a:t>Flat histogram with high contrast</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15</a:t>
            </a:fld>
            <a:endParaRPr lang="zh-TW" altLang="en-US" dirty="0"/>
          </a:p>
        </p:txBody>
      </p:sp>
      <p:pic>
        <p:nvPicPr>
          <p:cNvPr id="4" name="圖片 3"/>
          <p:cNvPicPr>
            <a:picLocks noChangeAspect="1"/>
          </p:cNvPicPr>
          <p:nvPr/>
        </p:nvPicPr>
        <p:blipFill>
          <a:blip r:embed="rId3"/>
          <a:stretch>
            <a:fillRect/>
          </a:stretch>
        </p:blipFill>
        <p:spPr>
          <a:xfrm>
            <a:off x="5566820" y="2368963"/>
            <a:ext cx="3325660" cy="31300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xfrm>
            <a:off x="463162" y="274884"/>
            <a:ext cx="8229601" cy="1143001"/>
          </a:xfrm>
          <a:prstGeom prst="rect">
            <a:avLst/>
          </a:prstGeom>
        </p:spPr>
        <p:txBody>
          <a:bodyPr/>
          <a:lstStyle/>
          <a:p>
            <a:r>
              <a:rPr dirty="0"/>
              <a:t>3.1.4 Histogram Equalization</a:t>
            </a:r>
          </a:p>
        </p:txBody>
      </p:sp>
      <p:sp>
        <p:nvSpPr>
          <p:cNvPr id="184" name="投影片編號版面配置區 4"/>
          <p:cNvSpPr txBox="1">
            <a:spLocks noGrp="1"/>
          </p:cNvSpPr>
          <p:nvPr>
            <p:ph type="sldNum" sz="quarter" idx="2"/>
          </p:nvPr>
        </p:nvSpPr>
        <p:spPr>
          <a:xfrm>
            <a:off x="8244408" y="6404292"/>
            <a:ext cx="442393"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dirty="0"/>
          </a:p>
        </p:txBody>
      </p:sp>
      <p:sp>
        <p:nvSpPr>
          <p:cNvPr id="7" name="內容版面配置區 2">
            <a:extLst>
              <a:ext uri="{FF2B5EF4-FFF2-40B4-BE49-F238E27FC236}">
                <a16:creationId xmlns:a16="http://schemas.microsoft.com/office/drawing/2014/main" id="{3CDE8015-5D2B-4AA8-9344-BB0C19DABBB8}"/>
              </a:ext>
            </a:extLst>
          </p:cNvPr>
          <p:cNvSpPr>
            <a:spLocks noGrp="1"/>
          </p:cNvSpPr>
          <p:nvPr>
            <p:ph idx="1"/>
          </p:nvPr>
        </p:nvSpPr>
        <p:spPr>
          <a:xfrm>
            <a:off x="792142" y="1445413"/>
            <a:ext cx="7894658" cy="4359851"/>
          </a:xfrm>
        </p:spPr>
        <p:txBody>
          <a:bodyPr>
            <a:normAutofit fontScale="92500" lnSpcReduction="20000"/>
          </a:bodyPr>
          <a:lstStyle/>
          <a:p>
            <a:pPr>
              <a:lnSpc>
                <a:spcPct val="250000"/>
              </a:lnSpc>
            </a:pPr>
            <a:r>
              <a:rPr lang="en-US" altLang="zh-TW" sz="2400" dirty="0">
                <a:latin typeface="Times New Roman" pitchFamily="18" charset="0"/>
                <a:cs typeface="Times New Roman" pitchFamily="18" charset="0"/>
              </a:rPr>
              <a:t>Source Image -&gt; Histogram</a:t>
            </a:r>
          </a:p>
          <a:p>
            <a:pPr>
              <a:lnSpc>
                <a:spcPct val="250000"/>
              </a:lnSpc>
            </a:pPr>
            <a:r>
              <a:rPr lang="en-US" altLang="zh-TW" sz="2400" dirty="0">
                <a:latin typeface="Times New Roman" pitchFamily="18" charset="0"/>
                <a:cs typeface="Times New Roman" pitchFamily="18" charset="0"/>
              </a:rPr>
              <a:t>Use histogram to calculate PDF of each gray value.</a:t>
            </a:r>
          </a:p>
          <a:p>
            <a:pPr>
              <a:lnSpc>
                <a:spcPct val="250000"/>
              </a:lnSpc>
            </a:pPr>
            <a:r>
              <a:rPr lang="en-US" altLang="zh-TW" sz="2400" dirty="0">
                <a:latin typeface="Times New Roman" pitchFamily="18" charset="0"/>
                <a:cs typeface="Times New Roman" pitchFamily="18" charset="0"/>
              </a:rPr>
              <a:t>PDF-&gt;CDF</a:t>
            </a:r>
          </a:p>
          <a:p>
            <a:pPr>
              <a:lnSpc>
                <a:spcPct val="250000"/>
              </a:lnSpc>
            </a:pPr>
            <a:r>
              <a:rPr lang="en-US" altLang="zh-TW" sz="2400" dirty="0">
                <a:latin typeface="Times New Roman" pitchFamily="18" charset="0"/>
                <a:cs typeface="Times New Roman" pitchFamily="18" charset="0"/>
              </a:rPr>
              <a:t>Round value in CDF to make our table.</a:t>
            </a:r>
          </a:p>
          <a:p>
            <a:pPr>
              <a:lnSpc>
                <a:spcPct val="250000"/>
              </a:lnSpc>
            </a:pPr>
            <a:r>
              <a:rPr lang="en-US" altLang="zh-TW" sz="2400" dirty="0">
                <a:latin typeface="Times New Roman" pitchFamily="18" charset="0"/>
                <a:cs typeface="Times New Roman" pitchFamily="18" charset="0"/>
              </a:rPr>
              <a:t>Look up table.</a:t>
            </a:r>
          </a:p>
          <a:p>
            <a:pPr>
              <a:lnSpc>
                <a:spcPct val="250000"/>
              </a:lnSpc>
            </a:pPr>
            <a:endParaRPr lang="en-US" altLang="zh-TW" sz="24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xfrm>
            <a:off x="457199" y="116632"/>
            <a:ext cx="8229601" cy="1143001"/>
          </a:xfrm>
          <a:prstGeom prst="rect">
            <a:avLst/>
          </a:prstGeom>
        </p:spPr>
        <p:txBody>
          <a:bodyPr/>
          <a:lstStyle/>
          <a:p>
            <a:r>
              <a:rPr dirty="0"/>
              <a:t>3.1.4 Histogram Equalization</a:t>
            </a:r>
          </a:p>
        </p:txBody>
      </p:sp>
      <p:sp>
        <p:nvSpPr>
          <p:cNvPr id="184" name="投影片編號版面配置區 4"/>
          <p:cNvSpPr txBox="1">
            <a:spLocks noGrp="1"/>
          </p:cNvSpPr>
          <p:nvPr>
            <p:ph type="sldNum" sz="quarter" idx="2"/>
          </p:nvPr>
        </p:nvSpPr>
        <p:spPr>
          <a:xfrm>
            <a:off x="8244408" y="6404292"/>
            <a:ext cx="442393" cy="337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pic>
        <p:nvPicPr>
          <p:cNvPr id="185" name="螢幕快照 2020-03-11 下午5.16.26.png" descr="螢幕快照 2020-03-11 下午5.16.26.png"/>
          <p:cNvPicPr>
            <a:picLocks noChangeAspect="1"/>
          </p:cNvPicPr>
          <p:nvPr/>
        </p:nvPicPr>
        <p:blipFill>
          <a:blip r:embed="rId3">
            <a:extLst/>
          </a:blip>
          <a:srcRect t="13674" b="9952"/>
          <a:stretch>
            <a:fillRect/>
          </a:stretch>
        </p:blipFill>
        <p:spPr>
          <a:xfrm>
            <a:off x="457199" y="1265976"/>
            <a:ext cx="8229601" cy="5138316"/>
          </a:xfrm>
          <a:prstGeom prst="rect">
            <a:avLst/>
          </a:prstGeom>
          <a:ln w="12700">
            <a:miter lim="400000"/>
          </a:ln>
        </p:spPr>
      </p:pic>
    </p:spTree>
    <p:extLst>
      <p:ext uri="{BB962C8B-B14F-4D97-AF65-F5344CB8AC3E}">
        <p14:creationId xmlns:p14="http://schemas.microsoft.com/office/powerpoint/2010/main" val="295244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79874" name="Picture 2"/>
          <p:cNvPicPr>
            <a:picLocks noChangeAspect="1" noChangeArrowheads="1"/>
          </p:cNvPicPr>
          <p:nvPr/>
        </p:nvPicPr>
        <p:blipFill>
          <a:blip r:embed="rId2" cstate="print"/>
          <a:srcRect/>
          <a:stretch>
            <a:fillRect/>
          </a:stretch>
        </p:blipFill>
        <p:spPr bwMode="auto">
          <a:xfrm>
            <a:off x="107504" y="332656"/>
            <a:ext cx="8881936" cy="58555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18</a:t>
            </a:fld>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內容版面配置區 2"/>
          <p:cNvSpPr txBox="1">
            <a:spLocks noGrp="1"/>
          </p:cNvSpPr>
          <p:nvPr>
            <p:ph type="body" sz="half" idx="1"/>
          </p:nvPr>
        </p:nvSpPr>
        <p:spPr>
          <a:xfrm>
            <a:off x="457200" y="1500388"/>
            <a:ext cx="8229600" cy="2005203"/>
          </a:xfrm>
          <a:prstGeom prst="rect">
            <a:avLst/>
          </a:prstGeom>
        </p:spPr>
        <p:txBody>
          <a:bodyPr/>
          <a:lstStyle/>
          <a:p>
            <a:pPr marL="281177" indent="-281177" defTabSz="749808">
              <a:spcBef>
                <a:spcPts val="600"/>
              </a:spcBef>
              <a:defRPr sz="2624">
                <a:latin typeface="Times New Roman"/>
                <a:ea typeface="Times New Roman"/>
                <a:cs typeface="Times New Roman"/>
                <a:sym typeface="Times New Roman"/>
              </a:defRPr>
            </a:pPr>
            <a:r>
              <a:rPr dirty="0"/>
              <a:t>Subdivide the image into </a:t>
            </a:r>
            <a:r>
              <a:rPr i="1" dirty="0"/>
              <a:t>M</a:t>
            </a:r>
            <a:r>
              <a:rPr dirty="0"/>
              <a:t>×</a:t>
            </a:r>
            <a:r>
              <a:rPr i="1" dirty="0"/>
              <a:t>M</a:t>
            </a:r>
            <a:r>
              <a:rPr dirty="0"/>
              <a:t> pixel blocks and perform separate histogram equalization in each sub-block. </a:t>
            </a:r>
          </a:p>
          <a:p>
            <a:pPr marL="281177" indent="-281177" defTabSz="749808">
              <a:spcBef>
                <a:spcPts val="600"/>
              </a:spcBef>
              <a:defRPr sz="2624">
                <a:latin typeface="Times New Roman"/>
                <a:ea typeface="Times New Roman"/>
                <a:cs typeface="Times New Roman"/>
                <a:sym typeface="Times New Roman"/>
              </a:defRPr>
            </a:pPr>
            <a:r>
              <a:rPr dirty="0"/>
              <a:t>But the resulting image exhibits a lot of blocking artifacts, i.e., intensity discontinuities at block boundaries.</a:t>
            </a:r>
          </a:p>
        </p:txBody>
      </p:sp>
      <p:sp>
        <p:nvSpPr>
          <p:cNvPr id="194"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pic>
        <p:nvPicPr>
          <p:cNvPr id="195" name="Picture 2" descr="Picture 2"/>
          <p:cNvPicPr>
            <a:picLocks noChangeAspect="1"/>
          </p:cNvPicPr>
          <p:nvPr/>
        </p:nvPicPr>
        <p:blipFill>
          <a:blip r:embed="rId2">
            <a:extLst/>
          </a:blip>
          <a:stretch>
            <a:fillRect/>
          </a:stretch>
        </p:blipFill>
        <p:spPr>
          <a:xfrm>
            <a:off x="1457738" y="3832750"/>
            <a:ext cx="6228524" cy="2243416"/>
          </a:xfrm>
          <a:prstGeom prst="rect">
            <a:avLst/>
          </a:prstGeom>
          <a:ln w="12700">
            <a:miter lim="400000"/>
          </a:ln>
        </p:spPr>
      </p:pic>
      <p:sp>
        <p:nvSpPr>
          <p:cNvPr id="196" name="標題 1"/>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solidFill>
                  <a:srgbClr val="FF0000"/>
                </a:solidFill>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a:t>
            </a:fld>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One way to eliminate blocking artifacts is to use a </a:t>
            </a:r>
            <a:r>
              <a:rPr lang="en-US" altLang="zh-TW" sz="2800" i="1" dirty="0">
                <a:latin typeface="Times New Roman" pitchFamily="18" charset="0"/>
                <a:cs typeface="Times New Roman" pitchFamily="18" charset="0"/>
              </a:rPr>
              <a:t>moving window</a:t>
            </a:r>
            <a:r>
              <a:rPr lang="en-US" altLang="zh-TW" sz="2800" dirty="0">
                <a:latin typeface="Times New Roman" pitchFamily="18" charset="0"/>
                <a:cs typeface="Times New Roman" pitchFamily="18" charset="0"/>
              </a:rPr>
              <a:t>, i.e., to recompute the histogram for every </a:t>
            </a:r>
            <a:r>
              <a:rPr lang="en-US" altLang="zh-TW" sz="2800" i="1" dirty="0">
                <a:latin typeface="Times New Roman" pitchFamily="18" charset="0"/>
                <a:cs typeface="Times New Roman" pitchFamily="18" charset="0"/>
              </a:rPr>
              <a:t>M</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M</a:t>
            </a:r>
            <a:r>
              <a:rPr lang="en-US" altLang="zh-TW" sz="2800" dirty="0">
                <a:latin typeface="Times New Roman" pitchFamily="18" charset="0"/>
                <a:cs typeface="Times New Roman" pitchFamily="18" charset="0"/>
              </a:rPr>
              <a:t> block centered at each pixel.</a:t>
            </a:r>
          </a:p>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A more efficient approach is to compute non-overlapped block-based equalization functions as before, but to then smoothly interpolate the transfer functions as we move between blocks. This technique is known as </a:t>
            </a:r>
            <a:r>
              <a:rPr lang="en-US" altLang="zh-TW" sz="2800" i="1" dirty="0">
                <a:solidFill>
                  <a:srgbClr val="C00000"/>
                </a:solidFill>
                <a:latin typeface="Times New Roman" pitchFamily="18" charset="0"/>
                <a:cs typeface="Times New Roman" pitchFamily="18" charset="0"/>
              </a:rPr>
              <a:t>adaptive histogram equalization </a:t>
            </a:r>
            <a:r>
              <a:rPr lang="en-US" altLang="zh-TW" sz="2800" dirty="0">
                <a:solidFill>
                  <a:srgbClr val="C00000"/>
                </a:solidFill>
                <a:latin typeface="Times New Roman" pitchFamily="18" charset="0"/>
                <a:cs typeface="Times New Roman" pitchFamily="18" charset="0"/>
              </a:rPr>
              <a:t>(AHE).</a:t>
            </a:r>
            <a:endParaRPr lang="zh-TW" altLang="en-US" sz="2800" dirty="0">
              <a:solidFill>
                <a:srgbClr val="C0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20</a:t>
            </a:fld>
            <a:endParaRPr lang="zh-TW" altLang="en-US"/>
          </a:p>
        </p:txBody>
      </p:sp>
      <p:sp>
        <p:nvSpPr>
          <p:cNvPr id="9" name="標題 1">
            <a:extLst>
              <a:ext uri="{FF2B5EF4-FFF2-40B4-BE49-F238E27FC236}">
                <a16:creationId xmlns:a16="http://schemas.microsoft.com/office/drawing/2014/main" id="{5682D167-E47F-4DD0-81E9-8F112A10A08B}"/>
              </a:ext>
            </a:extLst>
          </p:cNvPr>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1"/>
            <a:ext cx="8229600" cy="4277072"/>
          </a:xfrm>
        </p:spPr>
        <p:txBody>
          <a:bodyPr>
            <a:normAutofit/>
          </a:bodyPr>
          <a:lstStyle/>
          <a:p>
            <a:r>
              <a:rPr lang="en-US" altLang="zh-TW" sz="2800" dirty="0">
                <a:solidFill>
                  <a:srgbClr val="C00000"/>
                </a:solidFill>
                <a:latin typeface="Times New Roman" pitchFamily="18" charset="0"/>
                <a:cs typeface="Times New Roman" pitchFamily="18" charset="0"/>
              </a:rPr>
              <a:t>Adaptive Histogram Equalization (AHE)</a:t>
            </a:r>
          </a:p>
          <a:p>
            <a:r>
              <a:rPr lang="en-US" altLang="zh-TW" sz="2800" dirty="0">
                <a:latin typeface="Times New Roman" pitchFamily="18" charset="0"/>
                <a:cs typeface="Times New Roman" pitchFamily="18" charset="0"/>
              </a:rPr>
              <a:t>The weighting function for a given pixel (</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can be computed as a function of its horizontal and vertical position (</a:t>
            </a:r>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a:t>
            </a:r>
            <a:r>
              <a:rPr lang="en-US" altLang="zh-TW" sz="2800" i="1" dirty="0">
                <a:latin typeface="Times New Roman" pitchFamily="18" charset="0"/>
                <a:cs typeface="Times New Roman" pitchFamily="18" charset="0"/>
              </a:rPr>
              <a:t> t</a:t>
            </a:r>
            <a:r>
              <a:rPr lang="en-US" altLang="zh-TW" sz="2800" dirty="0">
                <a:latin typeface="Times New Roman" pitchFamily="18" charset="0"/>
                <a:cs typeface="Times New Roman" pitchFamily="18" charset="0"/>
              </a:rPr>
              <a:t>) within a block.</a:t>
            </a:r>
          </a:p>
          <a:p>
            <a:r>
              <a:rPr lang="en-US" altLang="zh-TW" sz="2800" dirty="0">
                <a:latin typeface="Times New Roman" pitchFamily="18" charset="0"/>
                <a:cs typeface="Times New Roman" pitchFamily="18" charset="0"/>
              </a:rPr>
              <a:t>bilinear blending function</a:t>
            </a: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21</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845929" y="4005064"/>
            <a:ext cx="7840871" cy="576064"/>
          </a:xfrm>
          <a:prstGeom prst="rect">
            <a:avLst/>
          </a:prstGeom>
          <a:noFill/>
          <a:ln w="9525">
            <a:noFill/>
            <a:miter lim="800000"/>
            <a:headEnd/>
            <a:tailEnd/>
          </a:ln>
        </p:spPr>
      </p:pic>
      <p:sp>
        <p:nvSpPr>
          <p:cNvPr id="9" name="標題 1">
            <a:extLst>
              <a:ext uri="{FF2B5EF4-FFF2-40B4-BE49-F238E27FC236}">
                <a16:creationId xmlns:a16="http://schemas.microsoft.com/office/drawing/2014/main" id="{6F787F6F-0A38-4100-ACF5-FBD9C6457C55}"/>
              </a:ext>
            </a:extLst>
          </p:cNvPr>
          <p:cNvSpPr txBox="1">
            <a:spLocks noGrp="1"/>
          </p:cNvSpPr>
          <p:nvPr>
            <p:ph type="title"/>
          </p:nvPr>
        </p:nvSpPr>
        <p:spPr>
          <a:xfrm>
            <a:off x="228600" y="345239"/>
            <a:ext cx="8686800" cy="873190"/>
          </a:xfrm>
          <a:prstGeom prst="rect">
            <a:avLst/>
          </a:prstGeom>
        </p:spPr>
        <p:txBody>
          <a:bodyPr>
            <a:normAutofit/>
          </a:bodyPr>
          <a:lstStyle>
            <a:lvl1pPr defTabSz="722376">
              <a:defRPr sz="3081"/>
            </a:lvl1pPr>
          </a:lstStyle>
          <a:p>
            <a:r>
              <a:rPr sz="3600" dirty="0"/>
              <a:t>Locally Adaptive Histogram Equalization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22</a:t>
            </a:fld>
            <a:endParaRPr lang="zh-TW" altLang="en-US"/>
          </a:p>
        </p:txBody>
      </p:sp>
      <p:pic>
        <p:nvPicPr>
          <p:cNvPr id="5" name="圖片 4"/>
          <p:cNvPicPr>
            <a:picLocks noChangeAspect="1"/>
          </p:cNvPicPr>
          <p:nvPr/>
        </p:nvPicPr>
        <p:blipFill>
          <a:blip r:embed="rId2"/>
          <a:stretch>
            <a:fillRect/>
          </a:stretch>
        </p:blipFill>
        <p:spPr>
          <a:xfrm>
            <a:off x="1763688" y="404664"/>
            <a:ext cx="5340173" cy="5340173"/>
          </a:xfrm>
          <a:prstGeom prst="rect">
            <a:avLst/>
          </a:prstGeom>
        </p:spPr>
      </p:pic>
    </p:spTree>
    <p:extLst>
      <p:ext uri="{BB962C8B-B14F-4D97-AF65-F5344CB8AC3E}">
        <p14:creationId xmlns:p14="http://schemas.microsoft.com/office/powerpoint/2010/main" val="313159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830863525"/>
              </p:ext>
            </p:extLst>
          </p:nvPr>
        </p:nvGraphicFramePr>
        <p:xfrm>
          <a:off x="1259632" y="332656"/>
          <a:ext cx="6864423" cy="5904654"/>
        </p:xfrm>
        <a:graphic>
          <a:graphicData uri="http://schemas.openxmlformats.org/drawingml/2006/table">
            <a:tbl>
              <a:tblPr firstRow="1" bandRow="1">
                <a:tableStyleId>{5C22544A-7EE6-4342-B048-85BDC9FD1C3A}</a:tableStyleId>
              </a:tblPr>
              <a:tblGrid>
                <a:gridCol w="2288141">
                  <a:extLst>
                    <a:ext uri="{9D8B030D-6E8A-4147-A177-3AD203B41FA5}">
                      <a16:colId xmlns:a16="http://schemas.microsoft.com/office/drawing/2014/main" val="1621834484"/>
                    </a:ext>
                  </a:extLst>
                </a:gridCol>
                <a:gridCol w="2288141">
                  <a:extLst>
                    <a:ext uri="{9D8B030D-6E8A-4147-A177-3AD203B41FA5}">
                      <a16:colId xmlns:a16="http://schemas.microsoft.com/office/drawing/2014/main" val="990660610"/>
                    </a:ext>
                  </a:extLst>
                </a:gridCol>
                <a:gridCol w="2288141">
                  <a:extLst>
                    <a:ext uri="{9D8B030D-6E8A-4147-A177-3AD203B41FA5}">
                      <a16:colId xmlns:a16="http://schemas.microsoft.com/office/drawing/2014/main" val="3653206353"/>
                    </a:ext>
                  </a:extLst>
                </a:gridCol>
              </a:tblGrid>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922847450"/>
                  </a:ext>
                </a:extLst>
              </a:tr>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239628338"/>
                  </a:ext>
                </a:extLst>
              </a:tr>
              <a:tr h="1968218">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676396502"/>
                  </a:ext>
                </a:extLst>
              </a:tr>
            </a:tbl>
          </a:graphicData>
        </a:graphic>
      </p:graphicFrame>
      <p:sp>
        <p:nvSpPr>
          <p:cNvPr id="42" name="文字方塊 41"/>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23</a:t>
            </a:fld>
            <a:endParaRPr lang="zh-TW" altLang="en-US"/>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899918" y="119366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899918"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2339752"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4619835"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6903687"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6" name="文字方塊 15"/>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7" name="文字方塊 16"/>
          <p:cNvSpPr txBox="1"/>
          <p:nvPr/>
        </p:nvSpPr>
        <p:spPr>
          <a:xfrm>
            <a:off x="1927460" y="4859865"/>
            <a:ext cx="412292" cy="369332"/>
          </a:xfrm>
          <a:prstGeom prst="rect">
            <a:avLst/>
          </a:prstGeom>
          <a:noFill/>
        </p:spPr>
        <p:txBody>
          <a:bodyPr wrap="none" rtlCol="0">
            <a:spAutoFit/>
          </a:bodyPr>
          <a:lstStyle/>
          <a:p>
            <a:r>
              <a:rPr lang="en-US" altLang="zh-TW" i="1" dirty="0"/>
              <a:t>f</a:t>
            </a:r>
            <a:r>
              <a:rPr lang="en-US" altLang="zh-TW" baseline="-25000" dirty="0"/>
              <a:t>20</a:t>
            </a:r>
            <a:endParaRPr lang="zh-TW" altLang="en-US" baseline="-25000" dirty="0"/>
          </a:p>
        </p:txBody>
      </p:sp>
      <p:sp>
        <p:nvSpPr>
          <p:cNvPr id="18" name="文字方塊 17"/>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9" name="文字方塊 18"/>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sp>
        <p:nvSpPr>
          <p:cNvPr id="20" name="文字方塊 19"/>
          <p:cNvSpPr txBox="1"/>
          <p:nvPr/>
        </p:nvSpPr>
        <p:spPr>
          <a:xfrm>
            <a:off x="4211312" y="4861442"/>
            <a:ext cx="412292" cy="369332"/>
          </a:xfrm>
          <a:prstGeom prst="rect">
            <a:avLst/>
          </a:prstGeom>
          <a:noFill/>
        </p:spPr>
        <p:txBody>
          <a:bodyPr wrap="none" rtlCol="0">
            <a:spAutoFit/>
          </a:bodyPr>
          <a:lstStyle/>
          <a:p>
            <a:r>
              <a:rPr lang="en-US" altLang="zh-TW" i="1" dirty="0"/>
              <a:t>f</a:t>
            </a:r>
            <a:r>
              <a:rPr lang="en-US" altLang="zh-TW" baseline="-25000" dirty="0"/>
              <a:t>21</a:t>
            </a:r>
            <a:endParaRPr lang="zh-TW" altLang="en-US" baseline="-25000" dirty="0"/>
          </a:p>
        </p:txBody>
      </p:sp>
      <p:sp>
        <p:nvSpPr>
          <p:cNvPr id="21" name="文字方塊 20"/>
          <p:cNvSpPr txBox="1"/>
          <p:nvPr/>
        </p:nvSpPr>
        <p:spPr>
          <a:xfrm>
            <a:off x="6487626" y="820684"/>
            <a:ext cx="412292" cy="369332"/>
          </a:xfrm>
          <a:prstGeom prst="rect">
            <a:avLst/>
          </a:prstGeom>
          <a:noFill/>
        </p:spPr>
        <p:txBody>
          <a:bodyPr wrap="none" rtlCol="0">
            <a:spAutoFit/>
          </a:bodyPr>
          <a:lstStyle/>
          <a:p>
            <a:r>
              <a:rPr lang="en-US" altLang="zh-TW" i="1" dirty="0"/>
              <a:t>f</a:t>
            </a:r>
            <a:r>
              <a:rPr lang="en-US" altLang="zh-TW" baseline="-25000" dirty="0"/>
              <a:t>02</a:t>
            </a:r>
            <a:endParaRPr lang="zh-TW" altLang="en-US" baseline="-25000" dirty="0"/>
          </a:p>
        </p:txBody>
      </p:sp>
      <p:sp>
        <p:nvSpPr>
          <p:cNvPr id="22" name="文字方塊 21"/>
          <p:cNvSpPr txBox="1"/>
          <p:nvPr/>
        </p:nvSpPr>
        <p:spPr>
          <a:xfrm>
            <a:off x="6487626" y="2840275"/>
            <a:ext cx="412292" cy="369332"/>
          </a:xfrm>
          <a:prstGeom prst="rect">
            <a:avLst/>
          </a:prstGeom>
          <a:noFill/>
        </p:spPr>
        <p:txBody>
          <a:bodyPr wrap="none" rtlCol="0">
            <a:spAutoFit/>
          </a:bodyPr>
          <a:lstStyle/>
          <a:p>
            <a:r>
              <a:rPr lang="en-US" altLang="zh-TW" i="1" dirty="0"/>
              <a:t>f</a:t>
            </a:r>
            <a:r>
              <a:rPr lang="en-US" altLang="zh-TW" baseline="-25000" dirty="0"/>
              <a:t>12</a:t>
            </a:r>
            <a:endParaRPr lang="zh-TW" altLang="en-US" baseline="-25000" dirty="0"/>
          </a:p>
        </p:txBody>
      </p:sp>
      <p:sp>
        <p:nvSpPr>
          <p:cNvPr id="23" name="文字方塊 22"/>
          <p:cNvSpPr txBox="1"/>
          <p:nvPr/>
        </p:nvSpPr>
        <p:spPr>
          <a:xfrm>
            <a:off x="6487626" y="4859865"/>
            <a:ext cx="412292" cy="369332"/>
          </a:xfrm>
          <a:prstGeom prst="rect">
            <a:avLst/>
          </a:prstGeom>
          <a:noFill/>
        </p:spPr>
        <p:txBody>
          <a:bodyPr wrap="none" rtlCol="0">
            <a:spAutoFit/>
          </a:bodyPr>
          <a:lstStyle/>
          <a:p>
            <a:r>
              <a:rPr lang="en-US" altLang="zh-TW" i="1" dirty="0"/>
              <a:t>f</a:t>
            </a:r>
            <a:r>
              <a:rPr lang="en-US" altLang="zh-TW" baseline="-25000" dirty="0"/>
              <a:t>22</a:t>
            </a:r>
            <a:endParaRPr lang="zh-TW" altLang="en-US" baseline="-25000" dirty="0"/>
          </a:p>
        </p:txBody>
      </p:sp>
      <p:cxnSp>
        <p:nvCxnSpPr>
          <p:cNvPr id="25" name="直線接點 24"/>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26" name="橢圓 25"/>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26"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a:endCxn id="26"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a:stCxn id="26"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43" name="文字方塊 42"/>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46" name="直線接點 45"/>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直線接點 47"/>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直線接點 49"/>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直線接點 51"/>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接點 52"/>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直線接點 53"/>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55" name="文字方塊 54"/>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spTree>
    <p:extLst>
      <p:ext uri="{BB962C8B-B14F-4D97-AF65-F5344CB8AC3E}">
        <p14:creationId xmlns:p14="http://schemas.microsoft.com/office/powerpoint/2010/main" val="16602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24</a:t>
            </a:fld>
            <a:endParaRPr lang="zh-TW" altLang="en-US"/>
          </a:p>
        </p:txBody>
      </p:sp>
      <p:grpSp>
        <p:nvGrpSpPr>
          <p:cNvPr id="30" name="群組 29"/>
          <p:cNvGrpSpPr/>
          <p:nvPr/>
        </p:nvGrpSpPr>
        <p:grpSpPr>
          <a:xfrm>
            <a:off x="3149690" y="404664"/>
            <a:ext cx="2908625" cy="2536307"/>
            <a:chOff x="1858995" y="820684"/>
            <a:chExt cx="2908625" cy="2536307"/>
          </a:xfrm>
        </p:grpSpPr>
        <p:sp>
          <p:nvSpPr>
            <p:cNvPr id="5" name="文字方塊 4"/>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1" name="文字方塊 10"/>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2" name="文字方塊 11"/>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3" name="文字方塊 12"/>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cxnSp>
          <p:nvCxnSpPr>
            <p:cNvPr id="14" name="直線接點 13"/>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15" name="橢圓 14"/>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a:endCxn id="15"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endCxn id="15"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stCxn id="15"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21" name="文字方塊 20"/>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22" name="直線接點 21"/>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直線接點 23"/>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5" name="直線接點 24"/>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直線接點 25"/>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29" name="文字方塊 28"/>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grpSp>
      <p:pic>
        <p:nvPicPr>
          <p:cNvPr id="31" name="Picture 2"/>
          <p:cNvPicPr>
            <a:picLocks noChangeAspect="1" noChangeArrowheads="1"/>
          </p:cNvPicPr>
          <p:nvPr/>
        </p:nvPicPr>
        <p:blipFill>
          <a:blip r:embed="rId2" cstate="print"/>
          <a:srcRect/>
          <a:stretch>
            <a:fillRect/>
          </a:stretch>
        </p:blipFill>
        <p:spPr bwMode="auto">
          <a:xfrm>
            <a:off x="606016" y="4995505"/>
            <a:ext cx="7840871" cy="57606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2" name="文字方塊 31"/>
              <p:cNvSpPr txBox="1"/>
              <p:nvPr/>
            </p:nvSpPr>
            <p:spPr>
              <a:xfrm>
                <a:off x="599810" y="1360521"/>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m:t>
                          </m:r>
                          <m:r>
                            <a:rPr lang="en-US" altLang="zh-TW" i="1">
                              <a:latin typeface="Cambria Math" panose="02040503050406030204" pitchFamily="18" charset="0"/>
                            </a:rPr>
                            <m:t>0</m:t>
                          </m:r>
                        </m:sub>
                      </m:sSub>
                    </m:oMath>
                  </m:oMathPara>
                </a14:m>
                <a:endParaRPr lang="zh-TW" altLang="en-US"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599810" y="1360521"/>
                <a:ext cx="1927707" cy="276999"/>
              </a:xfrm>
              <a:prstGeom prst="rect">
                <a:avLst/>
              </a:prstGeom>
              <a:blipFill>
                <a:blip r:embed="rId3"/>
                <a:stretch>
                  <a:fillRect l="-3785" t="-2174" r="-946" b="-32609"/>
                </a:stretch>
              </a:blipFill>
            </p:spPr>
            <p:txBody>
              <a:bodyPr/>
              <a:lstStyle/>
              <a:p>
                <a:r>
                  <a:rPr lang="zh-TW" altLang="en-US">
                    <a:noFill/>
                  </a:rPr>
                  <a:t> </a:t>
                </a:r>
              </a:p>
            </p:txBody>
          </p:sp>
        </mc:Fallback>
      </mc:AlternateContent>
      <p:sp>
        <p:nvSpPr>
          <p:cNvPr id="33" name="橢圓 32"/>
          <p:cNvSpPr/>
          <p:nvPr/>
        </p:nvSpPr>
        <p:spPr>
          <a:xfrm>
            <a:off x="3630447"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p:nvPr/>
        </p:nvCxnSpPr>
        <p:spPr>
          <a:xfrm flipH="1">
            <a:off x="2729433" y="1499020"/>
            <a:ext cx="554872"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橢圓 35"/>
          <p:cNvSpPr/>
          <p:nvPr/>
        </p:nvSpPr>
        <p:spPr>
          <a:xfrm>
            <a:off x="5910530"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020272" y="1360522"/>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11</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020272" y="1360522"/>
                <a:ext cx="1927707" cy="276999"/>
              </a:xfrm>
              <a:prstGeom prst="rect">
                <a:avLst/>
              </a:prstGeom>
              <a:blipFill>
                <a:blip r:embed="rId4"/>
                <a:stretch>
                  <a:fillRect l="-3797" t="-2174" r="-949" b="-32609"/>
                </a:stretch>
              </a:blipFill>
            </p:spPr>
            <p:txBody>
              <a:bodyPr/>
              <a:lstStyle/>
              <a:p>
                <a:r>
                  <a:rPr lang="zh-TW" altLang="en-US">
                    <a:noFill/>
                  </a:rPr>
                  <a:t> </a:t>
                </a:r>
              </a:p>
            </p:txBody>
          </p:sp>
        </mc:Fallback>
      </mc:AlternateContent>
      <p:cxnSp>
        <p:nvCxnSpPr>
          <p:cNvPr id="40" name="直線單箭頭接點 39"/>
          <p:cNvCxnSpPr/>
          <p:nvPr/>
        </p:nvCxnSpPr>
        <p:spPr>
          <a:xfrm>
            <a:off x="6187617" y="1499020"/>
            <a:ext cx="616631"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文字方塊 42"/>
              <p:cNvSpPr txBox="1"/>
              <p:nvPr/>
            </p:nvSpPr>
            <p:spPr>
              <a:xfrm>
                <a:off x="964933" y="3684457"/>
                <a:ext cx="73012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𝑡</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10</m:t>
                          </m:r>
                        </m:sub>
                      </m:sSub>
                      <m:r>
                        <a:rPr lang="en-US" altLang="zh-TW" b="0" i="1" smtClean="0">
                          <a:latin typeface="Cambria Math" panose="02040503050406030204" pitchFamily="18" charset="0"/>
                        </a:rPr>
                        <m:t>)                   +                </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𝑡</m:t>
                      </m:r>
                      <m:r>
                        <a:rPr lang="en-US" altLang="zh-TW" b="0" i="1" smtClean="0">
                          <a:solidFill>
                            <a:srgbClr val="FF0000"/>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r>
                        <a:rPr lang="en-US" altLang="zh-TW" b="0" i="1" smtClean="0">
                          <a:latin typeface="Cambria Math" panose="02040503050406030204" pitchFamily="18" charset="0"/>
                        </a:rPr>
                        <m:t>)</m:t>
                      </m:r>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964933" y="3684457"/>
                <a:ext cx="7301293" cy="276999"/>
              </a:xfrm>
              <a:prstGeom prst="rect">
                <a:avLst/>
              </a:prstGeom>
              <a:blipFill>
                <a:blip r:embed="rId5"/>
                <a:stretch>
                  <a:fillRect t="-2174" r="-250" b="-32609"/>
                </a:stretch>
              </a:blipFill>
            </p:spPr>
            <p:txBody>
              <a:bodyPr/>
              <a:lstStyle/>
              <a:p>
                <a:r>
                  <a:rPr lang="zh-TW" altLang="en-US">
                    <a:noFill/>
                  </a:rPr>
                  <a:t> </a:t>
                </a:r>
              </a:p>
            </p:txBody>
          </p:sp>
        </mc:Fallback>
      </mc:AlternateContent>
      <p:cxnSp>
        <p:nvCxnSpPr>
          <p:cNvPr id="3" name="直線單箭頭接點 2"/>
          <p:cNvCxnSpPr/>
          <p:nvPr/>
        </p:nvCxnSpPr>
        <p:spPr>
          <a:xfrm>
            <a:off x="1763688" y="1772816"/>
            <a:ext cx="763829"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7380312" y="1772816"/>
            <a:ext cx="648072"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81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solidFill>
                  <a:srgbClr val="FF0000"/>
                </a:solidFill>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extLst>
      <p:ext uri="{BB962C8B-B14F-4D97-AF65-F5344CB8AC3E}">
        <p14:creationId xmlns:p14="http://schemas.microsoft.com/office/powerpoint/2010/main" val="72375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26</a:t>
            </a:fld>
            <a:endParaRPr lang="zh-TW" altLang="en-US"/>
          </a:p>
        </p:txBody>
      </p:sp>
      <p:pic>
        <p:nvPicPr>
          <p:cNvPr id="238594" name="Picture 2"/>
          <p:cNvPicPr>
            <a:picLocks noChangeAspect="1" noChangeArrowheads="1"/>
          </p:cNvPicPr>
          <p:nvPr/>
        </p:nvPicPr>
        <p:blipFill>
          <a:blip r:embed="rId3" cstate="print"/>
          <a:srcRect/>
          <a:stretch>
            <a:fillRect/>
          </a:stretch>
        </p:blipFill>
        <p:spPr bwMode="auto">
          <a:xfrm>
            <a:off x="539552" y="223684"/>
            <a:ext cx="8147248" cy="651768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3.2 Linear Filtering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An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output pixel’s value is determined as a weighted sum of input pixel values.</a:t>
            </a:r>
          </a:p>
          <a:p>
            <a:r>
              <a:rPr lang="zh-TW" altLang="en-US" dirty="0">
                <a:latin typeface="Times New Roman" pitchFamily="18" charset="0"/>
                <a:cs typeface="Times New Roman" pitchFamily="18" charset="0"/>
              </a:rPr>
              <a:t> </a:t>
            </a:r>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r>
              <a:rPr lang="zh-TW" altLang="en-US" dirty="0">
                <a:latin typeface="Times New Roman" pitchFamily="18" charset="0"/>
                <a:cs typeface="Times New Roman" pitchFamily="18" charset="0"/>
              </a:rPr>
              <a:t> </a:t>
            </a:r>
            <a:endParaRPr lang="en-US" altLang="zh-TW" dirty="0">
              <a:latin typeface="Times New Roman" pitchFamily="18" charset="0"/>
              <a:cs typeface="Times New Roman" pitchFamily="18" charset="0"/>
            </a:endParaRPr>
          </a:p>
          <a:p>
            <a:endParaRPr lang="zh-TW" altLang="en-US" dirty="0">
              <a:latin typeface="Times New Roman" pitchFamily="18" charset="0"/>
              <a:cs typeface="Times New Roman" pitchFamily="18" charset="0"/>
            </a:endParaRPr>
          </a:p>
        </p:txBody>
      </p:sp>
      <p:graphicFrame>
        <p:nvGraphicFramePr>
          <p:cNvPr id="81922" name="Object 2"/>
          <p:cNvGraphicFramePr>
            <a:graphicFrameLocks noChangeAspect="1"/>
          </p:cNvGraphicFramePr>
          <p:nvPr/>
        </p:nvGraphicFramePr>
        <p:xfrm>
          <a:off x="755576" y="2709218"/>
          <a:ext cx="4741862" cy="1439862"/>
        </p:xfrm>
        <a:graphic>
          <a:graphicData uri="http://schemas.openxmlformats.org/presentationml/2006/ole">
            <mc:AlternateContent xmlns:mc="http://schemas.openxmlformats.org/markup-compatibility/2006">
              <mc:Choice xmlns:v="urn:schemas-microsoft-com:vml" Requires="v">
                <p:oleObj spid="_x0000_s82254" name="方程式" r:id="rId4" imgW="1904760" imgH="583920" progId="Equation.3">
                  <p:embed/>
                </p:oleObj>
              </mc:Choice>
              <mc:Fallback>
                <p:oleObj name="方程式" r:id="rId4" imgW="1904760" imgH="5839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709218"/>
                        <a:ext cx="4741862" cy="143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5" name="Object 5"/>
          <p:cNvGraphicFramePr>
            <a:graphicFrameLocks noChangeAspect="1"/>
          </p:cNvGraphicFramePr>
          <p:nvPr>
            <p:extLst>
              <p:ext uri="{D42A27DB-BD31-4B8C-83A1-F6EECF244321}">
                <p14:modId xmlns:p14="http://schemas.microsoft.com/office/powerpoint/2010/main" val="2497572700"/>
              </p:ext>
            </p:extLst>
          </p:nvPr>
        </p:nvGraphicFramePr>
        <p:xfrm>
          <a:off x="739774" y="4437409"/>
          <a:ext cx="8440738" cy="1439863"/>
        </p:xfrm>
        <a:graphic>
          <a:graphicData uri="http://schemas.openxmlformats.org/presentationml/2006/ole">
            <mc:AlternateContent xmlns:mc="http://schemas.openxmlformats.org/markup-compatibility/2006">
              <mc:Choice xmlns:v="urn:schemas-microsoft-com:vml" Requires="v">
                <p:oleObj spid="_x0000_s82255" name="方程式" r:id="rId6" imgW="3390840" imgH="583920" progId="Equation.3">
                  <p:embed/>
                </p:oleObj>
              </mc:Choice>
              <mc:Fallback>
                <p:oleObj name="方程式" r:id="rId6" imgW="3390840" imgH="583920" progId="Equation.3">
                  <p:embed/>
                  <p:pic>
                    <p:nvPicPr>
                      <p:cNvPr id="0" name="Picture 5"/>
                      <p:cNvPicPr>
                        <a:picLocks noChangeAspect="1" noChangeArrowheads="1"/>
                      </p:cNvPicPr>
                      <p:nvPr/>
                    </p:nvPicPr>
                    <p:blipFill>
                      <a:blip r:embed="rId7"/>
                      <a:srcRect/>
                      <a:stretch>
                        <a:fillRect/>
                      </a:stretch>
                    </p:blipFill>
                    <p:spPr bwMode="auto">
                      <a:xfrm>
                        <a:off x="739774" y="4437409"/>
                        <a:ext cx="8440738" cy="1439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投影片編號版面配置區 5"/>
          <p:cNvSpPr>
            <a:spLocks noGrp="1"/>
          </p:cNvSpPr>
          <p:nvPr>
            <p:ph type="sldNum" sz="quarter" idx="12"/>
          </p:nvPr>
        </p:nvSpPr>
        <p:spPr/>
        <p:txBody>
          <a:bodyPr/>
          <a:lstStyle/>
          <a:p>
            <a:fld id="{1336BF6D-2D3A-41BA-8F36-2BF2F35F56ED}" type="slidenum">
              <a:rPr lang="zh-TW" altLang="en-US" smtClean="0"/>
              <a:pPr/>
              <a:t>27</a:t>
            </a:fld>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2" descr="Picture 2"/>
          <p:cNvPicPr>
            <a:picLocks noChangeAspect="1"/>
          </p:cNvPicPr>
          <p:nvPr/>
        </p:nvPicPr>
        <p:blipFill>
          <a:blip r:embed="rId3">
            <a:extLst/>
          </a:blip>
          <a:stretch>
            <a:fillRect/>
          </a:stretch>
        </p:blipFill>
        <p:spPr>
          <a:xfrm>
            <a:off x="35496" y="1196753"/>
            <a:ext cx="9112043" cy="4113437"/>
          </a:xfrm>
          <a:prstGeom prst="rect">
            <a:avLst/>
          </a:prstGeom>
          <a:ln w="12700">
            <a:miter lim="400000"/>
          </a:ln>
        </p:spPr>
      </p:pic>
      <p:sp>
        <p:nvSpPr>
          <p:cNvPr id="304" name="投影片編號版面配置區 4"/>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內容版面配置區 4" descr="內容版面配置區 4"/>
          <p:cNvPicPr>
            <a:picLocks noChangeAspect="1"/>
          </p:cNvPicPr>
          <p:nvPr/>
        </p:nvPicPr>
        <p:blipFill>
          <a:blip r:embed="rId2">
            <a:extLst/>
          </a:blip>
          <a:stretch>
            <a:fillRect/>
          </a:stretch>
        </p:blipFill>
        <p:spPr>
          <a:xfrm>
            <a:off x="323527" y="288348"/>
            <a:ext cx="8229601" cy="2933456"/>
          </a:xfrm>
          <a:prstGeom prst="rect">
            <a:avLst/>
          </a:prstGeom>
          <a:ln w="12700">
            <a:miter lim="400000"/>
          </a:ln>
        </p:spPr>
      </p:pic>
      <p:sp>
        <p:nvSpPr>
          <p:cNvPr id="309"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grpSp>
        <p:nvGrpSpPr>
          <p:cNvPr id="314" name="群組"/>
          <p:cNvGrpSpPr/>
          <p:nvPr/>
        </p:nvGrpSpPr>
        <p:grpSpPr>
          <a:xfrm>
            <a:off x="323527" y="3570028"/>
            <a:ext cx="8229601" cy="2933456"/>
            <a:chOff x="0" y="0"/>
            <a:chExt cx="8229600" cy="2933454"/>
          </a:xfrm>
        </p:grpSpPr>
        <p:grpSp>
          <p:nvGrpSpPr>
            <p:cNvPr id="312" name="群組"/>
            <p:cNvGrpSpPr/>
            <p:nvPr/>
          </p:nvGrpSpPr>
          <p:grpSpPr>
            <a:xfrm>
              <a:off x="0" y="0"/>
              <a:ext cx="8229600" cy="2933455"/>
              <a:chOff x="0" y="0"/>
              <a:chExt cx="8229600" cy="2933454"/>
            </a:xfrm>
          </p:grpSpPr>
          <p:pic>
            <p:nvPicPr>
              <p:cNvPr id="310" name="內容版面配置區 4" descr="內容版面配置區 4"/>
              <p:cNvPicPr>
                <a:picLocks noChangeAspect="1"/>
              </p:cNvPicPr>
              <p:nvPr/>
            </p:nvPicPr>
            <p:blipFill>
              <a:blip r:embed="rId2">
                <a:extLst/>
              </a:blip>
              <a:stretch>
                <a:fillRect/>
              </a:stretch>
            </p:blipFill>
            <p:spPr>
              <a:xfrm>
                <a:off x="0" y="0"/>
                <a:ext cx="8229600" cy="2933455"/>
              </a:xfrm>
              <a:prstGeom prst="rect">
                <a:avLst/>
              </a:prstGeom>
              <a:ln w="12700" cap="flat">
                <a:noFill/>
                <a:miter lim="400000"/>
              </a:ln>
              <a:effectLst/>
            </p:spPr>
          </p:pic>
          <p:pic>
            <p:nvPicPr>
              <p:cNvPr id="311" name="螢幕快照 2020-03-12 上午11.20.07.png" descr="螢幕快照 2020-03-12 上午11.20.07.png"/>
              <p:cNvPicPr>
                <a:picLocks noChangeAspect="1"/>
              </p:cNvPicPr>
              <p:nvPr/>
            </p:nvPicPr>
            <p:blipFill>
              <a:blip r:embed="rId3">
                <a:extLst/>
              </a:blip>
              <a:stretch>
                <a:fillRect/>
              </a:stretch>
            </p:blipFill>
            <p:spPr>
              <a:xfrm>
                <a:off x="6606047" y="721876"/>
                <a:ext cx="891241" cy="901604"/>
              </a:xfrm>
              <a:prstGeom prst="rect">
                <a:avLst/>
              </a:prstGeom>
              <a:ln w="12700" cap="flat">
                <a:noFill/>
                <a:miter lim="400000"/>
              </a:ln>
              <a:effectLst/>
            </p:spPr>
          </p:pic>
        </p:grpSp>
        <p:pic>
          <p:nvPicPr>
            <p:cNvPr id="313" name="螢幕快照 2020-03-12 上午11.18.29.png" descr="螢幕快照 2020-03-12 上午11.18.29.png"/>
            <p:cNvPicPr>
              <a:picLocks noChangeAspect="1"/>
            </p:cNvPicPr>
            <p:nvPr/>
          </p:nvPicPr>
          <p:blipFill>
            <a:blip r:embed="rId4">
              <a:extLst/>
            </a:blip>
            <a:stretch>
              <a:fillRect/>
            </a:stretch>
          </p:blipFill>
          <p:spPr>
            <a:xfrm>
              <a:off x="2655782" y="937523"/>
              <a:ext cx="429153" cy="504885"/>
            </a:xfrm>
            <a:prstGeom prst="rect">
              <a:avLst/>
            </a:prstGeom>
            <a:ln w="12700" cap="flat">
              <a:noFill/>
              <a:miter lim="400000"/>
            </a:ln>
            <a:effectLst/>
          </p:spPr>
        </p:pic>
      </p:grpSp>
      <p:pic>
        <p:nvPicPr>
          <p:cNvPr id="315" name="螢幕快照 2020-03-12 上午11.21.55.png" descr="螢幕快照 2020-03-12 上午11.21.55.png"/>
          <p:cNvPicPr>
            <a:picLocks noChangeAspect="1"/>
          </p:cNvPicPr>
          <p:nvPr/>
        </p:nvPicPr>
        <p:blipFill>
          <a:blip r:embed="rId5">
            <a:extLst/>
          </a:blip>
          <a:stretch>
            <a:fillRect/>
          </a:stretch>
        </p:blipFill>
        <p:spPr>
          <a:xfrm>
            <a:off x="4878491" y="5421739"/>
            <a:ext cx="1054101" cy="104140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a:t>
            </a:fld>
            <a:endParaRPr lang="zh-TW" altLang="en-US"/>
          </a:p>
        </p:txBody>
      </p:sp>
      <p:pic>
        <p:nvPicPr>
          <p:cNvPr id="168962" name="Picture 2"/>
          <p:cNvPicPr>
            <a:picLocks noChangeAspect="1" noChangeArrowheads="1"/>
          </p:cNvPicPr>
          <p:nvPr/>
        </p:nvPicPr>
        <p:blipFill>
          <a:blip r:embed="rId3" cstate="print"/>
          <a:srcRect/>
          <a:stretch>
            <a:fillRect/>
          </a:stretch>
        </p:blipFill>
        <p:spPr bwMode="auto">
          <a:xfrm>
            <a:off x="251520" y="170963"/>
            <a:ext cx="8892480" cy="655051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grpSp>
        <p:nvGrpSpPr>
          <p:cNvPr id="323" name="群組"/>
          <p:cNvGrpSpPr/>
          <p:nvPr/>
        </p:nvGrpSpPr>
        <p:grpSpPr>
          <a:xfrm>
            <a:off x="-1" y="3491502"/>
            <a:ext cx="9144001" cy="3302607"/>
            <a:chOff x="0" y="0"/>
            <a:chExt cx="9144000" cy="3302606"/>
          </a:xfrm>
        </p:grpSpPr>
        <p:grpSp>
          <p:nvGrpSpPr>
            <p:cNvPr id="321" name="群組"/>
            <p:cNvGrpSpPr/>
            <p:nvPr/>
          </p:nvGrpSpPr>
          <p:grpSpPr>
            <a:xfrm>
              <a:off x="0" y="0"/>
              <a:ext cx="9144000" cy="3302607"/>
              <a:chOff x="0" y="0"/>
              <a:chExt cx="9144000" cy="3302606"/>
            </a:xfrm>
          </p:grpSpPr>
          <p:pic>
            <p:nvPicPr>
              <p:cNvPr id="318" name="圖片 5" descr="圖片 5"/>
              <p:cNvPicPr>
                <a:picLocks noChangeAspect="1"/>
              </p:cNvPicPr>
              <p:nvPr/>
            </p:nvPicPr>
            <p:blipFill>
              <a:blip r:embed="rId2">
                <a:extLst/>
              </a:blip>
              <a:stretch>
                <a:fillRect/>
              </a:stretch>
            </p:blipFill>
            <p:spPr>
              <a:xfrm>
                <a:off x="0" y="0"/>
                <a:ext cx="9144000" cy="3302607"/>
              </a:xfrm>
              <a:prstGeom prst="rect">
                <a:avLst/>
              </a:prstGeom>
              <a:ln w="12700" cap="flat">
                <a:noFill/>
                <a:miter lim="400000"/>
              </a:ln>
              <a:effectLst/>
            </p:spPr>
          </p:pic>
          <p:pic>
            <p:nvPicPr>
              <p:cNvPr id="319" name="螢幕快照 2020-03-12 上午11.18.00.png" descr="螢幕快照 2020-03-12 上午11.18.00.png"/>
              <p:cNvPicPr>
                <a:picLocks noChangeAspect="1"/>
              </p:cNvPicPr>
              <p:nvPr/>
            </p:nvPicPr>
            <p:blipFill>
              <a:blip r:embed="rId3">
                <a:extLst/>
              </a:blip>
              <a:stretch>
                <a:fillRect/>
              </a:stretch>
            </p:blipFill>
            <p:spPr>
              <a:xfrm>
                <a:off x="7437253" y="1022653"/>
                <a:ext cx="762563" cy="788858"/>
              </a:xfrm>
              <a:prstGeom prst="rect">
                <a:avLst/>
              </a:prstGeom>
              <a:ln w="12700" cap="flat">
                <a:noFill/>
                <a:miter lim="400000"/>
              </a:ln>
              <a:effectLst/>
            </p:spPr>
          </p:pic>
          <p:pic>
            <p:nvPicPr>
              <p:cNvPr id="320" name="螢幕快照 2020-03-12 上午11.18.29.png" descr="螢幕快照 2020-03-12 上午11.18.29.png"/>
              <p:cNvPicPr>
                <a:picLocks noChangeAspect="1"/>
              </p:cNvPicPr>
              <p:nvPr/>
            </p:nvPicPr>
            <p:blipFill>
              <a:blip r:embed="rId4">
                <a:extLst/>
              </a:blip>
              <a:stretch>
                <a:fillRect/>
              </a:stretch>
            </p:blipFill>
            <p:spPr>
              <a:xfrm>
                <a:off x="2990740" y="1164639"/>
                <a:ext cx="429153" cy="504886"/>
              </a:xfrm>
              <a:prstGeom prst="rect">
                <a:avLst/>
              </a:prstGeom>
              <a:ln w="12700" cap="flat">
                <a:noFill/>
                <a:miter lim="400000"/>
              </a:ln>
              <a:effectLst/>
            </p:spPr>
          </p:pic>
        </p:grpSp>
        <p:pic>
          <p:nvPicPr>
            <p:cNvPr id="322" name="螢幕快照 2020-03-12 上午11.19.04.png" descr="螢幕快照 2020-03-12 上午11.19.04.png"/>
            <p:cNvPicPr>
              <a:picLocks noChangeAspect="1"/>
            </p:cNvPicPr>
            <p:nvPr/>
          </p:nvPicPr>
          <p:blipFill>
            <a:blip r:embed="rId5">
              <a:extLst/>
            </a:blip>
            <a:stretch>
              <a:fillRect/>
            </a:stretch>
          </p:blipFill>
          <p:spPr>
            <a:xfrm>
              <a:off x="5024789" y="1490052"/>
              <a:ext cx="1276208" cy="1222283"/>
            </a:xfrm>
            <a:prstGeom prst="rect">
              <a:avLst/>
            </a:prstGeom>
            <a:ln w="12700" cap="flat">
              <a:noFill/>
              <a:miter lim="400000"/>
            </a:ln>
            <a:effectLst/>
          </p:spPr>
        </p:pic>
      </p:grpSp>
      <p:grpSp>
        <p:nvGrpSpPr>
          <p:cNvPr id="326" name="群組"/>
          <p:cNvGrpSpPr/>
          <p:nvPr/>
        </p:nvGrpSpPr>
        <p:grpSpPr>
          <a:xfrm>
            <a:off x="-1" y="129812"/>
            <a:ext cx="9144001" cy="3302608"/>
            <a:chOff x="0" y="0"/>
            <a:chExt cx="9144000" cy="3302606"/>
          </a:xfrm>
        </p:grpSpPr>
        <p:pic>
          <p:nvPicPr>
            <p:cNvPr id="324" name="圖片 5" descr="圖片 5"/>
            <p:cNvPicPr>
              <a:picLocks noChangeAspect="1"/>
            </p:cNvPicPr>
            <p:nvPr/>
          </p:nvPicPr>
          <p:blipFill>
            <a:blip r:embed="rId2">
              <a:extLst/>
            </a:blip>
            <a:stretch>
              <a:fillRect/>
            </a:stretch>
          </p:blipFill>
          <p:spPr>
            <a:xfrm>
              <a:off x="0" y="0"/>
              <a:ext cx="9144000" cy="3302607"/>
            </a:xfrm>
            <a:prstGeom prst="rect">
              <a:avLst/>
            </a:prstGeom>
            <a:ln w="12700" cap="flat">
              <a:noFill/>
              <a:miter lim="400000"/>
            </a:ln>
            <a:effectLst/>
          </p:spPr>
        </p:pic>
        <p:pic>
          <p:nvPicPr>
            <p:cNvPr id="325" name="螢幕快照 2020-03-12 上午11.19.04.png" descr="螢幕快照 2020-03-12 上午11.19.04.png"/>
            <p:cNvPicPr>
              <a:picLocks noChangeAspect="1"/>
            </p:cNvPicPr>
            <p:nvPr/>
          </p:nvPicPr>
          <p:blipFill>
            <a:blip r:embed="rId5">
              <a:extLst/>
            </a:blip>
            <a:stretch>
              <a:fillRect/>
            </a:stretch>
          </p:blipFill>
          <p:spPr>
            <a:xfrm>
              <a:off x="4957479" y="1595462"/>
              <a:ext cx="1276208" cy="1222283"/>
            </a:xfrm>
            <a:prstGeom prst="rect">
              <a:avLst/>
            </a:prstGeom>
            <a:ln w="12700" cap="flat">
              <a:noFill/>
              <a:miter lim="400000"/>
            </a:ln>
            <a:effec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內容版面配置區 2"/>
          <p:cNvSpPr txBox="1">
            <a:spLocks noGrp="1"/>
          </p:cNvSpPr>
          <p:nvPr>
            <p:ph type="body" sz="half" idx="1"/>
          </p:nvPr>
        </p:nvSpPr>
        <p:spPr>
          <a:xfrm>
            <a:off x="331635" y="1518960"/>
            <a:ext cx="8229601" cy="2115405"/>
          </a:xfrm>
          <a:prstGeom prst="rect">
            <a:avLst/>
          </a:prstGeom>
        </p:spPr>
        <p:txBody>
          <a:bodyPr>
            <a:normAutofit/>
          </a:bodyPr>
          <a:lstStyle/>
          <a:p>
            <a:pPr marL="0" indent="0">
              <a:buSzTx/>
              <a:buNone/>
              <a:defRPr sz="2800">
                <a:latin typeface="Times New Roman"/>
                <a:ea typeface="Times New Roman"/>
                <a:cs typeface="Times New Roman"/>
                <a:sym typeface="Times New Roman"/>
              </a:defRPr>
            </a:pPr>
            <a:endParaRPr dirty="0"/>
          </a:p>
          <a:p>
            <a:pPr>
              <a:spcBef>
                <a:spcPts val="600"/>
              </a:spcBef>
              <a:defRPr sz="2800">
                <a:latin typeface="Times New Roman"/>
                <a:ea typeface="Times New Roman"/>
                <a:cs typeface="Times New Roman"/>
                <a:sym typeface="Times New Roman"/>
              </a:defRPr>
            </a:pPr>
            <a:r>
              <a:rPr dirty="0"/>
              <a:t>A one-dimensional convolution can be represented in matrix-vector form.</a:t>
            </a:r>
          </a:p>
        </p:txBody>
      </p:sp>
      <p:pic>
        <p:nvPicPr>
          <p:cNvPr id="329" name="Picture 3" descr="Picture 3"/>
          <p:cNvPicPr>
            <a:picLocks noChangeAspect="1"/>
          </p:cNvPicPr>
          <p:nvPr/>
        </p:nvPicPr>
        <p:blipFill>
          <a:blip r:embed="rId3">
            <a:extLst/>
          </a:blip>
          <a:stretch>
            <a:fillRect/>
          </a:stretch>
        </p:blipFill>
        <p:spPr>
          <a:xfrm>
            <a:off x="325804" y="3425402"/>
            <a:ext cx="8360996" cy="2435351"/>
          </a:xfrm>
          <a:prstGeom prst="rect">
            <a:avLst/>
          </a:prstGeom>
          <a:ln w="12700">
            <a:miter lim="400000"/>
          </a:ln>
        </p:spPr>
      </p:pic>
      <p:sp>
        <p:nvSpPr>
          <p:cNvPr id="330" name="投影片編號版面配置區 4"/>
          <p:cNvSpPr txBox="1">
            <a:spLocks noGrp="1"/>
          </p:cNvSpPr>
          <p:nvPr>
            <p:ph type="sldNum" sz="quarter" idx="2"/>
          </p:nvPr>
        </p:nvSpPr>
        <p:spPr>
          <a:xfrm>
            <a:off x="8172400" y="6404293"/>
            <a:ext cx="514401" cy="19306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 name="標題 1">
            <a:extLst>
              <a:ext uri="{FF2B5EF4-FFF2-40B4-BE49-F238E27FC236}">
                <a16:creationId xmlns:a16="http://schemas.microsoft.com/office/drawing/2014/main" id="{E11930B6-0897-4F74-8973-5F69ABB2855B}"/>
              </a:ext>
            </a:extLst>
          </p:cNvPr>
          <p:cNvSpPr txBox="1">
            <a:spLocks noGrp="1"/>
          </p:cNvSpPr>
          <p:nvPr>
            <p:ph type="title"/>
          </p:nvPr>
        </p:nvSpPr>
        <p:spPr>
          <a:xfrm>
            <a:off x="457200" y="274638"/>
            <a:ext cx="8229600" cy="1143000"/>
          </a:xfrm>
          <a:prstGeom prst="rect">
            <a:avLst/>
          </a:prstGeom>
        </p:spPr>
        <p:txBody>
          <a:bodyPr/>
          <a:lstStyle/>
          <a:p>
            <a:r>
              <a:rPr lang="en-US" altLang="zh-TW" dirty="0"/>
              <a:t>Matrix-Vector Form</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標題 1"/>
          <p:cNvSpPr txBox="1">
            <a:spLocks noGrp="1"/>
          </p:cNvSpPr>
          <p:nvPr>
            <p:ph type="title"/>
          </p:nvPr>
        </p:nvSpPr>
        <p:spPr>
          <a:prstGeom prst="rect">
            <a:avLst/>
          </a:prstGeom>
        </p:spPr>
        <p:txBody>
          <a:bodyPr/>
          <a:lstStyle/>
          <a:p>
            <a:r>
              <a:t>Padding (Border Effects)</a:t>
            </a:r>
          </a:p>
        </p:txBody>
      </p:sp>
      <p:sp>
        <p:nvSpPr>
          <p:cNvPr id="333" name="內容版面配置區 2"/>
          <p:cNvSpPr txBox="1">
            <a:spLocks noGrp="1"/>
          </p:cNvSpPr>
          <p:nvPr>
            <p:ph type="body" idx="1"/>
          </p:nvPr>
        </p:nvSpPr>
        <p:spPr>
          <a:xfrm>
            <a:off x="457200" y="1600200"/>
            <a:ext cx="8229600" cy="4525963"/>
          </a:xfrm>
          <a:prstGeom prst="rect">
            <a:avLst/>
          </a:prstGeom>
        </p:spPr>
        <p:txBody>
          <a:bodyPr/>
          <a:lstStyle/>
          <a:p>
            <a:pPr>
              <a:spcBef>
                <a:spcPts val="600"/>
              </a:spcBef>
              <a:defRPr sz="2800" i="1">
                <a:latin typeface="Times New Roman"/>
                <a:ea typeface="Times New Roman"/>
                <a:cs typeface="Times New Roman"/>
                <a:sym typeface="Times New Roman"/>
              </a:defRPr>
            </a:pPr>
            <a:r>
              <a:t>zero</a:t>
            </a:r>
            <a:r>
              <a:rPr i="0"/>
              <a:t>: set all pixels outside the source image to 0.</a:t>
            </a:r>
          </a:p>
          <a:p>
            <a:pPr>
              <a:spcBef>
                <a:spcPts val="600"/>
              </a:spcBef>
              <a:defRPr sz="2800" i="1">
                <a:latin typeface="Times New Roman"/>
                <a:ea typeface="Times New Roman"/>
                <a:cs typeface="Times New Roman"/>
                <a:sym typeface="Times New Roman"/>
              </a:defRPr>
            </a:pPr>
            <a:r>
              <a:t>constant</a:t>
            </a:r>
            <a:r>
              <a:rPr i="0"/>
              <a:t> (</a:t>
            </a:r>
            <a:r>
              <a:t>border color</a:t>
            </a:r>
            <a:r>
              <a:rPr i="0"/>
              <a:t>): set all pixels outside the source image to a specified border value.</a:t>
            </a:r>
          </a:p>
          <a:p>
            <a:pPr>
              <a:spcBef>
                <a:spcPts val="600"/>
              </a:spcBef>
              <a:defRPr sz="2800" i="1">
                <a:latin typeface="Times New Roman"/>
                <a:ea typeface="Times New Roman"/>
                <a:cs typeface="Times New Roman"/>
                <a:sym typeface="Times New Roman"/>
              </a:defRPr>
            </a:pPr>
            <a:r>
              <a:t>clamp</a:t>
            </a:r>
            <a:r>
              <a:rPr i="0"/>
              <a:t> (</a:t>
            </a:r>
            <a:r>
              <a:t>replicate</a:t>
            </a:r>
            <a:r>
              <a:rPr i="0"/>
              <a:t> or </a:t>
            </a:r>
            <a:r>
              <a:t>clamp to edge</a:t>
            </a:r>
            <a:r>
              <a:rPr i="0"/>
              <a:t>): repeat edge pixels indefinitely</a:t>
            </a:r>
          </a:p>
        </p:txBody>
      </p:sp>
      <p:sp>
        <p:nvSpPr>
          <p:cNvPr id="334"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335" name="圖片 5" descr="圖片 5"/>
          <p:cNvPicPr>
            <a:picLocks noChangeAspect="1"/>
          </p:cNvPicPr>
          <p:nvPr/>
        </p:nvPicPr>
        <p:blipFill>
          <a:blip r:embed="rId3">
            <a:extLst/>
          </a:blip>
          <a:srcRect l="34110" r="34110" b="53071"/>
          <a:stretch>
            <a:fillRect/>
          </a:stretch>
        </p:blipFill>
        <p:spPr>
          <a:xfrm>
            <a:off x="5539681" y="3836032"/>
            <a:ext cx="2486132" cy="2848721"/>
          </a:xfrm>
          <a:prstGeom prst="rect">
            <a:avLst/>
          </a:prstGeom>
          <a:ln w="12700">
            <a:miter lim="400000"/>
          </a:ln>
        </p:spPr>
      </p:pic>
      <p:pic>
        <p:nvPicPr>
          <p:cNvPr id="336" name="圖片 5" descr="圖片 5"/>
          <p:cNvPicPr>
            <a:picLocks noChangeAspect="1"/>
          </p:cNvPicPr>
          <p:nvPr/>
        </p:nvPicPr>
        <p:blipFill>
          <a:blip r:embed="rId3">
            <a:extLst/>
          </a:blip>
          <a:srcRect r="66109" b="53071"/>
          <a:stretch>
            <a:fillRect/>
          </a:stretch>
        </p:blipFill>
        <p:spPr>
          <a:xfrm>
            <a:off x="2491047" y="3836032"/>
            <a:ext cx="2651557" cy="2848961"/>
          </a:xfrm>
          <a:prstGeom prst="rect">
            <a:avLst/>
          </a:prstGeom>
          <a:ln w="12700">
            <a:miter lim="400000"/>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標題 1"/>
          <p:cNvSpPr txBox="1">
            <a:spLocks noGrp="1"/>
          </p:cNvSpPr>
          <p:nvPr>
            <p:ph type="title"/>
          </p:nvPr>
        </p:nvSpPr>
        <p:spPr>
          <a:prstGeom prst="rect">
            <a:avLst/>
          </a:prstGeom>
        </p:spPr>
        <p:txBody>
          <a:bodyPr/>
          <a:lstStyle/>
          <a:p>
            <a:r>
              <a:t>Padding (Border Effects)</a:t>
            </a:r>
          </a:p>
        </p:txBody>
      </p:sp>
      <p:sp>
        <p:nvSpPr>
          <p:cNvPr id="339" name="內容版面配置區 2"/>
          <p:cNvSpPr txBox="1">
            <a:spLocks noGrp="1"/>
          </p:cNvSpPr>
          <p:nvPr>
            <p:ph type="body" sz="half" idx="1"/>
          </p:nvPr>
        </p:nvSpPr>
        <p:spPr>
          <a:xfrm>
            <a:off x="457200" y="1600200"/>
            <a:ext cx="8229600" cy="1782897"/>
          </a:xfrm>
          <a:prstGeom prst="rect">
            <a:avLst/>
          </a:prstGeom>
        </p:spPr>
        <p:txBody>
          <a:bodyPr/>
          <a:lstStyle/>
          <a:p>
            <a:pPr>
              <a:spcBef>
                <a:spcPts val="600"/>
              </a:spcBef>
              <a:defRPr sz="2800" i="1">
                <a:latin typeface="Times New Roman"/>
                <a:ea typeface="Times New Roman"/>
                <a:cs typeface="Times New Roman"/>
                <a:sym typeface="Times New Roman"/>
              </a:defRPr>
            </a:pPr>
            <a:r>
              <a:rPr dirty="0"/>
              <a:t>mirror</a:t>
            </a:r>
            <a:r>
              <a:rPr i="0" dirty="0"/>
              <a:t>: reflect pixels across the image edge</a:t>
            </a:r>
          </a:p>
          <a:p>
            <a:pPr>
              <a:spcBef>
                <a:spcPts val="600"/>
              </a:spcBef>
              <a:defRPr sz="2800">
                <a:latin typeface="Times New Roman"/>
                <a:ea typeface="Times New Roman"/>
                <a:cs typeface="Times New Roman"/>
                <a:sym typeface="Times New Roman"/>
              </a:defRPr>
            </a:pPr>
            <a:r>
              <a:rPr dirty="0"/>
              <a:t>(</a:t>
            </a:r>
            <a:r>
              <a:rPr i="1" dirty="0"/>
              <a:t>cyclic</a:t>
            </a:r>
            <a:r>
              <a:rPr dirty="0"/>
              <a:t>) </a:t>
            </a:r>
            <a:r>
              <a:rPr i="1" dirty="0"/>
              <a:t>wrap</a:t>
            </a:r>
            <a:r>
              <a:rPr dirty="0"/>
              <a:t> (</a:t>
            </a:r>
            <a:r>
              <a:rPr i="1" dirty="0"/>
              <a:t>repeat</a:t>
            </a:r>
            <a:r>
              <a:rPr dirty="0"/>
              <a:t> or </a:t>
            </a:r>
            <a:r>
              <a:rPr i="1" dirty="0"/>
              <a:t>tile</a:t>
            </a:r>
            <a:r>
              <a:rPr dirty="0"/>
              <a:t>): loop “around” the image in a toroidal configuration</a:t>
            </a:r>
          </a:p>
        </p:txBody>
      </p:sp>
      <p:sp>
        <p:nvSpPr>
          <p:cNvPr id="340"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341" name="圖片 4" descr="圖片 4"/>
          <p:cNvPicPr>
            <a:picLocks noChangeAspect="1"/>
          </p:cNvPicPr>
          <p:nvPr/>
        </p:nvPicPr>
        <p:blipFill>
          <a:blip r:embed="rId3">
            <a:extLst/>
          </a:blip>
          <a:stretch>
            <a:fillRect/>
          </a:stretch>
        </p:blipFill>
        <p:spPr>
          <a:xfrm>
            <a:off x="6290884" y="3654978"/>
            <a:ext cx="2268606" cy="2608897"/>
          </a:xfrm>
          <a:prstGeom prst="rect">
            <a:avLst/>
          </a:prstGeom>
          <a:ln w="12700">
            <a:miter lim="400000"/>
          </a:ln>
        </p:spPr>
      </p:pic>
      <p:pic>
        <p:nvPicPr>
          <p:cNvPr id="342" name="圖片 5" descr="圖片 5"/>
          <p:cNvPicPr>
            <a:picLocks noChangeAspect="1"/>
          </p:cNvPicPr>
          <p:nvPr/>
        </p:nvPicPr>
        <p:blipFill>
          <a:blip r:embed="rId4">
            <a:extLst/>
          </a:blip>
          <a:srcRect l="67033" t="1943" r="3882" b="53071"/>
          <a:stretch>
            <a:fillRect/>
          </a:stretch>
        </p:blipFill>
        <p:spPr>
          <a:xfrm>
            <a:off x="3216354" y="3654978"/>
            <a:ext cx="2173905" cy="2609064"/>
          </a:xfrm>
          <a:prstGeom prst="rect">
            <a:avLst/>
          </a:prstGeom>
          <a:ln w="12700">
            <a:miter lim="400000"/>
          </a:ln>
        </p:spPr>
      </p:pic>
      <p:grpSp>
        <p:nvGrpSpPr>
          <p:cNvPr id="345" name="群組"/>
          <p:cNvGrpSpPr/>
          <p:nvPr/>
        </p:nvGrpSpPr>
        <p:grpSpPr>
          <a:xfrm>
            <a:off x="805294" y="4002868"/>
            <a:ext cx="1510728" cy="2231562"/>
            <a:chOff x="0" y="0"/>
            <a:chExt cx="1510726" cy="2231561"/>
          </a:xfrm>
        </p:grpSpPr>
        <p:pic>
          <p:nvPicPr>
            <p:cNvPr id="343" name="圖片 5" descr="圖片 5"/>
            <p:cNvPicPr>
              <a:picLocks noChangeAspect="1"/>
            </p:cNvPicPr>
            <p:nvPr/>
          </p:nvPicPr>
          <p:blipFill>
            <a:blip r:embed="rId4">
              <a:extLst/>
            </a:blip>
            <a:srcRect l="7295" t="7275" r="72264" b="66195"/>
            <a:stretch>
              <a:fillRect/>
            </a:stretch>
          </p:blipFill>
          <p:spPr>
            <a:xfrm>
              <a:off x="0" y="0"/>
              <a:ext cx="1510727" cy="1521464"/>
            </a:xfrm>
            <a:prstGeom prst="rect">
              <a:avLst/>
            </a:prstGeom>
            <a:ln w="12700" cap="flat">
              <a:noFill/>
              <a:miter lim="400000"/>
            </a:ln>
            <a:effectLst/>
          </p:spPr>
        </p:pic>
        <p:sp>
          <p:nvSpPr>
            <p:cNvPr id="344" name="Raw"/>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標題 1"/>
          <p:cNvSpPr txBox="1">
            <a:spLocks noGrp="1"/>
          </p:cNvSpPr>
          <p:nvPr>
            <p:ph type="title"/>
          </p:nvPr>
        </p:nvSpPr>
        <p:spPr>
          <a:prstGeom prst="rect">
            <a:avLst/>
          </a:prstGeom>
        </p:spPr>
        <p:txBody>
          <a:bodyPr/>
          <a:lstStyle/>
          <a:p>
            <a:r>
              <a:t>3.2.1 Separable Filtering (1/2)</a:t>
            </a:r>
          </a:p>
        </p:txBody>
      </p:sp>
      <p:sp>
        <p:nvSpPr>
          <p:cNvPr id="348" name="內容版面配置區 2"/>
          <p:cNvSpPr txBox="1">
            <a:spLocks noGrp="1"/>
          </p:cNvSpPr>
          <p:nvPr>
            <p:ph type="body" sz="quarter" idx="1"/>
          </p:nvPr>
        </p:nvSpPr>
        <p:spPr>
          <a:xfrm>
            <a:off x="457200" y="1429361"/>
            <a:ext cx="8229600" cy="1424023"/>
          </a:xfrm>
          <a:prstGeom prst="rect">
            <a:avLst/>
          </a:prstGeom>
        </p:spPr>
        <p:txBody>
          <a:bodyPr/>
          <a:lstStyle/>
          <a:p>
            <a:pPr>
              <a:spcBef>
                <a:spcPts val="600"/>
              </a:spcBef>
              <a:defRPr sz="2800">
                <a:latin typeface="Times New Roman"/>
                <a:ea typeface="Times New Roman"/>
                <a:cs typeface="Times New Roman"/>
                <a:sym typeface="Times New Roman"/>
              </a:defRPr>
            </a:pPr>
            <a:r>
              <a:rPr dirty="0"/>
              <a:t>The process of performing a convolution requires </a:t>
            </a:r>
            <a:r>
              <a:rPr i="1" dirty="0"/>
              <a:t>K</a:t>
            </a:r>
            <a:r>
              <a:rPr baseline="30000" dirty="0"/>
              <a:t>2</a:t>
            </a:r>
            <a:r>
              <a:rPr dirty="0"/>
              <a:t> operations per pixel, where </a:t>
            </a:r>
            <a:r>
              <a:rPr i="1" dirty="0"/>
              <a:t>K</a:t>
            </a:r>
            <a:r>
              <a:rPr dirty="0"/>
              <a:t> is the size (width or height) of the convolution kernel.</a:t>
            </a:r>
          </a:p>
        </p:txBody>
      </p:sp>
      <p:sp>
        <p:nvSpPr>
          <p:cNvPr id="349" name="投影片編號版面配置區 3"/>
          <p:cNvSpPr txBox="1">
            <a:spLocks noGrp="1"/>
          </p:cNvSpPr>
          <p:nvPr>
            <p:ph type="sldNum" sz="quarter" idx="2"/>
          </p:nvPr>
        </p:nvSpPr>
        <p:spPr>
          <a:xfrm>
            <a:off x="8244408" y="6404293"/>
            <a:ext cx="442393" cy="1790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352" name="The simplest filter to implement is the moving average or box filter, which simply averages the pixel values in a K×K window."/>
          <p:cNvSpPr txBox="1"/>
          <p:nvPr/>
        </p:nvSpPr>
        <p:spPr>
          <a:xfrm>
            <a:off x="457200" y="2736502"/>
            <a:ext cx="7965618"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600"/>
              </a:spcBef>
              <a:buSzPct val="100000"/>
              <a:buFont typeface="Arial"/>
              <a:buChar char="•"/>
              <a:defRPr sz="2800">
                <a:latin typeface="Times New Roman"/>
                <a:ea typeface="Times New Roman"/>
                <a:cs typeface="Times New Roman"/>
                <a:sym typeface="Times New Roman"/>
              </a:defRPr>
            </a:pPr>
            <a:r>
              <a:rPr dirty="0"/>
              <a:t>The simplest filter to implement is the moving average or box filter, which simply averages the pixel values in a </a:t>
            </a:r>
            <a:r>
              <a:rPr i="1" dirty="0"/>
              <a:t>K</a:t>
            </a:r>
            <a:r>
              <a:rPr dirty="0"/>
              <a:t>×</a:t>
            </a:r>
            <a:r>
              <a:rPr i="1" dirty="0"/>
              <a:t>K</a:t>
            </a:r>
            <a:r>
              <a:rPr dirty="0"/>
              <a:t> window.</a:t>
            </a:r>
          </a:p>
        </p:txBody>
      </p:sp>
      <p:pic>
        <p:nvPicPr>
          <p:cNvPr id="2" name="圖片 1">
            <a:extLst>
              <a:ext uri="{FF2B5EF4-FFF2-40B4-BE49-F238E27FC236}">
                <a16:creationId xmlns:a16="http://schemas.microsoft.com/office/drawing/2014/main" id="{D731D996-80B3-4B2E-8868-D939201258D2}"/>
              </a:ext>
            </a:extLst>
          </p:cNvPr>
          <p:cNvPicPr>
            <a:picLocks noChangeAspect="1"/>
          </p:cNvPicPr>
          <p:nvPr/>
        </p:nvPicPr>
        <p:blipFill rotWithShape="1">
          <a:blip r:embed="rId2"/>
          <a:srcRect l="51546" t="28312" r="18803" b="48853"/>
          <a:stretch/>
        </p:blipFill>
        <p:spPr>
          <a:xfrm>
            <a:off x="457199" y="4279857"/>
            <a:ext cx="5303520" cy="2297561"/>
          </a:xfrm>
          <a:prstGeom prst="rect">
            <a:avLst/>
          </a:prstGeom>
        </p:spPr>
      </p:pic>
      <p:pic>
        <p:nvPicPr>
          <p:cNvPr id="3" name="圖片 2">
            <a:extLst>
              <a:ext uri="{FF2B5EF4-FFF2-40B4-BE49-F238E27FC236}">
                <a16:creationId xmlns:a16="http://schemas.microsoft.com/office/drawing/2014/main" id="{8498919E-0536-47F8-80A4-64623BFBEF55}"/>
              </a:ext>
            </a:extLst>
          </p:cNvPr>
          <p:cNvPicPr>
            <a:picLocks noChangeAspect="1"/>
          </p:cNvPicPr>
          <p:nvPr/>
        </p:nvPicPr>
        <p:blipFill rotWithShape="1">
          <a:blip r:embed="rId3"/>
          <a:srcRect l="51602" t="33662" r="38077" b="48415"/>
          <a:stretch/>
        </p:blipFill>
        <p:spPr>
          <a:xfrm>
            <a:off x="5940152" y="3849966"/>
            <a:ext cx="1621790" cy="1584176"/>
          </a:xfrm>
          <a:prstGeom prst="rect">
            <a:avLst/>
          </a:prstGeom>
        </p:spPr>
      </p:pic>
      <p:pic>
        <p:nvPicPr>
          <p:cNvPr id="8" name="圖片 7">
            <a:extLst>
              <a:ext uri="{FF2B5EF4-FFF2-40B4-BE49-F238E27FC236}">
                <a16:creationId xmlns:a16="http://schemas.microsoft.com/office/drawing/2014/main" id="{AB184943-DE5F-4739-B403-D4B1B5111726}"/>
              </a:ext>
            </a:extLst>
          </p:cNvPr>
          <p:cNvPicPr>
            <a:picLocks noChangeAspect="1"/>
          </p:cNvPicPr>
          <p:nvPr/>
        </p:nvPicPr>
        <p:blipFill rotWithShape="1">
          <a:blip r:embed="rId3"/>
          <a:srcRect l="67821" t="33610" r="22420" b="49235"/>
          <a:stretch/>
        </p:blipFill>
        <p:spPr>
          <a:xfrm>
            <a:off x="7164288" y="4848091"/>
            <a:ext cx="1522512" cy="15054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標題 1"/>
          <p:cNvSpPr txBox="1">
            <a:spLocks noGrp="1"/>
          </p:cNvSpPr>
          <p:nvPr>
            <p:ph type="title"/>
          </p:nvPr>
        </p:nvSpPr>
        <p:spPr>
          <a:prstGeom prst="rect">
            <a:avLst/>
          </a:prstGeom>
        </p:spPr>
        <p:txBody>
          <a:bodyPr/>
          <a:lstStyle/>
          <a:p>
            <a:r>
              <a:t>3.2.1 Separable Filtering (2/2)</a:t>
            </a:r>
          </a:p>
        </p:txBody>
      </p:sp>
      <p:sp>
        <p:nvSpPr>
          <p:cNvPr id="355" name="內容版面配置區 2"/>
          <p:cNvSpPr txBox="1">
            <a:spLocks noGrp="1"/>
          </p:cNvSpPr>
          <p:nvPr>
            <p:ph type="body" idx="1"/>
          </p:nvPr>
        </p:nvSpPr>
        <p:spPr>
          <a:xfrm>
            <a:off x="203775" y="1516551"/>
            <a:ext cx="8736450" cy="3645764"/>
          </a:xfrm>
          <a:prstGeom prst="rect">
            <a:avLst/>
          </a:prstGeom>
        </p:spPr>
        <p:txBody>
          <a:bodyPr/>
          <a:lstStyle/>
          <a:p>
            <a:pPr>
              <a:spcBef>
                <a:spcPts val="600"/>
              </a:spcBef>
              <a:defRPr sz="2800">
                <a:latin typeface="Times New Roman"/>
                <a:ea typeface="Times New Roman"/>
                <a:cs typeface="Times New Roman"/>
                <a:sym typeface="Times New Roman"/>
              </a:defRPr>
            </a:pPr>
            <a:r>
              <a:rPr dirty="0"/>
              <a:t>This operation can be significantly sped up: </a:t>
            </a:r>
          </a:p>
          <a:p>
            <a:pPr marL="882315" lvl="1" indent="-374315">
              <a:spcBef>
                <a:spcPts val="600"/>
              </a:spcBef>
              <a:buFontTx/>
              <a:buAutoNum type="arabicPeriod"/>
              <a:defRPr sz="2800">
                <a:latin typeface="Times New Roman"/>
                <a:ea typeface="Times New Roman"/>
                <a:cs typeface="Times New Roman"/>
                <a:sym typeface="Times New Roman"/>
              </a:defRPr>
            </a:pPr>
            <a:r>
              <a:rPr dirty="0"/>
              <a:t>Perform a one-dimensional horizontal convolution. </a:t>
            </a:r>
          </a:p>
          <a:p>
            <a:pPr marL="882315" lvl="1" indent="-374315">
              <a:spcBef>
                <a:spcPts val="600"/>
              </a:spcBef>
              <a:buFontTx/>
              <a:buAutoNum type="arabicPeriod"/>
              <a:defRPr sz="2800">
                <a:latin typeface="Times New Roman"/>
                <a:ea typeface="Times New Roman"/>
                <a:cs typeface="Times New Roman"/>
                <a:sym typeface="Times New Roman"/>
              </a:defRPr>
            </a:pPr>
            <a:r>
              <a:rPr dirty="0"/>
              <a:t>Perform a one-dimensional vertical convolution.</a:t>
            </a:r>
          </a:p>
          <a:p>
            <a:pPr marL="882315" lvl="1" indent="-374315">
              <a:spcBef>
                <a:spcPts val="600"/>
              </a:spcBef>
              <a:buFontTx/>
              <a:buAutoNum type="arabicPeriod"/>
              <a:defRPr sz="2800">
                <a:latin typeface="Times New Roman"/>
                <a:ea typeface="Times New Roman"/>
                <a:cs typeface="Times New Roman"/>
                <a:sym typeface="Times New Roman"/>
              </a:defRPr>
            </a:pPr>
            <a:r>
              <a:rPr dirty="0"/>
              <a:t>The above method only requires 2</a:t>
            </a:r>
            <a:r>
              <a:rPr i="1" dirty="0"/>
              <a:t>K</a:t>
            </a:r>
            <a:r>
              <a:rPr dirty="0"/>
              <a:t> operations per pixel.</a:t>
            </a:r>
          </a:p>
        </p:txBody>
      </p:sp>
      <p:sp>
        <p:nvSpPr>
          <p:cNvPr id="356"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標題 1"/>
          <p:cNvSpPr txBox="1">
            <a:spLocks noGrp="1"/>
          </p:cNvSpPr>
          <p:nvPr>
            <p:ph type="title"/>
          </p:nvPr>
        </p:nvSpPr>
        <p:spPr>
          <a:prstGeom prst="rect">
            <a:avLst/>
          </a:prstGeom>
        </p:spPr>
        <p:txBody>
          <a:bodyPr/>
          <a:lstStyle>
            <a:lvl1pPr defTabSz="868680">
              <a:defRPr sz="4180"/>
            </a:lvl1pPr>
          </a:lstStyle>
          <a:p>
            <a:r>
              <a:t>3.2.2 Examples of Linear Filtering</a:t>
            </a:r>
          </a:p>
        </p:txBody>
      </p:sp>
      <p:sp>
        <p:nvSpPr>
          <p:cNvPr id="359" name="內容版面配置區 2"/>
          <p:cNvSpPr txBox="1">
            <a:spLocks noGrp="1"/>
          </p:cNvSpPr>
          <p:nvPr>
            <p:ph type="body" sz="half" idx="1"/>
          </p:nvPr>
        </p:nvSpPr>
        <p:spPr>
          <a:xfrm>
            <a:off x="457200" y="1611072"/>
            <a:ext cx="8229601" cy="2076996"/>
          </a:xfrm>
          <a:prstGeom prst="rect">
            <a:avLst/>
          </a:prstGeom>
        </p:spPr>
        <p:txBody>
          <a:bodyPr/>
          <a:lstStyle/>
          <a:p>
            <a:pPr>
              <a:spcBef>
                <a:spcPts val="600"/>
              </a:spcBef>
              <a:defRPr sz="2800">
                <a:latin typeface="Times New Roman"/>
                <a:ea typeface="Times New Roman"/>
                <a:cs typeface="Times New Roman"/>
                <a:sym typeface="Times New Roman"/>
              </a:defRPr>
            </a:pPr>
            <a:r>
              <a:t>It is easy to show that the two-dimensional kernel </a:t>
            </a:r>
            <a:r>
              <a:rPr b="1" i="1"/>
              <a:t>K</a:t>
            </a:r>
            <a:r>
              <a:t> corresponding to successive convolution with a horizontal kernel </a:t>
            </a:r>
            <a:r>
              <a:rPr i="1"/>
              <a:t>h</a:t>
            </a:r>
            <a:r>
              <a:t> and a vertical kernel </a:t>
            </a:r>
            <a:r>
              <a:rPr i="1"/>
              <a:t>v</a:t>
            </a:r>
            <a:r>
              <a:t> is the </a:t>
            </a:r>
            <a:r>
              <a:rPr i="1">
                <a:solidFill>
                  <a:srgbClr val="FF0000"/>
                </a:solidFill>
              </a:rPr>
              <a:t>outer product </a:t>
            </a:r>
            <a:r>
              <a:t>of the two kernels,</a:t>
            </a:r>
          </a:p>
        </p:txBody>
      </p:sp>
      <p:sp>
        <p:nvSpPr>
          <p:cNvPr id="360" name="投影片編號版面配置區 3"/>
          <p:cNvSpPr txBox="1">
            <a:spLocks noGrp="1"/>
          </p:cNvSpPr>
          <p:nvPr>
            <p:ph type="sldNum" sz="quarter" idx="2"/>
          </p:nvPr>
        </p:nvSpPr>
        <p:spPr>
          <a:xfrm>
            <a:off x="8422818" y="6404292"/>
            <a:ext cx="2639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pic>
        <p:nvPicPr>
          <p:cNvPr id="361" name="物件 4" descr="物件 4"/>
          <p:cNvPicPr>
            <a:picLocks noChangeAspect="1"/>
          </p:cNvPicPr>
          <p:nvPr/>
        </p:nvPicPr>
        <p:blipFill>
          <a:blip r:embed="rId3">
            <a:extLst/>
          </a:blip>
          <a:stretch>
            <a:fillRect/>
          </a:stretch>
        </p:blipFill>
        <p:spPr>
          <a:xfrm>
            <a:off x="4957242" y="2838068"/>
            <a:ext cx="1589848" cy="605657"/>
          </a:xfrm>
          <a:prstGeom prst="rect">
            <a:avLst/>
          </a:prstGeom>
          <a:ln w="12700">
            <a:miter lim="400000"/>
          </a:ln>
        </p:spPr>
      </p:pic>
      <p:pic>
        <p:nvPicPr>
          <p:cNvPr id="362" name="螢幕快照 2020-03-15 下午7.46.23.png" descr="螢幕快照 2020-03-15 下午7.46.23.png"/>
          <p:cNvPicPr>
            <a:picLocks noChangeAspect="1"/>
          </p:cNvPicPr>
          <p:nvPr/>
        </p:nvPicPr>
        <p:blipFill>
          <a:blip r:embed="rId4">
            <a:extLst/>
          </a:blip>
          <a:stretch>
            <a:fillRect/>
          </a:stretch>
        </p:blipFill>
        <p:spPr>
          <a:xfrm>
            <a:off x="1238250" y="3851208"/>
            <a:ext cx="6852434" cy="2244988"/>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51520" y="692696"/>
            <a:ext cx="8657094" cy="512254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37</a:t>
            </a:fld>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(1/4)</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The </a:t>
            </a:r>
            <a:r>
              <a:rPr lang="en-US" altLang="zh-TW" sz="2800" dirty="0" err="1">
                <a:latin typeface="Times New Roman" pitchFamily="18" charset="0"/>
                <a:cs typeface="Times New Roman" pitchFamily="18" charset="0"/>
              </a:rPr>
              <a:t>Sobel</a:t>
            </a:r>
            <a:r>
              <a:rPr lang="en-US" altLang="zh-TW" sz="2800" dirty="0">
                <a:latin typeface="Times New Roman" pitchFamily="18" charset="0"/>
                <a:cs typeface="Times New Roman" pitchFamily="18" charset="0"/>
              </a:rPr>
              <a:t> and corner operators are simple examples of band-pass and oriented filters.</a:t>
            </a:r>
          </a:p>
          <a:p>
            <a:r>
              <a:rPr lang="en-US" altLang="zh-TW" sz="2800" dirty="0">
                <a:latin typeface="Times New Roman" pitchFamily="18" charset="0"/>
                <a:cs typeface="Times New Roman" pitchFamily="18" charset="0"/>
              </a:rPr>
              <a:t>More sophisticated kernels can be created by first smoothing the image with a Gaussian filter, and then taking the first or second derivatives.</a:t>
            </a:r>
          </a:p>
          <a:p>
            <a:r>
              <a:rPr lang="en-US" altLang="zh-TW" sz="2800" dirty="0">
                <a:latin typeface="Times New Roman" pitchFamily="18" charset="0"/>
                <a:cs typeface="Times New Roman" pitchFamily="18" charset="0"/>
              </a:rPr>
              <a:t>Such filters are known collectively as </a:t>
            </a:r>
            <a:r>
              <a:rPr lang="en-US" altLang="zh-TW" sz="2800" i="1" dirty="0">
                <a:latin typeface="Times New Roman" pitchFamily="18" charset="0"/>
                <a:cs typeface="Times New Roman" pitchFamily="18" charset="0"/>
              </a:rPr>
              <a:t>band-pass filters</a:t>
            </a:r>
            <a:r>
              <a:rPr lang="en-US" altLang="zh-TW" sz="2800" dirty="0">
                <a:latin typeface="Times New Roman" pitchFamily="18" charset="0"/>
                <a:cs typeface="Times New Roman" pitchFamily="18" charset="0"/>
              </a:rPr>
              <a:t>, since they filter out both low and high frequencies.</a:t>
            </a:r>
          </a:p>
          <a:p>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38</a:t>
            </a:fld>
            <a:endParaRPr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標題 1"/>
          <p:cNvSpPr txBox="1">
            <a:spLocks noGrp="1"/>
          </p:cNvSpPr>
          <p:nvPr>
            <p:ph type="title"/>
          </p:nvPr>
        </p:nvSpPr>
        <p:spPr>
          <a:xfrm>
            <a:off x="362166" y="180230"/>
            <a:ext cx="8623338" cy="1143001"/>
          </a:xfrm>
          <a:prstGeom prst="rect">
            <a:avLst/>
          </a:prstGeom>
        </p:spPr>
        <p:txBody>
          <a:bodyPr/>
          <a:lstStyle>
            <a:lvl1pPr defTabSz="832104">
              <a:defRPr sz="3549"/>
            </a:lvl1pPr>
          </a:lstStyle>
          <a:p>
            <a:r>
              <a:rPr dirty="0"/>
              <a:t>3.2.3 Band-Pass and Steerable Filters (1/3)</a:t>
            </a:r>
          </a:p>
        </p:txBody>
      </p:sp>
      <p:sp>
        <p:nvSpPr>
          <p:cNvPr id="369" name="內容版面配置區 2"/>
          <p:cNvSpPr txBox="1">
            <a:spLocks noGrp="1"/>
          </p:cNvSpPr>
          <p:nvPr>
            <p:ph type="body" sz="quarter" idx="1"/>
          </p:nvPr>
        </p:nvSpPr>
        <p:spPr>
          <a:xfrm>
            <a:off x="260331" y="1365734"/>
            <a:ext cx="8623338" cy="1097643"/>
          </a:xfrm>
          <a:prstGeom prst="rect">
            <a:avLst/>
          </a:prstGeom>
        </p:spPr>
        <p:txBody>
          <a:bodyPr/>
          <a:lstStyle/>
          <a:p>
            <a:pPr>
              <a:spcBef>
                <a:spcPts val="600"/>
              </a:spcBef>
              <a:defRPr sz="2800">
                <a:latin typeface="Times New Roman"/>
                <a:ea typeface="Times New Roman"/>
                <a:cs typeface="Times New Roman"/>
                <a:sym typeface="Times New Roman"/>
              </a:defRPr>
            </a:pPr>
            <a:r>
              <a:rPr dirty="0"/>
              <a:t>The (undirected) second derivative of a two-dimensional image is known as the </a:t>
            </a:r>
            <a:r>
              <a:rPr i="1" dirty="0">
                <a:solidFill>
                  <a:srgbClr val="C00000"/>
                </a:solidFill>
              </a:rPr>
              <a:t>Laplacian</a:t>
            </a:r>
            <a:r>
              <a:rPr dirty="0"/>
              <a:t> operator.</a:t>
            </a:r>
          </a:p>
        </p:txBody>
      </p:sp>
      <p:sp>
        <p:nvSpPr>
          <p:cNvPr id="370" name="投影片編號版面配置區 3"/>
          <p:cNvSpPr txBox="1">
            <a:spLocks noGrp="1"/>
          </p:cNvSpPr>
          <p:nvPr>
            <p:ph type="sldNum" sz="quarter" idx="2"/>
          </p:nvPr>
        </p:nvSpPr>
        <p:spPr>
          <a:xfrm>
            <a:off x="8355021" y="6408529"/>
            <a:ext cx="528648"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pic>
        <p:nvPicPr>
          <p:cNvPr id="371" name="Picture 1" descr="Picture 1"/>
          <p:cNvPicPr>
            <a:picLocks noChangeAspect="1"/>
          </p:cNvPicPr>
          <p:nvPr/>
        </p:nvPicPr>
        <p:blipFill>
          <a:blip r:embed="rId2">
            <a:extLst/>
          </a:blip>
          <a:stretch>
            <a:fillRect/>
          </a:stretch>
        </p:blipFill>
        <p:spPr>
          <a:xfrm>
            <a:off x="3653491" y="2462367"/>
            <a:ext cx="2040686" cy="691026"/>
          </a:xfrm>
          <a:prstGeom prst="rect">
            <a:avLst/>
          </a:prstGeom>
          <a:ln w="12700">
            <a:miter lim="400000"/>
          </a:ln>
        </p:spPr>
      </p:pic>
      <p:sp>
        <p:nvSpPr>
          <p:cNvPr id="372" name="文字方塊 5"/>
          <p:cNvSpPr txBox="1"/>
          <p:nvPr/>
        </p:nvSpPr>
        <p:spPr>
          <a:xfrm>
            <a:off x="945311" y="6042731"/>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endParaRPr u="sng" dirty="0">
              <a:solidFill>
                <a:srgbClr val="0000FF"/>
              </a:solidFill>
              <a:uFill>
                <a:solidFill>
                  <a:srgbClr val="0000FF"/>
                </a:solidFill>
              </a:uFill>
              <a:hlinkClick r:id="rId3"/>
            </a:endParaRPr>
          </a:p>
        </p:txBody>
      </p:sp>
      <p:sp>
        <p:nvSpPr>
          <p:cNvPr id="12" name="內容版面配置區 2">
            <a:extLst>
              <a:ext uri="{FF2B5EF4-FFF2-40B4-BE49-F238E27FC236}">
                <a16:creationId xmlns:a16="http://schemas.microsoft.com/office/drawing/2014/main" id="{6321EC1C-CC25-48A8-803E-9F67D55B96AF}"/>
              </a:ext>
            </a:extLst>
          </p:cNvPr>
          <p:cNvSpPr txBox="1">
            <a:spLocks/>
          </p:cNvSpPr>
          <p:nvPr/>
        </p:nvSpPr>
        <p:spPr>
          <a:xfrm>
            <a:off x="260331" y="3240149"/>
            <a:ext cx="8623338" cy="109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Normal (</a:t>
            </a:r>
            <a:r>
              <a:rPr lang="en-US" sz="2800" dirty="0" err="1">
                <a:latin typeface="Times New Roman"/>
                <a:ea typeface="Times New Roman"/>
                <a:cs typeface="Times New Roman"/>
                <a:sym typeface="Times New Roman"/>
              </a:rPr>
              <a:t>Gaussion</a:t>
            </a:r>
            <a:r>
              <a:rPr lang="en-US" sz="2800" dirty="0">
                <a:latin typeface="Times New Roman"/>
                <a:ea typeface="Times New Roman"/>
                <a:cs typeface="Times New Roman"/>
                <a:sym typeface="Times New Roman"/>
              </a:rPr>
              <a:t>) distribution is a type of continuous probability distribution of real-valued random variable</a:t>
            </a:r>
          </a:p>
        </p:txBody>
      </p:sp>
      <p:pic>
        <p:nvPicPr>
          <p:cNvPr id="1028" name="Picture 4" descr="Probability density function for the normal distribution">
            <a:extLst>
              <a:ext uri="{FF2B5EF4-FFF2-40B4-BE49-F238E27FC236}">
                <a16:creationId xmlns:a16="http://schemas.microsoft.com/office/drawing/2014/main" id="{E8364DCD-0924-461B-A673-21958B70A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834" y="4424548"/>
            <a:ext cx="3722713" cy="2377631"/>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9625887F-DD5C-4B6E-B3BF-44B846DAEF99}"/>
              </a:ext>
            </a:extLst>
          </p:cNvPr>
          <p:cNvPicPr>
            <a:picLocks noChangeAspect="1"/>
          </p:cNvPicPr>
          <p:nvPr/>
        </p:nvPicPr>
        <p:blipFill rotWithShape="1">
          <a:blip r:embed="rId5"/>
          <a:srcRect l="59200" t="42078" r="29067" b="53086"/>
          <a:stretch/>
        </p:blipFill>
        <p:spPr>
          <a:xfrm>
            <a:off x="849215" y="5758262"/>
            <a:ext cx="3032067" cy="702997"/>
          </a:xfrm>
          <a:prstGeom prst="rect">
            <a:avLst/>
          </a:prstGeom>
        </p:spPr>
      </p:pic>
      <p:sp>
        <p:nvSpPr>
          <p:cNvPr id="18" name="內容版面配置區 2">
            <a:extLst>
              <a:ext uri="{FF2B5EF4-FFF2-40B4-BE49-F238E27FC236}">
                <a16:creationId xmlns:a16="http://schemas.microsoft.com/office/drawing/2014/main" id="{7784E77C-A38D-4997-855B-0C4BEB5236BB}"/>
              </a:ext>
            </a:extLst>
          </p:cNvPr>
          <p:cNvSpPr txBox="1">
            <a:spLocks/>
          </p:cNvSpPr>
          <p:nvPr/>
        </p:nvSpPr>
        <p:spPr>
          <a:xfrm>
            <a:off x="260331" y="4403698"/>
            <a:ext cx="4209836" cy="1283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4</a:t>
            </a:fld>
            <a:endParaRPr lang="zh-TW" altLang="en-US"/>
          </a:p>
        </p:txBody>
      </p:sp>
      <p:pic>
        <p:nvPicPr>
          <p:cNvPr id="249858" name="Picture 2" descr="「hsv spac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0" y="351407"/>
            <a:ext cx="6772275" cy="5248275"/>
          </a:xfrm>
          <a:prstGeom prst="rect">
            <a:avLst/>
          </a:prstGeom>
          <a:noFill/>
          <a:extLst>
            <a:ext uri="{909E8E84-426E-40DD-AFC4-6F175D3DCCD1}">
              <a14:hiddenFill xmlns:a14="http://schemas.microsoft.com/office/drawing/2010/main">
                <a:solidFill>
                  <a:srgbClr val="FFFFFF"/>
                </a:solidFill>
              </a14:hiddenFill>
            </a:ext>
          </a:extLst>
        </p:spPr>
      </p:pic>
      <p:pic>
        <p:nvPicPr>
          <p:cNvPr id="250882" name="Picture 2" descr="https://upload.wikimedia.org/wikipedia/commons/thumb/a/ad/HueScale.svg/250px-HueScale.svg.png">
            <a:extLst>
              <a:ext uri="{FF2B5EF4-FFF2-40B4-BE49-F238E27FC236}">
                <a16:creationId xmlns:a16="http://schemas.microsoft.com/office/drawing/2014/main" id="{1F027BE5-969A-46F0-9C1B-392D3A36D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943" y="5568450"/>
            <a:ext cx="5268111" cy="113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56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標題 1"/>
          <p:cNvSpPr txBox="1">
            <a:spLocks noGrp="1"/>
          </p:cNvSpPr>
          <p:nvPr>
            <p:ph type="title"/>
          </p:nvPr>
        </p:nvSpPr>
        <p:spPr>
          <a:xfrm>
            <a:off x="362166" y="180230"/>
            <a:ext cx="8784134" cy="1143001"/>
          </a:xfrm>
          <a:prstGeom prst="rect">
            <a:avLst/>
          </a:prstGeom>
        </p:spPr>
        <p:txBody>
          <a:bodyPr/>
          <a:lstStyle>
            <a:lvl1pPr defTabSz="832104">
              <a:defRPr sz="3549"/>
            </a:lvl1pPr>
          </a:lstStyle>
          <a:p>
            <a:r>
              <a:t>3.2.3 Band-Pass and Steerable Filters (1/3)</a:t>
            </a:r>
          </a:p>
        </p:txBody>
      </p:sp>
      <p:sp>
        <p:nvSpPr>
          <p:cNvPr id="389" name="投影片編號版面配置區 3"/>
          <p:cNvSpPr txBox="1">
            <a:spLocks noGrp="1"/>
          </p:cNvSpPr>
          <p:nvPr>
            <p:ph type="sldNum" sz="quarter" idx="2"/>
          </p:nvPr>
        </p:nvSpPr>
        <p:spPr>
          <a:xfrm>
            <a:off x="8422818" y="6404292"/>
            <a:ext cx="541670" cy="2734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dirty="0"/>
          </a:p>
        </p:txBody>
      </p:sp>
      <p:sp>
        <p:nvSpPr>
          <p:cNvPr id="391"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199" y="3337793"/>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pic>
        <p:nvPicPr>
          <p:cNvPr id="11" name="螢幕快照 2020-03-15 下午8.14.43.png" descr="螢幕快照 2020-03-15 下午8.14.43.png">
            <a:extLst>
              <a:ext uri="{FF2B5EF4-FFF2-40B4-BE49-F238E27FC236}">
                <a16:creationId xmlns:a16="http://schemas.microsoft.com/office/drawing/2014/main" id="{5959CD22-5521-4914-AE27-900D5AB19A73}"/>
              </a:ext>
            </a:extLst>
          </p:cNvPr>
          <p:cNvPicPr>
            <a:picLocks noChangeAspect="1"/>
          </p:cNvPicPr>
          <p:nvPr/>
        </p:nvPicPr>
        <p:blipFill>
          <a:blip r:embed="rId4">
            <a:extLst/>
          </a:blip>
          <a:stretch>
            <a:fillRect/>
          </a:stretch>
        </p:blipFill>
        <p:spPr>
          <a:xfrm>
            <a:off x="2578850" y="4970122"/>
            <a:ext cx="4350766" cy="953989"/>
          </a:xfrm>
          <a:prstGeom prst="rect">
            <a:avLst/>
          </a:prstGeom>
          <a:ln w="12700">
            <a:miter lim="400000"/>
          </a:ln>
        </p:spPr>
      </p:pic>
      <p:pic>
        <p:nvPicPr>
          <p:cNvPr id="14" name="圖片 13">
            <a:extLst>
              <a:ext uri="{FF2B5EF4-FFF2-40B4-BE49-F238E27FC236}">
                <a16:creationId xmlns:a16="http://schemas.microsoft.com/office/drawing/2014/main" id="{0DFF713C-AF23-4E24-9E73-D72BBDA79200}"/>
              </a:ext>
            </a:extLst>
          </p:cNvPr>
          <p:cNvPicPr>
            <a:picLocks noChangeAspect="1"/>
          </p:cNvPicPr>
          <p:nvPr/>
        </p:nvPicPr>
        <p:blipFill rotWithShape="1">
          <a:blip r:embed="rId5"/>
          <a:srcRect l="59200" t="42078" r="29067" b="53086"/>
          <a:stretch/>
        </p:blipFill>
        <p:spPr>
          <a:xfrm>
            <a:off x="2656204" y="2149865"/>
            <a:ext cx="3831592" cy="888370"/>
          </a:xfrm>
          <a:prstGeom prst="rect">
            <a:avLst/>
          </a:prstGeom>
        </p:spPr>
      </p:pic>
      <p:sp>
        <p:nvSpPr>
          <p:cNvPr id="15" name="內容版面配置區 2">
            <a:extLst>
              <a:ext uri="{FF2B5EF4-FFF2-40B4-BE49-F238E27FC236}">
                <a16:creationId xmlns:a16="http://schemas.microsoft.com/office/drawing/2014/main" id="{EF9F3F48-F5EB-4789-B131-F73B1BBC4E9E}"/>
              </a:ext>
            </a:extLst>
          </p:cNvPr>
          <p:cNvSpPr txBox="1">
            <a:spLocks/>
          </p:cNvSpPr>
          <p:nvPr/>
        </p:nvSpPr>
        <p:spPr>
          <a:xfrm>
            <a:off x="321291" y="1446868"/>
            <a:ext cx="8501418" cy="702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
        <p:nvSpPr>
          <p:cNvPr id="9" name="文字方塊 8">
            <a:extLst>
              <a:ext uri="{FF2B5EF4-FFF2-40B4-BE49-F238E27FC236}">
                <a16:creationId xmlns:a16="http://schemas.microsoft.com/office/drawing/2014/main" id="{E4918499-A9CA-4626-A71D-18EBD87420BD}"/>
              </a:ext>
            </a:extLst>
          </p:cNvPr>
          <p:cNvSpPr txBox="1"/>
          <p:nvPr/>
        </p:nvSpPr>
        <p:spPr>
          <a:xfrm>
            <a:off x="1496029" y="6042731"/>
            <a:ext cx="6151941" cy="369332"/>
          </a:xfrm>
          <a:prstGeom prst="rect">
            <a:avLst/>
          </a:prstGeom>
          <a:noFill/>
        </p:spPr>
        <p:txBody>
          <a:bodyPr wrap="none" rtlCol="0">
            <a:spAutoFit/>
          </a:bodyPr>
          <a:lstStyle/>
          <a:p>
            <a:r>
              <a:rPr lang="en-US" altLang="zh-TW" dirty="0">
                <a:hlinkClick r:id="rId3"/>
              </a:rPr>
              <a:t>http://fourier.eng.hmc.edu/e161/lectures/gradient/node8.html</a:t>
            </a:r>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標題 1"/>
          <p:cNvSpPr txBox="1">
            <a:spLocks noGrp="1"/>
          </p:cNvSpPr>
          <p:nvPr>
            <p:ph type="title"/>
          </p:nvPr>
        </p:nvSpPr>
        <p:spPr>
          <a:xfrm>
            <a:off x="362166" y="180230"/>
            <a:ext cx="8784134" cy="1143001"/>
          </a:xfrm>
          <a:prstGeom prst="rect">
            <a:avLst/>
          </a:prstGeom>
        </p:spPr>
        <p:txBody>
          <a:bodyPr/>
          <a:lstStyle>
            <a:lvl1pPr defTabSz="832104">
              <a:defRPr sz="3549"/>
            </a:lvl1pPr>
          </a:lstStyle>
          <a:p>
            <a:r>
              <a:t>3.2.3 Band-Pass and Steerable Filters (1/3)</a:t>
            </a:r>
          </a:p>
        </p:txBody>
      </p:sp>
      <p:sp>
        <p:nvSpPr>
          <p:cNvPr id="389" name="投影片編號版面配置區 3"/>
          <p:cNvSpPr txBox="1">
            <a:spLocks noGrp="1"/>
          </p:cNvSpPr>
          <p:nvPr>
            <p:ph type="sldNum" sz="quarter" idx="2"/>
          </p:nvPr>
        </p:nvSpPr>
        <p:spPr>
          <a:xfrm>
            <a:off x="8422818" y="6404292"/>
            <a:ext cx="469662" cy="2734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pic>
        <p:nvPicPr>
          <p:cNvPr id="390" name="Picture 1" descr="Picture 1"/>
          <p:cNvPicPr>
            <a:picLocks noChangeAspect="1"/>
          </p:cNvPicPr>
          <p:nvPr/>
        </p:nvPicPr>
        <p:blipFill>
          <a:blip r:embed="rId3">
            <a:extLst/>
          </a:blip>
          <a:stretch>
            <a:fillRect/>
          </a:stretch>
        </p:blipFill>
        <p:spPr>
          <a:xfrm>
            <a:off x="1118323" y="5482495"/>
            <a:ext cx="4680522" cy="655766"/>
          </a:xfrm>
          <a:prstGeom prst="rect">
            <a:avLst/>
          </a:prstGeom>
          <a:ln w="12700">
            <a:miter lim="400000"/>
          </a:ln>
        </p:spPr>
      </p:pic>
      <p:sp>
        <p:nvSpPr>
          <p:cNvPr id="391"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4"/>
              </a:defRPr>
            </a:lvl1pPr>
          </a:lstStyle>
          <a:p>
            <a:pPr>
              <a:defRPr u="none">
                <a:solidFill>
                  <a:srgbClr val="000000"/>
                </a:solidFill>
                <a:uFillTx/>
              </a:defRPr>
            </a:pPr>
            <a:r>
              <a:rPr u="sng">
                <a:solidFill>
                  <a:srgbClr val="0000FF"/>
                </a:solidFill>
                <a:uFill>
                  <a:solidFill>
                    <a:srgbClr val="0000FF"/>
                  </a:solidFill>
                </a:uFill>
                <a:hlinkClick r:id="rId4"/>
              </a:rPr>
              <a:t> </a:t>
            </a:r>
          </a:p>
        </p:txBody>
      </p:sp>
      <p:pic>
        <p:nvPicPr>
          <p:cNvPr id="392" name="Picture 8" descr="Picture 8"/>
          <p:cNvPicPr>
            <a:picLocks noChangeAspect="1"/>
          </p:cNvPicPr>
          <p:nvPr/>
        </p:nvPicPr>
        <p:blipFill>
          <a:blip r:embed="rId5">
            <a:extLst/>
          </a:blip>
          <a:stretch>
            <a:fillRect/>
          </a:stretch>
        </p:blipFill>
        <p:spPr>
          <a:xfrm>
            <a:off x="6687157" y="4725640"/>
            <a:ext cx="1772632" cy="1513709"/>
          </a:xfrm>
          <a:prstGeom prst="rect">
            <a:avLst/>
          </a:prstGeom>
          <a:ln w="12700">
            <a:miter lim="400000"/>
          </a:ln>
        </p:spPr>
      </p:pic>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201" y="3680717"/>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sp>
        <p:nvSpPr>
          <p:cNvPr id="13" name="內容版面配置區 2">
            <a:extLst>
              <a:ext uri="{FF2B5EF4-FFF2-40B4-BE49-F238E27FC236}">
                <a16:creationId xmlns:a16="http://schemas.microsoft.com/office/drawing/2014/main" id="{08A4B69C-B27B-48EE-BFB1-D5C42C3F15BB}"/>
              </a:ext>
            </a:extLst>
          </p:cNvPr>
          <p:cNvSpPr txBox="1">
            <a:spLocks/>
          </p:cNvSpPr>
          <p:nvPr/>
        </p:nvSpPr>
        <p:spPr>
          <a:xfrm>
            <a:off x="868982" y="1375505"/>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One-dimensional Gaussian function </a:t>
            </a:r>
          </a:p>
        </p:txBody>
      </p:sp>
      <p:pic>
        <p:nvPicPr>
          <p:cNvPr id="14" name="螢幕快照 2020-03-15 下午8.14.43.png" descr="螢幕快照 2020-03-15 下午8.14.43.png">
            <a:extLst>
              <a:ext uri="{FF2B5EF4-FFF2-40B4-BE49-F238E27FC236}">
                <a16:creationId xmlns:a16="http://schemas.microsoft.com/office/drawing/2014/main" id="{0998153D-ADEE-472B-9BB4-C2714F83F04F}"/>
              </a:ext>
            </a:extLst>
          </p:cNvPr>
          <p:cNvPicPr>
            <a:picLocks noChangeAspect="1"/>
          </p:cNvPicPr>
          <p:nvPr/>
        </p:nvPicPr>
        <p:blipFill>
          <a:blip r:embed="rId6">
            <a:extLst/>
          </a:blip>
          <a:stretch>
            <a:fillRect/>
          </a:stretch>
        </p:blipFill>
        <p:spPr>
          <a:xfrm>
            <a:off x="4703992" y="2519342"/>
            <a:ext cx="3982809" cy="873307"/>
          </a:xfrm>
          <a:prstGeom prst="rect">
            <a:avLst/>
          </a:prstGeom>
          <a:ln w="12700">
            <a:miter lim="400000"/>
          </a:ln>
        </p:spPr>
      </p:pic>
      <p:sp>
        <p:nvSpPr>
          <p:cNvPr id="15" name="內容版面配置區 2">
            <a:extLst>
              <a:ext uri="{FF2B5EF4-FFF2-40B4-BE49-F238E27FC236}">
                <a16:creationId xmlns:a16="http://schemas.microsoft.com/office/drawing/2014/main" id="{D9D4AA30-51BE-4ACE-BC22-7ABF51AFD872}"/>
              </a:ext>
            </a:extLst>
          </p:cNvPr>
          <p:cNvSpPr txBox="1">
            <a:spLocks/>
          </p:cNvSpPr>
          <p:nvPr/>
        </p:nvSpPr>
        <p:spPr>
          <a:xfrm>
            <a:off x="5025850" y="1394935"/>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Two-dimensional Gaussian function </a:t>
            </a:r>
          </a:p>
        </p:txBody>
      </p:sp>
      <p:pic>
        <p:nvPicPr>
          <p:cNvPr id="16" name="圖片 15">
            <a:extLst>
              <a:ext uri="{FF2B5EF4-FFF2-40B4-BE49-F238E27FC236}">
                <a16:creationId xmlns:a16="http://schemas.microsoft.com/office/drawing/2014/main" id="{0CB0E62D-D94F-4EB9-A968-8404E541C031}"/>
              </a:ext>
            </a:extLst>
          </p:cNvPr>
          <p:cNvPicPr>
            <a:picLocks noChangeAspect="1"/>
          </p:cNvPicPr>
          <p:nvPr/>
        </p:nvPicPr>
        <p:blipFill rotWithShape="1">
          <a:blip r:embed="rId7"/>
          <a:srcRect l="59200" t="42078" r="29067" b="53086"/>
          <a:stretch/>
        </p:blipFill>
        <p:spPr>
          <a:xfrm>
            <a:off x="723906" y="2603551"/>
            <a:ext cx="3539320" cy="820605"/>
          </a:xfrm>
          <a:prstGeom prst="rect">
            <a:avLst/>
          </a:prstGeom>
        </p:spPr>
      </p:pic>
    </p:spTree>
    <p:extLst>
      <p:ext uri="{BB962C8B-B14F-4D97-AF65-F5344CB8AC3E}">
        <p14:creationId xmlns:p14="http://schemas.microsoft.com/office/powerpoint/2010/main" val="3683227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標題 1"/>
          <p:cNvSpPr txBox="1">
            <a:spLocks noGrp="1"/>
          </p:cNvSpPr>
          <p:nvPr>
            <p:ph type="title"/>
          </p:nvPr>
        </p:nvSpPr>
        <p:spPr>
          <a:xfrm>
            <a:off x="179933" y="41769"/>
            <a:ext cx="8784134" cy="1143001"/>
          </a:xfrm>
          <a:prstGeom prst="rect">
            <a:avLst/>
          </a:prstGeom>
        </p:spPr>
        <p:txBody>
          <a:bodyPr/>
          <a:lstStyle>
            <a:lvl1pPr defTabSz="832104">
              <a:defRPr sz="3549"/>
            </a:lvl1pPr>
          </a:lstStyle>
          <a:p>
            <a:r>
              <a:t>3.2.3 Band-Pass and Steerable Filters (1/3)</a:t>
            </a:r>
          </a:p>
        </p:txBody>
      </p:sp>
      <p:sp>
        <p:nvSpPr>
          <p:cNvPr id="378" name="投影片編號版面配置區 3"/>
          <p:cNvSpPr txBox="1">
            <a:spLocks noGrp="1"/>
          </p:cNvSpPr>
          <p:nvPr>
            <p:ph type="sldNum" sz="quarter" idx="2"/>
          </p:nvPr>
        </p:nvSpPr>
        <p:spPr>
          <a:xfrm>
            <a:off x="8422818" y="6404293"/>
            <a:ext cx="541249" cy="2514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dirty="0"/>
          </a:p>
        </p:txBody>
      </p:sp>
      <p:pic>
        <p:nvPicPr>
          <p:cNvPr id="379" name="Picture 1" descr="Picture 1"/>
          <p:cNvPicPr>
            <a:picLocks noChangeAspect="1"/>
          </p:cNvPicPr>
          <p:nvPr/>
        </p:nvPicPr>
        <p:blipFill>
          <a:blip r:embed="rId2">
            <a:extLst/>
          </a:blip>
          <a:stretch>
            <a:fillRect/>
          </a:stretch>
        </p:blipFill>
        <p:spPr>
          <a:xfrm>
            <a:off x="2231739" y="5766787"/>
            <a:ext cx="4680522" cy="655766"/>
          </a:xfrm>
          <a:prstGeom prst="rect">
            <a:avLst/>
          </a:prstGeom>
          <a:ln w="12700">
            <a:miter lim="400000"/>
          </a:ln>
        </p:spPr>
      </p:pic>
      <p:sp>
        <p:nvSpPr>
          <p:cNvPr id="380" name="文字方塊 5"/>
          <p:cNvSpPr txBox="1"/>
          <p:nvPr/>
        </p:nvSpPr>
        <p:spPr>
          <a:xfrm>
            <a:off x="945311" y="6042731"/>
            <a:ext cx="17301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pic>
        <p:nvPicPr>
          <p:cNvPr id="381" name="螢幕快照 2020-03-15 下午8.14.43.png" descr="螢幕快照 2020-03-15 下午8.14.43.png"/>
          <p:cNvPicPr>
            <a:picLocks noChangeAspect="1"/>
          </p:cNvPicPr>
          <p:nvPr/>
        </p:nvPicPr>
        <p:blipFill>
          <a:blip r:embed="rId4">
            <a:extLst/>
          </a:blip>
          <a:stretch>
            <a:fillRect/>
          </a:stretch>
        </p:blipFill>
        <p:spPr>
          <a:xfrm>
            <a:off x="2396617" y="967633"/>
            <a:ext cx="4350766" cy="953989"/>
          </a:xfrm>
          <a:prstGeom prst="rect">
            <a:avLst/>
          </a:prstGeom>
          <a:ln w="12700">
            <a:miter lim="400000"/>
          </a:ln>
        </p:spPr>
      </p:pic>
      <p:pic>
        <p:nvPicPr>
          <p:cNvPr id="382" name="螢幕快照 2020-03-15 下午8.16.05.png" descr="螢幕快照 2020-03-15 下午8.16.05.png"/>
          <p:cNvPicPr>
            <a:picLocks noChangeAspect="1"/>
          </p:cNvPicPr>
          <p:nvPr/>
        </p:nvPicPr>
        <p:blipFill>
          <a:blip r:embed="rId5">
            <a:extLst/>
          </a:blip>
          <a:stretch>
            <a:fillRect/>
          </a:stretch>
        </p:blipFill>
        <p:spPr>
          <a:xfrm>
            <a:off x="1911350" y="1994695"/>
            <a:ext cx="5321300" cy="787401"/>
          </a:xfrm>
          <a:prstGeom prst="rect">
            <a:avLst/>
          </a:prstGeom>
          <a:ln w="12700">
            <a:miter lim="400000"/>
          </a:ln>
        </p:spPr>
      </p:pic>
      <p:pic>
        <p:nvPicPr>
          <p:cNvPr id="383" name="螢幕快照 2020-03-15 下午8.16.28.png" descr="螢幕快照 2020-03-15 下午8.16.28.png"/>
          <p:cNvPicPr>
            <a:picLocks noChangeAspect="1"/>
          </p:cNvPicPr>
          <p:nvPr/>
        </p:nvPicPr>
        <p:blipFill>
          <a:blip r:embed="rId6">
            <a:extLst/>
          </a:blip>
          <a:stretch>
            <a:fillRect/>
          </a:stretch>
        </p:blipFill>
        <p:spPr>
          <a:xfrm>
            <a:off x="863600" y="2855168"/>
            <a:ext cx="7416800" cy="901701"/>
          </a:xfrm>
          <a:prstGeom prst="rect">
            <a:avLst/>
          </a:prstGeom>
          <a:ln w="12700">
            <a:miter lim="400000"/>
          </a:ln>
        </p:spPr>
      </p:pic>
      <p:pic>
        <p:nvPicPr>
          <p:cNvPr id="384" name="螢幕快照 2020-03-15 下午8.16.47.png" descr="螢幕快照 2020-03-15 下午8.16.47.png"/>
          <p:cNvPicPr>
            <a:picLocks noChangeAspect="1"/>
          </p:cNvPicPr>
          <p:nvPr/>
        </p:nvPicPr>
        <p:blipFill>
          <a:blip r:embed="rId7">
            <a:extLst/>
          </a:blip>
          <a:stretch>
            <a:fillRect/>
          </a:stretch>
        </p:blipFill>
        <p:spPr>
          <a:xfrm>
            <a:off x="2635250" y="3829941"/>
            <a:ext cx="3873500" cy="889001"/>
          </a:xfrm>
          <a:prstGeom prst="rect">
            <a:avLst/>
          </a:prstGeom>
          <a:ln w="12700">
            <a:miter lim="400000"/>
          </a:ln>
        </p:spPr>
      </p:pic>
      <p:pic>
        <p:nvPicPr>
          <p:cNvPr id="385" name="螢幕快照 2020-03-15 下午8.17.39.png" descr="螢幕快照 2020-03-15 下午8.17.39.png"/>
          <p:cNvPicPr>
            <a:picLocks noChangeAspect="1"/>
          </p:cNvPicPr>
          <p:nvPr/>
        </p:nvPicPr>
        <p:blipFill>
          <a:blip r:embed="rId8">
            <a:extLst/>
          </a:blip>
          <a:stretch>
            <a:fillRect/>
          </a:stretch>
        </p:blipFill>
        <p:spPr>
          <a:xfrm>
            <a:off x="514350" y="4792014"/>
            <a:ext cx="8115300" cy="901701"/>
          </a:xfrm>
          <a:prstGeom prst="rect">
            <a:avLst/>
          </a:prstGeom>
          <a:ln w="12700">
            <a:miter lim="4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(2/3)</a:t>
            </a:r>
            <a:endParaRPr lang="zh-TW" altLang="en-US" dirty="0"/>
          </a:p>
        </p:txBody>
      </p:sp>
      <p:sp>
        <p:nvSpPr>
          <p:cNvPr id="3" name="內容版面配置區 2"/>
          <p:cNvSpPr>
            <a:spLocks noGrp="1"/>
          </p:cNvSpPr>
          <p:nvPr>
            <p:ph idx="1"/>
          </p:nvPr>
        </p:nvSpPr>
        <p:spPr>
          <a:xfrm>
            <a:off x="457200" y="1600201"/>
            <a:ext cx="8229600" cy="2874291"/>
          </a:xfrm>
        </p:spPr>
        <p:txBody>
          <a:bodyPr>
            <a:normAutofit/>
          </a:bodyPr>
          <a:lstStyle/>
          <a:p>
            <a:r>
              <a:rPr lang="en-US" altLang="zh-TW" sz="2800" dirty="0">
                <a:latin typeface="Times New Roman" pitchFamily="18" charset="0"/>
                <a:cs typeface="Times New Roman" pitchFamily="18" charset="0"/>
              </a:rPr>
              <a:t>The Sobel operator is a simple approximation to a </a:t>
            </a:r>
            <a:r>
              <a:rPr lang="en-US" altLang="zh-TW" sz="2800" i="1" dirty="0">
                <a:latin typeface="Times New Roman" pitchFamily="18" charset="0"/>
                <a:cs typeface="Times New Roman" pitchFamily="18" charset="0"/>
              </a:rPr>
              <a:t>directional</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oriented</a:t>
            </a:r>
            <a:r>
              <a:rPr lang="en-US" altLang="zh-TW" sz="2800" dirty="0">
                <a:latin typeface="Times New Roman" pitchFamily="18" charset="0"/>
                <a:cs typeface="Times New Roman" pitchFamily="18" charset="0"/>
              </a:rPr>
              <a:t> filter, which can be obtained by smoothing with a </a:t>
            </a:r>
            <a:r>
              <a:rPr lang="en-US" altLang="zh-TW" sz="2800" dirty="0">
                <a:solidFill>
                  <a:srgbClr val="C00000"/>
                </a:solidFill>
                <a:latin typeface="Times New Roman" pitchFamily="18" charset="0"/>
                <a:cs typeface="Times New Roman" pitchFamily="18" charset="0"/>
              </a:rPr>
              <a:t>Gaussian</a:t>
            </a:r>
            <a:r>
              <a:rPr lang="en-US" altLang="zh-TW" sz="2800" dirty="0">
                <a:latin typeface="Times New Roman" pitchFamily="18" charset="0"/>
                <a:cs typeface="Times New Roman" pitchFamily="18" charset="0"/>
              </a:rPr>
              <a:t> (or some other filter) and then taking a </a:t>
            </a:r>
            <a:r>
              <a:rPr lang="en-US" altLang="zh-TW" sz="2800" i="1" dirty="0">
                <a:latin typeface="Times New Roman" pitchFamily="18" charset="0"/>
                <a:cs typeface="Times New Roman" pitchFamily="18" charset="0"/>
              </a:rPr>
              <a:t>directional derivative              </a:t>
            </a:r>
            <a:r>
              <a:rPr lang="en-US" altLang="zh-TW" sz="2800" dirty="0">
                <a:latin typeface="Times New Roman" pitchFamily="18" charset="0"/>
                <a:cs typeface="Times New Roman" pitchFamily="18" charset="0"/>
              </a:rPr>
              <a:t>, which is obtained by taking the dot product between the gradient field      and a unit direction</a:t>
            </a:r>
          </a:p>
          <a:p>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43</a:t>
            </a:fld>
            <a:endParaRPr lang="zh-TW" altLang="en-US"/>
          </a:p>
        </p:txBody>
      </p:sp>
      <p:pic>
        <p:nvPicPr>
          <p:cNvPr id="241666" name="Picture 2"/>
          <p:cNvPicPr>
            <a:picLocks noChangeAspect="1" noChangeArrowheads="1"/>
          </p:cNvPicPr>
          <p:nvPr/>
        </p:nvPicPr>
        <p:blipFill>
          <a:blip r:embed="rId3" cstate="print"/>
          <a:srcRect/>
          <a:stretch>
            <a:fillRect/>
          </a:stretch>
        </p:blipFill>
        <p:spPr bwMode="auto">
          <a:xfrm>
            <a:off x="6643836" y="2996952"/>
            <a:ext cx="952500" cy="352425"/>
          </a:xfrm>
          <a:prstGeom prst="rect">
            <a:avLst/>
          </a:prstGeom>
          <a:noFill/>
          <a:ln w="9525">
            <a:noFill/>
            <a:miter lim="800000"/>
            <a:headEnd/>
            <a:tailEnd/>
          </a:ln>
        </p:spPr>
      </p:pic>
      <p:pic>
        <p:nvPicPr>
          <p:cNvPr id="241667" name="Picture 3"/>
          <p:cNvPicPr>
            <a:picLocks noChangeAspect="1" noChangeArrowheads="1"/>
          </p:cNvPicPr>
          <p:nvPr/>
        </p:nvPicPr>
        <p:blipFill>
          <a:blip r:embed="rId4" cstate="print"/>
          <a:srcRect/>
          <a:stretch>
            <a:fillRect/>
          </a:stretch>
        </p:blipFill>
        <p:spPr bwMode="auto">
          <a:xfrm>
            <a:off x="3397771" y="3848928"/>
            <a:ext cx="310133" cy="372160"/>
          </a:xfrm>
          <a:prstGeom prst="rect">
            <a:avLst/>
          </a:prstGeom>
          <a:noFill/>
          <a:ln w="9525">
            <a:noFill/>
            <a:miter lim="800000"/>
            <a:headEnd/>
            <a:tailEnd/>
          </a:ln>
        </p:spPr>
      </p:pic>
      <p:pic>
        <p:nvPicPr>
          <p:cNvPr id="241668" name="Picture 4"/>
          <p:cNvPicPr>
            <a:picLocks noChangeAspect="1" noChangeArrowheads="1"/>
          </p:cNvPicPr>
          <p:nvPr/>
        </p:nvPicPr>
        <p:blipFill>
          <a:blip r:embed="rId5" cstate="print"/>
          <a:srcRect/>
          <a:stretch>
            <a:fillRect/>
          </a:stretch>
        </p:blipFill>
        <p:spPr bwMode="auto">
          <a:xfrm>
            <a:off x="6660232" y="3800847"/>
            <a:ext cx="2376535" cy="420241"/>
          </a:xfrm>
          <a:prstGeom prst="rect">
            <a:avLst/>
          </a:prstGeom>
          <a:noFill/>
          <a:ln w="9525">
            <a:noFill/>
            <a:miter lim="800000"/>
            <a:headEnd/>
            <a:tailEnd/>
          </a:ln>
        </p:spPr>
      </p:pic>
      <p:pic>
        <p:nvPicPr>
          <p:cNvPr id="241669" name="Picture 5"/>
          <p:cNvPicPr>
            <a:picLocks noChangeAspect="1" noChangeArrowheads="1"/>
          </p:cNvPicPr>
          <p:nvPr/>
        </p:nvPicPr>
        <p:blipFill>
          <a:blip r:embed="rId6" cstate="print"/>
          <a:srcRect/>
          <a:stretch>
            <a:fillRect/>
          </a:stretch>
        </p:blipFill>
        <p:spPr bwMode="auto">
          <a:xfrm>
            <a:off x="1414122" y="4474492"/>
            <a:ext cx="6315756" cy="864096"/>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3.2.3 Band-Pass and Steerable Filters (3/3)</a:t>
            </a:r>
            <a:endParaRPr lang="zh-TW" altLang="en-US" dirty="0"/>
          </a:p>
        </p:txBody>
      </p:sp>
      <p:sp>
        <p:nvSpPr>
          <p:cNvPr id="3" name="內容版面配置區 2"/>
          <p:cNvSpPr>
            <a:spLocks noGrp="1"/>
          </p:cNvSpPr>
          <p:nvPr>
            <p:ph idx="1"/>
          </p:nvPr>
        </p:nvSpPr>
        <p:spPr>
          <a:xfrm>
            <a:off x="457200" y="1600201"/>
            <a:ext cx="8229600" cy="3556992"/>
          </a:xfrm>
        </p:spPr>
        <p:txBody>
          <a:bodyPr>
            <a:normAutofit/>
          </a:bodyPr>
          <a:lstStyle/>
          <a:p>
            <a:r>
              <a:rPr lang="en-US" altLang="zh-TW" sz="2800" dirty="0">
                <a:latin typeface="Times New Roman" pitchFamily="18" charset="0"/>
                <a:cs typeface="Times New Roman" pitchFamily="18" charset="0"/>
              </a:rPr>
              <a:t>The smoothed directional derivative filter,</a:t>
            </a:r>
            <a:endParaRPr lang="zh-TW" altLang="en-US"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                 is an example of a </a:t>
            </a:r>
            <a:r>
              <a:rPr lang="en-US" altLang="zh-TW" sz="2800" i="1" dirty="0">
                <a:solidFill>
                  <a:srgbClr val="C00000"/>
                </a:solidFill>
                <a:latin typeface="Times New Roman" pitchFamily="18" charset="0"/>
                <a:cs typeface="Times New Roman" pitchFamily="18" charset="0"/>
              </a:rPr>
              <a:t>steerable</a:t>
            </a:r>
            <a:r>
              <a:rPr lang="en-US" altLang="zh-TW" sz="2800" dirty="0">
                <a:latin typeface="Times New Roman" pitchFamily="18" charset="0"/>
                <a:cs typeface="Times New Roman" pitchFamily="18" charset="0"/>
              </a:rPr>
              <a:t> filter, since the value of an image convolved with       can be computed by first convolving with the pair of filters (</a:t>
            </a:r>
            <a:r>
              <a:rPr lang="en-US" altLang="zh-TW" sz="2800" i="1" dirty="0" err="1">
                <a:latin typeface="Times New Roman" pitchFamily="18" charset="0"/>
                <a:cs typeface="Times New Roman" pitchFamily="18" charset="0"/>
              </a:rPr>
              <a:t>G</a:t>
            </a:r>
            <a:r>
              <a:rPr lang="en-US" altLang="zh-TW" sz="2800" i="1" baseline="-25000" dirty="0" err="1">
                <a:latin typeface="Times New Roman" pitchFamily="18" charset="0"/>
                <a:cs typeface="Times New Roman" pitchFamily="18" charset="0"/>
              </a:rPr>
              <a:t>x</a:t>
            </a:r>
            <a:r>
              <a:rPr lang="en-US" altLang="zh-TW" sz="2800" dirty="0">
                <a:latin typeface="Times New Roman" pitchFamily="18" charset="0"/>
                <a:cs typeface="Times New Roman" pitchFamily="18" charset="0"/>
              </a:rPr>
              <a:t>, </a:t>
            </a:r>
            <a:r>
              <a:rPr lang="en-US" altLang="zh-TW" sz="2800" i="1" dirty="0" err="1">
                <a:latin typeface="Times New Roman" pitchFamily="18" charset="0"/>
                <a:cs typeface="Times New Roman" pitchFamily="18" charset="0"/>
              </a:rPr>
              <a:t>G</a:t>
            </a:r>
            <a:r>
              <a:rPr lang="en-US" altLang="zh-TW" sz="2800" i="1" baseline="-25000" dirty="0" err="1">
                <a:latin typeface="Times New Roman" pitchFamily="18" charset="0"/>
                <a:cs typeface="Times New Roman" pitchFamily="18" charset="0"/>
              </a:rPr>
              <a:t>y</a:t>
            </a:r>
            <a:r>
              <a:rPr lang="en-US" altLang="zh-TW" sz="2800" dirty="0">
                <a:latin typeface="Times New Roman" pitchFamily="18" charset="0"/>
                <a:cs typeface="Times New Roman" pitchFamily="18" charset="0"/>
              </a:rPr>
              <a:t>) and then </a:t>
            </a:r>
            <a:r>
              <a:rPr lang="en-US" altLang="zh-TW" sz="2800" i="1" dirty="0">
                <a:latin typeface="Times New Roman" pitchFamily="18" charset="0"/>
                <a:cs typeface="Times New Roman" pitchFamily="18" charset="0"/>
              </a:rPr>
              <a:t>steering</a:t>
            </a:r>
            <a:r>
              <a:rPr lang="en-US" altLang="zh-TW" sz="2800" dirty="0">
                <a:latin typeface="Times New Roman" pitchFamily="18" charset="0"/>
                <a:cs typeface="Times New Roman" pitchFamily="18" charset="0"/>
              </a:rPr>
              <a:t> the filter by multiplying this gradient field with a unit vector</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a:xfrm>
            <a:off x="6553200" y="6356350"/>
            <a:ext cx="2133600" cy="365125"/>
          </a:xfrm>
        </p:spPr>
        <p:txBody>
          <a:bodyPr/>
          <a:lstStyle/>
          <a:p>
            <a:fld id="{1336BF6D-2D3A-41BA-8F36-2BF2F35F56ED}" type="slidenum">
              <a:rPr lang="zh-TW" altLang="en-US"/>
              <a:pPr/>
              <a:t>44</a:t>
            </a:fld>
            <a:endParaRPr lang="zh-TW" altLang="en-US"/>
          </a:p>
        </p:txBody>
      </p:sp>
      <p:pic>
        <p:nvPicPr>
          <p:cNvPr id="5" name="Picture 6"/>
          <p:cNvPicPr>
            <a:picLocks noChangeAspect="1" noChangeArrowheads="1"/>
          </p:cNvPicPr>
          <p:nvPr/>
        </p:nvPicPr>
        <p:blipFill>
          <a:blip r:embed="rId4" cstate="print"/>
          <a:srcRect/>
          <a:stretch>
            <a:fillRect/>
          </a:stretch>
        </p:blipFill>
        <p:spPr bwMode="auto">
          <a:xfrm>
            <a:off x="1043608" y="2060848"/>
            <a:ext cx="3404950" cy="648072"/>
          </a:xfrm>
          <a:prstGeom prst="rect">
            <a:avLst/>
          </a:prstGeom>
          <a:noFill/>
          <a:ln w="9525">
            <a:noFill/>
            <a:miter lim="800000"/>
            <a:headEnd/>
            <a:tailEnd/>
          </a:ln>
        </p:spPr>
      </p:pic>
      <p:graphicFrame>
        <p:nvGraphicFramePr>
          <p:cNvPr id="6" name="物件 5"/>
          <p:cNvGraphicFramePr>
            <a:graphicFrameLocks noChangeAspect="1"/>
          </p:cNvGraphicFramePr>
          <p:nvPr/>
        </p:nvGraphicFramePr>
        <p:xfrm>
          <a:off x="971600" y="2698196"/>
          <a:ext cx="1224136" cy="442772"/>
        </p:xfrm>
        <a:graphic>
          <a:graphicData uri="http://schemas.openxmlformats.org/presentationml/2006/ole">
            <mc:AlternateContent xmlns:mc="http://schemas.openxmlformats.org/markup-compatibility/2006">
              <mc:Choice xmlns:v="urn:schemas-microsoft-com:vml" Requires="v">
                <p:oleObj spid="_x0000_s243265" name="方程式" r:id="rId5" imgW="596880" imgH="215640" progId="Equation.3">
                  <p:embed/>
                </p:oleObj>
              </mc:Choice>
              <mc:Fallback>
                <p:oleObj name="方程式" r:id="rId5" imgW="59688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698196"/>
                        <a:ext cx="1224136" cy="442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1" name="Object 3"/>
          <p:cNvGraphicFramePr>
            <a:graphicFrameLocks noChangeAspect="1"/>
          </p:cNvGraphicFramePr>
          <p:nvPr/>
        </p:nvGraphicFramePr>
        <p:xfrm>
          <a:off x="5796136" y="3104703"/>
          <a:ext cx="415925" cy="468313"/>
        </p:xfrm>
        <a:graphic>
          <a:graphicData uri="http://schemas.openxmlformats.org/presentationml/2006/ole">
            <mc:AlternateContent xmlns:mc="http://schemas.openxmlformats.org/markup-compatibility/2006">
              <mc:Choice xmlns:v="urn:schemas-microsoft-com:vml" Requires="v">
                <p:oleObj spid="_x0000_s243266" name="方程式" r:id="rId7" imgW="203040" imgH="228600" progId="Equation.3">
                  <p:embed/>
                </p:oleObj>
              </mc:Choice>
              <mc:Fallback>
                <p:oleObj name="方程式" r:id="rId7" imgW="203040" imgH="2286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3104703"/>
                        <a:ext cx="415925"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2" name="Object 4"/>
          <p:cNvGraphicFramePr>
            <a:graphicFrameLocks noChangeAspect="1"/>
          </p:cNvGraphicFramePr>
          <p:nvPr/>
        </p:nvGraphicFramePr>
        <p:xfrm>
          <a:off x="6111850" y="4437112"/>
          <a:ext cx="260350" cy="390525"/>
        </p:xfrm>
        <a:graphic>
          <a:graphicData uri="http://schemas.openxmlformats.org/presentationml/2006/ole">
            <mc:AlternateContent xmlns:mc="http://schemas.openxmlformats.org/markup-compatibility/2006">
              <mc:Choice xmlns:v="urn:schemas-microsoft-com:vml" Requires="v">
                <p:oleObj spid="_x0000_s243267" name="方程式" r:id="rId9" imgW="126720" imgH="190440" progId="Equation.3">
                  <p:embed/>
                </p:oleObj>
              </mc:Choice>
              <mc:Fallback>
                <p:oleObj name="方程式" r:id="rId9" imgW="126720" imgH="19044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50" y="4437112"/>
                        <a:ext cx="2603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45</a:t>
            </a:fld>
            <a:endParaRPr lang="zh-TW" altLang="en-US"/>
          </a:p>
        </p:txBody>
      </p:sp>
      <p:grpSp>
        <p:nvGrpSpPr>
          <p:cNvPr id="10" name="群組 9"/>
          <p:cNvGrpSpPr/>
          <p:nvPr/>
        </p:nvGrpSpPr>
        <p:grpSpPr>
          <a:xfrm>
            <a:off x="683568" y="4941168"/>
            <a:ext cx="5448953" cy="326907"/>
            <a:chOff x="755576" y="4941168"/>
            <a:chExt cx="5448953" cy="326907"/>
          </a:xfrm>
        </p:grpSpPr>
        <p:pic>
          <p:nvPicPr>
            <p:cNvPr id="8" name="圖片 7"/>
            <p:cNvPicPr>
              <a:picLocks noChangeAspect="1"/>
            </p:cNvPicPr>
            <p:nvPr/>
          </p:nvPicPr>
          <p:blipFill>
            <a:blip r:embed="rId2"/>
            <a:stretch>
              <a:fillRect/>
            </a:stretch>
          </p:blipFill>
          <p:spPr>
            <a:xfrm>
              <a:off x="755576" y="4941168"/>
              <a:ext cx="4728873" cy="326907"/>
            </a:xfrm>
            <a:prstGeom prst="rect">
              <a:avLst/>
            </a:prstGeom>
          </p:spPr>
        </p:pic>
        <p:pic>
          <p:nvPicPr>
            <p:cNvPr id="9" name="圖片 8"/>
            <p:cNvPicPr>
              <a:picLocks noChangeAspect="1"/>
            </p:cNvPicPr>
            <p:nvPr/>
          </p:nvPicPr>
          <p:blipFill>
            <a:blip r:embed="rId3"/>
            <a:stretch>
              <a:fillRect/>
            </a:stretch>
          </p:blipFill>
          <p:spPr>
            <a:xfrm>
              <a:off x="5484449" y="5003201"/>
              <a:ext cx="720080" cy="202839"/>
            </a:xfrm>
            <a:prstGeom prst="rect">
              <a:avLst/>
            </a:prstGeom>
          </p:spPr>
        </p:pic>
      </p:grpSp>
      <p:grpSp>
        <p:nvGrpSpPr>
          <p:cNvPr id="13" name="群組 12"/>
          <p:cNvGrpSpPr/>
          <p:nvPr/>
        </p:nvGrpSpPr>
        <p:grpSpPr>
          <a:xfrm>
            <a:off x="715295" y="5258091"/>
            <a:ext cx="7038876" cy="511080"/>
            <a:chOff x="683568" y="5258339"/>
            <a:chExt cx="6991244" cy="498308"/>
          </a:xfrm>
        </p:grpSpPr>
        <p:pic>
          <p:nvPicPr>
            <p:cNvPr id="11" name="圖片 10"/>
            <p:cNvPicPr>
              <a:picLocks noChangeAspect="1"/>
            </p:cNvPicPr>
            <p:nvPr/>
          </p:nvPicPr>
          <p:blipFill>
            <a:blip r:embed="rId4"/>
            <a:stretch>
              <a:fillRect/>
            </a:stretch>
          </p:blipFill>
          <p:spPr>
            <a:xfrm>
              <a:off x="683568" y="5258339"/>
              <a:ext cx="6991244" cy="264564"/>
            </a:xfrm>
            <a:prstGeom prst="rect">
              <a:avLst/>
            </a:prstGeom>
          </p:spPr>
        </p:pic>
        <p:pic>
          <p:nvPicPr>
            <p:cNvPr id="12" name="圖片 11"/>
            <p:cNvPicPr>
              <a:picLocks noChangeAspect="1"/>
            </p:cNvPicPr>
            <p:nvPr/>
          </p:nvPicPr>
          <p:blipFill>
            <a:blip r:embed="rId5"/>
            <a:stretch>
              <a:fillRect/>
            </a:stretch>
          </p:blipFill>
          <p:spPr>
            <a:xfrm>
              <a:off x="971600" y="5517232"/>
              <a:ext cx="6264696" cy="239415"/>
            </a:xfrm>
            <a:prstGeom prst="rect">
              <a:avLst/>
            </a:prstGeom>
          </p:spPr>
        </p:pic>
      </p:grpSp>
      <p:grpSp>
        <p:nvGrpSpPr>
          <p:cNvPr id="16" name="群組 15"/>
          <p:cNvGrpSpPr/>
          <p:nvPr/>
        </p:nvGrpSpPr>
        <p:grpSpPr>
          <a:xfrm>
            <a:off x="683568" y="5794965"/>
            <a:ext cx="3024336" cy="370339"/>
            <a:chOff x="1005505" y="5847383"/>
            <a:chExt cx="4923213" cy="552450"/>
          </a:xfrm>
        </p:grpSpPr>
        <p:pic>
          <p:nvPicPr>
            <p:cNvPr id="14" name="圖片 13"/>
            <p:cNvPicPr>
              <a:picLocks noChangeAspect="1"/>
            </p:cNvPicPr>
            <p:nvPr/>
          </p:nvPicPr>
          <p:blipFill>
            <a:blip r:embed="rId6"/>
            <a:stretch>
              <a:fillRect/>
            </a:stretch>
          </p:blipFill>
          <p:spPr>
            <a:xfrm>
              <a:off x="1005505" y="5895008"/>
              <a:ext cx="2724150" cy="504825"/>
            </a:xfrm>
            <a:prstGeom prst="rect">
              <a:avLst/>
            </a:prstGeom>
          </p:spPr>
        </p:pic>
        <p:pic>
          <p:nvPicPr>
            <p:cNvPr id="15" name="圖片 14"/>
            <p:cNvPicPr>
              <a:picLocks noChangeAspect="1"/>
            </p:cNvPicPr>
            <p:nvPr/>
          </p:nvPicPr>
          <p:blipFill>
            <a:blip r:embed="rId7"/>
            <a:stretch>
              <a:fillRect/>
            </a:stretch>
          </p:blipFill>
          <p:spPr>
            <a:xfrm>
              <a:off x="3737967" y="5847383"/>
              <a:ext cx="2190751" cy="552450"/>
            </a:xfrm>
            <a:prstGeom prst="rect">
              <a:avLst/>
            </a:prstGeom>
          </p:spPr>
        </p:pic>
      </p:grpSp>
      <p:pic>
        <p:nvPicPr>
          <p:cNvPr id="17" name="圖片 16"/>
          <p:cNvPicPr>
            <a:picLocks noChangeAspect="1"/>
          </p:cNvPicPr>
          <p:nvPr/>
        </p:nvPicPr>
        <p:blipFill>
          <a:blip r:embed="rId8"/>
          <a:stretch>
            <a:fillRect/>
          </a:stretch>
        </p:blipFill>
        <p:spPr>
          <a:xfrm>
            <a:off x="611560" y="1744154"/>
            <a:ext cx="8210550" cy="2390775"/>
          </a:xfrm>
          <a:prstGeom prst="rect">
            <a:avLst/>
          </a:prstGeom>
        </p:spPr>
      </p:pic>
      <p:sp>
        <p:nvSpPr>
          <p:cNvPr id="18" name="文字方塊 17"/>
          <p:cNvSpPr txBox="1"/>
          <p:nvPr/>
        </p:nvSpPr>
        <p:spPr>
          <a:xfrm>
            <a:off x="1619672" y="3994388"/>
            <a:ext cx="295274" cy="369332"/>
          </a:xfrm>
          <a:prstGeom prst="rect">
            <a:avLst/>
          </a:prstGeom>
          <a:noFill/>
        </p:spPr>
        <p:txBody>
          <a:bodyPr wrap="none" rtlCol="0">
            <a:spAutoFit/>
          </a:bodyPr>
          <a:lstStyle/>
          <a:p>
            <a:r>
              <a:rPr lang="en-US" altLang="zh-TW" dirty="0"/>
              <a:t>a</a:t>
            </a:r>
            <a:endParaRPr lang="zh-TW" altLang="en-US" dirty="0"/>
          </a:p>
        </p:txBody>
      </p:sp>
      <p:sp>
        <p:nvSpPr>
          <p:cNvPr id="19" name="文字方塊 18"/>
          <p:cNvSpPr txBox="1"/>
          <p:nvPr/>
        </p:nvSpPr>
        <p:spPr>
          <a:xfrm>
            <a:off x="4572000" y="3994388"/>
            <a:ext cx="306494" cy="369332"/>
          </a:xfrm>
          <a:prstGeom prst="rect">
            <a:avLst/>
          </a:prstGeom>
          <a:noFill/>
        </p:spPr>
        <p:txBody>
          <a:bodyPr wrap="none" rtlCol="0">
            <a:spAutoFit/>
          </a:bodyPr>
          <a:lstStyle/>
          <a:p>
            <a:r>
              <a:rPr lang="en-US" altLang="zh-TW" dirty="0"/>
              <a:t>b</a:t>
            </a:r>
            <a:endParaRPr lang="zh-TW" altLang="en-US" dirty="0"/>
          </a:p>
        </p:txBody>
      </p:sp>
      <p:sp>
        <p:nvSpPr>
          <p:cNvPr id="20" name="文字方塊 19"/>
          <p:cNvSpPr txBox="1"/>
          <p:nvPr/>
        </p:nvSpPr>
        <p:spPr>
          <a:xfrm>
            <a:off x="7620000" y="3995952"/>
            <a:ext cx="282450" cy="369332"/>
          </a:xfrm>
          <a:prstGeom prst="rect">
            <a:avLst/>
          </a:prstGeom>
          <a:noFill/>
        </p:spPr>
        <p:txBody>
          <a:bodyPr wrap="none" rtlCol="0">
            <a:spAutoFit/>
          </a:bodyPr>
          <a:lstStyle/>
          <a:p>
            <a:r>
              <a:rPr lang="en-US" altLang="zh-TW" dirty="0"/>
              <a:t>c</a:t>
            </a:r>
            <a:endParaRPr lang="zh-TW" altLang="en-US" dirty="0"/>
          </a:p>
        </p:txBody>
      </p:sp>
    </p:spTree>
    <p:extLst>
      <p:ext uri="{BB962C8B-B14F-4D97-AF65-F5344CB8AC3E}">
        <p14:creationId xmlns:p14="http://schemas.microsoft.com/office/powerpoint/2010/main" val="406696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46</a:t>
            </a:fld>
            <a:endParaRPr lang="zh-TW" altLang="en-US"/>
          </a:p>
        </p:txBody>
      </p:sp>
      <p:pic>
        <p:nvPicPr>
          <p:cNvPr id="5" name="圖片 4"/>
          <p:cNvPicPr>
            <a:picLocks noChangeAspect="1"/>
          </p:cNvPicPr>
          <p:nvPr/>
        </p:nvPicPr>
        <p:blipFill>
          <a:blip r:embed="rId2"/>
          <a:stretch>
            <a:fillRect/>
          </a:stretch>
        </p:blipFill>
        <p:spPr>
          <a:xfrm>
            <a:off x="489061" y="1772816"/>
            <a:ext cx="8078612" cy="2160240"/>
          </a:xfrm>
          <a:prstGeom prst="rect">
            <a:avLst/>
          </a:prstGeom>
        </p:spPr>
      </p:pic>
      <p:grpSp>
        <p:nvGrpSpPr>
          <p:cNvPr id="8" name="群組 7"/>
          <p:cNvGrpSpPr/>
          <p:nvPr/>
        </p:nvGrpSpPr>
        <p:grpSpPr>
          <a:xfrm>
            <a:off x="452549" y="4288234"/>
            <a:ext cx="2642779" cy="390525"/>
            <a:chOff x="489061" y="4288234"/>
            <a:chExt cx="3434867" cy="390525"/>
          </a:xfrm>
        </p:grpSpPr>
        <p:pic>
          <p:nvPicPr>
            <p:cNvPr id="6" name="圖片 5"/>
            <p:cNvPicPr>
              <a:picLocks noChangeAspect="1"/>
            </p:cNvPicPr>
            <p:nvPr/>
          </p:nvPicPr>
          <p:blipFill>
            <a:blip r:embed="rId3"/>
            <a:stretch>
              <a:fillRect/>
            </a:stretch>
          </p:blipFill>
          <p:spPr>
            <a:xfrm>
              <a:off x="489061" y="4288234"/>
              <a:ext cx="1333500" cy="390525"/>
            </a:xfrm>
            <a:prstGeom prst="rect">
              <a:avLst/>
            </a:prstGeom>
          </p:spPr>
        </p:pic>
        <p:pic>
          <p:nvPicPr>
            <p:cNvPr id="7" name="圖片 6"/>
            <p:cNvPicPr>
              <a:picLocks noChangeAspect="1"/>
            </p:cNvPicPr>
            <p:nvPr/>
          </p:nvPicPr>
          <p:blipFill>
            <a:blip r:embed="rId4"/>
            <a:stretch>
              <a:fillRect/>
            </a:stretch>
          </p:blipFill>
          <p:spPr>
            <a:xfrm>
              <a:off x="1866528" y="4292996"/>
              <a:ext cx="2057400" cy="381000"/>
            </a:xfrm>
            <a:prstGeom prst="rect">
              <a:avLst/>
            </a:prstGeom>
          </p:spPr>
        </p:pic>
      </p:grpSp>
      <p:pic>
        <p:nvPicPr>
          <p:cNvPr id="9" name="圖片 8"/>
          <p:cNvPicPr>
            <a:picLocks noChangeAspect="1"/>
          </p:cNvPicPr>
          <p:nvPr/>
        </p:nvPicPr>
        <p:blipFill>
          <a:blip r:embed="rId5"/>
          <a:stretch>
            <a:fillRect/>
          </a:stretch>
        </p:blipFill>
        <p:spPr>
          <a:xfrm>
            <a:off x="489061" y="4749413"/>
            <a:ext cx="8403419" cy="395289"/>
          </a:xfrm>
          <a:prstGeom prst="rect">
            <a:avLst/>
          </a:prstGeom>
        </p:spPr>
      </p:pic>
      <p:grpSp>
        <p:nvGrpSpPr>
          <p:cNvPr id="12" name="群組 11"/>
          <p:cNvGrpSpPr/>
          <p:nvPr/>
        </p:nvGrpSpPr>
        <p:grpSpPr>
          <a:xfrm>
            <a:off x="502987" y="5321900"/>
            <a:ext cx="3204916" cy="428625"/>
            <a:chOff x="502987" y="5321900"/>
            <a:chExt cx="3650828" cy="428625"/>
          </a:xfrm>
        </p:grpSpPr>
        <p:pic>
          <p:nvPicPr>
            <p:cNvPr id="10" name="圖片 9"/>
            <p:cNvPicPr>
              <a:picLocks noChangeAspect="1"/>
            </p:cNvPicPr>
            <p:nvPr/>
          </p:nvPicPr>
          <p:blipFill>
            <a:blip r:embed="rId6"/>
            <a:stretch>
              <a:fillRect/>
            </a:stretch>
          </p:blipFill>
          <p:spPr>
            <a:xfrm>
              <a:off x="502987" y="5321900"/>
              <a:ext cx="1019175" cy="428625"/>
            </a:xfrm>
            <a:prstGeom prst="rect">
              <a:avLst/>
            </a:prstGeom>
          </p:spPr>
        </p:pic>
        <p:pic>
          <p:nvPicPr>
            <p:cNvPr id="11" name="圖片 10"/>
            <p:cNvPicPr>
              <a:picLocks noChangeAspect="1"/>
            </p:cNvPicPr>
            <p:nvPr/>
          </p:nvPicPr>
          <p:blipFill>
            <a:blip r:embed="rId7"/>
            <a:stretch>
              <a:fillRect/>
            </a:stretch>
          </p:blipFill>
          <p:spPr>
            <a:xfrm>
              <a:off x="1629690" y="5340950"/>
              <a:ext cx="2524125" cy="409575"/>
            </a:xfrm>
            <a:prstGeom prst="rect">
              <a:avLst/>
            </a:prstGeom>
          </p:spPr>
        </p:pic>
      </p:grpSp>
      <p:pic>
        <p:nvPicPr>
          <p:cNvPr id="13" name="圖片 12"/>
          <p:cNvPicPr>
            <a:picLocks noChangeAspect="1"/>
          </p:cNvPicPr>
          <p:nvPr/>
        </p:nvPicPr>
        <p:blipFill>
          <a:blip r:embed="rId8"/>
          <a:stretch>
            <a:fillRect/>
          </a:stretch>
        </p:blipFill>
        <p:spPr>
          <a:xfrm>
            <a:off x="489061" y="5885644"/>
            <a:ext cx="7899363" cy="470705"/>
          </a:xfrm>
          <a:prstGeom prst="rect">
            <a:avLst/>
          </a:prstGeom>
        </p:spPr>
      </p:pic>
    </p:spTree>
    <p:extLst>
      <p:ext uri="{BB962C8B-B14F-4D97-AF65-F5344CB8AC3E}">
        <p14:creationId xmlns:p14="http://schemas.microsoft.com/office/powerpoint/2010/main" val="1254389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Summed Area Table (Integral Image)</a:t>
            </a:r>
            <a:endParaRPr lang="zh-TW" altLang="en-US" dirty="0"/>
          </a:p>
        </p:txBody>
      </p:sp>
      <p:sp>
        <p:nvSpPr>
          <p:cNvPr id="3" name="內容版面配置區 2"/>
          <p:cNvSpPr>
            <a:spLocks noGrp="1"/>
          </p:cNvSpPr>
          <p:nvPr>
            <p:ph idx="1"/>
          </p:nvPr>
        </p:nvSpPr>
        <p:spPr>
          <a:xfrm>
            <a:off x="457200" y="1600200"/>
            <a:ext cx="8229600" cy="4525963"/>
          </a:xfrm>
        </p:spPr>
        <p:txBody>
          <a:bodyPr>
            <a:normAutofit/>
          </a:bodyPr>
          <a:lstStyle/>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To find the summed area (integral) inside a rectangle[</a:t>
            </a:r>
            <a:r>
              <a:rPr lang="en-US" altLang="zh-TW" sz="2800" i="1" dirty="0">
                <a:latin typeface="Times New Roman" pitchFamily="18" charset="0"/>
                <a:cs typeface="Times New Roman" pitchFamily="18" charset="0"/>
              </a:rPr>
              <a:t>i</a:t>
            </a:r>
            <a:r>
              <a:rPr lang="en-US" altLang="zh-TW" sz="2800" baseline="-25000" dirty="0">
                <a:latin typeface="Times New Roman" pitchFamily="18" charset="0"/>
                <a:cs typeface="Times New Roman" pitchFamily="18" charset="0"/>
              </a:rPr>
              <a:t>0</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i</a:t>
            </a:r>
            <a:r>
              <a:rPr lang="en-US" altLang="zh-TW" sz="2800" baseline="-25000" dirty="0">
                <a:latin typeface="Times New Roman" pitchFamily="18" charset="0"/>
                <a:cs typeface="Times New Roman" pitchFamily="18" charset="0"/>
              </a:rPr>
              <a:t>1</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baseline="-25000" dirty="0">
                <a:latin typeface="Times New Roman" pitchFamily="18" charset="0"/>
                <a:cs typeface="Times New Roman" pitchFamily="18" charset="0"/>
              </a:rPr>
              <a:t>0</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baseline="-25000" dirty="0">
                <a:latin typeface="Times New Roman" pitchFamily="18" charset="0"/>
                <a:cs typeface="Times New Roman" pitchFamily="18" charset="0"/>
              </a:rPr>
              <a:t>1</a:t>
            </a:r>
            <a:r>
              <a:rPr lang="en-US" altLang="zh-TW" sz="2800" dirty="0">
                <a:latin typeface="Times New Roman" pitchFamily="18" charset="0"/>
                <a:cs typeface="Times New Roman" pitchFamily="18" charset="0"/>
              </a:rPr>
              <a:t>], we simply combine four samples from the summed area table,</a:t>
            </a:r>
            <a:endParaRPr lang="zh-TW" altLang="en-US" sz="2800" dirty="0">
              <a:latin typeface="Times New Roman" pitchFamily="18" charset="0"/>
              <a:cs typeface="Times New Roman" pitchFamily="18" charset="0"/>
            </a:endParaRPr>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190465" name="Picture 1"/>
          <p:cNvPicPr>
            <a:picLocks noChangeAspect="1" noChangeArrowheads="1"/>
          </p:cNvPicPr>
          <p:nvPr/>
        </p:nvPicPr>
        <p:blipFill>
          <a:blip r:embed="rId3" cstate="print"/>
          <a:srcRect/>
          <a:stretch>
            <a:fillRect/>
          </a:stretch>
        </p:blipFill>
        <p:spPr bwMode="auto">
          <a:xfrm>
            <a:off x="827584" y="1412776"/>
            <a:ext cx="2847975" cy="1028700"/>
          </a:xfrm>
          <a:prstGeom prst="rect">
            <a:avLst/>
          </a:prstGeom>
          <a:noFill/>
          <a:ln w="9525">
            <a:noFill/>
            <a:miter lim="800000"/>
            <a:headEnd/>
            <a:tailEnd/>
          </a:ln>
        </p:spPr>
      </p:pic>
      <p:pic>
        <p:nvPicPr>
          <p:cNvPr id="190466" name="Picture 2"/>
          <p:cNvPicPr>
            <a:picLocks noChangeAspect="1" noChangeArrowheads="1"/>
          </p:cNvPicPr>
          <p:nvPr/>
        </p:nvPicPr>
        <p:blipFill>
          <a:blip r:embed="rId4" cstate="print"/>
          <a:srcRect/>
          <a:stretch>
            <a:fillRect/>
          </a:stretch>
        </p:blipFill>
        <p:spPr bwMode="auto">
          <a:xfrm>
            <a:off x="827584" y="2420888"/>
            <a:ext cx="7124700" cy="723900"/>
          </a:xfrm>
          <a:prstGeom prst="rect">
            <a:avLst/>
          </a:prstGeom>
          <a:noFill/>
          <a:ln w="9525">
            <a:noFill/>
            <a:miter lim="800000"/>
            <a:headEnd/>
            <a:tailEnd/>
          </a:ln>
        </p:spPr>
      </p:pic>
      <p:pic>
        <p:nvPicPr>
          <p:cNvPr id="190467" name="Picture 3"/>
          <p:cNvPicPr>
            <a:picLocks noChangeAspect="1" noChangeArrowheads="1"/>
          </p:cNvPicPr>
          <p:nvPr/>
        </p:nvPicPr>
        <p:blipFill>
          <a:blip r:embed="rId5" cstate="print"/>
          <a:srcRect/>
          <a:stretch>
            <a:fillRect/>
          </a:stretch>
        </p:blipFill>
        <p:spPr bwMode="auto">
          <a:xfrm>
            <a:off x="802556" y="4445744"/>
            <a:ext cx="7981950" cy="8001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235373" y="534425"/>
            <a:ext cx="8673253" cy="5789150"/>
          </a:xfrm>
          <a:prstGeom prst="rect">
            <a:avLst/>
          </a:prstGeom>
          <a:noFill/>
          <a:ln w="9525">
            <a:noFill/>
            <a:miter lim="800000"/>
            <a:headEnd/>
            <a:tailEnd/>
          </a:ln>
        </p:spPr>
      </p:pic>
      <p:sp>
        <p:nvSpPr>
          <p:cNvPr id="5" name="投影片編號版面配置區 4"/>
          <p:cNvSpPr>
            <a:spLocks noGrp="1"/>
          </p:cNvSpPr>
          <p:nvPr>
            <p:ph type="sldNum" sz="quarter" idx="12"/>
          </p:nvPr>
        </p:nvSpPr>
        <p:spPr>
          <a:xfrm>
            <a:off x="6588224" y="6323575"/>
            <a:ext cx="2133600" cy="365125"/>
          </a:xfrm>
        </p:spPr>
        <p:txBody>
          <a:bodyPr/>
          <a:lstStyle/>
          <a:p>
            <a:fld id="{1336BF6D-2D3A-41BA-8F36-2BF2F35F56ED}" type="slidenum">
              <a:rPr lang="zh-TW" altLang="en-US" smtClean="0"/>
              <a:pPr/>
              <a:t>48</a:t>
            </a:fld>
            <a:endParaRPr lang="zh-TW"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solidFill>
                  <a:srgbClr val="FF0000"/>
                </a:solidFill>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49</a:t>
            </a:fld>
            <a:endParaRPr lang="zh-TW" altLang="en-US"/>
          </a:p>
        </p:txBody>
      </p:sp>
    </p:spTree>
    <p:extLst>
      <p:ext uri="{BB962C8B-B14F-4D97-AF65-F5344CB8AC3E}">
        <p14:creationId xmlns:p14="http://schemas.microsoft.com/office/powerpoint/2010/main" val="387069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1581"/>
            <a:ext cx="8229600" cy="1143000"/>
          </a:xfrm>
        </p:spPr>
        <p:txBody>
          <a:bodyPr>
            <a:normAutofit/>
          </a:bodyPr>
          <a:lstStyle/>
          <a:p>
            <a:r>
              <a:rPr lang="en-US" altLang="zh-TW" dirty="0"/>
              <a:t>3.1.1 Pixel Transforms (1/5)</a:t>
            </a:r>
          </a:p>
        </p:txBody>
      </p:sp>
      <p:sp>
        <p:nvSpPr>
          <p:cNvPr id="3" name="內容版面配置區 2"/>
          <p:cNvSpPr>
            <a:spLocks noGrp="1"/>
          </p:cNvSpPr>
          <p:nvPr>
            <p:ph idx="1"/>
          </p:nvPr>
        </p:nvSpPr>
        <p:spPr>
          <a:xfrm>
            <a:off x="457200" y="1557338"/>
            <a:ext cx="8229600" cy="4421088"/>
          </a:xfrm>
        </p:spPr>
        <p:txBody>
          <a:bodyPr>
            <a:normAutofit/>
          </a:bodyPr>
          <a:lstStyle/>
          <a:p>
            <a:r>
              <a:rPr lang="en-US" altLang="zh-TW" sz="2800" dirty="0">
                <a:latin typeface="Times New Roman" pitchFamily="18" charset="0"/>
                <a:ea typeface="Tahoma" pitchFamily="34" charset="0"/>
                <a:cs typeface="Times New Roman" pitchFamily="18" charset="0"/>
              </a:rPr>
              <a:t> </a:t>
            </a:r>
          </a:p>
          <a:p>
            <a:r>
              <a:rPr lang="en-US" altLang="zh-TW" sz="2800" b="1" i="1" dirty="0">
                <a:latin typeface="Times New Roman" pitchFamily="18" charset="0"/>
                <a:ea typeface="Tahoma" pitchFamily="34" charset="0"/>
                <a:cs typeface="Times New Roman" pitchFamily="18" charset="0"/>
              </a:rPr>
              <a:t>x</a:t>
            </a:r>
            <a:r>
              <a:rPr lang="en-US" altLang="zh-TW" sz="2800" dirty="0">
                <a:latin typeface="Times New Roman" pitchFamily="18" charset="0"/>
                <a:ea typeface="Tahoma" pitchFamily="34" charset="0"/>
                <a:cs typeface="Times New Roman" pitchFamily="18" charset="0"/>
              </a:rPr>
              <a:t> is in the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-dimensional </a:t>
            </a:r>
            <a:r>
              <a:rPr lang="en-US" altLang="zh-TW" sz="2800" i="1" dirty="0">
                <a:latin typeface="Times New Roman" pitchFamily="18" charset="0"/>
                <a:ea typeface="Tahoma" pitchFamily="34" charset="0"/>
                <a:cs typeface="Times New Roman" pitchFamily="18" charset="0"/>
              </a:rPr>
              <a:t>domain</a:t>
            </a:r>
            <a:r>
              <a:rPr lang="en-US" altLang="zh-TW" sz="2800" dirty="0">
                <a:latin typeface="Times New Roman" pitchFamily="18" charset="0"/>
                <a:ea typeface="Tahoma" pitchFamily="34" charset="0"/>
                <a:cs typeface="Times New Roman" pitchFamily="18" charset="0"/>
              </a:rPr>
              <a:t> of the functions (usually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 = 2 for images) </a:t>
            </a:r>
          </a:p>
          <a:p>
            <a:r>
              <a:rPr lang="en-US" altLang="zh-TW" sz="2800" dirty="0">
                <a:latin typeface="Times New Roman" pitchFamily="18" charset="0"/>
                <a:ea typeface="Tahoma" pitchFamily="34" charset="0"/>
                <a:cs typeface="Times New Roman" pitchFamily="18" charset="0"/>
              </a:rPr>
              <a:t>Functions </a:t>
            </a:r>
            <a:r>
              <a:rPr lang="en-US" altLang="zh-TW" sz="2800" i="1" dirty="0">
                <a:latin typeface="Times New Roman" pitchFamily="18" charset="0"/>
                <a:ea typeface="Tahoma" pitchFamily="34" charset="0"/>
                <a:cs typeface="Times New Roman" pitchFamily="18" charset="0"/>
              </a:rPr>
              <a:t>f</a:t>
            </a:r>
            <a:r>
              <a:rPr lang="en-US" altLang="zh-TW" sz="2800" dirty="0">
                <a:latin typeface="Times New Roman" pitchFamily="18" charset="0"/>
                <a:ea typeface="Tahoma" pitchFamily="34" charset="0"/>
                <a:cs typeface="Times New Roman" pitchFamily="18" charset="0"/>
              </a:rPr>
              <a:t> and </a:t>
            </a:r>
            <a:r>
              <a:rPr lang="en-US" altLang="zh-TW" sz="2800" i="1" dirty="0">
                <a:latin typeface="Times New Roman" pitchFamily="18" charset="0"/>
                <a:ea typeface="Tahoma" pitchFamily="34" charset="0"/>
                <a:cs typeface="Times New Roman" pitchFamily="18" charset="0"/>
              </a:rPr>
              <a:t>g</a:t>
            </a:r>
            <a:r>
              <a:rPr lang="en-US" altLang="zh-TW" sz="2800" dirty="0">
                <a:latin typeface="Times New Roman" pitchFamily="18" charset="0"/>
                <a:ea typeface="Tahoma" pitchFamily="34" charset="0"/>
                <a:cs typeface="Times New Roman" pitchFamily="18" charset="0"/>
              </a:rPr>
              <a:t> operate over some </a:t>
            </a:r>
            <a:r>
              <a:rPr lang="en-US" altLang="zh-TW" sz="2800" i="1" dirty="0">
                <a:latin typeface="Times New Roman" pitchFamily="18" charset="0"/>
                <a:ea typeface="Tahoma" pitchFamily="34" charset="0"/>
                <a:cs typeface="Times New Roman" pitchFamily="18" charset="0"/>
              </a:rPr>
              <a:t>range</a:t>
            </a:r>
            <a:r>
              <a:rPr lang="en-US" altLang="zh-TW" sz="2800" dirty="0">
                <a:latin typeface="Times New Roman" pitchFamily="18" charset="0"/>
                <a:ea typeface="Tahoma" pitchFamily="34" charset="0"/>
                <a:cs typeface="Times New Roman" pitchFamily="18" charset="0"/>
              </a:rPr>
              <a:t>, which can either be scalar or vector-valued, e.g., for color images or 2D motion.</a:t>
            </a:r>
          </a:p>
          <a:p>
            <a:r>
              <a:rPr lang="en-US" altLang="zh-TW" sz="2800" dirty="0">
                <a:latin typeface="Times New Roman" pitchFamily="18" charset="0"/>
                <a:cs typeface="Times New Roman" pitchFamily="18" charset="0"/>
              </a:rPr>
              <a:t>For discrete images, the domain consists of a finite number of </a:t>
            </a:r>
            <a:r>
              <a:rPr lang="en-US" altLang="zh-TW" sz="2800" i="1" dirty="0">
                <a:latin typeface="Times New Roman" pitchFamily="18" charset="0"/>
                <a:cs typeface="Times New Roman" pitchFamily="18" charset="0"/>
              </a:rPr>
              <a:t>pixel locations, x</a:t>
            </a:r>
            <a:r>
              <a:rPr lang="en-US" altLang="zh-TW" sz="2800" dirty="0">
                <a:latin typeface="Times New Roman" pitchFamily="18" charset="0"/>
                <a:cs typeface="Times New Roman" pitchFamily="18" charset="0"/>
              </a:rPr>
              <a:t> = (</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and we can write</a:t>
            </a:r>
            <a:endParaRPr lang="en-US" altLang="zh-TW" sz="2800" dirty="0">
              <a:latin typeface="Times New Roman" pitchFamily="18" charset="0"/>
              <a:ea typeface="Tahoma" pitchFamily="34" charset="0"/>
              <a:cs typeface="Times New Roman" pitchFamily="18" charset="0"/>
            </a:endParaRPr>
          </a:p>
          <a:p>
            <a:endParaRPr lang="en-US" altLang="zh-TW" sz="2800" dirty="0">
              <a:latin typeface="Times New Roman" pitchFamily="18" charset="0"/>
              <a:ea typeface="Tahoma" pitchFamily="34" charset="0"/>
              <a:cs typeface="Times New Roman" pitchFamily="18" charset="0"/>
            </a:endParaRPr>
          </a:p>
          <a:p>
            <a:endParaRPr lang="zh-TW" altLang="en-US" sz="2800" dirty="0">
              <a:latin typeface="Times New Roman" pitchFamily="18" charset="0"/>
              <a:cs typeface="Times New Roman" pitchFamily="18" charset="0"/>
            </a:endParaRPr>
          </a:p>
        </p:txBody>
      </p:sp>
      <p:graphicFrame>
        <p:nvGraphicFramePr>
          <p:cNvPr id="6146" name="Object 2"/>
          <p:cNvGraphicFramePr>
            <a:graphicFrameLocks noChangeAspect="1"/>
          </p:cNvGraphicFramePr>
          <p:nvPr/>
        </p:nvGraphicFramePr>
        <p:xfrm>
          <a:off x="899592" y="1557338"/>
          <a:ext cx="6762750" cy="566737"/>
        </p:xfrm>
        <a:graphic>
          <a:graphicData uri="http://schemas.openxmlformats.org/presentationml/2006/ole">
            <mc:AlternateContent xmlns:mc="http://schemas.openxmlformats.org/markup-compatibility/2006">
              <mc:Choice xmlns:v="urn:schemas-microsoft-com:vml" Requires="v">
                <p:oleObj spid="_x0000_s6478" name="方程式" r:id="rId4" imgW="2717640" imgH="228600" progId="Equation.3">
                  <p:embed/>
                </p:oleObj>
              </mc:Choice>
              <mc:Fallback>
                <p:oleObj name="方程式" r:id="rId4" imgW="271764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557338"/>
                        <a:ext cx="6762750"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336BF6D-2D3A-41BA-8F36-2BF2F35F56ED}" type="slidenum">
              <a:rPr lang="zh-TW" altLang="en-US" smtClean="0"/>
              <a:pPr/>
              <a:t>5</a:t>
            </a:fld>
            <a:endParaRPr lang="zh-TW" altLang="en-US"/>
          </a:p>
        </p:txBody>
      </p:sp>
      <p:graphicFrame>
        <p:nvGraphicFramePr>
          <p:cNvPr id="6147" name="Object 3"/>
          <p:cNvGraphicFramePr>
            <a:graphicFrameLocks noChangeAspect="1"/>
          </p:cNvGraphicFramePr>
          <p:nvPr>
            <p:extLst>
              <p:ext uri="{D42A27DB-BD31-4B8C-83A1-F6EECF244321}">
                <p14:modId xmlns:p14="http://schemas.microsoft.com/office/powerpoint/2010/main" val="2847236631"/>
              </p:ext>
            </p:extLst>
          </p:nvPr>
        </p:nvGraphicFramePr>
        <p:xfrm>
          <a:off x="3024187" y="5480842"/>
          <a:ext cx="3095625" cy="503238"/>
        </p:xfrm>
        <a:graphic>
          <a:graphicData uri="http://schemas.openxmlformats.org/presentationml/2006/ole">
            <mc:AlternateContent xmlns:mc="http://schemas.openxmlformats.org/markup-compatibility/2006">
              <mc:Choice xmlns:v="urn:schemas-microsoft-com:vml" Requires="v">
                <p:oleObj spid="_x0000_s6479" name="方程式" r:id="rId6" imgW="1244520" imgH="203040" progId="Equation.3">
                  <p:embed/>
                </p:oleObj>
              </mc:Choice>
              <mc:Fallback>
                <p:oleObj name="方程式" r:id="rId6" imgW="124452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187" y="5480842"/>
                        <a:ext cx="309562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 More Neighborhood Operators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50</a:t>
            </a:fld>
            <a:endParaRPr lang="zh-TW" altLang="en-US"/>
          </a:p>
        </p:txBody>
      </p:sp>
      <p:pic>
        <p:nvPicPr>
          <p:cNvPr id="243714" name="Picture 2"/>
          <p:cNvPicPr>
            <a:picLocks noChangeAspect="1" noChangeArrowheads="1"/>
          </p:cNvPicPr>
          <p:nvPr/>
        </p:nvPicPr>
        <p:blipFill>
          <a:blip r:embed="rId3" cstate="print"/>
          <a:srcRect/>
          <a:stretch>
            <a:fillRect/>
          </a:stretch>
        </p:blipFill>
        <p:spPr bwMode="auto">
          <a:xfrm>
            <a:off x="524197" y="1305644"/>
            <a:ext cx="8296275" cy="52197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Median filtering: selects the median value from each pixel’s neighborhood.</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51</a:t>
            </a:fld>
            <a:endParaRPr lang="zh-TW" altLang="en-US"/>
          </a:p>
        </p:txBody>
      </p:sp>
      <p:pic>
        <p:nvPicPr>
          <p:cNvPr id="4" name="圖片 3">
            <a:extLst>
              <a:ext uri="{FF2B5EF4-FFF2-40B4-BE49-F238E27FC236}">
                <a16:creationId xmlns:a16="http://schemas.microsoft.com/office/drawing/2014/main" id="{AC69EDD5-64F3-4CAC-B2C9-0FEA3B54E7C5}"/>
              </a:ext>
            </a:extLst>
          </p:cNvPr>
          <p:cNvPicPr>
            <a:picLocks noChangeAspect="1"/>
          </p:cNvPicPr>
          <p:nvPr/>
        </p:nvPicPr>
        <p:blipFill rotWithShape="1">
          <a:blip r:embed="rId3"/>
          <a:srcRect l="2243" t="32865" r="73865" b="48612"/>
          <a:stretch/>
        </p:blipFill>
        <p:spPr>
          <a:xfrm>
            <a:off x="1331640" y="3046444"/>
            <a:ext cx="6480720" cy="307971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Median filtering:</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52</a:t>
            </a:fld>
            <a:endParaRPr lang="zh-TW" altLang="en-US"/>
          </a:p>
        </p:txBody>
      </p:sp>
      <p:pic>
        <p:nvPicPr>
          <p:cNvPr id="4" name="圖片 3">
            <a:extLst>
              <a:ext uri="{FF2B5EF4-FFF2-40B4-BE49-F238E27FC236}">
                <a16:creationId xmlns:a16="http://schemas.microsoft.com/office/drawing/2014/main" id="{3818F291-BC39-442A-A385-B0ED131F148E}"/>
              </a:ext>
            </a:extLst>
          </p:cNvPr>
          <p:cNvPicPr>
            <a:picLocks noChangeAspect="1"/>
          </p:cNvPicPr>
          <p:nvPr/>
        </p:nvPicPr>
        <p:blipFill rotWithShape="1">
          <a:blip r:embed="rId3"/>
          <a:srcRect l="1994" t="41472" r="75169" b="31928"/>
          <a:stretch/>
        </p:blipFill>
        <p:spPr>
          <a:xfrm>
            <a:off x="457200" y="2155907"/>
            <a:ext cx="8229600" cy="4363933"/>
          </a:xfrm>
          <a:prstGeom prst="rect">
            <a:avLst/>
          </a:prstGeom>
        </p:spPr>
      </p:pic>
    </p:spTree>
    <p:extLst>
      <p:ext uri="{BB962C8B-B14F-4D97-AF65-F5344CB8AC3E}">
        <p14:creationId xmlns:p14="http://schemas.microsoft.com/office/powerpoint/2010/main" val="1986718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3.3.1 Non-Linear Filtering</a:t>
            </a:r>
            <a:endParaRPr lang="zh-TW" altLang="en-US" dirty="0"/>
          </a:p>
        </p:txBody>
      </p:sp>
      <p:sp>
        <p:nvSpPr>
          <p:cNvPr id="3" name="內容版面配置區 2"/>
          <p:cNvSpPr>
            <a:spLocks noGrp="1"/>
          </p:cNvSpPr>
          <p:nvPr>
            <p:ph idx="1"/>
          </p:nvPr>
        </p:nvSpPr>
        <p:spPr>
          <a:xfrm>
            <a:off x="457200" y="1600201"/>
            <a:ext cx="8229600" cy="1468760"/>
          </a:xfrm>
        </p:spPr>
        <p:txBody>
          <a:bodyPr/>
          <a:lstStyle/>
          <a:p>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-trimmed mean: averages together all of the pixels except for the </a:t>
            </a: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 fraction that are the smallest and the largest.</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53</a:t>
            </a:fld>
            <a:endParaRPr lang="zh-TW" altLang="en-US"/>
          </a:p>
        </p:txBody>
      </p:sp>
      <p:pic>
        <p:nvPicPr>
          <p:cNvPr id="6" name="圖片 5">
            <a:extLst>
              <a:ext uri="{FF2B5EF4-FFF2-40B4-BE49-F238E27FC236}">
                <a16:creationId xmlns:a16="http://schemas.microsoft.com/office/drawing/2014/main" id="{0A2CEFDA-FA61-4E14-A501-6FBEBD7A99AD}"/>
              </a:ext>
            </a:extLst>
          </p:cNvPr>
          <p:cNvPicPr>
            <a:picLocks noChangeAspect="1"/>
          </p:cNvPicPr>
          <p:nvPr/>
        </p:nvPicPr>
        <p:blipFill rotWithShape="1">
          <a:blip r:embed="rId3">
            <a:extLst>
              <a:ext uri="{28A0092B-C50C-407E-A947-70E740481C1C}">
                <a14:useLocalDpi xmlns:a14="http://schemas.microsoft.com/office/drawing/2010/main" val="0"/>
              </a:ext>
            </a:extLst>
          </a:blip>
          <a:srcRect l="565" t="11853" r="49435" b="66630"/>
          <a:stretch/>
        </p:blipFill>
        <p:spPr>
          <a:xfrm>
            <a:off x="2606079" y="2632877"/>
            <a:ext cx="3931841" cy="1018618"/>
          </a:xfrm>
          <a:prstGeom prst="rect">
            <a:avLst/>
          </a:prstGeom>
        </p:spPr>
      </p:pic>
      <p:pic>
        <p:nvPicPr>
          <p:cNvPr id="7" name="圖片 6">
            <a:extLst>
              <a:ext uri="{FF2B5EF4-FFF2-40B4-BE49-F238E27FC236}">
                <a16:creationId xmlns:a16="http://schemas.microsoft.com/office/drawing/2014/main" id="{530AA7CD-E0D7-4FEE-A08B-0269C0409448}"/>
              </a:ext>
            </a:extLst>
          </p:cNvPr>
          <p:cNvPicPr>
            <a:picLocks noChangeAspect="1"/>
          </p:cNvPicPr>
          <p:nvPr/>
        </p:nvPicPr>
        <p:blipFill rotWithShape="1">
          <a:blip r:embed="rId3">
            <a:extLst>
              <a:ext uri="{28A0092B-C50C-407E-A947-70E740481C1C}">
                <a14:useLocalDpi xmlns:a14="http://schemas.microsoft.com/office/drawing/2010/main" val="0"/>
              </a:ext>
            </a:extLst>
          </a:blip>
          <a:srcRect t="44882" b="-636"/>
          <a:stretch/>
        </p:blipFill>
        <p:spPr>
          <a:xfrm>
            <a:off x="883038" y="3715814"/>
            <a:ext cx="7377924" cy="2823098"/>
          </a:xfrm>
          <a:prstGeom prst="rect">
            <a:avLst/>
          </a:prstGeom>
        </p:spPr>
      </p:pic>
    </p:spTree>
    <p:extLst>
      <p:ext uri="{BB962C8B-B14F-4D97-AF65-F5344CB8AC3E}">
        <p14:creationId xmlns:p14="http://schemas.microsoft.com/office/powerpoint/2010/main" val="1978598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54</a:t>
            </a:fld>
            <a:endParaRPr lang="zh-TW" altLang="en-US"/>
          </a:p>
        </p:txBody>
      </p:sp>
      <p:pic>
        <p:nvPicPr>
          <p:cNvPr id="244738" name="Picture 2"/>
          <p:cNvPicPr>
            <a:picLocks noChangeAspect="1" noChangeArrowheads="1"/>
          </p:cNvPicPr>
          <p:nvPr/>
        </p:nvPicPr>
        <p:blipFill>
          <a:blip r:embed="rId3" cstate="print"/>
          <a:srcRect/>
          <a:stretch>
            <a:fillRect/>
          </a:stretch>
        </p:blipFill>
        <p:spPr bwMode="auto">
          <a:xfrm>
            <a:off x="204131" y="944724"/>
            <a:ext cx="8735737" cy="496855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Bilateral Filtering</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The output pixel value depends on a weighted combination of neighboring pixel values</a:t>
            </a: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i="1" dirty="0">
                <a:latin typeface="Times New Roman" pitchFamily="18" charset="0"/>
                <a:cs typeface="Times New Roman" pitchFamily="18" charset="0"/>
              </a:rPr>
              <a:t>w</a:t>
            </a:r>
            <a:r>
              <a:rPr lang="en-US" altLang="zh-TW" sz="2800" dirty="0">
                <a:latin typeface="Times New Roman" pitchFamily="18" charset="0"/>
                <a:cs typeface="Times New Roman" pitchFamily="18" charset="0"/>
              </a:rPr>
              <a:t>(</a:t>
            </a:r>
            <a:r>
              <a:rPr lang="en-US" altLang="zh-TW" sz="2800" i="1" dirty="0" err="1">
                <a:latin typeface="Times New Roman" pitchFamily="18" charset="0"/>
                <a:cs typeface="Times New Roman" pitchFamily="18" charset="0"/>
              </a:rPr>
              <a:t>i</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j</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k</a:t>
            </a:r>
            <a:r>
              <a:rPr lang="en-US" altLang="zh-TW" sz="2800" dirty="0">
                <a:latin typeface="Times New Roman" pitchFamily="18" charset="0"/>
                <a:cs typeface="Times New Roman" pitchFamily="18" charset="0"/>
              </a:rPr>
              <a:t>, </a:t>
            </a:r>
            <a:r>
              <a:rPr lang="en-US" altLang="zh-TW" sz="2800" i="1" dirty="0">
                <a:latin typeface="Times New Roman" pitchFamily="18" charset="0"/>
                <a:cs typeface="Times New Roman" pitchFamily="18" charset="0"/>
              </a:rPr>
              <a:t>l</a:t>
            </a:r>
            <a:r>
              <a:rPr lang="en-US" altLang="zh-TW" sz="2800" dirty="0">
                <a:latin typeface="Times New Roman" pitchFamily="18" charset="0"/>
                <a:cs typeface="Times New Roman" pitchFamily="18" charset="0"/>
              </a:rPr>
              <a:t>): bilateral weight function, which is depends on the product of a </a:t>
            </a:r>
            <a:r>
              <a:rPr lang="en-US" altLang="zh-TW" sz="2800" i="1" dirty="0">
                <a:latin typeface="Times New Roman" pitchFamily="18" charset="0"/>
                <a:cs typeface="Times New Roman" pitchFamily="18" charset="0"/>
              </a:rPr>
              <a:t>domain kernel </a:t>
            </a:r>
            <a:r>
              <a:rPr lang="en-US" altLang="zh-TW" sz="2800" dirty="0">
                <a:latin typeface="Times New Roman" pitchFamily="18" charset="0"/>
                <a:cs typeface="Times New Roman" pitchFamily="18" charset="0"/>
              </a:rPr>
              <a:t>and a data-dependent </a:t>
            </a:r>
            <a:r>
              <a:rPr lang="en-US" altLang="zh-TW" sz="2800" i="1" dirty="0">
                <a:latin typeface="Times New Roman" pitchFamily="18" charset="0"/>
                <a:cs typeface="Times New Roman" pitchFamily="18" charset="0"/>
              </a:rPr>
              <a:t>range kernel</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p:txBody>
      </p:sp>
      <p:pic>
        <p:nvPicPr>
          <p:cNvPr id="88068" name="Picture 4"/>
          <p:cNvPicPr>
            <a:picLocks noChangeAspect="1" noChangeArrowheads="1"/>
          </p:cNvPicPr>
          <p:nvPr/>
        </p:nvPicPr>
        <p:blipFill>
          <a:blip r:embed="rId3" cstate="print"/>
          <a:srcRect/>
          <a:stretch>
            <a:fillRect/>
          </a:stretch>
        </p:blipFill>
        <p:spPr bwMode="auto">
          <a:xfrm>
            <a:off x="755576" y="2492896"/>
            <a:ext cx="3780420" cy="1008112"/>
          </a:xfrm>
          <a:prstGeom prst="rect">
            <a:avLst/>
          </a:prstGeom>
          <a:noFill/>
          <a:ln w="9525">
            <a:noFill/>
            <a:miter lim="800000"/>
            <a:headEnd/>
            <a:tailEnd/>
          </a:ln>
        </p:spPr>
      </p:pic>
      <p:pic>
        <p:nvPicPr>
          <p:cNvPr id="88071" name="Picture 7"/>
          <p:cNvPicPr>
            <a:picLocks noChangeAspect="1" noChangeArrowheads="1"/>
          </p:cNvPicPr>
          <p:nvPr/>
        </p:nvPicPr>
        <p:blipFill>
          <a:blip r:embed="rId4" cstate="print"/>
          <a:srcRect/>
          <a:stretch>
            <a:fillRect/>
          </a:stretch>
        </p:blipFill>
        <p:spPr bwMode="auto">
          <a:xfrm>
            <a:off x="755576" y="5085184"/>
            <a:ext cx="6937129" cy="789806"/>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683568" y="332656"/>
            <a:ext cx="7970302" cy="562544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56</a:t>
            </a:fld>
            <a:endParaRPr lang="zh-TW"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en-US" altLang="zh-TW" dirty="0"/>
              <a:t>Bilateral Filtering</a:t>
            </a:r>
            <a:endParaRPr lang="zh-TW" altLang="en-US" dirty="0"/>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57</a:t>
            </a:fld>
            <a:endParaRPr lang="zh-TW" altLang="en-US"/>
          </a:p>
        </p:txBody>
      </p:sp>
      <p:pic>
        <p:nvPicPr>
          <p:cNvPr id="7" name="圖片 6">
            <a:extLst>
              <a:ext uri="{FF2B5EF4-FFF2-40B4-BE49-F238E27FC236}">
                <a16:creationId xmlns:a16="http://schemas.microsoft.com/office/drawing/2014/main" id="{5F7773A2-D206-4B01-8988-D0A1C42DEDAD}"/>
              </a:ext>
            </a:extLst>
          </p:cNvPr>
          <p:cNvPicPr>
            <a:picLocks noChangeAspect="1"/>
          </p:cNvPicPr>
          <p:nvPr/>
        </p:nvPicPr>
        <p:blipFill rotWithShape="1">
          <a:blip r:embed="rId3"/>
          <a:srcRect l="3538" t="30400" r="68112" b="34600"/>
          <a:stretch/>
        </p:blipFill>
        <p:spPr>
          <a:xfrm>
            <a:off x="1016127" y="1417638"/>
            <a:ext cx="7111746" cy="4938712"/>
          </a:xfrm>
          <a:prstGeom prst="rect">
            <a:avLst/>
          </a:prstGeom>
        </p:spPr>
      </p:pic>
    </p:spTree>
    <p:extLst>
      <p:ext uri="{BB962C8B-B14F-4D97-AF65-F5344CB8AC3E}">
        <p14:creationId xmlns:p14="http://schemas.microsoft.com/office/powerpoint/2010/main" val="159739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(1/4)</a:t>
            </a:r>
            <a:endParaRPr lang="zh-TW" altLang="en-US" dirty="0"/>
          </a:p>
        </p:txBody>
      </p:sp>
      <p:sp>
        <p:nvSpPr>
          <p:cNvPr id="3" name="內容版面配置區 2"/>
          <p:cNvSpPr>
            <a:spLocks noGrp="1"/>
          </p:cNvSpPr>
          <p:nvPr>
            <p:ph idx="1"/>
          </p:nvPr>
        </p:nvSpPr>
        <p:spPr>
          <a:xfrm>
            <a:off x="457200" y="1281702"/>
            <a:ext cx="8229600" cy="4525963"/>
          </a:xfrm>
        </p:spPr>
        <p:txBody>
          <a:bodyPr>
            <a:normAutofit/>
          </a:bodyPr>
          <a:lstStyle/>
          <a:p>
            <a:pPr marL="0" indent="0">
              <a:buNone/>
            </a:pPr>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The most common binary image operations are called </a:t>
            </a:r>
            <a:r>
              <a:rPr lang="en-US" altLang="zh-TW" sz="2800" i="1" dirty="0">
                <a:latin typeface="Times New Roman" pitchFamily="18" charset="0"/>
                <a:cs typeface="Times New Roman" pitchFamily="18" charset="0"/>
              </a:rPr>
              <a:t>morphological operations</a:t>
            </a:r>
            <a:r>
              <a:rPr lang="en-US" altLang="zh-TW" sz="2800" dirty="0">
                <a:latin typeface="Times New Roman" pitchFamily="18" charset="0"/>
                <a:cs typeface="Times New Roman" pitchFamily="18" charset="0"/>
              </a:rPr>
              <a:t>, since they change the </a:t>
            </a:r>
            <a:r>
              <a:rPr lang="en-US" altLang="zh-TW" sz="2800" i="1" dirty="0">
                <a:latin typeface="Times New Roman" pitchFamily="18" charset="0"/>
                <a:cs typeface="Times New Roman" pitchFamily="18" charset="0"/>
              </a:rPr>
              <a:t>shape</a:t>
            </a:r>
            <a:r>
              <a:rPr lang="en-US" altLang="zh-TW" sz="2800" dirty="0">
                <a:latin typeface="Times New Roman" pitchFamily="18" charset="0"/>
                <a:cs typeface="Times New Roman" pitchFamily="18" charset="0"/>
              </a:rPr>
              <a:t> of the underlying binary objects.</a:t>
            </a: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Such images often occur after a thresholding operation,</a:t>
            </a:r>
          </a:p>
          <a:p>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58</a:t>
            </a:fld>
            <a:endParaRPr lang="zh-TW" altLang="en-US"/>
          </a:p>
        </p:txBody>
      </p:sp>
      <p:pic>
        <p:nvPicPr>
          <p:cNvPr id="246786" name="Picture 2"/>
          <p:cNvPicPr>
            <a:picLocks noChangeAspect="1" noChangeArrowheads="1"/>
          </p:cNvPicPr>
          <p:nvPr/>
        </p:nvPicPr>
        <p:blipFill>
          <a:blip r:embed="rId2" cstate="print"/>
          <a:srcRect/>
          <a:stretch>
            <a:fillRect/>
          </a:stretch>
        </p:blipFill>
        <p:spPr bwMode="auto">
          <a:xfrm>
            <a:off x="2571051" y="4542750"/>
            <a:ext cx="4001898" cy="126491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(2/4)</a:t>
            </a:r>
            <a:endParaRPr lang="zh-TW" altLang="en-US" dirty="0"/>
          </a:p>
        </p:txBody>
      </p:sp>
      <p:sp>
        <p:nvSpPr>
          <p:cNvPr id="3" name="內容版面配置區 2"/>
          <p:cNvSpPr>
            <a:spLocks noGrp="1"/>
          </p:cNvSpPr>
          <p:nvPr>
            <p:ph idx="1"/>
          </p:nvPr>
        </p:nvSpPr>
        <p:spPr>
          <a:xfrm>
            <a:off x="457067" y="1862339"/>
            <a:ext cx="8229600" cy="2188840"/>
          </a:xfrm>
        </p:spPr>
        <p:txBody>
          <a:bodyPr>
            <a:normAutofit/>
          </a:bodyPr>
          <a:lstStyle/>
          <a:p>
            <a:r>
              <a:rPr lang="en-US" altLang="zh-TW" dirty="0">
                <a:latin typeface="Times New Roman" pitchFamily="18" charset="0"/>
                <a:cs typeface="Times New Roman" pitchFamily="18" charset="0"/>
              </a:rPr>
              <a:t>We first convolve the binary image with a binary structuring element and then select a binary output value depending on the threshold result of the convolution.</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59</a:t>
            </a:fld>
            <a:endParaRPr lang="zh-TW" altLang="en-US"/>
          </a:p>
        </p:txBody>
      </p:sp>
      <p:pic>
        <p:nvPicPr>
          <p:cNvPr id="246787" name="Picture 3"/>
          <p:cNvPicPr>
            <a:picLocks noChangeAspect="1" noChangeArrowheads="1"/>
          </p:cNvPicPr>
          <p:nvPr/>
        </p:nvPicPr>
        <p:blipFill>
          <a:blip r:embed="rId3" cstate="print"/>
          <a:srcRect/>
          <a:stretch>
            <a:fillRect/>
          </a:stretch>
        </p:blipFill>
        <p:spPr bwMode="auto">
          <a:xfrm>
            <a:off x="3715001" y="4099128"/>
            <a:ext cx="1713731" cy="506023"/>
          </a:xfrm>
          <a:prstGeom prst="rect">
            <a:avLst/>
          </a:prstGeom>
          <a:noFill/>
          <a:ln w="9525">
            <a:noFill/>
            <a:miter lim="800000"/>
            <a:headEnd/>
            <a:tailEnd/>
          </a:ln>
        </p:spPr>
      </p:pic>
    </p:spTree>
    <p:extLst>
      <p:ext uri="{BB962C8B-B14F-4D97-AF65-F5344CB8AC3E}">
        <p14:creationId xmlns:p14="http://schemas.microsoft.com/office/powerpoint/2010/main" val="273928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3.1.1 Pixel Transforms (2/5)</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14:m>
                  <m:oMath xmlns:m="http://schemas.openxmlformats.org/officeDocument/2006/math">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)+50</m:t>
                    </m:r>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6</a:t>
            </a:fld>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852936"/>
            <a:ext cx="3035917" cy="3035917"/>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852936"/>
            <a:ext cx="3035917" cy="3035917"/>
          </a:xfrm>
          <a:prstGeom prst="rect">
            <a:avLst/>
          </a:prstGeom>
        </p:spPr>
      </p:pic>
      <p:sp>
        <p:nvSpPr>
          <p:cNvPr id="7" name="文字方塊 6"/>
          <p:cNvSpPr txBox="1"/>
          <p:nvPr/>
        </p:nvSpPr>
        <p:spPr>
          <a:xfrm>
            <a:off x="1945592" y="6014710"/>
            <a:ext cx="799899" cy="369332"/>
          </a:xfrm>
          <a:prstGeom prst="rect">
            <a:avLst/>
          </a:prstGeom>
          <a:noFill/>
        </p:spPr>
        <p:txBody>
          <a:bodyPr wrap="none" rtlCol="0">
            <a:spAutoFit/>
          </a:bodyPr>
          <a:lstStyle/>
          <a:p>
            <a:r>
              <a:rPr lang="en-US" altLang="zh-TW" dirty="0"/>
              <a:t>before</a:t>
            </a:r>
            <a:endParaRPr lang="zh-TW" altLang="en-US" dirty="0"/>
          </a:p>
        </p:txBody>
      </p:sp>
      <p:sp>
        <p:nvSpPr>
          <p:cNvPr id="8" name="文字方塊 7"/>
          <p:cNvSpPr txBox="1"/>
          <p:nvPr/>
        </p:nvSpPr>
        <p:spPr>
          <a:xfrm>
            <a:off x="5978040" y="6028131"/>
            <a:ext cx="634469" cy="369332"/>
          </a:xfrm>
          <a:prstGeom prst="rect">
            <a:avLst/>
          </a:prstGeom>
          <a:noFill/>
        </p:spPr>
        <p:txBody>
          <a:bodyPr wrap="none" rtlCol="0">
            <a:spAutoFit/>
          </a:bodyPr>
          <a:lstStyle/>
          <a:p>
            <a:r>
              <a:rPr lang="en-US" altLang="zh-TW" dirty="0"/>
              <a:t>after</a:t>
            </a:r>
            <a:endParaRPr lang="zh-TW" altLang="en-US" dirty="0"/>
          </a:p>
        </p:txBody>
      </p:sp>
    </p:spTree>
    <p:extLst>
      <p:ext uri="{BB962C8B-B14F-4D97-AF65-F5344CB8AC3E}">
        <p14:creationId xmlns:p14="http://schemas.microsoft.com/office/powerpoint/2010/main" val="573145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(3/4)</a:t>
            </a:r>
            <a:endParaRPr lang="zh-TW" altLang="en-US" dirty="0"/>
          </a:p>
        </p:txBody>
      </p:sp>
      <p:sp>
        <p:nvSpPr>
          <p:cNvPr id="3" name="內容版面配置區 2"/>
          <p:cNvSpPr>
            <a:spLocks noGrp="1"/>
          </p:cNvSpPr>
          <p:nvPr>
            <p:ph idx="1"/>
          </p:nvPr>
        </p:nvSpPr>
        <p:spPr>
          <a:xfrm>
            <a:off x="470526" y="1700808"/>
            <a:ext cx="8229600" cy="4525963"/>
          </a:xfrm>
        </p:spPr>
        <p:txBody>
          <a:bodyPr>
            <a:normAutofit fontScale="92500" lnSpcReduction="10000"/>
          </a:bodyPr>
          <a:lstStyle/>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pPr>
              <a:buNone/>
            </a:pPr>
            <a:endParaRPr lang="en-US" altLang="zh-TW" sz="2800" dirty="0">
              <a:latin typeface="Times New Roman" pitchFamily="18" charset="0"/>
              <a:cs typeface="Times New Roman" pitchFamily="18" charset="0"/>
            </a:endParaRPr>
          </a:p>
          <a:p>
            <a:r>
              <a:rPr lang="en-US" altLang="zh-TW" sz="2800" i="1" dirty="0">
                <a:latin typeface="Times New Roman" pitchFamily="18" charset="0"/>
                <a:cs typeface="Times New Roman" pitchFamily="18" charset="0"/>
              </a:rPr>
              <a:t>c</a:t>
            </a:r>
            <a:r>
              <a:rPr lang="en-US" altLang="zh-TW" sz="2800" dirty="0">
                <a:latin typeface="Times New Roman" pitchFamily="18" charset="0"/>
                <a:cs typeface="Times New Roman" pitchFamily="18" charset="0"/>
              </a:rPr>
              <a:t>: count of the number of 1s inside each structuring element as it is scanned over the image</a:t>
            </a:r>
          </a:p>
          <a:p>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 structuring element</a:t>
            </a:r>
          </a:p>
          <a:p>
            <a:r>
              <a:rPr lang="en-US" altLang="zh-TW" sz="2800" i="1" dirty="0">
                <a:latin typeface="Times New Roman" pitchFamily="18" charset="0"/>
                <a:cs typeface="Times New Roman" pitchFamily="18" charset="0"/>
              </a:rPr>
              <a:t>S</a:t>
            </a:r>
            <a:r>
              <a:rPr lang="en-US" altLang="zh-TW" sz="2800" dirty="0">
                <a:latin typeface="Times New Roman" pitchFamily="18" charset="0"/>
                <a:cs typeface="Times New Roman" pitchFamily="18" charset="0"/>
              </a:rPr>
              <a:t>: the size of the structuring element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60</a:t>
            </a:fld>
            <a:endParaRPr lang="zh-TW" altLang="en-US"/>
          </a:p>
        </p:txBody>
      </p:sp>
      <p:pic>
        <p:nvPicPr>
          <p:cNvPr id="245763" name="Picture 3"/>
          <p:cNvPicPr>
            <a:picLocks noChangeAspect="1" noChangeArrowheads="1"/>
          </p:cNvPicPr>
          <p:nvPr/>
        </p:nvPicPr>
        <p:blipFill>
          <a:blip r:embed="rId3" cstate="print"/>
          <a:srcRect/>
          <a:stretch>
            <a:fillRect/>
          </a:stretch>
        </p:blipFill>
        <p:spPr bwMode="auto">
          <a:xfrm>
            <a:off x="471192" y="1417638"/>
            <a:ext cx="5328592" cy="2715206"/>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61</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88813107"/>
              </p:ext>
            </p:extLst>
          </p:nvPr>
        </p:nvGraphicFramePr>
        <p:xfrm>
          <a:off x="4077473" y="1052735"/>
          <a:ext cx="1080000" cy="109728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45208348"/>
                    </a:ext>
                  </a:extLst>
                </a:gridCol>
                <a:gridCol w="360000">
                  <a:extLst>
                    <a:ext uri="{9D8B030D-6E8A-4147-A177-3AD203B41FA5}">
                      <a16:colId xmlns:a16="http://schemas.microsoft.com/office/drawing/2014/main" val="1199100110"/>
                    </a:ext>
                  </a:extLst>
                </a:gridCol>
                <a:gridCol w="360000">
                  <a:extLst>
                    <a:ext uri="{9D8B030D-6E8A-4147-A177-3AD203B41FA5}">
                      <a16:colId xmlns:a16="http://schemas.microsoft.com/office/drawing/2014/main" val="2468436209"/>
                    </a:ext>
                  </a:extLst>
                </a:gridCol>
              </a:tblGrid>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01892316"/>
                  </a:ext>
                </a:extLst>
              </a:tr>
              <a:tr h="360000">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920509"/>
                  </a:ext>
                </a:extLst>
              </a:tr>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86488793"/>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84138954"/>
              </p:ext>
            </p:extLst>
          </p:nvPr>
        </p:nvGraphicFramePr>
        <p:xfrm>
          <a:off x="1331640"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927890554"/>
              </p:ext>
            </p:extLst>
          </p:nvPr>
        </p:nvGraphicFramePr>
        <p:xfrm>
          <a:off x="6228184"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28013"/>
                  </a:ext>
                </a:extLst>
              </a:tr>
            </a:tbl>
          </a:graphicData>
        </a:graphic>
      </p:graphicFrame>
      <p:pic>
        <p:nvPicPr>
          <p:cNvPr id="8" name="圖片 7"/>
          <p:cNvPicPr>
            <a:picLocks noChangeAspect="1"/>
          </p:cNvPicPr>
          <p:nvPr/>
        </p:nvPicPr>
        <p:blipFill>
          <a:blip r:embed="rId3"/>
          <a:stretch>
            <a:fillRect/>
          </a:stretch>
        </p:blipFill>
        <p:spPr>
          <a:xfrm>
            <a:off x="3322996" y="1391826"/>
            <a:ext cx="409575" cy="419100"/>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5503044" y="146287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503044" y="1462876"/>
                <a:ext cx="226024" cy="276999"/>
              </a:xfrm>
              <a:prstGeom prst="rect">
                <a:avLst/>
              </a:prstGeom>
              <a:blipFill>
                <a:blip r:embed="rId4"/>
                <a:stretch>
                  <a:fillRect l="-13514" r="-8108"/>
                </a:stretch>
              </a:blipFill>
            </p:spPr>
            <p:txBody>
              <a:bodyPr/>
              <a:lstStyle/>
              <a:p>
                <a:r>
                  <a:rPr lang="zh-TW" altLang="en-US">
                    <a:noFill/>
                  </a:rPr>
                  <a:t> </a:t>
                </a:r>
              </a:p>
            </p:txBody>
          </p:sp>
        </mc:Fallback>
      </mc:AlternateContent>
      <p:graphicFrame>
        <p:nvGraphicFramePr>
          <p:cNvPr id="10" name="表格 9"/>
          <p:cNvGraphicFramePr>
            <a:graphicFrameLocks noGrp="1"/>
          </p:cNvGraphicFramePr>
          <p:nvPr>
            <p:extLst>
              <p:ext uri="{D42A27DB-BD31-4B8C-83A1-F6EECF244321}">
                <p14:modId xmlns:p14="http://schemas.microsoft.com/office/powerpoint/2010/main" val="2403787249"/>
              </p:ext>
            </p:extLst>
          </p:nvPr>
        </p:nvGraphicFramePr>
        <p:xfrm>
          <a:off x="1331640"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743948591"/>
              </p:ext>
            </p:extLst>
          </p:nvPr>
        </p:nvGraphicFramePr>
        <p:xfrm>
          <a:off x="6228184"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sp>
        <p:nvSpPr>
          <p:cNvPr id="13" name="文字方塊 12"/>
          <p:cNvSpPr txBox="1"/>
          <p:nvPr/>
        </p:nvSpPr>
        <p:spPr>
          <a:xfrm>
            <a:off x="6687454" y="6000757"/>
            <a:ext cx="881460" cy="369332"/>
          </a:xfrm>
          <a:prstGeom prst="rect">
            <a:avLst/>
          </a:prstGeom>
          <a:noFill/>
        </p:spPr>
        <p:txBody>
          <a:bodyPr wrap="none" rtlCol="0">
            <a:spAutoFit/>
          </a:bodyPr>
          <a:lstStyle/>
          <a:p>
            <a:r>
              <a:rPr lang="en-US" altLang="zh-TW" dirty="0"/>
              <a:t>Erosion</a:t>
            </a:r>
            <a:endParaRPr lang="zh-TW" altLang="en-US" dirty="0"/>
          </a:p>
        </p:txBody>
      </p:sp>
      <p:sp>
        <p:nvSpPr>
          <p:cNvPr id="14" name="文字方塊 13"/>
          <p:cNvSpPr txBox="1"/>
          <p:nvPr/>
        </p:nvSpPr>
        <p:spPr>
          <a:xfrm>
            <a:off x="1774079" y="5987018"/>
            <a:ext cx="915122" cy="369332"/>
          </a:xfrm>
          <a:prstGeom prst="rect">
            <a:avLst/>
          </a:prstGeom>
          <a:noFill/>
        </p:spPr>
        <p:txBody>
          <a:bodyPr wrap="none" rtlCol="0">
            <a:spAutoFit/>
          </a:bodyPr>
          <a:lstStyle/>
          <a:p>
            <a:r>
              <a:rPr lang="en-US" altLang="zh-TW" dirty="0"/>
              <a:t>Dilation</a:t>
            </a:r>
            <a:endParaRPr lang="zh-TW" altLang="en-US" dirty="0"/>
          </a:p>
        </p:txBody>
      </p:sp>
    </p:spTree>
    <p:extLst>
      <p:ext uri="{BB962C8B-B14F-4D97-AF65-F5344CB8AC3E}">
        <p14:creationId xmlns:p14="http://schemas.microsoft.com/office/powerpoint/2010/main" val="1277966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3.3.2 Morphology (4/4)</a:t>
            </a:r>
            <a:endParaRPr lang="zh-TW" altLang="en-US" dirty="0"/>
          </a:p>
        </p:txBody>
      </p:sp>
      <p:pic>
        <p:nvPicPr>
          <p:cNvPr id="83971" name="Picture 3"/>
          <p:cNvPicPr>
            <a:picLocks noChangeAspect="1" noChangeArrowheads="1"/>
          </p:cNvPicPr>
          <p:nvPr/>
        </p:nvPicPr>
        <p:blipFill>
          <a:blip r:embed="rId2" cstate="print"/>
          <a:srcRect/>
          <a:stretch>
            <a:fillRect/>
          </a:stretch>
        </p:blipFill>
        <p:spPr bwMode="auto">
          <a:xfrm>
            <a:off x="364939" y="1844824"/>
            <a:ext cx="8414122" cy="316835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62</a:t>
            </a:fld>
            <a:endParaRPr lang="zh-TW"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3.3.3 Distance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City block or Manhattan distance</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Euclidean distance</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The distance transform is then defined as</a:t>
            </a:r>
            <a:endParaRPr lang="zh-TW" altLang="en-US" dirty="0">
              <a:latin typeface="Times New Roman" pitchFamily="18" charset="0"/>
              <a:cs typeface="Times New Roman" pitchFamily="18" charset="0"/>
            </a:endParaRPr>
          </a:p>
        </p:txBody>
      </p:sp>
      <p:pic>
        <p:nvPicPr>
          <p:cNvPr id="89090" name="Picture 2"/>
          <p:cNvPicPr>
            <a:picLocks noChangeAspect="1" noChangeArrowheads="1"/>
          </p:cNvPicPr>
          <p:nvPr/>
        </p:nvPicPr>
        <p:blipFill>
          <a:blip r:embed="rId3" cstate="print"/>
          <a:srcRect/>
          <a:stretch>
            <a:fillRect/>
          </a:stretch>
        </p:blipFill>
        <p:spPr bwMode="auto">
          <a:xfrm>
            <a:off x="971600" y="2276872"/>
            <a:ext cx="2362200" cy="523875"/>
          </a:xfrm>
          <a:prstGeom prst="rect">
            <a:avLst/>
          </a:prstGeom>
          <a:noFill/>
          <a:ln w="9525">
            <a:noFill/>
            <a:miter lim="800000"/>
            <a:headEnd/>
            <a:tailEnd/>
          </a:ln>
        </p:spPr>
      </p:pic>
      <p:pic>
        <p:nvPicPr>
          <p:cNvPr id="89091" name="Picture 3"/>
          <p:cNvPicPr>
            <a:picLocks noChangeAspect="1" noChangeArrowheads="1"/>
          </p:cNvPicPr>
          <p:nvPr/>
        </p:nvPicPr>
        <p:blipFill>
          <a:blip r:embed="rId4" cstate="print"/>
          <a:srcRect/>
          <a:stretch>
            <a:fillRect/>
          </a:stretch>
        </p:blipFill>
        <p:spPr bwMode="auto">
          <a:xfrm>
            <a:off x="971600" y="3356992"/>
            <a:ext cx="2543175" cy="504825"/>
          </a:xfrm>
          <a:prstGeom prst="rect">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a:off x="899592" y="4581128"/>
            <a:ext cx="4219575" cy="647700"/>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77072"/>
            <a:ext cx="8229600" cy="2049091"/>
          </a:xfrm>
        </p:spPr>
        <p:txBody>
          <a:bodyPr>
            <a:noAutofit/>
          </a:bodyPr>
          <a:lstStyle/>
          <a:p>
            <a:r>
              <a:rPr lang="en-US" altLang="zh-TW" sz="2600" dirty="0">
                <a:latin typeface="Times New Roman" pitchFamily="18" charset="0"/>
                <a:cs typeface="Times New Roman" pitchFamily="18" charset="0"/>
              </a:rPr>
              <a:t>During the forward pass, each non-zero pixel is replaced by the minimum of 1 + the distance of its north or west neighbor.</a:t>
            </a:r>
          </a:p>
          <a:p>
            <a:r>
              <a:rPr lang="en-US" altLang="zh-TW" sz="2600" dirty="0">
                <a:latin typeface="Times New Roman" pitchFamily="18" charset="0"/>
                <a:cs typeface="Times New Roman" pitchFamily="18" charset="0"/>
              </a:rPr>
              <a:t>During the backward pass, the same occurs.</a:t>
            </a:r>
            <a:endParaRPr lang="zh-TW" altLang="en-US" sz="2600" dirty="0">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323528" y="442739"/>
            <a:ext cx="8594706" cy="363433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64</a:t>
            </a:fld>
            <a:endParaRPr lang="zh-TW"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(1/3)</a:t>
            </a:r>
            <a:endParaRPr lang="zh-TW" altLang="en-US" dirty="0"/>
          </a:p>
        </p:txBody>
      </p:sp>
      <p:sp>
        <p:nvSpPr>
          <p:cNvPr id="3" name="內容版面配置區 2"/>
          <p:cNvSpPr>
            <a:spLocks noGrp="1"/>
          </p:cNvSpPr>
          <p:nvPr>
            <p:ph idx="1"/>
          </p:nvPr>
        </p:nvSpPr>
        <p:spPr/>
        <p:txBody>
          <a:bodyPr/>
          <a:lstStyle/>
          <a:p>
            <a:r>
              <a:rPr lang="en-US" altLang="zh-TW" dirty="0"/>
              <a:t>To compute the connected components of an image, we first split the image into horizontal runs of adjacent pixels, and then color the runs with unique labels, re-using the labels of vertically adjacent runs whenever possible. In a second phase, adjacent runs of different colors are then merged.</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66</a:t>
            </a:fld>
            <a:endParaRPr lang="zh-TW" altLang="en-US"/>
          </a:p>
        </p:txBody>
      </p:sp>
      <p:pic>
        <p:nvPicPr>
          <p:cNvPr id="3" name="圖片 2">
            <a:extLst>
              <a:ext uri="{FF2B5EF4-FFF2-40B4-BE49-F238E27FC236}">
                <a16:creationId xmlns:a16="http://schemas.microsoft.com/office/drawing/2014/main" id="{403B47DD-E93F-450F-933C-E327BC063050}"/>
              </a:ext>
            </a:extLst>
          </p:cNvPr>
          <p:cNvPicPr>
            <a:picLocks noChangeAspect="1"/>
          </p:cNvPicPr>
          <p:nvPr/>
        </p:nvPicPr>
        <p:blipFill rotWithShape="1">
          <a:blip r:embed="rId3"/>
          <a:srcRect l="608" t="28670" r="66217" b="13601"/>
          <a:stretch/>
        </p:blipFill>
        <p:spPr>
          <a:xfrm>
            <a:off x="339100" y="1442888"/>
            <a:ext cx="4088885" cy="4913461"/>
          </a:xfrm>
          <a:prstGeom prst="rect">
            <a:avLst/>
          </a:prstGeom>
        </p:spPr>
      </p:pic>
      <p:pic>
        <p:nvPicPr>
          <p:cNvPr id="4" name="圖片 3">
            <a:extLst>
              <a:ext uri="{FF2B5EF4-FFF2-40B4-BE49-F238E27FC236}">
                <a16:creationId xmlns:a16="http://schemas.microsoft.com/office/drawing/2014/main" id="{D4937217-262B-46CC-8597-DE23203A44F8}"/>
              </a:ext>
            </a:extLst>
          </p:cNvPr>
          <p:cNvPicPr>
            <a:picLocks noChangeAspect="1"/>
          </p:cNvPicPr>
          <p:nvPr/>
        </p:nvPicPr>
        <p:blipFill rotWithShape="1">
          <a:blip r:embed="rId4"/>
          <a:srcRect l="579" t="28998" r="65362" b="22625"/>
          <a:stretch/>
        </p:blipFill>
        <p:spPr>
          <a:xfrm>
            <a:off x="4716016" y="1442889"/>
            <a:ext cx="3979961" cy="4913461"/>
          </a:xfrm>
          <a:prstGeom prst="rect">
            <a:avLst/>
          </a:prstGeom>
        </p:spPr>
      </p:pic>
      <p:sp>
        <p:nvSpPr>
          <p:cNvPr id="7" name="標題 6">
            <a:extLst>
              <a:ext uri="{FF2B5EF4-FFF2-40B4-BE49-F238E27FC236}">
                <a16:creationId xmlns:a16="http://schemas.microsoft.com/office/drawing/2014/main" id="{11991532-BE24-4DF4-B22B-C18F3CAF69D7}"/>
              </a:ext>
            </a:extLst>
          </p:cNvPr>
          <p:cNvSpPr>
            <a:spLocks noGrp="1"/>
          </p:cNvSpPr>
          <p:nvPr>
            <p:ph type="title"/>
          </p:nvPr>
        </p:nvSpPr>
        <p:spPr/>
        <p:txBody>
          <a:bodyPr/>
          <a:lstStyle/>
          <a:p>
            <a:r>
              <a:rPr lang="en-US" altLang="zh-TW" dirty="0"/>
              <a:t>Review</a:t>
            </a:r>
            <a:endParaRPr lang="zh-TW" altLang="en-US" dirty="0"/>
          </a:p>
        </p:txBody>
      </p:sp>
    </p:spTree>
    <p:extLst>
      <p:ext uri="{BB962C8B-B14F-4D97-AF65-F5344CB8AC3E}">
        <p14:creationId xmlns:p14="http://schemas.microsoft.com/office/powerpoint/2010/main" val="1027143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(1/2)</a:t>
            </a:r>
            <a:endParaRPr lang="zh-TW" altLang="en-US" dirty="0"/>
          </a:p>
        </p:txBody>
      </p:sp>
      <p:pic>
        <p:nvPicPr>
          <p:cNvPr id="91138" name="Picture 2"/>
          <p:cNvPicPr>
            <a:picLocks noChangeAspect="1" noChangeArrowheads="1"/>
          </p:cNvPicPr>
          <p:nvPr/>
        </p:nvPicPr>
        <p:blipFill>
          <a:blip r:embed="rId3" cstate="print"/>
          <a:srcRect/>
          <a:stretch>
            <a:fillRect/>
          </a:stretch>
        </p:blipFill>
        <p:spPr bwMode="auto">
          <a:xfrm>
            <a:off x="657741" y="1716175"/>
            <a:ext cx="7828518" cy="434163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67</a:t>
            </a:fld>
            <a:endParaRPr lang="zh-TW"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3.3.4 Connected Components (2/2)</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The area (number of pixels)</a:t>
            </a:r>
          </a:p>
          <a:p>
            <a:r>
              <a:rPr lang="en-US" altLang="zh-TW" dirty="0">
                <a:latin typeface="Times New Roman" pitchFamily="18" charset="0"/>
                <a:cs typeface="Times New Roman" pitchFamily="18" charset="0"/>
              </a:rPr>
              <a:t>The perimeter (number of boundary pixels)</a:t>
            </a:r>
          </a:p>
          <a:p>
            <a:r>
              <a:rPr lang="en-US" altLang="zh-TW" dirty="0">
                <a:latin typeface="Times New Roman" pitchFamily="18" charset="0"/>
                <a:cs typeface="Times New Roman" pitchFamily="18" charset="0"/>
              </a:rPr>
              <a:t>The centroid (average </a:t>
            </a:r>
            <a:r>
              <a:rPr lang="en-US" altLang="zh-TW" i="1" dirty="0">
                <a:latin typeface="Times New Roman" pitchFamily="18" charset="0"/>
                <a:cs typeface="Times New Roman" pitchFamily="18" charset="0"/>
              </a:rPr>
              <a:t>x</a:t>
            </a:r>
            <a:r>
              <a:rPr lang="en-US" altLang="zh-TW" dirty="0">
                <a:latin typeface="Times New Roman" pitchFamily="18" charset="0"/>
                <a:cs typeface="Times New Roman" pitchFamily="18" charset="0"/>
              </a:rPr>
              <a:t> and </a:t>
            </a:r>
            <a:r>
              <a:rPr lang="en-US" altLang="zh-TW" i="1" dirty="0">
                <a:latin typeface="Times New Roman" pitchFamily="18" charset="0"/>
                <a:cs typeface="Times New Roman" pitchFamily="18" charset="0"/>
              </a:rPr>
              <a:t>y</a:t>
            </a:r>
            <a:r>
              <a:rPr lang="en-US" altLang="zh-TW" dirty="0">
                <a:latin typeface="Times New Roman" pitchFamily="18" charset="0"/>
                <a:cs typeface="Times New Roman" pitchFamily="18" charset="0"/>
              </a:rPr>
              <a:t> values)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68</a:t>
            </a:fld>
            <a:endParaRPr lang="zh-TW" altLang="en-US"/>
          </a:p>
        </p:txBody>
      </p:sp>
      <p:pic>
        <p:nvPicPr>
          <p:cNvPr id="5" name="圖片 4">
            <a:extLst>
              <a:ext uri="{FF2B5EF4-FFF2-40B4-BE49-F238E27FC236}">
                <a16:creationId xmlns:a16="http://schemas.microsoft.com/office/drawing/2014/main" id="{F786E9AE-D177-4C94-B42D-464BBD4FFB93}"/>
              </a:ext>
            </a:extLst>
          </p:cNvPr>
          <p:cNvPicPr>
            <a:picLocks noChangeAspect="1"/>
          </p:cNvPicPr>
          <p:nvPr/>
        </p:nvPicPr>
        <p:blipFill rotWithShape="1">
          <a:blip r:embed="rId3"/>
          <a:srcRect l="2649" t="31141" r="54039" b="26859"/>
          <a:stretch/>
        </p:blipFill>
        <p:spPr>
          <a:xfrm>
            <a:off x="1781690" y="3494936"/>
            <a:ext cx="5580620" cy="304397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Image Processing</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solidFill>
                  <a:srgbClr val="FF0000"/>
                </a:solidFill>
                <a:latin typeface="Times New Roman" pitchFamily="18" charset="0"/>
                <a:cs typeface="Times New Roman" pitchFamily="18" charset="0"/>
              </a:rPr>
              <a:t>3.4 Fourier Transforms</a:t>
            </a:r>
          </a:p>
          <a:p>
            <a:r>
              <a:rPr lang="en-US" altLang="zh-TW" dirty="0">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69</a:t>
            </a:fld>
            <a:endParaRPr lang="zh-TW" altLang="en-US"/>
          </a:p>
        </p:txBody>
      </p:sp>
    </p:spTree>
    <p:extLst>
      <p:ext uri="{BB962C8B-B14F-4D97-AF65-F5344CB8AC3E}">
        <p14:creationId xmlns:p14="http://schemas.microsoft.com/office/powerpoint/2010/main" val="409507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3.1.1 Pixel Transforms (3/5)</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Multiplication and addition with a constant</a:t>
            </a: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The parameters </a:t>
            </a:r>
            <a:r>
              <a:rPr lang="en-US" altLang="zh-TW" sz="2800" i="1" dirty="0">
                <a:latin typeface="Times New Roman" pitchFamily="18" charset="0"/>
                <a:cs typeface="Times New Roman" pitchFamily="18" charset="0"/>
              </a:rPr>
              <a:t>a</a:t>
            </a:r>
            <a:r>
              <a:rPr lang="en-US" altLang="zh-TW" sz="2800" dirty="0">
                <a:latin typeface="Times New Roman" pitchFamily="18" charset="0"/>
                <a:cs typeface="Times New Roman" pitchFamily="18" charset="0"/>
              </a:rPr>
              <a:t> &gt; 0 and </a:t>
            </a:r>
            <a:r>
              <a:rPr lang="en-US" altLang="zh-TW" sz="2800" i="1" dirty="0">
                <a:latin typeface="Times New Roman" pitchFamily="18" charset="0"/>
                <a:cs typeface="Times New Roman" pitchFamily="18" charset="0"/>
              </a:rPr>
              <a:t>b</a:t>
            </a:r>
            <a:r>
              <a:rPr lang="en-US" altLang="zh-TW" sz="2800" dirty="0">
                <a:latin typeface="Times New Roman" pitchFamily="18" charset="0"/>
                <a:cs typeface="Times New Roman" pitchFamily="18" charset="0"/>
              </a:rPr>
              <a:t> are often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and </a:t>
            </a:r>
            <a:r>
              <a:rPr lang="en-US" altLang="zh-TW" sz="2800" i="1" dirty="0">
                <a:latin typeface="Times New Roman" pitchFamily="18" charset="0"/>
                <a:cs typeface="Times New Roman" pitchFamily="18" charset="0"/>
              </a:rPr>
              <a:t>bias</a:t>
            </a:r>
            <a:r>
              <a:rPr lang="en-US" altLang="zh-TW" sz="2800" dirty="0">
                <a:latin typeface="Times New Roman" pitchFamily="18" charset="0"/>
                <a:cs typeface="Times New Roman" pitchFamily="18" charset="0"/>
              </a:rPr>
              <a:t> parameters.</a:t>
            </a:r>
          </a:p>
          <a:p>
            <a:r>
              <a:rPr lang="en-US" altLang="zh-TW" sz="2800" dirty="0">
                <a:latin typeface="Times New Roman" pitchFamily="18" charset="0"/>
                <a:cs typeface="Times New Roman" pitchFamily="18" charset="0"/>
              </a:rPr>
              <a:t>The bias and gain parameters can also be spatially varying.</a:t>
            </a:r>
            <a:endParaRPr lang="zh-TW" altLang="en-US" sz="2800" dirty="0">
              <a:latin typeface="Times New Roman" pitchFamily="18" charset="0"/>
              <a:cs typeface="Times New Roman" pitchFamily="18" charset="0"/>
            </a:endParaRPr>
          </a:p>
        </p:txBody>
      </p:sp>
      <p:graphicFrame>
        <p:nvGraphicFramePr>
          <p:cNvPr id="75778" name="Object 2"/>
          <p:cNvGraphicFramePr>
            <a:graphicFrameLocks noChangeAspect="1"/>
          </p:cNvGraphicFramePr>
          <p:nvPr/>
        </p:nvGraphicFramePr>
        <p:xfrm>
          <a:off x="898724" y="2205683"/>
          <a:ext cx="3097212" cy="503237"/>
        </p:xfrm>
        <a:graphic>
          <a:graphicData uri="http://schemas.openxmlformats.org/presentationml/2006/ole">
            <mc:AlternateContent xmlns:mc="http://schemas.openxmlformats.org/markup-compatibility/2006">
              <mc:Choice xmlns:v="urn:schemas-microsoft-com:vml" Requires="v">
                <p:oleObj spid="_x0000_s76110" name="方程式" r:id="rId4" imgW="1244520" imgH="203040" progId="Equation.3">
                  <p:embed/>
                </p:oleObj>
              </mc:Choice>
              <mc:Fallback>
                <p:oleObj name="方程式" r:id="rId4" imgW="124452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724" y="2205683"/>
                        <a:ext cx="3097212"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336BF6D-2D3A-41BA-8F36-2BF2F35F56ED}" type="slidenum">
              <a:rPr lang="zh-TW" altLang="en-US" smtClean="0"/>
              <a:pPr/>
              <a:t>7</a:t>
            </a:fld>
            <a:endParaRPr lang="zh-TW" altLang="en-US"/>
          </a:p>
        </p:txBody>
      </p:sp>
      <p:graphicFrame>
        <p:nvGraphicFramePr>
          <p:cNvPr id="75779" name="Object 3"/>
          <p:cNvGraphicFramePr>
            <a:graphicFrameLocks noChangeAspect="1"/>
          </p:cNvGraphicFramePr>
          <p:nvPr>
            <p:extLst>
              <p:ext uri="{D42A27DB-BD31-4B8C-83A1-F6EECF244321}">
                <p14:modId xmlns:p14="http://schemas.microsoft.com/office/powerpoint/2010/main" val="1210198871"/>
              </p:ext>
            </p:extLst>
          </p:nvPr>
        </p:nvGraphicFramePr>
        <p:xfrm>
          <a:off x="2470944" y="4293096"/>
          <a:ext cx="4202112" cy="503238"/>
        </p:xfrm>
        <a:graphic>
          <a:graphicData uri="http://schemas.openxmlformats.org/presentationml/2006/ole">
            <mc:AlternateContent xmlns:mc="http://schemas.openxmlformats.org/markup-compatibility/2006">
              <mc:Choice xmlns:v="urn:schemas-microsoft-com:vml" Requires="v">
                <p:oleObj spid="_x0000_s76111" name="方程式" r:id="rId6" imgW="1688760" imgH="203040" progId="Equation.3">
                  <p:embed/>
                </p:oleObj>
              </mc:Choice>
              <mc:Fallback>
                <p:oleObj name="方程式" r:id="rId6" imgW="168876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944" y="4293096"/>
                        <a:ext cx="4202112"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3.4 Fourier Series (1/2)</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70</a:t>
            </a:fld>
            <a:endParaRPr lang="zh-TW" altLang="en-US"/>
          </a:p>
        </p:txBody>
      </p:sp>
      <p:pic>
        <p:nvPicPr>
          <p:cNvPr id="7" name="圖片 6">
            <a:extLst>
              <a:ext uri="{FF2B5EF4-FFF2-40B4-BE49-F238E27FC236}">
                <a16:creationId xmlns:a16="http://schemas.microsoft.com/office/drawing/2014/main" id="{E4C66E32-3D73-4CB5-BBF2-71D6EEEFFB1D}"/>
              </a:ext>
            </a:extLst>
          </p:cNvPr>
          <p:cNvPicPr>
            <a:picLocks noChangeAspect="1"/>
          </p:cNvPicPr>
          <p:nvPr/>
        </p:nvPicPr>
        <p:blipFill rotWithShape="1">
          <a:blip r:embed="rId3"/>
          <a:srcRect l="58646" t="41380" r="13004" b="19421"/>
          <a:stretch/>
        </p:blipFill>
        <p:spPr>
          <a:xfrm>
            <a:off x="323528" y="1776563"/>
            <a:ext cx="5868652" cy="4564508"/>
          </a:xfrm>
          <a:prstGeom prst="rect">
            <a:avLst/>
          </a:prstGeom>
        </p:spPr>
      </p:pic>
      <p:grpSp>
        <p:nvGrpSpPr>
          <p:cNvPr id="4" name="群組 3">
            <a:extLst>
              <a:ext uri="{FF2B5EF4-FFF2-40B4-BE49-F238E27FC236}">
                <a16:creationId xmlns:a16="http://schemas.microsoft.com/office/drawing/2014/main" id="{D151CEEE-75E1-4AD9-9D53-F68EB573A756}"/>
              </a:ext>
            </a:extLst>
          </p:cNvPr>
          <p:cNvGrpSpPr/>
          <p:nvPr/>
        </p:nvGrpSpPr>
        <p:grpSpPr>
          <a:xfrm>
            <a:off x="6553199" y="1820778"/>
            <a:ext cx="2139863" cy="4542573"/>
            <a:chOff x="6553199" y="1820778"/>
            <a:chExt cx="2139863" cy="4542573"/>
          </a:xfrm>
        </p:grpSpPr>
        <p:pic>
          <p:nvPicPr>
            <p:cNvPr id="5" name="圖片 4">
              <a:extLst>
                <a:ext uri="{FF2B5EF4-FFF2-40B4-BE49-F238E27FC236}">
                  <a16:creationId xmlns:a16="http://schemas.microsoft.com/office/drawing/2014/main" id="{351D90D2-359C-4B25-AF7C-79FF7B3C616F}"/>
                </a:ext>
              </a:extLst>
            </p:cNvPr>
            <p:cNvPicPr>
              <a:picLocks noChangeAspect="1"/>
            </p:cNvPicPr>
            <p:nvPr/>
          </p:nvPicPr>
          <p:blipFill rotWithShape="1">
            <a:blip r:embed="rId4"/>
            <a:srcRect l="71712" t="35200" r="21876" b="53324"/>
            <a:stretch/>
          </p:blipFill>
          <p:spPr>
            <a:xfrm>
              <a:off x="6553199" y="1820778"/>
              <a:ext cx="2133600" cy="2147835"/>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2E517E6E-94A1-48C3-8027-DF273E8C4917}"/>
                </a:ext>
              </a:extLst>
            </p:cNvPr>
            <p:cNvPicPr>
              <a:picLocks noChangeAspect="1"/>
            </p:cNvPicPr>
            <p:nvPr/>
          </p:nvPicPr>
          <p:blipFill rotWithShape="1">
            <a:blip r:embed="rId4"/>
            <a:srcRect l="71712" t="46823" r="21876" b="45600"/>
            <a:stretch/>
          </p:blipFill>
          <p:spPr>
            <a:xfrm>
              <a:off x="6553199" y="4941109"/>
              <a:ext cx="2139863" cy="1422242"/>
            </a:xfrm>
            <a:prstGeom prst="rect">
              <a:avLst/>
            </a:prstGeom>
            <a:ln w="88900" cap="sq" cmpd="thickThin">
              <a:solidFill>
                <a:srgbClr val="000000"/>
              </a:solidFill>
              <a:prstDash val="solid"/>
              <a:miter lim="800000"/>
            </a:ln>
            <a:effectLst>
              <a:innerShdw blurRad="76200">
                <a:srgbClr val="000000"/>
              </a:innerShdw>
            </a:effectLst>
          </p:spPr>
        </p:pic>
        <p:sp>
          <p:nvSpPr>
            <p:cNvPr id="3" name="箭號: 向下 2">
              <a:extLst>
                <a:ext uri="{FF2B5EF4-FFF2-40B4-BE49-F238E27FC236}">
                  <a16:creationId xmlns:a16="http://schemas.microsoft.com/office/drawing/2014/main" id="{C4B5EB0A-3BE7-4161-8A9D-5670D2EDAF30}"/>
                </a:ext>
              </a:extLst>
            </p:cNvPr>
            <p:cNvSpPr/>
            <p:nvPr/>
          </p:nvSpPr>
          <p:spPr>
            <a:xfrm>
              <a:off x="7397804" y="4058817"/>
              <a:ext cx="44439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2529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3.4 Fourier Series (2/2)</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71</a:t>
            </a:fld>
            <a:endParaRPr lang="zh-TW" altLang="en-US"/>
          </a:p>
        </p:txBody>
      </p:sp>
      <p:sp>
        <p:nvSpPr>
          <p:cNvPr id="8" name="內容版面配置區 2">
            <a:extLst>
              <a:ext uri="{FF2B5EF4-FFF2-40B4-BE49-F238E27FC236}">
                <a16:creationId xmlns:a16="http://schemas.microsoft.com/office/drawing/2014/main" id="{4CEB44B3-39E1-40AA-A706-BFDF6E966139}"/>
              </a:ext>
            </a:extLst>
          </p:cNvPr>
          <p:cNvSpPr>
            <a:spLocks noGrp="1"/>
          </p:cNvSpPr>
          <p:nvPr>
            <p:ph idx="1"/>
          </p:nvPr>
        </p:nvSpPr>
        <p:spPr>
          <a:xfrm>
            <a:off x="457200" y="1600200"/>
            <a:ext cx="8229600" cy="4525963"/>
          </a:xfrm>
        </p:spPr>
        <p:txBody>
          <a:bodyPr>
            <a:normAutofit/>
          </a:bodyPr>
          <a:lstStyle/>
          <a:p>
            <a:r>
              <a:rPr lang="en-US" altLang="zh-TW" sz="3000" dirty="0">
                <a:latin typeface="Times New Roman" pitchFamily="18" charset="0"/>
                <a:cs typeface="Times New Roman" pitchFamily="18" charset="0"/>
              </a:rPr>
              <a:t>Complete Orthogonal function set: Fourier Series</a:t>
            </a:r>
          </a:p>
          <a:p>
            <a:endParaRPr lang="en-US" altLang="zh-TW" sz="3000" dirty="0">
              <a:latin typeface="Times New Roman" pitchFamily="18" charset="0"/>
              <a:cs typeface="Times New Roman" pitchFamily="18" charset="0"/>
            </a:endParaRPr>
          </a:p>
          <a:p>
            <a:endParaRPr lang="en-US" altLang="zh-TW" sz="3000" dirty="0">
              <a:latin typeface="Times New Roman" pitchFamily="18" charset="0"/>
              <a:cs typeface="Times New Roman" pitchFamily="18" charset="0"/>
            </a:endParaRPr>
          </a:p>
          <a:p>
            <a:r>
              <a:rPr lang="en-US" altLang="zh-TW" sz="3000" dirty="0">
                <a:latin typeface="Times New Roman" pitchFamily="18" charset="0"/>
                <a:cs typeface="Times New Roman" pitchFamily="18" charset="0"/>
              </a:rPr>
              <a:t>Complex Fourier Series</a:t>
            </a:r>
          </a:p>
          <a:p>
            <a:endParaRPr lang="zh-TW" altLang="en-US" sz="3000" dirty="0">
              <a:latin typeface="Times New Roman" pitchFamily="18" charset="0"/>
              <a:cs typeface="Times New Roman" pitchFamily="18" charset="0"/>
            </a:endParaRPr>
          </a:p>
        </p:txBody>
      </p:sp>
      <p:pic>
        <p:nvPicPr>
          <p:cNvPr id="251910" name="Picture 6" descr="https://scontent-tpe1-1.xx.fbcdn.net/v/t1.15752-9/90409345_651016749085213_3859213469064626176_n.png?_nc_cat=102&amp;_nc_sid=b96e70&amp;_nc_ohc=weVgcJ_mGwkAX81M6tG&amp;_nc_ht=scontent-tpe1-1.xx&amp;oh=0b4e64f7da3358b6509e2480316a4eb7&amp;oe=5E9DFC2D">
            <a:extLst>
              <a:ext uri="{FF2B5EF4-FFF2-40B4-BE49-F238E27FC236}">
                <a16:creationId xmlns:a16="http://schemas.microsoft.com/office/drawing/2014/main" id="{4B49AB58-DB20-4DFF-8B40-F75896FD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676" y="2132856"/>
            <a:ext cx="5432648" cy="1115633"/>
          </a:xfrm>
          <a:prstGeom prst="rect">
            <a:avLst/>
          </a:prstGeom>
          <a:noFill/>
          <a:extLst>
            <a:ext uri="{909E8E84-426E-40DD-AFC4-6F175D3DCCD1}">
              <a14:hiddenFill xmlns:a14="http://schemas.microsoft.com/office/drawing/2010/main">
                <a:solidFill>
                  <a:srgbClr val="FFFFFF"/>
                </a:solidFill>
              </a14:hiddenFill>
            </a:ext>
          </a:extLst>
        </p:spPr>
      </p:pic>
      <p:pic>
        <p:nvPicPr>
          <p:cNvPr id="251912"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3EBDB83D-2D34-46F5-AB38-516A07A1C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20" t="4937" r="24848" b="87847"/>
          <a:stretch/>
        </p:blipFill>
        <p:spPr bwMode="auto">
          <a:xfrm>
            <a:off x="457200" y="4123061"/>
            <a:ext cx="3312840" cy="1014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3A2900F0-A011-4A2B-BF22-6FF06EED8D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53" t="15580" r="21022" b="77204"/>
          <a:stretch/>
        </p:blipFill>
        <p:spPr bwMode="auto">
          <a:xfrm>
            <a:off x="457200" y="5257800"/>
            <a:ext cx="3312840" cy="809917"/>
          </a:xfrm>
          <a:prstGeom prst="rect">
            <a:avLst/>
          </a:prstGeom>
          <a:noFill/>
          <a:extLst>
            <a:ext uri="{909E8E84-426E-40DD-AFC4-6F175D3DCCD1}">
              <a14:hiddenFill xmlns:a14="http://schemas.microsoft.com/office/drawing/2010/main">
                <a:solidFill>
                  <a:srgbClr val="FFFFFF"/>
                </a:solidFill>
              </a14:hiddenFill>
            </a:ext>
          </a:extLst>
        </p:spPr>
      </p:pic>
      <p:pic>
        <p:nvPicPr>
          <p:cNvPr id="2519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2DD60326-5DE3-4306-ABFC-20F105CED2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678"/>
          <a:stretch/>
        </p:blipFill>
        <p:spPr bwMode="auto">
          <a:xfrm>
            <a:off x="5148064" y="3863181"/>
            <a:ext cx="3312840" cy="565369"/>
          </a:xfrm>
          <a:prstGeom prst="rect">
            <a:avLst/>
          </a:prstGeom>
          <a:noFill/>
          <a:extLst>
            <a:ext uri="{909E8E84-426E-40DD-AFC4-6F175D3DCCD1}">
              <a14:hiddenFill xmlns:a14="http://schemas.microsoft.com/office/drawing/2010/main">
                <a:solidFill>
                  <a:srgbClr val="FFFFFF"/>
                </a:solidFill>
              </a14:hiddenFill>
            </a:ext>
          </a:extLst>
        </p:spPr>
      </p:pic>
      <p:sp>
        <p:nvSpPr>
          <p:cNvPr id="12" name="內容版面配置區 2">
            <a:extLst>
              <a:ext uri="{FF2B5EF4-FFF2-40B4-BE49-F238E27FC236}">
                <a16:creationId xmlns:a16="http://schemas.microsoft.com/office/drawing/2014/main" id="{CBA8B89E-6D04-46CC-A2BA-4B9062733FB3}"/>
              </a:ext>
            </a:extLst>
          </p:cNvPr>
          <p:cNvSpPr txBox="1">
            <a:spLocks/>
          </p:cNvSpPr>
          <p:nvPr/>
        </p:nvSpPr>
        <p:spPr>
          <a:xfrm>
            <a:off x="4716016" y="3248489"/>
            <a:ext cx="4123184" cy="5326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Integral</a:t>
            </a:r>
            <a:endParaRPr lang="zh-TW" altLang="en-US" sz="3000" dirty="0">
              <a:latin typeface="Times New Roman" pitchFamily="18" charset="0"/>
              <a:cs typeface="Times New Roman" pitchFamily="18" charset="0"/>
            </a:endParaRPr>
          </a:p>
        </p:txBody>
      </p:sp>
      <p:sp>
        <p:nvSpPr>
          <p:cNvPr id="13" name="內容版面配置區 2">
            <a:extLst>
              <a:ext uri="{FF2B5EF4-FFF2-40B4-BE49-F238E27FC236}">
                <a16:creationId xmlns:a16="http://schemas.microsoft.com/office/drawing/2014/main" id="{E812A2F3-2B36-4E05-9ECF-DDDA891A6AD8}"/>
              </a:ext>
            </a:extLst>
          </p:cNvPr>
          <p:cNvSpPr txBox="1">
            <a:spLocks/>
          </p:cNvSpPr>
          <p:nvPr/>
        </p:nvSpPr>
        <p:spPr>
          <a:xfrm>
            <a:off x="4202849" y="4630310"/>
            <a:ext cx="4968552" cy="6466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Transform</a:t>
            </a:r>
            <a:r>
              <a:rPr lang="zh-TW" altLang="en-US" sz="3000" dirty="0">
                <a:latin typeface="Times New Roman" pitchFamily="18" charset="0"/>
                <a:cs typeface="Times New Roman" pitchFamily="18" charset="0"/>
              </a:rPr>
              <a:t> </a:t>
            </a:r>
            <a:r>
              <a:rPr lang="en-US" altLang="zh-TW" sz="3000" dirty="0">
                <a:latin typeface="Times New Roman" pitchFamily="18" charset="0"/>
                <a:cs typeface="Times New Roman" pitchFamily="18" charset="0"/>
              </a:rPr>
              <a:t>and Inverse</a:t>
            </a:r>
          </a:p>
        </p:txBody>
      </p:sp>
      <p:pic>
        <p:nvPicPr>
          <p:cNvPr id="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5511AF45-5404-4B69-98A5-B28D9A3BAA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46" t="41107" b="10096"/>
          <a:stretch/>
        </p:blipFill>
        <p:spPr bwMode="auto">
          <a:xfrm>
            <a:off x="4887029" y="5150659"/>
            <a:ext cx="3834909" cy="1364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765423" y="3384078"/>
            <a:ext cx="381000" cy="495300"/>
          </a:xfrm>
          <a:prstGeom prst="rect">
            <a:avLst/>
          </a:prstGeom>
        </p:spPr>
      </p:pic>
      <p:pic>
        <p:nvPicPr>
          <p:cNvPr id="5" name="圖片 4"/>
          <p:cNvPicPr>
            <a:picLocks noChangeAspect="1"/>
          </p:cNvPicPr>
          <p:nvPr/>
        </p:nvPicPr>
        <p:blipFill>
          <a:blip r:embed="rId3"/>
          <a:stretch>
            <a:fillRect/>
          </a:stretch>
        </p:blipFill>
        <p:spPr>
          <a:xfrm>
            <a:off x="755576" y="2924944"/>
            <a:ext cx="394468" cy="413710"/>
          </a:xfrm>
          <a:prstGeom prst="rect">
            <a:avLst/>
          </a:prstGeom>
        </p:spPr>
      </p:pic>
      <p:sp>
        <p:nvSpPr>
          <p:cNvPr id="2" name="標題 1"/>
          <p:cNvSpPr>
            <a:spLocks noGrp="1"/>
          </p:cNvSpPr>
          <p:nvPr>
            <p:ph type="title"/>
          </p:nvPr>
        </p:nvSpPr>
        <p:spPr/>
        <p:txBody>
          <a:bodyPr>
            <a:normAutofit/>
          </a:bodyPr>
          <a:lstStyle/>
          <a:p>
            <a:r>
              <a:rPr lang="en-US" altLang="zh-TW" dirty="0"/>
              <a:t>3.4 Fourier Transforms (1/5)</a:t>
            </a:r>
            <a:endParaRPr lang="zh-TW" altLang="en-US" dirty="0"/>
          </a:p>
        </p:txBody>
      </p:sp>
      <p:sp>
        <p:nvSpPr>
          <p:cNvPr id="3" name="內容版面配置區 2"/>
          <p:cNvSpPr>
            <a:spLocks noGrp="1"/>
          </p:cNvSpPr>
          <p:nvPr>
            <p:ph idx="1"/>
          </p:nvPr>
        </p:nvSpPr>
        <p:spPr/>
        <p:txBody>
          <a:bodyPr/>
          <a:lstStyle/>
          <a:p>
            <a:r>
              <a:rPr lang="en-US" altLang="zh-TW" i="1" dirty="0">
                <a:latin typeface="Times New Roman" pitchFamily="18" charset="0"/>
                <a:cs typeface="Times New Roman" pitchFamily="18" charset="0"/>
              </a:rPr>
              <a:t> </a:t>
            </a:r>
          </a:p>
          <a:p>
            <a:r>
              <a:rPr lang="en-US" altLang="zh-TW" i="1" dirty="0">
                <a:latin typeface="Times New Roman" pitchFamily="18" charset="0"/>
                <a:cs typeface="Times New Roman" pitchFamily="18" charset="0"/>
              </a:rPr>
              <a:t>f</a:t>
            </a:r>
            <a:r>
              <a:rPr lang="zh-TW" altLang="en-US" i="1"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frequency</a:t>
            </a:r>
          </a:p>
          <a:p>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angular frequency</a:t>
            </a:r>
          </a:p>
          <a:p>
            <a:r>
              <a:rPr lang="en-US" altLang="zh-TW" dirty="0">
                <a:latin typeface="Times New Roman" pitchFamily="18" charset="0"/>
                <a:cs typeface="Times New Roman" pitchFamily="18" charset="0"/>
              </a:rPr>
              <a:t>  :</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phase</a:t>
            </a:r>
          </a:p>
          <a:p>
            <a:r>
              <a:rPr lang="en-US" altLang="zh-TW" i="1" dirty="0">
                <a:latin typeface="Times New Roman" pitchFamily="18" charset="0"/>
                <a:cs typeface="Times New Roman" pitchFamily="18" charset="0"/>
              </a:rPr>
              <a:t>A</a:t>
            </a:r>
            <a:r>
              <a:rPr lang="en-US" altLang="zh-TW" dirty="0">
                <a:latin typeface="Times New Roman" pitchFamily="18" charset="0"/>
                <a:cs typeface="Times New Roman" pitchFamily="18" charset="0"/>
              </a:rPr>
              <a:t>: the gain or magnitude of the filter</a:t>
            </a:r>
          </a:p>
          <a:p>
            <a:endParaRPr lang="en-US" altLang="zh-TW" i="1" dirty="0">
              <a:latin typeface="Times New Roman" pitchFamily="18" charset="0"/>
              <a:cs typeface="Times New Roman" pitchFamily="18" charset="0"/>
            </a:endParaRPr>
          </a:p>
        </p:txBody>
      </p:sp>
      <p:pic>
        <p:nvPicPr>
          <p:cNvPr id="84995" name="Picture 3"/>
          <p:cNvPicPr>
            <a:picLocks noChangeAspect="1" noChangeArrowheads="1"/>
          </p:cNvPicPr>
          <p:nvPr/>
        </p:nvPicPr>
        <p:blipFill>
          <a:blip r:embed="rId4" cstate="print"/>
          <a:srcRect/>
          <a:stretch>
            <a:fillRect/>
          </a:stretch>
        </p:blipFill>
        <p:spPr bwMode="auto">
          <a:xfrm>
            <a:off x="708578" y="1678931"/>
            <a:ext cx="5010150" cy="514350"/>
          </a:xfrm>
          <a:prstGeom prst="rect">
            <a:avLst/>
          </a:prstGeom>
          <a:noFill/>
          <a:ln w="9525">
            <a:noFill/>
            <a:miter lim="800000"/>
            <a:headEnd/>
            <a:tailEnd/>
          </a:ln>
        </p:spPr>
      </p:pic>
      <p:pic>
        <p:nvPicPr>
          <p:cNvPr id="84996" name="Picture 4"/>
          <p:cNvPicPr>
            <a:picLocks noChangeAspect="1" noChangeArrowheads="1"/>
          </p:cNvPicPr>
          <p:nvPr/>
        </p:nvPicPr>
        <p:blipFill>
          <a:blip r:embed="rId5" cstate="print"/>
          <a:srcRect/>
          <a:stretch>
            <a:fillRect/>
          </a:stretch>
        </p:blipFill>
        <p:spPr bwMode="auto">
          <a:xfrm>
            <a:off x="1115616" y="4653136"/>
            <a:ext cx="4438384" cy="430907"/>
          </a:xfrm>
          <a:prstGeom prst="rect">
            <a:avLst/>
          </a:prstGeom>
          <a:noFill/>
          <a:ln w="9525">
            <a:noFill/>
            <a:miter lim="800000"/>
            <a:headEnd/>
            <a:tailEnd/>
          </a:ln>
        </p:spPr>
      </p:pic>
      <p:pic>
        <p:nvPicPr>
          <p:cNvPr id="85002" name="Picture 10"/>
          <p:cNvPicPr>
            <a:picLocks noChangeAspect="1" noChangeArrowheads="1"/>
          </p:cNvPicPr>
          <p:nvPr/>
        </p:nvPicPr>
        <p:blipFill>
          <a:blip r:embed="rId6" cstate="print"/>
          <a:srcRect/>
          <a:stretch>
            <a:fillRect/>
          </a:stretch>
        </p:blipFill>
        <p:spPr bwMode="auto">
          <a:xfrm>
            <a:off x="1187624" y="5157192"/>
            <a:ext cx="4038600" cy="571500"/>
          </a:xfrm>
          <a:prstGeom prst="rect">
            <a:avLst/>
          </a:prstGeom>
          <a:noFill/>
          <a:ln w="9525">
            <a:noFill/>
            <a:miter lim="800000"/>
            <a:headEnd/>
            <a:tailEnd/>
          </a:ln>
        </p:spPr>
      </p:pic>
      <p:pic>
        <p:nvPicPr>
          <p:cNvPr id="85003" name="Picture 11"/>
          <p:cNvPicPr>
            <a:picLocks noChangeAspect="1" noChangeArrowheads="1"/>
          </p:cNvPicPr>
          <p:nvPr/>
        </p:nvPicPr>
        <p:blipFill>
          <a:blip r:embed="rId7" cstate="print"/>
          <a:srcRect/>
          <a:stretch>
            <a:fillRect/>
          </a:stretch>
        </p:blipFill>
        <p:spPr bwMode="auto">
          <a:xfrm>
            <a:off x="1146423" y="5877272"/>
            <a:ext cx="3857625" cy="485775"/>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fld id="{1336BF6D-2D3A-41BA-8F36-2BF2F35F56ED}" type="slidenum">
              <a:rPr lang="zh-TW" altLang="en-US" smtClean="0"/>
              <a:pPr/>
              <a:t>72</a:t>
            </a:fld>
            <a:endParaRPr lang="zh-TW" altLang="en-US"/>
          </a:p>
        </p:txBody>
      </p:sp>
      <p:pic>
        <p:nvPicPr>
          <p:cNvPr id="4" name="圖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0105" y="1844824"/>
            <a:ext cx="2648320" cy="1952898"/>
          </a:xfrm>
          <a:prstGeom prst="rect">
            <a:avLst/>
          </a:prstGeom>
        </p:spPr>
      </p:pic>
      <p:pic>
        <p:nvPicPr>
          <p:cNvPr id="6" name="圖片 5"/>
          <p:cNvPicPr>
            <a:picLocks noChangeAspect="1"/>
          </p:cNvPicPr>
          <p:nvPr/>
        </p:nvPicPr>
        <p:blipFill>
          <a:blip r:embed="rId9"/>
          <a:stretch>
            <a:fillRect/>
          </a:stretch>
        </p:blipFill>
        <p:spPr>
          <a:xfrm>
            <a:off x="4320417" y="2879253"/>
            <a:ext cx="1524000" cy="504825"/>
          </a:xfrm>
          <a:prstGeom prst="rect">
            <a:avLst/>
          </a:prstGeom>
        </p:spPr>
      </p:pic>
    </p:spTree>
    <p:extLst>
      <p:ext uri="{BB962C8B-B14F-4D97-AF65-F5344CB8AC3E}">
        <p14:creationId xmlns:p14="http://schemas.microsoft.com/office/powerpoint/2010/main" val="81781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(2/5)</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73</a:t>
            </a:fld>
            <a:endParaRPr lang="zh-TW" altLang="en-US"/>
          </a:p>
        </p:txBody>
      </p:sp>
      <p:pic>
        <p:nvPicPr>
          <p:cNvPr id="4" name="圖片 3"/>
          <p:cNvPicPr>
            <a:picLocks noChangeAspect="1"/>
          </p:cNvPicPr>
          <p:nvPr/>
        </p:nvPicPr>
        <p:blipFill>
          <a:blip r:embed="rId2"/>
          <a:stretch>
            <a:fillRect/>
          </a:stretch>
        </p:blipFill>
        <p:spPr>
          <a:xfrm>
            <a:off x="790575" y="1844824"/>
            <a:ext cx="7562850" cy="2343150"/>
          </a:xfrm>
          <a:prstGeom prst="rect">
            <a:avLst/>
          </a:prstGeom>
        </p:spPr>
      </p:pic>
      <p:pic>
        <p:nvPicPr>
          <p:cNvPr id="6" name="圖片 5"/>
          <p:cNvPicPr>
            <a:picLocks noChangeAspect="1"/>
          </p:cNvPicPr>
          <p:nvPr/>
        </p:nvPicPr>
        <p:blipFill>
          <a:blip r:embed="rId3"/>
          <a:stretch>
            <a:fillRect/>
          </a:stretch>
        </p:blipFill>
        <p:spPr>
          <a:xfrm>
            <a:off x="1547664" y="4929262"/>
            <a:ext cx="1247775" cy="342900"/>
          </a:xfrm>
          <a:prstGeom prst="rect">
            <a:avLst/>
          </a:prstGeom>
        </p:spPr>
      </p:pic>
      <p:pic>
        <p:nvPicPr>
          <p:cNvPr id="8" name="圖片 7"/>
          <p:cNvPicPr>
            <a:picLocks noChangeAspect="1"/>
          </p:cNvPicPr>
          <p:nvPr/>
        </p:nvPicPr>
        <p:blipFill>
          <a:blip r:embed="rId4"/>
          <a:stretch>
            <a:fillRect/>
          </a:stretch>
        </p:blipFill>
        <p:spPr>
          <a:xfrm>
            <a:off x="5724128" y="4929262"/>
            <a:ext cx="3076575" cy="3714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(3/5)</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The Fourier transform is simply a tabulation of the magnitude and phase response at each frequency</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Fourier transform pair:</a:t>
            </a:r>
          </a:p>
          <a:p>
            <a:r>
              <a:rPr lang="en-US" altLang="zh-TW" dirty="0">
                <a:latin typeface="Times New Roman" pitchFamily="18" charset="0"/>
                <a:cs typeface="Times New Roman" pitchFamily="18" charset="0"/>
              </a:rPr>
              <a:t>Continuous domain:  </a:t>
            </a:r>
          </a:p>
          <a:p>
            <a:r>
              <a:rPr lang="en-US" altLang="zh-TW" dirty="0">
                <a:latin typeface="Times New Roman" pitchFamily="18" charset="0"/>
                <a:cs typeface="Times New Roman" pitchFamily="18" charset="0"/>
              </a:rPr>
              <a:t>Discrete domain: </a:t>
            </a:r>
            <a:endParaRPr lang="zh-TW" altLang="en-US" dirty="0">
              <a:latin typeface="Times New Roman" pitchFamily="18" charset="0"/>
              <a:cs typeface="Times New Roman" pitchFamily="18" charset="0"/>
            </a:endParaRPr>
          </a:p>
        </p:txBody>
      </p:sp>
      <p:pic>
        <p:nvPicPr>
          <p:cNvPr id="106498" name="Picture 2"/>
          <p:cNvPicPr>
            <a:picLocks noChangeAspect="1" noChangeArrowheads="1"/>
          </p:cNvPicPr>
          <p:nvPr/>
        </p:nvPicPr>
        <p:blipFill>
          <a:blip r:embed="rId3" cstate="print"/>
          <a:srcRect/>
          <a:stretch>
            <a:fillRect/>
          </a:stretch>
        </p:blipFill>
        <p:spPr bwMode="auto">
          <a:xfrm>
            <a:off x="899592" y="3212976"/>
            <a:ext cx="2664296" cy="530818"/>
          </a:xfrm>
          <a:prstGeom prst="rect">
            <a:avLst/>
          </a:prstGeom>
          <a:noFill/>
          <a:ln w="9525">
            <a:noFill/>
            <a:miter lim="800000"/>
            <a:headEnd/>
            <a:tailEnd/>
          </a:ln>
        </p:spPr>
      </p:pic>
      <p:pic>
        <p:nvPicPr>
          <p:cNvPr id="106499" name="Picture 3"/>
          <p:cNvPicPr>
            <a:picLocks noChangeAspect="1" noChangeArrowheads="1"/>
          </p:cNvPicPr>
          <p:nvPr/>
        </p:nvPicPr>
        <p:blipFill>
          <a:blip r:embed="rId4" cstate="print"/>
          <a:srcRect/>
          <a:stretch>
            <a:fillRect/>
          </a:stretch>
        </p:blipFill>
        <p:spPr bwMode="auto">
          <a:xfrm>
            <a:off x="4716016" y="3717032"/>
            <a:ext cx="1440160" cy="523695"/>
          </a:xfrm>
          <a:prstGeom prst="rect">
            <a:avLst/>
          </a:prstGeom>
          <a:noFill/>
          <a:ln w="9525">
            <a:noFill/>
            <a:miter lim="800000"/>
            <a:headEnd/>
            <a:tailEnd/>
          </a:ln>
        </p:spPr>
      </p:pic>
      <p:pic>
        <p:nvPicPr>
          <p:cNvPr id="106500" name="Picture 4"/>
          <p:cNvPicPr>
            <a:picLocks noChangeAspect="1" noChangeArrowheads="1"/>
          </p:cNvPicPr>
          <p:nvPr/>
        </p:nvPicPr>
        <p:blipFill>
          <a:blip r:embed="rId5" cstate="print"/>
          <a:srcRect/>
          <a:stretch>
            <a:fillRect/>
          </a:stretch>
        </p:blipFill>
        <p:spPr bwMode="auto">
          <a:xfrm>
            <a:off x="4283968" y="4379193"/>
            <a:ext cx="2181225" cy="561975"/>
          </a:xfrm>
          <a:prstGeom prst="rect">
            <a:avLst/>
          </a:prstGeom>
          <a:noFill/>
          <a:ln w="9525">
            <a:noFill/>
            <a:miter lim="800000"/>
            <a:headEnd/>
            <a:tailEnd/>
          </a:ln>
        </p:spPr>
      </p:pic>
      <p:pic>
        <p:nvPicPr>
          <p:cNvPr id="106501" name="Picture 5"/>
          <p:cNvPicPr>
            <a:picLocks noChangeAspect="1" noChangeArrowheads="1"/>
          </p:cNvPicPr>
          <p:nvPr/>
        </p:nvPicPr>
        <p:blipFill>
          <a:blip r:embed="rId6" cstate="print"/>
          <a:srcRect/>
          <a:stretch>
            <a:fillRect/>
          </a:stretch>
        </p:blipFill>
        <p:spPr bwMode="auto">
          <a:xfrm>
            <a:off x="3745210" y="4941168"/>
            <a:ext cx="2266950" cy="609600"/>
          </a:xfrm>
          <a:prstGeom prst="rect">
            <a:avLst/>
          </a:prstGeom>
          <a:noFill/>
          <a:ln w="9525">
            <a:noFill/>
            <a:miter lim="800000"/>
            <a:headEnd/>
            <a:tailEnd/>
          </a:ln>
        </p:spPr>
      </p:pic>
      <p:sp>
        <p:nvSpPr>
          <p:cNvPr id="8" name="投影片編號版面配置區 7"/>
          <p:cNvSpPr>
            <a:spLocks noGrp="1"/>
          </p:cNvSpPr>
          <p:nvPr>
            <p:ph type="sldNum" sz="quarter" idx="12"/>
          </p:nvPr>
        </p:nvSpPr>
        <p:spPr/>
        <p:txBody>
          <a:bodyPr/>
          <a:lstStyle/>
          <a:p>
            <a:fld id="{1336BF6D-2D3A-41BA-8F36-2BF2F35F56ED}" type="slidenum">
              <a:rPr lang="zh-TW" altLang="en-US" smtClean="0"/>
              <a:pPr/>
              <a:t>74</a:t>
            </a:fld>
            <a:endParaRPr lang="zh-TW"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4CC0F0A-13C9-47B0-8BF1-C427C71D9200}"/>
              </a:ext>
            </a:extLst>
          </p:cNvPr>
          <p:cNvSpPr>
            <a:spLocks noGrp="1"/>
          </p:cNvSpPr>
          <p:nvPr>
            <p:ph type="sldNum" sz="quarter" idx="12"/>
          </p:nvPr>
        </p:nvSpPr>
        <p:spPr/>
        <p:txBody>
          <a:bodyPr/>
          <a:lstStyle/>
          <a:p>
            <a:fld id="{1336BF6D-2D3A-41BA-8F36-2BF2F35F56ED}" type="slidenum">
              <a:rPr lang="zh-TW" altLang="en-US" smtClean="0"/>
              <a:pPr/>
              <a:t>75</a:t>
            </a:fld>
            <a:endParaRPr lang="zh-TW" altLang="en-US"/>
          </a:p>
        </p:txBody>
      </p:sp>
      <p:pic>
        <p:nvPicPr>
          <p:cNvPr id="261124" name="Picture 4" descr="https://scontent-tpe1-1.xx.fbcdn.net/v/t1.15752-9/90481196_207601903909880_6312463020052185088_n.png?_nc_cat=105&amp;_nc_sid=b96e70&amp;_nc_ohc=19J_MRkCLHwAX9Bl0ZA&amp;_nc_ht=scontent-tpe1-1.xx&amp;oh=3f2e94072941b07a78e8a826c7844d81&amp;oe=5E9F42B7">
            <a:extLst>
              <a:ext uri="{FF2B5EF4-FFF2-40B4-BE49-F238E27FC236}">
                <a16:creationId xmlns:a16="http://schemas.microsoft.com/office/drawing/2014/main" id="{38A24F1F-16C0-4402-868F-BA0444916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3"/>
          <a:stretch/>
        </p:blipFill>
        <p:spPr bwMode="auto">
          <a:xfrm>
            <a:off x="733016" y="1553861"/>
            <a:ext cx="7677968" cy="5164682"/>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E1A6DAB2-CDC4-4351-9D19-6673681A2A95}"/>
              </a:ext>
            </a:extLst>
          </p:cNvPr>
          <p:cNvSpPr>
            <a:spLocks noGrp="1"/>
          </p:cNvSpPr>
          <p:nvPr>
            <p:ph type="title"/>
          </p:nvPr>
        </p:nvSpPr>
        <p:spPr>
          <a:xfrm>
            <a:off x="457200" y="274638"/>
            <a:ext cx="8229600" cy="1143000"/>
          </a:xfrm>
        </p:spPr>
        <p:txBody>
          <a:bodyPr/>
          <a:lstStyle/>
          <a:p>
            <a:r>
              <a:rPr lang="en-US" altLang="zh-TW" dirty="0"/>
              <a:t>3.4 Fourier Transforms (4/5)</a:t>
            </a:r>
            <a:endParaRPr lang="zh-TW" altLang="en-US" dirty="0"/>
          </a:p>
        </p:txBody>
      </p:sp>
    </p:spTree>
    <p:extLst>
      <p:ext uri="{BB962C8B-B14F-4D97-AF65-F5344CB8AC3E}">
        <p14:creationId xmlns:p14="http://schemas.microsoft.com/office/powerpoint/2010/main" val="537496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 (5/5)</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7522" name="Picture 2"/>
          <p:cNvPicPr>
            <a:picLocks noChangeAspect="1" noChangeArrowheads="1"/>
          </p:cNvPicPr>
          <p:nvPr/>
        </p:nvPicPr>
        <p:blipFill>
          <a:blip r:embed="rId3" cstate="print"/>
          <a:srcRect/>
          <a:stretch>
            <a:fillRect/>
          </a:stretch>
        </p:blipFill>
        <p:spPr bwMode="auto">
          <a:xfrm>
            <a:off x="179512" y="1516898"/>
            <a:ext cx="8780195" cy="48644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76</a:t>
            </a:fld>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77</a:t>
            </a:fld>
            <a:endParaRPr lang="zh-TW" altLang="en-US"/>
          </a:p>
        </p:txBody>
      </p:sp>
      <p:pic>
        <p:nvPicPr>
          <p:cNvPr id="249858" name="Picture 2" descr="https://scontent-tpe1-1.xx.fbcdn.net/v/t1.15752-9/90622959_217342406170098_4797779314911215616_n.jpg?_nc_cat=107&amp;_nc_sid=b96e70&amp;_nc_ohc=Y98KsfaKCpQAX9PPpkZ&amp;_nc_ht=scontent-tpe1-1.xx&amp;oh=b5324364494ef196fa74ead0a3920419&amp;oe=5E9ABF21">
            <a:extLst>
              <a:ext uri="{FF2B5EF4-FFF2-40B4-BE49-F238E27FC236}">
                <a16:creationId xmlns:a16="http://schemas.microsoft.com/office/drawing/2014/main" id="{D62A65B9-E058-4C38-BB1E-57847099A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75955"/>
            <a:ext cx="7344816" cy="2308307"/>
          </a:xfrm>
          <a:prstGeom prst="rect">
            <a:avLst/>
          </a:prstGeom>
          <a:noFill/>
          <a:extLst>
            <a:ext uri="{909E8E84-426E-40DD-AFC4-6F175D3DCCD1}">
              <a14:hiddenFill xmlns:a14="http://schemas.microsoft.com/office/drawing/2010/main">
                <a:solidFill>
                  <a:srgbClr val="FFFFFF"/>
                </a:solidFill>
              </a14:hiddenFill>
            </a:ext>
          </a:extLst>
        </p:spPr>
      </p:pic>
      <p:pic>
        <p:nvPicPr>
          <p:cNvPr id="249860" name="Picture 4" descr="https://scontent-tpe1-1.xx.fbcdn.net/v/t1.15752-9/90622715_504891356849800_2430358260063141888_n.jpg?_nc_cat=110&amp;_nc_sid=b96e70&amp;_nc_ohc=eA68jxy8y84AX_r8AM1&amp;_nc_ht=scontent-tpe1-1.xx&amp;oh=f51a182eecef2e8c4e0c8130279b0901&amp;oe=5E9DE85E">
            <a:extLst>
              <a:ext uri="{FF2B5EF4-FFF2-40B4-BE49-F238E27FC236}">
                <a16:creationId xmlns:a16="http://schemas.microsoft.com/office/drawing/2014/main" id="{31878AF6-3F04-4627-8A92-EB21B7216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791857"/>
            <a:ext cx="7344816" cy="2722313"/>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1">
            <a:extLst>
              <a:ext uri="{FF2B5EF4-FFF2-40B4-BE49-F238E27FC236}">
                <a16:creationId xmlns:a16="http://schemas.microsoft.com/office/drawing/2014/main" id="{0BE4699B-7B82-47CD-92C0-0ED8F38EA648}"/>
              </a:ext>
            </a:extLst>
          </p:cNvPr>
          <p:cNvSpPr txBox="1">
            <a:spLocks/>
          </p:cNvSpPr>
          <p:nvPr/>
        </p:nvSpPr>
        <p:spPr>
          <a:xfrm>
            <a:off x="457200" y="213124"/>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3.4 Fourier Transforms (convolution)</a:t>
            </a:r>
            <a:endParaRPr lang="zh-TW" altLang="en-US" dirty="0"/>
          </a:p>
        </p:txBody>
      </p:sp>
    </p:spTree>
    <p:extLst>
      <p:ext uri="{BB962C8B-B14F-4D97-AF65-F5344CB8AC3E}">
        <p14:creationId xmlns:p14="http://schemas.microsoft.com/office/powerpoint/2010/main" val="2990123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F185A7C-1162-4BBD-9374-6000FC727002}"/>
              </a:ext>
            </a:extLst>
          </p:cNvPr>
          <p:cNvSpPr>
            <a:spLocks noGrp="1"/>
          </p:cNvSpPr>
          <p:nvPr>
            <p:ph type="sldNum" sz="quarter" idx="12"/>
          </p:nvPr>
        </p:nvSpPr>
        <p:spPr/>
        <p:txBody>
          <a:bodyPr/>
          <a:lstStyle/>
          <a:p>
            <a:fld id="{1336BF6D-2D3A-41BA-8F36-2BF2F35F56ED}" type="slidenum">
              <a:rPr lang="zh-TW" altLang="en-US" smtClean="0"/>
              <a:pPr/>
              <a:t>78</a:t>
            </a:fld>
            <a:endParaRPr lang="zh-TW" altLang="en-US"/>
          </a:p>
        </p:txBody>
      </p:sp>
      <p:pic>
        <p:nvPicPr>
          <p:cNvPr id="5" name="圖片 4">
            <a:extLst>
              <a:ext uri="{FF2B5EF4-FFF2-40B4-BE49-F238E27FC236}">
                <a16:creationId xmlns:a16="http://schemas.microsoft.com/office/drawing/2014/main" id="{2D991F77-2395-4009-A1E7-ED1C8A67AE87}"/>
              </a:ext>
            </a:extLst>
          </p:cNvPr>
          <p:cNvPicPr>
            <a:picLocks noChangeAspect="1"/>
          </p:cNvPicPr>
          <p:nvPr/>
        </p:nvPicPr>
        <p:blipFill rotWithShape="1">
          <a:blip r:embed="rId3"/>
          <a:srcRect l="60157" t="20757" r="1369" b="26675"/>
          <a:stretch/>
        </p:blipFill>
        <p:spPr>
          <a:xfrm>
            <a:off x="845586" y="1008676"/>
            <a:ext cx="7452827" cy="5728023"/>
          </a:xfrm>
          <a:prstGeom prst="rect">
            <a:avLst/>
          </a:prstGeom>
        </p:spPr>
      </p:pic>
      <p:sp>
        <p:nvSpPr>
          <p:cNvPr id="6" name="標題 1">
            <a:extLst>
              <a:ext uri="{FF2B5EF4-FFF2-40B4-BE49-F238E27FC236}">
                <a16:creationId xmlns:a16="http://schemas.microsoft.com/office/drawing/2014/main" id="{966BC0CD-63E8-432E-BB95-91AFBFE1E07F}"/>
              </a:ext>
            </a:extLst>
          </p:cNvPr>
          <p:cNvSpPr txBox="1">
            <a:spLocks/>
          </p:cNvSpPr>
          <p:nvPr/>
        </p:nvSpPr>
        <p:spPr>
          <a:xfrm>
            <a:off x="457199" y="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3.4 Fourier Transforms (convolution)</a:t>
            </a:r>
            <a:endParaRPr lang="zh-TW" altLang="en-US" dirty="0"/>
          </a:p>
        </p:txBody>
      </p:sp>
    </p:spTree>
    <p:extLst>
      <p:ext uri="{BB962C8B-B14F-4D97-AF65-F5344CB8AC3E}">
        <p14:creationId xmlns:p14="http://schemas.microsoft.com/office/powerpoint/2010/main" val="2300898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79</a:t>
            </a:fld>
            <a:endParaRPr lang="zh-TW" altLang="en-US"/>
          </a:p>
        </p:txBody>
      </p:sp>
      <p:pic>
        <p:nvPicPr>
          <p:cNvPr id="267266" name="Picture 2"/>
          <p:cNvPicPr>
            <a:picLocks noChangeAspect="1" noChangeArrowheads="1"/>
          </p:cNvPicPr>
          <p:nvPr/>
        </p:nvPicPr>
        <p:blipFill>
          <a:blip r:embed="rId3" cstate="print"/>
          <a:srcRect/>
          <a:stretch>
            <a:fillRect/>
          </a:stretch>
        </p:blipFill>
        <p:spPr bwMode="auto">
          <a:xfrm>
            <a:off x="1614226" y="0"/>
            <a:ext cx="6029922" cy="6824453"/>
          </a:xfrm>
          <a:prstGeom prst="rect">
            <a:avLst/>
          </a:prstGeom>
          <a:noFill/>
          <a:ln w="9525">
            <a:noFill/>
            <a:miter lim="800000"/>
            <a:headEnd/>
            <a:tailEnd/>
          </a:ln>
        </p:spPr>
      </p:pic>
    </p:spTree>
    <p:extLst>
      <p:ext uri="{BB962C8B-B14F-4D97-AF65-F5344CB8AC3E}">
        <p14:creationId xmlns:p14="http://schemas.microsoft.com/office/powerpoint/2010/main" val="95774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標題 1"/>
          <p:cNvSpPr txBox="1">
            <a:spLocks noGrp="1"/>
          </p:cNvSpPr>
          <p:nvPr>
            <p:ph type="title"/>
          </p:nvPr>
        </p:nvSpPr>
        <p:spPr>
          <a:prstGeom prst="rect">
            <a:avLst/>
          </a:prstGeom>
        </p:spPr>
        <p:txBody>
          <a:bodyPr/>
          <a:lstStyle/>
          <a:p>
            <a:r>
              <a:t>3.1.1 Pixel Transforms (4/5)</a:t>
            </a:r>
          </a:p>
        </p:txBody>
      </p:sp>
      <p:sp>
        <p:nvSpPr>
          <p:cNvPr id="134" name="內容版面配置區 2"/>
          <p:cNvSpPr txBox="1">
            <a:spLocks noGrp="1"/>
          </p:cNvSpPr>
          <p:nvPr>
            <p:ph type="body" idx="1"/>
          </p:nvPr>
        </p:nvSpPr>
        <p:spPr>
          <a:xfrm>
            <a:off x="457200" y="1600200"/>
            <a:ext cx="8229600" cy="4525963"/>
          </a:xfrm>
          <a:prstGeom prst="rect">
            <a:avLst/>
          </a:prstGeom>
        </p:spPr>
        <p:txBody>
          <a:bodyPr/>
          <a:lstStyle/>
          <a:p>
            <a:pPr>
              <a:spcBef>
                <a:spcPts val="600"/>
              </a:spcBef>
              <a:defRPr sz="2800">
                <a:latin typeface="Times New Roman"/>
                <a:ea typeface="Times New Roman"/>
                <a:cs typeface="Times New Roman"/>
                <a:sym typeface="Times New Roman"/>
              </a:defRPr>
            </a:pPr>
            <a:r>
              <a:rPr i="1"/>
              <a:t>linear</a:t>
            </a:r>
            <a:r>
              <a:t> operation:</a:t>
            </a:r>
          </a:p>
          <a:p>
            <a:pPr marL="0" indent="0">
              <a:buSzTx/>
              <a:buNone/>
              <a:defRPr sz="2800">
                <a:latin typeface="Times New Roman"/>
                <a:ea typeface="Times New Roman"/>
                <a:cs typeface="Times New Roman"/>
                <a:sym typeface="Times New Roman"/>
              </a:defRPr>
            </a:pPr>
            <a:endParaRPr/>
          </a:p>
          <a:p>
            <a:pPr>
              <a:spcBef>
                <a:spcPts val="600"/>
              </a:spcBef>
              <a:defRPr sz="2800">
                <a:latin typeface="Times New Roman"/>
                <a:ea typeface="Times New Roman"/>
                <a:cs typeface="Times New Roman"/>
                <a:sym typeface="Times New Roman"/>
              </a:defRPr>
            </a:pPr>
            <a:r>
              <a:t>Non-linear transform: </a:t>
            </a:r>
            <a:r>
              <a:rPr i="1"/>
              <a:t>gamma correction</a:t>
            </a:r>
          </a:p>
        </p:txBody>
      </p:sp>
      <p:pic>
        <p:nvPicPr>
          <p:cNvPr id="135" name="Object 2" descr="Object 2"/>
          <p:cNvPicPr>
            <a:picLocks noChangeAspect="1"/>
          </p:cNvPicPr>
          <p:nvPr/>
        </p:nvPicPr>
        <p:blipFill>
          <a:blip r:embed="rId3">
            <a:extLst/>
          </a:blip>
          <a:stretch>
            <a:fillRect/>
          </a:stretch>
        </p:blipFill>
        <p:spPr>
          <a:xfrm>
            <a:off x="912613" y="2060848"/>
            <a:ext cx="4235451" cy="565151"/>
          </a:xfrm>
          <a:prstGeom prst="rect">
            <a:avLst/>
          </a:prstGeom>
          <a:ln w="12700">
            <a:miter lim="400000"/>
          </a:ln>
        </p:spPr>
      </p:pic>
      <p:sp>
        <p:nvSpPr>
          <p:cNvPr id="136" name="投影片編號版面配置區 5"/>
          <p:cNvSpPr txBox="1">
            <a:spLocks noGrp="1"/>
          </p:cNvSpPr>
          <p:nvPr>
            <p:ph type="sldNum" sz="quarter" idx="2"/>
          </p:nvPr>
        </p:nvSpPr>
        <p:spPr>
          <a:xfrm>
            <a:off x="8502739" y="6404292"/>
            <a:ext cx="184061"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37" name="圖片 6" descr="圖片 6"/>
          <p:cNvPicPr>
            <a:picLocks noChangeAspect="1"/>
          </p:cNvPicPr>
          <p:nvPr/>
        </p:nvPicPr>
        <p:blipFill>
          <a:blip r:embed="rId4">
            <a:extLst/>
          </a:blip>
          <a:stretch>
            <a:fillRect/>
          </a:stretch>
        </p:blipFill>
        <p:spPr>
          <a:xfrm>
            <a:off x="1259632" y="3952999"/>
            <a:ext cx="6624736" cy="2720534"/>
          </a:xfrm>
          <a:prstGeom prst="rect">
            <a:avLst/>
          </a:prstGeom>
          <a:ln w="12700">
            <a:miter lim="400000"/>
          </a:ln>
        </p:spPr>
      </p:pic>
      <p:pic>
        <p:nvPicPr>
          <p:cNvPr id="138" name="圖片 3" descr="圖片 3"/>
          <p:cNvPicPr>
            <a:picLocks noChangeAspect="1"/>
          </p:cNvPicPr>
          <p:nvPr/>
        </p:nvPicPr>
        <p:blipFill>
          <a:blip r:embed="rId5">
            <a:extLst/>
          </a:blip>
          <a:stretch>
            <a:fillRect/>
          </a:stretch>
        </p:blipFill>
        <p:spPr>
          <a:xfrm>
            <a:off x="912615" y="3066574"/>
            <a:ext cx="2867299" cy="622564"/>
          </a:xfrm>
          <a:prstGeom prst="rect">
            <a:avLst/>
          </a:prstGeom>
          <a:ln w="12700">
            <a:miter lim="400000"/>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Transforms</a:t>
            </a:r>
            <a:endParaRPr lang="zh-TW" altLang="en-US" dirty="0"/>
          </a:p>
        </p:txBody>
      </p:sp>
      <p:sp>
        <p:nvSpPr>
          <p:cNvPr id="3" name="內容版面配置區 2"/>
          <p:cNvSpPr>
            <a:spLocks noGrp="1"/>
          </p:cNvSpPr>
          <p:nvPr>
            <p:ph idx="1"/>
          </p:nvPr>
        </p:nvSpPr>
        <p:spPr/>
        <p:txBody>
          <a:bodyPr/>
          <a:lstStyle/>
          <a:p>
            <a:r>
              <a:rPr lang="en-US" altLang="zh-TW" dirty="0"/>
              <a:t>We use Fourier Transforms to analyze what a given filter does to </a:t>
            </a:r>
            <a:r>
              <a:rPr lang="en-US" altLang="zh-TW" dirty="0">
                <a:solidFill>
                  <a:srgbClr val="C00000"/>
                </a:solidFill>
              </a:rPr>
              <a:t>high</a:t>
            </a:r>
            <a:r>
              <a:rPr lang="en-US" altLang="zh-TW" dirty="0"/>
              <a:t>, </a:t>
            </a:r>
            <a:r>
              <a:rPr lang="en-US" altLang="zh-TW" dirty="0">
                <a:solidFill>
                  <a:srgbClr val="C00000"/>
                </a:solidFill>
              </a:rPr>
              <a:t>medium</a:t>
            </a:r>
            <a:r>
              <a:rPr lang="en-US" altLang="zh-TW" dirty="0"/>
              <a:t>, and </a:t>
            </a:r>
            <a:r>
              <a:rPr lang="en-US" altLang="zh-TW" dirty="0">
                <a:solidFill>
                  <a:srgbClr val="C00000"/>
                </a:solidFill>
              </a:rPr>
              <a:t>low</a:t>
            </a:r>
            <a:r>
              <a:rPr lang="en-US" altLang="zh-TW" dirty="0"/>
              <a:t> frequencies.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80</a:t>
            </a:fld>
            <a:endParaRPr lang="zh-TW" altLang="en-US"/>
          </a:p>
        </p:txBody>
      </p:sp>
    </p:spTree>
    <p:extLst>
      <p:ext uri="{BB962C8B-B14F-4D97-AF65-F5344CB8AC3E}">
        <p14:creationId xmlns:p14="http://schemas.microsoft.com/office/powerpoint/2010/main" val="275505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3.4 Two-Dimensional Fourier Transforms</a:t>
            </a:r>
            <a:endParaRPr lang="zh-TW" altLang="en-US" dirty="0"/>
          </a:p>
        </p:txBody>
      </p:sp>
      <p:sp>
        <p:nvSpPr>
          <p:cNvPr id="3" name="內容版面配置區 2"/>
          <p:cNvSpPr>
            <a:spLocks noGrp="1"/>
          </p:cNvSpPr>
          <p:nvPr>
            <p:ph idx="1"/>
          </p:nvPr>
        </p:nvSpPr>
        <p:spPr/>
        <p:txBody>
          <a:bodyPr/>
          <a:lstStyle/>
          <a:p>
            <a:r>
              <a:rPr lang="en-US" altLang="zh-TW" dirty="0">
                <a:latin typeface="Times New Roman" pitchFamily="18" charset="0"/>
                <a:cs typeface="Times New Roman" pitchFamily="18" charset="0"/>
              </a:rPr>
              <a:t> </a:t>
            </a:r>
          </a:p>
          <a:p>
            <a:r>
              <a:rPr lang="en-US" altLang="zh-TW" dirty="0">
                <a:latin typeface="Times New Roman" pitchFamily="18" charset="0"/>
                <a:cs typeface="Times New Roman" pitchFamily="18" charset="0"/>
              </a:rPr>
              <a:t>Continuous domain:</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Discrete domain: </a:t>
            </a:r>
          </a:p>
          <a:p>
            <a:endParaRPr lang="zh-TW" altLang="en-US" dirty="0">
              <a:latin typeface="Times New Roman" pitchFamily="18" charset="0"/>
              <a:cs typeface="Times New Roman" pitchFamily="18" charset="0"/>
            </a:endParaRPr>
          </a:p>
          <a:p>
            <a:endParaRPr lang="zh-TW" altLang="en-US" dirty="0">
              <a:latin typeface="Times New Roman" pitchFamily="18" charset="0"/>
              <a:cs typeface="Times New Roman" pitchFamily="18" charset="0"/>
            </a:endParaRPr>
          </a:p>
        </p:txBody>
      </p:sp>
      <p:pic>
        <p:nvPicPr>
          <p:cNvPr id="110594" name="Picture 2"/>
          <p:cNvPicPr>
            <a:picLocks noChangeAspect="1" noChangeArrowheads="1"/>
          </p:cNvPicPr>
          <p:nvPr/>
        </p:nvPicPr>
        <p:blipFill>
          <a:blip r:embed="rId2" cstate="print"/>
          <a:srcRect/>
          <a:stretch>
            <a:fillRect/>
          </a:stretch>
        </p:blipFill>
        <p:spPr bwMode="auto">
          <a:xfrm>
            <a:off x="827584" y="1556792"/>
            <a:ext cx="3283884" cy="564828"/>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1475655" y="2708920"/>
            <a:ext cx="4958265" cy="720080"/>
          </a:xfrm>
          <a:prstGeom prst="rect">
            <a:avLst/>
          </a:prstGeom>
          <a:noFill/>
          <a:ln w="9525">
            <a:noFill/>
            <a:miter lim="800000"/>
            <a:headEnd/>
            <a:tailEnd/>
          </a:ln>
        </p:spPr>
      </p:pic>
      <p:pic>
        <p:nvPicPr>
          <p:cNvPr id="110596" name="Picture 4"/>
          <p:cNvPicPr>
            <a:picLocks noChangeAspect="1" noChangeArrowheads="1"/>
          </p:cNvPicPr>
          <p:nvPr/>
        </p:nvPicPr>
        <p:blipFill>
          <a:blip r:embed="rId4" cstate="print"/>
          <a:srcRect/>
          <a:stretch>
            <a:fillRect/>
          </a:stretch>
        </p:blipFill>
        <p:spPr bwMode="auto">
          <a:xfrm>
            <a:off x="1475656" y="4005064"/>
            <a:ext cx="4514850" cy="695325"/>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fld id="{1336BF6D-2D3A-41BA-8F36-2BF2F35F56ED}" type="slidenum">
              <a:rPr lang="zh-TW" altLang="en-US" smtClean="0"/>
              <a:pPr/>
              <a:t>81</a:t>
            </a:fld>
            <a:endParaRPr lang="zh-TW" altLang="en-US"/>
          </a:p>
        </p:txBody>
      </p:sp>
    </p:spTree>
    <p:extLst>
      <p:ext uri="{BB962C8B-B14F-4D97-AF65-F5344CB8AC3E}">
        <p14:creationId xmlns:p14="http://schemas.microsoft.com/office/powerpoint/2010/main" val="2961224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82</a:t>
            </a:fld>
            <a:endParaRPr lang="zh-TW" altLang="en-US"/>
          </a:p>
        </p:txBody>
      </p:sp>
      <p:sp>
        <p:nvSpPr>
          <p:cNvPr id="7" name="標題 6">
            <a:extLst>
              <a:ext uri="{FF2B5EF4-FFF2-40B4-BE49-F238E27FC236}">
                <a16:creationId xmlns:a16="http://schemas.microsoft.com/office/drawing/2014/main" id="{3F79A050-14C8-47AC-9BA4-40A60F595181}"/>
              </a:ext>
            </a:extLst>
          </p:cNvPr>
          <p:cNvSpPr>
            <a:spLocks noGrp="1"/>
          </p:cNvSpPr>
          <p:nvPr>
            <p:ph type="title"/>
          </p:nvPr>
        </p:nvSpPr>
        <p:spPr/>
        <p:txBody>
          <a:bodyPr/>
          <a:lstStyle/>
          <a:p>
            <a:r>
              <a:rPr lang="en-US" altLang="zh-TW" dirty="0"/>
              <a:t>Image Frequency</a:t>
            </a:r>
            <a:endParaRPr lang="zh-TW" altLang="en-US" dirty="0"/>
          </a:p>
        </p:txBody>
      </p:sp>
      <p:pic>
        <p:nvPicPr>
          <p:cNvPr id="256002" name="Picture 2" descr="https://scontent-tpe1-1.xx.fbcdn.net/v/t1.15752-9/90428413_644856419647045_177303439754133504_n.png?_nc_cat=108&amp;_nc_sid=b96e70&amp;_nc_ohc=1OOJQcQ6KhQAX_1dstG&amp;_nc_ht=scontent-tpe1-1.xx&amp;oh=8b34faed6dbe884b3cac788f7a5e3dbe&amp;oe=5EA03563">
            <a:extLst>
              <a:ext uri="{FF2B5EF4-FFF2-40B4-BE49-F238E27FC236}">
                <a16:creationId xmlns:a16="http://schemas.microsoft.com/office/drawing/2014/main" id="{2ACFC7D0-FE69-440B-9F21-DB113CF75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05" y="1968859"/>
            <a:ext cx="7608990" cy="378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2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3.4 Two-Dimensional Fourier Transforms</a:t>
            </a:r>
            <a:endParaRPr lang="zh-TW" altLang="en-US" dirty="0"/>
          </a:p>
        </p:txBody>
      </p:sp>
      <p:sp>
        <p:nvSpPr>
          <p:cNvPr id="3" name="內容版面配置區 2"/>
          <p:cNvSpPr>
            <a:spLocks noGrp="1"/>
          </p:cNvSpPr>
          <p:nvPr>
            <p:ph idx="1"/>
          </p:nvPr>
        </p:nvSpPr>
        <p:spPr/>
        <p:txBody>
          <a:bodyPr/>
          <a:lstStyle/>
          <a:p>
            <a:endParaRPr lang="zh-TW" altLang="en-US" dirty="0">
              <a:latin typeface="Times New Roman" pitchFamily="18" charset="0"/>
              <a:cs typeface="Times New Roman" pitchFamily="18" charset="0"/>
            </a:endParaRPr>
          </a:p>
          <a:p>
            <a:endParaRPr lang="zh-TW" altLang="en-US" dirty="0">
              <a:latin typeface="Times New Roman" pitchFamily="18" charset="0"/>
              <a:cs typeface="Times New Roman" pitchFamily="18" charset="0"/>
            </a:endParaRPr>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83</a:t>
            </a:fld>
            <a:endParaRPr lang="zh-TW" altLang="en-US"/>
          </a:p>
        </p:txBody>
      </p:sp>
      <p:pic>
        <p:nvPicPr>
          <p:cNvPr id="8" name="Picture 11">
            <a:extLst>
              <a:ext uri="{FF2B5EF4-FFF2-40B4-BE49-F238E27FC236}">
                <a16:creationId xmlns:a16="http://schemas.microsoft.com/office/drawing/2014/main" id="{FFE58B39-62A3-4245-B6B5-8901516E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32041" y="1923430"/>
            <a:ext cx="4211960" cy="4202733"/>
          </a:xfrm>
          <a:prstGeom prst="rect">
            <a:avLst/>
          </a:prstGeom>
          <a:noFill/>
        </p:spPr>
      </p:pic>
      <p:pic>
        <p:nvPicPr>
          <p:cNvPr id="247810" name="Picture 2" descr="「camera max lena」的圖片搜尋結果">
            <a:extLst>
              <a:ext uri="{FF2B5EF4-FFF2-40B4-BE49-F238E27FC236}">
                <a16:creationId xmlns:a16="http://schemas.microsoft.com/office/drawing/2014/main" id="{77DB19E1-0D9D-4ACF-98CD-B58FB021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91536"/>
            <a:ext cx="2743288" cy="2743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scontent-tpe1-1.xx.fbcdn.net/v/t1.15752-9/90531423_232578318145692_7006393958284656640_n.png?_nc_cat=111&amp;_nc_sid=b96e70&amp;_nc_ohc=06k62MIzJ70AX8d8w8L&amp;_nc_ht=scontent-tpe1-1.xx&amp;oh=98b0667aae54450ed3d8a8ad209d722b&amp;oe=5E9EFF52">
            <a:extLst>
              <a:ext uri="{FF2B5EF4-FFF2-40B4-BE49-F238E27FC236}">
                <a16:creationId xmlns:a16="http://schemas.microsoft.com/office/drawing/2014/main" id="{06BAF409-7B68-4931-ACE9-7C84ACD8B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525" y="2280715"/>
            <a:ext cx="1571602" cy="316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57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3.4 Two-Dimensional Fourier Transforms</a:t>
            </a:r>
            <a:endParaRPr lang="zh-TW" altLang="en-US" dirty="0"/>
          </a:p>
        </p:txBody>
      </p:sp>
      <p:sp>
        <p:nvSpPr>
          <p:cNvPr id="3" name="內容版面配置區 2"/>
          <p:cNvSpPr>
            <a:spLocks noGrp="1"/>
          </p:cNvSpPr>
          <p:nvPr>
            <p:ph idx="1"/>
          </p:nvPr>
        </p:nvSpPr>
        <p:spPr>
          <a:xfrm>
            <a:off x="461192" y="1423542"/>
            <a:ext cx="8229600" cy="5159820"/>
          </a:xfrm>
        </p:spPr>
        <p:txBody>
          <a:bodyPr/>
          <a:lstStyle/>
          <a:p>
            <a:endParaRPr lang="zh-TW" altLang="en-US" dirty="0">
              <a:latin typeface="Times New Roman" pitchFamily="18" charset="0"/>
              <a:cs typeface="Times New Roman" pitchFamily="18" charset="0"/>
            </a:endParaRPr>
          </a:p>
          <a:p>
            <a:r>
              <a:rPr lang="en-US" altLang="zh-TW" dirty="0">
                <a:latin typeface="Times New Roman" pitchFamily="18" charset="0"/>
                <a:cs typeface="Times New Roman" pitchFamily="18" charset="0"/>
              </a:rPr>
              <a:t>Low Pass Filter:</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High Pass Filter:</a:t>
            </a:r>
          </a:p>
          <a:p>
            <a:endParaRPr lang="en-US" altLang="zh-TW" dirty="0">
              <a:latin typeface="Times New Roman" pitchFamily="18" charset="0"/>
              <a:cs typeface="Times New Roman" pitchFamily="18" charset="0"/>
            </a:endParaRPr>
          </a:p>
          <a:p>
            <a:r>
              <a:rPr lang="en-US" altLang="zh-TW" dirty="0">
                <a:latin typeface="Times New Roman" pitchFamily="18" charset="0"/>
                <a:cs typeface="Times New Roman" pitchFamily="18" charset="0"/>
              </a:rPr>
              <a:t>Notch Filter:</a:t>
            </a:r>
          </a:p>
          <a:p>
            <a:endParaRPr lang="zh-TW" altLang="en-US" dirty="0">
              <a:latin typeface="Times New Roman" pitchFamily="18" charset="0"/>
              <a:cs typeface="Times New Roman" pitchFamily="18" charset="0"/>
            </a:endParaRPr>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84</a:t>
            </a:fld>
            <a:endParaRPr lang="zh-TW" altLang="en-US"/>
          </a:p>
        </p:txBody>
      </p:sp>
      <p:pic>
        <p:nvPicPr>
          <p:cNvPr id="4" name="圖片 3">
            <a:extLst>
              <a:ext uri="{FF2B5EF4-FFF2-40B4-BE49-F238E27FC236}">
                <a16:creationId xmlns:a16="http://schemas.microsoft.com/office/drawing/2014/main" id="{7E14055C-AA71-4EC6-9BA2-62D63AAD32A3}"/>
              </a:ext>
            </a:extLst>
          </p:cNvPr>
          <p:cNvPicPr>
            <a:picLocks noChangeAspect="1"/>
          </p:cNvPicPr>
          <p:nvPr/>
        </p:nvPicPr>
        <p:blipFill rotWithShape="1">
          <a:blip r:embed="rId3"/>
          <a:srcRect l="67822" t="43664" r="10915" b="27009"/>
          <a:stretch/>
        </p:blipFill>
        <p:spPr>
          <a:xfrm>
            <a:off x="4090660" y="1556792"/>
            <a:ext cx="4536504" cy="3519701"/>
          </a:xfrm>
          <a:prstGeom prst="rect">
            <a:avLst/>
          </a:prstGeom>
        </p:spPr>
      </p:pic>
      <p:pic>
        <p:nvPicPr>
          <p:cNvPr id="248834" name="Picture 2" descr="https://scontent-tpe1-1.xx.fbcdn.net/v/t1.15752-9/90463997_156679308836064_4465145677067845632_n.png?_nc_cat=102&amp;_nc_sid=b96e70&amp;_nc_ohc=Xx3Yo9LV0T8AX85xnGp&amp;_nc_ht=scontent-tpe1-1.xx&amp;oh=5cb447e76a900f5b432219b13c992fd7&amp;oe=5E9C2DAD">
            <a:extLst>
              <a:ext uri="{FF2B5EF4-FFF2-40B4-BE49-F238E27FC236}">
                <a16:creationId xmlns:a16="http://schemas.microsoft.com/office/drawing/2014/main" id="{C6A21C27-9D1C-4FF9-A155-564994DDB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56" r="22038" b="70249"/>
          <a:stretch/>
        </p:blipFill>
        <p:spPr bwMode="auto">
          <a:xfrm>
            <a:off x="1991070" y="5710197"/>
            <a:ext cx="4199180" cy="806757"/>
          </a:xfrm>
          <a:prstGeom prst="rect">
            <a:avLst/>
          </a:prstGeom>
          <a:noFill/>
          <a:extLst>
            <a:ext uri="{909E8E84-426E-40DD-AFC4-6F175D3DCCD1}">
              <a14:hiddenFill xmlns:a14="http://schemas.microsoft.com/office/drawing/2010/main">
                <a:solidFill>
                  <a:srgbClr val="FFFFFF"/>
                </a:solidFill>
              </a14:hiddenFill>
            </a:ext>
          </a:extLst>
        </p:spPr>
      </p:pic>
      <p:pic>
        <p:nvPicPr>
          <p:cNvPr id="248838" name="Picture 6" descr="https://scontent-tpe1-1.xx.fbcdn.net/v/t1.15752-9/90463997_156679308836064_4465145677067845632_n.png?_nc_cat=102&amp;_nc_sid=b96e70&amp;_nc_ohc=Xx3Yo9LV0T8AX85xnGp&amp;_nc_ht=scontent-tpe1-1.xx&amp;oh=5cb447e76a900f5b432219b13c992fd7&amp;oe=5E9C2DAD">
            <a:extLst>
              <a:ext uri="{FF2B5EF4-FFF2-40B4-BE49-F238E27FC236}">
                <a16:creationId xmlns:a16="http://schemas.microsoft.com/office/drawing/2014/main" id="{67838DE4-5468-49F4-8E96-E9D077A6A7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862" t="33684" r="1538" b="1812"/>
          <a:stretch/>
        </p:blipFill>
        <p:spPr bwMode="auto">
          <a:xfrm>
            <a:off x="6549208" y="5076493"/>
            <a:ext cx="1945072" cy="144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79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3.4 Fourier Transform Pairs</a:t>
            </a:r>
            <a:endParaRPr lang="zh-TW" altLang="en-US" dirty="0"/>
          </a:p>
        </p:txBody>
      </p:sp>
      <p:pic>
        <p:nvPicPr>
          <p:cNvPr id="108547" name="Picture 3"/>
          <p:cNvPicPr>
            <a:picLocks noChangeAspect="1" noChangeArrowheads="1"/>
          </p:cNvPicPr>
          <p:nvPr/>
        </p:nvPicPr>
        <p:blipFill>
          <a:blip r:embed="rId3" cstate="print"/>
          <a:srcRect/>
          <a:stretch>
            <a:fillRect/>
          </a:stretch>
        </p:blipFill>
        <p:spPr bwMode="auto">
          <a:xfrm>
            <a:off x="0" y="1286609"/>
            <a:ext cx="9144000" cy="446515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85</a:t>
            </a:fld>
            <a:endParaRPr lang="zh-TW" altLang="en-US"/>
          </a:p>
        </p:txBody>
      </p:sp>
    </p:spTree>
    <p:extLst>
      <p:ext uri="{BB962C8B-B14F-4D97-AF65-F5344CB8AC3E}">
        <p14:creationId xmlns:p14="http://schemas.microsoft.com/office/powerpoint/2010/main" val="1125322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76763"/>
            <a:ext cx="8229600" cy="1143000"/>
          </a:xfrm>
        </p:spPr>
        <p:txBody>
          <a:bodyPr/>
          <a:lstStyle/>
          <a:p>
            <a:r>
              <a:rPr lang="en-US" altLang="zh-TW" dirty="0"/>
              <a:t>3.4 Fourier Transform Pairs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86</a:t>
            </a:fld>
            <a:endParaRPr lang="zh-TW" altLang="en-US"/>
          </a:p>
        </p:txBody>
      </p:sp>
      <p:pic>
        <p:nvPicPr>
          <p:cNvPr id="252932" name="Picture 4" descr="https://scontent-tpe1-1.xx.fbcdn.net/v/t1.15752-9/90522433_1550816785068701_3772889763195912192_n.jpg?_nc_cat=110&amp;_nc_sid=b96e70&amp;_nc_ohc=F7BQhXj7Ie0AX9fI2BM&amp;_nc_ht=scontent-tpe1-1.xx&amp;oh=e9ca787f0cfa3750ccfb4a38a4176984&amp;oe=5E9F88B3">
            <a:extLst>
              <a:ext uri="{FF2B5EF4-FFF2-40B4-BE49-F238E27FC236}">
                <a16:creationId xmlns:a16="http://schemas.microsoft.com/office/drawing/2014/main" id="{D0769E8F-531D-471F-BA52-A6DFEBF6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7377064" cy="47508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群組 2">
            <a:extLst>
              <a:ext uri="{FF2B5EF4-FFF2-40B4-BE49-F238E27FC236}">
                <a16:creationId xmlns:a16="http://schemas.microsoft.com/office/drawing/2014/main" id="{24F396CF-3A0C-4A7E-953A-93477741E615}"/>
              </a:ext>
            </a:extLst>
          </p:cNvPr>
          <p:cNvGrpSpPr/>
          <p:nvPr/>
        </p:nvGrpSpPr>
        <p:grpSpPr>
          <a:xfrm>
            <a:off x="457200" y="1469013"/>
            <a:ext cx="3906180" cy="1611987"/>
            <a:chOff x="474806" y="1417638"/>
            <a:chExt cx="3906180" cy="1611987"/>
          </a:xfrm>
        </p:grpSpPr>
        <p:pic>
          <p:nvPicPr>
            <p:cNvPr id="253954" name="Picture 2" descr="https://scontent-tpe1-1.xx.fbcdn.net/v/t1.15752-9/90558907_637616816814539_3889917146586677248_n.jpg?_nc_cat=105&amp;_nc_sid=b96e70&amp;_nc_ohc=Pa0uegvaa7wAX9mUcPY&amp;_nc_ht=scontent-tpe1-1.xx&amp;oh=53c140f93a67df09daaa1f226dbecde8&amp;oe=5E9CA053">
              <a:extLst>
                <a:ext uri="{FF2B5EF4-FFF2-40B4-BE49-F238E27FC236}">
                  <a16:creationId xmlns:a16="http://schemas.microsoft.com/office/drawing/2014/main" id="{9A0D42D3-796B-4142-924C-4649FBF668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06" y="1417638"/>
              <a:ext cx="3906180" cy="699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3956" name="Picture 4" descr="https://scontent-tpe1-1.xx.fbcdn.net/v/t1.15752-9/90540879_729623727570786_6629336107899158528_n.jpg?_nc_cat=104&amp;_nc_sid=b96e70&amp;_nc_ohc=lOfVbvspdXcAX95y6nG&amp;_nc_ht=scontent-tpe1-1.xx&amp;oh=63e81db73d3608180fbc1d8848f581ed&amp;oe=5E9FAB2F">
              <a:extLst>
                <a:ext uri="{FF2B5EF4-FFF2-40B4-BE49-F238E27FC236}">
                  <a16:creationId xmlns:a16="http://schemas.microsoft.com/office/drawing/2014/main" id="{1D0A2981-9BE8-4A66-AAAD-3916CF655C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806" y="2276872"/>
              <a:ext cx="3906180" cy="7527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09273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60648"/>
            <a:ext cx="8229600" cy="1143000"/>
          </a:xfrm>
        </p:spPr>
        <p:txBody>
          <a:bodyPr/>
          <a:lstStyle/>
          <a:p>
            <a:r>
              <a:rPr lang="en-US" altLang="zh-TW" dirty="0"/>
              <a:t>3.4 Fourier Transform Pairs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87</a:t>
            </a:fld>
            <a:endParaRPr lang="zh-TW" altLang="en-US"/>
          </a:p>
        </p:txBody>
      </p:sp>
      <p:pic>
        <p:nvPicPr>
          <p:cNvPr id="252934" name="Picture 6" descr="「影像 頻域 灰階」的圖片搜尋結果">
            <a:extLst>
              <a:ext uri="{FF2B5EF4-FFF2-40B4-BE49-F238E27FC236}">
                <a16:creationId xmlns:a16="http://schemas.microsoft.com/office/drawing/2014/main" id="{6999F2E2-76F0-4885-B836-98F2CCEDC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05" t="19110" r="9671" b="16486"/>
          <a:stretch/>
        </p:blipFill>
        <p:spPr bwMode="auto">
          <a:xfrm>
            <a:off x="5416844" y="4399986"/>
            <a:ext cx="2272711" cy="2317824"/>
          </a:xfrm>
          <a:prstGeom prst="rect">
            <a:avLst/>
          </a:prstGeom>
          <a:noFill/>
          <a:extLst>
            <a:ext uri="{909E8E84-426E-40DD-AFC4-6F175D3DCCD1}">
              <a14:hiddenFill xmlns:a14="http://schemas.microsoft.com/office/drawing/2010/main">
                <a:solidFill>
                  <a:srgbClr val="FFFFFF"/>
                </a:solidFill>
              </a14:hiddenFill>
            </a:ext>
          </a:extLst>
        </p:spPr>
      </p:pic>
      <p:pic>
        <p:nvPicPr>
          <p:cNvPr id="252936" name="Picture 8" descr="「影像 頻域 灰階」的圖片搜尋結果">
            <a:extLst>
              <a:ext uri="{FF2B5EF4-FFF2-40B4-BE49-F238E27FC236}">
                <a16:creationId xmlns:a16="http://schemas.microsoft.com/office/drawing/2014/main" id="{2387D88C-0D71-4841-8BDC-29A41DD68A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11" t="2956" r="44899" b="31947"/>
          <a:stretch/>
        </p:blipFill>
        <p:spPr bwMode="auto">
          <a:xfrm>
            <a:off x="1272604" y="4365522"/>
            <a:ext cx="2272711" cy="2352288"/>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1986BF97-CBFD-4C11-8A43-C3F84C2ABD7C}"/>
              </a:ext>
            </a:extLst>
          </p:cNvPr>
          <p:cNvPicPr>
            <a:picLocks noChangeAspect="1"/>
          </p:cNvPicPr>
          <p:nvPr/>
        </p:nvPicPr>
        <p:blipFill rotWithShape="1">
          <a:blip r:embed="rId4"/>
          <a:srcRect l="66537" t="15001" r="13534" b="56561"/>
          <a:stretch/>
        </p:blipFill>
        <p:spPr>
          <a:xfrm>
            <a:off x="4590689" y="1306389"/>
            <a:ext cx="4326079" cy="2976352"/>
          </a:xfrm>
          <a:prstGeom prst="rect">
            <a:avLst/>
          </a:prstGeom>
        </p:spPr>
      </p:pic>
      <p:cxnSp>
        <p:nvCxnSpPr>
          <p:cNvPr id="7" name="直線單箭頭接點 6">
            <a:extLst>
              <a:ext uri="{FF2B5EF4-FFF2-40B4-BE49-F238E27FC236}">
                <a16:creationId xmlns:a16="http://schemas.microsoft.com/office/drawing/2014/main" id="{DDE397A8-9265-42B1-9C3C-B5E09BE8B8CF}"/>
              </a:ext>
            </a:extLst>
          </p:cNvPr>
          <p:cNvCxnSpPr>
            <a:cxnSpLocks/>
            <a:stCxn id="252936" idx="3"/>
          </p:cNvCxnSpPr>
          <p:nvPr/>
        </p:nvCxnSpPr>
        <p:spPr>
          <a:xfrm>
            <a:off x="3545315" y="5541666"/>
            <a:ext cx="1871527" cy="17232"/>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8" name="標題 1">
            <a:extLst>
              <a:ext uri="{FF2B5EF4-FFF2-40B4-BE49-F238E27FC236}">
                <a16:creationId xmlns:a16="http://schemas.microsoft.com/office/drawing/2014/main" id="{AEF00BFC-EE2E-4ACD-A364-EF50A5D97890}"/>
              </a:ext>
            </a:extLst>
          </p:cNvPr>
          <p:cNvSpPr txBox="1">
            <a:spLocks/>
          </p:cNvSpPr>
          <p:nvPr/>
        </p:nvSpPr>
        <p:spPr>
          <a:xfrm>
            <a:off x="3733656" y="4834910"/>
            <a:ext cx="1494845" cy="586346"/>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F . T</a:t>
            </a:r>
            <a:endParaRPr lang="zh-TW" altLang="en-US" dirty="0"/>
          </a:p>
        </p:txBody>
      </p:sp>
      <p:pic>
        <p:nvPicPr>
          <p:cNvPr id="13" name="圖片 12">
            <a:extLst>
              <a:ext uri="{FF2B5EF4-FFF2-40B4-BE49-F238E27FC236}">
                <a16:creationId xmlns:a16="http://schemas.microsoft.com/office/drawing/2014/main" id="{54E3450B-00AC-472F-9B35-4C5B65BEC016}"/>
              </a:ext>
            </a:extLst>
          </p:cNvPr>
          <p:cNvPicPr>
            <a:picLocks noChangeAspect="1"/>
          </p:cNvPicPr>
          <p:nvPr/>
        </p:nvPicPr>
        <p:blipFill rotWithShape="1">
          <a:blip r:embed="rId5"/>
          <a:srcRect l="17189" t="17724" r="33984" b="11854"/>
          <a:stretch/>
        </p:blipFill>
        <p:spPr>
          <a:xfrm>
            <a:off x="883915" y="1647330"/>
            <a:ext cx="3050088" cy="2474510"/>
          </a:xfrm>
          <a:prstGeom prst="rect">
            <a:avLst/>
          </a:prstGeom>
        </p:spPr>
      </p:pic>
    </p:spTree>
    <p:extLst>
      <p:ext uri="{BB962C8B-B14F-4D97-AF65-F5344CB8AC3E}">
        <p14:creationId xmlns:p14="http://schemas.microsoft.com/office/powerpoint/2010/main" val="42911887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en-US" altLang="zh-TW" dirty="0"/>
              <a:t>3.4 Fourier Transform Pairs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88</a:t>
            </a:fld>
            <a:endParaRPr lang="zh-TW" altLang="en-US"/>
          </a:p>
        </p:txBody>
      </p:sp>
      <p:pic>
        <p:nvPicPr>
          <p:cNvPr id="252934" name="Picture 6" descr="「影像 頻域 灰階」的圖片搜尋結果">
            <a:extLst>
              <a:ext uri="{FF2B5EF4-FFF2-40B4-BE49-F238E27FC236}">
                <a16:creationId xmlns:a16="http://schemas.microsoft.com/office/drawing/2014/main" id="{6999F2E2-76F0-4885-B836-98F2CCEDC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05" t="19110" r="9671" b="16486"/>
          <a:stretch/>
        </p:blipFill>
        <p:spPr bwMode="auto">
          <a:xfrm>
            <a:off x="546488" y="4265538"/>
            <a:ext cx="2272711" cy="2317824"/>
          </a:xfrm>
          <a:prstGeom prst="rect">
            <a:avLst/>
          </a:prstGeom>
          <a:noFill/>
          <a:extLst>
            <a:ext uri="{909E8E84-426E-40DD-AFC4-6F175D3DCCD1}">
              <a14:hiddenFill xmlns:a14="http://schemas.microsoft.com/office/drawing/2010/main">
                <a:solidFill>
                  <a:srgbClr val="FFFFFF"/>
                </a:solidFill>
              </a14:hiddenFill>
            </a:ext>
          </a:extLst>
        </p:spPr>
      </p:pic>
      <p:pic>
        <p:nvPicPr>
          <p:cNvPr id="252936" name="Picture 8" descr="「影像 頻域 灰階」的圖片搜尋結果">
            <a:extLst>
              <a:ext uri="{FF2B5EF4-FFF2-40B4-BE49-F238E27FC236}">
                <a16:creationId xmlns:a16="http://schemas.microsoft.com/office/drawing/2014/main" id="{2387D88C-0D71-4841-8BDC-29A41DD68A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11" t="2956" r="44899" b="31947"/>
          <a:stretch/>
        </p:blipFill>
        <p:spPr bwMode="auto">
          <a:xfrm>
            <a:off x="546488" y="1600200"/>
            <a:ext cx="2272711" cy="2352288"/>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a:extLst>
              <a:ext uri="{FF2B5EF4-FFF2-40B4-BE49-F238E27FC236}">
                <a16:creationId xmlns:a16="http://schemas.microsoft.com/office/drawing/2014/main" id="{51014A1B-39D8-4E4E-9DB0-C473BC886315}"/>
              </a:ext>
            </a:extLst>
          </p:cNvPr>
          <p:cNvSpPr>
            <a:spLocks noGrp="1"/>
          </p:cNvSpPr>
          <p:nvPr>
            <p:ph idx="1"/>
          </p:nvPr>
        </p:nvSpPr>
        <p:spPr>
          <a:xfrm>
            <a:off x="3059832" y="1600200"/>
            <a:ext cx="5626968" cy="4983162"/>
          </a:xfrm>
        </p:spPr>
        <p:txBody>
          <a:bodyPr/>
          <a:lstStyle/>
          <a:p>
            <a:r>
              <a:rPr lang="en-US" altLang="zh-TW" dirty="0"/>
              <a:t>a=1: Vertical axis</a:t>
            </a:r>
          </a:p>
          <a:p>
            <a:endParaRPr lang="en-US" altLang="zh-TW" dirty="0"/>
          </a:p>
          <a:p>
            <a:endParaRPr lang="en-US" altLang="zh-TW" dirty="0"/>
          </a:p>
          <a:p>
            <a:endParaRPr lang="en-US" altLang="zh-TW" dirty="0"/>
          </a:p>
          <a:p>
            <a:r>
              <a:rPr lang="en-US" altLang="zh-TW" dirty="0"/>
              <a:t>a=2: Horizontal axis</a:t>
            </a:r>
            <a:endParaRPr lang="zh-TW" altLang="en-US" dirty="0"/>
          </a:p>
        </p:txBody>
      </p:sp>
      <p:pic>
        <p:nvPicPr>
          <p:cNvPr id="4" name="圖片 3">
            <a:extLst>
              <a:ext uri="{FF2B5EF4-FFF2-40B4-BE49-F238E27FC236}">
                <a16:creationId xmlns:a16="http://schemas.microsoft.com/office/drawing/2014/main" id="{5D34567E-EF51-4233-B5B3-7B2433B44008}"/>
              </a:ext>
            </a:extLst>
          </p:cNvPr>
          <p:cNvPicPr>
            <a:picLocks noChangeAspect="1"/>
          </p:cNvPicPr>
          <p:nvPr/>
        </p:nvPicPr>
        <p:blipFill rotWithShape="1">
          <a:blip r:embed="rId4"/>
          <a:srcRect l="54573" t="67869" r="17230" b="18901"/>
          <a:stretch/>
        </p:blipFill>
        <p:spPr>
          <a:xfrm>
            <a:off x="3059832" y="2245368"/>
            <a:ext cx="5760640" cy="1520285"/>
          </a:xfrm>
          <a:prstGeom prst="rect">
            <a:avLst/>
          </a:prstGeom>
        </p:spPr>
      </p:pic>
      <p:pic>
        <p:nvPicPr>
          <p:cNvPr id="9" name="圖片 8">
            <a:extLst>
              <a:ext uri="{FF2B5EF4-FFF2-40B4-BE49-F238E27FC236}">
                <a16:creationId xmlns:a16="http://schemas.microsoft.com/office/drawing/2014/main" id="{667F8148-6457-47ED-A278-36A39D0A7DC7}"/>
              </a:ext>
            </a:extLst>
          </p:cNvPr>
          <p:cNvPicPr>
            <a:picLocks noChangeAspect="1"/>
          </p:cNvPicPr>
          <p:nvPr/>
        </p:nvPicPr>
        <p:blipFill rotWithShape="1">
          <a:blip r:embed="rId5"/>
          <a:srcRect l="54351" t="77311" r="17859" b="9353"/>
          <a:stretch/>
        </p:blipFill>
        <p:spPr>
          <a:xfrm>
            <a:off x="3059832" y="4599295"/>
            <a:ext cx="5631698" cy="1520285"/>
          </a:xfrm>
          <a:prstGeom prst="rect">
            <a:avLst/>
          </a:prstGeom>
        </p:spPr>
      </p:pic>
    </p:spTree>
    <p:extLst>
      <p:ext uri="{BB962C8B-B14F-4D97-AF65-F5344CB8AC3E}">
        <p14:creationId xmlns:p14="http://schemas.microsoft.com/office/powerpoint/2010/main" val="10558800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109572" name="Picture 4"/>
          <p:cNvPicPr>
            <a:picLocks noChangeAspect="1" noChangeArrowheads="1"/>
          </p:cNvPicPr>
          <p:nvPr/>
        </p:nvPicPr>
        <p:blipFill>
          <a:blip r:embed="rId3" cstate="print"/>
          <a:srcRect/>
          <a:stretch>
            <a:fillRect/>
          </a:stretch>
        </p:blipFill>
        <p:spPr bwMode="auto">
          <a:xfrm>
            <a:off x="0" y="144016"/>
            <a:ext cx="9113490" cy="614070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89</a:t>
            </a:fld>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3.1.1 Pixel Transforms (5/5)</a:t>
            </a:r>
            <a:endParaRPr lang="zh-TW" altLang="en-US" dirty="0"/>
          </a:p>
        </p:txBody>
      </p:sp>
      <p:sp>
        <p:nvSpPr>
          <p:cNvPr id="3" name="內容版面配置區 2"/>
          <p:cNvSpPr>
            <a:spLocks noGrp="1"/>
          </p:cNvSpPr>
          <p:nvPr>
            <p:ph idx="1"/>
          </p:nvPr>
        </p:nvSpPr>
        <p:spPr/>
        <p:txBody>
          <a:bodyPr>
            <a:normAutofit/>
          </a:bodyPr>
          <a:lstStyle/>
          <a:p>
            <a:r>
              <a:rPr lang="en-US" altLang="zh-TW" sz="2800" dirty="0">
                <a:latin typeface="Times New Roman" pitchFamily="18" charset="0"/>
                <a:cs typeface="Times New Roman" pitchFamily="18" charset="0"/>
              </a:rPr>
              <a:t>Dyadic (two-input) operator is the </a:t>
            </a:r>
            <a:r>
              <a:rPr lang="en-US" altLang="zh-TW" sz="2800" i="1" dirty="0">
                <a:latin typeface="Times New Roman" pitchFamily="18" charset="0"/>
                <a:cs typeface="Times New Roman" pitchFamily="18" charset="0"/>
              </a:rPr>
              <a:t>linear blend </a:t>
            </a:r>
            <a:r>
              <a:rPr lang="en-US" altLang="zh-TW" sz="2800" dirty="0">
                <a:latin typeface="Times New Roman" pitchFamily="18" charset="0"/>
                <a:cs typeface="Times New Roman" pitchFamily="18" charset="0"/>
              </a:rPr>
              <a:t>operator</a:t>
            </a:r>
          </a:p>
          <a:p>
            <a:endParaRPr lang="en-US" altLang="zh-TW" sz="2800" dirty="0">
              <a:latin typeface="Times New Roman" pitchFamily="18" charset="0"/>
              <a:cs typeface="Times New Roman" pitchFamily="18" charset="0"/>
            </a:endParaRPr>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9</a:t>
            </a:fld>
            <a:endParaRPr lang="zh-TW" altLang="en-US"/>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66" y="3384624"/>
            <a:ext cx="3014954" cy="301495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691680" y="6399578"/>
                <a:ext cx="988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=0.7</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91680" y="6399578"/>
                <a:ext cx="988347" cy="369332"/>
              </a:xfrm>
              <a:prstGeom prst="rect">
                <a:avLst/>
              </a:prstGeom>
              <a:blipFill>
                <a:blip r:embed="rId7"/>
                <a:stretch>
                  <a:fillRect/>
                </a:stretch>
              </a:blipFill>
            </p:spPr>
            <p:txBody>
              <a:bodyPr/>
              <a:lstStyle/>
              <a:p>
                <a:r>
                  <a:rPr lang="zh-TW" altLang="en-US">
                    <a:noFill/>
                  </a:rPr>
                  <a:t> </a:t>
                </a:r>
              </a:p>
            </p:txBody>
          </p:sp>
        </mc:Fallback>
      </mc:AlternateContent>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3384624"/>
            <a:ext cx="3014954" cy="3014954"/>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5441287" y="6397474"/>
                <a:ext cx="924227" cy="369332"/>
              </a:xfrm>
              <a:prstGeom prst="rect">
                <a:avLst/>
              </a:prstGeom>
              <a:noFill/>
            </p:spPr>
            <p:txBody>
              <a:bodyPr wrap="none" rtlCol="0">
                <a:spAutoFit/>
              </a:bodyPr>
              <a:lstStyle/>
              <a:p>
                <a14:m>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=0.</m:t>
                    </m:r>
                  </m:oMath>
                </a14:m>
                <a:r>
                  <a:rPr lang="en-US" altLang="zh-TW" dirty="0"/>
                  <a:t>2</a:t>
                </a:r>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441287" y="6397474"/>
                <a:ext cx="924227" cy="369332"/>
              </a:xfrm>
              <a:prstGeom prst="rect">
                <a:avLst/>
              </a:prstGeom>
              <a:blipFill>
                <a:blip r:embed="rId9"/>
                <a:stretch>
                  <a:fillRect t="-8197" r="-4636" b="-24590"/>
                </a:stretch>
              </a:blipFill>
            </p:spPr>
            <p:txBody>
              <a:bodyPr/>
              <a:lstStyle/>
              <a:p>
                <a:r>
                  <a:rPr lang="zh-TW" altLang="en-US">
                    <a:noFill/>
                  </a:rPr>
                  <a:t> </a:t>
                </a:r>
              </a:p>
            </p:txBody>
          </p:sp>
        </mc:Fallback>
      </mc:AlternateContent>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296" y="2133597"/>
            <a:ext cx="883799" cy="883799"/>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7394046" y="3014552"/>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zh-TW" altLang="en-US" i="1" smtClean="0">
                              <a:latin typeface="Cambria Math" panose="02040503050406030204" pitchFamily="18" charset="0"/>
                            </a:rPr>
                            <m:t>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394046" y="3014552"/>
                <a:ext cx="568297" cy="276999"/>
              </a:xfrm>
              <a:prstGeom prst="rect">
                <a:avLst/>
              </a:prstGeom>
              <a:blipFill>
                <a:blip r:embed="rId11"/>
                <a:stretch>
                  <a:fillRect l="-13978" t="-4444" r="-15054" b="-35556"/>
                </a:stretch>
              </a:blipFill>
            </p:spPr>
            <p:txBody>
              <a:bodyPr/>
              <a:lstStyle/>
              <a:p>
                <a:r>
                  <a:rPr lang="zh-TW" altLang="en-US">
                    <a:noFill/>
                  </a:rPr>
                  <a:t> </a:t>
                </a:r>
              </a:p>
            </p:txBody>
          </p:sp>
        </mc:Fallback>
      </mc:AlternateContent>
      <p:pic>
        <p:nvPicPr>
          <p:cNvPr id="13" name="圖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722" y="2133597"/>
            <a:ext cx="880955" cy="880955"/>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6269604" y="2982226"/>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69604" y="2982226"/>
                <a:ext cx="568297" cy="276999"/>
              </a:xfrm>
              <a:prstGeom prst="rect">
                <a:avLst/>
              </a:prstGeom>
              <a:blipFill>
                <a:blip r:embed="rId13"/>
                <a:stretch>
                  <a:fillRect l="-14894" t="-2174" r="-13830" b="-32609"/>
                </a:stretch>
              </a:blipFill>
            </p:spPr>
            <p:txBody>
              <a:bodyPr/>
              <a:lstStyle/>
              <a:p>
                <a:r>
                  <a:rPr lang="zh-TW" altLang="en-US">
                    <a:noFill/>
                  </a:rPr>
                  <a:t> </a:t>
                </a:r>
              </a:p>
            </p:txBody>
          </p:sp>
        </mc:Fallback>
      </mc:AlternateContent>
      <p:pic>
        <p:nvPicPr>
          <p:cNvPr id="4" name="圖片 3"/>
          <p:cNvPicPr>
            <a:picLocks noChangeAspect="1"/>
          </p:cNvPicPr>
          <p:nvPr/>
        </p:nvPicPr>
        <p:blipFill>
          <a:blip r:embed="rId14"/>
          <a:stretch>
            <a:fillRect/>
          </a:stretch>
        </p:blipFill>
        <p:spPr>
          <a:xfrm>
            <a:off x="857438" y="2636911"/>
            <a:ext cx="5012666" cy="52322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r>
              <a:rPr lang="en-US" altLang="zh-TW"/>
              <a:t>Image Processing</a:t>
            </a:r>
            <a:endParaRPr lang="zh-TW" altLang="en-US"/>
          </a:p>
        </p:txBody>
      </p:sp>
      <p:sp>
        <p:nvSpPr>
          <p:cNvPr id="8195" name="內容版面配置區 2"/>
          <p:cNvSpPr>
            <a:spLocks noGrp="1"/>
          </p:cNvSpPr>
          <p:nvPr>
            <p:ph idx="1"/>
          </p:nvPr>
        </p:nvSpPr>
        <p:spPr/>
        <p:txBody>
          <a:bodyPr/>
          <a:lstStyle/>
          <a:p>
            <a:r>
              <a:rPr lang="en-US" altLang="zh-TW" dirty="0">
                <a:latin typeface="Times New Roman" pitchFamily="18" charset="0"/>
                <a:cs typeface="Times New Roman" pitchFamily="18" charset="0"/>
              </a:rPr>
              <a:t>3.1 Point Operators</a:t>
            </a:r>
          </a:p>
          <a:p>
            <a:r>
              <a:rPr lang="en-US" altLang="zh-TW" dirty="0">
                <a:latin typeface="Times New Roman" pitchFamily="18" charset="0"/>
                <a:cs typeface="Times New Roman" pitchFamily="18" charset="0"/>
              </a:rPr>
              <a:t>3.2 Linear Filtering</a:t>
            </a:r>
          </a:p>
          <a:p>
            <a:r>
              <a:rPr lang="en-US" altLang="zh-TW" dirty="0">
                <a:latin typeface="Times New Roman" pitchFamily="18" charset="0"/>
                <a:cs typeface="Times New Roman" pitchFamily="18" charset="0"/>
              </a:rPr>
              <a:t>3.3 More Neighborhood Operators</a:t>
            </a:r>
          </a:p>
          <a:p>
            <a:r>
              <a:rPr lang="en-US" altLang="zh-TW" dirty="0">
                <a:latin typeface="Times New Roman" pitchFamily="18" charset="0"/>
                <a:cs typeface="Times New Roman" pitchFamily="18" charset="0"/>
              </a:rPr>
              <a:t>3.4 Fourier Transforms</a:t>
            </a:r>
          </a:p>
          <a:p>
            <a:r>
              <a:rPr lang="en-US" altLang="zh-TW" dirty="0">
                <a:solidFill>
                  <a:srgbClr val="FF0000"/>
                </a:solidFill>
                <a:latin typeface="Times New Roman" pitchFamily="18" charset="0"/>
                <a:cs typeface="Times New Roman" pitchFamily="18" charset="0"/>
              </a:rPr>
              <a:t>3.5 Pyramids and Wavelets</a:t>
            </a:r>
          </a:p>
          <a:p>
            <a:r>
              <a:rPr lang="en-US" altLang="zh-TW" dirty="0">
                <a:latin typeface="Times New Roman" pitchFamily="18" charset="0"/>
                <a:cs typeface="Times New Roman" pitchFamily="18" charset="0"/>
              </a:rPr>
              <a:t>3.6 Geometric Transformations</a:t>
            </a:r>
          </a:p>
          <a:p>
            <a:r>
              <a:rPr lang="en-US" altLang="zh-TW" dirty="0">
                <a:latin typeface="Times New Roman" pitchFamily="18" charset="0"/>
                <a:cs typeface="Times New Roman" pitchFamily="18" charset="0"/>
              </a:rPr>
              <a:t>3.7 Global Optimization</a:t>
            </a:r>
            <a:endParaRPr lang="zh-TW" altLang="en-US" b="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AC8B10B6-A580-435C-A862-E69DBAF495F0}" type="slidenum">
              <a:rPr lang="zh-TW" altLang="en-US"/>
              <a:pPr>
                <a:defRPr/>
              </a:pPr>
              <a:t>90</a:t>
            </a:fld>
            <a:endParaRPr lang="zh-TW" altLang="en-US"/>
          </a:p>
        </p:txBody>
      </p:sp>
    </p:spTree>
    <p:extLst>
      <p:ext uri="{BB962C8B-B14F-4D97-AF65-F5344CB8AC3E}">
        <p14:creationId xmlns:p14="http://schemas.microsoft.com/office/powerpoint/2010/main" val="2708410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a:t>3.5 Pyramids and Wavelets</a:t>
            </a:r>
            <a:endParaRPr lang="zh-TW" altLang="en-US"/>
          </a:p>
        </p:txBody>
      </p:sp>
      <p:sp>
        <p:nvSpPr>
          <p:cNvPr id="9219" name="內容版面配置區 2"/>
          <p:cNvSpPr>
            <a:spLocks noGrp="1"/>
          </p:cNvSpPr>
          <p:nvPr>
            <p:ph idx="1"/>
          </p:nvPr>
        </p:nvSpPr>
        <p:spPr/>
        <p:txBody>
          <a:bodyPr/>
          <a:lstStyle/>
          <a:p>
            <a:r>
              <a:rPr lang="en-US" altLang="zh-TW" sz="2800" dirty="0">
                <a:latin typeface="Times New Roman" pitchFamily="18" charset="0"/>
                <a:cs typeface="Times New Roman" pitchFamily="18" charset="0"/>
              </a:rPr>
              <a:t>Image pyramids are extremely useful for performing multi-scale editing operations such as blending images while maintaining details.</a:t>
            </a:r>
          </a:p>
          <a:p>
            <a:r>
              <a:rPr lang="en-US" altLang="zh-TW" sz="2800" dirty="0">
                <a:latin typeface="Times New Roman" pitchFamily="18" charset="0"/>
                <a:cs typeface="Times New Roman" pitchFamily="18" charset="0"/>
              </a:rPr>
              <a:t>For example, the task of finding a face in an image. Since we do not know the scale at which the face will appear, we need to generate a whole </a:t>
            </a:r>
            <a:r>
              <a:rPr lang="en-US" altLang="zh-TW" sz="2800" dirty="0">
                <a:solidFill>
                  <a:srgbClr val="FF0000"/>
                </a:solidFill>
                <a:latin typeface="Times New Roman" pitchFamily="18" charset="0"/>
                <a:cs typeface="Times New Roman" pitchFamily="18" charset="0"/>
              </a:rPr>
              <a:t>pyramid</a:t>
            </a:r>
            <a:r>
              <a:rPr lang="en-US" altLang="zh-TW" sz="2800" dirty="0">
                <a:latin typeface="Times New Roman" pitchFamily="18" charset="0"/>
                <a:cs typeface="Times New Roman" pitchFamily="18" charset="0"/>
              </a:rPr>
              <a:t> of differently sized images and scan each one for possible faces.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91</a:t>
            </a:fld>
            <a:endParaRPr lang="zh-TW"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dirty="0"/>
              <a:t>3.5 Pyramids and Wavelets</a:t>
            </a:r>
            <a:endParaRPr lang="zh-TW" altLang="en-US" dirty="0"/>
          </a:p>
        </p:txBody>
      </p:sp>
      <p:sp>
        <p:nvSpPr>
          <p:cNvPr id="9219" name="內容版面配置區 2"/>
          <p:cNvSpPr>
            <a:spLocks noGrp="1"/>
          </p:cNvSpPr>
          <p:nvPr>
            <p:ph idx="1"/>
          </p:nvPr>
        </p:nvSpPr>
        <p:spPr>
          <a:xfrm>
            <a:off x="457200" y="1613768"/>
            <a:ext cx="8229600" cy="1671216"/>
          </a:xfrm>
        </p:spPr>
        <p:txBody>
          <a:bodyPr>
            <a:noAutofit/>
          </a:bodyPr>
          <a:lstStyle/>
          <a:p>
            <a:r>
              <a:rPr lang="en-US" altLang="zh-TW" dirty="0">
                <a:latin typeface="Times New Roman" panose="02020603050405020304" pitchFamily="18" charset="0"/>
                <a:cs typeface="Times New Roman" panose="02020603050405020304" pitchFamily="18" charset="0"/>
              </a:rPr>
              <a:t>We may want to reduce the size of an image to </a:t>
            </a:r>
            <a:r>
              <a:rPr lang="en-US" altLang="zh-TW" dirty="0">
                <a:solidFill>
                  <a:srgbClr val="FF0000"/>
                </a:solidFill>
                <a:latin typeface="Times New Roman" panose="02020603050405020304" pitchFamily="18" charset="0"/>
                <a:cs typeface="Times New Roman" panose="02020603050405020304" pitchFamily="18" charset="0"/>
              </a:rPr>
              <a:t>speed up the execution of an algorithm .</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92</a:t>
            </a:fld>
            <a:endParaRPr lang="zh-TW" altLang="en-US"/>
          </a:p>
        </p:txBody>
      </p:sp>
      <p:pic>
        <p:nvPicPr>
          <p:cNvPr id="250888" name="Picture 8" descr="「人臉偵測 檢測視窗」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989850"/>
            <a:ext cx="4488210" cy="385806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74" y="3481114"/>
            <a:ext cx="4225110" cy="2952328"/>
          </a:xfrm>
          <a:prstGeom prst="rect">
            <a:avLst/>
          </a:prstGeom>
        </p:spPr>
      </p:pic>
    </p:spTree>
    <p:extLst>
      <p:ext uri="{BB962C8B-B14F-4D97-AF65-F5344CB8AC3E}">
        <p14:creationId xmlns:p14="http://schemas.microsoft.com/office/powerpoint/2010/main" val="34305021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a:t>3.5 Pyramids and Wavelets</a:t>
            </a:r>
            <a:endParaRPr lang="zh-TW" altLang="en-US"/>
          </a:p>
        </p:txBody>
      </p:sp>
      <p:sp>
        <p:nvSpPr>
          <p:cNvPr id="9219" name="內容版面配置區 2"/>
          <p:cNvSpPr>
            <a:spLocks noGrp="1"/>
          </p:cNvSpPr>
          <p:nvPr>
            <p:ph idx="1"/>
          </p:nvPr>
        </p:nvSpPr>
        <p:spPr>
          <a:xfrm>
            <a:off x="457200" y="1613768"/>
            <a:ext cx="8229600" cy="4925144"/>
          </a:xfrm>
        </p:spPr>
        <p:txBody>
          <a:bodyPr>
            <a:noAutofit/>
          </a:bodyPr>
          <a:lstStyle/>
          <a:p>
            <a:r>
              <a:rPr lang="en-US" altLang="zh-TW" dirty="0">
                <a:latin typeface="Times New Roman" panose="02020603050405020304" pitchFamily="18" charset="0"/>
                <a:cs typeface="Times New Roman" panose="02020603050405020304" pitchFamily="18" charset="0"/>
              </a:rPr>
              <a:t>A pyramid can also be very helpful in </a:t>
            </a:r>
            <a:r>
              <a:rPr lang="en-US" altLang="zh-TW" dirty="0">
                <a:solidFill>
                  <a:srgbClr val="FF0000"/>
                </a:solidFill>
                <a:latin typeface="Times New Roman" panose="02020603050405020304" pitchFamily="18" charset="0"/>
                <a:cs typeface="Times New Roman" panose="02020603050405020304" pitchFamily="18" charset="0"/>
              </a:rPr>
              <a:t>accelerating the search</a:t>
            </a:r>
            <a:r>
              <a:rPr lang="en-US" altLang="zh-TW" dirty="0">
                <a:latin typeface="Times New Roman" panose="02020603050405020304" pitchFamily="18" charset="0"/>
                <a:cs typeface="Times New Roman" panose="02020603050405020304" pitchFamily="18" charset="0"/>
              </a:rPr>
              <a:t> for an object by first finding a smaller instance of that object at a coarser level of the pyramid and then looking for the full resolution object only in the vicinity of coarse-level detections.</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93</a:t>
            </a:fld>
            <a:endParaRPr lang="zh-TW" altLang="en-US"/>
          </a:p>
        </p:txBody>
      </p:sp>
    </p:spTree>
    <p:extLst>
      <p:ext uri="{BB962C8B-B14F-4D97-AF65-F5344CB8AC3E}">
        <p14:creationId xmlns:p14="http://schemas.microsoft.com/office/powerpoint/2010/main" val="2105674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endParaRPr lang="zh-TW" altLang="en-US"/>
          </a:p>
        </p:txBody>
      </p:sp>
      <p:sp>
        <p:nvSpPr>
          <p:cNvPr id="10243" name="內容版面配置區 2"/>
          <p:cNvSpPr>
            <a:spLocks noGrp="1"/>
          </p:cNvSpPr>
          <p:nvPr>
            <p:ph idx="1"/>
          </p:nvPr>
        </p:nvSpPr>
        <p:spPr/>
        <p:txBody>
          <a:bodyPr/>
          <a:lstStyle/>
          <a:p>
            <a:endParaRPr lang="zh-TW" altLang="en-US"/>
          </a:p>
        </p:txBody>
      </p:sp>
      <p:pic>
        <p:nvPicPr>
          <p:cNvPr id="10244" name="Picture 2"/>
          <p:cNvPicPr>
            <a:picLocks noChangeAspect="1" noChangeArrowheads="1"/>
          </p:cNvPicPr>
          <p:nvPr/>
        </p:nvPicPr>
        <p:blipFill>
          <a:blip r:embed="rId2" cstate="print"/>
          <a:srcRect/>
          <a:stretch>
            <a:fillRect/>
          </a:stretch>
        </p:blipFill>
        <p:spPr bwMode="auto">
          <a:xfrm>
            <a:off x="179388" y="476250"/>
            <a:ext cx="8713787" cy="500221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A267ECE-EF02-46F2-B7E9-FD206F00DF36}" type="slidenum">
              <a:rPr lang="zh-TW" altLang="en-US"/>
              <a:pPr>
                <a:defRPr/>
              </a:pPr>
              <a:t>94</a:t>
            </a:fld>
            <a:endParaRPr lang="zh-TW" altLang="en-US"/>
          </a:p>
        </p:txBody>
      </p:sp>
    </p:spTree>
    <p:extLst>
      <p:ext uri="{BB962C8B-B14F-4D97-AF65-F5344CB8AC3E}">
        <p14:creationId xmlns:p14="http://schemas.microsoft.com/office/powerpoint/2010/main" val="33639644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a:cs typeface="Times New Roman" pitchFamily="18" charset="0"/>
              </a:rPr>
              <a:t>3.5.1 Interpolation (</a:t>
            </a:r>
            <a:r>
              <a:rPr lang="en-US" altLang="zh-TW" dirty="0" err="1">
                <a:cs typeface="Times New Roman" pitchFamily="18" charset="0"/>
              </a:rPr>
              <a:t>Upsampling</a:t>
            </a:r>
            <a:r>
              <a:rPr lang="en-US" altLang="zh-TW" dirty="0">
                <a:cs typeface="Times New Roman" pitchFamily="18" charset="0"/>
              </a:rPr>
              <a:t>)</a:t>
            </a:r>
            <a:endParaRPr lang="zh-TW" altLang="en-US" dirty="0"/>
          </a:p>
        </p:txBody>
      </p:sp>
      <p:sp>
        <p:nvSpPr>
          <p:cNvPr id="11267" name="內容版面配置區 2"/>
          <p:cNvSpPr>
            <a:spLocks noGrp="1"/>
          </p:cNvSpPr>
          <p:nvPr>
            <p:ph idx="1"/>
          </p:nvPr>
        </p:nvSpPr>
        <p:spPr/>
        <p:txBody>
          <a:bodyPr/>
          <a:lstStyle/>
          <a:p>
            <a:r>
              <a:rPr lang="en-US" altLang="zh-TW" dirty="0">
                <a:latin typeface="Times New Roman" pitchFamily="18" charset="0"/>
                <a:cs typeface="Times New Roman" pitchFamily="18" charset="0"/>
              </a:rPr>
              <a:t>Interpolation can be used to increase the resolution of an image.</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pPr>
              <a:buFont typeface="Arial" charset="0"/>
              <a:buNone/>
            </a:pPr>
            <a:r>
              <a:rPr lang="en-US" altLang="zh-TW" i="1" dirty="0">
                <a:latin typeface="Times New Roman" pitchFamily="18" charset="0"/>
                <a:cs typeface="Times New Roman" pitchFamily="18" charset="0"/>
              </a:rPr>
              <a:t>	r</a:t>
            </a:r>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upsampling</a:t>
            </a:r>
            <a:r>
              <a:rPr lang="en-US" altLang="zh-TW" dirty="0">
                <a:latin typeface="Times New Roman" pitchFamily="18" charset="0"/>
                <a:cs typeface="Times New Roman" pitchFamily="18" charset="0"/>
              </a:rPr>
              <a:t> rate.</a:t>
            </a:r>
            <a:endParaRPr lang="zh-TW" altLang="en-US" dirty="0">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3" cstate="print"/>
          <a:srcRect/>
          <a:stretch>
            <a:fillRect/>
          </a:stretch>
        </p:blipFill>
        <p:spPr bwMode="auto">
          <a:xfrm>
            <a:off x="900113" y="2852738"/>
            <a:ext cx="4505325" cy="8477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95</a:t>
            </a:fld>
            <a:endParaRPr lang="zh-TW" altLang="en-US"/>
          </a:p>
        </p:txBody>
      </p:sp>
    </p:spTree>
    <p:extLst>
      <p:ext uri="{BB962C8B-B14F-4D97-AF65-F5344CB8AC3E}">
        <p14:creationId xmlns:p14="http://schemas.microsoft.com/office/powerpoint/2010/main" val="3265472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r>
              <a:rPr lang="en-US" altLang="zh-TW"/>
              <a:t>Bilinear Interpolation</a:t>
            </a:r>
            <a:endParaRPr lang="zh-TW" altLang="en-US"/>
          </a:p>
        </p:txBody>
      </p:sp>
      <p:sp>
        <p:nvSpPr>
          <p:cNvPr id="13315" name="內容版面配置區 2"/>
          <p:cNvSpPr>
            <a:spLocks noGrp="1"/>
          </p:cNvSpPr>
          <p:nvPr>
            <p:ph idx="1"/>
          </p:nvPr>
        </p:nvSpPr>
        <p:spPr/>
        <p:txBody>
          <a:bodyPr/>
          <a:lstStyle/>
          <a:p>
            <a:endParaRPr lang="zh-TW" altLang="en-US"/>
          </a:p>
        </p:txBody>
      </p:sp>
      <p:pic>
        <p:nvPicPr>
          <p:cNvPr id="13316" name="Picture 2" descr="http://upload.wikimedia.org/wikipedia/commons/e/e7/Bilinear_interpolation.png"/>
          <p:cNvPicPr>
            <a:picLocks noChangeAspect="1" noChangeArrowheads="1"/>
          </p:cNvPicPr>
          <p:nvPr/>
        </p:nvPicPr>
        <p:blipFill>
          <a:blip r:embed="rId3" cstate="print"/>
          <a:srcRect/>
          <a:stretch>
            <a:fillRect/>
          </a:stretch>
        </p:blipFill>
        <p:spPr bwMode="auto">
          <a:xfrm>
            <a:off x="1835150" y="1295400"/>
            <a:ext cx="5545138" cy="53022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CC7F7A2E-975F-467C-B54D-A42F10ADF850}" type="slidenum">
              <a:rPr lang="zh-TW" altLang="en-US"/>
              <a:pPr>
                <a:defRPr/>
              </a:pPr>
              <a:t>96</a:t>
            </a:fld>
            <a:endParaRPr lang="zh-TW" altLang="en-US"/>
          </a:p>
        </p:txBody>
      </p:sp>
    </p:spTree>
    <p:extLst>
      <p:ext uri="{BB962C8B-B14F-4D97-AF65-F5344CB8AC3E}">
        <p14:creationId xmlns:p14="http://schemas.microsoft.com/office/powerpoint/2010/main" val="41726401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r>
              <a:rPr lang="en-US" altLang="zh-TW"/>
              <a:t>Cubic Interpolation</a:t>
            </a:r>
            <a:endParaRPr lang="zh-TW" altLang="en-US"/>
          </a:p>
        </p:txBody>
      </p:sp>
      <p:sp>
        <p:nvSpPr>
          <p:cNvPr id="14339" name="內容版面配置區 2"/>
          <p:cNvSpPr>
            <a:spLocks noGrp="1"/>
          </p:cNvSpPr>
          <p:nvPr>
            <p:ph idx="1"/>
          </p:nvPr>
        </p:nvSpPr>
        <p:spPr/>
        <p:txBody>
          <a:bodyPr/>
          <a:lstStyle/>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endParaRPr lang="en-US" altLang="zh-TW" sz="2800"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Bicubic interpolation</a:t>
            </a:r>
          </a:p>
          <a:p>
            <a:pPr lvl="1"/>
            <a:r>
              <a:rPr lang="en-US" altLang="zh-TW" sz="2400" dirty="0">
                <a:latin typeface="Times New Roman" pitchFamily="18" charset="0"/>
                <a:cs typeface="Times New Roman" pitchFamily="18" charset="0"/>
              </a:rPr>
              <a:t>Is an extension of cubic interpolation for interpolating data points on a two dimensional regular grid.</a:t>
            </a:r>
          </a:p>
          <a:p>
            <a:pPr lvl="1"/>
            <a:r>
              <a:rPr lang="en-US" altLang="zh-TW" sz="2400" dirty="0">
                <a:latin typeface="Times New Roman" pitchFamily="18" charset="0"/>
                <a:cs typeface="Times New Roman" pitchFamily="18" charset="0"/>
              </a:rPr>
              <a:t>The interpolated surface is smoother than corresponding surfaces obtained by bilinear interpolation.</a:t>
            </a:r>
          </a:p>
        </p:txBody>
      </p:sp>
      <p:pic>
        <p:nvPicPr>
          <p:cNvPr id="14340" name="Picture 2"/>
          <p:cNvPicPr>
            <a:picLocks noChangeAspect="1" noChangeArrowheads="1"/>
          </p:cNvPicPr>
          <p:nvPr/>
        </p:nvPicPr>
        <p:blipFill>
          <a:blip r:embed="rId2" cstate="print"/>
          <a:srcRect/>
          <a:stretch>
            <a:fillRect/>
          </a:stretch>
        </p:blipFill>
        <p:spPr bwMode="auto">
          <a:xfrm>
            <a:off x="684213" y="1700213"/>
            <a:ext cx="7369175" cy="135890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55761B5-4CAF-4BDA-89F9-65A0AC4C81AF}" type="slidenum">
              <a:rPr lang="zh-TW" altLang="en-US"/>
              <a:pPr>
                <a:defRPr/>
              </a:pPr>
              <a:t>97</a:t>
            </a:fld>
            <a:endParaRPr lang="zh-TW" altLang="en-US"/>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417" y="5393691"/>
            <a:ext cx="2229166" cy="1327784"/>
          </a:xfrm>
          <a:prstGeom prst="rect">
            <a:avLst/>
          </a:prstGeom>
        </p:spPr>
      </p:pic>
    </p:spTree>
    <p:extLst>
      <p:ext uri="{BB962C8B-B14F-4D97-AF65-F5344CB8AC3E}">
        <p14:creationId xmlns:p14="http://schemas.microsoft.com/office/powerpoint/2010/main" val="8495465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endParaRPr lang="zh-TW" altLang="en-US"/>
          </a:p>
        </p:txBody>
      </p:sp>
      <p:pic>
        <p:nvPicPr>
          <p:cNvPr id="15" name="內容版面配置區 14"/>
          <p:cNvPicPr>
            <a:picLocks noGrp="1" noChangeAspect="1"/>
          </p:cNvPicPr>
          <p:nvPr>
            <p:ph idx="1"/>
          </p:nvPr>
        </p:nvPicPr>
        <p:blipFill>
          <a:blip r:embed="rId3"/>
          <a:stretch>
            <a:fillRect/>
          </a:stretch>
        </p:blipFill>
        <p:spPr>
          <a:xfrm>
            <a:off x="6553200" y="4301421"/>
            <a:ext cx="438150" cy="285750"/>
          </a:xfrm>
          <a:prstGeom prst="rect">
            <a:avLst/>
          </a:prstGeom>
        </p:spPr>
      </p:pic>
      <p:sp>
        <p:nvSpPr>
          <p:cNvPr id="5" name="投影片編號版面配置區 4"/>
          <p:cNvSpPr>
            <a:spLocks noGrp="1"/>
          </p:cNvSpPr>
          <p:nvPr>
            <p:ph type="sldNum" sz="quarter" idx="12"/>
          </p:nvPr>
        </p:nvSpPr>
        <p:spPr/>
        <p:txBody>
          <a:bodyPr/>
          <a:lstStyle/>
          <a:p>
            <a:pPr>
              <a:defRPr/>
            </a:pPr>
            <a:fld id="{BD0292C0-DEC8-486F-B454-0DAF44BCD272}" type="slidenum">
              <a:rPr lang="zh-TW" altLang="en-US"/>
              <a:pPr>
                <a:defRPr/>
              </a:pPr>
              <a:t>98</a:t>
            </a:fld>
            <a:endParaRPr lang="zh-TW" altLang="en-US"/>
          </a:p>
        </p:txBody>
      </p:sp>
      <p:pic>
        <p:nvPicPr>
          <p:cNvPr id="6" name="圖片 5"/>
          <p:cNvPicPr>
            <a:picLocks noChangeAspect="1"/>
          </p:cNvPicPr>
          <p:nvPr/>
        </p:nvPicPr>
        <p:blipFill>
          <a:blip r:embed="rId4"/>
          <a:stretch>
            <a:fillRect/>
          </a:stretch>
        </p:blipFill>
        <p:spPr>
          <a:xfrm>
            <a:off x="466047" y="4899780"/>
            <a:ext cx="6143625" cy="314325"/>
          </a:xfrm>
          <a:prstGeom prst="rect">
            <a:avLst/>
          </a:prstGeom>
        </p:spPr>
      </p:pic>
      <p:pic>
        <p:nvPicPr>
          <p:cNvPr id="7" name="圖片 6"/>
          <p:cNvPicPr>
            <a:picLocks noChangeAspect="1"/>
          </p:cNvPicPr>
          <p:nvPr/>
        </p:nvPicPr>
        <p:blipFill>
          <a:blip r:embed="rId5"/>
          <a:stretch>
            <a:fillRect/>
          </a:stretch>
        </p:blipFill>
        <p:spPr>
          <a:xfrm>
            <a:off x="2123728" y="5327234"/>
            <a:ext cx="1343025" cy="342900"/>
          </a:xfrm>
          <a:prstGeom prst="rect">
            <a:avLst/>
          </a:prstGeom>
        </p:spPr>
      </p:pic>
      <p:pic>
        <p:nvPicPr>
          <p:cNvPr id="12" name="圖片 11"/>
          <p:cNvPicPr>
            <a:picLocks noChangeAspect="1"/>
          </p:cNvPicPr>
          <p:nvPr/>
        </p:nvPicPr>
        <p:blipFill>
          <a:blip r:embed="rId6"/>
          <a:stretch>
            <a:fillRect/>
          </a:stretch>
        </p:blipFill>
        <p:spPr>
          <a:xfrm>
            <a:off x="142875" y="768383"/>
            <a:ext cx="4429125" cy="3819525"/>
          </a:xfrm>
          <a:prstGeom prst="rect">
            <a:avLst/>
          </a:prstGeom>
        </p:spPr>
      </p:pic>
      <p:pic>
        <p:nvPicPr>
          <p:cNvPr id="14" name="圖片 13"/>
          <p:cNvPicPr>
            <a:picLocks noChangeAspect="1"/>
          </p:cNvPicPr>
          <p:nvPr/>
        </p:nvPicPr>
        <p:blipFill>
          <a:blip r:embed="rId7"/>
          <a:stretch>
            <a:fillRect/>
          </a:stretch>
        </p:blipFill>
        <p:spPr>
          <a:xfrm>
            <a:off x="4619971" y="806124"/>
            <a:ext cx="4400550" cy="3352800"/>
          </a:xfrm>
          <a:prstGeom prst="rect">
            <a:avLst/>
          </a:prstGeom>
        </p:spPr>
      </p:pic>
      <p:pic>
        <p:nvPicPr>
          <p:cNvPr id="17" name="圖片 16"/>
          <p:cNvPicPr>
            <a:picLocks noChangeAspect="1"/>
          </p:cNvPicPr>
          <p:nvPr/>
        </p:nvPicPr>
        <p:blipFill>
          <a:blip r:embed="rId8"/>
          <a:stretch>
            <a:fillRect/>
          </a:stretch>
        </p:blipFill>
        <p:spPr>
          <a:xfrm>
            <a:off x="2109440" y="5783263"/>
            <a:ext cx="1371600" cy="314325"/>
          </a:xfrm>
          <a:prstGeom prst="rect">
            <a:avLst/>
          </a:prstGeom>
        </p:spPr>
      </p:pic>
      <p:pic>
        <p:nvPicPr>
          <p:cNvPr id="18" name="圖片 17"/>
          <p:cNvPicPr>
            <a:picLocks noChangeAspect="1"/>
          </p:cNvPicPr>
          <p:nvPr/>
        </p:nvPicPr>
        <p:blipFill>
          <a:blip r:embed="rId9"/>
          <a:stretch>
            <a:fillRect/>
          </a:stretch>
        </p:blipFill>
        <p:spPr>
          <a:xfrm>
            <a:off x="3466753" y="5783263"/>
            <a:ext cx="1428750" cy="419100"/>
          </a:xfrm>
          <a:prstGeom prst="rect">
            <a:avLst/>
          </a:prstGeom>
        </p:spPr>
      </p:pic>
    </p:spTree>
    <p:extLst>
      <p:ext uri="{BB962C8B-B14F-4D97-AF65-F5344CB8AC3E}">
        <p14:creationId xmlns:p14="http://schemas.microsoft.com/office/powerpoint/2010/main" val="11202650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a:t>3.5.2 Decimation (Downsampling)</a:t>
            </a:r>
            <a:endParaRPr lang="zh-TW" altLang="en-US"/>
          </a:p>
        </p:txBody>
      </p:sp>
      <p:sp>
        <p:nvSpPr>
          <p:cNvPr id="16387" name="內容版面配置區 2"/>
          <p:cNvSpPr>
            <a:spLocks noGrp="1"/>
          </p:cNvSpPr>
          <p:nvPr>
            <p:ph idx="1"/>
          </p:nvPr>
        </p:nvSpPr>
        <p:spPr/>
        <p:txBody>
          <a:bodyPr/>
          <a:lstStyle/>
          <a:p>
            <a:r>
              <a:rPr lang="en-US" altLang="zh-TW" dirty="0">
                <a:latin typeface="Times New Roman" pitchFamily="18" charset="0"/>
                <a:cs typeface="Times New Roman" pitchFamily="18" charset="0"/>
              </a:rPr>
              <a:t>Decimation is required to reduce the resolution.</a:t>
            </a:r>
          </a:p>
          <a:p>
            <a:r>
              <a:rPr lang="en-US" altLang="zh-TW" dirty="0">
                <a:latin typeface="Times New Roman" pitchFamily="18" charset="0"/>
                <a:cs typeface="Times New Roman" pitchFamily="18" charset="0"/>
              </a:rPr>
              <a:t>To perform decimation, we first convolve the image with a low-pass filter (to avoid aliasing) and then keep every </a:t>
            </a:r>
            <a:r>
              <a:rPr lang="en-US" altLang="zh-TW" i="1" dirty="0" err="1">
                <a:latin typeface="Times New Roman" pitchFamily="18" charset="0"/>
                <a:cs typeface="Times New Roman" pitchFamily="18" charset="0"/>
              </a:rPr>
              <a:t>r</a:t>
            </a:r>
            <a:r>
              <a:rPr lang="en-US" altLang="zh-TW" dirty="0" err="1">
                <a:latin typeface="Times New Roman" pitchFamily="18" charset="0"/>
                <a:cs typeface="Times New Roman" pitchFamily="18" charset="0"/>
              </a:rPr>
              <a:t>th</a:t>
            </a:r>
            <a:r>
              <a:rPr lang="en-US" altLang="zh-TW" dirty="0">
                <a:latin typeface="Times New Roman" pitchFamily="18" charset="0"/>
                <a:cs typeface="Times New Roman" pitchFamily="18" charset="0"/>
              </a:rPr>
              <a:t> sample.</a:t>
            </a:r>
          </a:p>
          <a:p>
            <a:endParaRPr lang="en-US" altLang="zh-TW" dirty="0">
              <a:latin typeface="Times New Roman" pitchFamily="18" charset="0"/>
              <a:cs typeface="Times New Roman" pitchFamily="18" charset="0"/>
            </a:endParaRPr>
          </a:p>
          <a:p>
            <a:endParaRPr lang="en-US" altLang="zh-TW" dirty="0">
              <a:latin typeface="Times New Roman" pitchFamily="18" charset="0"/>
              <a:cs typeface="Times New Roman" pitchFamily="18" charset="0"/>
            </a:endParaRPr>
          </a:p>
          <a:p>
            <a:r>
              <a:rPr lang="en-US" altLang="zh-TW" i="1" dirty="0">
                <a:latin typeface="Times New Roman" pitchFamily="18" charset="0"/>
                <a:cs typeface="Times New Roman" pitchFamily="18" charset="0"/>
              </a:rPr>
              <a:t>h</a:t>
            </a:r>
            <a:r>
              <a:rPr lang="en-US" altLang="zh-TW" dirty="0">
                <a:latin typeface="Times New Roman" pitchFamily="18" charset="0"/>
                <a:cs typeface="Times New Roman" pitchFamily="18" charset="0"/>
              </a:rPr>
              <a:t>(</a:t>
            </a:r>
            <a:r>
              <a:rPr lang="en-US" altLang="zh-TW" i="1" dirty="0" err="1">
                <a:latin typeface="Times New Roman" pitchFamily="18" charset="0"/>
                <a:cs typeface="Times New Roman" pitchFamily="18" charset="0"/>
              </a:rPr>
              <a:t>k</a:t>
            </a:r>
            <a:r>
              <a:rPr lang="en-US" altLang="zh-TW" dirty="0" err="1">
                <a:latin typeface="Times New Roman" pitchFamily="18" charset="0"/>
                <a:cs typeface="Times New Roman" pitchFamily="18" charset="0"/>
              </a:rPr>
              <a:t>,</a:t>
            </a:r>
            <a:r>
              <a:rPr lang="en-US" altLang="zh-TW" i="1" dirty="0" err="1">
                <a:latin typeface="Times New Roman" pitchFamily="18" charset="0"/>
                <a:cs typeface="Times New Roman" pitchFamily="18" charset="0"/>
              </a:rPr>
              <a:t>l</a:t>
            </a:r>
            <a:r>
              <a:rPr lang="en-US" altLang="zh-TW" dirty="0">
                <a:latin typeface="Times New Roman" pitchFamily="18" charset="0"/>
                <a:cs typeface="Times New Roman" pitchFamily="18" charset="0"/>
              </a:rPr>
              <a:t>): smoothing kernel</a:t>
            </a:r>
          </a:p>
          <a:p>
            <a:endParaRPr lang="zh-TW" altLang="en-US" dirty="0">
              <a:latin typeface="Times New Roman" pitchFamily="18" charset="0"/>
              <a:cs typeface="Times New Roman" pitchFamily="18" charset="0"/>
            </a:endParaRPr>
          </a:p>
        </p:txBody>
      </p:sp>
      <p:pic>
        <p:nvPicPr>
          <p:cNvPr id="16388" name="Picture 1"/>
          <p:cNvPicPr>
            <a:picLocks noChangeAspect="1" noChangeArrowheads="1"/>
          </p:cNvPicPr>
          <p:nvPr/>
        </p:nvPicPr>
        <p:blipFill>
          <a:blip r:embed="rId2" cstate="print"/>
          <a:srcRect/>
          <a:stretch>
            <a:fillRect/>
          </a:stretch>
        </p:blipFill>
        <p:spPr bwMode="auto">
          <a:xfrm>
            <a:off x="900113" y="3860800"/>
            <a:ext cx="5472112" cy="100488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915B85D5-AEA6-4539-A85E-1CAA0EE6B258}" type="slidenum">
              <a:rPr lang="zh-TW" altLang="en-US"/>
              <a:pPr>
                <a:defRPr/>
              </a:pPr>
              <a:t>99</a:t>
            </a:fld>
            <a:endParaRPr lang="zh-TW" altLang="en-US"/>
          </a:p>
        </p:txBody>
      </p:sp>
    </p:spTree>
    <p:extLst>
      <p:ext uri="{BB962C8B-B14F-4D97-AF65-F5344CB8AC3E}">
        <p14:creationId xmlns:p14="http://schemas.microsoft.com/office/powerpoint/2010/main" val="205440145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18322</TotalTime>
  <Words>6236</Words>
  <Application>Microsoft Office PowerPoint</Application>
  <PresentationFormat>如螢幕大小 (4:3)</PresentationFormat>
  <Paragraphs>895</Paragraphs>
  <Slides>133</Slides>
  <Notes>87</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133</vt:i4>
      </vt:variant>
    </vt:vector>
  </HeadingPairs>
  <TitlesOfParts>
    <vt:vector size="141" baseType="lpstr">
      <vt:lpstr>新細明體</vt:lpstr>
      <vt:lpstr>Arial</vt:lpstr>
      <vt:lpstr>Calibri</vt:lpstr>
      <vt:lpstr>Cambria Math</vt:lpstr>
      <vt:lpstr>Tahoma</vt:lpstr>
      <vt:lpstr>Times New Roman</vt:lpstr>
      <vt:lpstr>Office 佈景主題</vt:lpstr>
      <vt:lpstr>方程式</vt:lpstr>
      <vt:lpstr>Advanced Computer Vision </vt:lpstr>
      <vt:lpstr>Image Processing</vt:lpstr>
      <vt:lpstr>PowerPoint 簡報</vt:lpstr>
      <vt:lpstr>PowerPoint 簡報</vt:lpstr>
      <vt:lpstr>3.1.1 Pixel Transforms (1/5)</vt:lpstr>
      <vt:lpstr>3.1.1 Pixel Transforms (2/5)</vt:lpstr>
      <vt:lpstr>3.1.1 Pixel Transforms (3/5)</vt:lpstr>
      <vt:lpstr>3.1.1 Pixel Transforms (4/5)</vt:lpstr>
      <vt:lpstr>3.1.1 Pixel Transforms (5/5)</vt:lpstr>
      <vt:lpstr>3.1.2 Color Transforms</vt:lpstr>
      <vt:lpstr>3.1.3 Compositing and Matting (1/4)</vt:lpstr>
      <vt:lpstr>3.1.3 Compositing and Matting (2/4)</vt:lpstr>
      <vt:lpstr>3.1.3 Compositing and Matting (3/4)</vt:lpstr>
      <vt:lpstr>3.1.3 Compositing and Matting (4/4)</vt:lpstr>
      <vt:lpstr>3.1.4 Histogram Equalization</vt:lpstr>
      <vt:lpstr>3.1.4 Histogram Equalization</vt:lpstr>
      <vt:lpstr>3.1.4 Histogram Equalization</vt:lpstr>
      <vt:lpstr>PowerPoint 簡報</vt:lpstr>
      <vt:lpstr>Locally Adaptive Histogram Equalization</vt:lpstr>
      <vt:lpstr>Locally Adaptive Histogram Equalization</vt:lpstr>
      <vt:lpstr>Locally Adaptive Histogram Equalization</vt:lpstr>
      <vt:lpstr>PowerPoint 簡報</vt:lpstr>
      <vt:lpstr>PowerPoint 簡報</vt:lpstr>
      <vt:lpstr>PowerPoint 簡報</vt:lpstr>
      <vt:lpstr>Image Processing</vt:lpstr>
      <vt:lpstr>PowerPoint 簡報</vt:lpstr>
      <vt:lpstr>3.2 Linear Filtering</vt:lpstr>
      <vt:lpstr>PowerPoint 簡報</vt:lpstr>
      <vt:lpstr>PowerPoint 簡報</vt:lpstr>
      <vt:lpstr>PowerPoint 簡報</vt:lpstr>
      <vt:lpstr>Matrix-Vector Form</vt:lpstr>
      <vt:lpstr>Padding (Border Effects)</vt:lpstr>
      <vt:lpstr>Padding (Border Effects)</vt:lpstr>
      <vt:lpstr>3.2.1 Separable Filtering (1/2)</vt:lpstr>
      <vt:lpstr>3.2.1 Separable Filtering (2/2)</vt:lpstr>
      <vt:lpstr>3.2.2 Examples of Linear Filtering</vt:lpstr>
      <vt:lpstr>PowerPoint 簡報</vt:lpstr>
      <vt:lpstr>3.2.3 Band-Pass and Steerable Filters (1/4)</vt:lpstr>
      <vt:lpstr>3.2.3 Band-Pass and Steerable Filters (1/3)</vt:lpstr>
      <vt:lpstr>3.2.3 Band-Pass and Steerable Filters (1/3)</vt:lpstr>
      <vt:lpstr>3.2.3 Band-Pass and Steerable Filters (1/3)</vt:lpstr>
      <vt:lpstr>3.2.3 Band-Pass and Steerable Filters (1/3)</vt:lpstr>
      <vt:lpstr>3.2.3 Band-Pass and Steerable Filters (2/3)</vt:lpstr>
      <vt:lpstr>3.2.3 Band-Pass and Steerable Filters (3/3)</vt:lpstr>
      <vt:lpstr>Example of Steerable Filters</vt:lpstr>
      <vt:lpstr>Example of Steerable Filters</vt:lpstr>
      <vt:lpstr>Summed Area Table (Integral Image)</vt:lpstr>
      <vt:lpstr>PowerPoint 簡報</vt:lpstr>
      <vt:lpstr>Image Processing</vt:lpstr>
      <vt:lpstr>3.3 More Neighborhood Operators</vt:lpstr>
      <vt:lpstr>3.3.1 Non-Linear Filtering</vt:lpstr>
      <vt:lpstr>3.3.1 Non-Linear Filtering</vt:lpstr>
      <vt:lpstr>3.3.1 Non-Linear Filtering</vt:lpstr>
      <vt:lpstr>PowerPoint 簡報</vt:lpstr>
      <vt:lpstr>Bilateral Filtering</vt:lpstr>
      <vt:lpstr>PowerPoint 簡報</vt:lpstr>
      <vt:lpstr>Bilateral Filtering</vt:lpstr>
      <vt:lpstr>3.3.2 Morphology (1/4)</vt:lpstr>
      <vt:lpstr>3.3.2 Morphology (2/4)</vt:lpstr>
      <vt:lpstr>3.3.2 Morphology (3/4)</vt:lpstr>
      <vt:lpstr>PowerPoint 簡報</vt:lpstr>
      <vt:lpstr>3.3.2 Morphology (4/4)</vt:lpstr>
      <vt:lpstr>3.3.3 Distance Transforms</vt:lpstr>
      <vt:lpstr>PowerPoint 簡報</vt:lpstr>
      <vt:lpstr>3.3.4 Connected Components (1/3)</vt:lpstr>
      <vt:lpstr>Review</vt:lpstr>
      <vt:lpstr>3.3.4 Connected Components (1/2)</vt:lpstr>
      <vt:lpstr>3.3.4 Connected Components (2/2)</vt:lpstr>
      <vt:lpstr>Image Processing</vt:lpstr>
      <vt:lpstr>3.4 Fourier Series (1/2)</vt:lpstr>
      <vt:lpstr>3.4 Fourier Series (2/2)</vt:lpstr>
      <vt:lpstr>3.4 Fourier Transforms (1/5)</vt:lpstr>
      <vt:lpstr>3.4 Fourier Transforms (2/5)</vt:lpstr>
      <vt:lpstr>3.4 Fourier Transforms (3/5)</vt:lpstr>
      <vt:lpstr>3.4 Fourier Transforms (4/5)</vt:lpstr>
      <vt:lpstr>3.4 Fourier Transforms (5/5)</vt:lpstr>
      <vt:lpstr>PowerPoint 簡報</vt:lpstr>
      <vt:lpstr>PowerPoint 簡報</vt:lpstr>
      <vt:lpstr>PowerPoint 簡報</vt:lpstr>
      <vt:lpstr>3.4 Fourier Transforms</vt:lpstr>
      <vt:lpstr>3.4 Two-Dimensional Fourier Transforms</vt:lpstr>
      <vt:lpstr>Image Frequency</vt:lpstr>
      <vt:lpstr>3.4 Two-Dimensional Fourier Transforms</vt:lpstr>
      <vt:lpstr>3.4 Two-Dimensional Fourier Transforms</vt:lpstr>
      <vt:lpstr>3.4 Fourier Transform Pairs</vt:lpstr>
      <vt:lpstr>3.4 Fourier Transform Pairs</vt:lpstr>
      <vt:lpstr>3.4 Fourier Transform Pairs</vt:lpstr>
      <vt:lpstr>3.4 Fourier Transform Pairs</vt:lpstr>
      <vt:lpstr>PowerPoint 簡報</vt:lpstr>
      <vt:lpstr>Image Processing</vt:lpstr>
      <vt:lpstr>3.5 Pyramids and Wavelets</vt:lpstr>
      <vt:lpstr>3.5 Pyramids and Wavelets</vt:lpstr>
      <vt:lpstr>3.5 Pyramids and Wavelets</vt:lpstr>
      <vt:lpstr>PowerPoint 簡報</vt:lpstr>
      <vt:lpstr>3.5.1 Interpolation (Upsampling)</vt:lpstr>
      <vt:lpstr>Bilinear Interpolation</vt:lpstr>
      <vt:lpstr>Cubic Interpolation</vt:lpstr>
      <vt:lpstr>PowerPoint 簡報</vt:lpstr>
      <vt:lpstr>3.5.2 Decimation (Downsampling)</vt:lpstr>
      <vt:lpstr>PowerPoint 簡報</vt:lpstr>
      <vt:lpstr>3.5.3 Multi-Resolution Representations</vt:lpstr>
      <vt:lpstr>Gaussian Pyramid</vt:lpstr>
      <vt:lpstr>PowerPoint 簡報</vt:lpstr>
      <vt:lpstr>3.5.4 Wavelets</vt:lpstr>
      <vt:lpstr>3.5.4 Wavelets</vt:lpstr>
      <vt:lpstr>3.5.4 Wavelets</vt:lpstr>
      <vt:lpstr>3.5.4 Laplacian pyramid</vt:lpstr>
      <vt:lpstr>PowerPoint 簡報</vt:lpstr>
      <vt:lpstr>Image Blending</vt:lpstr>
      <vt:lpstr>Image Processing</vt:lpstr>
      <vt:lpstr>3.6 Geometric Transformations</vt:lpstr>
      <vt:lpstr>2.1.2 2D Transformations</vt:lpstr>
      <vt:lpstr>3.6.1 Parametric Transformations</vt:lpstr>
      <vt:lpstr>3.6.1 Parametric Transformations</vt:lpstr>
      <vt:lpstr>Forward Warping</vt:lpstr>
      <vt:lpstr>PowerPoint 簡報</vt:lpstr>
      <vt:lpstr>Inverse Warping</vt:lpstr>
      <vt:lpstr>PowerPoint 簡報</vt:lpstr>
      <vt:lpstr>3.6.2 Mesh-Based Warping (1/3)</vt:lpstr>
      <vt:lpstr>3.6.2 Mesh-Based Warping (2/3)</vt:lpstr>
      <vt:lpstr>PowerPoint 簡報</vt:lpstr>
      <vt:lpstr>3.6.2 Mesh-Based Warping (3/3)</vt:lpstr>
      <vt:lpstr>PowerPoint 簡報</vt:lpstr>
      <vt:lpstr>Image Processing</vt:lpstr>
      <vt:lpstr>3.7.1 Regularization (1/6)</vt:lpstr>
      <vt:lpstr>3.7.1 Regularization (2/6) </vt:lpstr>
      <vt:lpstr>3.7.1 Regularization (3/6)</vt:lpstr>
      <vt:lpstr>3.7.1 Regularization (4/6)</vt:lpstr>
      <vt:lpstr>3.7.1 Regularization (5/6)</vt:lpstr>
      <vt:lpstr>3.7.1 Regularization (6/6)</vt:lpstr>
      <vt:lpstr>3.7.1 Regularization (6/6)</vt:lpstr>
      <vt:lpstr>Term Project</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政倫 劉</cp:lastModifiedBy>
  <cp:revision>591</cp:revision>
  <dcterms:created xsi:type="dcterms:W3CDTF">2011-01-31T07:36:26Z</dcterms:created>
  <dcterms:modified xsi:type="dcterms:W3CDTF">2020-03-24T05:28:45Z</dcterms:modified>
</cp:coreProperties>
</file>