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256" r:id="rId2"/>
    <p:sldId id="299" r:id="rId3"/>
    <p:sldId id="405" r:id="rId4"/>
    <p:sldId id="500" r:id="rId5"/>
    <p:sldId id="257" r:id="rId6"/>
    <p:sldId id="510" r:id="rId7"/>
    <p:sldId id="300" r:id="rId8"/>
    <p:sldId id="511" r:id="rId9"/>
    <p:sldId id="324" r:id="rId10"/>
    <p:sldId id="325" r:id="rId11"/>
    <p:sldId id="407" r:id="rId12"/>
    <p:sldId id="408" r:id="rId13"/>
    <p:sldId id="327" r:id="rId14"/>
    <p:sldId id="328" r:id="rId15"/>
    <p:sldId id="329" r:id="rId16"/>
    <p:sldId id="326" r:id="rId17"/>
    <p:sldId id="330" r:id="rId18"/>
    <p:sldId id="426" r:id="rId19"/>
    <p:sldId id="409" r:id="rId20"/>
    <p:sldId id="410" r:id="rId21"/>
    <p:sldId id="518" r:id="rId22"/>
    <p:sldId id="519" r:id="rId23"/>
    <p:sldId id="521" r:id="rId24"/>
    <p:sldId id="493" r:id="rId25"/>
    <p:sldId id="413" r:id="rId26"/>
    <p:sldId id="301" r:id="rId27"/>
    <p:sldId id="302" r:id="rId28"/>
    <p:sldId id="512" r:id="rId29"/>
    <p:sldId id="513" r:id="rId30"/>
    <p:sldId id="332" r:id="rId31"/>
    <p:sldId id="333" r:id="rId32"/>
    <p:sldId id="342" r:id="rId33"/>
    <p:sldId id="414" r:id="rId34"/>
    <p:sldId id="415" r:id="rId35"/>
    <p:sldId id="416" r:id="rId36"/>
    <p:sldId id="343" r:id="rId37"/>
    <p:sldId id="418" r:id="rId38"/>
    <p:sldId id="419" r:id="rId39"/>
    <p:sldId id="420" r:id="rId40"/>
    <p:sldId id="514" r:id="rId41"/>
    <p:sldId id="515" r:id="rId42"/>
    <p:sldId id="346" r:id="rId43"/>
    <p:sldId id="345" r:id="rId44"/>
    <p:sldId id="494" r:id="rId45"/>
    <p:sldId id="421" r:id="rId46"/>
    <p:sldId id="303" r:id="rId47"/>
    <p:sldId id="422" r:id="rId48"/>
    <p:sldId id="337" r:id="rId49"/>
    <p:sldId id="335" r:id="rId50"/>
    <p:sldId id="425" r:id="rId51"/>
    <p:sldId id="424" r:id="rId52"/>
    <p:sldId id="522" r:id="rId53"/>
    <p:sldId id="336" r:id="rId54"/>
    <p:sldId id="338" r:id="rId55"/>
    <p:sldId id="339" r:id="rId56"/>
    <p:sldId id="340" r:id="rId57"/>
    <p:sldId id="341" r:id="rId58"/>
    <p:sldId id="495" r:id="rId59"/>
    <p:sldId id="501" r:id="rId60"/>
    <p:sldId id="502" r:id="rId61"/>
    <p:sldId id="523" r:id="rId62"/>
    <p:sldId id="304" r:id="rId63"/>
    <p:sldId id="305" r:id="rId64"/>
    <p:sldId id="354" r:id="rId65"/>
    <p:sldId id="355" r:id="rId66"/>
    <p:sldId id="356" r:id="rId67"/>
    <p:sldId id="357" r:id="rId68"/>
    <p:sldId id="358" r:id="rId69"/>
    <p:sldId id="503" r:id="rId70"/>
    <p:sldId id="427" r:id="rId71"/>
    <p:sldId id="359" r:id="rId72"/>
    <p:sldId id="430" r:id="rId73"/>
    <p:sldId id="431" r:id="rId74"/>
    <p:sldId id="498" r:id="rId75"/>
    <p:sldId id="432" r:id="rId76"/>
    <p:sldId id="433" r:id="rId77"/>
    <p:sldId id="434" r:id="rId78"/>
    <p:sldId id="435" r:id="rId79"/>
    <p:sldId id="436" r:id="rId80"/>
    <p:sldId id="437" r:id="rId81"/>
    <p:sldId id="438" r:id="rId82"/>
    <p:sldId id="439" r:id="rId83"/>
    <p:sldId id="440" r:id="rId84"/>
    <p:sldId id="441" r:id="rId85"/>
    <p:sldId id="443" r:id="rId86"/>
    <p:sldId id="446" r:id="rId87"/>
    <p:sldId id="509" r:id="rId88"/>
    <p:sldId id="508" r:id="rId89"/>
    <p:sldId id="450" r:id="rId90"/>
    <p:sldId id="451" r:id="rId91"/>
    <p:sldId id="496" r:id="rId92"/>
    <p:sldId id="452" r:id="rId93"/>
    <p:sldId id="453" r:id="rId94"/>
    <p:sldId id="454" r:id="rId95"/>
    <p:sldId id="455" r:id="rId96"/>
    <p:sldId id="456" r:id="rId97"/>
    <p:sldId id="457" r:id="rId98"/>
    <p:sldId id="458" r:id="rId99"/>
    <p:sldId id="469" r:id="rId100"/>
    <p:sldId id="471" r:id="rId101"/>
    <p:sldId id="470" r:id="rId102"/>
    <p:sldId id="516" r:id="rId103"/>
    <p:sldId id="517" r:id="rId104"/>
    <p:sldId id="472" r:id="rId105"/>
    <p:sldId id="497" r:id="rId106"/>
    <p:sldId id="474" r:id="rId107"/>
    <p:sldId id="475" r:id="rId108"/>
    <p:sldId id="524" r:id="rId109"/>
    <p:sldId id="476" r:id="rId110"/>
    <p:sldId id="477" r:id="rId111"/>
    <p:sldId id="478" r:id="rId112"/>
    <p:sldId id="479" r:id="rId113"/>
    <p:sldId id="491" r:id="rId114"/>
    <p:sldId id="492" r:id="rId1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3" autoAdjust="0"/>
    <p:restoredTop sz="86667" autoAdjust="0"/>
  </p:normalViewPr>
  <p:slideViewPr>
    <p:cSldViewPr>
      <p:cViewPr varScale="1">
        <p:scale>
          <a:sx n="115" d="100"/>
          <a:sy n="115" d="100"/>
        </p:scale>
        <p:origin x="136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4" Type="http://schemas.openxmlformats.org/officeDocument/2006/relationships/image" Target="../media/image1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26192-ABEF-4DF4-B74F-6A10F867BF21}" type="datetimeFigureOut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5BB62-8018-4F4A-AE92-0DD73ADBEB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56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876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77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1218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437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908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645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619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92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92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=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65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98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123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65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96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0.2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115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63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91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107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650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10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94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點運算子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418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67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426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10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A3CCA7-D0C6-480B-B6B7-8C5766C2C51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91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EB4712-F414-4176-AED7-44546FD2A8D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926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46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3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36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137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256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001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5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70C5-32F0-4965-A60E-BF474C78B09F}" type="datetime1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9D97-67AE-4D5E-BCA6-A80626425D11}" type="datetime1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9455-02EE-4356-B2C6-38984F4F0DC1}" type="datetime1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04C-C09C-4521-B356-B2157868830F}" type="datetime1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9BDA-F937-4D44-A69D-66C38AC92525}" type="datetime1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528B-2BE5-42AB-8252-E8AB09EB92B4}" type="datetime1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0D3D-7289-4ADD-9AE3-FF6AF10176BE}" type="datetime1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494C-56D4-461C-B9C9-A8D904190E3D}" type="datetime1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F6E8-565B-49AF-BF00-0B01E75C8D8F}" type="datetime1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2D42-EFC9-4654-81D0-88B6067CFF9B}" type="datetime1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C735-A1B8-49E1-82BD-54129BA1C7E4}" type="datetime1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63462-1223-4B4F-A228-B026D6C76CE1}" type="datetime1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570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0.png"/><Relationship Id="rId5" Type="http://schemas.openxmlformats.org/officeDocument/2006/relationships/image" Target="../media/image1550.png"/><Relationship Id="rId4" Type="http://schemas.openxmlformats.org/officeDocument/2006/relationships/image" Target="../media/image159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://fourier.eng.hmc.edu/e161/lectures/gradient/node8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58.pn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5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http://blog.xuite.net/lapuda.chen/PaulBlog/221866406-%E5%A6%82%E6%9E%9C%E7%9C%8B%E4%BA%86%E6%AD%A4%E6%96%87%E4%BD%A0%E9%82%84%E4%B8%8D%E6%87%82%E5%82%85%E9%87%8C%E8%91%89%E8%AE%8A%E6%8F%9B(Fourier+Transform)%EF%BC%8C%E9%82%A3%E5%B0%B1%E9%81%8E%E4%BE%86%E6%8E%90%E6%AD%BB%E6%88%91%E5%90%A7!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7.png"/><Relationship Id="rId7" Type="http://schemas.openxmlformats.org/officeDocument/2006/relationships/image" Target="../media/image1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12.bin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1AzPyGl7kI" TargetMode="External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10" Type="http://schemas.openxmlformats.org/officeDocument/2006/relationships/image" Target="../media/image16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6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52.wmf"/><Relationship Id="rId4" Type="http://schemas.openxmlformats.org/officeDocument/2006/relationships/image" Target="../media/image149.wmf"/><Relationship Id="rId9" Type="http://schemas.openxmlformats.org/officeDocument/2006/relationships/oleObject" Target="../embeddings/oleObject20.bin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04801"/>
            <a:ext cx="7772400" cy="1470025"/>
          </a:xfrm>
        </p:spPr>
        <p:txBody>
          <a:bodyPr/>
          <a:lstStyle/>
          <a:p>
            <a:r>
              <a:rPr lang="zh-TW" altLang="zh-TW" b="1" dirty="0"/>
              <a:t>Advanced Computer Vision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60576"/>
            <a:ext cx="6400800" cy="175260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Chapter 3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Image Processing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11638" y="5667375"/>
            <a:ext cx="4932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dirty="0"/>
              <a:t>Presented by: </a:t>
            </a:r>
            <a:r>
              <a:rPr kumimoji="0" lang="zh-TW" altLang="en-US" dirty="0"/>
              <a:t>傅楸善 </a:t>
            </a:r>
            <a:r>
              <a:rPr kumimoji="0" lang="en-US" altLang="zh-TW" dirty="0"/>
              <a:t>&amp; </a:t>
            </a:r>
            <a:r>
              <a:rPr kumimoji="0" lang="zh-TW" altLang="en-US" dirty="0" smtClean="0"/>
              <a:t>黃季軒</a:t>
            </a:r>
            <a:endParaRPr lang="zh-TW" altLang="en-US" dirty="0"/>
          </a:p>
          <a:p>
            <a:pPr algn="ctr"/>
            <a:r>
              <a:rPr lang="en-US" altLang="zh-TW" dirty="0" smtClean="0"/>
              <a:t>0935090120</a:t>
            </a:r>
            <a:endParaRPr lang="en-US" altLang="zh-TW" dirty="0"/>
          </a:p>
          <a:p>
            <a:pPr algn="ctr"/>
            <a:r>
              <a:rPr lang="en-US" altLang="zh-TW" dirty="0" smtClean="0"/>
              <a:t>tazdingohuang</a:t>
            </a:r>
            <a:r>
              <a:rPr kumimoji="0" lang="en-US" altLang="zh-TW" dirty="0" smtClean="0"/>
              <a:t>@gmail.com</a:t>
            </a:r>
            <a:endParaRPr kumimoji="0"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3.1.2 Color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 fact, adding the same value to each color channel not only increases the apparent intensity of each pixel, it can also affect the pixel’s hue and saturation.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3.6.2 Mesh-Based Warping (2/3)</a:t>
            </a:r>
            <a:endParaRPr lang="zh-TW" altLang="en-US" dirty="0" smtClean="0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first approach, is to specify a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sparse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set of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corresponding points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 The displacement of these points can then be interpolated to a dense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displacement field.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second approach to specifying displacements for local deformations is to use corresponding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oriented line segments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8FC92-ECE1-4EC7-962E-8EA46B05D1A8}" type="slidenum">
              <a:rPr lang="zh-TW" altLang="en-US"/>
              <a:pPr>
                <a:defRPr/>
              </a:pPr>
              <a:t>100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2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3.6.2 Mesh-Based Warping (3/3)</a:t>
            </a:r>
            <a:endParaRPr lang="zh-TW" altLang="en-US" dirty="0" smtClean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8713787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8336F-F9EE-4ECB-97AC-854A267E5211}" type="slidenum">
              <a:rPr lang="zh-TW" altLang="en-US"/>
              <a:pPr>
                <a:defRPr/>
              </a:pPr>
              <a:t>101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6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102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026" y="116632"/>
            <a:ext cx="6003947" cy="45091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263681"/>
            <a:ext cx="6096000" cy="24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0032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103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882900"/>
            <a:ext cx="6191250" cy="38385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080" y="116632"/>
            <a:ext cx="5294919" cy="377998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5436814"/>
            <a:ext cx="2808312" cy="919536"/>
          </a:xfrm>
          <a:prstGeom prst="rect">
            <a:avLst/>
          </a:prstGeom>
        </p:spPr>
      </p:pic>
      <p:grpSp>
        <p:nvGrpSpPr>
          <p:cNvPr id="36" name="群組 35"/>
          <p:cNvGrpSpPr/>
          <p:nvPr/>
        </p:nvGrpSpPr>
        <p:grpSpPr>
          <a:xfrm>
            <a:off x="212073" y="144826"/>
            <a:ext cx="3876516" cy="2370634"/>
            <a:chOff x="247394" y="234374"/>
            <a:chExt cx="3876516" cy="2370634"/>
          </a:xfrm>
        </p:grpSpPr>
        <p:sp>
          <p:nvSpPr>
            <p:cNvPr id="10" name="文字方塊 9"/>
            <p:cNvSpPr txBox="1"/>
            <p:nvPr/>
          </p:nvSpPr>
          <p:spPr>
            <a:xfrm>
              <a:off x="574187" y="234374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&gt;</a:t>
              </a:r>
              <a:r>
                <a:rPr lang="zh-TW" altLang="en-US" dirty="0" smtClean="0"/>
                <a:t> </a:t>
              </a:r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  <p:cxnSp>
          <p:nvCxnSpPr>
            <p:cNvPr id="13" name="直線單箭頭接點 12"/>
            <p:cNvCxnSpPr/>
            <p:nvPr/>
          </p:nvCxnSpPr>
          <p:spPr>
            <a:xfrm flipV="1">
              <a:off x="739576" y="610411"/>
              <a:ext cx="208503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589660" y="603708"/>
              <a:ext cx="877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Control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301920" y="603707"/>
              <a:ext cx="91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S</a:t>
              </a:r>
              <a:r>
                <a:rPr lang="en-US" altLang="zh-TW" dirty="0" smtClean="0"/>
                <a:t>mooth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247394" y="419041"/>
                  <a:ext cx="3810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altLang="zh-TW" dirty="0" smtClean="0"/>
                    <a:t>:</a:t>
                  </a:r>
                  <a:endParaRPr lang="zh-TW" altLang="en-US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394" y="419041"/>
                  <a:ext cx="381066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r="-12903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文字方塊 19"/>
            <p:cNvSpPr txBox="1"/>
            <p:nvPr/>
          </p:nvSpPr>
          <p:spPr>
            <a:xfrm>
              <a:off x="643313" y="106716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0.5</a:t>
              </a:r>
              <a:endParaRPr lang="zh-TW" altLang="en-US" dirty="0"/>
            </a:p>
          </p:txBody>
        </p:sp>
        <p:cxnSp>
          <p:nvCxnSpPr>
            <p:cNvPr id="21" name="直線單箭頭接點 20"/>
            <p:cNvCxnSpPr/>
            <p:nvPr/>
          </p:nvCxnSpPr>
          <p:spPr>
            <a:xfrm flipV="1">
              <a:off x="751450" y="1429792"/>
              <a:ext cx="2085038" cy="49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/>
            <p:cNvSpPr txBox="1"/>
            <p:nvPr/>
          </p:nvSpPr>
          <p:spPr>
            <a:xfrm>
              <a:off x="2322691" y="1455370"/>
              <a:ext cx="1501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Closer greater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247394" y="1250040"/>
                  <a:ext cx="3772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altLang="zh-TW" dirty="0" smtClean="0"/>
                    <a:t>:</a:t>
                  </a:r>
                  <a:endParaRPr lang="zh-TW" altLang="en-US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394" y="1250040"/>
                  <a:ext cx="377283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197" r="-11290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文字方塊 24"/>
            <p:cNvSpPr txBox="1"/>
            <p:nvPr/>
          </p:nvSpPr>
          <p:spPr>
            <a:xfrm>
              <a:off x="643313" y="1891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>
              <a:off x="751450" y="2260792"/>
              <a:ext cx="2073164" cy="3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503951" y="2325501"/>
              <a:ext cx="988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Same weight</a:t>
              </a:r>
              <a:endParaRPr lang="zh-TW" altLang="en-US" sz="1200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911830" y="2328009"/>
              <a:ext cx="2212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Longer lines have greater weight</a:t>
              </a:r>
              <a:endParaRPr lang="zh-TW" alt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247394" y="2076126"/>
                  <a:ext cx="3782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altLang="zh-TW" dirty="0" smtClean="0"/>
                    <a:t>:</a:t>
                  </a:r>
                  <a:endParaRPr lang="zh-TW" altLang="en-US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394" y="2076126"/>
                  <a:ext cx="378245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10000" r="-11290" b="-2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文字方塊 32"/>
            <p:cNvSpPr txBox="1"/>
            <p:nvPr/>
          </p:nvSpPr>
          <p:spPr>
            <a:xfrm>
              <a:off x="2613067" y="18847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2598282" y="10478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589660" y="1457419"/>
              <a:ext cx="1390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Same weight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953901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69900"/>
            <a:ext cx="8713788" cy="5681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9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105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2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(1/6) </a:t>
            </a:r>
            <a:endParaRPr lang="zh-TW" altLang="en-US" smtClean="0"/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1700213"/>
            <a:ext cx="8693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8F478-089C-4FD7-AEE6-E048FA49A91B}" type="slidenum">
              <a:rPr lang="zh-TW" altLang="en-US"/>
              <a:pPr>
                <a:defRPr/>
              </a:pPr>
              <a:t>106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3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3.7.1 Regularization (2/6)</a:t>
            </a:r>
            <a:endParaRPr lang="zh-TW" altLang="en-US" dirty="0" smtClean="0"/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Finding a smooth surface that passes through (or near) a set of measured data points.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Such a problem is described as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ill-posed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possible surfaces can fit this data.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Since small changes in the input can sometimes lead to large changes in the fit, such problems are also often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ill-conditioned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876F-9C81-4540-B505-34C73476640B}" type="slidenum">
              <a:rPr lang="zh-TW" altLang="en-US"/>
              <a:pPr>
                <a:defRPr/>
              </a:pPr>
              <a:t>107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1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Ill-conditioned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108</a:t>
            </a:fld>
            <a:endParaRPr lang="zh-TW" altLang="en-US"/>
          </a:p>
        </p:txBody>
      </p:sp>
      <p:pic>
        <p:nvPicPr>
          <p:cNvPr id="250882" name="Picture 2" descr="201111211528296314.png (565Ã25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63" y="2420888"/>
            <a:ext cx="702007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0486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(3/6)</a:t>
            </a:r>
            <a:endParaRPr lang="zh-TW" altLang="en-US" smtClean="0"/>
          </a:p>
        </p:txBody>
      </p:sp>
      <p:sp>
        <p:nvSpPr>
          <p:cNvPr id="491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Since we are trying to recover the unknown function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from which the data point 	</a:t>
            </a:r>
          </a:p>
          <a:p>
            <a:pPr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were sampled, such problems are also often called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inverse problems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Many computer vision tasks can be viewed as inverse problems, since we are trying to recover a full description of the 3D world from a limited set of images.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AEB45-EDD8-4F04-95C1-F708F6DEB1FF}" type="slidenum">
              <a:rPr lang="zh-TW" altLang="en-US"/>
              <a:pPr>
                <a:defRPr/>
              </a:pPr>
              <a:t>109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24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(1/4)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many photo editing and visual effects applications, it is often desirable to cut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foreground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object out of one scene and put it on top of a different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background.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process of extracting the object from the original image is often called 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matting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while the process of inserting it into another image (without visible artifacts) is called 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compositing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zh-TW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(4/6)</a:t>
            </a:r>
            <a:endParaRPr lang="zh-TW" altLang="en-US" smtClean="0"/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order to quantify what it means to find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smooth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solution, we can define a norm on the solution space.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For one-dimensional functions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), we can integrate the squared first derivative of the function,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	or perhaps integrate the squared second derivative,</a:t>
            </a:r>
          </a:p>
          <a:p>
            <a:pPr>
              <a:buFont typeface="Arial" charset="0"/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23D18-CE53-4777-B35C-C12F32CBAC13}" type="slidenum">
              <a:rPr lang="zh-TW" altLang="en-US"/>
              <a:pPr>
                <a:defRPr/>
              </a:pPr>
              <a:t>110</a:t>
            </a:fld>
            <a:endParaRPr lang="zh-TW" altLang="en-US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454400"/>
            <a:ext cx="208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581525"/>
            <a:ext cx="22320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3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(5/6)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two dimensions, the corresponding smoothness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functionals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first derivative norm is often called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since interpolating a set of data points using this measure results in a tent-like structure.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second-order norm is called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thin-plate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spline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since it approximates the behavior of thin plates (e.g., flexible steel) under small deformations.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953A-CFEA-4AD8-9FE1-54A7A974B287}" type="slidenum">
              <a:rPr lang="zh-TW" altLang="en-US"/>
              <a:pPr>
                <a:defRPr/>
              </a:pPr>
              <a:t>111</a:t>
            </a:fld>
            <a:endParaRPr lang="zh-TW" altLang="en-US"/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345060"/>
            <a:ext cx="7058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068960"/>
            <a:ext cx="5915025" cy="67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8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(6/6)</a:t>
            </a:r>
            <a:endParaRPr lang="zh-TW" altLang="en-US" smtClean="0"/>
          </a:p>
        </p:txBody>
      </p:sp>
      <p:sp>
        <p:nvSpPr>
          <p:cNvPr id="52227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For scattered data interpolation, the data term measures the distance between the function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and a set of data points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obtain a global energy that can be minimized, the two energy terms are usually added together,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7813D-818D-4644-9F87-F450AF7EF3C5}" type="slidenum">
              <a:rPr lang="zh-TW" altLang="en-US"/>
              <a:pPr>
                <a:defRPr/>
              </a:pPr>
              <a:t>112</a:t>
            </a:fld>
            <a:endParaRPr lang="zh-TW" altLang="en-US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944813"/>
            <a:ext cx="3067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508375"/>
            <a:ext cx="4133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5300663"/>
            <a:ext cx="1771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5988050"/>
            <a:ext cx="314325" cy="2762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587" y="6356350"/>
            <a:ext cx="247650" cy="31432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85833" y="5939988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smoothness </a:t>
            </a:r>
            <a:r>
              <a:rPr lang="en-US" altLang="zh-TW" dirty="0"/>
              <a:t>penalty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73297" y="6309320"/>
            <a:ext cx="262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/>
              <a:t>regularization parameter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86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Term Project</a:t>
            </a:r>
            <a:endParaRPr lang="zh-TW" altLang="en-US" smtClean="0"/>
          </a:p>
        </p:txBody>
      </p:sp>
      <p:sp>
        <p:nvSpPr>
          <p:cNvPr id="634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Tentative term project problems: Exercises in textbook, (30%) total grade: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Submit one page in English explaining method, steps, expected results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Submit report in a month: April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Report progress every other week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All right to be the same problem with Master’s thesis</a:t>
            </a:r>
          </a:p>
        </p:txBody>
      </p:sp>
    </p:spTree>
    <p:extLst>
      <p:ext uri="{BB962C8B-B14F-4D97-AF65-F5344CB8AC3E}">
        <p14:creationId xmlns:p14="http://schemas.microsoft.com/office/powerpoint/2010/main" val="405962053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Objective: a working prototype with new, original, novel ideas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Objective: not just literature survey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Objective: not just straightforward implementation of existing algorithms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Objective: all right to modify existing algorithms</a:t>
            </a:r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Alpha-matted color image 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In addition to the three color RGB channels, an alpha-matted image contains a fourth </a:t>
            </a:r>
            <a:r>
              <a:rPr lang="en-US" altLang="zh-TW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alpha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channel 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(or </a:t>
            </a:r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 that describes the relative amount of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opacity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fractional coverage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at each pixel.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Pixels within the object are fully opaque (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 1), while pixels fully outside the object are transparent (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 0).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88026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14426"/>
            <a:ext cx="3762375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71674"/>
            <a:ext cx="8896988" cy="307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3.1.4 Histogram Equalization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find an intensity mapping function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such that the resulting histogram is flat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): original histogram</a:t>
            </a:r>
          </a:p>
          <a:p>
            <a:pPr lvl="1"/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): cumulative distribution</a:t>
            </a:r>
          </a:p>
          <a:p>
            <a:pPr lvl="1"/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: the number of pixels in the image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linear blend between the cumulative distribution function and the identity transform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276872"/>
            <a:ext cx="2631897" cy="247705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585" y="2613369"/>
            <a:ext cx="5184576" cy="9020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5845064"/>
            <a:ext cx="3696869" cy="562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8881936" cy="585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Locally Adaptive Histogram Equalization (1/4)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Subdivide the image into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pixel blocks and perform separate histogram equalization in each sub-block.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But the resulting image exhibits a lot of blocking artifacts, i.e., intensity discontinuities at block boundaries.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09" y="836712"/>
            <a:ext cx="879647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Locally Adaptive Histogram Equalization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One way to eliminate blocking artifacts is to use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moving window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i.e., to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recompute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the histogram for every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block centered at each pixel.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more efficient approach is to compute non-overlapped block-based equalization functions as before, but to then smoothly interpolate the transfer functions as we move between blocks. This technique is known as </a:t>
            </a:r>
            <a:r>
              <a:rPr lang="en-US" altLang="zh-TW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adaptive histogram equalization 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(AHE).</a:t>
            </a:r>
            <a:endParaRPr lang="zh-TW" alt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Locally Adaptive Histogram Equalization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Adaptive Histogram Equalization (AHE)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weighting function for a given pixel 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can be computed as a function of its horizontal and vertical position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within a block.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blend the four lookup {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}, a bilinear blending function</a:t>
            </a: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09120"/>
            <a:ext cx="78408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04664"/>
            <a:ext cx="5340173" cy="53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99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863525"/>
              </p:ext>
            </p:extLst>
          </p:nvPr>
        </p:nvGraphicFramePr>
        <p:xfrm>
          <a:off x="1259632" y="332656"/>
          <a:ext cx="6864423" cy="590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141">
                  <a:extLst>
                    <a:ext uri="{9D8B030D-6E8A-4147-A177-3AD203B41FA5}">
                      <a16:colId xmlns:a16="http://schemas.microsoft.com/office/drawing/2014/main" val="1621834484"/>
                    </a:ext>
                  </a:extLst>
                </a:gridCol>
                <a:gridCol w="2288141">
                  <a:extLst>
                    <a:ext uri="{9D8B030D-6E8A-4147-A177-3AD203B41FA5}">
                      <a16:colId xmlns:a16="http://schemas.microsoft.com/office/drawing/2014/main" val="990660610"/>
                    </a:ext>
                  </a:extLst>
                </a:gridCol>
                <a:gridCol w="2288141">
                  <a:extLst>
                    <a:ext uri="{9D8B030D-6E8A-4147-A177-3AD203B41FA5}">
                      <a16:colId xmlns:a16="http://schemas.microsoft.com/office/drawing/2014/main" val="3653206353"/>
                    </a:ext>
                  </a:extLst>
                </a:gridCol>
              </a:tblGrid>
              <a:tr h="196821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847450"/>
                  </a:ext>
                </a:extLst>
              </a:tr>
              <a:tr h="196821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628338"/>
                  </a:ext>
                </a:extLst>
              </a:tr>
              <a:tr h="1968218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96502"/>
                  </a:ext>
                </a:extLst>
              </a:tr>
            </a:tbl>
          </a:graphicData>
        </a:graphic>
      </p:graphicFrame>
      <p:sp>
        <p:nvSpPr>
          <p:cNvPr id="42" name="文字方塊 41"/>
          <p:cNvSpPr txBox="1"/>
          <p:nvPr/>
        </p:nvSpPr>
        <p:spPr>
          <a:xfrm>
            <a:off x="2133606" y="135452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i="1" dirty="0"/>
              <a:t>s</a:t>
            </a:r>
            <a:endParaRPr lang="zh-TW" altLang="en-US" sz="2800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339752" y="11967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4619835" y="11967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2339752" y="321297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6899918" y="119366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4623604" y="321297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6899918" y="321297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橢圓 11"/>
          <p:cNvSpPr/>
          <p:nvPr/>
        </p:nvSpPr>
        <p:spPr>
          <a:xfrm>
            <a:off x="2339752" y="522919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橢圓 12"/>
          <p:cNvSpPr/>
          <p:nvPr/>
        </p:nvSpPr>
        <p:spPr>
          <a:xfrm>
            <a:off x="4619835" y="522919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橢圓 13"/>
          <p:cNvSpPr/>
          <p:nvPr/>
        </p:nvSpPr>
        <p:spPr>
          <a:xfrm>
            <a:off x="6903687" y="522919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927460" y="82433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f</a:t>
            </a:r>
            <a:r>
              <a:rPr lang="en-US" altLang="zh-TW" baseline="-25000" dirty="0" smtClean="0"/>
              <a:t>00</a:t>
            </a:r>
            <a:endParaRPr lang="zh-TW" altLang="en-US" baseline="-2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927460" y="284209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f</a:t>
            </a:r>
            <a:r>
              <a:rPr lang="en-US" altLang="zh-TW" baseline="-25000" dirty="0" smtClean="0"/>
              <a:t>10</a:t>
            </a:r>
            <a:endParaRPr lang="zh-TW" altLang="en-US" baseline="-25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927460" y="4859865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f</a:t>
            </a:r>
            <a:r>
              <a:rPr lang="en-US" altLang="zh-TW" baseline="-25000" dirty="0" smtClean="0"/>
              <a:t>20</a:t>
            </a:r>
            <a:endParaRPr lang="zh-TW" altLang="en-US" baseline="-25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207543" y="82068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f</a:t>
            </a:r>
            <a:r>
              <a:rPr lang="en-US" altLang="zh-TW" baseline="-25000" dirty="0" smtClean="0"/>
              <a:t>01</a:t>
            </a:r>
            <a:endParaRPr lang="zh-TW" altLang="en-US" baseline="-25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203774" y="284209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f</a:t>
            </a:r>
            <a:r>
              <a:rPr lang="en-US" altLang="zh-TW" baseline="-25000" dirty="0" smtClean="0"/>
              <a:t>11</a:t>
            </a:r>
            <a:endParaRPr lang="zh-TW" altLang="en-US" baseline="-25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211312" y="4861442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f</a:t>
            </a:r>
            <a:r>
              <a:rPr lang="en-US" altLang="zh-TW" baseline="-25000" dirty="0" smtClean="0"/>
              <a:t>21</a:t>
            </a:r>
            <a:endParaRPr lang="zh-TW" altLang="en-US" baseline="-25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487626" y="82068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f</a:t>
            </a:r>
            <a:r>
              <a:rPr lang="en-US" altLang="zh-TW" baseline="-25000" dirty="0" smtClean="0"/>
              <a:t>02</a:t>
            </a:r>
            <a:endParaRPr lang="zh-TW" altLang="en-US" baseline="-25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487626" y="2840275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f</a:t>
            </a:r>
            <a:r>
              <a:rPr lang="en-US" altLang="zh-TW" baseline="-25000" dirty="0" smtClean="0"/>
              <a:t>12</a:t>
            </a:r>
            <a:endParaRPr lang="zh-TW" altLang="en-US" baseline="-25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487626" y="4859865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f</a:t>
            </a:r>
            <a:r>
              <a:rPr lang="en-US" altLang="zh-TW" baseline="-25000" dirty="0" smtClean="0"/>
              <a:t>22</a:t>
            </a:r>
            <a:endParaRPr lang="zh-TW" altLang="en-US" baseline="-25000" dirty="0"/>
          </a:p>
        </p:txBody>
      </p:sp>
      <p:cxnSp>
        <p:nvCxnSpPr>
          <p:cNvPr id="25" name="直線接點 24"/>
          <p:cNvCxnSpPr>
            <a:stCxn id="6" idx="4"/>
          </p:cNvCxnSpPr>
          <p:nvPr/>
        </p:nvCxnSpPr>
        <p:spPr>
          <a:xfrm>
            <a:off x="2411760" y="1340768"/>
            <a:ext cx="0" cy="57606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橢圓 25"/>
          <p:cNvSpPr/>
          <p:nvPr/>
        </p:nvSpPr>
        <p:spPr>
          <a:xfrm>
            <a:off x="3163751" y="184482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接點 31"/>
          <p:cNvCxnSpPr>
            <a:endCxn id="26" idx="2"/>
          </p:cNvCxnSpPr>
          <p:nvPr/>
        </p:nvCxnSpPr>
        <p:spPr>
          <a:xfrm>
            <a:off x="2411760" y="1916832"/>
            <a:ext cx="751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endCxn id="26" idx="0"/>
          </p:cNvCxnSpPr>
          <p:nvPr/>
        </p:nvCxnSpPr>
        <p:spPr>
          <a:xfrm>
            <a:off x="3235759" y="1265673"/>
            <a:ext cx="0" cy="579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26" idx="6"/>
          </p:cNvCxnSpPr>
          <p:nvPr/>
        </p:nvCxnSpPr>
        <p:spPr>
          <a:xfrm>
            <a:off x="3307767" y="1916832"/>
            <a:ext cx="13840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3235759" y="1988840"/>
            <a:ext cx="0" cy="1296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2689995" y="826957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i="1" dirty="0" smtClean="0"/>
              <a:t>t</a:t>
            </a:r>
            <a:endParaRPr lang="zh-TW" altLang="en-US" sz="2800" i="1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1858995" y="1985261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1-</a:t>
            </a:r>
            <a:r>
              <a:rPr lang="en-US" altLang="zh-TW" sz="2800" i="1" dirty="0" smtClean="0"/>
              <a:t>s</a:t>
            </a:r>
            <a:endParaRPr lang="zh-TW" altLang="en-US" sz="2800" i="1" dirty="0"/>
          </a:p>
        </p:txBody>
      </p:sp>
      <p:cxnSp>
        <p:nvCxnSpPr>
          <p:cNvPr id="46" name="直線接點 45"/>
          <p:cNvCxnSpPr>
            <a:endCxn id="8" idx="0"/>
          </p:cNvCxnSpPr>
          <p:nvPr/>
        </p:nvCxnSpPr>
        <p:spPr>
          <a:xfrm>
            <a:off x="2411760" y="1916832"/>
            <a:ext cx="0" cy="129614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4691843" y="1340768"/>
            <a:ext cx="0" cy="57606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4691843" y="1916832"/>
            <a:ext cx="0" cy="129614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直線接點 49"/>
          <p:cNvCxnSpPr>
            <a:stCxn id="6" idx="6"/>
          </p:cNvCxnSpPr>
          <p:nvPr/>
        </p:nvCxnSpPr>
        <p:spPr>
          <a:xfrm flipV="1">
            <a:off x="2483768" y="1265673"/>
            <a:ext cx="751991" cy="30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>
            <a:endCxn id="7" idx="2"/>
          </p:cNvCxnSpPr>
          <p:nvPr/>
        </p:nvCxnSpPr>
        <p:spPr>
          <a:xfrm>
            <a:off x="3235759" y="1263358"/>
            <a:ext cx="1384076" cy="540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 flipV="1">
            <a:off x="2476472" y="3279950"/>
            <a:ext cx="751991" cy="30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3228463" y="3284984"/>
            <a:ext cx="1384076" cy="540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3407008" y="820684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1-</a:t>
            </a:r>
            <a:r>
              <a:rPr lang="en-US" altLang="zh-TW" sz="2800" i="1" dirty="0" smtClean="0"/>
              <a:t>t</a:t>
            </a:r>
            <a:endParaRPr lang="zh-TW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6028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23</a:t>
            </a:fld>
            <a:endParaRPr lang="zh-TW" altLang="en-US"/>
          </a:p>
        </p:txBody>
      </p:sp>
      <p:grpSp>
        <p:nvGrpSpPr>
          <p:cNvPr id="30" name="群組 29"/>
          <p:cNvGrpSpPr/>
          <p:nvPr/>
        </p:nvGrpSpPr>
        <p:grpSpPr>
          <a:xfrm>
            <a:off x="3149690" y="404664"/>
            <a:ext cx="2908625" cy="2536307"/>
            <a:chOff x="1858995" y="820684"/>
            <a:chExt cx="2908625" cy="2536307"/>
          </a:xfrm>
        </p:grpSpPr>
        <p:sp>
          <p:nvSpPr>
            <p:cNvPr id="5" name="文字方塊 4"/>
            <p:cNvSpPr txBox="1"/>
            <p:nvPr/>
          </p:nvSpPr>
          <p:spPr>
            <a:xfrm>
              <a:off x="2133606" y="1354520"/>
              <a:ext cx="3257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i="1" dirty="0"/>
                <a:t>s</a:t>
              </a:r>
              <a:endParaRPr lang="zh-TW" altLang="en-US" sz="2800" i="1" dirty="0"/>
            </a:p>
          </p:txBody>
        </p:sp>
        <p:sp>
          <p:nvSpPr>
            <p:cNvPr id="6" name="橢圓 5"/>
            <p:cNvSpPr/>
            <p:nvPr/>
          </p:nvSpPr>
          <p:spPr>
            <a:xfrm>
              <a:off x="2339752" y="119675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橢圓 6"/>
            <p:cNvSpPr/>
            <p:nvPr/>
          </p:nvSpPr>
          <p:spPr>
            <a:xfrm>
              <a:off x="4619835" y="119675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橢圓 7"/>
            <p:cNvSpPr/>
            <p:nvPr/>
          </p:nvSpPr>
          <p:spPr>
            <a:xfrm>
              <a:off x="2339752" y="3212975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" name="橢圓 8"/>
            <p:cNvSpPr/>
            <p:nvPr/>
          </p:nvSpPr>
          <p:spPr>
            <a:xfrm>
              <a:off x="4623604" y="3212975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927460" y="824333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/>
                <a:t>f</a:t>
              </a:r>
              <a:r>
                <a:rPr lang="en-US" altLang="zh-TW" baseline="-25000" dirty="0" smtClean="0"/>
                <a:t>00</a:t>
              </a:r>
              <a:endParaRPr lang="zh-TW" altLang="en-US" baseline="-250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927460" y="2842099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/>
                <a:t>f</a:t>
              </a:r>
              <a:r>
                <a:rPr lang="en-US" altLang="zh-TW" baseline="-25000" dirty="0" smtClean="0"/>
                <a:t>10</a:t>
              </a:r>
              <a:endParaRPr lang="zh-TW" altLang="en-US" baseline="-250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207543" y="8206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/>
                <a:t>f</a:t>
              </a:r>
              <a:r>
                <a:rPr lang="en-US" altLang="zh-TW" baseline="-25000" dirty="0" smtClean="0"/>
                <a:t>01</a:t>
              </a:r>
              <a:endParaRPr lang="zh-TW" altLang="en-US" baseline="-250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203774" y="2842099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/>
                <a:t>f</a:t>
              </a:r>
              <a:r>
                <a:rPr lang="en-US" altLang="zh-TW" baseline="-25000" dirty="0" smtClean="0"/>
                <a:t>11</a:t>
              </a:r>
              <a:endParaRPr lang="zh-TW" altLang="en-US" baseline="-25000" dirty="0"/>
            </a:p>
          </p:txBody>
        </p:sp>
        <p:cxnSp>
          <p:nvCxnSpPr>
            <p:cNvPr id="14" name="直線接點 13"/>
            <p:cNvCxnSpPr>
              <a:stCxn id="6" idx="4"/>
            </p:cNvCxnSpPr>
            <p:nvPr/>
          </p:nvCxnSpPr>
          <p:spPr>
            <a:xfrm>
              <a:off x="2411760" y="1340768"/>
              <a:ext cx="0" cy="57606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橢圓 14"/>
            <p:cNvSpPr/>
            <p:nvPr/>
          </p:nvSpPr>
          <p:spPr>
            <a:xfrm>
              <a:off x="3163751" y="1844824"/>
              <a:ext cx="144016" cy="14401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" name="直線接點 15"/>
            <p:cNvCxnSpPr>
              <a:endCxn id="15" idx="2"/>
            </p:cNvCxnSpPr>
            <p:nvPr/>
          </p:nvCxnSpPr>
          <p:spPr>
            <a:xfrm>
              <a:off x="2411760" y="1916832"/>
              <a:ext cx="7519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endCxn id="15" idx="0"/>
            </p:cNvCxnSpPr>
            <p:nvPr/>
          </p:nvCxnSpPr>
          <p:spPr>
            <a:xfrm>
              <a:off x="3235759" y="1265673"/>
              <a:ext cx="0" cy="57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15" idx="6"/>
            </p:cNvCxnSpPr>
            <p:nvPr/>
          </p:nvCxnSpPr>
          <p:spPr>
            <a:xfrm>
              <a:off x="3307767" y="1916832"/>
              <a:ext cx="13840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3235759" y="1988840"/>
              <a:ext cx="0" cy="12961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689995" y="826957"/>
              <a:ext cx="3097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i="1" dirty="0" smtClean="0"/>
                <a:t>t</a:t>
              </a:r>
              <a:endParaRPr lang="zh-TW" altLang="en-US" sz="2800" i="1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858995" y="1985261"/>
              <a:ext cx="6174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1-</a:t>
              </a:r>
              <a:r>
                <a:rPr lang="en-US" altLang="zh-TW" sz="2800" i="1" dirty="0" smtClean="0"/>
                <a:t>s</a:t>
              </a:r>
              <a:endParaRPr lang="zh-TW" altLang="en-US" sz="2800" i="1" dirty="0"/>
            </a:p>
          </p:txBody>
        </p:sp>
        <p:cxnSp>
          <p:nvCxnSpPr>
            <p:cNvPr id="22" name="直線接點 21"/>
            <p:cNvCxnSpPr>
              <a:endCxn id="8" idx="0"/>
            </p:cNvCxnSpPr>
            <p:nvPr/>
          </p:nvCxnSpPr>
          <p:spPr>
            <a:xfrm>
              <a:off x="2411760" y="1916832"/>
              <a:ext cx="0" cy="1296143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4691843" y="1340768"/>
              <a:ext cx="0" cy="57606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4691843" y="1916832"/>
              <a:ext cx="0" cy="1296143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>
              <a:stCxn id="6" idx="6"/>
            </p:cNvCxnSpPr>
            <p:nvPr/>
          </p:nvCxnSpPr>
          <p:spPr>
            <a:xfrm flipV="1">
              <a:off x="2483768" y="1265673"/>
              <a:ext cx="751991" cy="30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>
              <a:endCxn id="7" idx="2"/>
            </p:cNvCxnSpPr>
            <p:nvPr/>
          </p:nvCxnSpPr>
          <p:spPr>
            <a:xfrm>
              <a:off x="3235759" y="1263358"/>
              <a:ext cx="1384076" cy="540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V="1">
              <a:off x="2476472" y="3279950"/>
              <a:ext cx="751991" cy="30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3228463" y="3284984"/>
              <a:ext cx="1384076" cy="540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文字方塊 28"/>
            <p:cNvSpPr txBox="1"/>
            <p:nvPr/>
          </p:nvSpPr>
          <p:spPr>
            <a:xfrm>
              <a:off x="3407008" y="820684"/>
              <a:ext cx="5982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1-</a:t>
              </a:r>
              <a:r>
                <a:rPr lang="en-US" altLang="zh-TW" sz="2800" i="1" dirty="0" smtClean="0"/>
                <a:t>t</a:t>
              </a:r>
              <a:endParaRPr lang="zh-TW" altLang="en-US" sz="2800" i="1" dirty="0"/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016" y="4995505"/>
            <a:ext cx="78408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599810" y="1360521"/>
                <a:ext cx="19277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10" y="1360521"/>
                <a:ext cx="1927707" cy="276999"/>
              </a:xfrm>
              <a:prstGeom prst="rect">
                <a:avLst/>
              </a:prstGeom>
              <a:blipFill>
                <a:blip r:embed="rId3"/>
                <a:stretch>
                  <a:fillRect l="-3785" t="-2174" r="-946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橢圓 32"/>
          <p:cNvSpPr/>
          <p:nvPr/>
        </p:nvSpPr>
        <p:spPr>
          <a:xfrm>
            <a:off x="3630447" y="1428804"/>
            <a:ext cx="136720" cy="140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直線單箭頭接點 34"/>
          <p:cNvCxnSpPr/>
          <p:nvPr/>
        </p:nvCxnSpPr>
        <p:spPr>
          <a:xfrm flipH="1">
            <a:off x="2729433" y="1499020"/>
            <a:ext cx="554872" cy="1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橢圓 35"/>
          <p:cNvSpPr/>
          <p:nvPr/>
        </p:nvSpPr>
        <p:spPr>
          <a:xfrm>
            <a:off x="5910530" y="1428804"/>
            <a:ext cx="136720" cy="140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7020272" y="1360522"/>
                <a:ext cx="19277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360522"/>
                <a:ext cx="1927707" cy="276999"/>
              </a:xfrm>
              <a:prstGeom prst="rect">
                <a:avLst/>
              </a:prstGeom>
              <a:blipFill>
                <a:blip r:embed="rId4"/>
                <a:stretch>
                  <a:fillRect l="-3797" t="-2174" r="-949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單箭頭接點 39"/>
          <p:cNvCxnSpPr/>
          <p:nvPr/>
        </p:nvCxnSpPr>
        <p:spPr>
          <a:xfrm>
            <a:off x="6187617" y="1499020"/>
            <a:ext cx="616631" cy="1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964933" y="3684457"/>
                <a:ext cx="73012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                   +                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33" y="3684457"/>
                <a:ext cx="7301293" cy="276999"/>
              </a:xfrm>
              <a:prstGeom prst="rect">
                <a:avLst/>
              </a:prstGeom>
              <a:blipFill>
                <a:blip r:embed="rId5"/>
                <a:stretch>
                  <a:fillRect t="-2174" r="-250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單箭頭接點 2"/>
          <p:cNvCxnSpPr/>
          <p:nvPr/>
        </p:nvCxnSpPr>
        <p:spPr>
          <a:xfrm>
            <a:off x="1763688" y="1772816"/>
            <a:ext cx="763829" cy="1728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H="1">
            <a:off x="7380312" y="1772816"/>
            <a:ext cx="648072" cy="1728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816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7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3684"/>
            <a:ext cx="8147248" cy="651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3.2 Linear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output pixel’s value is determined as a weighted sum of input pixel values.</a:t>
            </a:r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755576" y="2709218"/>
          <a:ext cx="4741862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6" name="方程式" r:id="rId4" imgW="1904760" imgH="583920" progId="Equation.3">
                  <p:embed/>
                </p:oleObj>
              </mc:Choice>
              <mc:Fallback>
                <p:oleObj name="方程式" r:id="rId4" imgW="1904760" imgH="583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709218"/>
                        <a:ext cx="4741862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572700"/>
              </p:ext>
            </p:extLst>
          </p:nvPr>
        </p:nvGraphicFramePr>
        <p:xfrm>
          <a:off x="739774" y="4437409"/>
          <a:ext cx="844073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7" name="方程式" r:id="rId6" imgW="3390840" imgH="583920" progId="Equation.3">
                  <p:embed/>
                </p:oleObj>
              </mc:Choice>
              <mc:Fallback>
                <p:oleObj name="方程式" r:id="rId6" imgW="3390840" imgH="5839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4" y="4437409"/>
                        <a:ext cx="8440738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96753"/>
            <a:ext cx="9112042" cy="411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8349"/>
            <a:ext cx="8229600" cy="293345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4523"/>
            <a:ext cx="9144000" cy="330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22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10545"/>
            <a:ext cx="5616624" cy="58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3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963"/>
            <a:ext cx="8892480" cy="655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9188" y="3184698"/>
            <a:ext cx="8229600" cy="28369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one-dimensional convolution can be represented in matrix-vector form.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805" y="852240"/>
            <a:ext cx="8492389" cy="247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Padding (Border Effects)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zero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set all pixels outside the source image to 0.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constant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border color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set all pixels outside the source image to a specified border value.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clamp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replicate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clamp to edge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repeat edge pixels indefinitely</a:t>
            </a:r>
          </a:p>
          <a:p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mirror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reflect pixels across the image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edge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cyclic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wrap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repeat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tile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loop “around” the image in a toroidal configuration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057" y="4530725"/>
            <a:ext cx="1905000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74638"/>
            <a:ext cx="8291264" cy="6433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3.2.1 Separable Filtering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process of performing a convolution requires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operations per pixel, where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is the size (width or height) of the convolution kernel.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This operation can be 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significantly sped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up by first performing a one-dimensional horizontal convolution followed by a one-dimensional vertical convolution (which requires a total of 2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operations per pixel).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3.2.1 Separable Filtering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It is easy to show that the two-dimensional kernel 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corresponding to successive convolution with a horizontal kernel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and a vertical kernel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outer product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of the two kernels,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34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899592" y="3501008"/>
          <a:ext cx="1589847" cy="605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59" name="方程式" r:id="rId4" imgW="533160" imgH="203040" progId="Equation.3">
                  <p:embed/>
                </p:oleObj>
              </mc:Choice>
              <mc:Fallback>
                <p:oleObj name="方程式" r:id="rId4" imgW="5331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501008"/>
                        <a:ext cx="1589847" cy="605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3.2.2 Examples of Linear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simplest filter to implement is the moving average or box filter, which simply averages the pixel values in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window.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57094" cy="512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3.2.3 Band-Pass and Steerable Filters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(undirected) second derivative of a two-dimensional image is known as the </a:t>
            </a:r>
            <a:r>
              <a:rPr lang="en-US" altLang="zh-TW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Laplacian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operator.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Blurring an image with a 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Gaussian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and then taking its </a:t>
            </a:r>
            <a:r>
              <a:rPr lang="en-US" altLang="zh-TW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Laplacian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is equivalent to convolving directly with the </a:t>
            </a:r>
            <a:r>
              <a:rPr lang="en-US" altLang="zh-TW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Laplacian</a:t>
            </a:r>
            <a:r>
              <a:rPr lang="en-US" altLang="zh-TW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of Gaussian 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filter.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37</a:t>
            </a:fld>
            <a:endParaRPr lang="zh-TW" altLang="en-US"/>
          </a:p>
        </p:txBody>
      </p:sp>
      <p:pic>
        <p:nvPicPr>
          <p:cNvPr id="2467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4869160"/>
            <a:ext cx="4680520" cy="65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24944"/>
            <a:ext cx="1800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899592" y="6042732"/>
            <a:ext cx="61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4"/>
              </a:rPr>
              <a:t>http://fourier.eng.hmc.edu/e161/lectures/gradient/node8.html</a:t>
            </a:r>
            <a:endParaRPr lang="zh-TW" altLang="en-US" dirty="0"/>
          </a:p>
        </p:txBody>
      </p:sp>
      <p:pic>
        <p:nvPicPr>
          <p:cNvPr id="250882" name="Picture 2" descr="https://ithelp.ithome.com.tw/upload/images/20171218/20107818vzIIiwZbh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49522"/>
            <a:ext cx="940530" cy="108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4" name="Picture 4" descr="https://ithelp.ithome.com.tw/upload/images/20171218/20107818pTudzlH4v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502377"/>
            <a:ext cx="782598" cy="10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6" name="Picture 6" descr="https://ithelp.ithome.com.tw/upload/images/20171218/20107818RaolZi4fG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05" y="2502377"/>
            <a:ext cx="818724" cy="10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8" name="Picture 8" descr="https://homepages.inf.ed.ac.uk/rbf/HIPR2/figs/logcont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684" y="4713690"/>
            <a:ext cx="1772631" cy="15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3.2.3 Band-Pass and Steerable Filters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Sobel operator is a simple approximation to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directional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oriented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filter, which can be obtained by smoothing with a 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Gaussian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(or some other filter) and then taking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directional derivative             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which is obtained by taking the dot product between the gradient field      and a unit direction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38</a:t>
            </a:fld>
            <a:endParaRPr lang="zh-TW" altLang="en-US"/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836" y="2996952"/>
            <a:ext cx="952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771" y="3848928"/>
            <a:ext cx="310133" cy="3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800847"/>
            <a:ext cx="2376535" cy="4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4122" y="4474492"/>
            <a:ext cx="63157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3.2.3 Band-Pass and Steerable Filters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smoothed directional derivative filter,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               is an example of a </a:t>
            </a:r>
            <a:r>
              <a:rPr lang="en-US" altLang="zh-TW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steerable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filter, since the value of an image convolved with       can be computed by first convolving with the pair of filters 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8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8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and then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steering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the filter by multiplying this gradient field with a unit vector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39</a:t>
            </a:fld>
            <a:endParaRPr lang="zh-TW" alt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34049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971600" y="2698196"/>
          <a:ext cx="1224136" cy="442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12" name="方程式" r:id="rId4" imgW="596880" imgH="215640" progId="Equation.3">
                  <p:embed/>
                </p:oleObj>
              </mc:Choice>
              <mc:Fallback>
                <p:oleObj name="方程式" r:id="rId4" imgW="59688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698196"/>
                        <a:ext cx="1224136" cy="4427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5796136" y="3104703"/>
          <a:ext cx="4159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13" name="方程式" r:id="rId6" imgW="203040" imgH="228600" progId="Equation.3">
                  <p:embed/>
                </p:oleObj>
              </mc:Choice>
              <mc:Fallback>
                <p:oleObj name="方程式" r:id="rId6" imgW="2030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104703"/>
                        <a:ext cx="415925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6111850" y="4437112"/>
          <a:ext cx="2603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14" name="方程式" r:id="rId8" imgW="126720" imgH="190440" progId="Equation.3">
                  <p:embed/>
                </p:oleObj>
              </mc:Choice>
              <mc:Fallback>
                <p:oleObj name="方程式" r:id="rId8" imgW="126720" imgH="19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50" y="4437112"/>
                        <a:ext cx="2603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249858" name="Picture 2" descr="「hsv spac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46138"/>
            <a:ext cx="6772275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Example of </a:t>
            </a:r>
            <a:r>
              <a:rPr lang="en-US" altLang="zh-TW" dirty="0" smtClean="0"/>
              <a:t>Steerable Filters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40</a:t>
            </a:fld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683568" y="4941168"/>
            <a:ext cx="5448953" cy="326907"/>
            <a:chOff x="755576" y="4941168"/>
            <a:chExt cx="5448953" cy="326907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576" y="4941168"/>
              <a:ext cx="4728873" cy="326907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4449" y="5003201"/>
              <a:ext cx="720080" cy="202839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715295" y="5258091"/>
            <a:ext cx="7038876" cy="511080"/>
            <a:chOff x="683568" y="5258339"/>
            <a:chExt cx="6991244" cy="498308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568" y="5258339"/>
              <a:ext cx="6991244" cy="264564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1600" y="5517232"/>
              <a:ext cx="6264696" cy="239415"/>
            </a:xfrm>
            <a:prstGeom prst="rect">
              <a:avLst/>
            </a:prstGeom>
          </p:spPr>
        </p:pic>
      </p:grpSp>
      <p:grpSp>
        <p:nvGrpSpPr>
          <p:cNvPr id="16" name="群組 15"/>
          <p:cNvGrpSpPr/>
          <p:nvPr/>
        </p:nvGrpSpPr>
        <p:grpSpPr>
          <a:xfrm>
            <a:off x="683568" y="5794965"/>
            <a:ext cx="3024336" cy="370339"/>
            <a:chOff x="1005505" y="5847383"/>
            <a:chExt cx="4923213" cy="552450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5505" y="5895008"/>
              <a:ext cx="2724150" cy="504825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7967" y="5847383"/>
              <a:ext cx="2190751" cy="552450"/>
            </a:xfrm>
            <a:prstGeom prst="rect">
              <a:avLst/>
            </a:prstGeom>
          </p:spPr>
        </p:pic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1744154"/>
            <a:ext cx="8210550" cy="2390775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1619672" y="39943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572000" y="39943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7620000" y="399595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696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Steerable Filters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61" y="1772816"/>
            <a:ext cx="8078612" cy="216024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452549" y="4288234"/>
            <a:ext cx="2642779" cy="390525"/>
            <a:chOff x="489061" y="4288234"/>
            <a:chExt cx="3434867" cy="390525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061" y="4288234"/>
              <a:ext cx="1333500" cy="39052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6528" y="4292996"/>
              <a:ext cx="2057400" cy="381000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61" y="4749413"/>
            <a:ext cx="8403419" cy="395289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502987" y="5321900"/>
            <a:ext cx="3204916" cy="428625"/>
            <a:chOff x="502987" y="5321900"/>
            <a:chExt cx="3650828" cy="428625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987" y="5321900"/>
              <a:ext cx="1019175" cy="428625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29690" y="5340950"/>
              <a:ext cx="2524125" cy="409575"/>
            </a:xfrm>
            <a:prstGeom prst="rect">
              <a:avLst/>
            </a:prstGeom>
          </p:spPr>
        </p:pic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061" y="5885644"/>
            <a:ext cx="7899363" cy="47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89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Summed Area Table (Integral Image)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find the summed area (integral) inside a rectangle[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] ×[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], we simply combine four samples from the summed area table,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42</a:t>
            </a:fld>
            <a:endParaRPr lang="zh-TW" altLang="en-US"/>
          </a:p>
        </p:txBody>
      </p:sp>
      <p:pic>
        <p:nvPicPr>
          <p:cNvPr id="190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28479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7124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437112"/>
            <a:ext cx="7981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235" y="764704"/>
            <a:ext cx="8673253" cy="457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6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 More Neighborhood Operators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45</a:t>
            </a:fld>
            <a:endParaRPr lang="zh-TW" altLang="en-US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97" y="1305644"/>
            <a:ext cx="82962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3.3.1 Non-Linear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Median filtering: selects the median value from each pixel’s neighborhood.</a:t>
            </a:r>
          </a:p>
          <a:p>
            <a:r>
              <a:rPr lang="el-GR" altLang="zh-TW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-trimmed mean: averages together all of the pixels except for the </a:t>
            </a:r>
            <a:r>
              <a:rPr lang="el-GR" altLang="zh-TW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fraction that are the smallest and the largest.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47</a:t>
            </a:fld>
            <a:endParaRPr lang="zh-TW" altLang="en-US"/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735737" cy="348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Bilateral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output pixel value depends on a weighted combination of neighboring pixel values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bilateral weight function, which is depends on the product of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domain kernel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and a data-dependent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range kernel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37804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85184"/>
            <a:ext cx="6937129" cy="78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70302" cy="562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3.1.1 Pixel Transforms (1/5)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en-US" altLang="zh-TW" sz="28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is in the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-dimensional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domain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of the functions (usually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= 2 for images) and the functions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and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operate over some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range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which can either be scalar or vector-valued, e.g., for color images or 2D motion.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For discrete images, the domain consists of a finite number of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pixel locations, 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), and we can write</a:t>
            </a:r>
            <a:endParaRPr lang="en-US" altLang="zh-TW" sz="28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99592" y="1557338"/>
          <a:ext cx="67627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0" name="方程式" r:id="rId4" imgW="2717640" imgH="228600" progId="Equation.3">
                  <p:embed/>
                </p:oleObj>
              </mc:Choice>
              <mc:Fallback>
                <p:oleObj name="方程式" r:id="rId4" imgW="27176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557338"/>
                        <a:ext cx="6762750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</a:t>
            </a:fld>
            <a:endParaRPr lang="zh-TW" alt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899592" y="4869160"/>
          <a:ext cx="30956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1" name="方程式" r:id="rId6" imgW="1244520" imgH="203040" progId="Equation.3">
                  <p:embed/>
                </p:oleObj>
              </mc:Choice>
              <mc:Fallback>
                <p:oleObj name="方程式" r:id="rId6" imgW="12445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869160"/>
                        <a:ext cx="30956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3.3.2 Morphology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Such images often occur after a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thresholding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operation,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We first convolve the binary image with a binary structuring element and then select a binary output value depending on the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thresholded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result of the convolution.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50</a:t>
            </a:fld>
            <a:endParaRPr lang="zh-TW" altLang="en-US"/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29797"/>
            <a:ext cx="2592288" cy="7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301208"/>
            <a:ext cx="1713731" cy="50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3.3.2 Morphology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count of the number of 1s inside each structuring element as it is scanned over the image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structuring element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the size of the structuring element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51</a:t>
            </a:fld>
            <a:endParaRPr lang="zh-TW" altLang="en-US"/>
          </a:p>
        </p:txBody>
      </p:sp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5328592" cy="271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13107"/>
              </p:ext>
            </p:extLst>
          </p:nvPr>
        </p:nvGraphicFramePr>
        <p:xfrm>
          <a:off x="4077473" y="1052735"/>
          <a:ext cx="1080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452083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9910011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684362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8923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9205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488793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138954"/>
              </p:ext>
            </p:extLst>
          </p:nvPr>
        </p:nvGraphicFramePr>
        <p:xfrm>
          <a:off x="1331640" y="686976"/>
          <a:ext cx="1800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0166172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268360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3917510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0105205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8929087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2116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598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903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5952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8013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90554"/>
              </p:ext>
            </p:extLst>
          </p:nvPr>
        </p:nvGraphicFramePr>
        <p:xfrm>
          <a:off x="6228184" y="686976"/>
          <a:ext cx="1800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0166172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268360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3917510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0105205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8929087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2116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598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903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5952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8013"/>
                  </a:ext>
                </a:extLst>
              </a:tr>
            </a:tbl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996" y="1391826"/>
            <a:ext cx="409575" cy="4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503044" y="146287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44" y="1462876"/>
                <a:ext cx="226024" cy="276999"/>
              </a:xfrm>
              <a:prstGeom prst="rect">
                <a:avLst/>
              </a:prstGeom>
              <a:blipFill>
                <a:blip r:embed="rId3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787249"/>
              </p:ext>
            </p:extLst>
          </p:nvPr>
        </p:nvGraphicFramePr>
        <p:xfrm>
          <a:off x="1331640" y="4005064"/>
          <a:ext cx="1800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0166172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268360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3917510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0105205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8929087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2116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598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903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5952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8013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948591"/>
              </p:ext>
            </p:extLst>
          </p:nvPr>
        </p:nvGraphicFramePr>
        <p:xfrm>
          <a:off x="6228184" y="4005064"/>
          <a:ext cx="1800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0166172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268360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3917510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0105205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8929087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2116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5981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903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5952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8013"/>
                  </a:ext>
                </a:extLst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6687454" y="6000757"/>
            <a:ext cx="881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Erosion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774079" y="5987018"/>
            <a:ext cx="91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Dilation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79662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3.3.2 Morphology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78" y="1600200"/>
            <a:ext cx="841412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3.3.3 Distance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City block or Manhattan distance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Euclidean distance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distance transform is then defined as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2543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4219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>
            <a:noAutofit/>
          </a:bodyPr>
          <a:lstStyle/>
          <a:p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During the forward pass, each non-zero pixel is replaced by the minimum of 1 + the distance of its north or west neighbor.</a:t>
            </a:r>
          </a:p>
          <a:p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During the backward pass, the same occurs.</a:t>
            </a:r>
            <a:endParaRPr lang="zh-TW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2739"/>
            <a:ext cx="8594706" cy="36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3.3.4 Connected Components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1638300"/>
            <a:ext cx="8258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3.3.4 Connected Components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area (number of pixels)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perimeter (number of boundary pixels)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centroid (average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values)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0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3.4 Fourier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>
              <a:hlinkClick r:id="rId2"/>
            </a:endParaRPr>
          </a:p>
          <a:p>
            <a:pPr marL="0" indent="0">
              <a:buNone/>
            </a:pPr>
            <a:endParaRPr lang="en-US" altLang="zh-TW" dirty="0">
              <a:hlinkClick r:id="rId2"/>
            </a:endParaRPr>
          </a:p>
          <a:p>
            <a:pPr marL="0" indent="0">
              <a:buNone/>
            </a:pPr>
            <a:endParaRPr lang="en-US" altLang="zh-TW" dirty="0" smtClean="0">
              <a:hlinkClick r:id="rId2"/>
            </a:endParaRPr>
          </a:p>
          <a:p>
            <a:pPr marL="0" indent="0">
              <a:buNone/>
            </a:pPr>
            <a:endParaRPr lang="en-US" altLang="zh-TW" dirty="0">
              <a:hlinkClick r:id="rId2"/>
            </a:endParaRPr>
          </a:p>
          <a:p>
            <a:pPr marL="0" indent="0">
              <a:buNone/>
            </a:pPr>
            <a:endParaRPr lang="en-US" altLang="zh-TW" dirty="0" smtClean="0">
              <a:hlinkClick r:id="rId2"/>
            </a:endParaRPr>
          </a:p>
          <a:p>
            <a:pPr marL="0" indent="0">
              <a:buNone/>
            </a:pPr>
            <a:endParaRPr lang="en-US" altLang="zh-TW" dirty="0">
              <a:hlinkClick r:id="rId2"/>
            </a:endParaRPr>
          </a:p>
          <a:p>
            <a:pPr marL="0" indent="0">
              <a:buNone/>
            </a:pPr>
            <a:endParaRPr lang="en-US" altLang="zh-TW" dirty="0" smtClean="0">
              <a:hlinkClick r:id="rId2"/>
            </a:endParaRPr>
          </a:p>
          <a:p>
            <a:pPr marL="0" indent="0">
              <a:buNone/>
            </a:pPr>
            <a:r>
              <a:rPr lang="zh-TW" altLang="en-US" sz="1400" dirty="0" smtClean="0">
                <a:hlinkClick r:id="rId2"/>
              </a:rPr>
              <a:t>相關連結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63" y="1342734"/>
            <a:ext cx="7335274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3.1.1 Pixel Transforms </a:t>
            </a:r>
            <a:r>
              <a:rPr lang="en-US" altLang="zh-TW" dirty="0" smtClean="0"/>
              <a:t>(2/5)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)+50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2936"/>
            <a:ext cx="3035917" cy="303591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52936"/>
            <a:ext cx="3035917" cy="303591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945592" y="6014710"/>
            <a:ext cx="79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before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78040" y="6028131"/>
            <a:ext cx="634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after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31453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3.4 Fourier Transforms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8" y="1600200"/>
            <a:ext cx="7337283" cy="4525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4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61</a:t>
            </a:fld>
            <a:endParaRPr lang="zh-TW" altLang="en-US"/>
          </a:p>
        </p:txBody>
      </p:sp>
      <p:pic>
        <p:nvPicPr>
          <p:cNvPr id="251906" name="Picture 2" descr="https://upload.wikimedia.org/wikipedia/commons/2/2b/Fourier_series_and_transfor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5976664" cy="478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7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23" y="3384078"/>
            <a:ext cx="381000" cy="4953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924944"/>
            <a:ext cx="394468" cy="41371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3.4 Fourier Transforms (1/5)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TW" alt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frequency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: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angular frequency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: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phase</a:t>
            </a: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the gain or magnitude of the filter</a:t>
            </a:r>
          </a:p>
          <a:p>
            <a:endParaRPr lang="en-US" altLang="zh-TW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578" y="1678931"/>
            <a:ext cx="5010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653136"/>
            <a:ext cx="4438384" cy="43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5157192"/>
            <a:ext cx="4038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6423" y="5877272"/>
            <a:ext cx="3857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62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05" y="1844824"/>
            <a:ext cx="2648320" cy="19528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0417" y="2879253"/>
            <a:ext cx="1524000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(2/5)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844824"/>
            <a:ext cx="7562850" cy="23431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929262"/>
            <a:ext cx="1247775" cy="3429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4929262"/>
            <a:ext cx="3076575" cy="37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(3/5)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Fourier transform is simply a tabulation of the magnitude and phase response at each frequency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Fourier transform pair: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Continuous domain: 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Discrete domain: 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2664296" cy="53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1440160" cy="52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379193"/>
            <a:ext cx="2181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5210" y="4941168"/>
            <a:ext cx="2266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(4/5)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Discrete Fourier Transform: O(</a:t>
            </a:r>
            <a:r>
              <a:rPr lang="en-US" altLang="zh-TW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i="1" baseline="30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Fast Fourier Transform: O(</a:t>
            </a:r>
            <a:r>
              <a:rPr lang="en-US" altLang="zh-TW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 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log</a:t>
            </a:r>
            <a:r>
              <a:rPr lang="en-US" altLang="zh-TW" i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(5/5)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16898"/>
            <a:ext cx="8780195" cy="486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3.4.1 Fourier Transform Pairs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6609"/>
            <a:ext cx="9144000" cy="446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016"/>
            <a:ext cx="9113490" cy="614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3.4 Fourier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use </a:t>
            </a:r>
            <a:r>
              <a:rPr lang="en-US" altLang="zh-TW" dirty="0"/>
              <a:t>Fourier </a:t>
            </a:r>
            <a:r>
              <a:rPr lang="en-US" altLang="zh-TW" dirty="0" smtClean="0"/>
              <a:t>Transforms to analyze what a given filter does to </a:t>
            </a:r>
            <a:r>
              <a:rPr lang="en-US" altLang="zh-TW" dirty="0" smtClean="0">
                <a:solidFill>
                  <a:srgbClr val="C00000"/>
                </a:solidFill>
              </a:rPr>
              <a:t>high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C00000"/>
                </a:solidFill>
              </a:rPr>
              <a:t>medium</a:t>
            </a:r>
            <a:r>
              <a:rPr lang="en-US" altLang="zh-TW" dirty="0" smtClean="0"/>
              <a:t>, and </a:t>
            </a:r>
            <a:r>
              <a:rPr lang="en-US" altLang="zh-TW" dirty="0" smtClean="0">
                <a:solidFill>
                  <a:srgbClr val="C00000"/>
                </a:solidFill>
              </a:rPr>
              <a:t>low</a:t>
            </a:r>
            <a:r>
              <a:rPr lang="en-US" altLang="zh-TW" dirty="0" smtClean="0"/>
              <a:t> frequencies.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98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3.1.1 Pixel Transforms (3/5)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Multiplication and addition with a constant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parameters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&gt; 0 and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are often called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bias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parameters.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bias and gain parameters can also be spatially varying.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898724" y="2205683"/>
          <a:ext cx="30972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2" name="方程式" r:id="rId4" imgW="1244520" imgH="203040" progId="Equation.3">
                  <p:embed/>
                </p:oleObj>
              </mc:Choice>
              <mc:Fallback>
                <p:oleObj name="方程式" r:id="rId4" imgW="12445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724" y="2205683"/>
                        <a:ext cx="309721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7</a:t>
            </a:fld>
            <a:endParaRPr lang="zh-TW" altLang="en-US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945952" y="4581128"/>
          <a:ext cx="42021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3" name="方程式" r:id="rId6" imgW="1688760" imgH="203040" progId="Equation.3">
                  <p:embed/>
                </p:oleObj>
              </mc:Choice>
              <mc:Fallback>
                <p:oleObj name="方程式" r:id="rId6" imgW="16887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952" y="4581128"/>
                        <a:ext cx="42021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70</a:t>
            </a:fld>
            <a:endParaRPr lang="zh-TW" altLang="en-US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226" y="0"/>
            <a:ext cx="6029922" cy="682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3.4.2 Two-Dimensional Fourier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Continuous domain: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Discrete domain: </a:t>
            </a:r>
          </a:p>
          <a:p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3283884" cy="56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5" y="2708920"/>
            <a:ext cx="495826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05064"/>
            <a:ext cx="451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Processing</a:t>
            </a:r>
            <a:endParaRPr lang="zh-TW" altLang="en-US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B10B6-A580-435C-A862-E69DBAF495F0}" type="slidenum">
              <a:rPr lang="zh-TW" altLang="en-US"/>
              <a:pPr>
                <a:defRPr/>
              </a:pPr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4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3.5 Pyramids and Wavelets</a:t>
            </a:r>
            <a:endParaRPr lang="zh-TW" altLang="en-US" dirty="0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457200" y="1613768"/>
            <a:ext cx="8229600" cy="1671216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may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to reduce the size of an image to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 up the execution of an algorithm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C8015-F6C2-4FE8-8851-A2FF94762A54}" type="slidenum">
              <a:rPr lang="zh-TW" altLang="en-US"/>
              <a:pPr>
                <a:defRPr/>
              </a:pPr>
              <a:t>73</a:t>
            </a:fld>
            <a:endParaRPr lang="zh-TW" altLang="en-US"/>
          </a:p>
        </p:txBody>
      </p:sp>
      <p:pic>
        <p:nvPicPr>
          <p:cNvPr id="250888" name="Picture 8" descr="「人臉偵測 檢測視窗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89850"/>
            <a:ext cx="4488210" cy="385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4" y="3481114"/>
            <a:ext cx="422511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3.5 Pyramids and Wavelets</a:t>
            </a:r>
            <a:endParaRPr lang="zh-TW" altLang="en-US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457200" y="1613768"/>
            <a:ext cx="8229600" cy="4925144"/>
          </a:xfrm>
        </p:spPr>
        <p:txBody>
          <a:bodyPr>
            <a:no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pyramid can also be very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helpful in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accelerating the search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an object by first finding a smaller instance of that object at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coarser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the pyramid and then looking for the full resolution object only in the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vicinity of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coarse-level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C8015-F6C2-4FE8-8851-A2FF94762A54}" type="slidenum">
              <a:rPr lang="zh-TW" altLang="en-US"/>
              <a:pPr>
                <a:defRPr/>
              </a:pPr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6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8713787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7ECE-EF02-46F2-B7E9-FD206F00DF36}" type="slidenum">
              <a:rPr lang="zh-TW" altLang="en-US"/>
              <a:pPr>
                <a:defRPr/>
              </a:pPr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9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cs typeface="Times New Roman" pitchFamily="18" charset="0"/>
              </a:rPr>
              <a:t>3.5.1 Interpolation (</a:t>
            </a:r>
            <a:r>
              <a:rPr lang="en-US" altLang="zh-TW" dirty="0" err="1" smtClean="0">
                <a:cs typeface="Times New Roman" pitchFamily="18" charset="0"/>
              </a:rPr>
              <a:t>Upsampling</a:t>
            </a:r>
            <a:r>
              <a:rPr lang="en-US" altLang="zh-TW" dirty="0" smtClean="0">
                <a:cs typeface="Times New Roman" pitchFamily="18" charset="0"/>
              </a:rPr>
              <a:t>)</a:t>
            </a:r>
            <a:endParaRPr lang="zh-TW" altLang="en-US" dirty="0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Interpolation can be used to increase the resolution of an image.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	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upsampling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rate.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852738"/>
            <a:ext cx="45053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712FC-98F3-4540-BFBE-59212D9232E6}" type="slidenum">
              <a:rPr lang="zh-TW" altLang="en-US"/>
              <a:pPr>
                <a:defRPr/>
              </a:pPr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4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84518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12820-6CC9-4DC2-AC38-B3BA89A53719}" type="slidenum">
              <a:rPr lang="zh-TW" altLang="en-US"/>
              <a:pPr>
                <a:defRPr/>
              </a:pPr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Bilinear Interpolation</a:t>
            </a:r>
            <a:endParaRPr lang="zh-TW" altLang="en-US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3316" name="Picture 2" descr="http://upload.wikimedia.org/wikipedia/commons/e/e7/Bilinear_interpol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295400"/>
            <a:ext cx="554513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F7A2E-975F-467C-B54D-A42F10ADF850}" type="slidenum">
              <a:rPr lang="zh-TW" altLang="en-US"/>
              <a:pPr>
                <a:defRPr/>
              </a:pPr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6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Cubic Interpolation</a:t>
            </a:r>
            <a:endParaRPr lang="zh-TW" altLang="en-US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Bicubic interpolation</a:t>
            </a:r>
          </a:p>
          <a:p>
            <a:pPr lvl="1"/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Is an extension of cubic interpolation for interpolating data points on a two dimensional regular grid.</a:t>
            </a:r>
          </a:p>
          <a:p>
            <a:pPr lvl="1"/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The interpolated surface is smoother than corresponding surfaces obtained by bilinear interpolation.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00213"/>
            <a:ext cx="73691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761B5-4CAF-4BDA-89F9-65A0AC4C81AF}" type="slidenum">
              <a:rPr lang="zh-TW" altLang="en-US"/>
              <a:pPr>
                <a:defRPr/>
              </a:pPr>
              <a:t>79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17" y="5393691"/>
            <a:ext cx="2229166" cy="13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3.1.1 Pixel Transforms (4/5)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Multiplicative gain is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operation</a:t>
            </a:r>
          </a:p>
          <a:p>
            <a:pPr marL="0" indent="0"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Non-linear transform: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gamma correction</a:t>
            </a:r>
            <a:endParaRPr lang="zh-TW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956997"/>
              </p:ext>
            </p:extLst>
          </p:nvPr>
        </p:nvGraphicFramePr>
        <p:xfrm>
          <a:off x="912614" y="2060848"/>
          <a:ext cx="42354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75" name="方程式" r:id="rId4" imgW="1701720" imgH="228600" progId="Equation.3">
                  <p:embed/>
                </p:oleObj>
              </mc:Choice>
              <mc:Fallback>
                <p:oleObj name="方程式" r:id="rId4" imgW="1701720" imgH="228600" progId="Equation.3">
                  <p:embed/>
                  <p:pic>
                    <p:nvPicPr>
                      <p:cNvPr id="768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614" y="2060848"/>
                        <a:ext cx="42354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38" y="3863181"/>
            <a:ext cx="6609524" cy="271428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615" y="3066574"/>
            <a:ext cx="2867298" cy="6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5" name="內容版面配置區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3200" y="4301421"/>
            <a:ext cx="438150" cy="28575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292C0-DEC8-486F-B454-0DAF44BCD272}" type="slidenum">
              <a:rPr lang="zh-TW" altLang="en-US"/>
              <a:pPr>
                <a:defRPr/>
              </a:pPr>
              <a:t>80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47" y="4899780"/>
            <a:ext cx="6143625" cy="3143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5327234"/>
            <a:ext cx="1343025" cy="3429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" y="768383"/>
            <a:ext cx="4429125" cy="381952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971" y="806124"/>
            <a:ext cx="4400550" cy="33528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9440" y="5783263"/>
            <a:ext cx="1371600" cy="31432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6753" y="5783263"/>
            <a:ext cx="14287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3.5.2 Decimation (Downsampling)</a:t>
            </a:r>
            <a:endParaRPr lang="zh-TW" altLang="en-US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Decimation is required to reduce the resolution.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To perform decimation, we first convolve the image with a low-pass filter (to avoid aliasing) and then keep every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sample.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): smoothing kernel</a:t>
            </a:r>
          </a:p>
          <a:p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860800"/>
            <a:ext cx="54721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B85D5-AEA6-4539-A85E-1CAA0EE6B258}" type="slidenum">
              <a:rPr lang="zh-TW" altLang="en-US"/>
              <a:pPr>
                <a:defRPr/>
              </a:pPr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4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85455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CF768-9761-47DE-9067-1260E6BB3925}" type="slidenum">
              <a:rPr lang="zh-TW" altLang="en-US"/>
              <a:pPr>
                <a:defRPr/>
              </a:pPr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3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4359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3.5.3 Multi-Resolution Representations</a:t>
            </a: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To construct the pyramid, we first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blur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subsample the original image by a factor of two and store this in the next level of the pyramid.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9061D-D072-437C-B1EB-E9B0B383C288}" type="slidenum">
              <a:rPr lang="zh-TW" altLang="en-US"/>
              <a:pPr>
                <a:defRPr/>
              </a:pPr>
              <a:t>83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73624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Gaussian Pyramid</a:t>
            </a:r>
            <a:endParaRPr lang="zh-TW" altLang="en-US" dirty="0" smtClean="0"/>
          </a:p>
        </p:txBody>
      </p:sp>
      <p:sp>
        <p:nvSpPr>
          <p:cNvPr id="102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technique involves creating a series of images which are weighted down using a Gaussian average and scaled down.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Five-tap kernel: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531" y="3854580"/>
            <a:ext cx="3333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869602"/>
              </p:ext>
            </p:extLst>
          </p:nvPr>
        </p:nvGraphicFramePr>
        <p:xfrm>
          <a:off x="4510087" y="3789494"/>
          <a:ext cx="204311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76" name="方程式" r:id="rId4" imgW="1015920" imgH="393480" progId="Equation.3">
                  <p:embed/>
                </p:oleObj>
              </mc:Choice>
              <mc:Fallback>
                <p:oleObj name="方程式" r:id="rId4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7" y="3789494"/>
                        <a:ext cx="2043113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1DC58-4C21-4503-9574-995C222CAB68}" type="slidenum">
              <a:rPr lang="zh-TW" altLang="en-US"/>
              <a:pPr>
                <a:defRPr/>
              </a:pPr>
              <a:t>84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732240" y="3990818"/>
            <a:ext cx="219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0.3~0.6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718488"/>
              </p:ext>
            </p:extLst>
          </p:nvPr>
        </p:nvGraphicFramePr>
        <p:xfrm>
          <a:off x="948531" y="4829455"/>
          <a:ext cx="724693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77" name="方程式" r:id="rId6" imgW="3149280" imgH="393480" progId="Equation.3">
                  <p:embed/>
                </p:oleObj>
              </mc:Choice>
              <mc:Fallback>
                <p:oleObj name="方程式" r:id="rId6" imgW="3149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531" y="4829455"/>
                        <a:ext cx="724693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8531" y="5737505"/>
            <a:ext cx="32400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8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3C98E-961B-4779-AE0D-E2E3DAC2F486}" type="slidenum">
              <a:rPr lang="zh-TW" altLang="en-US"/>
              <a:pPr>
                <a:defRPr/>
              </a:pPr>
              <a:t>85</a:t>
            </a:fld>
            <a:endParaRPr lang="zh-TW" altLang="en-US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5175"/>
            <a:ext cx="8959850" cy="441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01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3.5.4 Wavelets</a:t>
            </a:r>
            <a:endParaRPr lang="zh-TW" altLang="en-US" dirty="0" smtClean="0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>
            <a:normAutofit fontScale="92500"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Two-dimensional wavelets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high-pass filter followed by decimation keeps 3/4 of the original pixels, while 1/4 of the low-frequency coefficients are passed on to the next stage for further analysis.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resulting three wavelet images are called the high–high (HH), high–low (HL), and low–high (LH) images.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HL and LH images accentuate the horizontal and vertical edges and gradients, while the HH image contains the less frequently occurring mixed derivatives.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26596-0B59-47B6-B963-4003D29B471D}" type="slidenum">
              <a:rPr lang="zh-TW" altLang="en-US"/>
              <a:pPr>
                <a:defRPr/>
              </a:pPr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3.5.4 Wavelets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" y="1428916"/>
            <a:ext cx="9092803" cy="520964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44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3.5.4 Wavelets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88</a:t>
            </a:fld>
            <a:endParaRPr lang="zh-TW" altLang="en-US"/>
          </a:p>
        </p:txBody>
      </p:sp>
      <p:pic>
        <p:nvPicPr>
          <p:cNvPr id="249858" name="Picture 2" descr="https://upload.wikimedia.org/wikipedia/commons/thumb/e/e0/Jpeg2000_2-level_wavelet_transform-lichtenstein.png/300px-Jpeg2000_2-level_wavelet_transform-lichtenstei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5" y="1315454"/>
            <a:ext cx="551723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724128" y="6186355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https://www.youtube.com/watch?v=f1AzPyGl7kI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22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Blending</a:t>
            </a:r>
            <a:endParaRPr lang="zh-TW" altLang="en-US" smtClean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662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268413"/>
            <a:ext cx="6737350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C2CF7-D5E9-4A18-A135-E81932F53631}" type="slidenum">
              <a:rPr lang="zh-TW" altLang="en-US"/>
              <a:pPr>
                <a:defRPr/>
              </a:pPr>
              <a:t>89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2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3.1.1 Pixel Transforms (5/5)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Dyadic (two-input) operator is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linear blend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operator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6" y="3384624"/>
            <a:ext cx="3014954" cy="3014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91680" y="6399578"/>
                <a:ext cx="988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6399578"/>
                <a:ext cx="98834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84624"/>
            <a:ext cx="3014954" cy="3014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441287" y="6397474"/>
                <a:ext cx="924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altLang="zh-TW" dirty="0" smtClean="0"/>
                  <a:t>2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287" y="6397474"/>
                <a:ext cx="924227" cy="369332"/>
              </a:xfrm>
              <a:prstGeom prst="rect">
                <a:avLst/>
              </a:prstGeom>
              <a:blipFill>
                <a:blip r:embed="rId9"/>
                <a:stretch>
                  <a:fillRect t="-8197" r="-463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133597"/>
            <a:ext cx="883799" cy="883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394046" y="3014552"/>
                <a:ext cx="5682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046" y="3014552"/>
                <a:ext cx="568297" cy="276999"/>
              </a:xfrm>
              <a:prstGeom prst="rect">
                <a:avLst/>
              </a:prstGeom>
              <a:blipFill>
                <a:blip r:embed="rId11"/>
                <a:stretch>
                  <a:fillRect l="-13978" t="-4444" r="-15054" b="-3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22" y="2133597"/>
            <a:ext cx="880955" cy="880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269604" y="2982226"/>
                <a:ext cx="5682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604" y="2982226"/>
                <a:ext cx="568297" cy="276999"/>
              </a:xfrm>
              <a:prstGeom prst="rect">
                <a:avLst/>
              </a:prstGeom>
              <a:blipFill>
                <a:blip r:embed="rId13"/>
                <a:stretch>
                  <a:fillRect l="-14894" t="-2174" r="-13830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7438" y="2636911"/>
            <a:ext cx="5012666" cy="523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"/>
            <a:ext cx="5365750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1A131-01E3-45A9-B231-5530C032E9A2}" type="slidenum">
              <a:rPr lang="zh-TW" altLang="en-US"/>
              <a:pPr>
                <a:defRPr/>
              </a:pPr>
              <a:t>90</a:t>
            </a:fld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5076056" y="832406"/>
            <a:ext cx="4067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key point is low-frequency color variations between the red apple and the orange are smoothly blended, while the higher-frequency textures on each fruit are blended more quickly to avoid “</a:t>
            </a:r>
            <a:r>
              <a:rPr lang="en-US" altLang="zh-TW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ghoasting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effects when two textures are overlaid.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91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0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3.6 Geometric Transformations</a:t>
            </a:r>
            <a:endParaRPr lang="zh-TW" altLang="en-US" smtClean="0"/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3724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80B49-A0B1-4ABD-B07C-C367CE07E6B9}" type="slidenum">
              <a:rPr lang="zh-TW" altLang="en-US"/>
              <a:pPr>
                <a:defRPr/>
              </a:pPr>
              <a:t>92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7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3.6.1 Parametric Transformations</a:t>
            </a:r>
            <a:endParaRPr lang="zh-TW" altLang="en-US" smtClean="0"/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Parametric transformations apply a global deformation to an image, where the behavior of the transformation is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controlled by a small number of parameters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CDEEC-5EC9-4C52-A6F1-2D1EDB713D01}" type="slidenum">
              <a:rPr lang="zh-TW" altLang="en-US"/>
              <a:pPr>
                <a:defRPr/>
              </a:pPr>
              <a:t>93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3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3.6.1 Parametric Transformations</a:t>
            </a:r>
            <a:endParaRPr lang="zh-TW" altLang="en-US" smtClean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85153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BDFDF-9983-4766-9F03-0D52EEADE241}" type="slidenum">
              <a:rPr lang="zh-TW" altLang="en-US"/>
              <a:pPr>
                <a:defRPr/>
              </a:pPr>
              <a:t>94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5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Forward Warping</a:t>
            </a:r>
            <a:endParaRPr lang="zh-TW" altLang="en-US" smtClean="0"/>
          </a:p>
        </p:txBody>
      </p:sp>
      <p:sp>
        <p:nvSpPr>
          <p:cNvPr id="307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process of copying a pixel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to a location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is not well defined when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has a non-integer value.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You can round the value of       to the nearest integer coordinate and copy the pixel there, but the resulting image has severe aliasing and pixels that jump around a lot when animating the transformation.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second major problem with forward warping is the appearance of cracks and holes, especially when magnifying an image.</a:t>
            </a:r>
            <a:endParaRPr lang="zh-TW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766570" y="1628775"/>
          <a:ext cx="4778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2" name="方程式" r:id="rId3" imgW="177480" imgH="177480" progId="Equation.3">
                  <p:embed/>
                </p:oleObj>
              </mc:Choice>
              <mc:Fallback>
                <p:oleObj name="方程式" r:id="rId3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570" y="1628775"/>
                        <a:ext cx="4778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047F2-80B6-4A2F-8E18-8C8194F43BAC}" type="slidenum">
              <a:rPr lang="zh-TW" altLang="en-US"/>
              <a:pPr>
                <a:defRPr/>
              </a:pPr>
              <a:t>95</a:t>
            </a:fld>
            <a:endParaRPr lang="zh-TW" alt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670425" y="2060575"/>
          <a:ext cx="4778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3" name="方程式" r:id="rId5" imgW="177480" imgH="177480" progId="Equation.3">
                  <p:embed/>
                </p:oleObj>
              </mc:Choice>
              <mc:Fallback>
                <p:oleObj name="方程式" r:id="rId5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25" y="2060575"/>
                        <a:ext cx="4778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787900" y="2565400"/>
          <a:ext cx="4778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4" name="方程式" r:id="rId6" imgW="177480" imgH="177480" progId="Equation.3">
                  <p:embed/>
                </p:oleObj>
              </mc:Choice>
              <mc:Fallback>
                <p:oleObj name="方程式" r:id="rId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565400"/>
                        <a:ext cx="4778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0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80962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475038"/>
            <a:ext cx="82105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116AF-9908-4A17-9F28-B1A65C14C5E4}" type="slidenum">
              <a:rPr lang="zh-TW" altLang="en-US"/>
              <a:pPr>
                <a:defRPr/>
              </a:pPr>
              <a:t>96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Inverse Warping</a:t>
            </a:r>
            <a:endParaRPr lang="zh-TW" altLang="en-US" smtClean="0"/>
          </a:p>
        </p:txBody>
      </p:sp>
      <p:sp>
        <p:nvSpPr>
          <p:cNvPr id="41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     is (presumably) defined for all pixels in 	, we no longer have holes.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      can simply be computed as the inverse of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fact, all of the parametric transforms listed in Table 3.5 have closed form solutions for the inverse transform: simply take the inverse of the 3</a:t>
            </a:r>
            <a:r>
              <a:rPr lang="zh-TW" altLang="zh-TW" sz="2800" dirty="0" smtClean="0"/>
              <a:t>×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3 matrix specifying the transform.</a:t>
            </a:r>
          </a:p>
          <a:p>
            <a:pPr>
              <a:buFont typeface="Arial" charset="0"/>
              <a:buNone/>
            </a:pP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42950" y="1628775"/>
          <a:ext cx="7683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32" name="方程式" r:id="rId3" imgW="355320" imgH="241200" progId="Equation.3">
                  <p:embed/>
                </p:oleObj>
              </mc:Choice>
              <mc:Fallback>
                <p:oleObj name="方程式" r:id="rId3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628775"/>
                        <a:ext cx="7683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130876" y="1628800"/>
          <a:ext cx="8255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33" name="方程式" r:id="rId5" imgW="380880" imgH="203040" progId="Equation.3">
                  <p:embed/>
                </p:oleObj>
              </mc:Choice>
              <mc:Fallback>
                <p:oleObj name="方程式" r:id="rId5" imgW="380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0876" y="1628800"/>
                        <a:ext cx="8255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976514"/>
              </p:ext>
            </p:extLst>
          </p:nvPr>
        </p:nvGraphicFramePr>
        <p:xfrm>
          <a:off x="7543626" y="2628900"/>
          <a:ext cx="7127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34" name="方程式" r:id="rId7" imgW="330120" imgH="203040" progId="Equation.3">
                  <p:embed/>
                </p:oleObj>
              </mc:Choice>
              <mc:Fallback>
                <p:oleObj name="方程式" r:id="rId7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626" y="2628900"/>
                        <a:ext cx="712788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6C737-4131-463F-9217-3A213D0A373B}" type="slidenum">
              <a:rPr lang="zh-TW" altLang="en-US"/>
              <a:pPr>
                <a:defRPr/>
              </a:pPr>
              <a:t>97</a:t>
            </a:fld>
            <a:endParaRPr lang="zh-TW" altLang="en-US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755650" y="2547938"/>
          <a:ext cx="7683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35" name="方程式" r:id="rId9" imgW="355320" imgH="241200" progId="Equation.3">
                  <p:embed/>
                </p:oleObj>
              </mc:Choice>
              <mc:Fallback>
                <p:oleObj name="方程式" r:id="rId9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47938"/>
                        <a:ext cx="7683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2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404813"/>
            <a:ext cx="8983662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22E52-6330-4C8D-AC0D-4D9F3CAD4668}" type="slidenum">
              <a:rPr lang="zh-TW" altLang="en-US"/>
              <a:pPr>
                <a:defRPr/>
              </a:pPr>
              <a:t>98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8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3.6.2 Mesh-Based Warping (1/3)</a:t>
            </a:r>
            <a:endParaRPr lang="zh-TW" altLang="en-US" smtClean="0"/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While parametric transforms specified by a small number of global parameters have many uses,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deformations with more degrees of freedom are often required.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Different amounts of motion are required in different parts of the image.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65C61-5002-4ADE-AD06-8871BFBE6DA7}" type="slidenum">
              <a:rPr lang="zh-TW" altLang="en-US"/>
              <a:pPr>
                <a:defRPr/>
              </a:pPr>
              <a:t>99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6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10103</TotalTime>
  <Words>2888</Words>
  <Application>Microsoft Office PowerPoint</Application>
  <PresentationFormat>如螢幕大小 (4:3)</PresentationFormat>
  <Paragraphs>581</Paragraphs>
  <Slides>114</Slides>
  <Notes>24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114</vt:i4>
      </vt:variant>
    </vt:vector>
  </HeadingPairs>
  <TitlesOfParts>
    <vt:vector size="123" baseType="lpstr">
      <vt:lpstr>新細明體</vt:lpstr>
      <vt:lpstr>標楷體</vt:lpstr>
      <vt:lpstr>Arial</vt:lpstr>
      <vt:lpstr>Calibri</vt:lpstr>
      <vt:lpstr>Cambria Math</vt:lpstr>
      <vt:lpstr>Tahoma</vt:lpstr>
      <vt:lpstr>Times New Roman</vt:lpstr>
      <vt:lpstr>Office 佈景主題</vt:lpstr>
      <vt:lpstr>方程式</vt:lpstr>
      <vt:lpstr>Advanced Computer Vision </vt:lpstr>
      <vt:lpstr>Image Processing</vt:lpstr>
      <vt:lpstr>PowerPoint 簡報</vt:lpstr>
      <vt:lpstr>PowerPoint 簡報</vt:lpstr>
      <vt:lpstr>3.1.1 Pixel Transforms (1/5)</vt:lpstr>
      <vt:lpstr>3.1.1 Pixel Transforms (2/5)</vt:lpstr>
      <vt:lpstr>3.1.1 Pixel Transforms (3/5)</vt:lpstr>
      <vt:lpstr>3.1.1 Pixel Transforms (4/5)</vt:lpstr>
      <vt:lpstr>3.1.1 Pixel Transforms (5/5)</vt:lpstr>
      <vt:lpstr>3.1.2 Color Transforms</vt:lpstr>
      <vt:lpstr>3.1.3 Compositing and Matting (1/4)</vt:lpstr>
      <vt:lpstr>3.1.3 Compositing and Matting (2/4)</vt:lpstr>
      <vt:lpstr>3.1.3 Compositing and Matting (3/4)</vt:lpstr>
      <vt:lpstr>3.1.3 Compositing and Matting (4/4)</vt:lpstr>
      <vt:lpstr>3.1.4 Histogram Equalization</vt:lpstr>
      <vt:lpstr>PowerPoint 簡報</vt:lpstr>
      <vt:lpstr>Locally Adaptive Histogram Equalization (1/4)</vt:lpstr>
      <vt:lpstr>PowerPoint 簡報</vt:lpstr>
      <vt:lpstr>Locally Adaptive Histogram Equalization (2/4)</vt:lpstr>
      <vt:lpstr>Locally Adaptive Histogram Equalization (3/4)</vt:lpstr>
      <vt:lpstr>PowerPoint 簡報</vt:lpstr>
      <vt:lpstr>PowerPoint 簡報</vt:lpstr>
      <vt:lpstr>PowerPoint 簡報</vt:lpstr>
      <vt:lpstr>Image Processing</vt:lpstr>
      <vt:lpstr>PowerPoint 簡報</vt:lpstr>
      <vt:lpstr>3.2 Linear Filtering</vt:lpstr>
      <vt:lpstr>PowerPoint 簡報</vt:lpstr>
      <vt:lpstr>PowerPoint 簡報</vt:lpstr>
      <vt:lpstr>PowerPoint 簡報</vt:lpstr>
      <vt:lpstr>PowerPoint 簡報</vt:lpstr>
      <vt:lpstr>Padding (Border Effects)</vt:lpstr>
      <vt:lpstr>PowerPoint 簡報</vt:lpstr>
      <vt:lpstr>3.2.1 Separable Filtering (1/2)</vt:lpstr>
      <vt:lpstr>3.2.1 Separable Filtering (2/2)</vt:lpstr>
      <vt:lpstr>3.2.2 Examples of Linear Filtering</vt:lpstr>
      <vt:lpstr>PowerPoint 簡報</vt:lpstr>
      <vt:lpstr>3.2.3 Band-Pass and Steerable Filters (1/3)</vt:lpstr>
      <vt:lpstr>3.2.3 Band-Pass and Steerable Filters (2/3)</vt:lpstr>
      <vt:lpstr>3.2.3 Band-Pass and Steerable Filters (3/3)</vt:lpstr>
      <vt:lpstr>Example of Steerable Filters</vt:lpstr>
      <vt:lpstr>Example of Steerable Filters</vt:lpstr>
      <vt:lpstr>Summed Area Table (Integral Image)</vt:lpstr>
      <vt:lpstr>PowerPoint 簡報</vt:lpstr>
      <vt:lpstr>Image Processing</vt:lpstr>
      <vt:lpstr>3.3 More Neighborhood Operators</vt:lpstr>
      <vt:lpstr>3.3.1 Non-Linear Filtering</vt:lpstr>
      <vt:lpstr>PowerPoint 簡報</vt:lpstr>
      <vt:lpstr>Bilateral Filtering</vt:lpstr>
      <vt:lpstr>PowerPoint 簡報</vt:lpstr>
      <vt:lpstr>3.3.2 Morphology (1/3)</vt:lpstr>
      <vt:lpstr>3.3.2 Morphology (2/3)</vt:lpstr>
      <vt:lpstr>PowerPoint 簡報</vt:lpstr>
      <vt:lpstr>3.3.2 Morphology (3/3)</vt:lpstr>
      <vt:lpstr>3.3.3 Distance Transforms</vt:lpstr>
      <vt:lpstr>PowerPoint 簡報</vt:lpstr>
      <vt:lpstr>3.3.4 Connected Components (1/2)</vt:lpstr>
      <vt:lpstr>3.3.4 Connected Components (2/2)</vt:lpstr>
      <vt:lpstr>Image Processing</vt:lpstr>
      <vt:lpstr>3.4 Fourier Transforms</vt:lpstr>
      <vt:lpstr>3.4 Fourier Transforms</vt:lpstr>
      <vt:lpstr>PowerPoint 簡報</vt:lpstr>
      <vt:lpstr>3.4 Fourier Transforms (1/5)</vt:lpstr>
      <vt:lpstr>3.4 Fourier Transforms (2/5)</vt:lpstr>
      <vt:lpstr>3.4 Fourier Transforms (3/5)</vt:lpstr>
      <vt:lpstr>3.4 Fourier Transforms (4/5)</vt:lpstr>
      <vt:lpstr>3.4 Fourier Transforms (5/5)</vt:lpstr>
      <vt:lpstr>3.4.1 Fourier Transform Pairs</vt:lpstr>
      <vt:lpstr>PowerPoint 簡報</vt:lpstr>
      <vt:lpstr>3.4 Fourier Transforms</vt:lpstr>
      <vt:lpstr>PowerPoint 簡報</vt:lpstr>
      <vt:lpstr>3.4.2 Two-Dimensional Fourier Transforms</vt:lpstr>
      <vt:lpstr>Image Processing</vt:lpstr>
      <vt:lpstr>3.5 Pyramids and Wavelets</vt:lpstr>
      <vt:lpstr>3.5 Pyramids and Wavelets</vt:lpstr>
      <vt:lpstr>PowerPoint 簡報</vt:lpstr>
      <vt:lpstr>3.5.1 Interpolation (Upsampling)</vt:lpstr>
      <vt:lpstr>PowerPoint 簡報</vt:lpstr>
      <vt:lpstr>Bilinear Interpolation</vt:lpstr>
      <vt:lpstr>Cubic Interpolation</vt:lpstr>
      <vt:lpstr>PowerPoint 簡報</vt:lpstr>
      <vt:lpstr>3.5.2 Decimation (Downsampling)</vt:lpstr>
      <vt:lpstr>PowerPoint 簡報</vt:lpstr>
      <vt:lpstr>3.5.3 Multi-Resolution Representations</vt:lpstr>
      <vt:lpstr>Gaussian Pyramid</vt:lpstr>
      <vt:lpstr>PowerPoint 簡報</vt:lpstr>
      <vt:lpstr>3.5.4 Wavelets</vt:lpstr>
      <vt:lpstr>3.5.4 Wavelets</vt:lpstr>
      <vt:lpstr>3.5.4 Wavelets</vt:lpstr>
      <vt:lpstr>Image Blending</vt:lpstr>
      <vt:lpstr>PowerPoint 簡報</vt:lpstr>
      <vt:lpstr>Image Processing</vt:lpstr>
      <vt:lpstr>3.6 Geometric Transformations</vt:lpstr>
      <vt:lpstr>3.6.1 Parametric Transformations</vt:lpstr>
      <vt:lpstr>3.6.1 Parametric Transformations</vt:lpstr>
      <vt:lpstr>Forward Warping</vt:lpstr>
      <vt:lpstr>PowerPoint 簡報</vt:lpstr>
      <vt:lpstr>Inverse Warping</vt:lpstr>
      <vt:lpstr>PowerPoint 簡報</vt:lpstr>
      <vt:lpstr>3.6.2 Mesh-Based Warping (1/3)</vt:lpstr>
      <vt:lpstr>3.6.2 Mesh-Based Warping (2/3)</vt:lpstr>
      <vt:lpstr>3.6.2 Mesh-Based Warping (3/3)</vt:lpstr>
      <vt:lpstr>PowerPoint 簡報</vt:lpstr>
      <vt:lpstr>PowerPoint 簡報</vt:lpstr>
      <vt:lpstr>PowerPoint 簡報</vt:lpstr>
      <vt:lpstr>Image Processing</vt:lpstr>
      <vt:lpstr>3.7.1 Regularization (1/6) </vt:lpstr>
      <vt:lpstr>3.7.1 Regularization (2/6)</vt:lpstr>
      <vt:lpstr>Ill-conditioned System</vt:lpstr>
      <vt:lpstr>3.7.1 Regularization (3/6)</vt:lpstr>
      <vt:lpstr>3.7.1 Regularization (4/6)</vt:lpstr>
      <vt:lpstr>3.7.1 Regularization (5/6)</vt:lpstr>
      <vt:lpstr>3.7.1 Regularization (6/6)</vt:lpstr>
      <vt:lpstr>Term Project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Vision</dc:title>
  <dc:creator>karen</dc:creator>
  <cp:lastModifiedBy>Ding</cp:lastModifiedBy>
  <cp:revision>472</cp:revision>
  <dcterms:created xsi:type="dcterms:W3CDTF">2011-01-31T07:36:26Z</dcterms:created>
  <dcterms:modified xsi:type="dcterms:W3CDTF">2019-03-05T04:14:51Z</dcterms:modified>
</cp:coreProperties>
</file>