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256" r:id="rId2"/>
    <p:sldId id="299" r:id="rId3"/>
    <p:sldId id="405" r:id="rId4"/>
    <p:sldId id="257" r:id="rId5"/>
    <p:sldId id="300" r:id="rId6"/>
    <p:sldId id="324" r:id="rId7"/>
    <p:sldId id="325" r:id="rId8"/>
    <p:sldId id="407" r:id="rId9"/>
    <p:sldId id="408" r:id="rId10"/>
    <p:sldId id="327" r:id="rId11"/>
    <p:sldId id="328" r:id="rId12"/>
    <p:sldId id="329" r:id="rId13"/>
    <p:sldId id="326" r:id="rId14"/>
    <p:sldId id="330" r:id="rId15"/>
    <p:sldId id="426" r:id="rId16"/>
    <p:sldId id="409" r:id="rId17"/>
    <p:sldId id="410" r:id="rId18"/>
    <p:sldId id="411" r:id="rId19"/>
    <p:sldId id="331" r:id="rId20"/>
    <p:sldId id="493" r:id="rId21"/>
    <p:sldId id="413" r:id="rId22"/>
    <p:sldId id="301" r:id="rId23"/>
    <p:sldId id="302" r:id="rId24"/>
    <p:sldId id="332" r:id="rId25"/>
    <p:sldId id="333" r:id="rId26"/>
    <p:sldId id="342" r:id="rId27"/>
    <p:sldId id="414" r:id="rId28"/>
    <p:sldId id="415" r:id="rId29"/>
    <p:sldId id="416" r:id="rId30"/>
    <p:sldId id="343" r:id="rId31"/>
    <p:sldId id="417" r:id="rId32"/>
    <p:sldId id="418" r:id="rId33"/>
    <p:sldId id="419" r:id="rId34"/>
    <p:sldId id="420" r:id="rId35"/>
    <p:sldId id="344" r:id="rId36"/>
    <p:sldId id="346" r:id="rId37"/>
    <p:sldId id="345" r:id="rId38"/>
    <p:sldId id="494" r:id="rId39"/>
    <p:sldId id="421" r:id="rId40"/>
    <p:sldId id="303" r:id="rId41"/>
    <p:sldId id="422" r:id="rId42"/>
    <p:sldId id="337" r:id="rId43"/>
    <p:sldId id="335" r:id="rId44"/>
    <p:sldId id="425" r:id="rId45"/>
    <p:sldId id="424" r:id="rId46"/>
    <p:sldId id="336" r:id="rId47"/>
    <p:sldId id="338" r:id="rId48"/>
    <p:sldId id="339" r:id="rId49"/>
    <p:sldId id="340" r:id="rId50"/>
    <p:sldId id="341" r:id="rId51"/>
    <p:sldId id="495" r:id="rId52"/>
    <p:sldId id="304" r:id="rId53"/>
    <p:sldId id="305" r:id="rId54"/>
    <p:sldId id="354" r:id="rId55"/>
    <p:sldId id="355" r:id="rId56"/>
    <p:sldId id="356" r:id="rId57"/>
    <p:sldId id="357" r:id="rId58"/>
    <p:sldId id="358" r:id="rId59"/>
    <p:sldId id="427" r:id="rId60"/>
    <p:sldId id="359" r:id="rId61"/>
    <p:sldId id="360" r:id="rId62"/>
    <p:sldId id="428" r:id="rId63"/>
    <p:sldId id="430" r:id="rId64"/>
    <p:sldId id="431" r:id="rId65"/>
    <p:sldId id="498" r:id="rId66"/>
    <p:sldId id="432" r:id="rId67"/>
    <p:sldId id="433" r:id="rId68"/>
    <p:sldId id="434" r:id="rId69"/>
    <p:sldId id="435" r:id="rId70"/>
    <p:sldId id="436" r:id="rId71"/>
    <p:sldId id="437" r:id="rId72"/>
    <p:sldId id="438" r:id="rId73"/>
    <p:sldId id="439" r:id="rId74"/>
    <p:sldId id="440" r:id="rId75"/>
    <p:sldId id="441" r:id="rId76"/>
    <p:sldId id="443" r:id="rId77"/>
    <p:sldId id="444" r:id="rId78"/>
    <p:sldId id="446" r:id="rId79"/>
    <p:sldId id="447" r:id="rId80"/>
    <p:sldId id="448" r:id="rId81"/>
    <p:sldId id="449" r:id="rId82"/>
    <p:sldId id="450" r:id="rId83"/>
    <p:sldId id="451" r:id="rId84"/>
    <p:sldId id="496" r:id="rId85"/>
    <p:sldId id="452" r:id="rId86"/>
    <p:sldId id="453" r:id="rId87"/>
    <p:sldId id="454" r:id="rId88"/>
    <p:sldId id="455" r:id="rId89"/>
    <p:sldId id="456" r:id="rId90"/>
    <p:sldId id="457" r:id="rId91"/>
    <p:sldId id="458" r:id="rId92"/>
    <p:sldId id="459" r:id="rId93"/>
    <p:sldId id="460" r:id="rId94"/>
    <p:sldId id="461" r:id="rId95"/>
    <p:sldId id="499" r:id="rId96"/>
    <p:sldId id="462" r:id="rId97"/>
    <p:sldId id="463" r:id="rId98"/>
    <p:sldId id="464" r:id="rId99"/>
    <p:sldId id="465" r:id="rId100"/>
    <p:sldId id="466" r:id="rId101"/>
    <p:sldId id="467" r:id="rId102"/>
    <p:sldId id="468" r:id="rId103"/>
    <p:sldId id="469" r:id="rId104"/>
    <p:sldId id="471" r:id="rId105"/>
    <p:sldId id="470" r:id="rId106"/>
    <p:sldId id="472" r:id="rId107"/>
    <p:sldId id="497" r:id="rId108"/>
    <p:sldId id="473" r:id="rId109"/>
    <p:sldId id="474" r:id="rId110"/>
    <p:sldId id="475" r:id="rId111"/>
    <p:sldId id="476" r:id="rId112"/>
    <p:sldId id="477" r:id="rId113"/>
    <p:sldId id="478" r:id="rId114"/>
    <p:sldId id="479" r:id="rId115"/>
    <p:sldId id="481" r:id="rId116"/>
    <p:sldId id="482" r:id="rId117"/>
    <p:sldId id="483" r:id="rId118"/>
    <p:sldId id="485" r:id="rId119"/>
    <p:sldId id="486" r:id="rId120"/>
    <p:sldId id="487" r:id="rId121"/>
    <p:sldId id="488" r:id="rId122"/>
    <p:sldId id="489" r:id="rId123"/>
    <p:sldId id="490" r:id="rId124"/>
    <p:sldId id="491" r:id="rId125"/>
    <p:sldId id="492" r:id="rId1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6667" autoAdjust="0"/>
  </p:normalViewPr>
  <p:slideViewPr>
    <p:cSldViewPr>
      <p:cViewPr varScale="1">
        <p:scale>
          <a:sx n="101" d="100"/>
          <a:sy n="101" d="100"/>
        </p:scale>
        <p:origin x="18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26192-ABEF-4DF4-B74F-6A10F867BF21}" type="datetimeFigureOut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5BB62-8018-4F4A-AE92-0DD73ADBEB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56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876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Linear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blend</a:t>
            </a:r>
            <a:r>
              <a:rPr kumimoji="1" lang="zh-TW" altLang="en-US" dirty="0" smtClean="0"/>
              <a:t>用來對</a:t>
            </a:r>
            <a:r>
              <a:rPr kumimoji="1" lang="en-US" altLang="zh-TW" dirty="0" smtClean="0"/>
              <a:t>HE</a:t>
            </a:r>
            <a:r>
              <a:rPr kumimoji="1" lang="zh-TW" altLang="en-US" dirty="0" smtClean="0"/>
              <a:t>做一個補償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因為純</a:t>
            </a:r>
            <a:r>
              <a:rPr kumimoji="1" lang="en-US" altLang="zh-TW" dirty="0" smtClean="0"/>
              <a:t>HE</a:t>
            </a:r>
            <a:r>
              <a:rPr kumimoji="1" lang="zh-TW" altLang="en-US" dirty="0" smtClean="0"/>
              <a:t>對比較不強烈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21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若想要再對比更強烈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可以搭配</a:t>
            </a:r>
            <a:r>
              <a:rPr kumimoji="1" lang="en-US" altLang="zh-TW" dirty="0" smtClean="0"/>
              <a:t>LAHE</a:t>
            </a:r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原理是將影像切成多的</a:t>
            </a:r>
            <a:r>
              <a:rPr kumimoji="1" lang="en-US" altLang="zh-TW" dirty="0" smtClean="0"/>
              <a:t>M</a:t>
            </a:r>
            <a:r>
              <a:rPr kumimoji="1" lang="zh-TW" altLang="en-US" dirty="0" smtClean="0"/>
              <a:t>*</a:t>
            </a:r>
            <a:r>
              <a:rPr kumimoji="1" lang="en-US" altLang="zh-TW" dirty="0" smtClean="0"/>
              <a:t>M</a:t>
            </a:r>
            <a:r>
              <a:rPr kumimoji="1" lang="zh-TW" altLang="en-US" dirty="0" smtClean="0"/>
              <a:t>的區塊個別做</a:t>
            </a:r>
            <a:r>
              <a:rPr kumimoji="1" lang="en-US" altLang="zh-TW" dirty="0" smtClean="0"/>
              <a:t>HE</a:t>
            </a:r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但這樣會有</a:t>
            </a:r>
            <a:r>
              <a:rPr kumimoji="1" lang="en-US" altLang="zh-TW" dirty="0" smtClean="0"/>
              <a:t>blocking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arifacts</a:t>
            </a:r>
            <a:r>
              <a:rPr kumimoji="1" lang="zh-TW" altLang="en-US" baseline="0" dirty="0" smtClean="0"/>
              <a:t>的瑕疵（每個區塊有間隙 不連續）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437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一種改善的方法是</a:t>
            </a:r>
            <a:r>
              <a:rPr kumimoji="1" lang="en-US" altLang="zh-TW" dirty="0" smtClean="0"/>
              <a:t>moving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window,</a:t>
            </a:r>
            <a:r>
              <a:rPr kumimoji="1" lang="zh-TW" altLang="en-US" dirty="0" smtClean="0"/>
              <a:t>以每個</a:t>
            </a:r>
            <a:r>
              <a:rPr kumimoji="1" lang="en-US" altLang="zh-TW" dirty="0" smtClean="0"/>
              <a:t>pixel</a:t>
            </a:r>
            <a:r>
              <a:rPr kumimoji="1" lang="zh-TW" altLang="en-US" dirty="0" smtClean="0"/>
              <a:t>為中心建一個</a:t>
            </a:r>
            <a:r>
              <a:rPr kumimoji="1" lang="en-US" altLang="zh-TW" dirty="0" smtClean="0"/>
              <a:t>block</a:t>
            </a:r>
            <a:r>
              <a:rPr kumimoji="1" lang="zh-TW" altLang="en-US" dirty="0" smtClean="0"/>
              <a:t>去重新計算</a:t>
            </a:r>
            <a:r>
              <a:rPr kumimoji="1" lang="en-US" altLang="zh-TW" dirty="0" smtClean="0"/>
              <a:t>Histogram(</a:t>
            </a:r>
            <a:r>
              <a:rPr kumimoji="1" lang="zh-TW" altLang="en-US" dirty="0" smtClean="0"/>
              <a:t>太慢</a:t>
            </a:r>
            <a:r>
              <a:rPr kumimoji="1" lang="en-US" altLang="zh-TW" dirty="0" smtClean="0"/>
              <a:t>)</a:t>
            </a:r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更有效的方法是</a:t>
            </a:r>
            <a:r>
              <a:rPr kumimoji="1" lang="en-US" altLang="zh-TW" dirty="0" smtClean="0"/>
              <a:t>adaptive</a:t>
            </a:r>
            <a:r>
              <a:rPr kumimoji="1" lang="zh-TW" altLang="en-US" dirty="0" smtClean="0"/>
              <a:t> </a:t>
            </a:r>
            <a:r>
              <a:rPr kumimoji="1" lang="en-US" altLang="zh-TW" dirty="0" err="1" smtClean="0"/>
              <a:t>gistogram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equalization</a:t>
            </a:r>
          </a:p>
          <a:p>
            <a:r>
              <a:rPr kumimoji="1" lang="zh-TW" altLang="en-US" dirty="0" smtClean="0"/>
              <a:t>一樣去對每個</a:t>
            </a:r>
            <a:r>
              <a:rPr kumimoji="1" lang="en-US" altLang="zh-TW" dirty="0" smtClean="0"/>
              <a:t>block</a:t>
            </a:r>
            <a:r>
              <a:rPr kumimoji="1" lang="zh-TW" altLang="en-US" dirty="0" smtClean="0"/>
              <a:t>做</a:t>
            </a:r>
            <a:r>
              <a:rPr kumimoji="1" lang="en-US" altLang="zh-TW" dirty="0" err="1" smtClean="0"/>
              <a:t>equaliztion</a:t>
            </a:r>
            <a:r>
              <a:rPr kumimoji="1" lang="zh-TW" altLang="en-US" dirty="0" smtClean="0"/>
              <a:t>後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移到下</a:t>
            </a:r>
            <a:r>
              <a:rPr kumimoji="1" lang="en-US" altLang="zh-TW" dirty="0" smtClean="0"/>
              <a:t>block</a:t>
            </a:r>
            <a:r>
              <a:rPr kumimoji="1" lang="zh-TW" altLang="en-US" dirty="0" smtClean="0"/>
              <a:t>運算的時候做內差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908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給定權重依據</a:t>
            </a:r>
            <a:r>
              <a:rPr kumimoji="1" lang="en-US" altLang="zh-TW" dirty="0" smtClean="0"/>
              <a:t>pixel</a:t>
            </a:r>
            <a:r>
              <a:rPr kumimoji="1" lang="zh-TW" altLang="en-US" dirty="0" smtClean="0"/>
              <a:t>的位置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再將四個象限的</a:t>
            </a:r>
            <a:r>
              <a:rPr kumimoji="1" lang="en-US" altLang="zh-TW" dirty="0" smtClean="0"/>
              <a:t>lookup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table</a:t>
            </a:r>
            <a:r>
              <a:rPr kumimoji="1" lang="zh-TW" altLang="en-US" dirty="0" smtClean="0"/>
              <a:t>混合計算得到自己的</a:t>
            </a:r>
            <a:r>
              <a:rPr kumimoji="1" lang="en-US" altLang="zh-TW" dirty="0" smtClean="0"/>
              <a:t>lookup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table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645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另一種方式是去取代角落的</a:t>
            </a:r>
            <a:r>
              <a:rPr kumimoji="1" lang="en-US" altLang="zh-TW" dirty="0" smtClean="0"/>
              <a:t>lookup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table</a:t>
            </a:r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上述的方式做完之後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再將得到的</a:t>
            </a:r>
            <a:r>
              <a:rPr kumimoji="1" lang="en-US" altLang="zh-TW" dirty="0" smtClean="0"/>
              <a:t>lookup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table</a:t>
            </a:r>
            <a:r>
              <a:rPr kumimoji="1" lang="zh-TW" altLang="en-US" dirty="0" smtClean="0"/>
              <a:t>逆推給</a:t>
            </a:r>
            <a:r>
              <a:rPr kumimoji="1" lang="en-US" altLang="zh-TW" dirty="0" smtClean="0"/>
              <a:t>corner</a:t>
            </a:r>
            <a:r>
              <a:rPr kumimoji="1" lang="zh-TW" altLang="en-US" dirty="0" smtClean="0"/>
              <a:t>的</a:t>
            </a:r>
            <a:r>
              <a:rPr kumimoji="1" lang="en-US" altLang="zh-TW" dirty="0" smtClean="0"/>
              <a:t>lookup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table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578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Neighborhood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Operation:</a:t>
            </a:r>
            <a:r>
              <a:rPr kumimoji="1" lang="zh-TW" altLang="en-US" baseline="0" dirty="0" smtClean="0"/>
              <a:t> 收集相鄰點的值來定義自己的值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619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Output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pixel</a:t>
            </a:r>
            <a:r>
              <a:rPr kumimoji="1" lang="zh-TW" altLang="en-US" baseline="0" dirty="0" smtClean="0"/>
              <a:t>的值是</a:t>
            </a:r>
            <a:r>
              <a:rPr kumimoji="1" lang="en-US" altLang="zh-TW" baseline="0" dirty="0" smtClean="0"/>
              <a:t>input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pixel</a:t>
            </a:r>
            <a:r>
              <a:rPr kumimoji="1" lang="zh-TW" altLang="en-US" baseline="0" dirty="0" smtClean="0"/>
              <a:t>的權重和</a:t>
            </a:r>
            <a:endParaRPr kumimoji="1" lang="en-US" altLang="zh-TW" baseline="0" dirty="0" smtClean="0"/>
          </a:p>
          <a:p>
            <a:endParaRPr kumimoji="1" lang="en-US" altLang="zh-TW" baseline="0" dirty="0" smtClean="0"/>
          </a:p>
          <a:p>
            <a:r>
              <a:rPr kumimoji="1" lang="zh-TW" altLang="en-US" baseline="0" dirty="0" smtClean="0"/>
              <a:t>常見的運算 </a:t>
            </a:r>
            <a:r>
              <a:rPr kumimoji="1" lang="en-US" altLang="zh-TW" baseline="0" dirty="0" smtClean="0"/>
              <a:t>correlation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convolution</a:t>
            </a:r>
          </a:p>
          <a:p>
            <a:r>
              <a:rPr kumimoji="1" lang="zh-TW" altLang="en-US" dirty="0" smtClean="0"/>
              <a:t>兩者只是正負號相反的差異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92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92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=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65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98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123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65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96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0.2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115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63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91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107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650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Padding</a:t>
            </a:r>
            <a:r>
              <a:rPr kumimoji="1" lang="zh-TW" altLang="en-US" dirty="0" smtClean="0"/>
              <a:t>：填充 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Zero:</a:t>
            </a:r>
            <a:r>
              <a:rPr kumimoji="1" lang="zh-TW" altLang="en-US" dirty="0" smtClean="0"/>
              <a:t> 給</a:t>
            </a:r>
            <a:r>
              <a:rPr kumimoji="1" lang="en-US" altLang="zh-TW" dirty="0" smtClean="0"/>
              <a:t>0</a:t>
            </a:r>
            <a:r>
              <a:rPr kumimoji="1" lang="zh-TW" altLang="en-US" dirty="0" smtClean="0"/>
              <a:t> 填黑</a:t>
            </a:r>
            <a:endParaRPr kumimoji="1" lang="en-US" altLang="zh-TW" dirty="0" smtClean="0"/>
          </a:p>
          <a:p>
            <a:r>
              <a:rPr kumimoji="1" lang="en-US" altLang="zh-TW" dirty="0" smtClean="0"/>
              <a:t>Constant:</a:t>
            </a:r>
            <a:r>
              <a:rPr kumimoji="1" lang="zh-TW" altLang="en-US" baseline="0" dirty="0" smtClean="0"/>
              <a:t> 有顏色</a:t>
            </a:r>
            <a:endParaRPr kumimoji="1" lang="en-US" altLang="zh-TW" baseline="0" dirty="0" smtClean="0"/>
          </a:p>
          <a:p>
            <a:r>
              <a:rPr kumimoji="1" lang="en-US" altLang="zh-TW" baseline="0" dirty="0" smtClean="0"/>
              <a:t>Clamp:</a:t>
            </a:r>
            <a:r>
              <a:rPr kumimoji="1" lang="zh-TW" altLang="en-US" baseline="0" dirty="0" smtClean="0"/>
              <a:t> 邊緣</a:t>
            </a:r>
            <a:r>
              <a:rPr kumimoji="1" lang="en-US" altLang="zh-TW" baseline="0" dirty="0" smtClean="0"/>
              <a:t>pixel</a:t>
            </a:r>
            <a:r>
              <a:rPr kumimoji="1" lang="zh-TW" altLang="en-US" baseline="0" dirty="0" smtClean="0"/>
              <a:t>延伸出去</a:t>
            </a:r>
            <a:endParaRPr kumimoji="1" lang="en-US" altLang="zh-TW" baseline="0" dirty="0" smtClean="0"/>
          </a:p>
          <a:p>
            <a:r>
              <a:rPr kumimoji="1" lang="en-US" altLang="zh-TW" baseline="0" dirty="0" smtClean="0"/>
              <a:t>Wrap:</a:t>
            </a:r>
            <a:r>
              <a:rPr kumimoji="1" lang="zh-TW" altLang="en-US" baseline="0" dirty="0" smtClean="0"/>
              <a:t> 沿著邊環狀鋪影像</a:t>
            </a:r>
            <a:endParaRPr kumimoji="1" lang="en-US" altLang="zh-TW" baseline="0" dirty="0" smtClean="0"/>
          </a:p>
          <a:p>
            <a:r>
              <a:rPr kumimoji="1" lang="en-US" altLang="zh-TW" dirty="0" smtClean="0"/>
              <a:t>Mirror</a:t>
            </a:r>
            <a:r>
              <a:rPr kumimoji="1" lang="en-US" altLang="zh-TW" baseline="0" dirty="0" smtClean="0"/>
              <a:t>:</a:t>
            </a:r>
            <a:r>
              <a:rPr kumimoji="1" lang="zh-TW" altLang="en-US" baseline="0" dirty="0" smtClean="0"/>
              <a:t> 映射上去</a:t>
            </a:r>
            <a:endParaRPr kumimoji="1" lang="en-US" altLang="zh-TW" baseline="0" dirty="0" smtClean="0"/>
          </a:p>
          <a:p>
            <a:r>
              <a:rPr kumimoji="1" lang="en-US" altLang="zh-TW" baseline="0" dirty="0" smtClean="0"/>
              <a:t>Extend:</a:t>
            </a:r>
            <a:r>
              <a:rPr kumimoji="1" lang="zh-TW" altLang="en-US" baseline="0" dirty="0" smtClean="0"/>
              <a:t> 邊緣</a:t>
            </a:r>
            <a:r>
              <a:rPr kumimoji="1" lang="en-US" altLang="zh-TW" baseline="0" dirty="0" smtClean="0"/>
              <a:t>-mirror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10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若直接拿</a:t>
            </a:r>
            <a:r>
              <a:rPr kumimoji="1" lang="en-US" altLang="zh-TW" dirty="0" smtClean="0"/>
              <a:t>size</a:t>
            </a:r>
            <a:r>
              <a:rPr kumimoji="1" lang="zh-TW" altLang="en-US" dirty="0" smtClean="0"/>
              <a:t>為</a:t>
            </a:r>
            <a:r>
              <a:rPr kumimoji="1" lang="en-US" altLang="zh-TW" dirty="0" smtClean="0"/>
              <a:t>k</a:t>
            </a:r>
            <a:r>
              <a:rPr kumimoji="1" lang="zh-TW" altLang="en-US" dirty="0" smtClean="0"/>
              <a:t>的</a:t>
            </a:r>
            <a:r>
              <a:rPr kumimoji="1" lang="en-US" altLang="zh-TW" dirty="0" smtClean="0"/>
              <a:t>kernel</a:t>
            </a:r>
            <a:r>
              <a:rPr kumimoji="1" lang="zh-TW" altLang="en-US" dirty="0" smtClean="0"/>
              <a:t>去做</a:t>
            </a:r>
            <a:r>
              <a:rPr kumimoji="1" lang="en-US" altLang="zh-TW" dirty="0" smtClean="0"/>
              <a:t>convolution,</a:t>
            </a:r>
            <a:r>
              <a:rPr kumimoji="1" lang="zh-TW" altLang="en-US" dirty="0" smtClean="0"/>
              <a:t> 每個</a:t>
            </a:r>
            <a:r>
              <a:rPr kumimoji="1" lang="en-US" altLang="zh-TW" dirty="0" smtClean="0"/>
              <a:t>pixel</a:t>
            </a:r>
            <a:r>
              <a:rPr kumimoji="1" lang="zh-TW" altLang="en-US" dirty="0" smtClean="0"/>
              <a:t>需</a:t>
            </a:r>
            <a:r>
              <a:rPr kumimoji="1" lang="en-US" altLang="zh-TW" dirty="0" smtClean="0"/>
              <a:t>k^2</a:t>
            </a:r>
            <a:r>
              <a:rPr kumimoji="1" lang="zh-TW" altLang="en-US" dirty="0" smtClean="0"/>
              <a:t>次的運算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若將二維拆成兩個一維只需要</a:t>
            </a:r>
            <a:r>
              <a:rPr kumimoji="1" lang="en-US" altLang="zh-TW" dirty="0" smtClean="0"/>
              <a:t>2k</a:t>
            </a:r>
            <a:r>
              <a:rPr kumimoji="1" lang="zh-TW" altLang="en-US" dirty="0" smtClean="0"/>
              <a:t>次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94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點運算子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418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一個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維的拆成水平和垂直的</a:t>
            </a:r>
            <a:r>
              <a:rPr kumimoji="1" lang="en-US" altLang="zh-TW" dirty="0" smtClean="0"/>
              <a:t>kernel</a:t>
            </a:r>
            <a:r>
              <a:rPr kumimoji="1" lang="zh-TW" altLang="en-US" baseline="0" dirty="0" smtClean="0"/>
              <a:t> 兩者作外積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67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Bilinear kernel:</a:t>
            </a:r>
            <a:r>
              <a:rPr lang="zh-TW" alt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TW" altLang="en-US" dirty="0" smtClean="0"/>
              <a:t>像素所表示點周圍四個最近的點（紋素點）之間進行雙線性插值。</a:t>
            </a:r>
            <a:r>
              <a:rPr kumimoji="1" lang="en-US" altLang="zh-TW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smooth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426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sophisticated :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 複雜的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collectively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：統稱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675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is obtained by  </a:t>
            </a:r>
            <a:r>
              <a:rPr lang="zh-TW" altLang="en-US" dirty="0" smtClean="0"/>
              <a:t>由</a:t>
            </a:r>
            <a:r>
              <a:rPr lang="en-US" altLang="zh-TW" dirty="0" smtClean="0"/>
              <a:t>..</a:t>
            </a:r>
            <a:r>
              <a:rPr lang="zh-TW" altLang="en-US" smtClean="0"/>
              <a:t>得到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10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A3CCA7-D0C6-480B-B6B7-8C5766C2C51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91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B4712-F414-4176-AED7-44546FD2A8D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26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Hue:</a:t>
            </a:r>
            <a:r>
              <a:rPr kumimoji="1" lang="zh-TW" altLang="en-US" dirty="0" smtClean="0"/>
              <a:t>色調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Posterized</a:t>
            </a:r>
            <a:r>
              <a:rPr kumimoji="1" lang="en-US" altLang="zh-TW" dirty="0" smtClean="0"/>
              <a:t>:</a:t>
            </a:r>
            <a:r>
              <a:rPr kumimoji="1" lang="zh-TW" altLang="en-US" dirty="0" smtClean="0"/>
              <a:t>海報化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46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X</a:t>
            </a:r>
            <a:r>
              <a:rPr kumimoji="1" lang="zh-TW" altLang="en-US" dirty="0" smtClean="0"/>
              <a:t>是在</a:t>
            </a:r>
            <a:r>
              <a:rPr kumimoji="1" lang="en-US" altLang="zh-TW" dirty="0" smtClean="0"/>
              <a:t>function</a:t>
            </a:r>
            <a:r>
              <a:rPr kumimoji="1" lang="zh-TW" altLang="en-US" dirty="0" smtClean="0"/>
              <a:t>中</a:t>
            </a:r>
            <a:r>
              <a:rPr kumimoji="1" lang="en-US" altLang="zh-TW" dirty="0" smtClean="0"/>
              <a:t>d</a:t>
            </a:r>
            <a:r>
              <a:rPr kumimoji="1" lang="zh-TW" altLang="en-US" dirty="0" smtClean="0"/>
              <a:t>維的定義域內</a:t>
            </a:r>
            <a:endParaRPr kumimoji="1" lang="en-US" altLang="zh-TW" dirty="0" smtClean="0"/>
          </a:p>
          <a:p>
            <a:r>
              <a:rPr kumimoji="1" lang="zh-TW" altLang="en-US" dirty="0" smtClean="0"/>
              <a:t>可以經過</a:t>
            </a:r>
            <a:r>
              <a:rPr kumimoji="1" lang="en-US" altLang="zh-TW" dirty="0" err="1" smtClean="0"/>
              <a:t>f,g</a:t>
            </a:r>
            <a:r>
              <a:rPr kumimoji="1" lang="zh-TW" altLang="en-US" dirty="0" smtClean="0"/>
              <a:t>作用得出結果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對一個離散影像來說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定義域是由有限個像素位置所組成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3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可以乘或加一個常數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gain</a:t>
            </a:r>
          </a:p>
          <a:p>
            <a:r>
              <a:rPr kumimoji="1" lang="en-US" altLang="zh-TW" dirty="0" smtClean="0"/>
              <a:t>b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: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bias</a:t>
            </a:r>
          </a:p>
          <a:p>
            <a:endParaRPr kumimoji="1" lang="en-US" altLang="zh-TW" baseline="0" dirty="0" smtClean="0"/>
          </a:p>
          <a:p>
            <a:r>
              <a:rPr kumimoji="1" lang="en-US" altLang="zh-TW" baseline="0" dirty="0" smtClean="0"/>
              <a:t>Gain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&amp;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bias</a:t>
            </a:r>
            <a:r>
              <a:rPr kumimoji="1" lang="zh-TW" altLang="en-US" baseline="0" dirty="0" smtClean="0"/>
              <a:t> 可以被縮放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36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Gain</a:t>
            </a:r>
            <a:r>
              <a:rPr kumimoji="1" lang="zh-TW" altLang="en-US" dirty="0" smtClean="0"/>
              <a:t>是一個線性運算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二進運算是一個混合線性運算</a:t>
            </a:r>
            <a:endParaRPr kumimoji="1" lang="en-US" altLang="zh-TW" dirty="0" smtClean="0"/>
          </a:p>
          <a:p>
            <a:r>
              <a:rPr kumimoji="1" lang="zh-TW" altLang="en-US" dirty="0" smtClean="0"/>
              <a:t>會有疊影的效果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zh-TW" altLang="en-US" dirty="0" smtClean="0"/>
              <a:t>非線性就是</a:t>
            </a:r>
            <a:r>
              <a:rPr kumimoji="1" lang="en-US" altLang="zh-TW" dirty="0" smtClean="0"/>
              <a:t>gamma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25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若對每一個</a:t>
            </a:r>
            <a:r>
              <a:rPr kumimoji="1" lang="en-US" altLang="zh-TW" dirty="0" smtClean="0"/>
              <a:t>channel</a:t>
            </a:r>
            <a:r>
              <a:rPr kumimoji="1" lang="zh-TW" altLang="en-US" dirty="0" smtClean="0"/>
              <a:t>加同一個值</a:t>
            </a:r>
            <a:endParaRPr kumimoji="1" lang="en-US" altLang="zh-TW" dirty="0" smtClean="0"/>
          </a:p>
          <a:p>
            <a:r>
              <a:rPr kumimoji="1" lang="zh-TW" altLang="en-US" dirty="0" smtClean="0"/>
              <a:t>不只會增加亮度也會影像色調與飽和度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001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做影像處理有時候會想把前景物件和背景分離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Matting:</a:t>
            </a:r>
            <a:r>
              <a:rPr kumimoji="1" lang="zh-TW" altLang="en-US" baseline="0" dirty="0" smtClean="0"/>
              <a:t> 提取圖片中的物件</a:t>
            </a:r>
            <a:endParaRPr kumimoji="1" lang="en-US" altLang="zh-TW" baseline="0" dirty="0" smtClean="0"/>
          </a:p>
          <a:p>
            <a:endParaRPr kumimoji="1" lang="en-US" altLang="zh-TW" baseline="0" dirty="0" smtClean="0"/>
          </a:p>
          <a:p>
            <a:r>
              <a:rPr kumimoji="1" lang="en-US" altLang="zh-TW" baseline="0" dirty="0" smtClean="0"/>
              <a:t>Compositing:</a:t>
            </a:r>
            <a:r>
              <a:rPr kumimoji="1" lang="zh-TW" altLang="en-US" baseline="0" dirty="0" smtClean="0"/>
              <a:t> 再把物件放到另一張圖中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5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除了</a:t>
            </a:r>
            <a:r>
              <a:rPr kumimoji="1" lang="en-US" altLang="zh-TW" dirty="0" smtClean="0"/>
              <a:t>RGB</a:t>
            </a:r>
            <a:r>
              <a:rPr kumimoji="1" lang="zh-TW" altLang="en-US" dirty="0" smtClean="0"/>
              <a:t>外多新增一個</a:t>
            </a:r>
            <a:r>
              <a:rPr kumimoji="1" lang="en-US" altLang="zh-TW" dirty="0" smtClean="0"/>
              <a:t>alpha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channel</a:t>
            </a:r>
            <a:r>
              <a:rPr kumimoji="1" lang="zh-TW" altLang="en-US" dirty="0" smtClean="0"/>
              <a:t>來描述每一個</a:t>
            </a:r>
            <a:r>
              <a:rPr kumimoji="1" lang="en-US" altLang="zh-TW" dirty="0" smtClean="0"/>
              <a:t>pixel</a:t>
            </a:r>
            <a:r>
              <a:rPr kumimoji="1" lang="zh-TW" altLang="en-US" dirty="0" smtClean="0"/>
              <a:t>的透明與重疊的相對關係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Alpha=1:</a:t>
            </a:r>
            <a:r>
              <a:rPr kumimoji="1" lang="zh-TW" altLang="en-US" dirty="0" smtClean="0"/>
              <a:t> 不透明</a:t>
            </a:r>
            <a:endParaRPr kumimoji="1" lang="en-US" altLang="zh-TW" dirty="0" smtClean="0"/>
          </a:p>
          <a:p>
            <a:r>
              <a:rPr kumimoji="1" lang="en-US" altLang="zh-TW" dirty="0" smtClean="0"/>
              <a:t>Alpha=0:</a:t>
            </a:r>
            <a:r>
              <a:rPr kumimoji="1" lang="zh-TW" altLang="en-US" baseline="0" dirty="0" smtClean="0"/>
              <a:t> 全透明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7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70C5-32F0-4965-A60E-BF474C78B09F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D97-67AE-4D5E-BCA6-A80626425D11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455-02EE-4356-B2C6-38984F4F0DC1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4C-C09C-4521-B356-B2157868830F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9BDA-F937-4D44-A69D-66C38AC92525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28B-2BE5-42AB-8252-E8AB09EB92B4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0D3D-7289-4ADD-9AE3-FF6AF10176BE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494C-56D4-461C-B9C9-A8D904190E3D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6E8-565B-49AF-BF00-0B01E75C8D8F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2D42-EFC9-4654-81D0-88B6067CFF9B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735-A1B8-49E1-82BD-54129BA1C7E4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3462-1223-4B4F-A228-B026D6C76CE1}" type="datetime1">
              <a:rPr lang="zh-TW" altLang="en-US" smtClean="0"/>
              <a:pPr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95922013@nt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9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20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0.pn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21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00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29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11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04801"/>
            <a:ext cx="7772400" cy="1470025"/>
          </a:xfrm>
        </p:spPr>
        <p:txBody>
          <a:bodyPr/>
          <a:lstStyle/>
          <a:p>
            <a:r>
              <a:rPr lang="zh-TW" altLang="zh-TW" b="1" dirty="0"/>
              <a:t>Advanced Computer Vision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60576"/>
            <a:ext cx="6400800" cy="17526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Chapter 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Image Processing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5667375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Presented by: </a:t>
            </a:r>
            <a:r>
              <a:rPr kumimoji="0" lang="zh-TW" altLang="en-US" dirty="0"/>
              <a:t>傅楸善 </a:t>
            </a:r>
            <a:r>
              <a:rPr kumimoji="0" lang="en-US" altLang="zh-TW" dirty="0"/>
              <a:t>&amp; </a:t>
            </a:r>
            <a:r>
              <a:rPr lang="zh-TW" altLang="en-US" dirty="0" smtClean="0"/>
              <a:t>陳弘毅</a:t>
            </a:r>
            <a:endParaRPr lang="zh-TW" altLang="en-US" dirty="0"/>
          </a:p>
          <a:p>
            <a:pPr algn="ctr"/>
            <a:r>
              <a:rPr lang="en-US" altLang="zh-TW" dirty="0" smtClean="0"/>
              <a:t>0922489262</a:t>
            </a:r>
            <a:endParaRPr lang="en-US" altLang="zh-TW" dirty="0"/>
          </a:p>
          <a:p>
            <a:pPr algn="ctr"/>
            <a:r>
              <a:rPr kumimoji="0" lang="en-US" altLang="zh-TW" dirty="0" smtClean="0">
                <a:hlinkClick r:id="rId3"/>
              </a:rPr>
              <a:t>r04922099@ntu.edu.tw</a:t>
            </a:r>
            <a:endParaRPr kumimoji="0"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88026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1723" y="1703214"/>
          <a:ext cx="32242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3" name="方程式" r:id="rId4" imgW="1295280" imgH="203040" progId="Equation.3">
                  <p:embed/>
                </p:oleObj>
              </mc:Choice>
              <mc:Fallback>
                <p:oleObj name="方程式" r:id="rId4" imgW="12952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723" y="1703214"/>
                        <a:ext cx="32242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Multi-Pass Transforms (2/3)</a:t>
            </a:r>
            <a:endParaRPr lang="zh-TW" altLang="en-US" smtClean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EDD54-C873-4010-B0B5-93526776FB7B}" type="slidenum">
              <a:rPr lang="zh-TW" altLang="en-US"/>
              <a:pPr>
                <a:defRPr/>
              </a:pPr>
              <a:t>100</a:t>
            </a:fld>
            <a:endParaRPr lang="zh-TW" altLang="en-US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196975"/>
            <a:ext cx="887095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Multi-Pass Transforms (3/3)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parametric transforms, the oriented two-dimensional filtering and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resampling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operations can be approximated using a series of one-dimensional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resampling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shearing transforms.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order to prevent aliasing, however, it may be necessary to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upsample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in the opposite direction before applying a shearing transformation.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0A676-3E22-497F-9C02-6A47B39DFFEB}" type="slidenum">
              <a:rPr lang="zh-TW" altLang="en-US"/>
              <a:pPr>
                <a:defRPr/>
              </a:pPr>
              <a:t>101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4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2F8E7-ADF2-49A7-B64B-160250D59E5A}" type="slidenum">
              <a:rPr lang="zh-TW" altLang="en-US"/>
              <a:pPr>
                <a:defRPr/>
              </a:pPr>
              <a:t>102</a:t>
            </a:fld>
            <a:endParaRPr lang="zh-TW" altLang="en-US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495300"/>
            <a:ext cx="81629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3.6.2 Mesh-Based Warping (1/3)</a:t>
            </a:r>
            <a:endParaRPr lang="zh-TW" altLang="en-US" smtClean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While parametric transforms specified by a small number of global parameters have many uses,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deformations with more degrees of freedom are often required.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Different amounts of motion are required in different parts of the image.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65C61-5002-4ADE-AD06-8871BFBE6DA7}" type="slidenum">
              <a:rPr lang="zh-TW" altLang="en-US"/>
              <a:pPr>
                <a:defRPr/>
              </a:pPr>
              <a:t>103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3.6.2 Mesh-Based Warping (2/3)</a:t>
            </a:r>
            <a:endParaRPr lang="zh-TW" altLang="en-US" dirty="0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The first approach, is to specify a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sparse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set of corresponding points. The displacement of these points can then be interpolated to a dense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displacement field.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 second approach to specifying displacements for local deformations is to use corresponding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oriented line segments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8FC92-ECE1-4EC7-962E-8EA46B05D1A8}" type="slidenum">
              <a:rPr lang="zh-TW" altLang="en-US"/>
              <a:pPr>
                <a:defRPr/>
              </a:pPr>
              <a:t>104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2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3.6.2 Mesh-Based Warping (3/3)</a:t>
            </a:r>
            <a:endParaRPr lang="zh-TW" altLang="en-US" dirty="0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8713787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8336F-F9EE-4ECB-97AC-854A267E5211}" type="slidenum">
              <a:rPr lang="zh-TW" altLang="en-US"/>
              <a:pPr>
                <a:defRPr/>
              </a:pPr>
              <a:t>105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6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69900"/>
            <a:ext cx="8713788" cy="5681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9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 Global Optimization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Regularization (</a:t>
            </a:r>
            <a:r>
              <a:rPr lang="en-US" altLang="zh-TW" sz="3000" dirty="0" err="1" smtClean="0">
                <a:latin typeface="Times New Roman" pitchFamily="18" charset="0"/>
                <a:cs typeface="Times New Roman" pitchFamily="18" charset="0"/>
              </a:rPr>
              <a:t>variational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methods)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Constructs a continuous global energy function that describes the desired characteristics of the solution and then finds a minimum energy solution using sparse linear systems or related iterative techniques.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Markov random field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Using Bayesian statistics, modeling both the noisy measurement process that produced the input images as well as prior assumptions about the solution space.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B8DA7-3A31-4E6B-92B8-CE3EFAE01DAF}" type="slidenum">
              <a:rPr lang="zh-TW" altLang="en-US"/>
              <a:pPr>
                <a:defRPr/>
              </a:pPr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2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(1/6) </a:t>
            </a:r>
            <a:endParaRPr lang="zh-TW" altLang="en-US" smtClean="0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1700213"/>
            <a:ext cx="869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8F478-089C-4FD7-AEE6-E048FA49A91B}" type="slidenum">
              <a:rPr lang="zh-TW" altLang="en-US"/>
              <a:pPr>
                <a:defRPr/>
              </a:pPr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3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71674"/>
            <a:ext cx="8896988" cy="30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3.7.1 Regularization (2/6)</a:t>
            </a:r>
            <a:endParaRPr lang="zh-TW" altLang="en-US" dirty="0" smtClean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Finding a smooth surface that passes through (or near) a set of measured data points.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Such a problem is described as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ill-posed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possible surfaces can fit this data.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Since small changes in the input can sometimes lead to large changes in the fit, such problems are also often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ill-conditioned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876F-9C81-4540-B505-34C73476640B}" type="slidenum">
              <a:rPr lang="zh-TW" altLang="en-US"/>
              <a:pPr>
                <a:defRPr/>
              </a:pPr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1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(3/6)</a:t>
            </a:r>
            <a:endParaRPr lang="zh-TW" altLang="en-US" smtClean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Since we are trying to recover the unknown function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from which the data point 	</a:t>
            </a:r>
          </a:p>
          <a:p>
            <a:pPr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were sampled, such problems are also often called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inverse problems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Many computer vision tasks can be viewed as inverse problems, since we are trying to recover a full description of the 3D world from a limited set of images.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AEB45-EDD8-4F04-95C1-F708F6DEB1FF}" type="slidenum">
              <a:rPr lang="zh-TW" altLang="en-US"/>
              <a:pPr>
                <a:defRPr/>
              </a:pPr>
              <a:t>111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(4/6)</a:t>
            </a:r>
            <a:endParaRPr lang="zh-TW" altLang="en-US" smtClean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order to quantify what it means to find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solution, we can define a norm on the solution space.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one-dimensional functions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), we can integrate the squared first derivative of the function,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	or perhaps integrate the squared second derivative,</a:t>
            </a:r>
          </a:p>
          <a:p>
            <a:pPr>
              <a:buFont typeface="Arial" charset="0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23D18-CE53-4777-B35C-C12F32CBAC13}" type="slidenum">
              <a:rPr lang="zh-TW" altLang="en-US"/>
              <a:pPr>
                <a:defRPr/>
              </a:pPr>
              <a:t>112</a:t>
            </a:fld>
            <a:endParaRPr lang="zh-TW" altLang="en-US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54400"/>
            <a:ext cx="208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81525"/>
            <a:ext cx="2232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3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(5/6)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two dimensions, the corresponding smoothness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functionals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first derivative norm is often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interpolating a set of data points using this measure results in a tent-like structure.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second-order norm is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thin-plate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it approximates the behavior of thin plates (e.g., flexible steel) under small deformations.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953A-CFEA-4AD8-9FE1-54A7A974B287}" type="slidenum">
              <a:rPr lang="zh-TW" altLang="en-US"/>
              <a:pPr>
                <a:defRPr/>
              </a:pPr>
              <a:t>113</a:t>
            </a:fld>
            <a:endParaRPr lang="zh-TW" altLang="en-US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20938"/>
            <a:ext cx="7058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997200"/>
            <a:ext cx="5915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8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(6/6)</a:t>
            </a:r>
            <a:endParaRPr lang="zh-TW" altLang="en-US" smtClean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scattered data interpolation, the data term measures the distance between the function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and a set of data points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obtain a global energy that can be minimized, the two energy terms are usually added together,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7813D-818D-4644-9F87-F450AF7EF3C5}" type="slidenum">
              <a:rPr lang="zh-TW" altLang="en-US"/>
              <a:pPr>
                <a:defRPr/>
              </a:pPr>
              <a:t>114</a:t>
            </a:fld>
            <a:endParaRPr lang="zh-TW" altLang="en-US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944813"/>
            <a:ext cx="3067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508375"/>
            <a:ext cx="4133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300663"/>
            <a:ext cx="1771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870434" y="5877272"/>
          <a:ext cx="2747460" cy="73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7" name="方程式" r:id="rId6" imgW="1714320" imgH="457200" progId="Equation.3">
                  <p:embed/>
                </p:oleObj>
              </mc:Choice>
              <mc:Fallback>
                <p:oleObj name="方程式" r:id="rId6" imgW="1714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34" y="5877272"/>
                        <a:ext cx="2747460" cy="732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6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3.7.2 Markov Random Fields (1/3)</a:t>
            </a:r>
            <a:endParaRPr lang="zh-TW" altLang="en-US" smtClean="0"/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posterior distribution for a given set of measurements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, combined with a prior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) over the unknowns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, is given by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Negative posterior log likelihood.</a:t>
            </a: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99E09-B8AD-428F-9D84-D06289E11FD9}" type="slidenum">
              <a:rPr lang="zh-TW" altLang="en-US"/>
              <a:pPr>
                <a:defRPr/>
              </a:pPr>
              <a:t>115</a:t>
            </a:fld>
            <a:endParaRPr lang="zh-TW" altLang="en-US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94273"/>
            <a:ext cx="26479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519017"/>
            <a:ext cx="5400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2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3.7.2 Markov Random Fields (2/3)</a:t>
            </a:r>
            <a:endParaRPr lang="zh-TW" altLang="en-US" smtClean="0"/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the most likely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maximum a posteriori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or MAP) solution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given some measurements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y,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 simply minimize this negative log likelihood, which can also be thought of as an energy,</a:t>
            </a: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is the data energy or data penalty</a:t>
            </a:r>
          </a:p>
          <a:p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is the prior energy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57563"/>
            <a:ext cx="3657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7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3.7.2 Markov Random Fields (3/3)</a:t>
            </a:r>
            <a:endParaRPr lang="zh-TW" altLang="en-US" smtClean="0"/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For image processing applications, the unknowns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are the set of output pixels</a:t>
            </a: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data are (in the simplest case) the input pixels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565400"/>
            <a:ext cx="3981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16338"/>
            <a:ext cx="4000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652963"/>
            <a:ext cx="5524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7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Binary MRFs</a:t>
            </a:r>
            <a:endParaRPr lang="zh-TW" altLang="en-US" smtClean="0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simplest possible example of a Markov random field is a binary field.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Examples of such fields include 1-bit (black and white) scanned document images as well as images segmented into foreground and background regions.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33" y="4049117"/>
            <a:ext cx="370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971" y="4768255"/>
            <a:ext cx="81375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4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Ordinal-Valued MRFs</a:t>
            </a:r>
            <a:endParaRPr lang="zh-TW" altLang="en-US" dirty="0" smtClean="0"/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addition to binary images, Markov random fields can be applied to ordinal-valued labels such as grayscale images or depth maps.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term “ordinal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” indicates that the labels have an implied ordering, e.g., that higher values are lighter pixels.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4638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42992"/>
            <a:ext cx="81375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2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3.1.4 Histogram Equalization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an intensity mapping function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such that the resulting histogram is flat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original histogram</a:t>
            </a: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cumulative distribution</a:t>
            </a: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: the number of pixels in the image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linear blend between the cumulative distribution function and the identity transform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043608" y="5805264"/>
          <a:ext cx="3312368" cy="46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6" name="方程式" r:id="rId4" imgW="1422360" imgH="203040" progId="Equation.3">
                  <p:embed/>
                </p:oleObj>
              </mc:Choice>
              <mc:Fallback>
                <p:oleObj name="方程式" r:id="rId4" imgW="14223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805264"/>
                        <a:ext cx="3312368" cy="468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1187624" y="2593099"/>
          <a:ext cx="5112568" cy="83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7" name="方程式" r:id="rId6" imgW="2616120" imgH="431640" progId="Equation.3">
                  <p:embed/>
                </p:oleObj>
              </mc:Choice>
              <mc:Fallback>
                <p:oleObj name="方程式" r:id="rId6" imgW="26161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593099"/>
                        <a:ext cx="5112568" cy="835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31" y="548680"/>
            <a:ext cx="8875957" cy="432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3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765175"/>
            <a:ext cx="9015413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47384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Unordered Labels</a:t>
            </a:r>
            <a:endParaRPr lang="zh-TW" altLang="en-US" smtClean="0"/>
          </a:p>
        </p:txBody>
      </p:sp>
      <p:sp>
        <p:nvSpPr>
          <p:cNvPr id="614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412875"/>
            <a:ext cx="8669337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16889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981075"/>
            <a:ext cx="8670925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3175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 Project</a:t>
            </a:r>
            <a:endParaRPr lang="zh-TW" altLang="en-US" smtClean="0"/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Tentative term project problems: Exercises in textbook, (30%) total grade: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Submit one page in English explaining method, steps, expected results 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Submit report in a month: April 12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Report progress every other week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All right to be the same problem with 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405962053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a working prototype with new, original, novel ideas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not just literature survey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not just straightforward implementation of existing algorithms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all right to modify existing algorithms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881936" cy="58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Subdivide the image into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pixel blocks and perform separate histogram equalization in each sub-block.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But the resulting image exhibits a lot of blocking artifacts, i.e., intensity discontinuities at block boundaries.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09" y="836712"/>
            <a:ext cx="87964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One way to eliminate blocking artifacts is to use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moving window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i.e., to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recompute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histogram for every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block centered at each pixel.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more efficient approach is to compute non-overlapped block-based equalization functions as before, but to then smoothly interpolate the transfer functions as we move between blocks. This technique is known as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adaptive histogram equalization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(AHE).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Adaptive Histogram Equalization (AHE)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weighting function for a given pixel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can be computed as a function of its horizontal and vertical position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within a block.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blend the four lookup {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}, a bilinear blending function</a:t>
            </a: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78408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variant on this algorithm is to place the lookup tables at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corners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of each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block.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addition to blending four lookups to compute the final value, we can also distribute each input pixel into four adjacent lookup tables during the histogram accumulation phase.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007666" y="4478114"/>
          <a:ext cx="471646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9" name="方程式" r:id="rId4" imgW="2412720" imgH="685800" progId="Equation.3">
                  <p:embed/>
                </p:oleObj>
              </mc:Choice>
              <mc:Fallback>
                <p:oleObj name="方程式" r:id="rId4" imgW="241272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666" y="4478114"/>
                        <a:ext cx="4716462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4704"/>
            <a:ext cx="8382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7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3684"/>
            <a:ext cx="4942482" cy="651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3.2 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output pixel’s value is determined as a weighted sum of input pixel values.</a:t>
            </a: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755576" y="2709218"/>
          <a:ext cx="47418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7" name="方程式" r:id="rId4" imgW="1904760" imgH="583920" progId="Equation.3">
                  <p:embed/>
                </p:oleObj>
              </mc:Choice>
              <mc:Fallback>
                <p:oleObj name="方程式" r:id="rId4" imgW="1904760" imgH="583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09218"/>
                        <a:ext cx="4741862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72700"/>
              </p:ext>
            </p:extLst>
          </p:nvPr>
        </p:nvGraphicFramePr>
        <p:xfrm>
          <a:off x="739774" y="4437409"/>
          <a:ext cx="844073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8" name="方程式" r:id="rId6" imgW="3390840" imgH="583920" progId="Equation.3">
                  <p:embed/>
                </p:oleObj>
              </mc:Choice>
              <mc:Fallback>
                <p:oleObj name="方程式" r:id="rId6" imgW="3390840" imgH="583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4" y="4437409"/>
                        <a:ext cx="8440738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3"/>
            <a:ext cx="9112042" cy="411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188" y="3184698"/>
            <a:ext cx="8229600" cy="28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one-dimensional convolution can be represented in matrix-vector form.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05" y="852240"/>
            <a:ext cx="8492389" cy="247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Padding (Border Effects)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set all pixels outside the source image to 0.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border color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set all pixels outside the source image to a specified border value.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clamp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replicate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clamp to edge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repeat edge pixels indefinitely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cyclic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wrap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tile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loop “around” the image in a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toroidal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configuration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reflect pixels across the image edge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extend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extend the signal by subtracting the mirrored version of the signal from the edge pixel value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910555"/>
            <a:ext cx="83915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3.2.1 Separable Filtering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performing a convolution requires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operations per pixel, where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the size (width or height) of the convolution kernel.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This operation can be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significantly sped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up by first performing a one-dimensional horizontal convolution followed by a one-dimensional vertical convolution (which requires a total of 2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operations per pixel).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3.2.1 Separable Filtering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It is easy to show that the two-dimensional kernel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corresponding to successive convolution with a horizontal kernel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a vertical kernel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outer product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of the two kernels,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28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899592" y="3501008"/>
          <a:ext cx="1589847" cy="60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74" name="方程式" r:id="rId4" imgW="533160" imgH="203040" progId="Equation.3">
                  <p:embed/>
                </p:oleObj>
              </mc:Choice>
              <mc:Fallback>
                <p:oleObj name="方程式" r:id="rId4" imgW="5331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01008"/>
                        <a:ext cx="1589847" cy="605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3.2.2 Examples of 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simplest filter to implement is the moving average or box filter, which simply averages the pixel values in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window.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Bilinear kernel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Gaussian kernel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2864"/>
            <a:ext cx="5256584" cy="65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57094" cy="512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corner operators are simple examples of band-pass and oriented filters.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More sophisticated kernels can be created by first smoothing the image with a Gaussian filter, and then taking the first or second derivatives.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Such filters are known collectively as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band-pass filters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they filter out both low and high frequencies.</a:t>
            </a: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(undirected) second derivative of a two-dimensional image is known as the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operator.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Blurring an image with a Gaussian and then taking its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equivalent to convolving directly with the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of Gaussian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filter.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4869160"/>
            <a:ext cx="4680520" cy="6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1800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Sobel operator is a simple approximation to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directional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oriented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filter, which can be obtained by smoothing with a Gaussian (or some other filter) and then taking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directional derivative         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which is obtained by taking the dot product between the gradient field      and a unit direction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836" y="2996952"/>
            <a:ext cx="952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771" y="3848928"/>
            <a:ext cx="310133" cy="3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800847"/>
            <a:ext cx="2376535" cy="4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4122" y="4474492"/>
            <a:ext cx="63157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smoothed directional derivative filter,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          is an example of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steerable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filter, since the value of an image convolved with       can be computed by first convolving with the pair of filters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and then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steering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filter by multiplying this gradient field with a unit vector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34049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971600" y="2698196"/>
          <a:ext cx="1224136" cy="44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56" name="方程式" r:id="rId4" imgW="596880" imgH="215640" progId="Equation.3">
                  <p:embed/>
                </p:oleObj>
              </mc:Choice>
              <mc:Fallback>
                <p:oleObj name="方程式" r:id="rId4" imgW="5968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698196"/>
                        <a:ext cx="1224136" cy="442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796136" y="3104703"/>
          <a:ext cx="4159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57" name="方程式" r:id="rId6" imgW="203040" imgH="228600" progId="Equation.3">
                  <p:embed/>
                </p:oleObj>
              </mc:Choice>
              <mc:Fallback>
                <p:oleObj name="方程式" r:id="rId6" imgW="203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104703"/>
                        <a:ext cx="4159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111850" y="4437112"/>
          <a:ext cx="260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58" name="方程式" r:id="rId8" imgW="126720" imgH="190440" progId="Equation.3">
                  <p:embed/>
                </p:oleObj>
              </mc:Choice>
              <mc:Fallback>
                <p:oleObj name="方程式" r:id="rId8" imgW="12672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50" y="4437112"/>
                        <a:ext cx="2603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504" cy="422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Summed Area Table (Integral Image)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the summed area (integral) inside a rectangle[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] ×[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], we simply combine four samples from the summed area table,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847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124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7981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35" y="764704"/>
            <a:ext cx="8673253" cy="45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6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 More Neighborhood Operators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39</a:t>
            </a:fld>
            <a:endParaRPr lang="zh-TW" altLang="en-US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97" y="1305644"/>
            <a:ext cx="8296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(1/3)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altLang="zh-TW" sz="2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is in the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-dimensional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domain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of the functions (usually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2 for images) and the functions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operate over some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range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which can either be scalar or vector-valued, e.g., for color images or 2D motion.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discrete images, the domain consists of a finite number of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pixel locations, 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), and we can write</a:t>
            </a:r>
            <a:endParaRPr lang="en-US" altLang="zh-TW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99592" y="1557338"/>
          <a:ext cx="67627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方程式" r:id="rId4" imgW="2717640" imgH="228600" progId="Equation.3">
                  <p:embed/>
                </p:oleObj>
              </mc:Choice>
              <mc:Fallback>
                <p:oleObj name="方程式" r:id="rId4" imgW="27176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557338"/>
                        <a:ext cx="676275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</a:t>
            </a:fld>
            <a:endParaRPr lang="zh-TW" alt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99592" y="4869160"/>
          <a:ext cx="30956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方程式" r:id="rId6" imgW="1244520" imgH="203040" progId="Equation.3">
                  <p:embed/>
                </p:oleObj>
              </mc:Choice>
              <mc:Fallback>
                <p:oleObj name="方程式" r:id="rId6" imgW="12445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869160"/>
                        <a:ext cx="30956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3.3.1 Non-Linear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Median filtering: selects the median value from each pixel’s neighborhood.</a:t>
            </a:r>
          </a:p>
          <a:p>
            <a:r>
              <a:rPr lang="el-GR" altLang="zh-TW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-trimmed mean: averages together all of the pixels except for the </a:t>
            </a:r>
            <a:r>
              <a:rPr lang="el-GR" altLang="zh-TW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fraction that are the smallest and the largest.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Weighted median: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each pixel is used a number of times depending on its distance from the center.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97152"/>
            <a:ext cx="3750045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35737" cy="348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Bilateral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output pixel value depends on a weighted combination of neighboring pixel values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bilateral weight function, which is depends on the product of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domain kernel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and a data-dependent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range kernel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7804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85184"/>
            <a:ext cx="6937129" cy="7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70302" cy="562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Such images often occur after a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thresholding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 first convolve the binary image with a binary structuring element and then select a binary output value depending on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thresholded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result of the convolution.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29797"/>
            <a:ext cx="2592288" cy="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301208"/>
            <a:ext cx="1713731" cy="50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count of the number of 1s inside each structuring element as it is scanned over the image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structuring element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the size of the structuring element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328592" cy="27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42" y="1556792"/>
            <a:ext cx="84141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3.3.3 Distance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City block or Manhattan distance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Euclidean distance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distance transform is then defined as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254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4219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During the forward pass, each non-zero pixel is replaced by the minimum of 1 + the distance of its north or west neighbor.</a:t>
            </a:r>
          </a:p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During the backward pass, the same occurs.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2739"/>
            <a:ext cx="8594706" cy="36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3.3.4 Connected Components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638300"/>
            <a:ext cx="8258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3.1.1 Pixel Transforms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Multiplication and addition with a constant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parameters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&gt; 0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are often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parameters.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bias and gain parameters can also be spatially varying.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898724" y="2205683"/>
          <a:ext cx="30972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9" name="方程式" r:id="rId4" imgW="1244520" imgH="203040" progId="Equation.3">
                  <p:embed/>
                </p:oleObj>
              </mc:Choice>
              <mc:Fallback>
                <p:oleObj name="方程式" r:id="rId4" imgW="12445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24" y="2205683"/>
                        <a:ext cx="30972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945952" y="4581128"/>
          <a:ext cx="42021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0" name="方程式" r:id="rId6" imgW="1688760" imgH="203040" progId="Equation.3">
                  <p:embed/>
                </p:oleObj>
              </mc:Choice>
              <mc:Fallback>
                <p:oleObj name="方程式" r:id="rId6" imgW="1688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952" y="4581128"/>
                        <a:ext cx="42021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3.3.4 Connected Components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area (number of pixels)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perimeter (number of boundary pixels)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centroid (average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values)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0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3.4 Fourier Transforms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frequency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angular frequency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phase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the gain or magnitude of the filter</a:t>
            </a:r>
          </a:p>
          <a:p>
            <a:endParaRPr lang="en-US" altLang="zh-TW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5010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4438384" cy="43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755576" y="3397163"/>
          <a:ext cx="360040" cy="535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3" name="方程式" r:id="rId5" imgW="139680" imgH="228600" progId="Equation.3">
                  <p:embed/>
                </p:oleObj>
              </mc:Choice>
              <mc:Fallback>
                <p:oleObj name="方程式" r:id="rId5" imgW="1396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397163"/>
                        <a:ext cx="360040" cy="535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755576" y="2957959"/>
          <a:ext cx="3937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4" name="方程式" r:id="rId7" imgW="152280" imgH="139680" progId="Equation.3">
                  <p:embed/>
                </p:oleObj>
              </mc:Choice>
              <mc:Fallback>
                <p:oleObj name="方程式" r:id="rId7" imgW="15228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57959"/>
                        <a:ext cx="3937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4274170" y="2880742"/>
          <a:ext cx="13779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5" name="方程式" r:id="rId9" imgW="533160" imgH="203040" progId="Equation.3">
                  <p:embed/>
                </p:oleObj>
              </mc:Choice>
              <mc:Fallback>
                <p:oleObj name="方程式" r:id="rId9" imgW="533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170" y="2880742"/>
                        <a:ext cx="13779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5157192"/>
            <a:ext cx="403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6423" y="5877272"/>
            <a:ext cx="3857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7" y="1772816"/>
            <a:ext cx="90903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Fourier transform is simply a tabulation of the magnitude and phase response at each frequency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Fourier transform pair: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Continuous domain: 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Discrete domain: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2664296" cy="5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1440160" cy="5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79193"/>
            <a:ext cx="2181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5210" y="4941168"/>
            <a:ext cx="2266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Discrete Fourier Transform: O(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i="1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Fast Fourier Transform: O(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</a:t>
            </a:r>
            <a:r>
              <a:rPr lang="en-US" altLang="zh-TW" i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16898"/>
            <a:ext cx="8780195" cy="486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3.4.1 Fourier Transform Pairs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6609"/>
            <a:ext cx="9144000" cy="44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9113490" cy="614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59</a:t>
            </a:fld>
            <a:endParaRPr lang="zh-TW" alt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226" y="0"/>
            <a:ext cx="6029922" cy="68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Multiplicative gain is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Dyadic (two-input) operator is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linear blend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operator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Non-linear transform: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gamma correction</a:t>
            </a:r>
            <a:endParaRPr lang="zh-TW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912614" y="2060848"/>
          <a:ext cx="4235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8" name="方程式" r:id="rId4" imgW="1701720" imgH="228600" progId="Equation.3">
                  <p:embed/>
                </p:oleObj>
              </mc:Choice>
              <mc:Fallback>
                <p:oleObj name="方程式" r:id="rId4" imgW="17017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14" y="2060848"/>
                        <a:ext cx="42354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852488" y="3500438"/>
          <a:ext cx="448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9" name="方程式" r:id="rId6" imgW="1803240" imgH="228600" progId="Equation.3">
                  <p:embed/>
                </p:oleObj>
              </mc:Choice>
              <mc:Fallback>
                <p:oleObj name="方程式" r:id="rId6" imgW="18032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500438"/>
                        <a:ext cx="44878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884238" y="4560888"/>
          <a:ext cx="265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0" name="方程式" r:id="rId8" imgW="1066680" imgH="241200" progId="Equation.3">
                  <p:embed/>
                </p:oleObj>
              </mc:Choice>
              <mc:Fallback>
                <p:oleObj name="方程式" r:id="rId8" imgW="1066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4560888"/>
                        <a:ext cx="2654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3.4.2 Two-Dimensional Fourier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Continuous domain: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Discrete domain: </a:t>
            </a: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283884" cy="5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2708920"/>
            <a:ext cx="495826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05064"/>
            <a:ext cx="451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Cosine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one-dimensional DCT is computed by taking the dot product of each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-wide block of pixels with a set of cosines of different frequencies,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two-dimensional version of the DCT is 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Like the FFT, each of the DCTs can also be computed in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O(</a:t>
            </a:r>
            <a:r>
              <a:rPr lang="en-US" altLang="zh-TW" sz="2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</a:t>
            </a:r>
            <a:r>
              <a:rPr lang="en-US" altLang="zh-TW" sz="2800" i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time.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96375"/>
            <a:ext cx="3096344" cy="77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4867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88221"/>
            <a:ext cx="8229600" cy="2049091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first basis function (the straight blue line) encodes the average DC value in the block of pixels, while the second encodes a slightly curvy version of the slope.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387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Processing</a:t>
            </a:r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B10B6-A580-435C-A862-E69DBAF495F0}" type="slidenum">
              <a:rPr lang="zh-TW" altLang="en-US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4107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3.5 Pyramids and Wavelets</a:t>
            </a:r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613768"/>
            <a:ext cx="8229600" cy="4925144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may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reduce the size of an image to speed up the execution of an algorithm or to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space or transmission time.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example, the task of finding a face in an image. Since we do not know the scale at which the face will appear, we need to generate a whole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pyramid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of differently sized images and scan each one for possible faces.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C8015-F6C2-4FE8-8851-A2FF94762A54}" type="slidenum">
              <a:rPr lang="zh-TW" altLang="en-US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5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3.5 Pyramids and Wavelets</a:t>
            </a:r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613768"/>
            <a:ext cx="8229600" cy="4925144"/>
          </a:xfrm>
        </p:spPr>
        <p:txBody>
          <a:bodyPr>
            <a:no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 can also be very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helpful in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the search for an object by first finding a smaller instance of that object at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coarser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the pyramid and then looking for the full resolution object only in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vicinity of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coarse-level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detections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pyramids are extremely useful for performing multi-scale editing operations such as blending images while maintaining details.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C8015-F6C2-4FE8-8851-A2FF94762A54}" type="slidenum">
              <a:rPr lang="zh-TW" altLang="en-US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6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8713787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7ECE-EF02-46F2-B7E9-FD206F00DF36}" type="slidenum">
              <a:rPr lang="zh-TW" altLang="en-US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9644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3.5.1 Interpolation (</a:t>
            </a:r>
            <a:r>
              <a:rPr lang="en-US" altLang="zh-TW" dirty="0" err="1" smtClean="0">
                <a:cs typeface="Times New Roman" pitchFamily="18" charset="0"/>
              </a:rPr>
              <a:t>Upsampling</a:t>
            </a:r>
            <a:r>
              <a:rPr lang="en-US" altLang="zh-TW" dirty="0" smtClean="0">
                <a:cs typeface="Times New Roman" pitchFamily="18" charset="0"/>
              </a:rPr>
              <a:t>)</a:t>
            </a:r>
            <a:endParaRPr lang="zh-TW" altLang="en-US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Interpolation can be used to increase the resolution of an image.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	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upsampling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rate.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852738"/>
            <a:ext cx="4505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712FC-98F3-4540-BFBE-59212D9232E6}" type="slidenum">
              <a:rPr lang="zh-TW" altLang="en-US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472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451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12820-6CC9-4DC2-AC38-B3BA89A53719}" type="slidenum">
              <a:rPr lang="zh-TW" altLang="en-US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315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Bilinear Interpolation</a:t>
            </a:r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316" name="Picture 2" descr="http://upload.wikimedia.org/wikipedia/commons/e/e7/Bilinear_interpo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295400"/>
            <a:ext cx="554513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F7A2E-975F-467C-B54D-A42F10ADF850}" type="slidenum">
              <a:rPr lang="zh-TW" altLang="en-US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64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3.1.2 Color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fact, adding the same value to each color channel not only increases the apparent intensity of each pixel, it can also affect the pixel’s hue and saturation.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Cubic Interpolation</a:t>
            </a:r>
            <a:endParaRPr lang="zh-TW" altLang="en-US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Bicubic interpolation</a:t>
            </a:r>
          </a:p>
          <a:p>
            <a:pPr lvl="1"/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Is an extension of cubic interpolation for interpolating data points on a two dimensional regular grid.</a:t>
            </a:r>
          </a:p>
          <a:p>
            <a:pPr lvl="1"/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The interpolated surface is smoother than corresponding surfaces obtained by bilinear interpolation.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73691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761B5-4CAF-4BDA-89F9-65A0AC4C81AF}" type="slidenum">
              <a:rPr lang="zh-TW" altLang="en-US"/>
              <a:pPr>
                <a:defRPr/>
              </a:pPr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5465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3" y="404813"/>
            <a:ext cx="7848600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292C0-DEC8-486F-B454-0DAF44BCD272}" type="slidenum">
              <a:rPr lang="zh-TW" altLang="en-US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2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3.5.2 Decimation (Downsampling)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Decimation is required to reduce the resolution.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To perform decimation, we first convolve the image with a low-pass filter (to avoid aliasing) and then keep every 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th sample.</a:t>
            </a:r>
          </a:p>
          <a:p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): smoothing kernel</a:t>
            </a:r>
          </a:p>
          <a:p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860800"/>
            <a:ext cx="54721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B85D5-AEA6-4539-A85E-1CAA0EE6B258}" type="slidenum">
              <a:rPr lang="zh-TW" altLang="en-US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4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545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CF768-9761-47DE-9067-1260E6BB3925}" type="slidenum">
              <a:rPr lang="zh-TW" altLang="en-US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359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3.5.3 Multi-Resolution Representations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construct the pyramid, we first blur and subsample the original image by a factor of two and store this in the next level of the pyramid.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061D-D072-437C-B1EB-E9B0B383C288}" type="slidenum">
              <a:rPr lang="zh-TW" altLang="en-US"/>
              <a:pPr>
                <a:defRPr/>
              </a:pPr>
              <a:t>74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73624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Gaussian Pyramid</a:t>
            </a:r>
            <a:endParaRPr lang="zh-TW" altLang="en-US" dirty="0" smtClean="0"/>
          </a:p>
        </p:txBody>
      </p:sp>
      <p:sp>
        <p:nvSpPr>
          <p:cNvPr id="102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technique involves creating a series of images which are weighted down using a Gaussian average and scaled down.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Five-tap kernel: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531" y="3854580"/>
            <a:ext cx="3333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69602"/>
              </p:ext>
            </p:extLst>
          </p:nvPr>
        </p:nvGraphicFramePr>
        <p:xfrm>
          <a:off x="4510087" y="3789494"/>
          <a:ext cx="20431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7" name="方程式" r:id="rId4" imgW="1015920" imgH="393480" progId="Equation.3">
                  <p:embed/>
                </p:oleObj>
              </mc:Choice>
              <mc:Fallback>
                <p:oleObj name="方程式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7" y="3789494"/>
                        <a:ext cx="204311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1DC58-4C21-4503-9574-995C222CAB68}" type="slidenum">
              <a:rPr lang="zh-TW" altLang="en-US"/>
              <a:pPr>
                <a:defRPr/>
              </a:pPr>
              <a:t>75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732240" y="3990818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0.3~0.6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18488"/>
              </p:ext>
            </p:extLst>
          </p:nvPr>
        </p:nvGraphicFramePr>
        <p:xfrm>
          <a:off x="948531" y="4829455"/>
          <a:ext cx="72469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8" name="方程式" r:id="rId6" imgW="3149280" imgH="393480" progId="Equation.3">
                  <p:embed/>
                </p:oleObj>
              </mc:Choice>
              <mc:Fallback>
                <p:oleObj name="方程式" r:id="rId6" imgW="314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31" y="4829455"/>
                        <a:ext cx="72469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8531" y="5737505"/>
            <a:ext cx="3240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3C98E-961B-4779-AE0D-E2E3DAC2F486}" type="slidenum">
              <a:rPr lang="zh-TW" altLang="en-US"/>
              <a:pPr>
                <a:defRPr/>
              </a:pPr>
              <a:t>76</a:t>
            </a:fld>
            <a:endParaRPr lang="zh-TW" alt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5175"/>
            <a:ext cx="8959850" cy="441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1504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Laplacian Pyramid</a:t>
            </a:r>
            <a:endParaRPr lang="zh-TW" altLang="en-US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First, interpolate a lower resolution image to obtain a reconstructed low-pass version of the original image.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They then subtract this low-pass version from the original to yield the band-pass “Laplacian” image, which can be stored away for further processing.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DFF0A-C935-4278-9221-319FE9AD9966}" type="slidenum">
              <a:rPr lang="zh-TW" altLang="en-US"/>
              <a:pPr>
                <a:defRPr/>
              </a:pPr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194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3.5.4 Wavelets</a:t>
            </a:r>
            <a:endParaRPr lang="zh-TW" altLang="en-US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Two-dimensional wavelets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high-pass filter followed by decimation keeps 3/4 of the original pixels, while 1/4 of the low-frequency coefficients are passed on to the next stage for further analysis.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resulting three wavelet images are called the high–high (HH), high–low (HL), and low–high (LH) images.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HL and LH images accentuate the horizontal and vertical edges and gradients, while the HH image contains the less frequently occurring mixed derivatives.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26596-0B59-47B6-B963-4003D29B471D}" type="slidenum">
              <a:rPr lang="zh-TW" altLang="en-US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6950075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FBA1E-5908-4552-8F9D-40F6DCE1AA99}" type="slidenum">
              <a:rPr lang="zh-TW" altLang="en-US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2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many photo editing and visual effects applications, it is often desirable to cut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foreground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object out of one scene and put it on top of a different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background.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extracting the object from the original image is often called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matting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while the process of inserting it into another image (without visible artifacts) is called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compositing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zh-TW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One-Dimensional Wavelets</a:t>
            </a:r>
            <a:endParaRPr lang="zh-TW" altLang="en-US" smtClean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96975"/>
            <a:ext cx="6675438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0C9E1-0897-494B-999A-5B142C2AA8A5}" type="slidenum">
              <a:rPr lang="zh-TW" altLang="en-US"/>
              <a:pPr>
                <a:defRPr/>
              </a:pPr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0566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Lifted Transform</a:t>
            </a:r>
            <a:endParaRPr lang="zh-TW" altLang="en-US" smtClean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524000"/>
            <a:ext cx="8828088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12E5-35B4-42B7-8CA9-1D85AA2779BF}" type="slidenum">
              <a:rPr lang="zh-TW" altLang="en-US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4662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Blending</a:t>
            </a:r>
            <a:endParaRPr lang="zh-TW" altLang="en-US" smtClean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268413"/>
            <a:ext cx="673735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C2CF7-D5E9-4A18-A135-E81932F53631}" type="slidenum">
              <a:rPr lang="zh-TW" altLang="en-US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2208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7788"/>
            <a:ext cx="536575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1A131-01E3-45A9-B231-5530C032E9A2}" type="slidenum">
              <a:rPr lang="zh-TW" altLang="en-US"/>
              <a:pPr>
                <a:defRPr/>
              </a:pPr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0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 Geometric Transformations</a:t>
            </a:r>
            <a:endParaRPr lang="zh-TW" altLang="en-US" smtClean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372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80B49-A0B1-4ABD-B07C-C367CE07E6B9}" type="slidenum">
              <a:rPr lang="zh-TW" altLang="en-US"/>
              <a:pPr>
                <a:defRPr/>
              </a:pPr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7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3.6.1 Parametric Transformations</a:t>
            </a:r>
            <a:endParaRPr lang="zh-TW" altLang="en-US" smtClean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Parametric transformations apply a global deformation to an image, where the behavior of the transformation is controlled by a small number of parameters.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CDEEC-5EC9-4C52-A6F1-2D1EDB713D01}" type="slidenum">
              <a:rPr lang="zh-TW" altLang="en-US"/>
              <a:pPr>
                <a:defRPr/>
              </a:pPr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3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3.6.1 Parametric Transformations</a:t>
            </a:r>
            <a:endParaRPr lang="zh-TW" altLang="en-US" smtClean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515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BDFDF-9983-4766-9F03-0D52EEADE241}" type="slidenum">
              <a:rPr lang="zh-TW" altLang="en-US"/>
              <a:pPr>
                <a:defRPr/>
              </a:pPr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5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  <a:endParaRPr lang="zh-TW" altLang="en-US" smtClean="0"/>
          </a:p>
        </p:txBody>
      </p:sp>
      <p:sp>
        <p:nvSpPr>
          <p:cNvPr id="30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copying a pixel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to a location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not well defined when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has a non-integer value.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You can round the value of       to the nearest integer coordinate and copy the pixel there, but the resulting image has severe aliasing and pixels that jump around a lot when animating the transformation.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second major problem with forward warping is the appearance of cracks and holes, especially when magnifying an image.</a:t>
            </a:r>
            <a:endParaRPr lang="zh-TW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766570" y="1628775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9" name="方程式" r:id="rId3" imgW="177480" imgH="177480" progId="Equation.3">
                  <p:embed/>
                </p:oleObj>
              </mc:Choice>
              <mc:Fallback>
                <p:oleObj name="方程式" r:id="rId3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570" y="1628775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047F2-80B6-4A2F-8E18-8C8194F43BAC}" type="slidenum">
              <a:rPr lang="zh-TW" altLang="en-US"/>
              <a:pPr>
                <a:defRPr/>
              </a:pPr>
              <a:t>88</a:t>
            </a:fld>
            <a:endParaRPr lang="zh-TW" alt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670425" y="2060575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0" name="方程式" r:id="rId5" imgW="177480" imgH="177480" progId="Equation.3">
                  <p:embed/>
                </p:oleObj>
              </mc:Choice>
              <mc:Fallback>
                <p:oleObj name="方程式" r:id="rId5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2060575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787900" y="2565400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1" name="方程式" r:id="rId6" imgW="177480" imgH="177480" progId="Equation.3">
                  <p:embed/>
                </p:oleObj>
              </mc:Choice>
              <mc:Fallback>
                <p:oleObj name="方程式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565400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0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8096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75038"/>
            <a:ext cx="82105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116AF-9908-4A17-9F28-B1A65C14C5E4}" type="slidenum">
              <a:rPr lang="zh-TW" altLang="en-US"/>
              <a:pPr>
                <a:defRPr/>
              </a:pPr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Alpha-matted color image 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 addition to the three color RGB channels, an alpha-matted image contains a fourth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channel 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that describes the relative amount of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fractional coverage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at each pixel.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Pixels within the object are fully opaque (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1), while pixels fully outside the object are transparent (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0).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  <a:endParaRPr lang="zh-TW" altLang="en-US" smtClean="0"/>
          </a:p>
        </p:txBody>
      </p:sp>
      <p:sp>
        <p:nvSpPr>
          <p:cNvPr id="41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is (presumably) defined for all pixels in 	, we no longer have holes.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 can simply be computed as the inverse of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fact, all of the parametric transforms listed in Table 3.5 have closed form solutions for the inverse transform: simply take the inverse of the 3</a:t>
            </a:r>
            <a:r>
              <a:rPr lang="zh-TW" altLang="zh-TW" sz="2800" dirty="0" smtClean="0"/>
              <a:t>×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3 matrix specifying the transform.</a:t>
            </a:r>
          </a:p>
          <a:p>
            <a:pPr>
              <a:buFont typeface="Arial" charset="0"/>
              <a:buNone/>
            </a:pP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42950" y="1628775"/>
          <a:ext cx="768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5" name="方程式" r:id="rId3" imgW="355320" imgH="241200" progId="Equation.3">
                  <p:embed/>
                </p:oleObj>
              </mc:Choice>
              <mc:Fallback>
                <p:oleObj name="方程式" r:id="rId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628775"/>
                        <a:ext cx="7683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130876" y="1628800"/>
          <a:ext cx="825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6" name="方程式" r:id="rId5" imgW="380880" imgH="203040" progId="Equation.3">
                  <p:embed/>
                </p:oleObj>
              </mc:Choice>
              <mc:Fallback>
                <p:oleObj name="方程式" r:id="rId5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876" y="1628800"/>
                        <a:ext cx="8255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76514"/>
              </p:ext>
            </p:extLst>
          </p:nvPr>
        </p:nvGraphicFramePr>
        <p:xfrm>
          <a:off x="7543626" y="2628900"/>
          <a:ext cx="7127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7" name="方程式" r:id="rId7" imgW="330120" imgH="203040" progId="Equation.3">
                  <p:embed/>
                </p:oleObj>
              </mc:Choice>
              <mc:Fallback>
                <p:oleObj name="方程式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626" y="2628900"/>
                        <a:ext cx="712788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6C737-4131-463F-9217-3A213D0A373B}" type="slidenum">
              <a:rPr lang="zh-TW" altLang="en-US"/>
              <a:pPr>
                <a:defRPr/>
              </a:pPr>
              <a:t>90</a:t>
            </a:fld>
            <a:endParaRPr lang="zh-TW" alt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55650" y="2547938"/>
          <a:ext cx="768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8" name="方程式" r:id="rId9" imgW="355320" imgH="241200" progId="Equation.3">
                  <p:embed/>
                </p:oleObj>
              </mc:Choice>
              <mc:Fallback>
                <p:oleObj name="方程式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47938"/>
                        <a:ext cx="7683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2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404813"/>
            <a:ext cx="898366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22E52-6330-4C8D-AC0D-4D9F3CAD4668}" type="slidenum">
              <a:rPr lang="zh-TW" altLang="en-US"/>
              <a:pPr>
                <a:defRPr/>
              </a:pPr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8954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MIP-Mapping (1/3)</a:t>
            </a:r>
            <a:endParaRPr lang="zh-TW" altLang="en-US" smtClean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MIP-mapping was first proposed by Williams (1983) as a means to rapidly pre-filter images being used for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texture mapping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in computer graphics.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A MIP-map is a standard image pyramid, where each level is pre-filtered with a high-quality filter rather than a poorer quality approximation, such as five-tap binomial.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CBAE9-0780-4569-9CD0-93115B947D5B}" type="slidenum">
              <a:rPr lang="zh-TW" altLang="en-US"/>
              <a:pPr>
                <a:defRPr/>
              </a:pPr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9397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MIP-Mapping (2/3)</a:t>
            </a:r>
            <a:endParaRPr lang="zh-TW" altLang="en-US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To resample an image from a MIP-map, a scalar estimate of the resampling rate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is first computed.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For example,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can be the maximum of the absolute values in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(which suppresses aliasing) or it can be the minimum (which reduces blurring).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Once a resampling rate has been specified, a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fractional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pyramid level is computed using the base 2 logarithm,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738688"/>
            <a:ext cx="1228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8445-E35D-49AF-9F55-B381B0B481E9}" type="slidenum">
              <a:rPr lang="zh-TW" altLang="en-US"/>
              <a:pPr>
                <a:defRPr/>
              </a:pPr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8053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MIP-Mapping (3/3)</a:t>
            </a:r>
            <a:endParaRPr lang="zh-TW" altLang="en-US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One simple solution is to resample the texture from the next higher or lower pyramid level, depending on whether it is preferable to reduce aliasing or blur.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better solution is to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resample both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and blend them linearly using the fractional component of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Since most MIP-map implementations use bilinear resampling within each level, this approach is usually called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trilinear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MIP-mapping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9A1E-7087-446A-8DE7-27FD51F186DD}" type="slidenum">
              <a:rPr lang="zh-TW" altLang="en-US"/>
              <a:pPr>
                <a:defRPr/>
              </a:pPr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7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95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6077272" cy="405151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59632" y="58052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MIP-mapping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storage: the principal image on the left is accompanied by filtered copies of reduced size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84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DAF1-B544-4BE9-930E-26EABE3EB519}" type="slidenum">
              <a:rPr lang="zh-TW" altLang="en-US"/>
              <a:pPr>
                <a:defRPr/>
              </a:pPr>
              <a:t>96</a:t>
            </a:fld>
            <a:endParaRPr lang="zh-TW" altLang="en-US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476375"/>
            <a:ext cx="8191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5801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Elliptical Weighted Average (EWA)</a:t>
            </a:r>
            <a:endParaRPr lang="zh-TW" altLang="en-US" smtClean="0"/>
          </a:p>
        </p:txBody>
      </p:sp>
      <p:sp>
        <p:nvSpPr>
          <p:cNvPr id="512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Elliptical Weighted Average filter is based on the observation that the affine mapping 	               defines a skewed two-dimensional coordinate system in the vicinity of each source pixel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For every destination pixel     , the ellipsoidal projection of a small pixel grid in     onto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is computed.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This is used to filter the source image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) with a Gaussian whose inverse covariance matrix is ellipsoid.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4026A-CFB8-450B-82B8-265D6A761A8A}" type="slidenum">
              <a:rPr lang="zh-TW" altLang="en-US"/>
              <a:pPr>
                <a:defRPr/>
              </a:pPr>
              <a:t>97</a:t>
            </a:fld>
            <a:endParaRPr lang="zh-TW" alt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011863" y="2060575"/>
          <a:ext cx="13684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67" name="方程式" r:id="rId3" imgW="520560" imgH="177480" progId="Equation.3">
                  <p:embed/>
                </p:oleObj>
              </mc:Choice>
              <mc:Fallback>
                <p:oleObj name="方程式" r:id="rId3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060575"/>
                        <a:ext cx="13684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716463" y="3429000"/>
          <a:ext cx="4333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68" name="方程式" r:id="rId5" imgW="177480" imgH="177480" progId="Equation.3">
                  <p:embed/>
                </p:oleObj>
              </mc:Choice>
              <mc:Fallback>
                <p:oleObj name="方程式" r:id="rId5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429000"/>
                        <a:ext cx="4333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707063" y="3916363"/>
          <a:ext cx="3778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69" name="方程式" r:id="rId7" imgW="177480" imgH="177480" progId="Equation.3">
                  <p:embed/>
                </p:oleObj>
              </mc:Choice>
              <mc:Fallback>
                <p:oleObj name="方程式" r:id="rId7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3916363"/>
                        <a:ext cx="37782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8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Anisotropic Filtering</a:t>
            </a:r>
            <a:endParaRPr lang="zh-TW" altLang="en-US" dirty="0" smtClean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In this approach, several samples at different resolutions (fractional levels in the MIP-map) are combined along the major axis of the EWA Gaussian.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C559D-929C-425B-8D34-00B75F0DF8B5}" type="slidenum">
              <a:rPr lang="zh-TW" altLang="en-US"/>
              <a:pPr>
                <a:defRPr/>
              </a:pPr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Multi-Pass Transforms (1/3)</a:t>
            </a:r>
            <a:endParaRPr lang="zh-TW" altLang="en-US" dirty="0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optimal approach to warping images without excessive blurring or aliasing is to adaptively pre-filter the source image at each pixel using an ideal low-pass filter, i.e., an oriented skewed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sinc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or low-order (e.g., cubic) approximation.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2B8D6-A904-4648-9D3F-F03E46A38250}" type="slidenum">
              <a:rPr lang="zh-TW" altLang="en-US"/>
              <a:pPr>
                <a:defRPr/>
              </a:pPr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8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4143</Words>
  <Application>Microsoft Office PowerPoint</Application>
  <PresentationFormat>如螢幕大小 (4:3)</PresentationFormat>
  <Paragraphs>579</Paragraphs>
  <Slides>125</Slides>
  <Notes>25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125</vt:i4>
      </vt:variant>
    </vt:vector>
  </HeadingPairs>
  <TitlesOfParts>
    <vt:vector size="133" baseType="lpstr">
      <vt:lpstr>新細明體</vt:lpstr>
      <vt:lpstr>標楷體</vt:lpstr>
      <vt:lpstr>Arial</vt:lpstr>
      <vt:lpstr>Calibri</vt:lpstr>
      <vt:lpstr>Tahoma</vt:lpstr>
      <vt:lpstr>Times New Roman</vt:lpstr>
      <vt:lpstr>Office 佈景主題</vt:lpstr>
      <vt:lpstr>方程式</vt:lpstr>
      <vt:lpstr>Advanced Computer Vision </vt:lpstr>
      <vt:lpstr>Image Processing</vt:lpstr>
      <vt:lpstr>PowerPoint 簡報</vt:lpstr>
      <vt:lpstr>3.1.1 Pixel Transforms (1/3)</vt:lpstr>
      <vt:lpstr>3.1.1 Pixel Transforms (2/3)</vt:lpstr>
      <vt:lpstr>3.1.1 Pixel Transforms (3/3)</vt:lpstr>
      <vt:lpstr>3.1.2 Color Transforms</vt:lpstr>
      <vt:lpstr>3.1.3 Compositing and Matting (1/4)</vt:lpstr>
      <vt:lpstr>3.1.3 Compositing and Matting (2/4)</vt:lpstr>
      <vt:lpstr>3.1.3 Compositing and Matting (3/4)</vt:lpstr>
      <vt:lpstr>3.1.3 Compositing and Matting (4/4)</vt:lpstr>
      <vt:lpstr>3.1.4 Histogram Equalization</vt:lpstr>
      <vt:lpstr>PowerPoint 簡報</vt:lpstr>
      <vt:lpstr>Locally Adaptive Histogram Equalization (1/4)</vt:lpstr>
      <vt:lpstr>PowerPoint 簡報</vt:lpstr>
      <vt:lpstr>Locally Adaptive Histogram Equalization (2/4)</vt:lpstr>
      <vt:lpstr>Locally Adaptive Histogram Equalization (3/4)</vt:lpstr>
      <vt:lpstr>Locally Adaptive Histogram Equalization (4/4)</vt:lpstr>
      <vt:lpstr>PowerPoint 簡報</vt:lpstr>
      <vt:lpstr>Image Processing</vt:lpstr>
      <vt:lpstr>PowerPoint 簡報</vt:lpstr>
      <vt:lpstr>3.2 Linear Filtering</vt:lpstr>
      <vt:lpstr>PowerPoint 簡報</vt:lpstr>
      <vt:lpstr>PowerPoint 簡報</vt:lpstr>
      <vt:lpstr>Padding (Border Effects)</vt:lpstr>
      <vt:lpstr>PowerPoint 簡報</vt:lpstr>
      <vt:lpstr>3.2.1 Separable Filtering (1/2)</vt:lpstr>
      <vt:lpstr>3.2.1 Separable Filtering (2/2)</vt:lpstr>
      <vt:lpstr>3.2.2 Examples of Linear Filtering</vt:lpstr>
      <vt:lpstr>PowerPoint 簡報</vt:lpstr>
      <vt:lpstr>3.2.3 Band-Pass and Steerable Filters (1/4)</vt:lpstr>
      <vt:lpstr>3.2.3 Band-Pass and Steerable Filters (2/4)</vt:lpstr>
      <vt:lpstr>3.2.3 Band-Pass and Steerable Filters (3/4)</vt:lpstr>
      <vt:lpstr>3.2.3 Band-Pass and Steerable Filters (4/4)</vt:lpstr>
      <vt:lpstr>PowerPoint 簡報</vt:lpstr>
      <vt:lpstr>Summed Area Table (Integral Image)</vt:lpstr>
      <vt:lpstr>PowerPoint 簡報</vt:lpstr>
      <vt:lpstr>Image Processing</vt:lpstr>
      <vt:lpstr>3.3 More Neighborhood Operators</vt:lpstr>
      <vt:lpstr>3.3.1 Non-Linear Filtering</vt:lpstr>
      <vt:lpstr>PowerPoint 簡報</vt:lpstr>
      <vt:lpstr>Bilateral Filtering</vt:lpstr>
      <vt:lpstr>PowerPoint 簡報</vt:lpstr>
      <vt:lpstr>3.3.2 Morphology (1/3)</vt:lpstr>
      <vt:lpstr>3.3.2 Morphology (2/3)</vt:lpstr>
      <vt:lpstr>3.3.2 Morphology (3/3)</vt:lpstr>
      <vt:lpstr>3.3.3 Distance Transforms</vt:lpstr>
      <vt:lpstr>PowerPoint 簡報</vt:lpstr>
      <vt:lpstr>3.3.4 Connected Components (1/2)</vt:lpstr>
      <vt:lpstr>3.3.4 Connected Components (2/2)</vt:lpstr>
      <vt:lpstr>Image Processing</vt:lpstr>
      <vt:lpstr>3.4 Fourier Transforms (1/5)</vt:lpstr>
      <vt:lpstr>3.4 Fourier Transforms (2/5)</vt:lpstr>
      <vt:lpstr>3.4 Fourier Transforms (3/5)</vt:lpstr>
      <vt:lpstr>3.4 Fourier Transforms (4/5)</vt:lpstr>
      <vt:lpstr>3.4 Fourier Transforms (5/5)</vt:lpstr>
      <vt:lpstr>3.4.1 Fourier Transform Pairs</vt:lpstr>
      <vt:lpstr>PowerPoint 簡報</vt:lpstr>
      <vt:lpstr>PowerPoint 簡報</vt:lpstr>
      <vt:lpstr>3.4.2 Two-Dimensional Fourier Transforms</vt:lpstr>
      <vt:lpstr>Discrete Cosine Transform</vt:lpstr>
      <vt:lpstr>PowerPoint 簡報</vt:lpstr>
      <vt:lpstr>Image Processing</vt:lpstr>
      <vt:lpstr>3.5 Pyramids and Wavelets</vt:lpstr>
      <vt:lpstr>3.5 Pyramids and Wavelets</vt:lpstr>
      <vt:lpstr>PowerPoint 簡報</vt:lpstr>
      <vt:lpstr>3.5.1 Interpolation (Upsampling)</vt:lpstr>
      <vt:lpstr>PowerPoint 簡報</vt:lpstr>
      <vt:lpstr>Bilinear Interpolation</vt:lpstr>
      <vt:lpstr>Cubic Interpolation</vt:lpstr>
      <vt:lpstr>PowerPoint 簡報</vt:lpstr>
      <vt:lpstr>3.5.2 Decimation (Downsampling)</vt:lpstr>
      <vt:lpstr>PowerPoint 簡報</vt:lpstr>
      <vt:lpstr>3.5.3 Multi-Resolution Representations</vt:lpstr>
      <vt:lpstr>Gaussian Pyramid</vt:lpstr>
      <vt:lpstr>PowerPoint 簡報</vt:lpstr>
      <vt:lpstr>Laplacian Pyramid</vt:lpstr>
      <vt:lpstr>3.5.4 Wavelets</vt:lpstr>
      <vt:lpstr>PowerPoint 簡報</vt:lpstr>
      <vt:lpstr>One-Dimensional Wavelets</vt:lpstr>
      <vt:lpstr>Lifted Transform</vt:lpstr>
      <vt:lpstr>Image Blending</vt:lpstr>
      <vt:lpstr>PowerPoint 簡報</vt:lpstr>
      <vt:lpstr>Image Processing</vt:lpstr>
      <vt:lpstr>3.6 Geometric Transformations</vt:lpstr>
      <vt:lpstr>3.6.1 Parametric Transformations</vt:lpstr>
      <vt:lpstr>3.6.1 Parametric Transformations</vt:lpstr>
      <vt:lpstr>Forward Warping</vt:lpstr>
      <vt:lpstr>PowerPoint 簡報</vt:lpstr>
      <vt:lpstr>Inverse Warping</vt:lpstr>
      <vt:lpstr>PowerPoint 簡報</vt:lpstr>
      <vt:lpstr>MIP-Mapping (1/3)</vt:lpstr>
      <vt:lpstr>MIP-Mapping (2/3)</vt:lpstr>
      <vt:lpstr>MIP-Mapping (3/3)</vt:lpstr>
      <vt:lpstr>PowerPoint 簡報</vt:lpstr>
      <vt:lpstr>PowerPoint 簡報</vt:lpstr>
      <vt:lpstr>Elliptical Weighted Average (EWA)</vt:lpstr>
      <vt:lpstr>Anisotropic Filtering</vt:lpstr>
      <vt:lpstr>Multi-Pass Transforms (1/3)</vt:lpstr>
      <vt:lpstr>Multi-Pass Transforms (2/3)</vt:lpstr>
      <vt:lpstr>Multi-Pass Transforms (3/3)</vt:lpstr>
      <vt:lpstr>PowerPoint 簡報</vt:lpstr>
      <vt:lpstr>3.6.2 Mesh-Based Warping (1/3)</vt:lpstr>
      <vt:lpstr>3.6.2 Mesh-Based Warping (2/3)</vt:lpstr>
      <vt:lpstr>3.6.2 Mesh-Based Warping (3/3)</vt:lpstr>
      <vt:lpstr>PowerPoint 簡報</vt:lpstr>
      <vt:lpstr>Image Processing</vt:lpstr>
      <vt:lpstr>3.7 Global Optimization</vt:lpstr>
      <vt:lpstr>3.7.1 Regularization (1/6) </vt:lpstr>
      <vt:lpstr>3.7.1 Regularization (2/6)</vt:lpstr>
      <vt:lpstr>3.7.1 Regularization (3/6)</vt:lpstr>
      <vt:lpstr>3.7.1 Regularization (4/6)</vt:lpstr>
      <vt:lpstr>3.7.1 Regularization (5/6)</vt:lpstr>
      <vt:lpstr>3.7.1 Regularization (6/6)</vt:lpstr>
      <vt:lpstr>3.7.2 Markov Random Fields (1/3)</vt:lpstr>
      <vt:lpstr>3.7.2 Markov Random Fields (2/3)</vt:lpstr>
      <vt:lpstr>3.7.2 Markov Random Fields (3/3)</vt:lpstr>
      <vt:lpstr>Binary MRFs</vt:lpstr>
      <vt:lpstr>Ordinal-Valued MRFs</vt:lpstr>
      <vt:lpstr>PowerPoint 簡報</vt:lpstr>
      <vt:lpstr>PowerPoint 簡報</vt:lpstr>
      <vt:lpstr>Unordered Labels</vt:lpstr>
      <vt:lpstr>PowerPoint 簡報</vt:lpstr>
      <vt:lpstr>Term Project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 </dc:title>
  <dc:creator>karen</dc:creator>
  <cp:lastModifiedBy>Austin</cp:lastModifiedBy>
  <cp:revision>378</cp:revision>
  <dcterms:created xsi:type="dcterms:W3CDTF">2011-01-31T07:36:26Z</dcterms:created>
  <dcterms:modified xsi:type="dcterms:W3CDTF">2016-03-14T06:33:34Z</dcterms:modified>
</cp:coreProperties>
</file>