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310" r:id="rId2"/>
    <p:sldId id="31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326" r:id="rId12"/>
    <p:sldId id="266" r:id="rId13"/>
    <p:sldId id="267" r:id="rId14"/>
    <p:sldId id="268" r:id="rId15"/>
    <p:sldId id="269" r:id="rId16"/>
    <p:sldId id="270" r:id="rId17"/>
    <p:sldId id="271" r:id="rId18"/>
    <p:sldId id="324" r:id="rId19"/>
    <p:sldId id="325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322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7" r:id="rId54"/>
    <p:sldId id="314" r:id="rId55"/>
    <p:sldId id="315" r:id="rId56"/>
    <p:sldId id="308" r:id="rId57"/>
    <p:sldId id="316" r:id="rId58"/>
    <p:sldId id="317" r:id="rId59"/>
    <p:sldId id="318" r:id="rId60"/>
    <p:sldId id="320" r:id="rId61"/>
    <p:sldId id="321" r:id="rId62"/>
    <p:sldId id="312" r:id="rId63"/>
    <p:sldId id="313" r:id="rId6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80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A736261-62CE-4FA2-A0EC-9ABEF5CA26E3}" type="datetimeFigureOut">
              <a:rPr lang="zh-TW" altLang="en-US"/>
              <a:pPr>
                <a:defRPr/>
              </a:pPr>
              <a:t>2013/3/19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3D56C1D-8919-4565-B3C7-AA2F6E97A2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2856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otation_(mathematics)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Reflection_(mathematics)" TargetMode="External"/><Relationship Id="rId4" Type="http://schemas.openxmlformats.org/officeDocument/2006/relationships/hyperlink" Target="http://en.wikipedia.org/wiki/Translation_(mathematics)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A3CCA7-D0C6-480B-B6B7-8C5766C2C51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deformation grid:</a:t>
            </a:r>
            <a:r>
              <a:rPr lang="zh-TW" altLang="en-US" dirty="0" smtClean="0"/>
              <a:t> 變形網格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56C1D-8919-4565-B3C7-AA2F6E97A23F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8480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電腦視覺的初始擷取資料（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raw data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）在取像過程中受到許多環境因素的影響，基本上是數學上稱為「有病」的問題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56C1D-8919-4565-B3C7-AA2F6E97A23F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7886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Membrane:</a:t>
            </a:r>
            <a:r>
              <a:rPr lang="zh-TW" altLang="en-US" baseline="0" dirty="0" smtClean="0"/>
              <a:t> 薄膜 </a:t>
            </a:r>
            <a:r>
              <a:rPr lang="en-US" altLang="zh-TW" baseline="0" dirty="0" smtClean="0"/>
              <a:t> Tent:</a:t>
            </a:r>
            <a:r>
              <a:rPr lang="zh-TW" altLang="en-US" baseline="0" dirty="0" smtClean="0"/>
              <a:t> 帳篷 </a:t>
            </a:r>
            <a:r>
              <a:rPr lang="en-US" altLang="zh-TW" baseline="0" dirty="0" smtClean="0"/>
              <a:t>thin-plate:</a:t>
            </a:r>
            <a:r>
              <a:rPr lang="zh-TW" altLang="en-US" baseline="0" dirty="0" smtClean="0"/>
              <a:t>薄板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56C1D-8919-4565-B3C7-AA2F6E97A23F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5940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56C1D-8919-4565-B3C7-AA2F6E97A23F}" type="slidenum">
              <a:rPr lang="zh-TW" altLang="en-US" smtClean="0"/>
              <a:pPr>
                <a:defRPr/>
              </a:pPr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5290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Inpainting</a:t>
            </a:r>
            <a:r>
              <a:rPr lang="en-US" altLang="zh-TW" dirty="0" smtClean="0"/>
              <a:t>: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圖像修補</a:t>
            </a:r>
            <a:endParaRPr lang="en-US" altLang="zh-TW" baseline="0" dirty="0" smtClean="0"/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信念傳遞演算法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(LBP)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56C1D-8919-4565-B3C7-AA2F6E97A23F}" type="slidenum">
              <a:rPr lang="zh-TW" altLang="en-US" smtClean="0"/>
              <a:pPr>
                <a:defRPr/>
              </a:pPr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8425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影像復原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(image restoration)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、影像分割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(image segmentation)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、表面重建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(surface reconstruction)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、紋理分析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(texture analysis)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、光流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(optical flow)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、視覺合成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(visual integration)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以及邊緣偵測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(edge detection)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56C1D-8919-4565-B3C7-AA2F6E97A23F}" type="slidenum">
              <a:rPr lang="zh-TW" altLang="en-US" smtClean="0"/>
              <a:pPr>
                <a:defRPr/>
              </a:pPr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5940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75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EB4712-F414-4176-AED7-44546FD2A8D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aliasing</a:t>
            </a:r>
          </a:p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dirty="0" smtClean="0"/>
              <a:t>aliasing</a:t>
            </a:r>
            <a:r>
              <a:rPr lang="en-US" altLang="zh-TW" baseline="0" dirty="0" smtClean="0"/>
              <a:t>: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圖形的鋸齒邊緣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56C1D-8919-4565-B3C7-AA2F6E97A23F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6092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converge to: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收斂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56C1D-8919-4565-B3C7-AA2F6E97A23F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2103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Rotation (mathematics)"/>
              </a:rPr>
              <a:t>rotations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Translation (mathematics)"/>
              </a:rPr>
              <a:t>translations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altLang="zh-TW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Reflection (mathematics)"/>
              </a:rPr>
              <a:t>reflections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56C1D-8919-4565-B3C7-AA2F6E97A23F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5199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56C1D-8919-4565-B3C7-AA2F6E97A23F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5519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straight line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之後 保留 直線</a:t>
            </a:r>
            <a:endParaRPr lang="en-US" altLang="zh-TW" baseline="0" dirty="0" smtClean="0"/>
          </a:p>
          <a:p>
            <a:r>
              <a:rPr lang="en-US" altLang="zh-TW" baseline="0" dirty="0" smtClean="0"/>
              <a:t>#degree of freedom  translation = (</a:t>
            </a:r>
            <a:r>
              <a:rPr lang="en-US" altLang="zh-TW" baseline="0" dirty="0" err="1" smtClean="0"/>
              <a:t>tx,ty</a:t>
            </a:r>
            <a:r>
              <a:rPr lang="en-US" altLang="zh-TW" baseline="0" dirty="0" smtClean="0"/>
              <a:t>) </a:t>
            </a:r>
            <a:r>
              <a:rPr lang="en-US" altLang="zh-TW" baseline="0" dirty="0" err="1" smtClean="0"/>
              <a:t>euclidean</a:t>
            </a:r>
            <a:r>
              <a:rPr lang="en-US" altLang="zh-TW" baseline="0" dirty="0" smtClean="0"/>
              <a:t>(</a:t>
            </a:r>
            <a:r>
              <a:rPr lang="en-US" altLang="zh-TW" baseline="0" dirty="0" err="1" smtClean="0"/>
              <a:t>tx,ty,theta</a:t>
            </a:r>
            <a:r>
              <a:rPr lang="en-US" altLang="zh-TW" baseline="0" dirty="0" smtClean="0"/>
              <a:t>) similarity(</a:t>
            </a:r>
            <a:r>
              <a:rPr lang="en-US" altLang="zh-TW" baseline="0" dirty="0" err="1" smtClean="0"/>
              <a:t>tx,ty,theta,s</a:t>
            </a:r>
            <a:r>
              <a:rPr lang="en-US" altLang="zh-TW" baseline="0" dirty="0" smtClean="0"/>
              <a:t>) affine: </a:t>
            </a:r>
            <a:r>
              <a:rPr lang="zh-TW" altLang="en-US" baseline="0" dirty="0" smtClean="0"/>
              <a:t>六個變數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56C1D-8919-4565-B3C7-AA2F6E97A23F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7554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Crack:</a:t>
            </a:r>
            <a:r>
              <a:rPr lang="zh-TW" altLang="en-US" dirty="0" smtClean="0"/>
              <a:t> 裂縫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56C1D-8919-4565-B3C7-AA2F6E97A23F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66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things in a small place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56C1D-8919-4565-B3C7-AA2F6E97A23F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3459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i.e. that</a:t>
            </a:r>
            <a:r>
              <a:rPr lang="en-US" altLang="zh-TW" baseline="0" dirty="0" smtClean="0"/>
              <a:t> is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56C1D-8919-4565-B3C7-AA2F6E97A23F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226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7F633-90FF-4B3D-95E8-9BDB1BE80281}" type="datetimeFigureOut">
              <a:rPr lang="zh-TW" altLang="en-US"/>
              <a:pPr>
                <a:defRPr/>
              </a:pPr>
              <a:t>2013/3/19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AACB4-EB24-4886-A4A9-D6D6E1EF3C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B9518-F431-4287-A159-DCFC1A42C936}" type="datetimeFigureOut">
              <a:rPr lang="zh-TW" altLang="en-US"/>
              <a:pPr>
                <a:defRPr/>
              </a:pPr>
              <a:t>2013/3/19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6B50F-D01E-46A7-ADC5-C773F290A9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AC3AE-91F1-4E17-98BA-49A74BC9344D}" type="datetimeFigureOut">
              <a:rPr lang="zh-TW" altLang="en-US"/>
              <a:pPr>
                <a:defRPr/>
              </a:pPr>
              <a:t>2013/3/19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89B9D-B05C-4591-B406-69BF3C6873E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06152-F226-474F-A17A-48945AD6DE33}" type="datetimeFigureOut">
              <a:rPr lang="zh-TW" altLang="en-US"/>
              <a:pPr>
                <a:defRPr/>
              </a:pPr>
              <a:t>2013/3/19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D79DE-7116-4586-A31A-FE94D92C6E9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FE9BA-3D90-4802-86C9-8769360B99A6}" type="datetimeFigureOut">
              <a:rPr lang="zh-TW" altLang="en-US"/>
              <a:pPr>
                <a:defRPr/>
              </a:pPr>
              <a:t>2013/3/19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94B60-6853-4793-8177-78E1A876EA1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54BCE-C134-4854-A4F9-15B126363AD1}" type="datetimeFigureOut">
              <a:rPr lang="zh-TW" altLang="en-US"/>
              <a:pPr>
                <a:defRPr/>
              </a:pPr>
              <a:t>2013/3/19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97624-52E7-4F0F-8473-5F0D247642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01DB2-2610-4C63-95B2-A9657CAC3F7C}" type="datetimeFigureOut">
              <a:rPr lang="zh-TW" altLang="en-US"/>
              <a:pPr>
                <a:defRPr/>
              </a:pPr>
              <a:t>2013/3/19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5F1EC-ABFF-4E93-A0CC-DEF4C9E89B4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B365E-0031-42EC-A8CE-D1B416DDD1B8}" type="datetimeFigureOut">
              <a:rPr lang="zh-TW" altLang="en-US"/>
              <a:pPr>
                <a:defRPr/>
              </a:pPr>
              <a:t>2013/3/19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C8084-27DF-4D01-9A06-8EC087803B7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788E5-BAFA-43C0-A5F3-C564BCF346F5}" type="datetimeFigureOut">
              <a:rPr lang="zh-TW" altLang="en-US"/>
              <a:pPr>
                <a:defRPr/>
              </a:pPr>
              <a:t>2013/3/19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0BEB-17CE-4A66-9D47-DF54ADAAFA8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280A3-F6B9-4FC0-85AD-AD521B033544}" type="datetimeFigureOut">
              <a:rPr lang="zh-TW" altLang="en-US"/>
              <a:pPr>
                <a:defRPr/>
              </a:pPr>
              <a:t>2013/3/19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72F18-4DA4-44E8-8927-37833F1AC0B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E0408-0D5B-421C-A919-686B0B5A5DCE}" type="datetimeFigureOut">
              <a:rPr lang="zh-TW" altLang="en-US"/>
              <a:pPr>
                <a:defRPr/>
              </a:pPr>
              <a:t>2013/3/19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77BB-3A95-435F-A679-6C8FABBCBA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4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2B23870-319F-4386-BBCE-C9554D661C07}" type="datetimeFigureOut">
              <a:rPr lang="zh-TW" altLang="en-US"/>
              <a:pPr>
                <a:defRPr/>
              </a:pPr>
              <a:t>2013/3/19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2436243-98E1-4DA9-A017-7DFFE20DB0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95922013@ntu.edu.t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9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upload.wikimedia.org/wikipedia/commons/5/5c/MipMap_Example_STS101.jp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ctrTitle"/>
          </p:nvPr>
        </p:nvSpPr>
        <p:spPr>
          <a:xfrm>
            <a:off x="685800" y="1504950"/>
            <a:ext cx="7772400" cy="1470025"/>
          </a:xfrm>
        </p:spPr>
        <p:txBody>
          <a:bodyPr/>
          <a:lstStyle/>
          <a:p>
            <a:r>
              <a:rPr lang="zh-TW" altLang="zh-TW" b="1" smtClean="0"/>
              <a:t>Advanced Computer Vision </a:t>
            </a:r>
            <a:endParaRPr lang="zh-TW" altLang="en-US" smtClean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60725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/>
              <a:t>Chapter 3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/>
              <a:t>Image Processing (2)</a:t>
            </a:r>
            <a:endParaRPr lang="zh-TW" altLang="en-US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211638" y="5667375"/>
            <a:ext cx="49323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dirty="0">
                <a:latin typeface="Calibri" pitchFamily="34" charset="0"/>
              </a:rPr>
              <a:t>Presented by: </a:t>
            </a:r>
            <a:r>
              <a:rPr kumimoji="0" lang="zh-TW" altLang="en-US" dirty="0" smtClean="0">
                <a:latin typeface="Calibri" pitchFamily="34" charset="0"/>
              </a:rPr>
              <a:t>林政安</a:t>
            </a:r>
            <a:endParaRPr kumimoji="0" lang="en-US" altLang="zh-TW" dirty="0" smtClean="0">
              <a:latin typeface="Calibri" pitchFamily="34" charset="0"/>
            </a:endParaRPr>
          </a:p>
          <a:p>
            <a:pPr algn="ctr"/>
            <a:r>
              <a:rPr kumimoji="0" lang="en-US" altLang="zh-TW" dirty="0" smtClean="0">
                <a:latin typeface="Calibri" pitchFamily="34" charset="0"/>
              </a:rPr>
              <a:t>0932837981</a:t>
            </a:r>
            <a:endParaRPr kumimoji="0" lang="en-US" altLang="zh-TW" dirty="0">
              <a:latin typeface="Calibri" pitchFamily="34" charset="0"/>
            </a:endParaRPr>
          </a:p>
          <a:p>
            <a:pPr algn="ctr"/>
            <a:r>
              <a:rPr kumimoji="0" lang="en-US" altLang="zh-TW" dirty="0" smtClean="0">
                <a:latin typeface="Calibri" pitchFamily="34" charset="0"/>
                <a:hlinkClick r:id="rId2"/>
              </a:rPr>
              <a:t>r99944038@ntu.edu.tw</a:t>
            </a:r>
            <a:endParaRPr kumimoji="0" lang="en-US" altLang="zh-TW" dirty="0">
              <a:latin typeface="Calibri" pitchFamily="34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8BBE6-FC0D-41D4-889C-551B846E2132}" type="slidenum">
              <a:rPr lang="zh-TW" altLang="en-US"/>
              <a:pPr>
                <a:defRPr/>
              </a:pPr>
              <a:t>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3.5.2 Decimation (</a:t>
            </a:r>
            <a:r>
              <a:rPr lang="en-US" altLang="zh-TW" dirty="0" err="1" smtClean="0"/>
              <a:t>Downsampling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Decimation is required to reduce the resolution.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To perform decimation, we first convolve the image with a low-pass filter (to avoid aliasing) and then keep every 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sample.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): smoothing kernel</a:t>
            </a:r>
          </a:p>
          <a:p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860800"/>
            <a:ext cx="547211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B85D5-AEA6-4539-A85E-1CAA0EE6B258}" type="slidenum">
              <a:rPr lang="zh-TW" altLang="en-US"/>
              <a:pPr>
                <a:defRPr/>
              </a:pPr>
              <a:t>10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556791"/>
            <a:ext cx="8820472" cy="363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604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84313"/>
            <a:ext cx="854551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CF768-9761-47DE-9067-1260E6BB3925}" type="slidenum">
              <a:rPr lang="zh-TW" altLang="en-US"/>
              <a:pPr>
                <a:defRPr/>
              </a:pPr>
              <a:t>12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43597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/>
              <a:t>3.5.3 Multi-Resolution Representations</a:t>
            </a:r>
            <a:endParaRPr lang="zh-TW" altLang="en-US" dirty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Pyramids can be used to accelerate coarse-to-fine search algorithms, to look for objects or patterns at different scales, and to perform multi-resolution blending operations. 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To construct the pyramid, we first blur and subsample the original image by a factor of two and store this in the next level of the pyramid.</a:t>
            </a:r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9061D-D072-437C-B1EB-E9B0B383C288}" type="slidenum">
              <a:rPr lang="zh-TW" altLang="en-US"/>
              <a:pPr>
                <a:defRPr/>
              </a:pPr>
              <a:t>13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Gaussian Pyramid (1/2)</a:t>
            </a:r>
            <a:endParaRPr lang="zh-TW" altLang="en-US" dirty="0" smtClean="0"/>
          </a:p>
        </p:txBody>
      </p:sp>
      <p:sp>
        <p:nvSpPr>
          <p:cNvPr id="102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technique involves creating a series of images which are weighted down using a Gaussian average and scaled down.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Five-tap kernel: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3795713"/>
            <a:ext cx="33337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47813" y="4724400"/>
          <a:ext cx="2043112" cy="14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方程式" r:id="rId4" imgW="1015920" imgH="583920" progId="Equation.3">
                  <p:embed/>
                </p:oleObj>
              </mc:Choice>
              <mc:Fallback>
                <p:oleObj name="方程式" r:id="rId4" imgW="1015920" imgH="5839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724400"/>
                        <a:ext cx="2043112" cy="1465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1DC58-4C21-4503-9574-995C222CAB68}" type="slidenum">
              <a:rPr lang="zh-TW" altLang="en-US"/>
              <a:pPr>
                <a:defRPr/>
              </a:pPr>
              <a:t>14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Gaussian Pyramid (2/2)</a:t>
            </a:r>
            <a:endParaRPr lang="zh-TW" altLang="en-US" smtClean="0"/>
          </a:p>
        </p:txBody>
      </p:sp>
      <p:sp>
        <p:nvSpPr>
          <p:cNvPr id="205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The reason they call their resulting pyramid a 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Gaussian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pyramid is that repeated convolutions of the binomial kernel converge to a Gaussian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055349"/>
              </p:ext>
            </p:extLst>
          </p:nvPr>
        </p:nvGraphicFramePr>
        <p:xfrm>
          <a:off x="827088" y="1412875"/>
          <a:ext cx="7246937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方程式" r:id="rId4" imgW="3149280" imgH="393480" progId="Equation.3">
                  <p:embed/>
                </p:oleObj>
              </mc:Choice>
              <mc:Fallback>
                <p:oleObj name="方程式" r:id="rId4" imgW="314928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412875"/>
                        <a:ext cx="7246937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2349500"/>
            <a:ext cx="324008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0D01E-D14D-434A-A321-E7C497805AD2}" type="slidenum">
              <a:rPr lang="zh-TW" altLang="en-US"/>
              <a:pPr>
                <a:defRPr/>
              </a:pPr>
              <a:t>15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3C98E-961B-4779-AE0D-E2E3DAC2F486}" type="slidenum">
              <a:rPr lang="zh-TW" altLang="en-US"/>
              <a:pPr>
                <a:defRPr/>
              </a:pPr>
              <a:t>16</a:t>
            </a:fld>
            <a:endParaRPr lang="zh-TW" altLang="en-US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5175"/>
            <a:ext cx="8959850" cy="441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Laplacian</a:t>
            </a:r>
            <a:r>
              <a:rPr lang="en-US" altLang="zh-TW" dirty="0" smtClean="0"/>
              <a:t> Pyramid</a:t>
            </a:r>
            <a:endParaRPr lang="zh-TW" altLang="en-US" dirty="0" smtClean="0"/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First, interpolate a lower resolution image to obtain a reconstructed low-pass version of the original image.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They then subtract this low-pass version from the original to yield the band-pass “Laplacian” image, which can be stored away for further processing.</a:t>
            </a:r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DFF0A-C935-4278-9221-319FE9AD9966}" type="slidenum">
              <a:rPr lang="zh-TW" altLang="en-US"/>
              <a:pPr>
                <a:defRPr/>
              </a:pPr>
              <a:t>17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6082" name="Picture 2" descr="C:\Users\retard\Desktop\lapl-pyr-decomp (1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356"/>
            <a:ext cx="8774414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77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7106" name="Picture 2" descr="C:\Users\retard\Desktop\lapl-pyr-recon (1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46" y="620688"/>
            <a:ext cx="876157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60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Image Processing</a:t>
            </a:r>
            <a:endParaRPr lang="zh-TW" altLang="en-US" smtClean="0"/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3.1 Point Operators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3.2 Linear Filtering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3.3 More Neighborhood Operators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3.4 Fourier Transforms</a:t>
            </a: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3.5 Pyramids and Wavelets</a:t>
            </a: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3.6 Geometric Transformations</a:t>
            </a: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3.7 Global Optimization</a:t>
            </a:r>
            <a:endParaRPr lang="zh-TW" altLang="en-US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B10B6-A580-435C-A862-E69DBAF495F0}" type="slidenum">
              <a:rPr lang="zh-TW" altLang="en-US"/>
              <a:pPr>
                <a:defRPr/>
              </a:pPr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</a:t>
            </a:r>
            <a:r>
              <a:rPr lang="en-US" altLang="zh-TW" dirty="0" smtClean="0"/>
              <a:t>yramids</a:t>
            </a:r>
            <a:endParaRPr lang="zh-TW" altLang="en-US" dirty="0" smtClean="0"/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341438"/>
            <a:ext cx="82296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157BA-9474-43C1-BDCC-023F3A862D0F}" type="slidenum">
              <a:rPr lang="zh-TW" altLang="en-US"/>
              <a:pPr>
                <a:defRPr/>
              </a:pPr>
              <a:t>20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3.5.4 Wavelets</a:t>
            </a:r>
            <a:endParaRPr lang="zh-TW" altLang="en-US" dirty="0" smtClean="0"/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Two-dimensional wavelets</a:t>
            </a:r>
          </a:p>
          <a:p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The high-pass filter followed by decimation keeps 3/4 of the original pixels, while 1/4 of the low-frequency coefficients are passed on to the next stage for further analysis.</a:t>
            </a:r>
          </a:p>
          <a:p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The resulting three wavelet images are called the high–high (HH), high–low (HL), and low–high (LH) images.</a:t>
            </a:r>
          </a:p>
          <a:p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The HL and LH images accentuate the horizontal and vertical edges and gradients, while the HH image contains the less frequently occurring mixed derivatives.</a:t>
            </a:r>
            <a:endParaRPr lang="zh-TW" alt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26596-0B59-47B6-B963-4003D29B471D}" type="slidenum">
              <a:rPr lang="zh-TW" altLang="en-US"/>
              <a:pPr>
                <a:defRPr/>
              </a:pPr>
              <a:t>21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04813"/>
            <a:ext cx="6950075" cy="625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CFBA1E-5908-4552-8F9D-40F6DCE1AA99}" type="slidenum">
              <a:rPr lang="zh-TW" altLang="en-US"/>
              <a:pPr>
                <a:defRPr/>
              </a:pPr>
              <a:t>22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One-Dimensional Wavelets</a:t>
            </a:r>
            <a:endParaRPr lang="zh-TW" altLang="en-US" smtClean="0"/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196975"/>
            <a:ext cx="6675438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0C9E1-0897-494B-999A-5B142C2AA8A5}" type="slidenum">
              <a:rPr lang="zh-TW" altLang="en-US"/>
              <a:pPr>
                <a:defRPr/>
              </a:pPr>
              <a:t>23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Lifted Transform</a:t>
            </a:r>
            <a:endParaRPr lang="zh-TW" altLang="en-US" smtClean="0"/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560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25" y="1524000"/>
            <a:ext cx="8828088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012E5-35B4-42B7-8CA9-1D85AA2779BF}" type="slidenum">
              <a:rPr lang="zh-TW" altLang="en-US"/>
              <a:pPr>
                <a:defRPr/>
              </a:pPr>
              <a:t>24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Image Blending</a:t>
            </a:r>
            <a:endParaRPr lang="zh-TW" altLang="en-US" smtClean="0"/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662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763" y="1268413"/>
            <a:ext cx="6737350" cy="528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C2CF7-D5E9-4A18-A135-E81932F53631}" type="slidenum">
              <a:rPr lang="zh-TW" altLang="en-US"/>
              <a:pPr>
                <a:defRPr/>
              </a:pPr>
              <a:t>25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276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765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77788"/>
            <a:ext cx="5365750" cy="673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1A131-01E3-45A9-B231-5530C032E9A2}" type="slidenum">
              <a:rPr lang="zh-TW" altLang="en-US"/>
              <a:pPr>
                <a:defRPr/>
              </a:pPr>
              <a:t>26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3.6 Geometric Transformations</a:t>
            </a:r>
            <a:endParaRPr lang="zh-TW" altLang="en-US" dirty="0" smtClean="0"/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268413"/>
            <a:ext cx="83724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80B49-A0B1-4ABD-B07C-C367CE07E6B9}" type="slidenum">
              <a:rPr lang="zh-TW" altLang="en-US"/>
              <a:pPr>
                <a:defRPr/>
              </a:pPr>
              <a:t>27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3.6.1 Parametric Transformations</a:t>
            </a:r>
            <a:endParaRPr lang="zh-TW" altLang="en-US" smtClean="0"/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Parametric transformations apply a global deformation to an image, where the behavior of the transformation is controlled by a small number of parameters.</a:t>
            </a:r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5CDEEC-5EC9-4C52-A6F1-2D1EDB713D01}" type="slidenum">
              <a:rPr lang="zh-TW" altLang="en-US"/>
              <a:pPr>
                <a:defRPr/>
              </a:pPr>
              <a:t>28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3.6.1 Parametric Transformations</a:t>
            </a:r>
            <a:endParaRPr lang="zh-TW" altLang="en-US" smtClean="0"/>
          </a:p>
        </p:txBody>
      </p:sp>
      <p:sp>
        <p:nvSpPr>
          <p:cNvPr id="307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412875"/>
            <a:ext cx="85153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BDFDF-9983-4766-9F03-0D52EEADE241}" type="slidenum">
              <a:rPr lang="zh-TW" altLang="en-US"/>
              <a:pPr>
                <a:defRPr/>
              </a:pPr>
              <a:t>29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3.5 Pyramids and Wavelets</a:t>
            </a:r>
            <a:endParaRPr lang="zh-TW" altLang="en-US" dirty="0" smtClean="0"/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Image pyramids are extremely useful for performing multi-scale editing operations such as blending images while maintaining details.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For example, the task of finding a face in an image. Since we do not know the scale at which the face will appear, we need to generate a whole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pyramid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of differently sized images and scan each one for possible faces.</a:t>
            </a: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C8015-F6C2-4FE8-8851-A2FF94762A54}" type="slidenum">
              <a:rPr lang="zh-TW" altLang="en-US"/>
              <a:pPr>
                <a:defRPr/>
              </a:pPr>
              <a:t>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Forward Warping</a:t>
            </a:r>
            <a:endParaRPr lang="zh-TW" altLang="en-US" dirty="0" smtClean="0"/>
          </a:p>
        </p:txBody>
      </p:sp>
      <p:sp>
        <p:nvSpPr>
          <p:cNvPr id="307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process of copying a pixel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to a location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is not well defined when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has a non-integer value.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You can round the value of       to the nearest integer coordinate and copy the pixel there, but the resulting image has severe aliasing.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second major problem with forward warping is the appearance of cracks and holes, especially when magnifying an image.</a:t>
            </a:r>
            <a:endParaRPr lang="zh-TW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766570" y="1628775"/>
          <a:ext cx="4778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" name="方程式" r:id="rId4" imgW="177480" imgH="177480" progId="Equation.3">
                  <p:embed/>
                </p:oleObj>
              </mc:Choice>
              <mc:Fallback>
                <p:oleObj name="方程式" r:id="rId4" imgW="177480" imgH="177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570" y="1628775"/>
                        <a:ext cx="477838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047F2-80B6-4A2F-8E18-8C8194F43BAC}" type="slidenum">
              <a:rPr lang="zh-TW" altLang="en-US"/>
              <a:pPr>
                <a:defRPr/>
              </a:pPr>
              <a:t>30</a:t>
            </a:fld>
            <a:endParaRPr lang="zh-TW" altLang="en-US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670425" y="2060575"/>
          <a:ext cx="4778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" name="方程式" r:id="rId6" imgW="177480" imgH="177480" progId="Equation.3">
                  <p:embed/>
                </p:oleObj>
              </mc:Choice>
              <mc:Fallback>
                <p:oleObj name="方程式" r:id="rId6" imgW="177480" imgH="177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425" y="2060575"/>
                        <a:ext cx="477838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787900" y="2565400"/>
          <a:ext cx="4778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" name="方程式" r:id="rId7" imgW="177480" imgH="177480" progId="Equation.3">
                  <p:embed/>
                </p:oleObj>
              </mc:Choice>
              <mc:Fallback>
                <p:oleObj name="方程式" r:id="rId7" imgW="17748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565400"/>
                        <a:ext cx="477838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80962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475038"/>
            <a:ext cx="82105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116AF-9908-4A17-9F28-B1A65C14C5E4}" type="slidenum">
              <a:rPr lang="zh-TW" altLang="en-US"/>
              <a:pPr>
                <a:defRPr/>
              </a:pPr>
              <a:t>31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Inverse Warping</a:t>
            </a:r>
            <a:endParaRPr lang="zh-TW" altLang="en-US" dirty="0" smtClean="0"/>
          </a:p>
        </p:txBody>
      </p:sp>
      <p:sp>
        <p:nvSpPr>
          <p:cNvPr id="410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      is (presumably) defined for all pixels in 	, we no longer have holes.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       it can simply be computed as the inverse of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In fact, all of the parametric transforms listed in Table 3.5 have closed form solutions for the inverse transform: simply take the inverse of the 3</a:t>
            </a:r>
            <a:r>
              <a:rPr lang="zh-TW" altLang="zh-TW" sz="2800" dirty="0" smtClean="0"/>
              <a:t>×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3 matrix specifying the transform.</a:t>
            </a:r>
          </a:p>
          <a:p>
            <a:pPr>
              <a:buFont typeface="Arial" charset="0"/>
              <a:buNone/>
            </a:pP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42950" y="1628775"/>
          <a:ext cx="7683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2" name="方程式" r:id="rId3" imgW="355320" imgH="241200" progId="Equation.3">
                  <p:embed/>
                </p:oleObj>
              </mc:Choice>
              <mc:Fallback>
                <p:oleObj name="方程式" r:id="rId3" imgW="35532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1628775"/>
                        <a:ext cx="76835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130876" y="1628800"/>
          <a:ext cx="8255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3" name="方程式" r:id="rId5" imgW="380880" imgH="203040" progId="Equation.3">
                  <p:embed/>
                </p:oleObj>
              </mc:Choice>
              <mc:Fallback>
                <p:oleObj name="方程式" r:id="rId5" imgW="3808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0876" y="1628800"/>
                        <a:ext cx="8255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7727950" y="2628900"/>
          <a:ext cx="71278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4" name="方程式" r:id="rId7" imgW="330120" imgH="203040" progId="Equation.3">
                  <p:embed/>
                </p:oleObj>
              </mc:Choice>
              <mc:Fallback>
                <p:oleObj name="方程式" r:id="rId7" imgW="33012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7950" y="2628900"/>
                        <a:ext cx="712788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6C737-4131-463F-9217-3A213D0A373B}" type="slidenum">
              <a:rPr lang="zh-TW" altLang="en-US"/>
              <a:pPr>
                <a:defRPr/>
              </a:pPr>
              <a:t>32</a:t>
            </a:fld>
            <a:endParaRPr lang="zh-TW" altLang="en-US"/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755650" y="2547938"/>
          <a:ext cx="7683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5" name="方程式" r:id="rId9" imgW="355320" imgH="241200" progId="Equation.3">
                  <p:embed/>
                </p:oleObj>
              </mc:Choice>
              <mc:Fallback>
                <p:oleObj name="方程式" r:id="rId9" imgW="35532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547938"/>
                        <a:ext cx="76835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404813"/>
            <a:ext cx="8983662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22E52-6330-4C8D-AC0D-4D9F3CAD4668}" type="slidenum">
              <a:rPr lang="zh-TW" altLang="en-US"/>
              <a:pPr>
                <a:defRPr/>
              </a:pPr>
              <a:t>33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MIP-Mapping (1/3)</a:t>
            </a:r>
            <a:endParaRPr lang="zh-TW" altLang="en-US" dirty="0" smtClean="0"/>
          </a:p>
        </p:txBody>
      </p: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MIP-mapping was first proposed by Williams (1983) as a means to rapidly pre-filter images being used for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texture mapping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in computer graphics.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 MIP-map is a standard image pyramid, where each level is pre-filtered with a high-quality filter rather than a poorer quality approximation, such as five-tap binomial.</a:t>
            </a: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CBAE9-0780-4569-9CD0-93115B947D5B}" type="slidenum">
              <a:rPr lang="zh-TW" altLang="en-US"/>
              <a:pPr>
                <a:defRPr/>
              </a:pPr>
              <a:t>34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MIP-Mapping (2/3)</a:t>
            </a:r>
            <a:endParaRPr lang="zh-TW" altLang="en-US" dirty="0" smtClean="0"/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To resample an image from a MIP-map, a scalar estimate of the resampling rate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is first computed.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Once a resampling rate has been specified,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fractional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pyramid level is computed using the base 2 logarithm,</a:t>
            </a: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492476"/>
            <a:ext cx="12287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D8445-E35D-49AF-9F55-B381B0B481E9}" type="slidenum">
              <a:rPr lang="zh-TW" altLang="en-US"/>
              <a:pPr>
                <a:defRPr/>
              </a:pPr>
              <a:t>35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MIP-Mapping (3/3)</a:t>
            </a:r>
            <a:endParaRPr lang="zh-TW" altLang="en-US" smtClean="0"/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One simple solution is to resample the texture from the next higher or lower pyramid level, depending on whether it is preferable to reduce aliasing or blur.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Since most MIP-map implementations use bilinear resampling within each level, this approach is usually called 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trilinear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 MIP-mapping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TW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Picture 2" descr="Datei:MipMap Example STS1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365625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E9A1E-7087-446A-8DE7-27FD51F186DD}" type="slidenum">
              <a:rPr lang="zh-TW" altLang="en-US"/>
              <a:pPr>
                <a:defRPr/>
              </a:pPr>
              <a:t>36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Anisotropic Filtering</a:t>
            </a:r>
            <a:endParaRPr lang="zh-TW" altLang="en-US" dirty="0" smtClean="0"/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An improvement on isotropic MIP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mapping</a:t>
            </a:r>
          </a:p>
          <a:p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Reducing blur and preserving detail at extreme viewing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angles</a:t>
            </a:r>
          </a:p>
          <a:p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C559D-929C-425B-8D34-00B75F0DF8B5}" type="slidenum">
              <a:rPr lang="zh-TW" altLang="en-US"/>
              <a:pPr>
                <a:defRPr/>
              </a:pPr>
              <a:t>37</a:t>
            </a:fld>
            <a:endParaRPr lang="zh-TW" altLang="en-US"/>
          </a:p>
        </p:txBody>
      </p:sp>
      <p:pic>
        <p:nvPicPr>
          <p:cNvPr id="48131" name="Picture 3" descr="C:\Users\retard\Desktop\MipMap_Example_STS101_Anisotropic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8960"/>
            <a:ext cx="3541414" cy="354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Multi-Pass Transforms (1/3)</a:t>
            </a:r>
            <a:endParaRPr lang="zh-TW" altLang="en-US" smtClean="0"/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optimal approach to warping images without excessive blurring or aliasing is to adaptively pre-filter the source image at each pixel using an ideal low-pass filter, i.e., an oriented skewed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sinc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or low-order (e.g., cubic) approximation.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2B8D6-A904-4648-9D3F-F03E46A38250}" type="slidenum">
              <a:rPr lang="zh-TW" altLang="en-US"/>
              <a:pPr>
                <a:defRPr/>
              </a:pPr>
              <a:t>38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Multi-Pass Transforms (2/3)</a:t>
            </a:r>
            <a:endParaRPr lang="zh-TW" altLang="en-US" smtClean="0"/>
          </a:p>
        </p:txBody>
      </p:sp>
      <p:sp>
        <p:nvSpPr>
          <p:cNvPr id="399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EDD54-C873-4010-B0B5-93526776FB7B}" type="slidenum">
              <a:rPr lang="zh-TW" altLang="en-US"/>
              <a:pPr>
                <a:defRPr/>
              </a:pPr>
              <a:t>39</a:t>
            </a:fld>
            <a:endParaRPr lang="zh-TW" altLang="en-US"/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1196975"/>
            <a:ext cx="8870950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76250"/>
            <a:ext cx="8713787" cy="50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67ECE-EF02-46F2-B7E9-FD206F00DF36}" type="slidenum">
              <a:rPr lang="zh-TW" altLang="en-US"/>
              <a:pPr>
                <a:defRPr/>
              </a:pPr>
              <a:t>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Multi-Pass Transforms (3/3)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For parametric transforms, the oriented two-dimensional filtering and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resampling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operations can be approximated using a series of one-dimensional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resampling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and shearing transforms.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 order to prevent aliasing, however, it may be necessary to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upsample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in the opposite direction before applying a shearing transformation.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0A676-3E22-497F-9C02-6A47B39DFFEB}" type="slidenum">
              <a:rPr lang="zh-TW" altLang="en-US"/>
              <a:pPr>
                <a:defRPr/>
              </a:pPr>
              <a:t>40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19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2F8E7-ADF2-49A7-B64B-160250D59E5A}" type="slidenum">
              <a:rPr lang="zh-TW" altLang="en-US"/>
              <a:pPr>
                <a:defRPr/>
              </a:pPr>
              <a:t>41</a:t>
            </a:fld>
            <a:endParaRPr lang="zh-TW" altLang="en-US"/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8" y="495300"/>
            <a:ext cx="81629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3.6.2 Mesh-Based Warping (1/3)</a:t>
            </a:r>
            <a:endParaRPr lang="zh-TW" altLang="en-US" dirty="0" smtClean="0"/>
          </a:p>
        </p:txBody>
      </p:sp>
      <p:sp>
        <p:nvSpPr>
          <p:cNvPr id="430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While parametric transforms specified by a small number of global parameters have many uses,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deformations with more degrees of freedom are often required.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Different amounts of motion are required in different parts of the image.</a:t>
            </a:r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65C61-5002-4ADE-AD06-8871BFBE6DA7}" type="slidenum">
              <a:rPr lang="zh-TW" altLang="en-US"/>
              <a:pPr>
                <a:defRPr/>
              </a:pPr>
              <a:t>42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3.6.2 Mesh-Based Warping (2/3)</a:t>
            </a:r>
            <a:endParaRPr lang="zh-TW" altLang="en-US" smtClean="0"/>
          </a:p>
        </p:txBody>
      </p:sp>
      <p:sp>
        <p:nvSpPr>
          <p:cNvPr id="440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25538"/>
            <a:ext cx="8713787" cy="543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8336F-F9EE-4ECB-97AC-854A267E5211}" type="slidenum">
              <a:rPr lang="zh-TW" altLang="en-US"/>
              <a:pPr>
                <a:defRPr/>
              </a:pPr>
              <a:t>43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3.6.2 Mesh-Based Warping (3/3)</a:t>
            </a:r>
            <a:endParaRPr lang="zh-TW" altLang="en-US" smtClean="0"/>
          </a:p>
        </p:txBody>
      </p:sp>
      <p:sp>
        <p:nvSpPr>
          <p:cNvPr id="450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first approach, is to specify a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sparse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set of corresponding points. The displacement of these points can then be interpolated to a dense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displacement field.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 second approach to specifying displacements for local deformations is to use corresponding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oriented line segments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8FC92-ECE1-4EC7-962E-8EA46B05D1A8}" type="slidenum">
              <a:rPr lang="zh-TW" altLang="en-US"/>
              <a:pPr>
                <a:defRPr/>
              </a:pPr>
              <a:t>44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69900"/>
            <a:ext cx="8713788" cy="5681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3.7 Global Optimization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3000" dirty="0" smtClean="0">
                <a:latin typeface="Times New Roman" pitchFamily="18" charset="0"/>
                <a:cs typeface="Times New Roman" pitchFamily="18" charset="0"/>
              </a:rPr>
              <a:t>Regularization (</a:t>
            </a:r>
            <a:r>
              <a:rPr lang="en-US" altLang="zh-TW" sz="3000" dirty="0" err="1" smtClean="0">
                <a:latin typeface="Times New Roman" pitchFamily="18" charset="0"/>
                <a:cs typeface="Times New Roman" pitchFamily="18" charset="0"/>
              </a:rPr>
              <a:t>variational</a:t>
            </a:r>
            <a:r>
              <a:rPr lang="en-US" altLang="zh-TW" sz="3000" dirty="0" smtClean="0">
                <a:latin typeface="Times New Roman" pitchFamily="18" charset="0"/>
                <a:cs typeface="Times New Roman" pitchFamily="18" charset="0"/>
              </a:rPr>
              <a:t> methods)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Constructs a continuous global energy function that describes the desired characteristics of the solution and then finds a minimum energy solution using sparse linear systems or related iterative techniques.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3000" dirty="0" smtClean="0">
                <a:latin typeface="Times New Roman" pitchFamily="18" charset="0"/>
                <a:cs typeface="Times New Roman" pitchFamily="18" charset="0"/>
              </a:rPr>
              <a:t>Markov random field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Using Bayesian statistics, modeling both the noisy measurement process that produced the input images as well as prior assumptions about the solution space.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B8DA7-3A31-4E6B-92B8-CE3EFAE01DAF}" type="slidenum">
              <a:rPr lang="zh-TW" altLang="en-US"/>
              <a:pPr>
                <a:defRPr/>
              </a:pPr>
              <a:t>46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3.7.1 Regularization (1/6) </a:t>
            </a:r>
            <a:endParaRPr lang="zh-TW" altLang="en-US" smtClean="0"/>
          </a:p>
        </p:txBody>
      </p:sp>
      <p:sp>
        <p:nvSpPr>
          <p:cNvPr id="4710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38" y="1700213"/>
            <a:ext cx="86931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8F478-089C-4FD7-AEE6-E048FA49A91B}" type="slidenum">
              <a:rPr lang="zh-TW" altLang="en-US"/>
              <a:pPr>
                <a:defRPr/>
              </a:pPr>
              <a:t>47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3.7.1 Regularization (2/6)</a:t>
            </a:r>
            <a:endParaRPr lang="zh-TW" altLang="en-US" dirty="0" smtClean="0"/>
          </a:p>
        </p:txBody>
      </p:sp>
      <p:sp>
        <p:nvSpPr>
          <p:cNvPr id="4813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Finding a smooth surface that passes through (or near) a set of measured data points.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Such a problem is described as because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ill-posed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many possible surfaces can fit this data.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Since small changes in the input can sometimes lead to large changes in the fit, such problems are also often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ill-conditioned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876F-9C81-4540-B505-34C73476640B}" type="slidenum">
              <a:rPr lang="zh-TW" altLang="en-US"/>
              <a:pPr>
                <a:defRPr/>
              </a:pPr>
              <a:t>48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3.7.1 Regularization (3/6)</a:t>
            </a:r>
            <a:endParaRPr lang="zh-TW" altLang="en-US" smtClean="0"/>
          </a:p>
        </p:txBody>
      </p:sp>
      <p:sp>
        <p:nvSpPr>
          <p:cNvPr id="491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Since we are trying to recover the unknown function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 from which the data point 	</a:t>
            </a:r>
          </a:p>
          <a:p>
            <a:pPr>
              <a:buNone/>
            </a:pP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	d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 were sampled, such problems are also often called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inverse problems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Many computer vision tasks can be viewed as inverse problems, since we are trying to recover a full description of the 3D world from a limited set of images.</a:t>
            </a:r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AEB45-EDD8-4F04-95C1-F708F6DEB1FF}" type="slidenum">
              <a:rPr lang="zh-TW" altLang="en-US"/>
              <a:pPr>
                <a:defRPr/>
              </a:pPr>
              <a:t>49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cs typeface="Times New Roman" pitchFamily="18" charset="0"/>
              </a:rPr>
              <a:t>3.5.1 Interpolation (</a:t>
            </a:r>
            <a:r>
              <a:rPr lang="en-US" altLang="zh-TW" dirty="0" err="1" smtClean="0">
                <a:cs typeface="Times New Roman" pitchFamily="18" charset="0"/>
              </a:rPr>
              <a:t>Upsampling</a:t>
            </a:r>
            <a:r>
              <a:rPr lang="en-US" altLang="zh-TW" smtClean="0">
                <a:cs typeface="Times New Roman" pitchFamily="18" charset="0"/>
              </a:rPr>
              <a:t>)</a:t>
            </a:r>
            <a:endParaRPr lang="zh-TW" altLang="en-US" smtClean="0"/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Interpolation can be used to increase the resolution of an image.</a:t>
            </a:r>
          </a:p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To select some interpolation kernel with which to convolve the image</a:t>
            </a:r>
          </a:p>
          <a:p>
            <a:pPr marL="0" indent="0">
              <a:buNone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	r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upsampling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rate.</a:t>
            </a:r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030" y="3861048"/>
            <a:ext cx="45053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712FC-98F3-4540-BFBE-59212D9232E6}" type="slidenum">
              <a:rPr lang="zh-TW" altLang="en-US"/>
              <a:pPr>
                <a:defRPr/>
              </a:pPr>
              <a:t>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3.7.1 Regularization (4/6)</a:t>
            </a:r>
            <a:endParaRPr lang="zh-TW" altLang="en-US" smtClean="0"/>
          </a:p>
        </p:txBody>
      </p:sp>
      <p:sp>
        <p:nvSpPr>
          <p:cNvPr id="501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In order to quantify what it means to find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smooth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solution, we can define a norm on the solution space.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For one-dimensional functions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), we can integrate the squared first derivative of the function,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	or perhaps integrate the squared second derivative,</a:t>
            </a:r>
          </a:p>
          <a:p>
            <a:pPr>
              <a:buFont typeface="Arial" charset="0"/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23D18-CE53-4777-B35C-C12F32CBAC13}" type="slidenum">
              <a:rPr lang="zh-TW" altLang="en-US"/>
              <a:pPr>
                <a:defRPr/>
              </a:pPr>
              <a:t>50</a:t>
            </a:fld>
            <a:endParaRPr lang="zh-TW" altLang="en-US"/>
          </a:p>
        </p:txBody>
      </p:sp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454400"/>
            <a:ext cx="20875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581525"/>
            <a:ext cx="22320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3.7.1 Regularization (5/6)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In two dimensions, the corresponding smoothness 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functionals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are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first derivative norm is often called the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membrane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since interpolating a set of data points using this measure results in a tent-like structure.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second-order norm is called the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thin-plate 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spline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since it approximates the behavior of thin plates (e.g., flexible steel) under small deformations.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4953A-CFEA-4AD8-9FE1-54A7A974B287}" type="slidenum">
              <a:rPr lang="zh-TW" altLang="en-US"/>
              <a:pPr>
                <a:defRPr/>
              </a:pPr>
              <a:t>51</a:t>
            </a:fld>
            <a:endParaRPr lang="zh-TW" altLang="en-US"/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420938"/>
            <a:ext cx="70580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2997200"/>
            <a:ext cx="59150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3.7.1 Regularization (6/6)</a:t>
            </a:r>
            <a:endParaRPr lang="zh-TW" altLang="en-US" smtClean="0"/>
          </a:p>
        </p:txBody>
      </p:sp>
      <p:sp>
        <p:nvSpPr>
          <p:cNvPr id="52227" name="內容版面配置區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For scattered data interpolation, the data term measures the distance between the function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and a set of data points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800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800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sz="28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To obtain a global energy that can be minimized, the two energy terms are usually added together,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7813D-818D-4644-9F87-F450AF7EF3C5}" type="slidenum">
              <a:rPr lang="zh-TW" altLang="en-US"/>
              <a:pPr>
                <a:defRPr/>
              </a:pPr>
              <a:t>52</a:t>
            </a:fld>
            <a:endParaRPr lang="zh-TW" altLang="en-US"/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2944813"/>
            <a:ext cx="30670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3508375"/>
            <a:ext cx="41338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5300663"/>
            <a:ext cx="1771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003591"/>
              </p:ext>
            </p:extLst>
          </p:nvPr>
        </p:nvGraphicFramePr>
        <p:xfrm>
          <a:off x="870434" y="5877272"/>
          <a:ext cx="2747460" cy="732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0" name="方程式" r:id="rId7" imgW="1714320" imgH="457200" progId="Equation.3">
                  <p:embed/>
                </p:oleObj>
              </mc:Choice>
              <mc:Fallback>
                <p:oleObj name="方程式" r:id="rId7" imgW="1714320" imgH="4572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434" y="5877272"/>
                        <a:ext cx="2747460" cy="7326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3.7.2 Markov Random Fields (1/3)</a:t>
            </a:r>
            <a:endParaRPr lang="zh-TW" altLang="en-US" smtClean="0"/>
          </a:p>
        </p:txBody>
      </p:sp>
      <p:sp>
        <p:nvSpPr>
          <p:cNvPr id="532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posterior distribution for a given set of measurements </a:t>
            </a:r>
            <a:r>
              <a:rPr lang="en-US" altLang="zh-TW" sz="28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combined with a prior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over the unknowns </a:t>
            </a:r>
            <a:r>
              <a:rPr lang="en-US" altLang="zh-TW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is given by</a:t>
            </a: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Negative posterior log likelihood.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99E09-B8AD-428F-9D84-D06289E11FD9}" type="slidenum">
              <a:rPr lang="zh-TW" altLang="en-US"/>
              <a:pPr>
                <a:defRPr/>
              </a:pPr>
              <a:t>53</a:t>
            </a:fld>
            <a:endParaRPr lang="zh-TW" altLang="en-US"/>
          </a:p>
        </p:txBody>
      </p:sp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994273"/>
            <a:ext cx="26479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4519017"/>
            <a:ext cx="54006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3.7.2 Markov Random Fields (2/3)</a:t>
            </a:r>
            <a:endParaRPr lang="zh-TW" altLang="en-US" smtClean="0"/>
          </a:p>
        </p:txBody>
      </p:sp>
      <p:sp>
        <p:nvSpPr>
          <p:cNvPr id="542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To find the most likely 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maximum a posteriori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or MAP) solution </a:t>
            </a:r>
            <a:r>
              <a:rPr lang="en-US" altLang="zh-TW" sz="2800" b="1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given some measurements </a:t>
            </a:r>
            <a:r>
              <a:rPr lang="en-US" altLang="zh-TW" sz="2800" b="1" i="1" dirty="0" smtClean="0">
                <a:latin typeface="Times New Roman" pitchFamily="18" charset="0"/>
                <a:cs typeface="Times New Roman" pitchFamily="18" charset="0"/>
              </a:rPr>
              <a:t>y,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we simply minimize this negative log likelihood, which can also be thought of as an energy,</a:t>
            </a:r>
          </a:p>
          <a:p>
            <a:pPr lvl="1"/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2800" i="1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is the data energy or data penalty</a:t>
            </a:r>
          </a:p>
          <a:p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2800" i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is the prior energy</a:t>
            </a: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357563"/>
            <a:ext cx="3657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3.7.2 Markov Random Fields (3/3)</a:t>
            </a:r>
            <a:endParaRPr lang="zh-TW" altLang="en-US" dirty="0" smtClean="0"/>
          </a:p>
        </p:txBody>
      </p:sp>
      <p:sp>
        <p:nvSpPr>
          <p:cNvPr id="552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For image processing applications, the unknowns </a:t>
            </a:r>
            <a:r>
              <a:rPr lang="en-US" altLang="zh-TW" sz="2800" b="1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 are the set of output pixels</a:t>
            </a:r>
          </a:p>
          <a:p>
            <a:endParaRPr lang="en-US" altLang="zh-TW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The data are (in the simplest case) the input pixels</a:t>
            </a:r>
            <a:endParaRPr lang="zh-TW" alt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565400"/>
            <a:ext cx="3981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716338"/>
            <a:ext cx="40005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4652963"/>
            <a:ext cx="5524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63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F87E0-C040-473E-859D-BF128EB10898}" type="slidenum">
              <a:rPr lang="zh-TW" altLang="en-US"/>
              <a:pPr>
                <a:defRPr/>
              </a:pPr>
              <a:t>56</a:t>
            </a:fld>
            <a:endParaRPr lang="zh-TW" altLang="en-US"/>
          </a:p>
        </p:txBody>
      </p:sp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638175"/>
            <a:ext cx="8891587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Binary MRFs</a:t>
            </a:r>
            <a:endParaRPr lang="zh-TW" altLang="en-US" dirty="0" smtClean="0"/>
          </a:p>
        </p:txBody>
      </p:sp>
      <p:sp>
        <p:nvSpPr>
          <p:cNvPr id="573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simplest possible example of a Markov random field is a binary field.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Examples of such fields include 1-bit (black and white) scanned document images as well as images segmented into foreground and background regions.</a:t>
            </a: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33" y="4049117"/>
            <a:ext cx="37052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971" y="4768255"/>
            <a:ext cx="81375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Ordinal-Valued MRFs</a:t>
            </a:r>
            <a:endParaRPr lang="zh-TW" altLang="en-US" dirty="0" smtClean="0"/>
          </a:p>
        </p:txBody>
      </p:sp>
      <p:sp>
        <p:nvSpPr>
          <p:cNvPr id="583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In addition to binary images, Markov random fields can be applied to ordinal-valued labels such as grayscale images or depth maps.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term “ordinal” indicates that the labels have an implied ordering, e.g., that higher values are lighter pixels.</a:t>
            </a: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365104"/>
            <a:ext cx="46386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242992"/>
            <a:ext cx="81375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93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31" y="548680"/>
            <a:ext cx="8875957" cy="432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84518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12820-6CC9-4DC2-AC38-B3BA89A53719}" type="slidenum">
              <a:rPr lang="zh-TW" altLang="en-US"/>
              <a:pPr>
                <a:defRPr/>
              </a:pPr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Unordered Labels</a:t>
            </a:r>
            <a:endParaRPr lang="zh-TW" altLang="en-US" smtClean="0"/>
          </a:p>
        </p:txBody>
      </p:sp>
      <p:sp>
        <p:nvSpPr>
          <p:cNvPr id="614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1412875"/>
            <a:ext cx="8669337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624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88" y="981075"/>
            <a:ext cx="8670925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Term Project</a:t>
            </a:r>
            <a:endParaRPr lang="zh-TW" altLang="en-US" smtClean="0"/>
          </a:p>
        </p:txBody>
      </p:sp>
      <p:sp>
        <p:nvSpPr>
          <p:cNvPr id="634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Tentative term project problems: Exercises in textbook, (30%) total grade: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Submit one page in English explaining method, steps, expected results 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Submit report in a month: 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April 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Report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progress every other week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All right to be the same problem with Master’s 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645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Objective: a working prototype with new, original, novel ideas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Objective: not just literature survey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Objective: not just straightforward implementation of existing algorithms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Objective: all right to modify existing algorithms</a:t>
            </a:r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Bilinear Interpolation</a:t>
            </a:r>
            <a:endParaRPr lang="zh-TW" altLang="en-US" dirty="0" smtClean="0"/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pic>
        <p:nvPicPr>
          <p:cNvPr id="13316" name="Picture 2" descr="http://upload.wikimedia.org/wikipedia/commons/e/e7/Bilinear_interpol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295400"/>
            <a:ext cx="5545138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F7A2E-975F-467C-B54D-A42F10ADF850}" type="slidenum">
              <a:rPr lang="zh-TW" altLang="en-US"/>
              <a:pPr>
                <a:defRPr/>
              </a:pPr>
              <a:t>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Bicubic</a:t>
            </a:r>
            <a:r>
              <a:rPr lang="en-US" altLang="zh-TW" dirty="0" smtClean="0"/>
              <a:t> Interpolation</a:t>
            </a:r>
            <a:endParaRPr lang="zh-TW" altLang="en-US" dirty="0" smtClean="0"/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Bicubic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interpolation</a:t>
            </a:r>
          </a:p>
          <a:p>
            <a:pPr lvl="1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Is an extension of cubic interpolation for interpolating data points on a two dimensional regular grid.</a:t>
            </a:r>
          </a:p>
          <a:p>
            <a:pPr lvl="1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The interpolated surface is smoother than corresponding surfaces obtained by bilinear interpolation.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264" y="1531469"/>
            <a:ext cx="5427088" cy="139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761B5-4CAF-4BDA-89F9-65A0AC4C81AF}" type="slidenum">
              <a:rPr lang="zh-TW" altLang="en-US"/>
              <a:pPr>
                <a:defRPr/>
              </a:pPr>
              <a:t>8</a:t>
            </a:fld>
            <a:endParaRPr lang="zh-TW" altLang="en-US"/>
          </a:p>
        </p:txBody>
      </p:sp>
      <p:pic>
        <p:nvPicPr>
          <p:cNvPr id="46082" name="Picture 2" descr="C:\Users\retard\Desktop\Bicubic_scale_nod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17122"/>
            <a:ext cx="3168352" cy="209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113" y="404813"/>
            <a:ext cx="7848600" cy="628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292C0-DEC8-486F-B454-0DAF44BCD272}" type="slidenum">
              <a:rPr lang="zh-TW" altLang="en-US"/>
              <a:pPr>
                <a:defRPr/>
              </a:pPr>
              <a:t>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1807</Words>
  <Application>Microsoft Office PowerPoint</Application>
  <PresentationFormat>如螢幕大小 (4:3)</PresentationFormat>
  <Paragraphs>242</Paragraphs>
  <Slides>63</Slides>
  <Notes>16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63</vt:i4>
      </vt:variant>
    </vt:vector>
  </HeadingPairs>
  <TitlesOfParts>
    <vt:vector size="65" baseType="lpstr">
      <vt:lpstr>Office 佈景主題</vt:lpstr>
      <vt:lpstr>方程式</vt:lpstr>
      <vt:lpstr>Advanced Computer Vision </vt:lpstr>
      <vt:lpstr>Image Processing</vt:lpstr>
      <vt:lpstr>3.5 Pyramids and Wavelets</vt:lpstr>
      <vt:lpstr>PowerPoint 簡報</vt:lpstr>
      <vt:lpstr>3.5.1 Interpolation (Upsampling)</vt:lpstr>
      <vt:lpstr>PowerPoint 簡報</vt:lpstr>
      <vt:lpstr>Bilinear Interpolation</vt:lpstr>
      <vt:lpstr>Bicubic Interpolation</vt:lpstr>
      <vt:lpstr>PowerPoint 簡報</vt:lpstr>
      <vt:lpstr>3.5.2 Decimation (Downsampling)</vt:lpstr>
      <vt:lpstr>PowerPoint 簡報</vt:lpstr>
      <vt:lpstr>PowerPoint 簡報</vt:lpstr>
      <vt:lpstr>3.5.3 Multi-Resolution Representations</vt:lpstr>
      <vt:lpstr>Gaussian Pyramid (1/2)</vt:lpstr>
      <vt:lpstr>Gaussian Pyramid (2/2)</vt:lpstr>
      <vt:lpstr>PowerPoint 簡報</vt:lpstr>
      <vt:lpstr>Laplacian Pyramid</vt:lpstr>
      <vt:lpstr>PowerPoint 簡報</vt:lpstr>
      <vt:lpstr>PowerPoint 簡報</vt:lpstr>
      <vt:lpstr>Pyramids</vt:lpstr>
      <vt:lpstr>3.5.4 Wavelets</vt:lpstr>
      <vt:lpstr>PowerPoint 簡報</vt:lpstr>
      <vt:lpstr>One-Dimensional Wavelets</vt:lpstr>
      <vt:lpstr>Lifted Transform</vt:lpstr>
      <vt:lpstr>Image Blending</vt:lpstr>
      <vt:lpstr>PowerPoint 簡報</vt:lpstr>
      <vt:lpstr>3.6 Geometric Transformations</vt:lpstr>
      <vt:lpstr>3.6.1 Parametric Transformations</vt:lpstr>
      <vt:lpstr>3.6.1 Parametric Transformations</vt:lpstr>
      <vt:lpstr>Forward Warping</vt:lpstr>
      <vt:lpstr>PowerPoint 簡報</vt:lpstr>
      <vt:lpstr>Inverse Warping</vt:lpstr>
      <vt:lpstr>PowerPoint 簡報</vt:lpstr>
      <vt:lpstr>MIP-Mapping (1/3)</vt:lpstr>
      <vt:lpstr>MIP-Mapping (2/3)</vt:lpstr>
      <vt:lpstr>MIP-Mapping (3/3)</vt:lpstr>
      <vt:lpstr>Anisotropic Filtering</vt:lpstr>
      <vt:lpstr>Multi-Pass Transforms (1/3)</vt:lpstr>
      <vt:lpstr>Multi-Pass Transforms (2/3)</vt:lpstr>
      <vt:lpstr>Multi-Pass Transforms (3/3)</vt:lpstr>
      <vt:lpstr>PowerPoint 簡報</vt:lpstr>
      <vt:lpstr>3.6.2 Mesh-Based Warping (1/3)</vt:lpstr>
      <vt:lpstr>3.6.2 Mesh-Based Warping (2/3)</vt:lpstr>
      <vt:lpstr>3.6.2 Mesh-Based Warping (3/3)</vt:lpstr>
      <vt:lpstr>PowerPoint 簡報</vt:lpstr>
      <vt:lpstr>3.7 Global Optimization</vt:lpstr>
      <vt:lpstr>3.7.1 Regularization (1/6) </vt:lpstr>
      <vt:lpstr>3.7.1 Regularization (2/6)</vt:lpstr>
      <vt:lpstr>3.7.1 Regularization (3/6)</vt:lpstr>
      <vt:lpstr>3.7.1 Regularization (4/6)</vt:lpstr>
      <vt:lpstr>3.7.1 Regularization (5/6)</vt:lpstr>
      <vt:lpstr>3.7.1 Regularization (6/6)</vt:lpstr>
      <vt:lpstr>3.7.2 Markov Random Fields (1/3)</vt:lpstr>
      <vt:lpstr>3.7.2 Markov Random Fields (2/3)</vt:lpstr>
      <vt:lpstr>3.7.2 Markov Random Fields (3/3)</vt:lpstr>
      <vt:lpstr>PowerPoint 簡報</vt:lpstr>
      <vt:lpstr>Binary MRFs</vt:lpstr>
      <vt:lpstr>Ordinal-Valued MRFs</vt:lpstr>
      <vt:lpstr>PowerPoint 簡報</vt:lpstr>
      <vt:lpstr>Unordered Labels</vt:lpstr>
      <vt:lpstr>PowerPoint 簡報</vt:lpstr>
      <vt:lpstr>Term Project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karen</dc:creator>
  <cp:lastModifiedBy>retard</cp:lastModifiedBy>
  <cp:revision>89</cp:revision>
  <dcterms:created xsi:type="dcterms:W3CDTF">2011-03-07T11:59:09Z</dcterms:created>
  <dcterms:modified xsi:type="dcterms:W3CDTF">2013-03-19T09:12:22Z</dcterms:modified>
</cp:coreProperties>
</file>