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99" r:id="rId3"/>
    <p:sldId id="439" r:id="rId4"/>
    <p:sldId id="405" r:id="rId5"/>
    <p:sldId id="257" r:id="rId6"/>
    <p:sldId id="300" r:id="rId7"/>
    <p:sldId id="324" r:id="rId8"/>
    <p:sldId id="406" r:id="rId9"/>
    <p:sldId id="325" r:id="rId10"/>
    <p:sldId id="407" r:id="rId11"/>
    <p:sldId id="408" r:id="rId12"/>
    <p:sldId id="327" r:id="rId13"/>
    <p:sldId id="328" r:id="rId14"/>
    <p:sldId id="440" r:id="rId15"/>
    <p:sldId id="329" r:id="rId16"/>
    <p:sldId id="326" r:id="rId17"/>
    <p:sldId id="330" r:id="rId18"/>
    <p:sldId id="426" r:id="rId19"/>
    <p:sldId id="409" r:id="rId20"/>
    <p:sldId id="410" r:id="rId21"/>
    <p:sldId id="411" r:id="rId22"/>
    <p:sldId id="331" r:id="rId23"/>
    <p:sldId id="441" r:id="rId24"/>
    <p:sldId id="413" r:id="rId25"/>
    <p:sldId id="301" r:id="rId26"/>
    <p:sldId id="302" r:id="rId27"/>
    <p:sldId id="332" r:id="rId28"/>
    <p:sldId id="333" r:id="rId29"/>
    <p:sldId id="342" r:id="rId30"/>
    <p:sldId id="414" r:id="rId31"/>
    <p:sldId id="415" r:id="rId32"/>
    <p:sldId id="343" r:id="rId33"/>
    <p:sldId id="442" r:id="rId34"/>
    <p:sldId id="416" r:id="rId35"/>
    <p:sldId id="417" r:id="rId36"/>
    <p:sldId id="418" r:id="rId37"/>
    <p:sldId id="419" r:id="rId38"/>
    <p:sldId id="420" r:id="rId39"/>
    <p:sldId id="344" r:id="rId40"/>
    <p:sldId id="443" r:id="rId41"/>
    <p:sldId id="346" r:id="rId42"/>
    <p:sldId id="345" r:id="rId43"/>
    <p:sldId id="421" r:id="rId44"/>
    <p:sldId id="303" r:id="rId45"/>
    <p:sldId id="422" r:id="rId46"/>
    <p:sldId id="337" r:id="rId47"/>
    <p:sldId id="335" r:id="rId48"/>
    <p:sldId id="444" r:id="rId49"/>
    <p:sldId id="425" r:id="rId50"/>
    <p:sldId id="424" r:id="rId51"/>
    <p:sldId id="336" r:id="rId52"/>
    <p:sldId id="338" r:id="rId53"/>
    <p:sldId id="339" r:id="rId54"/>
    <p:sldId id="340" r:id="rId55"/>
    <p:sldId id="429" r:id="rId56"/>
    <p:sldId id="341" r:id="rId57"/>
    <p:sldId id="445" r:id="rId58"/>
    <p:sldId id="430" r:id="rId59"/>
    <p:sldId id="304" r:id="rId60"/>
    <p:sldId id="305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428" r:id="rId69"/>
    <p:sldId id="438" r:id="rId70"/>
    <p:sldId id="431" r:id="rId71"/>
    <p:sldId id="432" r:id="rId72"/>
    <p:sldId id="433" r:id="rId73"/>
    <p:sldId id="435" r:id="rId74"/>
    <p:sldId id="436" r:id="rId75"/>
    <p:sldId id="437" r:id="rId7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0339" autoAdjust="0"/>
  </p:normalViewPr>
  <p:slideViewPr>
    <p:cSldViewPr>
      <p:cViewPr>
        <p:scale>
          <a:sx n="81" d="100"/>
          <a:sy n="81" d="100"/>
        </p:scale>
        <p:origin x="-105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26192-ABEF-4DF4-B74F-6A10F867BF21}" type="datetimeFigureOut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5BB62-8018-4F4A-AE92-0DD73ADBEB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63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可導引濾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波器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(steerable filter)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的特性為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任意方向的濾波器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可用有限個固定方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向的濾波器當基底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(basis filter)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來線性合成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(linear combination).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09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Italics = </a:t>
            </a:r>
            <a:r>
              <a:rPr lang="zh-TW" altLang="en-US" dirty="0" smtClean="0"/>
              <a:t>斜體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41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Shot noise = </a:t>
            </a:r>
            <a:r>
              <a:rPr lang="zh-TW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散粒雜訊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605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找一個</a:t>
            </a:r>
            <a:r>
              <a:rPr lang="en-US" altLang="zh-TW" dirty="0" smtClean="0"/>
              <a:t>g(I,J) minimize</a:t>
            </a:r>
            <a:r>
              <a:rPr lang="en-US" altLang="zh-TW" baseline="0" dirty="0" smtClean="0"/>
              <a:t> the result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88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http://cg2010studio.wordpress.com/2012/10/14/%E9%9B%99%E9%82%8A%E6%BF%BE%E6%B3%A2%E5%99%A8-bilateral-filter/</a:t>
            </a:r>
          </a:p>
          <a:p>
            <a:r>
              <a:rPr lang="zh-TW" altLang="en-US" dirty="0" smtClean="0"/>
              <a:t>補充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920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Such</a:t>
            </a:r>
            <a:r>
              <a:rPr lang="en-US" altLang="zh-TW" baseline="0" dirty="0" smtClean="0"/>
              <a:t> images </a:t>
            </a:r>
            <a:r>
              <a:rPr lang="zh-TW" altLang="en-US" baseline="0" dirty="0" smtClean="0"/>
              <a:t>指經過</a:t>
            </a:r>
            <a:r>
              <a:rPr lang="en-US" altLang="zh-TW" baseline="0" dirty="0" smtClean="0"/>
              <a:t>filter</a:t>
            </a:r>
            <a:r>
              <a:rPr lang="zh-TW" altLang="en-US" baseline="0" dirty="0" smtClean="0"/>
              <a:t>處理過的</a:t>
            </a:r>
            <a:r>
              <a:rPr lang="en-US" altLang="zh-TW" baseline="0" dirty="0" smtClean="0"/>
              <a:t>gray or color image;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26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Attenuated: </a:t>
            </a:r>
            <a:r>
              <a:rPr lang="zh-TW" altLang="en-US" dirty="0" smtClean="0"/>
              <a:t>衰減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6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D7F1C25-4839-4258-A916-6998E4F06484}" type="slidenum">
              <a:rPr lang="en-US" altLang="zh-TW" smtClean="0"/>
              <a:pPr eaLnBrk="1" hangingPunct="1"/>
              <a:t>70</a:t>
            </a:fld>
            <a:endParaRPr lang="en-US" altLang="zh-TW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兩</a:t>
            </a:r>
            <a:r>
              <a:rPr lang="en-US" altLang="zh-TW" smtClean="0">
                <a:ea typeface="新細明體" charset="-120"/>
              </a:rPr>
              <a:t>mask</a:t>
            </a:r>
            <a:r>
              <a:rPr lang="zh-TW" altLang="en-US" smtClean="0">
                <a:ea typeface="新細明體" charset="-120"/>
              </a:rPr>
              <a:t>做</a:t>
            </a:r>
            <a:r>
              <a:rPr lang="en-US" altLang="zh-TW" smtClean="0">
                <a:ea typeface="新細明體" charset="-120"/>
              </a:rPr>
              <a:t>convolution</a:t>
            </a:r>
            <a:r>
              <a:rPr lang="zh-TW" altLang="en-US" smtClean="0">
                <a:ea typeface="新細明體" charset="-120"/>
              </a:rPr>
              <a:t>即可得到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3.3 shows how an image can be represented either by its color (appearance), as a grid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numbers, or as a two-dimensional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70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Opaque: </a:t>
            </a:r>
            <a:r>
              <a:rPr lang="zh-TW" altLang="en-US" dirty="0" smtClean="0"/>
              <a:t>不透明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51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直方圖平坦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87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histogramming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7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Sharpened</a:t>
            </a:r>
            <a:r>
              <a:rPr lang="en-US" altLang="zh-TW" baseline="0" dirty="0" smtClean="0"/>
              <a:t> = </a:t>
            </a:r>
            <a:r>
              <a:rPr lang="zh-TW" altLang="en-US" baseline="0" dirty="0" smtClean="0"/>
              <a:t>銳化</a:t>
            </a:r>
            <a:endParaRPr lang="en-US" altLang="zh-TW" baseline="0" dirty="0" smtClean="0"/>
          </a:p>
          <a:p>
            <a:r>
              <a:rPr lang="zh-TW" altLang="en-US" baseline="0" dirty="0" smtClean="0"/>
              <a:t>接著利用鄰居的資訊去對影像做處理。</a:t>
            </a:r>
            <a:endParaRPr lang="en-US" altLang="zh-TW" baseline="0" dirty="0" smtClean="0"/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Locally adaptive histogram equalization is an example of a neighborhood operator or local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operator, which uses a collection of pixel values in the vicinity of a given pixel to determine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final output value (Figure 3.10). In addition to performing local tone adjustment,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neighborhood operators can be used to filter images in order to add soft blur, sharpen details,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accentuate edges, or remove noise (Figure 3.11b–d).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68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Padding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填充</a:t>
            </a:r>
            <a:endParaRPr lang="en-US" altLang="zh-TW" dirty="0" smtClean="0"/>
          </a:p>
          <a:p>
            <a:r>
              <a:rPr lang="en-US" altLang="zh-TW" dirty="0" smtClean="0"/>
              <a:t>Clamp</a:t>
            </a:r>
            <a:r>
              <a:rPr lang="en-US" altLang="zh-TW" baseline="0" dirty="0" smtClean="0"/>
              <a:t> = </a:t>
            </a:r>
            <a:r>
              <a:rPr lang="zh-TW" altLang="en-US" baseline="0" dirty="0" smtClean="0"/>
              <a:t>堆</a:t>
            </a:r>
            <a:endParaRPr lang="en-US" altLang="zh-TW" baseline="0" dirty="0" smtClean="0"/>
          </a:p>
          <a:p>
            <a:r>
              <a:rPr lang="en-US" altLang="zh-TW" dirty="0" smtClean="0"/>
              <a:t>wrap (repeat or tile): </a:t>
            </a:r>
            <a:r>
              <a:rPr lang="zh-TW" altLang="en-US" dirty="0" smtClean="0"/>
              <a:t> 包 </a:t>
            </a:r>
            <a:r>
              <a:rPr lang="en-US" altLang="zh-TW" dirty="0" smtClean="0"/>
              <a:t>(</a:t>
            </a:r>
            <a:r>
              <a:rPr lang="zh-TW" altLang="en-US" dirty="0" smtClean="0"/>
              <a:t>重複或平鋪</a:t>
            </a:r>
            <a:r>
              <a:rPr lang="en-US" altLang="zh-TW" dirty="0" smtClean="0"/>
              <a:t>)</a:t>
            </a:r>
          </a:p>
          <a:p>
            <a:r>
              <a:rPr lang="en-US" altLang="zh-TW" sz="1200" dirty="0" err="1" smtClean="0">
                <a:latin typeface="Times New Roman" pitchFamily="18" charset="0"/>
                <a:cs typeface="Times New Roman" pitchFamily="18" charset="0"/>
              </a:rPr>
              <a:t>toroidal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 configuration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環形配置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16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Soft</a:t>
            </a:r>
            <a:r>
              <a:rPr lang="en-US" altLang="zh-TW" baseline="0" dirty="0" smtClean="0"/>
              <a:t> alpha value 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63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帶通濾波器之用途是只使特定頻帶之訊號通過的電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13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70C5-32F0-4965-A60E-BF474C78B09F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D97-67AE-4D5E-BCA6-A80626425D11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455-02EE-4356-B2C6-38984F4F0DC1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4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 NTU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64A63-E248-4371-9C32-E0AD759DF6D8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/118</a:t>
            </a:r>
          </a:p>
        </p:txBody>
      </p:sp>
    </p:spTree>
    <p:extLst>
      <p:ext uri="{BB962C8B-B14F-4D97-AF65-F5344CB8AC3E}">
        <p14:creationId xmlns:p14="http://schemas.microsoft.com/office/powerpoint/2010/main" val="126822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altLang="zh-TW">
                <a:latin typeface="Times New Roman" pitchFamily="18" charset="0"/>
              </a:rPr>
              <a:t>DC &amp; CV Lab.</a:t>
            </a:r>
          </a:p>
          <a:p>
            <a:pPr>
              <a:defRPr/>
            </a:pPr>
            <a:r>
              <a:rPr lang="en-US" altLang="zh-TW" b="0">
                <a:effectLst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4587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4C-C09C-4521-B356-B2157868830F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9BDA-F937-4D44-A69D-66C38AC92525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28B-2BE5-42AB-8252-E8AB09EB92B4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0D3D-7289-4ADD-9AE3-FF6AF10176BE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494C-56D4-461C-B9C9-A8D904190E3D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6E8-565B-49AF-BF00-0B01E75C8D8F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2D42-EFC9-4654-81D0-88B6067CFF9B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735-A1B8-49E1-82BD-54129BA1C7E4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3462-1223-4B4F-A228-B026D6C76CE1}" type="datetime1">
              <a:rPr lang="zh-TW" altLang="en-US" smtClean="0"/>
              <a:pPr/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95922013@nt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37533;&#63130;__&#62816;&#37207;(&#37533;&#21084;_&#25710;&#59673;_)Hey%20Jimmy%20Kimmel%20I%20Unplugged%20the%20TV%20During%20the%20Game_(720p)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ail%20Compilation%20of%20the%20Month%20October%202012_(720p)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Trust%20fall%20fail_(360p).flv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&#30364;&#31048;_&#34785;&#60773;&#58193;%20&#37515;__&#36655;__&#58732;___(&#37533;&#21084;_&#25710;&#59673;_)%20(HD)_(720p).mp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7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Fail%20Compilation%20of%20the%20Month%20November%202012_(720p).mp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../Presentation/CH3/Joke/&#36229;&#29190;&#31505;!!%20&#37326;&#29983;&#21205;&#29289;&#35320;&#30896;&#22823;&#20316;&#25136;%20-%20&#38263;&#38968;&#40575;&#31687;%20-%20YouTubeSnips.flv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&#34640;&#61559;_&#25760;&#58417;&#39131;__(&#37533;&#21084;_&#25710;&#59673;_)%20(HD)_(720p).mp4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11" Type="http://schemas.openxmlformats.org/officeDocument/2006/relationships/image" Target="../media/image64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61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21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25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9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91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7.png"/><Relationship Id="rId4" Type="http://schemas.openxmlformats.org/officeDocument/2006/relationships/image" Target="../media/image96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04801"/>
            <a:ext cx="7772400" cy="1470025"/>
          </a:xfrm>
        </p:spPr>
        <p:txBody>
          <a:bodyPr/>
          <a:lstStyle/>
          <a:p>
            <a:r>
              <a:rPr lang="zh-TW" altLang="zh-TW" b="1" dirty="0"/>
              <a:t>Advanced Computer Vision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Chapter 3</a:t>
            </a:r>
          </a:p>
          <a:p>
            <a:r>
              <a:rPr lang="en-US" altLang="zh-TW" dirty="0" smtClean="0"/>
              <a:t>Image Processing (1)</a:t>
            </a:r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Presented by</a:t>
            </a:r>
            <a:r>
              <a:rPr lang="en-US" altLang="zh-TW"/>
              <a:t>: </a:t>
            </a:r>
            <a:r>
              <a:rPr lang="zh-TW" altLang="en-US" smtClean="0"/>
              <a:t>林政安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0932837981</a:t>
            </a:r>
            <a:endParaRPr lang="en-US" altLang="zh-TW" dirty="0"/>
          </a:p>
          <a:p>
            <a:pPr algn="ctr"/>
            <a:r>
              <a:rPr kumimoji="0" lang="en-US" altLang="zh-TW" dirty="0" smtClean="0">
                <a:hlinkClick r:id="rId3"/>
              </a:rPr>
              <a:t>r99944038@ntu.edu.tw</a:t>
            </a:r>
            <a:endParaRPr kumimoji="0"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many photo editing and visual effects applications, it is often desirable to cut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foreground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object out of one scene and put it on top of a different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background.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extracting the object from the original image is often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matting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while the process of inserting it into another image (without visible artifacts) is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compositing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Alpha-matted color image 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addition to the three color RGB channels, an alpha-matted image contains a fourth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channel 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that describes the relative amount of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fractional coverage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at each pixel.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Pixels within the object are fully opaque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1), while pixels fully outside the object are transparent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0).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88026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1723" y="1703214"/>
          <a:ext cx="32242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0" name="方程式" r:id="rId4" imgW="1295280" imgH="203040" progId="Equation.3">
                  <p:embed/>
                </p:oleObj>
              </mc:Choice>
              <mc:Fallback>
                <p:oleObj name="方程式" r:id="rId4" imgW="12952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723" y="1703214"/>
                        <a:ext cx="32242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71674"/>
            <a:ext cx="8896988" cy="30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 action="ppaction://hlinkfile"/>
              </a:rPr>
              <a:t>Joke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9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3.1.4 Histogram Equalization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an intensity mapping function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such that the resulting histogram is flat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original histogram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cumulative distribution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: the number of pixels in the image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linear blend between the cumulative distribution function and the identity transform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043608" y="5805264"/>
          <a:ext cx="3312368" cy="46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1" name="方程式" r:id="rId4" imgW="1422360" imgH="203040" progId="Equation.3">
                  <p:embed/>
                </p:oleObj>
              </mc:Choice>
              <mc:Fallback>
                <p:oleObj name="方程式" r:id="rId4" imgW="14223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805264"/>
                        <a:ext cx="3312368" cy="468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25044"/>
              </p:ext>
            </p:extLst>
          </p:nvPr>
        </p:nvGraphicFramePr>
        <p:xfrm>
          <a:off x="1609725" y="2592388"/>
          <a:ext cx="426878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2" name="方程式" r:id="rId6" imgW="2184120" imgH="431640" progId="Equation.3">
                  <p:embed/>
                </p:oleObj>
              </mc:Choice>
              <mc:Fallback>
                <p:oleObj name="方程式" r:id="rId6" imgW="21841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592388"/>
                        <a:ext cx="4268788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81936" cy="58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Subdivide the image into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pixel blocks and perform separate histogram equalization in each sub-block.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But the resulting image exhibits a lot of blocking artifacts, i.e., intensity discontinuities at block boundaries.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09" y="836712"/>
            <a:ext cx="87964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One way to eliminate blocking artifacts is to use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moving window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i.e., to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recompute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histogram for every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block centered at each pixel.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more efficient approach is to compute non-overlapped block-based equalization functions as before, but to then smoothly interpolate the transfer functions as we move between blocks. This technique is known as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adaptive histogram equalization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(AHE).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Adaptive Histogram Equalization (AHE)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weighting function for a given pixel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can be computed as a function of its horizontal and vertical position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within a block.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blend the four lookup {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}, a bilinear blending function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09120"/>
            <a:ext cx="78408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variant on this algorithm is to place the lookup tables at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corners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of each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block.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addition to blending four lookups to compute the final value, we can also distribute each input pixel into four adjacent lookup tables during the histogram accumulation phase.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007666" y="4478114"/>
          <a:ext cx="47164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6" name="方程式" r:id="rId4" imgW="2412720" imgH="685800" progId="Equation.3">
                  <p:embed/>
                </p:oleObj>
              </mc:Choice>
              <mc:Fallback>
                <p:oleObj name="方程式" r:id="rId4" imgW="241272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666" y="4478114"/>
                        <a:ext cx="4716462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4704"/>
            <a:ext cx="8382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 action="ppaction://hlinkfile"/>
              </a:rPr>
              <a:t>Joke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1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3684"/>
            <a:ext cx="4942482" cy="651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3.2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output pixel’s value is determined as a weighted sum of input pixel values.</a:t>
            </a: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755576" y="2709218"/>
          <a:ext cx="47418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2" name="方程式" r:id="rId3" imgW="1904760" imgH="583920" progId="Equation.3">
                  <p:embed/>
                </p:oleObj>
              </mc:Choice>
              <mc:Fallback>
                <p:oleObj name="方程式" r:id="rId3" imgW="1904760" imgH="583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09218"/>
                        <a:ext cx="4741862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739774" y="4437409"/>
          <a:ext cx="844073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3" name="方程式" r:id="rId5" imgW="3390840" imgH="583920" progId="Equation.3">
                  <p:embed/>
                </p:oleObj>
              </mc:Choice>
              <mc:Fallback>
                <p:oleObj name="方程式" r:id="rId5" imgW="3390840" imgH="583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4" y="4437409"/>
                        <a:ext cx="8440738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96753"/>
            <a:ext cx="9112042" cy="411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one-dimensional convolution can be represented in matrix-vector form.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results of filtering the image in this form will lead to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darkening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of the corner pixels.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2389" cy="24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Padding (Border Effects)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set all pixels outside the source image to 0.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border color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set all pixels outside the source image to a specified border value.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replicate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 to edge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repeat edge pixels indefinitely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cyclic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wrap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tile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loop “around” the image in a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toroidal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configuration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reflect pixels across the image edge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extend the signal by subtracting the mirrored version of the signal from the edge pixel value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910555"/>
            <a:ext cx="83915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 action="ppaction://hlinkfile"/>
              </a:rPr>
              <a:t>Joke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performing a convolution requires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pixel, where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size (width or height) of the convolution kernel.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This operation can be significantly speed up by first performing a one-dimensional horizontal convolution followed by a one-dimensional vertical convolution (which requires a total of 2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pixel).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It is easy to show that the two-dimensional kernel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corresponding to successive convolution with a horizontal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a vertical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outer product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of the two kernels,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31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899592" y="3501008"/>
          <a:ext cx="1589847" cy="6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3" name="方程式" r:id="rId3" imgW="533160" imgH="203040" progId="Equation.3">
                  <p:embed/>
                </p:oleObj>
              </mc:Choice>
              <mc:Fallback>
                <p:oleObj name="方程式" r:id="rId3" imgW="533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01008"/>
                        <a:ext cx="1589847" cy="605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57094" cy="512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 action="ppaction://hlinkfile"/>
              </a:rPr>
              <a:t>Joke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9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3.2.2 Examples of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simplest filter to implement is the moving average or box filter, which simply averages the pixel values in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window.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Gaussian kernel</a:t>
            </a:r>
          </a:p>
          <a:p>
            <a:pPr lvl="1"/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695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corner operators are simple examples of band-pass and oriented filters.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More sophisticated kernels can be created by first smoothing the image with a Gaussian filter, and then taking the first or second derivatives.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Such filters are known collectively as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band-pass filters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they filter out both low and high frequencies.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(undirected) second derivative of a two-dimensional image is known as the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operator.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Blurring an image with a Gaussian and then taking its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equivalent to convolving directly with the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of Gaussian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filter.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4869160"/>
            <a:ext cx="4680520" cy="6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1800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Sobel operator is a simple approximation to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which can be obtained by smoothing with a Gaussian (or some other filter) and then taking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 derivative         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which is obtained by taking the dot product between the gradient field      and a unit direction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836" y="2996952"/>
            <a:ext cx="952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771" y="3848928"/>
            <a:ext cx="310133" cy="3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00847"/>
            <a:ext cx="2376535" cy="4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3829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smoothed directional derivative filter,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        is an example of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steerable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since the value of an image convolved with       can be computed by first convolving with the pair of filters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and then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steering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filter by multiplying this gradient field with a unit vector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060848"/>
            <a:ext cx="34049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971600" y="2698196"/>
          <a:ext cx="1224136" cy="44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28" name="方程式" r:id="rId5" imgW="596880" imgH="215640" progId="Equation.3">
                  <p:embed/>
                </p:oleObj>
              </mc:Choice>
              <mc:Fallback>
                <p:oleObj name="方程式" r:id="rId5" imgW="5968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698196"/>
                        <a:ext cx="1224136" cy="442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796136" y="3104703"/>
          <a:ext cx="4159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29" name="方程式" r:id="rId7" imgW="203040" imgH="228600" progId="Equation.3">
                  <p:embed/>
                </p:oleObj>
              </mc:Choice>
              <mc:Fallback>
                <p:oleObj name="方程式" r:id="rId7" imgW="203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104703"/>
                        <a:ext cx="4159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111850" y="4437112"/>
          <a:ext cx="260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30" name="方程式" r:id="rId9" imgW="126720" imgH="190440" progId="Equation.3">
                  <p:embed/>
                </p:oleObj>
              </mc:Choice>
              <mc:Fallback>
                <p:oleObj name="方程式" r:id="rId9" imgW="12672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50" y="4437112"/>
                        <a:ext cx="2603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504" cy="422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2864"/>
            <a:ext cx="5256584" cy="65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 action="ppaction://hlinkfile"/>
              </a:rPr>
              <a:t>Joke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9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Summed Area Table (Integral Image)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the summed area (integral) inside a rectangle[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 ×[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], we simply combine four samples from the summed area table,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847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124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7981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235" y="764704"/>
            <a:ext cx="8673253" cy="45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 More Neighborhood Operators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7" y="1305644"/>
            <a:ext cx="8296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3.3.1 Non-Linear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Median filtering: selects the median value from each pixel’s neighborhood.</a:t>
            </a:r>
          </a:p>
          <a:p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-trimmed mean: averages together all of the pixels except for the </a:t>
            </a:r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fraction that are the smallest and the largest.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Weighted median: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each pixel is used a number of times depending on its distance from the center.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97152"/>
            <a:ext cx="3750045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35737" cy="348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Bilateral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output pixel value depends on a weighted combination of neighboring pixel values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bilateral weight function, which is depends on the product of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domain kernel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and a data-dependent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range kernel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7804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85184"/>
            <a:ext cx="6937129" cy="7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970302" cy="562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 action="ppaction://hlinkfile"/>
              </a:rPr>
              <a:t>Joke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2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The most common binary image operations are called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morphological operations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 since they change the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of the underlying binary objects.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 first convolve the binary image with a binary structuring element and then select a binary output value depending on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thresholded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result of the convolution.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256" y="4745773"/>
            <a:ext cx="1713731" cy="50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(1/3)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altLang="zh-TW" sz="2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is in the D-dimensional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domain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of the functions (usually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2 for images) and the functions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operate over some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range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which can either be scalar or vector-valued, e.g., for color images or 2D motion.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discrete images, the domain consists of a finite number of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pixel locations, 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), and we can write</a:t>
            </a:r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99592" y="1557338"/>
          <a:ext cx="67627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方程式" r:id="rId3" imgW="2717640" imgH="228600" progId="Equation.3">
                  <p:embed/>
                </p:oleObj>
              </mc:Choice>
              <mc:Fallback>
                <p:oleObj name="方程式" r:id="rId3" imgW="27176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557338"/>
                        <a:ext cx="67627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99592" y="4869160"/>
          <a:ext cx="30956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方程式" r:id="rId5" imgW="1244520" imgH="203040" progId="Equation.3">
                  <p:embed/>
                </p:oleObj>
              </mc:Choice>
              <mc:Fallback>
                <p:oleObj name="方程式" r:id="rId5" imgW="1244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869160"/>
                        <a:ext cx="30956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count of the number of 1s inside each structuring element as it is scanned over the image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structuring element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the size of the structuring element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328592" cy="27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30594"/>
            <a:ext cx="2592288" cy="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42" y="1556792"/>
            <a:ext cx="84141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3.3.3 Distance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City block or Manhattan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Euclidean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distance transform is then defined as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254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421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forward pass, each non-zero pixel is replaced by the minimum of 1 + the distance of its north or west neighbor.</a:t>
            </a:r>
          </a:p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backward pass, the same occurs.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2739"/>
            <a:ext cx="8594706" cy="36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compute the connected components of an image, we first </a:t>
            </a:r>
            <a:r>
              <a:rPr lang="en-US" altLang="zh-TW" dirty="0" smtClean="0"/>
              <a:t>split </a:t>
            </a:r>
            <a:r>
              <a:rPr lang="en-US" altLang="zh-TW" dirty="0"/>
              <a:t>the </a:t>
            </a:r>
            <a:r>
              <a:rPr lang="en-US" altLang="zh-TW" dirty="0" smtClean="0"/>
              <a:t>image into </a:t>
            </a:r>
            <a:r>
              <a:rPr lang="en-US" altLang="zh-TW" dirty="0"/>
              <a:t>horizontal runs of adjacent pixels, and then color the runs with unique labels, </a:t>
            </a:r>
            <a:r>
              <a:rPr lang="en-US" altLang="zh-TW" dirty="0" smtClean="0"/>
              <a:t>re-using the </a:t>
            </a:r>
            <a:r>
              <a:rPr lang="en-US" altLang="zh-TW" dirty="0"/>
              <a:t>labels of vertically adjacent runs whenever possible. In a second phase, adjacent runs </a:t>
            </a:r>
            <a:r>
              <a:rPr lang="en-US" altLang="zh-TW" dirty="0" smtClean="0"/>
              <a:t>of different </a:t>
            </a:r>
            <a:r>
              <a:rPr lang="en-US" altLang="zh-TW" dirty="0"/>
              <a:t>colors are then merged.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3.3.4 Connected Components </a:t>
            </a:r>
            <a:r>
              <a:rPr lang="en-US" altLang="zh-TW" dirty="0" smtClean="0"/>
              <a:t>(2/3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55</a:t>
            </a:fld>
            <a:endParaRPr lang="zh-TW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8678"/>
            <a:ext cx="8229600" cy="356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4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area (number of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perimeter (number of boundary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centroid (average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values)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 action="ppaction://hlinkfile"/>
              </a:rPr>
              <a:t>Joke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9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3.4 Fourier Transforms (</a:t>
            </a:r>
            <a:r>
              <a:rPr lang="en-US" altLang="zh-TW" dirty="0" smtClean="0"/>
              <a:t>1/6)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How can we analyze what a given filter does to high, medium, and low frequencies?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The answer is to simply pass a sinusoid of known frequency through the filter and to observe by how much it is attenuated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2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3.4 Fourier Transforms (</a:t>
            </a:r>
            <a:r>
              <a:rPr lang="en-US" altLang="zh-TW" dirty="0"/>
              <a:t>2</a:t>
            </a:r>
            <a:r>
              <a:rPr lang="en-US" altLang="zh-TW" dirty="0" smtClean="0"/>
              <a:t>/6)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angular 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the gain or magnitude</a:t>
            </a:r>
            <a:endParaRPr lang="en-US" altLang="zh-TW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5010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4438384" cy="43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755576" y="3397163"/>
          <a:ext cx="360040" cy="535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9" name="方程式" r:id="rId5" imgW="139680" imgH="228600" progId="Equation.3">
                  <p:embed/>
                </p:oleObj>
              </mc:Choice>
              <mc:Fallback>
                <p:oleObj name="方程式" r:id="rId5" imgW="1396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397163"/>
                        <a:ext cx="360040" cy="535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755576" y="2957959"/>
          <a:ext cx="3937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0" name="方程式" r:id="rId7" imgW="152280" imgH="139680" progId="Equation.3">
                  <p:embed/>
                </p:oleObj>
              </mc:Choice>
              <mc:Fallback>
                <p:oleObj name="方程式" r:id="rId7" imgW="15228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57959"/>
                        <a:ext cx="3937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4274170" y="2880742"/>
          <a:ext cx="13779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1" name="方程式" r:id="rId9" imgW="533160" imgH="203040" progId="Equation.3">
                  <p:embed/>
                </p:oleObj>
              </mc:Choice>
              <mc:Fallback>
                <p:oleObj name="方程式" r:id="rId9" imgW="533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170" y="2880742"/>
                        <a:ext cx="13779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5157192"/>
            <a:ext cx="403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6423" y="5877272"/>
            <a:ext cx="3857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3.1.1 Pixel Transforms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Multiplication and addition with a constant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parameters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&gt; 0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are often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parameters.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bias and gain parameters can also be spatially varying.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98724" y="2205683"/>
          <a:ext cx="30972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4" name="方程式" r:id="rId3" imgW="1244520" imgH="203040" progId="Equation.3">
                  <p:embed/>
                </p:oleObj>
              </mc:Choice>
              <mc:Fallback>
                <p:oleObj name="方程式" r:id="rId3" imgW="12445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24" y="2205683"/>
                        <a:ext cx="30972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45952" y="4581128"/>
          <a:ext cx="42021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5" name="方程式" r:id="rId5" imgW="1688760" imgH="203040" progId="Equation.3">
                  <p:embed/>
                </p:oleObj>
              </mc:Choice>
              <mc:Fallback>
                <p:oleObj name="方程式" r:id="rId5" imgW="1688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952" y="4581128"/>
                        <a:ext cx="42021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</a:t>
            </a:r>
            <a:r>
              <a:rPr lang="en-US" altLang="zh-TW" dirty="0"/>
              <a:t>3</a:t>
            </a:r>
            <a:r>
              <a:rPr lang="en-US" altLang="zh-TW" dirty="0" smtClean="0"/>
              <a:t>/6)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7" y="1772816"/>
            <a:ext cx="90903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</a:t>
            </a:r>
            <a:r>
              <a:rPr lang="en-US" altLang="zh-TW" dirty="0"/>
              <a:t>4</a:t>
            </a:r>
            <a:r>
              <a:rPr lang="en-US" altLang="zh-TW" dirty="0" smtClean="0"/>
              <a:t>/6)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Fourier transform is simply a tabulation of the magnitude and phase response at each frequency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Fourier transform pair: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 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664296" cy="5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1440160" cy="5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79193"/>
            <a:ext cx="2181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5210" y="4941168"/>
            <a:ext cx="2266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</a:t>
            </a:r>
            <a:r>
              <a:rPr lang="en-US" altLang="zh-TW" dirty="0"/>
              <a:t>5</a:t>
            </a:r>
            <a:r>
              <a:rPr lang="en-US" altLang="zh-TW" dirty="0" smtClean="0"/>
              <a:t>/6)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Discrete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i="1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Fast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</a:t>
            </a:r>
            <a:r>
              <a:rPr lang="en-US" altLang="zh-TW" i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</a:t>
            </a:r>
            <a:r>
              <a:rPr lang="en-US" altLang="zh-TW" dirty="0"/>
              <a:t>6</a:t>
            </a:r>
            <a:r>
              <a:rPr lang="en-US" altLang="zh-TW" dirty="0" smtClean="0"/>
              <a:t>/6)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16898"/>
            <a:ext cx="8780195" cy="48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3.4.1 Fourier Transform Pairs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6609"/>
            <a:ext cx="9144000" cy="44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9113490" cy="614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3.4.2 Two-Dimensional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283884" cy="5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2708920"/>
            <a:ext cx="495826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05064"/>
            <a:ext cx="451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Cosine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one-dimensional DCT is computed by taking the dot product of each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-wide block of pixels with a set of cosines of different frequencies,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two-dimensional version of the DCT is 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Like the FFT, each of the DCTs can also be computed in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O(</a:t>
            </a:r>
            <a:r>
              <a:rPr lang="en-US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</a:t>
            </a:r>
            <a:r>
              <a:rPr lang="en-US" altLang="zh-TW" sz="2800" i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time.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96375"/>
            <a:ext cx="3096344" cy="77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4867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88221"/>
            <a:ext cx="8229600" cy="2049091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first basis function (the straight blue line) encodes the average DC value in the block of pixels, while the second encodes a slightly curvy version of the slope.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68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387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Multiplicative gain is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Dyadic (two-input) operator is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 blend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operator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Non-linear transform: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gamma correction</a:t>
            </a:r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12614" y="2060848"/>
          <a:ext cx="4235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1" name="方程式" r:id="rId3" imgW="1701720" imgH="228600" progId="Equation.3">
                  <p:embed/>
                </p:oleObj>
              </mc:Choice>
              <mc:Fallback>
                <p:oleObj name="方程式" r:id="rId3" imgW="1701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14" y="2060848"/>
                        <a:ext cx="4235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852488" y="3500438"/>
          <a:ext cx="448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2" name="方程式" r:id="rId5" imgW="1803240" imgH="228600" progId="Equation.3">
                  <p:embed/>
                </p:oleObj>
              </mc:Choice>
              <mc:Fallback>
                <p:oleObj name="方程式" r:id="rId5" imgW="18032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500438"/>
                        <a:ext cx="44878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884238" y="4560888"/>
          <a:ext cx="265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3" name="方程式" r:id="rId7" imgW="1066680" imgH="241200" progId="Equation.3">
                  <p:embed/>
                </p:oleObj>
              </mc:Choice>
              <mc:Fallback>
                <p:oleObj name="方程式" r:id="rId7" imgW="1066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4560888"/>
                        <a:ext cx="2654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7853AE7-62CC-4EC9-8E26-83549434EE00}" type="slidenum">
              <a:rPr lang="en-US" altLang="zh-TW" smtClean="0"/>
              <a:pPr eaLnBrk="1" hangingPunct="1"/>
              <a:t>70</a:t>
            </a:fld>
            <a:r>
              <a:rPr lang="en-US" altLang="zh-TW" smtClean="0"/>
              <a:t>/118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Gradient Edge Detectors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1989138"/>
            <a:ext cx="8280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2200"/>
              <a:t>  </a:t>
            </a:r>
            <a:r>
              <a:rPr lang="en-US" altLang="en-US" sz="2200"/>
              <a:t>Sobel edge detector</a:t>
            </a:r>
            <a:r>
              <a:rPr lang="en-US" altLang="zh-TW" sz="2200"/>
              <a:t>:</a:t>
            </a:r>
            <a:r>
              <a:rPr lang="en-US" altLang="en-US" sz="2200"/>
              <a:t> </a:t>
            </a:r>
            <a:r>
              <a:rPr lang="en-US" altLang="zh-TW" sz="2200"/>
              <a:t>2X2 </a:t>
            </a:r>
            <a:r>
              <a:rPr lang="en-US" altLang="en-US" sz="2200"/>
              <a:t>smoothing followed by</a:t>
            </a:r>
            <a:r>
              <a:rPr lang="en-US" altLang="zh-TW" sz="2200"/>
              <a:t> 2X2 </a:t>
            </a:r>
            <a:r>
              <a:rPr lang="en-US" altLang="en-US" sz="2200"/>
              <a:t>gradient</a:t>
            </a:r>
          </a:p>
        </p:txBody>
      </p:sp>
      <p:graphicFrame>
        <p:nvGraphicFramePr>
          <p:cNvPr id="7475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92275" y="2492375"/>
          <a:ext cx="5688013" cy="369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1" name="方程式" r:id="rId4" imgW="1981200" imgH="1422400" progId="Equation.3">
                  <p:embed/>
                </p:oleObj>
              </mc:Choice>
              <mc:Fallback>
                <p:oleObj name="方程式" r:id="rId4" imgW="19812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492375"/>
                        <a:ext cx="5688013" cy="369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D8533CF-B451-4260-AE57-46950309F46A}" type="slidenum">
              <a:rPr lang="en-US" altLang="zh-TW" smtClean="0"/>
              <a:pPr eaLnBrk="1" hangingPunct="1"/>
              <a:t>71</a:t>
            </a:fld>
            <a:r>
              <a:rPr lang="en-US" altLang="zh-TW" smtClean="0"/>
              <a:t>/118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zh-TW" b="0" smtClean="0"/>
              <a:t>Gradient Edge Detectors</a:t>
            </a:r>
          </a:p>
        </p:txBody>
      </p:sp>
      <p:graphicFrame>
        <p:nvGraphicFramePr>
          <p:cNvPr id="7578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11188" y="2205038"/>
          <a:ext cx="360045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7" name="方程式" r:id="rId3" imgW="1879600" imgH="711200" progId="Equation.3">
                  <p:embed/>
                </p:oleObj>
              </mc:Choice>
              <mc:Fallback>
                <p:oleObj name="方程式" r:id="rId3" imgW="18796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05038"/>
                        <a:ext cx="360045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71775" y="3644900"/>
          <a:ext cx="374332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8" name="方程式" r:id="rId5" imgW="1778000" imgH="711200" progId="Equation.3">
                  <p:embed/>
                </p:oleObj>
              </mc:Choice>
              <mc:Fallback>
                <p:oleObj name="方程式" r:id="rId5" imgW="1778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644900"/>
                        <a:ext cx="3743325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71775" y="3644900"/>
          <a:ext cx="5867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9" name="方程式" r:id="rId7" imgW="2743200" imgH="711200" progId="Equation.3">
                  <p:embed/>
                </p:oleObj>
              </mc:Choice>
              <mc:Fallback>
                <p:oleObj name="方程式" r:id="rId7" imgW="2743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644900"/>
                        <a:ext cx="58674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1" name="Object 1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771775" y="3644900"/>
          <a:ext cx="61563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0" name="方程式" r:id="rId9" imgW="3022600" imgH="711200" progId="Equation.3">
                  <p:embed/>
                </p:oleObj>
              </mc:Choice>
              <mc:Fallback>
                <p:oleObj name="方程式" r:id="rId9" imgW="30226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644900"/>
                        <a:ext cx="615632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3" name="Object 13"/>
          <p:cNvGraphicFramePr>
            <a:graphicFrameLocks noChangeAspect="1"/>
          </p:cNvGraphicFramePr>
          <p:nvPr/>
        </p:nvGraphicFramePr>
        <p:xfrm>
          <a:off x="2771775" y="3589338"/>
          <a:ext cx="63722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1" name="方程式" r:id="rId11" imgW="3149600" imgH="711200" progId="Equation.3">
                  <p:embed/>
                </p:oleObj>
              </mc:Choice>
              <mc:Fallback>
                <p:oleObj name="方程式" r:id="rId11" imgW="31496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89338"/>
                        <a:ext cx="6372225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2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0"/>
          <a:ext cx="28797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3" name="方程式" r:id="rId3" imgW="1600200" imgH="457200" progId="Equation.3">
                  <p:embed/>
                </p:oleObj>
              </mc:Choice>
              <mc:Fallback>
                <p:oleObj name="方程式" r:id="rId3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7972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37313" y="2997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4" name="方程式" r:id="rId5" imgW="391303" imgH="739129" progId="Equation.3">
                  <p:embed/>
                </p:oleObj>
              </mc:Choice>
              <mc:Fallback>
                <p:oleObj name="方程式" r:id="rId5" imgW="391303" imgH="7391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3" y="299720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1052513"/>
          <a:ext cx="26638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5" name="方程式" r:id="rId7" imgW="1371600" imgH="419100" progId="Equation.3">
                  <p:embed/>
                </p:oleObj>
              </mc:Choice>
              <mc:Fallback>
                <p:oleObj name="方程式" r:id="rId7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266382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3851275" y="476250"/>
          <a:ext cx="324008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6" name="方程式" r:id="rId9" imgW="1498600" imgH="419100" progId="Equation.3">
                  <p:embed/>
                </p:oleObj>
              </mc:Choice>
              <mc:Fallback>
                <p:oleObj name="方程式" r:id="rId9" imgW="149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76250"/>
                        <a:ext cx="324008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4" name="Object 20"/>
          <p:cNvGraphicFramePr>
            <a:graphicFrameLocks noChangeAspect="1"/>
          </p:cNvGraphicFramePr>
          <p:nvPr/>
        </p:nvGraphicFramePr>
        <p:xfrm>
          <a:off x="0" y="2349500"/>
          <a:ext cx="5543550" cy="393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7" name="方程式" r:id="rId11" imgW="2616200" imgH="1854200" progId="Equation.3">
                  <p:embed/>
                </p:oleObj>
              </mc:Choice>
              <mc:Fallback>
                <p:oleObj name="方程式" r:id="rId11" imgW="2616200" imgH="185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9500"/>
                        <a:ext cx="5543550" cy="393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5" name="Object 21"/>
          <p:cNvGraphicFramePr>
            <a:graphicFrameLocks noChangeAspect="1"/>
          </p:cNvGraphicFramePr>
          <p:nvPr/>
        </p:nvGraphicFramePr>
        <p:xfrm>
          <a:off x="3203575" y="765175"/>
          <a:ext cx="5032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8" name="方程式" r:id="rId13" imgW="190417" imgH="152334" progId="Equation.3">
                  <p:embed/>
                </p:oleObj>
              </mc:Choice>
              <mc:Fallback>
                <p:oleObj name="方程式" r:id="rId13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765175"/>
                        <a:ext cx="5032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6492" name="Group 28"/>
          <p:cNvGrpSpPr>
            <a:grpSpLocks/>
          </p:cNvGrpSpPr>
          <p:nvPr/>
        </p:nvGrpSpPr>
        <p:grpSpPr bwMode="auto">
          <a:xfrm>
            <a:off x="0" y="2349500"/>
            <a:ext cx="4356100" cy="1911350"/>
            <a:chOff x="0" y="1480"/>
            <a:chExt cx="2744" cy="1204"/>
          </a:xfrm>
        </p:grpSpPr>
        <p:graphicFrame>
          <p:nvGraphicFramePr>
            <p:cNvPr id="104458" name="Object 23"/>
            <p:cNvGraphicFramePr>
              <a:graphicFrameLocks noChangeAspect="1"/>
            </p:cNvGraphicFramePr>
            <p:nvPr/>
          </p:nvGraphicFramePr>
          <p:xfrm>
            <a:off x="0" y="2069"/>
            <a:ext cx="2744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09" name="方程式" r:id="rId15" imgW="1968500" imgH="457200" progId="Equation.3">
                    <p:embed/>
                  </p:oleObj>
                </mc:Choice>
                <mc:Fallback>
                  <p:oleObj name="方程式" r:id="rId15" imgW="19685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069"/>
                          <a:ext cx="2744" cy="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459" name="Object 26"/>
            <p:cNvGraphicFramePr>
              <a:graphicFrameLocks noChangeAspect="1"/>
            </p:cNvGraphicFramePr>
            <p:nvPr/>
          </p:nvGraphicFramePr>
          <p:xfrm>
            <a:off x="0" y="1480"/>
            <a:ext cx="2608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10" name="方程式" r:id="rId17" imgW="1968500" imgH="457200" progId="Equation.3">
                    <p:embed/>
                  </p:oleObj>
                </mc:Choice>
                <mc:Fallback>
                  <p:oleObj name="方程式" r:id="rId17" imgW="19685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480"/>
                          <a:ext cx="2608" cy="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6496" name="Object 32"/>
          <p:cNvGraphicFramePr>
            <a:graphicFrameLocks noChangeAspect="1"/>
          </p:cNvGraphicFramePr>
          <p:nvPr/>
        </p:nvGraphicFramePr>
        <p:xfrm>
          <a:off x="357188" y="4437063"/>
          <a:ext cx="8066087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1" name="方程式" r:id="rId19" imgW="3835400" imgH="914400" progId="Equation.3">
                  <p:embed/>
                </p:oleObj>
              </mc:Choice>
              <mc:Fallback>
                <p:oleObj name="方程式" r:id="rId19" imgW="3835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437063"/>
                        <a:ext cx="8066087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3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latin typeface="Times New Roman" pitchFamily="18" charset="0"/>
              </a:rPr>
              <a:t>DC &amp; CV Lab.</a:t>
            </a:r>
          </a:p>
          <a:p>
            <a:pPr>
              <a:defRPr/>
            </a:pPr>
            <a:r>
              <a:rPr lang="en-US" altLang="zh-TW" b="0">
                <a:effectLst/>
              </a:rPr>
              <a:t>CSIE NTU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5.2.1 Binary Dilation  (cont’)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5489575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latin typeface="Times New Roman" pitchFamily="18" charset="0"/>
              </a:rPr>
              <a:t>DC &amp; CV Lab.</a:t>
            </a:r>
          </a:p>
          <a:p>
            <a:pPr>
              <a:defRPr/>
            </a:pPr>
            <a:r>
              <a:rPr lang="en-US" altLang="zh-TW" b="0">
                <a:effectLst/>
              </a:rPr>
              <a:t>CSIE NTU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5.2.2 Binary Erosion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" y="1958975"/>
            <a:ext cx="8043863" cy="4411663"/>
          </a:xfrm>
        </p:spPr>
        <p:txBody>
          <a:bodyPr/>
          <a:lstStyle/>
          <a:p>
            <a:pPr eaLnBrk="1" hangingPunct="1"/>
            <a:r>
              <a:rPr lang="en-US" altLang="zh-TW" sz="2600" smtClean="0"/>
              <a:t>erosion: morphological dual of dilation</a:t>
            </a:r>
          </a:p>
          <a:p>
            <a:pPr eaLnBrk="1" hangingPunct="1"/>
            <a:r>
              <a:rPr lang="en-US" altLang="zh-TW" sz="2600" smtClean="0"/>
              <a:t>erosion of </a:t>
            </a:r>
            <a:r>
              <a:rPr lang="en-US" altLang="zh-TW" sz="2600" i="1" smtClean="0"/>
              <a:t>A </a:t>
            </a:r>
            <a:r>
              <a:rPr lang="en-US" altLang="zh-TW" sz="2600" smtClean="0"/>
              <a:t>by </a:t>
            </a:r>
            <a:r>
              <a:rPr lang="en-US" altLang="zh-TW" sz="2600" i="1" smtClean="0"/>
              <a:t>B:</a:t>
            </a:r>
            <a:r>
              <a:rPr lang="en-US" altLang="zh-TW" sz="2600" smtClean="0"/>
              <a:t> set of all</a:t>
            </a:r>
            <a:r>
              <a:rPr lang="en-US" altLang="zh-TW" sz="2600" i="1" smtClean="0"/>
              <a:t> x</a:t>
            </a:r>
            <a:r>
              <a:rPr lang="en-US" altLang="zh-TW" sz="2600" smtClean="0"/>
              <a:t> s.t. </a:t>
            </a:r>
          </a:p>
          <a:p>
            <a:pPr eaLnBrk="1" hangingPunct="1"/>
            <a:endParaRPr lang="en-US" altLang="zh-TW" sz="2600" smtClean="0"/>
          </a:p>
          <a:p>
            <a:pPr eaLnBrk="1" hangingPunct="1"/>
            <a:endParaRPr lang="en-US" altLang="zh-TW" sz="2600" smtClean="0"/>
          </a:p>
          <a:p>
            <a:pPr eaLnBrk="1" hangingPunct="1"/>
            <a:r>
              <a:rPr lang="en-US" altLang="zh-TW" sz="2600" smtClean="0"/>
              <a:t>erosion: shrink: reduce:</a:t>
            </a:r>
          </a:p>
          <a:p>
            <a:pPr eaLnBrk="1" hangingPunct="1"/>
            <a:endParaRPr lang="en-US" altLang="zh-TW" sz="2600" smtClean="0"/>
          </a:p>
        </p:txBody>
      </p:sp>
      <p:graphicFrame>
        <p:nvGraphicFramePr>
          <p:cNvPr id="18437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19700" y="2420938"/>
          <a:ext cx="3705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3" name="方程式" r:id="rId3" imgW="1548728" imgH="203112" progId="Equation.3">
                  <p:embed/>
                </p:oleObj>
              </mc:Choice>
              <mc:Fallback>
                <p:oleObj name="方程式" r:id="rId3" imgW="154872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420938"/>
                        <a:ext cx="37052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6129337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3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latin typeface="Times New Roman" pitchFamily="18" charset="0"/>
              </a:rPr>
              <a:t>DC &amp; CV Lab.</a:t>
            </a:r>
          </a:p>
          <a:p>
            <a:pPr>
              <a:defRPr/>
            </a:pPr>
            <a:r>
              <a:rPr lang="en-US" altLang="zh-TW" b="0">
                <a:effectLst/>
              </a:rPr>
              <a:t>CSIE NTU</a:t>
            </a:r>
          </a:p>
        </p:txBody>
      </p:sp>
      <p:sp>
        <p:nvSpPr>
          <p:cNvPr id="1945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5.2.2 Binary Erosion (cont’)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890713"/>
            <a:ext cx="6127750" cy="4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8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4" y="1340768"/>
            <a:ext cx="9046720" cy="35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3.1.2 Color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fact, adding the same value to each color channel not only increases the apparent intensity of each pixel, it can also affect the pixel’s hue and saturation.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3095</TotalTime>
  <Words>2180</Words>
  <Application>Microsoft Office PowerPoint</Application>
  <PresentationFormat>如螢幕大小 (4:3)</PresentationFormat>
  <Paragraphs>320</Paragraphs>
  <Slides>75</Slides>
  <Notes>17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77" baseType="lpstr">
      <vt:lpstr>Office 佈景主題</vt:lpstr>
      <vt:lpstr>方程式</vt:lpstr>
      <vt:lpstr>Advanced Computer Vision </vt:lpstr>
      <vt:lpstr>Image Processing</vt:lpstr>
      <vt:lpstr>PowerPoint 簡報</vt:lpstr>
      <vt:lpstr>PowerPoint 簡報</vt:lpstr>
      <vt:lpstr>3.1.1 Pixel Transforms (1/3)</vt:lpstr>
      <vt:lpstr>3.1.1 Pixel Transforms (2/3)</vt:lpstr>
      <vt:lpstr>3.1.1 Pixel Transforms (3/3)</vt:lpstr>
      <vt:lpstr>PowerPoint 簡報</vt:lpstr>
      <vt:lpstr>3.1.2 Color Transforms</vt:lpstr>
      <vt:lpstr>3.1.3 Compositing and Matting (1/4)</vt:lpstr>
      <vt:lpstr>3.1.3 Compositing and Matting (2/4)</vt:lpstr>
      <vt:lpstr>3.1.3 Compositing and Matting (3/4)</vt:lpstr>
      <vt:lpstr>3.1.3 Compositing and Matting (4/4)</vt:lpstr>
      <vt:lpstr>PowerPoint 簡報</vt:lpstr>
      <vt:lpstr>3.1.4 Histogram Equalization</vt:lpstr>
      <vt:lpstr>PowerPoint 簡報</vt:lpstr>
      <vt:lpstr>Locally Adaptive Histogram Equalization (1/4)</vt:lpstr>
      <vt:lpstr>PowerPoint 簡報</vt:lpstr>
      <vt:lpstr>Locally Adaptive Histogram Equalization (2/4)</vt:lpstr>
      <vt:lpstr>Locally Adaptive Histogram Equalization (3/4)</vt:lpstr>
      <vt:lpstr>Locally Adaptive Histogram Equalization (4/4)</vt:lpstr>
      <vt:lpstr>PowerPoint 簡報</vt:lpstr>
      <vt:lpstr>PowerPoint 簡報</vt:lpstr>
      <vt:lpstr>PowerPoint 簡報</vt:lpstr>
      <vt:lpstr>3.2 Linear Filtering</vt:lpstr>
      <vt:lpstr>PowerPoint 簡報</vt:lpstr>
      <vt:lpstr>PowerPoint 簡報</vt:lpstr>
      <vt:lpstr>Padding (Border Effects)</vt:lpstr>
      <vt:lpstr>PowerPoint 簡報</vt:lpstr>
      <vt:lpstr>3.2.1 Separable Filtering (1/2)</vt:lpstr>
      <vt:lpstr>3.2.1 Separable Filtering (2/2)</vt:lpstr>
      <vt:lpstr>PowerPoint 簡報</vt:lpstr>
      <vt:lpstr>PowerPoint 簡報</vt:lpstr>
      <vt:lpstr>3.2.2 Examples of Linear Filtering</vt:lpstr>
      <vt:lpstr>3.2.3 Band-Pass and Steerable Filters (1/4)</vt:lpstr>
      <vt:lpstr>3.2.3 Band-Pass and Steerable Filters (2/4)</vt:lpstr>
      <vt:lpstr>3.2.3 Band-Pass and Steerable Filters (3/4)</vt:lpstr>
      <vt:lpstr>3.2.3 Band-Pass and Steerable Filters (4/4)</vt:lpstr>
      <vt:lpstr>PowerPoint 簡報</vt:lpstr>
      <vt:lpstr>PowerPoint 簡報</vt:lpstr>
      <vt:lpstr>Summed Area Table (Integral Image)</vt:lpstr>
      <vt:lpstr>PowerPoint 簡報</vt:lpstr>
      <vt:lpstr>3.3 More Neighborhood Operators</vt:lpstr>
      <vt:lpstr>3.3.1 Non-Linear Filtering</vt:lpstr>
      <vt:lpstr>PowerPoint 簡報</vt:lpstr>
      <vt:lpstr>Bilateral Filtering</vt:lpstr>
      <vt:lpstr>PowerPoint 簡報</vt:lpstr>
      <vt:lpstr>PowerPoint 簡報</vt:lpstr>
      <vt:lpstr>3.3.2 Morphology (1/3)</vt:lpstr>
      <vt:lpstr>3.3.2 Morphology (2/3)</vt:lpstr>
      <vt:lpstr>3.3.2 Morphology (3/3)</vt:lpstr>
      <vt:lpstr>3.3.3 Distance Transforms</vt:lpstr>
      <vt:lpstr>PowerPoint 簡報</vt:lpstr>
      <vt:lpstr>3.3.4 Connected Components (1/3)</vt:lpstr>
      <vt:lpstr>3.3.4 Connected Components (2/3)</vt:lpstr>
      <vt:lpstr>3.3.4 Connected Components (3/3)</vt:lpstr>
      <vt:lpstr>PowerPoint 簡報</vt:lpstr>
      <vt:lpstr>3.4 Fourier Transforms (1/6)</vt:lpstr>
      <vt:lpstr>3.4 Fourier Transforms (2/6)</vt:lpstr>
      <vt:lpstr>3.4 Fourier Transforms (3/6)</vt:lpstr>
      <vt:lpstr>3.4 Fourier Transforms (4/6)</vt:lpstr>
      <vt:lpstr>3.4 Fourier Transforms (5/6)</vt:lpstr>
      <vt:lpstr>3.4 Fourier Transforms (6/6)</vt:lpstr>
      <vt:lpstr>3.4.1 Fourier Transform Pairs</vt:lpstr>
      <vt:lpstr>PowerPoint 簡報</vt:lpstr>
      <vt:lpstr>3.4.2 Two-Dimensional Fourier Transforms</vt:lpstr>
      <vt:lpstr>Discrete Cosine Transform</vt:lpstr>
      <vt:lpstr>PowerPoint 簡報</vt:lpstr>
      <vt:lpstr>PowerPoint 簡報</vt:lpstr>
      <vt:lpstr>Gradient Edge Detectors</vt:lpstr>
      <vt:lpstr>Gradient Edge Detectors</vt:lpstr>
      <vt:lpstr>PowerPoint 簡報</vt:lpstr>
      <vt:lpstr>5.2.1 Binary Dilation  (cont’)</vt:lpstr>
      <vt:lpstr>5.2.2 Binary Erosion</vt:lpstr>
      <vt:lpstr>5.2.2 Binary Erosion (cont’)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 </dc:title>
  <dc:creator>karen</dc:creator>
  <cp:lastModifiedBy>retard</cp:lastModifiedBy>
  <cp:revision>375</cp:revision>
  <dcterms:created xsi:type="dcterms:W3CDTF">2011-01-31T07:36:26Z</dcterms:created>
  <dcterms:modified xsi:type="dcterms:W3CDTF">2013-03-19T06:06:09Z</dcterms:modified>
</cp:coreProperties>
</file>